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sldIdLst>
    <p:sldId id="256" r:id="rId2"/>
    <p:sldId id="257" r:id="rId3"/>
    <p:sldId id="258" r:id="rId4"/>
    <p:sldId id="259" r:id="rId5"/>
    <p:sldId id="260" r:id="rId6"/>
    <p:sldId id="262" r:id="rId7"/>
    <p:sldId id="263" r:id="rId8"/>
    <p:sldId id="261" r:id="rId9"/>
    <p:sldId id="271" r:id="rId10"/>
    <p:sldId id="269" r:id="rId11"/>
    <p:sldId id="283" r:id="rId12"/>
    <p:sldId id="270" r:id="rId13"/>
    <p:sldId id="284" r:id="rId14"/>
    <p:sldId id="285" r:id="rId15"/>
    <p:sldId id="286" r:id="rId16"/>
    <p:sldId id="288" r:id="rId17"/>
    <p:sldId id="287" r:id="rId18"/>
    <p:sldId id="281" r:id="rId19"/>
    <p:sldId id="282" r:id="rId20"/>
    <p:sldId id="265" r:id="rId21"/>
    <p:sldId id="266" r:id="rId22"/>
    <p:sldId id="267" r:id="rId23"/>
    <p:sldId id="268" r:id="rId24"/>
    <p:sldId id="279" r:id="rId25"/>
    <p:sldId id="277" r:id="rId26"/>
    <p:sldId id="278" r:id="rId27"/>
    <p:sldId id="272" r:id="rId28"/>
    <p:sldId id="273" r:id="rId29"/>
    <p:sldId id="274" r:id="rId30"/>
    <p:sldId id="275" r:id="rId31"/>
    <p:sldId id="280" r:id="rId32"/>
    <p:sldId id="27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96C"/>
    <a:srgbClr val="E0E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E4A52-9D65-C1C3-5355-336D4A15FEDF}" v="1301" dt="2025-12-17T14:34:23.07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41798-0C84-4DBA-89D7-6CED27B2105A}" type="doc">
      <dgm:prSet loTypeId="urn:microsoft.com/office/officeart/2016/7/layout/RoundedRectangleTimeline" loCatId="timeline" qsTypeId="urn:microsoft.com/office/officeart/2005/8/quickstyle/simple1" qsCatId="simple" csTypeId="urn:microsoft.com/office/officeart/2005/8/colors/colorful3" csCatId="colorful" phldr="1"/>
      <dgm:spPr/>
      <dgm:t>
        <a:bodyPr/>
        <a:lstStyle/>
        <a:p>
          <a:endParaRPr lang="en-US"/>
        </a:p>
      </dgm:t>
    </dgm:pt>
    <dgm:pt modelId="{83F9FA8B-FD33-4901-8223-6FF223FBC8B3}">
      <dgm:prSet/>
      <dgm:spPr/>
      <dgm:t>
        <a:bodyPr/>
        <a:lstStyle/>
        <a:p>
          <a:r>
            <a:rPr lang="it-IT" sz="2200">
              <a:latin typeface="Calibri" panose="020F0502020204030204"/>
              <a:ea typeface="+mn-ea"/>
              <a:cs typeface="+mn-cs"/>
            </a:rPr>
            <a:t>Introduction</a:t>
          </a:r>
        </a:p>
      </dgm:t>
    </dgm:pt>
    <dgm:pt modelId="{2B0D3C3F-ACF5-4F7E-A1BD-F76C5C226EA1}" type="parTrans" cxnId="{EF05F9DB-9042-4BBA-AEF6-20DDB89CA6A2}">
      <dgm:prSet/>
      <dgm:spPr/>
      <dgm:t>
        <a:bodyPr/>
        <a:lstStyle/>
        <a:p>
          <a:endParaRPr lang="en-US"/>
        </a:p>
      </dgm:t>
    </dgm:pt>
    <dgm:pt modelId="{3EEA7EB1-5171-403B-B69A-DEA3CEB334EE}" type="sibTrans" cxnId="{EF05F9DB-9042-4BBA-AEF6-20DDB89CA6A2}">
      <dgm:prSet/>
      <dgm:spPr/>
      <dgm:t>
        <a:bodyPr/>
        <a:lstStyle/>
        <a:p>
          <a:endParaRPr lang="en-US"/>
        </a:p>
      </dgm:t>
    </dgm:pt>
    <dgm:pt modelId="{0FBC636E-84A0-4526-A3CC-F7BE53118A13}">
      <dgm:prSet phldr="0"/>
      <dgm:spPr/>
      <dgm:t>
        <a:bodyPr/>
        <a:lstStyle/>
        <a:p>
          <a:pPr rtl="0"/>
          <a:r>
            <a:rPr lang="it-IT" sz="2200">
              <a:latin typeface="Calibri"/>
              <a:ea typeface="+mn-ea"/>
              <a:cs typeface="+mn-cs"/>
            </a:rPr>
            <a:t>Toy Model</a:t>
          </a:r>
          <a:endParaRPr lang="it-IT" sz="2200">
            <a:latin typeface="Aptos Display"/>
            <a:ea typeface="+mn-ea"/>
            <a:cs typeface="+mn-cs"/>
          </a:endParaRPr>
        </a:p>
      </dgm:t>
    </dgm:pt>
    <dgm:pt modelId="{745BAD74-3BDF-4138-9FCF-43A0C464FF9D}" type="parTrans" cxnId="{48A551C3-418D-4131-B28F-D485A486F09A}">
      <dgm:prSet/>
      <dgm:spPr/>
      <dgm:t>
        <a:bodyPr/>
        <a:lstStyle/>
        <a:p>
          <a:endParaRPr lang="en-US"/>
        </a:p>
      </dgm:t>
    </dgm:pt>
    <dgm:pt modelId="{9D2A1EAE-031E-49A5-A067-9CA9F860453D}" type="sibTrans" cxnId="{48A551C3-418D-4131-B28F-D485A486F09A}">
      <dgm:prSet/>
      <dgm:spPr/>
      <dgm:t>
        <a:bodyPr/>
        <a:lstStyle/>
        <a:p>
          <a:endParaRPr lang="en-US"/>
        </a:p>
      </dgm:t>
    </dgm:pt>
    <dgm:pt modelId="{E8363721-3FDD-433E-A954-0E9C6C6DD3F4}">
      <dgm:prSet phldr="0"/>
      <dgm:spPr/>
      <dgm:t>
        <a:bodyPr/>
        <a:lstStyle/>
        <a:p>
          <a:r>
            <a:rPr lang="it-IT" sz="2200">
              <a:latin typeface="Calibri" panose="020F0502020204030204"/>
              <a:ea typeface="+mn-ea"/>
              <a:cs typeface="+mn-cs"/>
            </a:rPr>
            <a:t>Global DY </a:t>
          </a:r>
          <a:r>
            <a:rPr lang="it-IT" sz="2200" err="1">
              <a:latin typeface="Calibri" panose="020F0502020204030204"/>
              <a:ea typeface="+mn-ea"/>
              <a:cs typeface="+mn-cs"/>
            </a:rPr>
            <a:t>fit</a:t>
          </a:r>
          <a:endParaRPr lang="it-IT" sz="2200">
            <a:latin typeface="Calibri" panose="020F0502020204030204"/>
            <a:ea typeface="+mn-ea"/>
            <a:cs typeface="+mn-cs"/>
          </a:endParaRPr>
        </a:p>
      </dgm:t>
    </dgm:pt>
    <dgm:pt modelId="{7AC9EBF7-ADB0-4599-8125-1FB72337FE8C}" type="parTrans" cxnId="{CCA6EA8D-0795-4948-B167-16D88FF48B5D}">
      <dgm:prSet/>
      <dgm:spPr/>
      <dgm:t>
        <a:bodyPr/>
        <a:lstStyle/>
        <a:p>
          <a:endParaRPr lang="en-US"/>
        </a:p>
      </dgm:t>
    </dgm:pt>
    <dgm:pt modelId="{DF4DABAA-9F8F-4162-9D8B-550E1B4D72D9}" type="sibTrans" cxnId="{CCA6EA8D-0795-4948-B167-16D88FF48B5D}">
      <dgm:prSet/>
      <dgm:spPr/>
      <dgm:t>
        <a:bodyPr/>
        <a:lstStyle/>
        <a:p>
          <a:endParaRPr lang="en-US"/>
        </a:p>
      </dgm:t>
    </dgm:pt>
    <dgm:pt modelId="{D0EE4EB3-8748-4593-91D6-00573227063D}">
      <dgm:prSet/>
      <dgm:spPr/>
      <dgm:t>
        <a:bodyPr/>
        <a:lstStyle/>
        <a:p>
          <a:r>
            <a:rPr lang="it-IT" sz="2200">
              <a:latin typeface="Calibri" panose="020F0502020204030204"/>
              <a:ea typeface="+mn-ea"/>
              <a:cs typeface="+mn-cs"/>
            </a:rPr>
            <a:t>Outlook</a:t>
          </a:r>
          <a:endParaRPr lang="en-US" sz="2200">
            <a:latin typeface="Calibri" panose="020F0502020204030204"/>
            <a:ea typeface="+mn-ea"/>
            <a:cs typeface="+mn-cs"/>
          </a:endParaRPr>
        </a:p>
      </dgm:t>
    </dgm:pt>
    <dgm:pt modelId="{C38AA702-82BC-4006-B204-0C8CDB0A68FE}" type="parTrans" cxnId="{8DF4C39C-0078-4178-8E07-BD3B8DD6B3C1}">
      <dgm:prSet/>
      <dgm:spPr/>
      <dgm:t>
        <a:bodyPr/>
        <a:lstStyle/>
        <a:p>
          <a:endParaRPr lang="en-US"/>
        </a:p>
      </dgm:t>
    </dgm:pt>
    <dgm:pt modelId="{B3DB7742-2231-4013-95FB-1251DF2FFAC7}" type="sibTrans" cxnId="{8DF4C39C-0078-4178-8E07-BD3B8DD6B3C1}">
      <dgm:prSet/>
      <dgm:spPr/>
      <dgm:t>
        <a:bodyPr/>
        <a:lstStyle/>
        <a:p>
          <a:endParaRPr lang="en-US"/>
        </a:p>
      </dgm:t>
    </dgm:pt>
    <dgm:pt modelId="{3CDD4D27-A2BB-4CB4-9F01-9477A6647911}">
      <dgm:prSet phldr="0"/>
      <dgm:spPr/>
      <dgm:t>
        <a:bodyPr/>
        <a:lstStyle/>
        <a:p>
          <a:pPr rtl="0"/>
          <a:r>
            <a:rPr lang="it-IT" sz="2200"/>
            <a:t>SMEFT in </a:t>
          </a:r>
          <a:r>
            <a:rPr lang="it-IT" sz="2200">
              <a:latin typeface="Calibri Light" panose="020F0302020204030204"/>
            </a:rPr>
            <a:t>DY</a:t>
          </a:r>
          <a:endParaRPr lang="it-IT" sz="2200">
            <a:latin typeface="Aptos Display"/>
            <a:ea typeface="+mn-ea"/>
            <a:cs typeface="+mn-cs"/>
          </a:endParaRPr>
        </a:p>
      </dgm:t>
    </dgm:pt>
    <dgm:pt modelId="{E478EF84-42B8-459D-9525-EDECB77A2BE9}" type="parTrans" cxnId="{32E2F0B3-1C0D-4351-B1AE-2B15A2775532}">
      <dgm:prSet/>
      <dgm:spPr/>
    </dgm:pt>
    <dgm:pt modelId="{E7544DE2-2C46-4C72-B8B7-D48E31AABAFE}" type="sibTrans" cxnId="{32E2F0B3-1C0D-4351-B1AE-2B15A2775532}">
      <dgm:prSet/>
      <dgm:spPr/>
    </dgm:pt>
    <dgm:pt modelId="{3552950E-CE23-44B0-9C76-8B7BFABB5692}" type="pres">
      <dgm:prSet presAssocID="{87E41798-0C84-4DBA-89D7-6CED27B2105A}" presName="Name0" presStyleCnt="0">
        <dgm:presLayoutVars>
          <dgm:chMax/>
          <dgm:chPref/>
          <dgm:animLvl val="lvl"/>
        </dgm:presLayoutVars>
      </dgm:prSet>
      <dgm:spPr/>
    </dgm:pt>
    <dgm:pt modelId="{361A6D42-E88B-4D87-ACF8-C81C2A569D85}" type="pres">
      <dgm:prSet presAssocID="{83F9FA8B-FD33-4901-8223-6FF223FBC8B3}" presName="composite1" presStyleCnt="0"/>
      <dgm:spPr/>
    </dgm:pt>
    <dgm:pt modelId="{8B446A6A-8CD6-4666-BED2-3FBD8B9158CD}" type="pres">
      <dgm:prSet presAssocID="{83F9FA8B-FD33-4901-8223-6FF223FBC8B3}" presName="parent1" presStyleLbl="alignNode1" presStyleIdx="0" presStyleCnt="5">
        <dgm:presLayoutVars>
          <dgm:chMax val="1"/>
          <dgm:chPref val="1"/>
          <dgm:bulletEnabled val="1"/>
        </dgm:presLayoutVars>
      </dgm:prSet>
      <dgm:spPr/>
    </dgm:pt>
    <dgm:pt modelId="{A1B894F4-7076-4E0F-9293-CA93424AEC77}" type="pres">
      <dgm:prSet presAssocID="{83F9FA8B-FD33-4901-8223-6FF223FBC8B3}" presName="Childtext1" presStyleLbl="revTx" presStyleIdx="0" presStyleCnt="5">
        <dgm:presLayoutVars>
          <dgm:bulletEnabled val="1"/>
        </dgm:presLayoutVars>
      </dgm:prSet>
      <dgm:spPr/>
    </dgm:pt>
    <dgm:pt modelId="{2DAF3913-9E23-4BD9-B29D-19763B5DA9B0}" type="pres">
      <dgm:prSet presAssocID="{83F9FA8B-FD33-4901-8223-6FF223FBC8B3}" presName="ConnectLine1" presStyleLbl="sibTrans1D1" presStyleIdx="0" presStyleCnt="5"/>
      <dgm:spPr>
        <a:noFill/>
        <a:ln w="6350" cap="flat" cmpd="sng" algn="ctr">
          <a:solidFill>
            <a:schemeClr val="accent3">
              <a:hueOff val="0"/>
              <a:satOff val="0"/>
              <a:lumOff val="0"/>
              <a:alphaOff val="0"/>
            </a:schemeClr>
          </a:solidFill>
          <a:prstDash val="dash"/>
          <a:miter lim="800000"/>
        </a:ln>
        <a:effectLst/>
      </dgm:spPr>
    </dgm:pt>
    <dgm:pt modelId="{49FFB219-84E5-4D71-8F67-C66D822A16C4}" type="pres">
      <dgm:prSet presAssocID="{83F9FA8B-FD33-4901-8223-6FF223FBC8B3}" presName="ConnectLineEnd1" presStyleLbl="lnNode1" presStyleIdx="0" presStyleCnt="5"/>
      <dgm:spPr/>
    </dgm:pt>
    <dgm:pt modelId="{10EE76B2-616A-4E33-AB58-624C507D7526}" type="pres">
      <dgm:prSet presAssocID="{83F9FA8B-FD33-4901-8223-6FF223FBC8B3}" presName="EmptyPane1" presStyleCnt="0"/>
      <dgm:spPr/>
    </dgm:pt>
    <dgm:pt modelId="{5C9DC610-4455-4C06-953E-0FC8E1BBE850}" type="pres">
      <dgm:prSet presAssocID="{3EEA7EB1-5171-403B-B69A-DEA3CEB334EE}" presName="spaceBetweenRectangles1" presStyleCnt="0"/>
      <dgm:spPr/>
    </dgm:pt>
    <dgm:pt modelId="{8B7C8274-5FB9-4997-864E-EA64E05588CA}" type="pres">
      <dgm:prSet presAssocID="{0FBC636E-84A0-4526-A3CC-F7BE53118A13}" presName="composite1" presStyleCnt="0"/>
      <dgm:spPr/>
    </dgm:pt>
    <dgm:pt modelId="{C2F6C155-E1E5-44F6-8149-28CB930BD403}" type="pres">
      <dgm:prSet presAssocID="{0FBC636E-84A0-4526-A3CC-F7BE53118A13}" presName="parent1" presStyleLbl="alignNode1" presStyleIdx="1" presStyleCnt="5">
        <dgm:presLayoutVars>
          <dgm:chMax val="1"/>
          <dgm:chPref val="1"/>
          <dgm:bulletEnabled val="1"/>
        </dgm:presLayoutVars>
      </dgm:prSet>
      <dgm:spPr/>
    </dgm:pt>
    <dgm:pt modelId="{D93297EB-913E-46BB-9167-6A44FDF5BB72}" type="pres">
      <dgm:prSet presAssocID="{0FBC636E-84A0-4526-A3CC-F7BE53118A13}" presName="Childtext1" presStyleLbl="revTx" presStyleIdx="1" presStyleCnt="5">
        <dgm:presLayoutVars>
          <dgm:bulletEnabled val="1"/>
        </dgm:presLayoutVars>
      </dgm:prSet>
      <dgm:spPr/>
    </dgm:pt>
    <dgm:pt modelId="{56933592-E399-4ACC-9292-B21F5E4ACD9B}" type="pres">
      <dgm:prSet presAssocID="{0FBC636E-84A0-4526-A3CC-F7BE53118A13}" presName="ConnectLine1" presStyleLbl="sibTrans1D1" presStyleIdx="1" presStyleCnt="5"/>
      <dgm:spPr>
        <a:noFill/>
        <a:ln w="6350" cap="flat" cmpd="sng" algn="ctr">
          <a:solidFill>
            <a:schemeClr val="accent3">
              <a:hueOff val="677650"/>
              <a:satOff val="25000"/>
              <a:lumOff val="-3676"/>
              <a:alphaOff val="0"/>
            </a:schemeClr>
          </a:solidFill>
          <a:prstDash val="dash"/>
          <a:miter lim="800000"/>
        </a:ln>
        <a:effectLst/>
      </dgm:spPr>
    </dgm:pt>
    <dgm:pt modelId="{EDCD0AF6-ABEC-4616-8CE3-32B1E39AE22D}" type="pres">
      <dgm:prSet presAssocID="{0FBC636E-84A0-4526-A3CC-F7BE53118A13}" presName="ConnectLineEnd1" presStyleLbl="lnNode1" presStyleIdx="1" presStyleCnt="5"/>
      <dgm:spPr/>
    </dgm:pt>
    <dgm:pt modelId="{A4CEA844-CE28-45E9-A4AA-7D8924DBBF5D}" type="pres">
      <dgm:prSet presAssocID="{0FBC636E-84A0-4526-A3CC-F7BE53118A13}" presName="EmptyPane1" presStyleCnt="0"/>
      <dgm:spPr/>
    </dgm:pt>
    <dgm:pt modelId="{AC0492D4-03E0-4051-88C0-B90F9D3C9C80}" type="pres">
      <dgm:prSet presAssocID="{9D2A1EAE-031E-49A5-A067-9CA9F860453D}" presName="spaceBetweenRectangles1" presStyleCnt="0"/>
      <dgm:spPr/>
    </dgm:pt>
    <dgm:pt modelId="{0DA5B094-D3E1-43A5-A045-8B64A78EF82B}" type="pres">
      <dgm:prSet presAssocID="{3CDD4D27-A2BB-4CB4-9F01-9477A6647911}" presName="composite1" presStyleCnt="0"/>
      <dgm:spPr/>
    </dgm:pt>
    <dgm:pt modelId="{52AC99B4-0B15-46F4-BF6E-2EB5AF41C845}" type="pres">
      <dgm:prSet presAssocID="{3CDD4D27-A2BB-4CB4-9F01-9477A6647911}" presName="parent1" presStyleLbl="alignNode1" presStyleIdx="2" presStyleCnt="5">
        <dgm:presLayoutVars>
          <dgm:chMax val="1"/>
          <dgm:chPref val="1"/>
          <dgm:bulletEnabled val="1"/>
        </dgm:presLayoutVars>
      </dgm:prSet>
      <dgm:spPr/>
    </dgm:pt>
    <dgm:pt modelId="{6DBFD224-EA98-48F9-AE9A-3E80021F9C89}" type="pres">
      <dgm:prSet presAssocID="{3CDD4D27-A2BB-4CB4-9F01-9477A6647911}" presName="Childtext1" presStyleLbl="revTx" presStyleIdx="2" presStyleCnt="5">
        <dgm:presLayoutVars>
          <dgm:bulletEnabled val="1"/>
        </dgm:presLayoutVars>
      </dgm:prSet>
      <dgm:spPr/>
    </dgm:pt>
    <dgm:pt modelId="{B9B8E4CE-23F2-4F59-8147-F8D4ABA410A9}" type="pres">
      <dgm:prSet presAssocID="{3CDD4D27-A2BB-4CB4-9F01-9477A6647911}" presName="ConnectLine1" presStyleLbl="sibTrans1D1" presStyleIdx="2" presStyleCnt="5"/>
      <dgm:spPr>
        <a:noFill/>
        <a:ln w="6350" cap="flat" cmpd="sng" algn="ctr">
          <a:solidFill>
            <a:schemeClr val="accent3">
              <a:hueOff val="1355300"/>
              <a:satOff val="50000"/>
              <a:lumOff val="-7353"/>
              <a:alphaOff val="0"/>
            </a:schemeClr>
          </a:solidFill>
          <a:prstDash val="dash"/>
          <a:miter lim="800000"/>
        </a:ln>
        <a:effectLst/>
      </dgm:spPr>
    </dgm:pt>
    <dgm:pt modelId="{3B06328A-D38B-4A20-955C-D5E6C2721B4E}" type="pres">
      <dgm:prSet presAssocID="{3CDD4D27-A2BB-4CB4-9F01-9477A6647911}" presName="ConnectLineEnd1" presStyleLbl="lnNode1" presStyleIdx="2" presStyleCnt="5"/>
      <dgm:spPr/>
    </dgm:pt>
    <dgm:pt modelId="{7CF64695-4C1E-482F-8455-88E938A06B71}" type="pres">
      <dgm:prSet presAssocID="{3CDD4D27-A2BB-4CB4-9F01-9477A6647911}" presName="EmptyPane1" presStyleCnt="0"/>
      <dgm:spPr/>
    </dgm:pt>
    <dgm:pt modelId="{39064A1F-1DB6-4BA7-A12F-28F4BA906EB0}" type="pres">
      <dgm:prSet presAssocID="{E7544DE2-2C46-4C72-B8B7-D48E31AABAFE}" presName="spaceBetweenRectangles1" presStyleCnt="0"/>
      <dgm:spPr/>
    </dgm:pt>
    <dgm:pt modelId="{0BE09A86-E4F8-4687-B8BB-8C9DBCCC6CB6}" type="pres">
      <dgm:prSet presAssocID="{E8363721-3FDD-433E-A954-0E9C6C6DD3F4}" presName="composite1" presStyleCnt="0"/>
      <dgm:spPr/>
    </dgm:pt>
    <dgm:pt modelId="{8FE02CD8-4647-4570-8AB1-3F0DB943A602}" type="pres">
      <dgm:prSet presAssocID="{E8363721-3FDD-433E-A954-0E9C6C6DD3F4}" presName="parent1" presStyleLbl="alignNode1" presStyleIdx="3" presStyleCnt="5">
        <dgm:presLayoutVars>
          <dgm:chMax val="1"/>
          <dgm:chPref val="1"/>
          <dgm:bulletEnabled val="1"/>
        </dgm:presLayoutVars>
      </dgm:prSet>
      <dgm:spPr/>
    </dgm:pt>
    <dgm:pt modelId="{03E821C4-BB3C-4044-A977-26388F3681DE}" type="pres">
      <dgm:prSet presAssocID="{E8363721-3FDD-433E-A954-0E9C6C6DD3F4}" presName="Childtext1" presStyleLbl="revTx" presStyleIdx="3" presStyleCnt="5">
        <dgm:presLayoutVars>
          <dgm:bulletEnabled val="1"/>
        </dgm:presLayoutVars>
      </dgm:prSet>
      <dgm:spPr/>
    </dgm:pt>
    <dgm:pt modelId="{FD2C4FA1-65CA-4FFE-86A2-31ABE16639C2}" type="pres">
      <dgm:prSet presAssocID="{E8363721-3FDD-433E-A954-0E9C6C6DD3F4}" presName="ConnectLine1" presStyleLbl="sibTrans1D1" presStyleIdx="3" presStyleCnt="5"/>
      <dgm:spPr>
        <a:noFill/>
        <a:ln w="6350" cap="flat" cmpd="sng" algn="ctr">
          <a:solidFill>
            <a:schemeClr val="accent3">
              <a:hueOff val="2032949"/>
              <a:satOff val="75000"/>
              <a:lumOff val="-11029"/>
              <a:alphaOff val="0"/>
            </a:schemeClr>
          </a:solidFill>
          <a:prstDash val="dash"/>
          <a:miter lim="800000"/>
        </a:ln>
        <a:effectLst/>
      </dgm:spPr>
    </dgm:pt>
    <dgm:pt modelId="{E7F040DE-BB0A-4CCC-A8C5-726AC8E30A83}" type="pres">
      <dgm:prSet presAssocID="{E8363721-3FDD-433E-A954-0E9C6C6DD3F4}" presName="ConnectLineEnd1" presStyleLbl="lnNode1" presStyleIdx="3" presStyleCnt="5"/>
      <dgm:spPr/>
    </dgm:pt>
    <dgm:pt modelId="{60767302-EF99-4C02-B194-604E3C4C62FA}" type="pres">
      <dgm:prSet presAssocID="{E8363721-3FDD-433E-A954-0E9C6C6DD3F4}" presName="EmptyPane1" presStyleCnt="0"/>
      <dgm:spPr/>
    </dgm:pt>
    <dgm:pt modelId="{9F022E74-E8C8-4C63-BB0F-506BFF9B09DE}" type="pres">
      <dgm:prSet presAssocID="{DF4DABAA-9F8F-4162-9D8B-550E1B4D72D9}" presName="spaceBetweenRectangles1" presStyleCnt="0"/>
      <dgm:spPr/>
    </dgm:pt>
    <dgm:pt modelId="{8FE01C13-38A2-4550-9488-711E975D3ECE}" type="pres">
      <dgm:prSet presAssocID="{D0EE4EB3-8748-4593-91D6-00573227063D}" presName="composite1" presStyleCnt="0"/>
      <dgm:spPr/>
    </dgm:pt>
    <dgm:pt modelId="{5797821A-EE1A-4282-B956-757F5A77112F}" type="pres">
      <dgm:prSet presAssocID="{D0EE4EB3-8748-4593-91D6-00573227063D}" presName="parent1" presStyleLbl="alignNode1" presStyleIdx="4" presStyleCnt="5">
        <dgm:presLayoutVars>
          <dgm:chMax val="1"/>
          <dgm:chPref val="1"/>
          <dgm:bulletEnabled val="1"/>
        </dgm:presLayoutVars>
      </dgm:prSet>
      <dgm:spPr/>
    </dgm:pt>
    <dgm:pt modelId="{3C658CCB-E3AA-4A37-AC35-073CAABDE9FB}" type="pres">
      <dgm:prSet presAssocID="{D0EE4EB3-8748-4593-91D6-00573227063D}" presName="Childtext1" presStyleLbl="revTx" presStyleIdx="4" presStyleCnt="5">
        <dgm:presLayoutVars>
          <dgm:bulletEnabled val="1"/>
        </dgm:presLayoutVars>
      </dgm:prSet>
      <dgm:spPr/>
    </dgm:pt>
    <dgm:pt modelId="{6777DBC7-767D-4DCF-AAE8-51E7586C2707}" type="pres">
      <dgm:prSet presAssocID="{D0EE4EB3-8748-4593-91D6-00573227063D}" presName="ConnectLine1" presStyleLbl="sibTrans1D1" presStyleIdx="4" presStyleCnt="5"/>
      <dgm:spPr>
        <a:noFill/>
        <a:ln w="6350" cap="flat" cmpd="sng" algn="ctr">
          <a:solidFill>
            <a:schemeClr val="accent3">
              <a:hueOff val="2710599"/>
              <a:satOff val="100000"/>
              <a:lumOff val="-14706"/>
              <a:alphaOff val="0"/>
            </a:schemeClr>
          </a:solidFill>
          <a:prstDash val="dash"/>
          <a:miter lim="800000"/>
        </a:ln>
        <a:effectLst/>
      </dgm:spPr>
    </dgm:pt>
    <dgm:pt modelId="{C50A08BC-228D-49FC-A10B-A25C058329A3}" type="pres">
      <dgm:prSet presAssocID="{D0EE4EB3-8748-4593-91D6-00573227063D}" presName="ConnectLineEnd1" presStyleLbl="lnNode1" presStyleIdx="4" presStyleCnt="5"/>
      <dgm:spPr/>
    </dgm:pt>
    <dgm:pt modelId="{0B42E989-3876-4D00-989F-DE8F14947560}" type="pres">
      <dgm:prSet presAssocID="{D0EE4EB3-8748-4593-91D6-00573227063D}" presName="EmptyPane1" presStyleCnt="0"/>
      <dgm:spPr/>
    </dgm:pt>
  </dgm:ptLst>
  <dgm:cxnLst>
    <dgm:cxn modelId="{DAD72850-78AE-466E-BB0F-71A5C983A29C}" type="presOf" srcId="{3CDD4D27-A2BB-4CB4-9F01-9477A6647911}" destId="{52AC99B4-0B15-46F4-BF6E-2EB5AF41C845}" srcOrd="0" destOrd="0" presId="urn:microsoft.com/office/officeart/2016/7/layout/RoundedRectangleTimeline"/>
    <dgm:cxn modelId="{C2D6F987-7447-4566-A032-EEA62F9EA72E}" type="presOf" srcId="{D0EE4EB3-8748-4593-91D6-00573227063D}" destId="{5797821A-EE1A-4282-B956-757F5A77112F}" srcOrd="0" destOrd="0" presId="urn:microsoft.com/office/officeart/2016/7/layout/RoundedRectangleTimeline"/>
    <dgm:cxn modelId="{CCA6EA8D-0795-4948-B167-16D88FF48B5D}" srcId="{87E41798-0C84-4DBA-89D7-6CED27B2105A}" destId="{E8363721-3FDD-433E-A954-0E9C6C6DD3F4}" srcOrd="3" destOrd="0" parTransId="{7AC9EBF7-ADB0-4599-8125-1FB72337FE8C}" sibTransId="{DF4DABAA-9F8F-4162-9D8B-550E1B4D72D9}"/>
    <dgm:cxn modelId="{E0884A93-7FC5-4AF2-BF68-E424A6C54FF9}" type="presOf" srcId="{0FBC636E-84A0-4526-A3CC-F7BE53118A13}" destId="{C2F6C155-E1E5-44F6-8149-28CB930BD403}" srcOrd="0" destOrd="0" presId="urn:microsoft.com/office/officeart/2016/7/layout/RoundedRectangleTimeline"/>
    <dgm:cxn modelId="{8DF4C39C-0078-4178-8E07-BD3B8DD6B3C1}" srcId="{87E41798-0C84-4DBA-89D7-6CED27B2105A}" destId="{D0EE4EB3-8748-4593-91D6-00573227063D}" srcOrd="4" destOrd="0" parTransId="{C38AA702-82BC-4006-B204-0C8CDB0A68FE}" sibTransId="{B3DB7742-2231-4013-95FB-1251DF2FFAC7}"/>
    <dgm:cxn modelId="{BB700AB1-79B5-4C77-9D17-DA7AA242B9EA}" type="presOf" srcId="{E8363721-3FDD-433E-A954-0E9C6C6DD3F4}" destId="{8FE02CD8-4647-4570-8AB1-3F0DB943A602}" srcOrd="0" destOrd="0" presId="urn:microsoft.com/office/officeart/2016/7/layout/RoundedRectangleTimeline"/>
    <dgm:cxn modelId="{32E2F0B3-1C0D-4351-B1AE-2B15A2775532}" srcId="{87E41798-0C84-4DBA-89D7-6CED27B2105A}" destId="{3CDD4D27-A2BB-4CB4-9F01-9477A6647911}" srcOrd="2" destOrd="0" parTransId="{E478EF84-42B8-459D-9525-EDECB77A2BE9}" sibTransId="{E7544DE2-2C46-4C72-B8B7-D48E31AABAFE}"/>
    <dgm:cxn modelId="{60A4E6B7-7A62-41E9-9FFB-CE0441FB4FD5}" type="presOf" srcId="{83F9FA8B-FD33-4901-8223-6FF223FBC8B3}" destId="{8B446A6A-8CD6-4666-BED2-3FBD8B9158CD}" srcOrd="0" destOrd="0" presId="urn:microsoft.com/office/officeart/2016/7/layout/RoundedRectangleTimeline"/>
    <dgm:cxn modelId="{48A551C3-418D-4131-B28F-D485A486F09A}" srcId="{87E41798-0C84-4DBA-89D7-6CED27B2105A}" destId="{0FBC636E-84A0-4526-A3CC-F7BE53118A13}" srcOrd="1" destOrd="0" parTransId="{745BAD74-3BDF-4138-9FCF-43A0C464FF9D}" sibTransId="{9D2A1EAE-031E-49A5-A067-9CA9F860453D}"/>
    <dgm:cxn modelId="{EF05F9DB-9042-4BBA-AEF6-20DDB89CA6A2}" srcId="{87E41798-0C84-4DBA-89D7-6CED27B2105A}" destId="{83F9FA8B-FD33-4901-8223-6FF223FBC8B3}" srcOrd="0" destOrd="0" parTransId="{2B0D3C3F-ACF5-4F7E-A1BD-F76C5C226EA1}" sibTransId="{3EEA7EB1-5171-403B-B69A-DEA3CEB334EE}"/>
    <dgm:cxn modelId="{A6BDFFF0-1531-4239-BB57-B31EA7D261FA}" type="presOf" srcId="{87E41798-0C84-4DBA-89D7-6CED27B2105A}" destId="{3552950E-CE23-44B0-9C76-8B7BFABB5692}" srcOrd="0" destOrd="0" presId="urn:microsoft.com/office/officeart/2016/7/layout/RoundedRectangleTimeline"/>
    <dgm:cxn modelId="{0C6EA7DC-77EF-46D2-9FA6-27500D7BB33A}" type="presParOf" srcId="{3552950E-CE23-44B0-9C76-8B7BFABB5692}" destId="{361A6D42-E88B-4D87-ACF8-C81C2A569D85}" srcOrd="0" destOrd="0" presId="urn:microsoft.com/office/officeart/2016/7/layout/RoundedRectangleTimeline"/>
    <dgm:cxn modelId="{9490B44C-7552-4394-8CB9-D172B2C99B9F}" type="presParOf" srcId="{361A6D42-E88B-4D87-ACF8-C81C2A569D85}" destId="{8B446A6A-8CD6-4666-BED2-3FBD8B9158CD}" srcOrd="0" destOrd="0" presId="urn:microsoft.com/office/officeart/2016/7/layout/RoundedRectangleTimeline"/>
    <dgm:cxn modelId="{1FC8E2E9-E529-4916-82D3-A441FE20BF86}" type="presParOf" srcId="{361A6D42-E88B-4D87-ACF8-C81C2A569D85}" destId="{A1B894F4-7076-4E0F-9293-CA93424AEC77}" srcOrd="1" destOrd="0" presId="urn:microsoft.com/office/officeart/2016/7/layout/RoundedRectangleTimeline"/>
    <dgm:cxn modelId="{305DF3BA-CC0E-4BD8-9A5D-FD07E3CA33D5}" type="presParOf" srcId="{361A6D42-E88B-4D87-ACF8-C81C2A569D85}" destId="{2DAF3913-9E23-4BD9-B29D-19763B5DA9B0}" srcOrd="2" destOrd="0" presId="urn:microsoft.com/office/officeart/2016/7/layout/RoundedRectangleTimeline"/>
    <dgm:cxn modelId="{2D271404-53AF-4DCD-B5DD-7CB34C47396F}" type="presParOf" srcId="{361A6D42-E88B-4D87-ACF8-C81C2A569D85}" destId="{49FFB219-84E5-4D71-8F67-C66D822A16C4}" srcOrd="3" destOrd="0" presId="urn:microsoft.com/office/officeart/2016/7/layout/RoundedRectangleTimeline"/>
    <dgm:cxn modelId="{79696D72-4D06-4675-9041-B1979DD6372E}" type="presParOf" srcId="{361A6D42-E88B-4D87-ACF8-C81C2A569D85}" destId="{10EE76B2-616A-4E33-AB58-624C507D7526}" srcOrd="4" destOrd="0" presId="urn:microsoft.com/office/officeart/2016/7/layout/RoundedRectangleTimeline"/>
    <dgm:cxn modelId="{0522FD1B-4B9C-4790-B2A4-FC8973C25616}" type="presParOf" srcId="{3552950E-CE23-44B0-9C76-8B7BFABB5692}" destId="{5C9DC610-4455-4C06-953E-0FC8E1BBE850}" srcOrd="1" destOrd="0" presId="urn:microsoft.com/office/officeart/2016/7/layout/RoundedRectangleTimeline"/>
    <dgm:cxn modelId="{BFE00824-E606-408F-807B-829EB1255F8C}" type="presParOf" srcId="{3552950E-CE23-44B0-9C76-8B7BFABB5692}" destId="{8B7C8274-5FB9-4997-864E-EA64E05588CA}" srcOrd="2" destOrd="0" presId="urn:microsoft.com/office/officeart/2016/7/layout/RoundedRectangleTimeline"/>
    <dgm:cxn modelId="{BA2E52AA-0D4F-4E21-864A-1B73F56A75FE}" type="presParOf" srcId="{8B7C8274-5FB9-4997-864E-EA64E05588CA}" destId="{C2F6C155-E1E5-44F6-8149-28CB930BD403}" srcOrd="0" destOrd="0" presId="urn:microsoft.com/office/officeart/2016/7/layout/RoundedRectangleTimeline"/>
    <dgm:cxn modelId="{C1889666-CD24-4A99-91E1-365996E332CD}" type="presParOf" srcId="{8B7C8274-5FB9-4997-864E-EA64E05588CA}" destId="{D93297EB-913E-46BB-9167-6A44FDF5BB72}" srcOrd="1" destOrd="0" presId="urn:microsoft.com/office/officeart/2016/7/layout/RoundedRectangleTimeline"/>
    <dgm:cxn modelId="{5409DA37-8368-4F22-A2F1-60E38CBC6E81}" type="presParOf" srcId="{8B7C8274-5FB9-4997-864E-EA64E05588CA}" destId="{56933592-E399-4ACC-9292-B21F5E4ACD9B}" srcOrd="2" destOrd="0" presId="urn:microsoft.com/office/officeart/2016/7/layout/RoundedRectangleTimeline"/>
    <dgm:cxn modelId="{BB71F81B-E030-4B8B-A9AD-DAD95F41FD57}" type="presParOf" srcId="{8B7C8274-5FB9-4997-864E-EA64E05588CA}" destId="{EDCD0AF6-ABEC-4616-8CE3-32B1E39AE22D}" srcOrd="3" destOrd="0" presId="urn:microsoft.com/office/officeart/2016/7/layout/RoundedRectangleTimeline"/>
    <dgm:cxn modelId="{C0C7C3A4-A81A-4784-8714-FE8854835758}" type="presParOf" srcId="{8B7C8274-5FB9-4997-864E-EA64E05588CA}" destId="{A4CEA844-CE28-45E9-A4AA-7D8924DBBF5D}" srcOrd="4" destOrd="0" presId="urn:microsoft.com/office/officeart/2016/7/layout/RoundedRectangleTimeline"/>
    <dgm:cxn modelId="{3621FF2F-2424-4FDC-AC58-5E4BCF030177}" type="presParOf" srcId="{3552950E-CE23-44B0-9C76-8B7BFABB5692}" destId="{AC0492D4-03E0-4051-88C0-B90F9D3C9C80}" srcOrd="3" destOrd="0" presId="urn:microsoft.com/office/officeart/2016/7/layout/RoundedRectangleTimeline"/>
    <dgm:cxn modelId="{69A84DE8-FD4B-49A5-B6E7-D0BAE5FBD719}" type="presParOf" srcId="{3552950E-CE23-44B0-9C76-8B7BFABB5692}" destId="{0DA5B094-D3E1-43A5-A045-8B64A78EF82B}" srcOrd="4" destOrd="0" presId="urn:microsoft.com/office/officeart/2016/7/layout/RoundedRectangleTimeline"/>
    <dgm:cxn modelId="{86402FAC-C591-427B-9D06-0A5CCFC6F261}" type="presParOf" srcId="{0DA5B094-D3E1-43A5-A045-8B64A78EF82B}" destId="{52AC99B4-0B15-46F4-BF6E-2EB5AF41C845}" srcOrd="0" destOrd="0" presId="urn:microsoft.com/office/officeart/2016/7/layout/RoundedRectangleTimeline"/>
    <dgm:cxn modelId="{D6F25305-B2CE-472C-87CF-208231B2BE0F}" type="presParOf" srcId="{0DA5B094-D3E1-43A5-A045-8B64A78EF82B}" destId="{6DBFD224-EA98-48F9-AE9A-3E80021F9C89}" srcOrd="1" destOrd="0" presId="urn:microsoft.com/office/officeart/2016/7/layout/RoundedRectangleTimeline"/>
    <dgm:cxn modelId="{240C1923-C4DC-4CFB-A8A0-D8043A4CB87B}" type="presParOf" srcId="{0DA5B094-D3E1-43A5-A045-8B64A78EF82B}" destId="{B9B8E4CE-23F2-4F59-8147-F8D4ABA410A9}" srcOrd="2" destOrd="0" presId="urn:microsoft.com/office/officeart/2016/7/layout/RoundedRectangleTimeline"/>
    <dgm:cxn modelId="{1A425126-860E-4121-A348-15DF18A3939B}" type="presParOf" srcId="{0DA5B094-D3E1-43A5-A045-8B64A78EF82B}" destId="{3B06328A-D38B-4A20-955C-D5E6C2721B4E}" srcOrd="3" destOrd="0" presId="urn:microsoft.com/office/officeart/2016/7/layout/RoundedRectangleTimeline"/>
    <dgm:cxn modelId="{11DB12B3-C9AB-4DD0-87FF-2489BB4C5EB4}" type="presParOf" srcId="{0DA5B094-D3E1-43A5-A045-8B64A78EF82B}" destId="{7CF64695-4C1E-482F-8455-88E938A06B71}" srcOrd="4" destOrd="0" presId="urn:microsoft.com/office/officeart/2016/7/layout/RoundedRectangleTimeline"/>
    <dgm:cxn modelId="{2D62B3BE-4E5A-4A80-82AC-F36932D5F2F6}" type="presParOf" srcId="{3552950E-CE23-44B0-9C76-8B7BFABB5692}" destId="{39064A1F-1DB6-4BA7-A12F-28F4BA906EB0}" srcOrd="5" destOrd="0" presId="urn:microsoft.com/office/officeart/2016/7/layout/RoundedRectangleTimeline"/>
    <dgm:cxn modelId="{80C92969-5E59-4ACB-A597-D8BB8EF21FDE}" type="presParOf" srcId="{3552950E-CE23-44B0-9C76-8B7BFABB5692}" destId="{0BE09A86-E4F8-4687-B8BB-8C9DBCCC6CB6}" srcOrd="6" destOrd="0" presId="urn:microsoft.com/office/officeart/2016/7/layout/RoundedRectangleTimeline"/>
    <dgm:cxn modelId="{DD765DCD-9856-4170-BA06-BE2DBFBD66D7}" type="presParOf" srcId="{0BE09A86-E4F8-4687-B8BB-8C9DBCCC6CB6}" destId="{8FE02CD8-4647-4570-8AB1-3F0DB943A602}" srcOrd="0" destOrd="0" presId="urn:microsoft.com/office/officeart/2016/7/layout/RoundedRectangleTimeline"/>
    <dgm:cxn modelId="{3B5AB84F-96A5-45EF-A06E-D525B244D3B3}" type="presParOf" srcId="{0BE09A86-E4F8-4687-B8BB-8C9DBCCC6CB6}" destId="{03E821C4-BB3C-4044-A977-26388F3681DE}" srcOrd="1" destOrd="0" presId="urn:microsoft.com/office/officeart/2016/7/layout/RoundedRectangleTimeline"/>
    <dgm:cxn modelId="{5ABFBEDE-B555-481C-BC7F-E0F67F30622A}" type="presParOf" srcId="{0BE09A86-E4F8-4687-B8BB-8C9DBCCC6CB6}" destId="{FD2C4FA1-65CA-4FFE-86A2-31ABE16639C2}" srcOrd="2" destOrd="0" presId="urn:microsoft.com/office/officeart/2016/7/layout/RoundedRectangleTimeline"/>
    <dgm:cxn modelId="{A52CE953-EEC1-49E8-8C8A-7D98C7B6AB89}" type="presParOf" srcId="{0BE09A86-E4F8-4687-B8BB-8C9DBCCC6CB6}" destId="{E7F040DE-BB0A-4CCC-A8C5-726AC8E30A83}" srcOrd="3" destOrd="0" presId="urn:microsoft.com/office/officeart/2016/7/layout/RoundedRectangleTimeline"/>
    <dgm:cxn modelId="{84CD2273-3BEC-4EED-AC4E-8741F3F8A99A}" type="presParOf" srcId="{0BE09A86-E4F8-4687-B8BB-8C9DBCCC6CB6}" destId="{60767302-EF99-4C02-B194-604E3C4C62FA}" srcOrd="4" destOrd="0" presId="urn:microsoft.com/office/officeart/2016/7/layout/RoundedRectangleTimeline"/>
    <dgm:cxn modelId="{F54EDF15-B876-4B3B-98A9-E1BD2F35F55B}" type="presParOf" srcId="{3552950E-CE23-44B0-9C76-8B7BFABB5692}" destId="{9F022E74-E8C8-4C63-BB0F-506BFF9B09DE}" srcOrd="7" destOrd="0" presId="urn:microsoft.com/office/officeart/2016/7/layout/RoundedRectangleTimeline"/>
    <dgm:cxn modelId="{3E661AC5-6213-4145-9F7F-411EBE504AC3}" type="presParOf" srcId="{3552950E-CE23-44B0-9C76-8B7BFABB5692}" destId="{8FE01C13-38A2-4550-9488-711E975D3ECE}" srcOrd="8" destOrd="0" presId="urn:microsoft.com/office/officeart/2016/7/layout/RoundedRectangleTimeline"/>
    <dgm:cxn modelId="{B4971A73-5E70-4FE6-9C75-3C4F4478AB1F}" type="presParOf" srcId="{8FE01C13-38A2-4550-9488-711E975D3ECE}" destId="{5797821A-EE1A-4282-B956-757F5A77112F}" srcOrd="0" destOrd="0" presId="urn:microsoft.com/office/officeart/2016/7/layout/RoundedRectangleTimeline"/>
    <dgm:cxn modelId="{0FF3483E-0D30-4208-A2F8-37E95F2438D7}" type="presParOf" srcId="{8FE01C13-38A2-4550-9488-711E975D3ECE}" destId="{3C658CCB-E3AA-4A37-AC35-073CAABDE9FB}" srcOrd="1" destOrd="0" presId="urn:microsoft.com/office/officeart/2016/7/layout/RoundedRectangleTimeline"/>
    <dgm:cxn modelId="{5A263445-2F0B-4BCC-AFA2-F4CF37FE871D}" type="presParOf" srcId="{8FE01C13-38A2-4550-9488-711E975D3ECE}" destId="{6777DBC7-767D-4DCF-AAE8-51E7586C2707}" srcOrd="2" destOrd="0" presId="urn:microsoft.com/office/officeart/2016/7/layout/RoundedRectangleTimeline"/>
    <dgm:cxn modelId="{4790B608-B65C-4F6A-AC95-C85ABAA72970}" type="presParOf" srcId="{8FE01C13-38A2-4550-9488-711E975D3ECE}" destId="{C50A08BC-228D-49FC-A10B-A25C058329A3}" srcOrd="3" destOrd="0" presId="urn:microsoft.com/office/officeart/2016/7/layout/RoundedRectangleTimeline"/>
    <dgm:cxn modelId="{0AF00A98-A3E8-4CE8-B9B7-C628BDA18930}" type="presParOf" srcId="{8FE01C13-38A2-4550-9488-711E975D3ECE}" destId="{0B42E989-3876-4D00-989F-DE8F14947560}"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D10BD-DA70-41C2-A910-BDBC413BE0C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38F6BFC6-70C2-4761-B8FF-F3CBDA43FBF9}">
      <dgm:prSet/>
      <dgm:spPr/>
      <dgm:t>
        <a:bodyPr/>
        <a:lstStyle/>
        <a:p>
          <a:pPr rtl="0"/>
          <a:r>
            <a:rPr lang="it-IT">
              <a:latin typeface="Aptos Display" panose="020F0302020204030204"/>
            </a:rPr>
            <a:t>The </a:t>
          </a:r>
          <a:r>
            <a:rPr lang="it-IT" err="1">
              <a:latin typeface="Aptos Display" panose="020F0302020204030204"/>
            </a:rPr>
            <a:t>most</a:t>
          </a:r>
          <a:r>
            <a:rPr lang="it-IT"/>
            <a:t> </a:t>
          </a:r>
          <a:r>
            <a:rPr lang="it-IT" err="1"/>
            <a:t>successful</a:t>
          </a:r>
          <a:r>
            <a:rPr lang="it-IT"/>
            <a:t> theory in </a:t>
          </a:r>
          <a:r>
            <a:rPr lang="it-IT" err="1"/>
            <a:t>particle</a:t>
          </a:r>
          <a:r>
            <a:rPr lang="it-IT"/>
            <a:t> </a:t>
          </a:r>
          <a:r>
            <a:rPr lang="it-IT" err="1"/>
            <a:t>physics</a:t>
          </a:r>
          <a:endParaRPr lang="it-IT"/>
        </a:p>
      </dgm:t>
    </dgm:pt>
    <dgm:pt modelId="{AD3DF123-F290-4501-BA06-C8CC6D494C01}" type="parTrans" cxnId="{6975987B-25F7-4701-8335-05B3D7147379}">
      <dgm:prSet/>
      <dgm:spPr/>
      <dgm:t>
        <a:bodyPr/>
        <a:lstStyle/>
        <a:p>
          <a:endParaRPr lang="en-US"/>
        </a:p>
      </dgm:t>
    </dgm:pt>
    <dgm:pt modelId="{83D53AB9-067F-47F2-B557-BA459CA6BBDA}" type="sibTrans" cxnId="{6975987B-25F7-4701-8335-05B3D7147379}">
      <dgm:prSet/>
      <dgm:spPr/>
      <dgm:t>
        <a:bodyPr/>
        <a:lstStyle/>
        <a:p>
          <a:endParaRPr lang="en-US"/>
        </a:p>
      </dgm:t>
    </dgm:pt>
    <dgm:pt modelId="{DCABDB72-8ED3-4B98-9840-6EAC3D68067B}">
      <dgm:prSet/>
      <dgm:spPr/>
      <dgm:t>
        <a:bodyPr/>
        <a:lstStyle/>
        <a:p>
          <a:r>
            <a:rPr lang="it-IT" err="1"/>
            <a:t>It</a:t>
          </a:r>
          <a:r>
            <a:rPr lang="it-IT"/>
            <a:t> </a:t>
          </a:r>
          <a:r>
            <a:rPr lang="it-IT" err="1"/>
            <a:t>predicted</a:t>
          </a:r>
          <a:r>
            <a:rPr lang="it-IT"/>
            <a:t> the Higgs </a:t>
          </a:r>
          <a:r>
            <a:rPr lang="it-IT" err="1"/>
            <a:t>boson</a:t>
          </a:r>
          <a:endParaRPr lang="it-IT"/>
        </a:p>
      </dgm:t>
    </dgm:pt>
    <dgm:pt modelId="{80CFCF66-5D79-4298-B3C3-7D27DAB914CB}" type="parTrans" cxnId="{58BDD074-BEB2-4291-87EE-2E428E2E6AAA}">
      <dgm:prSet/>
      <dgm:spPr/>
      <dgm:t>
        <a:bodyPr/>
        <a:lstStyle/>
        <a:p>
          <a:endParaRPr lang="en-US"/>
        </a:p>
      </dgm:t>
    </dgm:pt>
    <dgm:pt modelId="{22AD4779-3A80-48CF-8A6B-57ADB40D8747}" type="sibTrans" cxnId="{58BDD074-BEB2-4291-87EE-2E428E2E6AAA}">
      <dgm:prSet/>
      <dgm:spPr/>
      <dgm:t>
        <a:bodyPr/>
        <a:lstStyle/>
        <a:p>
          <a:endParaRPr lang="en-US"/>
        </a:p>
      </dgm:t>
    </dgm:pt>
    <dgm:pt modelId="{7730988E-BAEE-438A-9067-0F36F76D046F}">
      <dgm:prSet/>
      <dgm:spPr/>
      <dgm:t>
        <a:bodyPr/>
        <a:lstStyle/>
        <a:p>
          <a:pPr rtl="0"/>
          <a:r>
            <a:rPr lang="it-IT" err="1"/>
            <a:t>Allowed</a:t>
          </a:r>
          <a:r>
            <a:rPr lang="it-IT"/>
            <a:t> the </a:t>
          </a:r>
          <a:r>
            <a:rPr lang="it-IT" err="1"/>
            <a:t>most</a:t>
          </a:r>
          <a:r>
            <a:rPr lang="it-IT"/>
            <a:t> precise </a:t>
          </a:r>
          <a:r>
            <a:rPr lang="it-IT" err="1"/>
            <a:t>measurement</a:t>
          </a:r>
          <a:r>
            <a:rPr lang="it-IT"/>
            <a:t> in </a:t>
          </a:r>
          <a:r>
            <a:rPr lang="it-IT" err="1"/>
            <a:t>physics</a:t>
          </a:r>
          <a:r>
            <a:rPr lang="it-IT">
              <a:latin typeface="Aptos Display" panose="020F0302020204030204"/>
            </a:rPr>
            <a:t>: </a:t>
          </a:r>
          <a:r>
            <a:rPr lang="it-IT" i="1">
              <a:latin typeface="Aptos Display" panose="020F0302020204030204"/>
            </a:rPr>
            <a:t>Electron</a:t>
          </a:r>
          <a:r>
            <a:rPr lang="it-IT" i="1"/>
            <a:t> </a:t>
          </a:r>
          <a:r>
            <a:rPr lang="it-IT" i="1" err="1"/>
            <a:t>Anomalous</a:t>
          </a:r>
          <a:r>
            <a:rPr lang="it-IT" i="1"/>
            <a:t> </a:t>
          </a:r>
          <a:r>
            <a:rPr lang="it-IT" i="1" err="1"/>
            <a:t>Magnetic</a:t>
          </a:r>
          <a:r>
            <a:rPr lang="it-IT" i="1"/>
            <a:t> </a:t>
          </a:r>
          <a:r>
            <a:rPr lang="it-IT" i="1">
              <a:latin typeface="Aptos Display" panose="020F0302020204030204"/>
            </a:rPr>
            <a:t>Momentum</a:t>
          </a:r>
          <a:endParaRPr lang="it-IT"/>
        </a:p>
      </dgm:t>
    </dgm:pt>
    <dgm:pt modelId="{0EF7DB3C-B6BE-4CD6-B5B3-0711BBE5A46A}" type="parTrans" cxnId="{2521B10B-48D1-4DB0-8F4D-1A612A1BBE5B}">
      <dgm:prSet/>
      <dgm:spPr/>
      <dgm:t>
        <a:bodyPr/>
        <a:lstStyle/>
        <a:p>
          <a:endParaRPr lang="en-US"/>
        </a:p>
      </dgm:t>
    </dgm:pt>
    <dgm:pt modelId="{0C167ECD-6716-4680-922F-0FB75F9A4C86}" type="sibTrans" cxnId="{2521B10B-48D1-4DB0-8F4D-1A612A1BBE5B}">
      <dgm:prSet/>
      <dgm:spPr/>
      <dgm:t>
        <a:bodyPr/>
        <a:lstStyle/>
        <a:p>
          <a:endParaRPr lang="en-US"/>
        </a:p>
      </dgm:t>
    </dgm:pt>
    <dgm:pt modelId="{F78E1624-45C0-4088-A566-4486F28E5D52}">
      <dgm:prSet/>
      <dgm:spPr/>
      <dgm:t>
        <a:bodyPr/>
        <a:lstStyle/>
        <a:p>
          <a:r>
            <a:rPr lang="it-IT" err="1"/>
            <a:t>However</a:t>
          </a:r>
          <a:r>
            <a:rPr lang="it-IT"/>
            <a:t>, </a:t>
          </a:r>
          <a:r>
            <a:rPr lang="it-IT" err="1"/>
            <a:t>it</a:t>
          </a:r>
          <a:r>
            <a:rPr lang="it-IT"/>
            <a:t> </a:t>
          </a:r>
          <a:r>
            <a:rPr lang="it-IT" err="1"/>
            <a:t>cannot</a:t>
          </a:r>
          <a:r>
            <a:rPr lang="it-IT"/>
            <a:t> </a:t>
          </a:r>
          <a:r>
            <a:rPr lang="it-IT" err="1"/>
            <a:t>explain</a:t>
          </a:r>
          <a:r>
            <a:rPr lang="it-IT"/>
            <a:t> </a:t>
          </a:r>
          <a:r>
            <a:rPr lang="it-IT" err="1"/>
            <a:t>several</a:t>
          </a:r>
          <a:r>
            <a:rPr lang="it-IT"/>
            <a:t> </a:t>
          </a:r>
          <a:r>
            <a:rPr lang="it-IT" err="1"/>
            <a:t>observed</a:t>
          </a:r>
          <a:r>
            <a:rPr lang="it-IT"/>
            <a:t> </a:t>
          </a:r>
          <a:r>
            <a:rPr lang="it-IT" err="1"/>
            <a:t>phenomena</a:t>
          </a:r>
          <a:endParaRPr lang="en-US" err="1"/>
        </a:p>
      </dgm:t>
    </dgm:pt>
    <dgm:pt modelId="{D6C4B15D-4FFD-44A1-839C-902C2FCC503A}" type="parTrans" cxnId="{F6416ECD-5508-4008-8B10-FD9F85A15742}">
      <dgm:prSet/>
      <dgm:spPr/>
      <dgm:t>
        <a:bodyPr/>
        <a:lstStyle/>
        <a:p>
          <a:endParaRPr lang="en-US"/>
        </a:p>
      </dgm:t>
    </dgm:pt>
    <dgm:pt modelId="{088F8F57-5E2F-45DD-A458-71358CAB9A27}" type="sibTrans" cxnId="{F6416ECD-5508-4008-8B10-FD9F85A15742}">
      <dgm:prSet/>
      <dgm:spPr/>
      <dgm:t>
        <a:bodyPr/>
        <a:lstStyle/>
        <a:p>
          <a:endParaRPr lang="en-US"/>
        </a:p>
      </dgm:t>
    </dgm:pt>
    <dgm:pt modelId="{4525A495-71C1-4E8B-813A-5A2F9E52714E}">
      <dgm:prSet/>
      <dgm:spPr/>
      <dgm:t>
        <a:bodyPr/>
        <a:lstStyle/>
        <a:p>
          <a:r>
            <a:rPr lang="it-IT"/>
            <a:t>Matter-</a:t>
          </a:r>
          <a:r>
            <a:rPr lang="it-IT" err="1"/>
            <a:t>Antimatter</a:t>
          </a:r>
          <a:r>
            <a:rPr lang="it-IT"/>
            <a:t> </a:t>
          </a:r>
          <a:r>
            <a:rPr lang="it-IT" err="1"/>
            <a:t>asymmetry</a:t>
          </a:r>
          <a:endParaRPr lang="en-US" err="1"/>
        </a:p>
      </dgm:t>
    </dgm:pt>
    <dgm:pt modelId="{F80325F7-07B0-4C1B-84A6-86515136C90A}" type="parTrans" cxnId="{4052ABBE-5B97-4937-BE78-A88CB5301287}">
      <dgm:prSet/>
      <dgm:spPr/>
      <dgm:t>
        <a:bodyPr/>
        <a:lstStyle/>
        <a:p>
          <a:endParaRPr lang="en-US"/>
        </a:p>
      </dgm:t>
    </dgm:pt>
    <dgm:pt modelId="{3A382397-0DAB-4AA3-8B34-962096B04665}" type="sibTrans" cxnId="{4052ABBE-5B97-4937-BE78-A88CB5301287}">
      <dgm:prSet/>
      <dgm:spPr/>
      <dgm:t>
        <a:bodyPr/>
        <a:lstStyle/>
        <a:p>
          <a:endParaRPr lang="en-US"/>
        </a:p>
      </dgm:t>
    </dgm:pt>
    <dgm:pt modelId="{F74C4A3C-30FF-474A-A605-E0FDEEF9A0F3}">
      <dgm:prSet/>
      <dgm:spPr/>
      <dgm:t>
        <a:bodyPr/>
        <a:lstStyle/>
        <a:p>
          <a:r>
            <a:rPr lang="it-IT" err="1"/>
            <a:t>Gravity</a:t>
          </a:r>
          <a:endParaRPr lang="en-US" err="1"/>
        </a:p>
      </dgm:t>
    </dgm:pt>
    <dgm:pt modelId="{8C1EC144-268D-421D-8741-06C75CAD631A}" type="parTrans" cxnId="{F33C3B82-7729-496A-94AD-87A10EFF42BF}">
      <dgm:prSet/>
      <dgm:spPr/>
      <dgm:t>
        <a:bodyPr/>
        <a:lstStyle/>
        <a:p>
          <a:endParaRPr lang="en-US"/>
        </a:p>
      </dgm:t>
    </dgm:pt>
    <dgm:pt modelId="{3C577628-8311-44A6-B378-438CBCA31109}" type="sibTrans" cxnId="{F33C3B82-7729-496A-94AD-87A10EFF42BF}">
      <dgm:prSet/>
      <dgm:spPr/>
      <dgm:t>
        <a:bodyPr/>
        <a:lstStyle/>
        <a:p>
          <a:endParaRPr lang="en-US"/>
        </a:p>
      </dgm:t>
    </dgm:pt>
    <dgm:pt modelId="{B909A67C-C155-4D50-8C8F-D55E255B1D5B}">
      <dgm:prSet/>
      <dgm:spPr/>
      <dgm:t>
        <a:bodyPr/>
        <a:lstStyle/>
        <a:p>
          <a:r>
            <a:rPr lang="it-IT"/>
            <a:t>Dark </a:t>
          </a:r>
          <a:r>
            <a:rPr lang="it-IT">
              <a:latin typeface="Aptos Display" panose="020F0302020204030204"/>
            </a:rPr>
            <a:t>Matter</a:t>
          </a:r>
          <a:endParaRPr lang="en-US" err="1"/>
        </a:p>
      </dgm:t>
    </dgm:pt>
    <dgm:pt modelId="{AE8AE90E-3432-4AC7-8124-1BE94F775867}" type="parTrans" cxnId="{431EA2C4-232C-45E3-B9D6-C3B87BB45BB1}">
      <dgm:prSet/>
      <dgm:spPr/>
      <dgm:t>
        <a:bodyPr/>
        <a:lstStyle/>
        <a:p>
          <a:endParaRPr lang="en-US"/>
        </a:p>
      </dgm:t>
    </dgm:pt>
    <dgm:pt modelId="{CB1329EC-1DE6-4D16-93E4-4AAE676675C5}" type="sibTrans" cxnId="{431EA2C4-232C-45E3-B9D6-C3B87BB45BB1}">
      <dgm:prSet/>
      <dgm:spPr/>
      <dgm:t>
        <a:bodyPr/>
        <a:lstStyle/>
        <a:p>
          <a:endParaRPr lang="en-US"/>
        </a:p>
      </dgm:t>
    </dgm:pt>
    <dgm:pt modelId="{7D3F1B18-D1F3-462C-924D-72C35961F127}">
      <dgm:prSet/>
      <dgm:spPr/>
      <dgm:t>
        <a:bodyPr/>
        <a:lstStyle/>
        <a:p>
          <a:r>
            <a:rPr lang="it-IT"/>
            <a:t>Dark Energy</a:t>
          </a:r>
          <a:endParaRPr lang="en-US"/>
        </a:p>
      </dgm:t>
    </dgm:pt>
    <dgm:pt modelId="{D7D3694B-2AAD-4F3B-B1E2-C9094FF31F73}" type="parTrans" cxnId="{245F89B5-86FF-4221-8D54-AAE1DBD5639B}">
      <dgm:prSet/>
      <dgm:spPr/>
      <dgm:t>
        <a:bodyPr/>
        <a:lstStyle/>
        <a:p>
          <a:endParaRPr lang="en-US"/>
        </a:p>
      </dgm:t>
    </dgm:pt>
    <dgm:pt modelId="{9DDEBAA3-BF90-4E9A-92E6-7530823FC65A}" type="sibTrans" cxnId="{245F89B5-86FF-4221-8D54-AAE1DBD5639B}">
      <dgm:prSet/>
      <dgm:spPr/>
      <dgm:t>
        <a:bodyPr/>
        <a:lstStyle/>
        <a:p>
          <a:endParaRPr lang="en-US"/>
        </a:p>
      </dgm:t>
    </dgm:pt>
    <dgm:pt modelId="{D7664BA6-5AD6-4BA4-AB45-4F9091292439}">
      <dgm:prSet/>
      <dgm:spPr/>
      <dgm:t>
        <a:bodyPr/>
        <a:lstStyle/>
        <a:p>
          <a:pPr rtl="0"/>
          <a:r>
            <a:rPr lang="it-IT">
              <a:latin typeface="Calibri Light" panose="020F0302020204030204"/>
            </a:rPr>
            <a:t> </a:t>
          </a:r>
          <a:r>
            <a:rPr lang="it-IT"/>
            <a:t>Ultimately, </a:t>
          </a:r>
          <a:r>
            <a:rPr lang="it-IT" err="1"/>
            <a:t>it</a:t>
          </a:r>
          <a:r>
            <a:rPr lang="it-IT"/>
            <a:t> </a:t>
          </a:r>
          <a:r>
            <a:rPr lang="it-IT" err="1"/>
            <a:t>describes</a:t>
          </a:r>
          <a:r>
            <a:rPr lang="it-IT"/>
            <a:t> </a:t>
          </a:r>
          <a:r>
            <a:rPr lang="it-IT" err="1"/>
            <a:t>only</a:t>
          </a:r>
          <a:r>
            <a:rPr lang="it-IT"/>
            <a:t> </a:t>
          </a:r>
          <a:r>
            <a:rPr lang="it-IT" err="1"/>
            <a:t>around</a:t>
          </a:r>
          <a:r>
            <a:rPr lang="it-IT"/>
            <a:t> 5% of the energy in the </a:t>
          </a:r>
          <a:r>
            <a:rPr lang="it-IT" err="1"/>
            <a:t>universe</a:t>
          </a:r>
          <a:endParaRPr lang="en-US" err="1"/>
        </a:p>
      </dgm:t>
    </dgm:pt>
    <dgm:pt modelId="{9D0C5EB9-EC9B-4B3A-8801-1ED8DE527039}" type="parTrans" cxnId="{941C221F-F932-4C34-A126-B71F24E2B179}">
      <dgm:prSet/>
      <dgm:spPr/>
      <dgm:t>
        <a:bodyPr/>
        <a:lstStyle/>
        <a:p>
          <a:endParaRPr lang="en-US"/>
        </a:p>
      </dgm:t>
    </dgm:pt>
    <dgm:pt modelId="{E2553829-8137-45F2-AC21-7E5609EB54E1}" type="sibTrans" cxnId="{941C221F-F932-4C34-A126-B71F24E2B179}">
      <dgm:prSet/>
      <dgm:spPr/>
      <dgm:t>
        <a:bodyPr/>
        <a:lstStyle/>
        <a:p>
          <a:endParaRPr lang="en-US"/>
        </a:p>
      </dgm:t>
    </dgm:pt>
    <dgm:pt modelId="{86A8C0F0-6544-49F2-9E56-3C9484D3149B}">
      <dgm:prSet phldr="0"/>
      <dgm:spPr/>
      <dgm:t>
        <a:bodyPr/>
        <a:lstStyle/>
        <a:p>
          <a:pPr rtl="0"/>
          <a:r>
            <a:rPr lang="it-IT" err="1">
              <a:latin typeface="Aptos Display" panose="020F0302020204030204"/>
            </a:rPr>
            <a:t>It</a:t>
          </a:r>
          <a:r>
            <a:rPr lang="it-IT">
              <a:latin typeface="Aptos Display" panose="020F0302020204030204"/>
            </a:rPr>
            <a:t> </a:t>
          </a:r>
          <a:r>
            <a:rPr lang="it-IT" err="1">
              <a:latin typeface="Aptos Display" panose="020F0302020204030204"/>
            </a:rPr>
            <a:t>is</a:t>
          </a:r>
          <a:r>
            <a:rPr lang="it-IT">
              <a:latin typeface="Aptos Display" panose="020F0302020204030204"/>
            </a:rPr>
            <a:t> </a:t>
          </a:r>
          <a:r>
            <a:rPr lang="it-IT" err="1">
              <a:latin typeface="Aptos Display" panose="020F0302020204030204"/>
            </a:rPr>
            <a:t>both</a:t>
          </a:r>
          <a:r>
            <a:rPr lang="it-IT">
              <a:latin typeface="Aptos Display" panose="020F0302020204030204"/>
            </a:rPr>
            <a:t> </a:t>
          </a:r>
          <a:r>
            <a:rPr lang="it-IT" err="1">
              <a:latin typeface="Aptos Display" panose="020F0302020204030204"/>
            </a:rPr>
            <a:t>renormalizable</a:t>
          </a:r>
          <a:r>
            <a:rPr lang="it-IT">
              <a:latin typeface="Aptos Display" panose="020F0302020204030204"/>
            </a:rPr>
            <a:t> and </a:t>
          </a:r>
          <a:r>
            <a:rPr lang="it-IT" err="1">
              <a:latin typeface="Aptos Display" panose="020F0302020204030204"/>
            </a:rPr>
            <a:t>mathematically</a:t>
          </a:r>
          <a:r>
            <a:rPr lang="it-IT">
              <a:latin typeface="Aptos Display" panose="020F0302020204030204"/>
            </a:rPr>
            <a:t> self-</a:t>
          </a:r>
          <a:r>
            <a:rPr lang="it-IT" err="1">
              <a:latin typeface="Aptos Display" panose="020F0302020204030204"/>
            </a:rPr>
            <a:t>consistent</a:t>
          </a:r>
          <a:endParaRPr lang="it-IT">
            <a:latin typeface="Aptos Display" panose="020F0302020204030204"/>
          </a:endParaRPr>
        </a:p>
      </dgm:t>
    </dgm:pt>
    <dgm:pt modelId="{69851AB2-DFCD-43DA-AEEC-159DAE03E7C9}" type="parTrans" cxnId="{660AE7D1-81DE-4390-992A-18FC1B8F6457}">
      <dgm:prSet/>
      <dgm:spPr/>
    </dgm:pt>
    <dgm:pt modelId="{2027E49D-F7CA-480F-ABC4-47E90D21C537}" type="sibTrans" cxnId="{660AE7D1-81DE-4390-992A-18FC1B8F6457}">
      <dgm:prSet/>
      <dgm:spPr/>
    </dgm:pt>
    <dgm:pt modelId="{F36661E6-288F-4E08-91E8-C32A3CA3A509}">
      <dgm:prSet phldr="0"/>
      <dgm:spPr/>
      <dgm:t>
        <a:bodyPr/>
        <a:lstStyle/>
        <a:p>
          <a:pPr rtl="0"/>
          <a:r>
            <a:rPr lang="it-IT">
              <a:latin typeface="Aptos Display" panose="020F0302020204030204"/>
            </a:rPr>
            <a:t>Neutrino Oscillations</a:t>
          </a:r>
        </a:p>
      </dgm:t>
    </dgm:pt>
    <dgm:pt modelId="{9C516CCB-4F89-4945-8DD2-03BC4FD3C08E}" type="parTrans" cxnId="{31402F7E-AE24-46B4-95FE-98F0D826EE5F}">
      <dgm:prSet/>
      <dgm:spPr/>
    </dgm:pt>
    <dgm:pt modelId="{AC1CF580-9CAF-40CF-A52A-3380AA37F7EA}" type="sibTrans" cxnId="{31402F7E-AE24-46B4-95FE-98F0D826EE5F}">
      <dgm:prSet/>
      <dgm:spPr/>
    </dgm:pt>
    <dgm:pt modelId="{CB75A625-B044-4273-ABE2-10D4CF3DA7EF}" type="pres">
      <dgm:prSet presAssocID="{0FAD10BD-DA70-41C2-A910-BDBC413BE0CB}" presName="theList" presStyleCnt="0">
        <dgm:presLayoutVars>
          <dgm:dir/>
          <dgm:animLvl val="lvl"/>
          <dgm:resizeHandles val="exact"/>
        </dgm:presLayoutVars>
      </dgm:prSet>
      <dgm:spPr/>
    </dgm:pt>
    <dgm:pt modelId="{EF854150-0B97-4770-A057-8B699A6FF0AA}" type="pres">
      <dgm:prSet presAssocID="{38F6BFC6-70C2-4761-B8FF-F3CBDA43FBF9}" presName="compNode" presStyleCnt="0"/>
      <dgm:spPr/>
    </dgm:pt>
    <dgm:pt modelId="{6617D646-6CE2-495B-9CA6-7A7BFE663406}" type="pres">
      <dgm:prSet presAssocID="{38F6BFC6-70C2-4761-B8FF-F3CBDA43FBF9}" presName="aNode" presStyleLbl="bgShp" presStyleIdx="0" presStyleCnt="3"/>
      <dgm:spPr/>
    </dgm:pt>
    <dgm:pt modelId="{18A9772D-7FC9-4E3F-8073-5CFDB7E63567}" type="pres">
      <dgm:prSet presAssocID="{38F6BFC6-70C2-4761-B8FF-F3CBDA43FBF9}" presName="textNode" presStyleLbl="bgShp" presStyleIdx="0" presStyleCnt="3"/>
      <dgm:spPr/>
    </dgm:pt>
    <dgm:pt modelId="{ADCABB3B-2081-4DA5-BB64-1DF020713A07}" type="pres">
      <dgm:prSet presAssocID="{38F6BFC6-70C2-4761-B8FF-F3CBDA43FBF9}" presName="compChildNode" presStyleCnt="0"/>
      <dgm:spPr/>
    </dgm:pt>
    <dgm:pt modelId="{A2A66C6B-B946-4D0B-94FA-97231266D4B1}" type="pres">
      <dgm:prSet presAssocID="{38F6BFC6-70C2-4761-B8FF-F3CBDA43FBF9}" presName="theInnerList" presStyleCnt="0"/>
      <dgm:spPr/>
    </dgm:pt>
    <dgm:pt modelId="{DB9C2D9B-61ED-4A54-975F-45C526ABD5CF}" type="pres">
      <dgm:prSet presAssocID="{86A8C0F0-6544-49F2-9E56-3C9484D3149B}" presName="childNode" presStyleLbl="node1" presStyleIdx="0" presStyleCnt="8">
        <dgm:presLayoutVars>
          <dgm:bulletEnabled val="1"/>
        </dgm:presLayoutVars>
      </dgm:prSet>
      <dgm:spPr/>
    </dgm:pt>
    <dgm:pt modelId="{695E264E-BC5B-4106-8B42-26FEB5D30430}" type="pres">
      <dgm:prSet presAssocID="{86A8C0F0-6544-49F2-9E56-3C9484D3149B}" presName="aSpace2" presStyleCnt="0"/>
      <dgm:spPr/>
    </dgm:pt>
    <dgm:pt modelId="{D5AC3F11-667D-4BA8-8D9A-1D6EE6CDE67D}" type="pres">
      <dgm:prSet presAssocID="{DCABDB72-8ED3-4B98-9840-6EAC3D68067B}" presName="childNode" presStyleLbl="node1" presStyleIdx="1" presStyleCnt="8">
        <dgm:presLayoutVars>
          <dgm:bulletEnabled val="1"/>
        </dgm:presLayoutVars>
      </dgm:prSet>
      <dgm:spPr/>
    </dgm:pt>
    <dgm:pt modelId="{0CEEB554-556C-47E2-921A-56844D0485D0}" type="pres">
      <dgm:prSet presAssocID="{DCABDB72-8ED3-4B98-9840-6EAC3D68067B}" presName="aSpace2" presStyleCnt="0"/>
      <dgm:spPr/>
    </dgm:pt>
    <dgm:pt modelId="{EC11490C-06EF-417E-A593-0B76EC0AD176}" type="pres">
      <dgm:prSet presAssocID="{7730988E-BAEE-438A-9067-0F36F76D046F}" presName="childNode" presStyleLbl="node1" presStyleIdx="2" presStyleCnt="8">
        <dgm:presLayoutVars>
          <dgm:bulletEnabled val="1"/>
        </dgm:presLayoutVars>
      </dgm:prSet>
      <dgm:spPr/>
    </dgm:pt>
    <dgm:pt modelId="{D8CC0654-4499-4CF4-AA6B-04F479DF33D3}" type="pres">
      <dgm:prSet presAssocID="{38F6BFC6-70C2-4761-B8FF-F3CBDA43FBF9}" presName="aSpace" presStyleCnt="0"/>
      <dgm:spPr/>
    </dgm:pt>
    <dgm:pt modelId="{63092704-C356-4C59-A95D-F9015ECE1FE4}" type="pres">
      <dgm:prSet presAssocID="{F78E1624-45C0-4088-A566-4486F28E5D52}" presName="compNode" presStyleCnt="0"/>
      <dgm:spPr/>
    </dgm:pt>
    <dgm:pt modelId="{05C067C5-5936-4059-AA82-00C7ACA32599}" type="pres">
      <dgm:prSet presAssocID="{F78E1624-45C0-4088-A566-4486F28E5D52}" presName="aNode" presStyleLbl="bgShp" presStyleIdx="1" presStyleCnt="3"/>
      <dgm:spPr/>
    </dgm:pt>
    <dgm:pt modelId="{F2640C53-8A66-44A4-A4FB-1151DE249105}" type="pres">
      <dgm:prSet presAssocID="{F78E1624-45C0-4088-A566-4486F28E5D52}" presName="textNode" presStyleLbl="bgShp" presStyleIdx="1" presStyleCnt="3"/>
      <dgm:spPr/>
    </dgm:pt>
    <dgm:pt modelId="{A7306309-C05E-48AB-91BC-540CD1503A25}" type="pres">
      <dgm:prSet presAssocID="{F78E1624-45C0-4088-A566-4486F28E5D52}" presName="compChildNode" presStyleCnt="0"/>
      <dgm:spPr/>
    </dgm:pt>
    <dgm:pt modelId="{9AE15365-E810-4B1C-A382-FE93F8A07633}" type="pres">
      <dgm:prSet presAssocID="{F78E1624-45C0-4088-A566-4486F28E5D52}" presName="theInnerList" presStyleCnt="0"/>
      <dgm:spPr/>
    </dgm:pt>
    <dgm:pt modelId="{E6D8CE89-20B0-4867-876D-2AE99AFDB9A9}" type="pres">
      <dgm:prSet presAssocID="{4525A495-71C1-4E8B-813A-5A2F9E52714E}" presName="childNode" presStyleLbl="node1" presStyleIdx="3" presStyleCnt="8">
        <dgm:presLayoutVars>
          <dgm:bulletEnabled val="1"/>
        </dgm:presLayoutVars>
      </dgm:prSet>
      <dgm:spPr/>
    </dgm:pt>
    <dgm:pt modelId="{99EEE804-0232-4769-B281-5500E98A4ACA}" type="pres">
      <dgm:prSet presAssocID="{4525A495-71C1-4E8B-813A-5A2F9E52714E}" presName="aSpace2" presStyleCnt="0"/>
      <dgm:spPr/>
    </dgm:pt>
    <dgm:pt modelId="{4A085D46-2638-4D2D-945F-7BC962887892}" type="pres">
      <dgm:prSet presAssocID="{F36661E6-288F-4E08-91E8-C32A3CA3A509}" presName="childNode" presStyleLbl="node1" presStyleIdx="4" presStyleCnt="8">
        <dgm:presLayoutVars>
          <dgm:bulletEnabled val="1"/>
        </dgm:presLayoutVars>
      </dgm:prSet>
      <dgm:spPr/>
    </dgm:pt>
    <dgm:pt modelId="{F2B04549-A125-485D-88C4-8DD2BF2D1324}" type="pres">
      <dgm:prSet presAssocID="{F36661E6-288F-4E08-91E8-C32A3CA3A509}" presName="aSpace2" presStyleCnt="0"/>
      <dgm:spPr/>
    </dgm:pt>
    <dgm:pt modelId="{EB5673AE-BDBB-4C41-9DFD-DE1D53D0495D}" type="pres">
      <dgm:prSet presAssocID="{F74C4A3C-30FF-474A-A605-E0FDEEF9A0F3}" presName="childNode" presStyleLbl="node1" presStyleIdx="5" presStyleCnt="8">
        <dgm:presLayoutVars>
          <dgm:bulletEnabled val="1"/>
        </dgm:presLayoutVars>
      </dgm:prSet>
      <dgm:spPr/>
    </dgm:pt>
    <dgm:pt modelId="{046C2E87-B8FC-4DDF-84E8-EC77ECD4275C}" type="pres">
      <dgm:prSet presAssocID="{F74C4A3C-30FF-474A-A605-E0FDEEF9A0F3}" presName="aSpace2" presStyleCnt="0"/>
      <dgm:spPr/>
    </dgm:pt>
    <dgm:pt modelId="{3DF07DE6-9128-41FD-BD5E-10517F6A7FB6}" type="pres">
      <dgm:prSet presAssocID="{B909A67C-C155-4D50-8C8F-D55E255B1D5B}" presName="childNode" presStyleLbl="node1" presStyleIdx="6" presStyleCnt="8">
        <dgm:presLayoutVars>
          <dgm:bulletEnabled val="1"/>
        </dgm:presLayoutVars>
      </dgm:prSet>
      <dgm:spPr/>
    </dgm:pt>
    <dgm:pt modelId="{80A87799-62A7-414E-B5FB-AF186E8212B4}" type="pres">
      <dgm:prSet presAssocID="{B909A67C-C155-4D50-8C8F-D55E255B1D5B}" presName="aSpace2" presStyleCnt="0"/>
      <dgm:spPr/>
    </dgm:pt>
    <dgm:pt modelId="{BE19E061-A160-425E-B703-D282369BF3E1}" type="pres">
      <dgm:prSet presAssocID="{7D3F1B18-D1F3-462C-924D-72C35961F127}" presName="childNode" presStyleLbl="node1" presStyleIdx="7" presStyleCnt="8">
        <dgm:presLayoutVars>
          <dgm:bulletEnabled val="1"/>
        </dgm:presLayoutVars>
      </dgm:prSet>
      <dgm:spPr/>
    </dgm:pt>
    <dgm:pt modelId="{8B6C31A6-8379-4FB5-BD80-493136832751}" type="pres">
      <dgm:prSet presAssocID="{F78E1624-45C0-4088-A566-4486F28E5D52}" presName="aSpace" presStyleCnt="0"/>
      <dgm:spPr/>
    </dgm:pt>
    <dgm:pt modelId="{B70C0B51-3748-491D-BBF1-72A9A95318D7}" type="pres">
      <dgm:prSet presAssocID="{D7664BA6-5AD6-4BA4-AB45-4F9091292439}" presName="compNode" presStyleCnt="0"/>
      <dgm:spPr/>
    </dgm:pt>
    <dgm:pt modelId="{30824861-DB70-4A1F-82F5-FD83B1FDB569}" type="pres">
      <dgm:prSet presAssocID="{D7664BA6-5AD6-4BA4-AB45-4F9091292439}" presName="aNode" presStyleLbl="bgShp" presStyleIdx="2" presStyleCnt="3"/>
      <dgm:spPr/>
    </dgm:pt>
    <dgm:pt modelId="{763B1BD5-ED70-4043-AA4E-F69A4EC08B44}" type="pres">
      <dgm:prSet presAssocID="{D7664BA6-5AD6-4BA4-AB45-4F9091292439}" presName="textNode" presStyleLbl="bgShp" presStyleIdx="2" presStyleCnt="3"/>
      <dgm:spPr/>
    </dgm:pt>
    <dgm:pt modelId="{8A42C8F5-AC9B-4989-BE40-4ADF3834FE39}" type="pres">
      <dgm:prSet presAssocID="{D7664BA6-5AD6-4BA4-AB45-4F9091292439}" presName="compChildNode" presStyleCnt="0"/>
      <dgm:spPr/>
    </dgm:pt>
    <dgm:pt modelId="{B986A0A8-7590-4FA0-AB96-C9A0CA12FB31}" type="pres">
      <dgm:prSet presAssocID="{D7664BA6-5AD6-4BA4-AB45-4F9091292439}" presName="theInnerList" presStyleCnt="0"/>
      <dgm:spPr/>
    </dgm:pt>
  </dgm:ptLst>
  <dgm:cxnLst>
    <dgm:cxn modelId="{2521B10B-48D1-4DB0-8F4D-1A612A1BBE5B}" srcId="{38F6BFC6-70C2-4761-B8FF-F3CBDA43FBF9}" destId="{7730988E-BAEE-438A-9067-0F36F76D046F}" srcOrd="2" destOrd="0" parTransId="{0EF7DB3C-B6BE-4CD6-B5B3-0711BBE5A46A}" sibTransId="{0C167ECD-6716-4680-922F-0FB75F9A4C86}"/>
    <dgm:cxn modelId="{8DB00812-4E99-4C49-BC1A-1F76C3CC8A7D}" type="presOf" srcId="{B909A67C-C155-4D50-8C8F-D55E255B1D5B}" destId="{3DF07DE6-9128-41FD-BD5E-10517F6A7FB6}" srcOrd="0" destOrd="0" presId="urn:microsoft.com/office/officeart/2005/8/layout/lProcess2"/>
    <dgm:cxn modelId="{941C221F-F932-4C34-A126-B71F24E2B179}" srcId="{0FAD10BD-DA70-41C2-A910-BDBC413BE0CB}" destId="{D7664BA6-5AD6-4BA4-AB45-4F9091292439}" srcOrd="2" destOrd="0" parTransId="{9D0C5EB9-EC9B-4B3A-8801-1ED8DE527039}" sibTransId="{E2553829-8137-45F2-AC21-7E5609EB54E1}"/>
    <dgm:cxn modelId="{8F7C992A-B285-4922-9BD9-0489C668EE06}" type="presOf" srcId="{38F6BFC6-70C2-4761-B8FF-F3CBDA43FBF9}" destId="{18A9772D-7FC9-4E3F-8073-5CFDB7E63567}" srcOrd="1" destOrd="0" presId="urn:microsoft.com/office/officeart/2005/8/layout/lProcess2"/>
    <dgm:cxn modelId="{3505C63B-CCBF-4345-A197-6F938E5574CF}" type="presOf" srcId="{F74C4A3C-30FF-474A-A605-E0FDEEF9A0F3}" destId="{EB5673AE-BDBB-4C41-9DFD-DE1D53D0495D}" srcOrd="0" destOrd="0" presId="urn:microsoft.com/office/officeart/2005/8/layout/lProcess2"/>
    <dgm:cxn modelId="{70552465-6191-4B51-B0C4-6074EC0FDEFE}" type="presOf" srcId="{F78E1624-45C0-4088-A566-4486F28E5D52}" destId="{05C067C5-5936-4059-AA82-00C7ACA32599}" srcOrd="0" destOrd="0" presId="urn:microsoft.com/office/officeart/2005/8/layout/lProcess2"/>
    <dgm:cxn modelId="{D7177149-7BA4-4E0E-B8A9-4487B14A667A}" type="presOf" srcId="{86A8C0F0-6544-49F2-9E56-3C9484D3149B}" destId="{DB9C2D9B-61ED-4A54-975F-45C526ABD5CF}" srcOrd="0" destOrd="0" presId="urn:microsoft.com/office/officeart/2005/8/layout/lProcess2"/>
    <dgm:cxn modelId="{418E886E-BEB1-407C-8BD0-09B7D1BB063D}" type="presOf" srcId="{0FAD10BD-DA70-41C2-A910-BDBC413BE0CB}" destId="{CB75A625-B044-4273-ABE2-10D4CF3DA7EF}" srcOrd="0" destOrd="0" presId="urn:microsoft.com/office/officeart/2005/8/layout/lProcess2"/>
    <dgm:cxn modelId="{22DBC872-865D-4CEA-9050-8E8F136EC7DA}" type="presOf" srcId="{DCABDB72-8ED3-4B98-9840-6EAC3D68067B}" destId="{D5AC3F11-667D-4BA8-8D9A-1D6EE6CDE67D}" srcOrd="0" destOrd="0" presId="urn:microsoft.com/office/officeart/2005/8/layout/lProcess2"/>
    <dgm:cxn modelId="{58BDD074-BEB2-4291-87EE-2E428E2E6AAA}" srcId="{38F6BFC6-70C2-4761-B8FF-F3CBDA43FBF9}" destId="{DCABDB72-8ED3-4B98-9840-6EAC3D68067B}" srcOrd="1" destOrd="0" parTransId="{80CFCF66-5D79-4298-B3C3-7D27DAB914CB}" sibTransId="{22AD4779-3A80-48CF-8A6B-57ADB40D8747}"/>
    <dgm:cxn modelId="{88F2937A-55B7-492F-BDC3-7AFD5B97754E}" type="presOf" srcId="{4525A495-71C1-4E8B-813A-5A2F9E52714E}" destId="{E6D8CE89-20B0-4867-876D-2AE99AFDB9A9}" srcOrd="0" destOrd="0" presId="urn:microsoft.com/office/officeart/2005/8/layout/lProcess2"/>
    <dgm:cxn modelId="{6975987B-25F7-4701-8335-05B3D7147379}" srcId="{0FAD10BD-DA70-41C2-A910-BDBC413BE0CB}" destId="{38F6BFC6-70C2-4761-B8FF-F3CBDA43FBF9}" srcOrd="0" destOrd="0" parTransId="{AD3DF123-F290-4501-BA06-C8CC6D494C01}" sibTransId="{83D53AB9-067F-47F2-B557-BA459CA6BBDA}"/>
    <dgm:cxn modelId="{31402F7E-AE24-46B4-95FE-98F0D826EE5F}" srcId="{F78E1624-45C0-4088-A566-4486F28E5D52}" destId="{F36661E6-288F-4E08-91E8-C32A3CA3A509}" srcOrd="1" destOrd="0" parTransId="{9C516CCB-4F89-4945-8DD2-03BC4FD3C08E}" sibTransId="{AC1CF580-9CAF-40CF-A52A-3380AA37F7EA}"/>
    <dgm:cxn modelId="{F33C3B82-7729-496A-94AD-87A10EFF42BF}" srcId="{F78E1624-45C0-4088-A566-4486F28E5D52}" destId="{F74C4A3C-30FF-474A-A605-E0FDEEF9A0F3}" srcOrd="2" destOrd="0" parTransId="{8C1EC144-268D-421D-8741-06C75CAD631A}" sibTransId="{3C577628-8311-44A6-B378-438CBCA31109}"/>
    <dgm:cxn modelId="{7FFEFFB0-2923-4DFE-ABBB-887B9B854713}" type="presOf" srcId="{38F6BFC6-70C2-4761-B8FF-F3CBDA43FBF9}" destId="{6617D646-6CE2-495B-9CA6-7A7BFE663406}" srcOrd="0" destOrd="0" presId="urn:microsoft.com/office/officeart/2005/8/layout/lProcess2"/>
    <dgm:cxn modelId="{245F89B5-86FF-4221-8D54-AAE1DBD5639B}" srcId="{F78E1624-45C0-4088-A566-4486F28E5D52}" destId="{7D3F1B18-D1F3-462C-924D-72C35961F127}" srcOrd="4" destOrd="0" parTransId="{D7D3694B-2AAD-4F3B-B1E2-C9094FF31F73}" sibTransId="{9DDEBAA3-BF90-4E9A-92E6-7530823FC65A}"/>
    <dgm:cxn modelId="{3A40DBB9-5C11-41E9-8A19-EC63911E4E1F}" type="presOf" srcId="{D7664BA6-5AD6-4BA4-AB45-4F9091292439}" destId="{30824861-DB70-4A1F-82F5-FD83B1FDB569}" srcOrd="0" destOrd="0" presId="urn:microsoft.com/office/officeart/2005/8/layout/lProcess2"/>
    <dgm:cxn modelId="{4052ABBE-5B97-4937-BE78-A88CB5301287}" srcId="{F78E1624-45C0-4088-A566-4486F28E5D52}" destId="{4525A495-71C1-4E8B-813A-5A2F9E52714E}" srcOrd="0" destOrd="0" parTransId="{F80325F7-07B0-4C1B-84A6-86515136C90A}" sibTransId="{3A382397-0DAB-4AA3-8B34-962096B04665}"/>
    <dgm:cxn modelId="{431EA2C4-232C-45E3-B9D6-C3B87BB45BB1}" srcId="{F78E1624-45C0-4088-A566-4486F28E5D52}" destId="{B909A67C-C155-4D50-8C8F-D55E255B1D5B}" srcOrd="3" destOrd="0" parTransId="{AE8AE90E-3432-4AC7-8124-1BE94F775867}" sibTransId="{CB1329EC-1DE6-4D16-93E4-4AAE676675C5}"/>
    <dgm:cxn modelId="{31DF1DC8-686A-41C7-85CF-7C1A1AA9815C}" type="presOf" srcId="{7730988E-BAEE-438A-9067-0F36F76D046F}" destId="{EC11490C-06EF-417E-A593-0B76EC0AD176}" srcOrd="0" destOrd="0" presId="urn:microsoft.com/office/officeart/2005/8/layout/lProcess2"/>
    <dgm:cxn modelId="{F6416ECD-5508-4008-8B10-FD9F85A15742}" srcId="{0FAD10BD-DA70-41C2-A910-BDBC413BE0CB}" destId="{F78E1624-45C0-4088-A566-4486F28E5D52}" srcOrd="1" destOrd="0" parTransId="{D6C4B15D-4FFD-44A1-839C-902C2FCC503A}" sibTransId="{088F8F57-5E2F-45DD-A458-71358CAB9A27}"/>
    <dgm:cxn modelId="{660AE7D1-81DE-4390-992A-18FC1B8F6457}" srcId="{38F6BFC6-70C2-4761-B8FF-F3CBDA43FBF9}" destId="{86A8C0F0-6544-49F2-9E56-3C9484D3149B}" srcOrd="0" destOrd="0" parTransId="{69851AB2-DFCD-43DA-AEEC-159DAE03E7C9}" sibTransId="{2027E49D-F7CA-480F-ABC4-47E90D21C537}"/>
    <dgm:cxn modelId="{294ABEE2-DA7E-4B65-BB2A-8C5E57D3D318}" type="presOf" srcId="{F36661E6-288F-4E08-91E8-C32A3CA3A509}" destId="{4A085D46-2638-4D2D-945F-7BC962887892}" srcOrd="0" destOrd="0" presId="urn:microsoft.com/office/officeart/2005/8/layout/lProcess2"/>
    <dgm:cxn modelId="{58F4C1F2-282B-4091-8F5A-CB337AD5989D}" type="presOf" srcId="{7D3F1B18-D1F3-462C-924D-72C35961F127}" destId="{BE19E061-A160-425E-B703-D282369BF3E1}" srcOrd="0" destOrd="0" presId="urn:microsoft.com/office/officeart/2005/8/layout/lProcess2"/>
    <dgm:cxn modelId="{331686F3-EB65-4004-9795-EC75BCA52D31}" type="presOf" srcId="{F78E1624-45C0-4088-A566-4486F28E5D52}" destId="{F2640C53-8A66-44A4-A4FB-1151DE249105}" srcOrd="1" destOrd="0" presId="urn:microsoft.com/office/officeart/2005/8/layout/lProcess2"/>
    <dgm:cxn modelId="{611D9DFB-43DB-41CA-B710-BE6881D0E801}" type="presOf" srcId="{D7664BA6-5AD6-4BA4-AB45-4F9091292439}" destId="{763B1BD5-ED70-4043-AA4E-F69A4EC08B44}" srcOrd="1" destOrd="0" presId="urn:microsoft.com/office/officeart/2005/8/layout/lProcess2"/>
    <dgm:cxn modelId="{CD685167-8FA2-45CD-B122-1FB464D70DB9}" type="presParOf" srcId="{CB75A625-B044-4273-ABE2-10D4CF3DA7EF}" destId="{EF854150-0B97-4770-A057-8B699A6FF0AA}" srcOrd="0" destOrd="0" presId="urn:microsoft.com/office/officeart/2005/8/layout/lProcess2"/>
    <dgm:cxn modelId="{4F644B07-A150-4A3A-B31C-B985142BCC7C}" type="presParOf" srcId="{EF854150-0B97-4770-A057-8B699A6FF0AA}" destId="{6617D646-6CE2-495B-9CA6-7A7BFE663406}" srcOrd="0" destOrd="0" presId="urn:microsoft.com/office/officeart/2005/8/layout/lProcess2"/>
    <dgm:cxn modelId="{B8C40A11-D518-43A5-91F1-6B73290F2B26}" type="presParOf" srcId="{EF854150-0B97-4770-A057-8B699A6FF0AA}" destId="{18A9772D-7FC9-4E3F-8073-5CFDB7E63567}" srcOrd="1" destOrd="0" presId="urn:microsoft.com/office/officeart/2005/8/layout/lProcess2"/>
    <dgm:cxn modelId="{956627F4-D815-491C-B046-8348054AF76A}" type="presParOf" srcId="{EF854150-0B97-4770-A057-8B699A6FF0AA}" destId="{ADCABB3B-2081-4DA5-BB64-1DF020713A07}" srcOrd="2" destOrd="0" presId="urn:microsoft.com/office/officeart/2005/8/layout/lProcess2"/>
    <dgm:cxn modelId="{1A64563B-ACF6-4B79-8DE4-C725E9AC674E}" type="presParOf" srcId="{ADCABB3B-2081-4DA5-BB64-1DF020713A07}" destId="{A2A66C6B-B946-4D0B-94FA-97231266D4B1}" srcOrd="0" destOrd="0" presId="urn:microsoft.com/office/officeart/2005/8/layout/lProcess2"/>
    <dgm:cxn modelId="{758E48E6-184F-4403-9D29-AF67A08C6AF4}" type="presParOf" srcId="{A2A66C6B-B946-4D0B-94FA-97231266D4B1}" destId="{DB9C2D9B-61ED-4A54-975F-45C526ABD5CF}" srcOrd="0" destOrd="0" presId="urn:microsoft.com/office/officeart/2005/8/layout/lProcess2"/>
    <dgm:cxn modelId="{D1BC7C08-55BF-4EEB-B48B-2CEDC9801234}" type="presParOf" srcId="{A2A66C6B-B946-4D0B-94FA-97231266D4B1}" destId="{695E264E-BC5B-4106-8B42-26FEB5D30430}" srcOrd="1" destOrd="0" presId="urn:microsoft.com/office/officeart/2005/8/layout/lProcess2"/>
    <dgm:cxn modelId="{763C20EE-A6EE-4543-86D4-54C12A782350}" type="presParOf" srcId="{A2A66C6B-B946-4D0B-94FA-97231266D4B1}" destId="{D5AC3F11-667D-4BA8-8D9A-1D6EE6CDE67D}" srcOrd="2" destOrd="0" presId="urn:microsoft.com/office/officeart/2005/8/layout/lProcess2"/>
    <dgm:cxn modelId="{24B6758D-6100-422E-A7B3-94ED3F0E6112}" type="presParOf" srcId="{A2A66C6B-B946-4D0B-94FA-97231266D4B1}" destId="{0CEEB554-556C-47E2-921A-56844D0485D0}" srcOrd="3" destOrd="0" presId="urn:microsoft.com/office/officeart/2005/8/layout/lProcess2"/>
    <dgm:cxn modelId="{9A324FA3-EB53-4DBC-965E-BC24DE0A79F7}" type="presParOf" srcId="{A2A66C6B-B946-4D0B-94FA-97231266D4B1}" destId="{EC11490C-06EF-417E-A593-0B76EC0AD176}" srcOrd="4" destOrd="0" presId="urn:microsoft.com/office/officeart/2005/8/layout/lProcess2"/>
    <dgm:cxn modelId="{2D442299-12CB-4697-95F0-EAC2F08A4C0C}" type="presParOf" srcId="{CB75A625-B044-4273-ABE2-10D4CF3DA7EF}" destId="{D8CC0654-4499-4CF4-AA6B-04F479DF33D3}" srcOrd="1" destOrd="0" presId="urn:microsoft.com/office/officeart/2005/8/layout/lProcess2"/>
    <dgm:cxn modelId="{1E2A2F21-A5C5-45B5-AE14-F4EA84C1BD9F}" type="presParOf" srcId="{CB75A625-B044-4273-ABE2-10D4CF3DA7EF}" destId="{63092704-C356-4C59-A95D-F9015ECE1FE4}" srcOrd="2" destOrd="0" presId="urn:microsoft.com/office/officeart/2005/8/layout/lProcess2"/>
    <dgm:cxn modelId="{A45CF502-DB6C-415B-9350-529534A33CAA}" type="presParOf" srcId="{63092704-C356-4C59-A95D-F9015ECE1FE4}" destId="{05C067C5-5936-4059-AA82-00C7ACA32599}" srcOrd="0" destOrd="0" presId="urn:microsoft.com/office/officeart/2005/8/layout/lProcess2"/>
    <dgm:cxn modelId="{B99CF8FC-6A30-4534-A211-CECCA1757462}" type="presParOf" srcId="{63092704-C356-4C59-A95D-F9015ECE1FE4}" destId="{F2640C53-8A66-44A4-A4FB-1151DE249105}" srcOrd="1" destOrd="0" presId="urn:microsoft.com/office/officeart/2005/8/layout/lProcess2"/>
    <dgm:cxn modelId="{3A1824BE-BF29-46C1-AEC1-EE2BC7B23545}" type="presParOf" srcId="{63092704-C356-4C59-A95D-F9015ECE1FE4}" destId="{A7306309-C05E-48AB-91BC-540CD1503A25}" srcOrd="2" destOrd="0" presId="urn:microsoft.com/office/officeart/2005/8/layout/lProcess2"/>
    <dgm:cxn modelId="{DC651659-6AE5-4A91-A580-F6C247BA2175}" type="presParOf" srcId="{A7306309-C05E-48AB-91BC-540CD1503A25}" destId="{9AE15365-E810-4B1C-A382-FE93F8A07633}" srcOrd="0" destOrd="0" presId="urn:microsoft.com/office/officeart/2005/8/layout/lProcess2"/>
    <dgm:cxn modelId="{757A77DC-A04D-47A1-BF08-6257CCCFCBB0}" type="presParOf" srcId="{9AE15365-E810-4B1C-A382-FE93F8A07633}" destId="{E6D8CE89-20B0-4867-876D-2AE99AFDB9A9}" srcOrd="0" destOrd="0" presId="urn:microsoft.com/office/officeart/2005/8/layout/lProcess2"/>
    <dgm:cxn modelId="{41EC302A-8188-4ACC-8433-AF75D70A3BE7}" type="presParOf" srcId="{9AE15365-E810-4B1C-A382-FE93F8A07633}" destId="{99EEE804-0232-4769-B281-5500E98A4ACA}" srcOrd="1" destOrd="0" presId="urn:microsoft.com/office/officeart/2005/8/layout/lProcess2"/>
    <dgm:cxn modelId="{0A3D0566-9FA3-4E02-A691-B757180E7141}" type="presParOf" srcId="{9AE15365-E810-4B1C-A382-FE93F8A07633}" destId="{4A085D46-2638-4D2D-945F-7BC962887892}" srcOrd="2" destOrd="0" presId="urn:microsoft.com/office/officeart/2005/8/layout/lProcess2"/>
    <dgm:cxn modelId="{71DF8EB8-67B7-467E-9AC6-1F6A98AD1F07}" type="presParOf" srcId="{9AE15365-E810-4B1C-A382-FE93F8A07633}" destId="{F2B04549-A125-485D-88C4-8DD2BF2D1324}" srcOrd="3" destOrd="0" presId="urn:microsoft.com/office/officeart/2005/8/layout/lProcess2"/>
    <dgm:cxn modelId="{1A744DD0-5575-4876-8904-978B8FCC1829}" type="presParOf" srcId="{9AE15365-E810-4B1C-A382-FE93F8A07633}" destId="{EB5673AE-BDBB-4C41-9DFD-DE1D53D0495D}" srcOrd="4" destOrd="0" presId="urn:microsoft.com/office/officeart/2005/8/layout/lProcess2"/>
    <dgm:cxn modelId="{B38DEA22-0BA6-42A5-B7A8-293E2CF05C4A}" type="presParOf" srcId="{9AE15365-E810-4B1C-A382-FE93F8A07633}" destId="{046C2E87-B8FC-4DDF-84E8-EC77ECD4275C}" srcOrd="5" destOrd="0" presId="urn:microsoft.com/office/officeart/2005/8/layout/lProcess2"/>
    <dgm:cxn modelId="{F8214769-5E5E-473C-BD60-940984354E7E}" type="presParOf" srcId="{9AE15365-E810-4B1C-A382-FE93F8A07633}" destId="{3DF07DE6-9128-41FD-BD5E-10517F6A7FB6}" srcOrd="6" destOrd="0" presId="urn:microsoft.com/office/officeart/2005/8/layout/lProcess2"/>
    <dgm:cxn modelId="{D2443383-D65A-4EEE-B3B2-982E483CF5F0}" type="presParOf" srcId="{9AE15365-E810-4B1C-A382-FE93F8A07633}" destId="{80A87799-62A7-414E-B5FB-AF186E8212B4}" srcOrd="7" destOrd="0" presId="urn:microsoft.com/office/officeart/2005/8/layout/lProcess2"/>
    <dgm:cxn modelId="{220B55E5-D723-4DE1-859F-723FEE34A93D}" type="presParOf" srcId="{9AE15365-E810-4B1C-A382-FE93F8A07633}" destId="{BE19E061-A160-425E-B703-D282369BF3E1}" srcOrd="8" destOrd="0" presId="urn:microsoft.com/office/officeart/2005/8/layout/lProcess2"/>
    <dgm:cxn modelId="{4D40ECC8-D14E-49A0-8469-382B0C35C9C8}" type="presParOf" srcId="{CB75A625-B044-4273-ABE2-10D4CF3DA7EF}" destId="{8B6C31A6-8379-4FB5-BD80-493136832751}" srcOrd="3" destOrd="0" presId="urn:microsoft.com/office/officeart/2005/8/layout/lProcess2"/>
    <dgm:cxn modelId="{094F73D5-E714-4770-A160-357D048BD803}" type="presParOf" srcId="{CB75A625-B044-4273-ABE2-10D4CF3DA7EF}" destId="{B70C0B51-3748-491D-BBF1-72A9A95318D7}" srcOrd="4" destOrd="0" presId="urn:microsoft.com/office/officeart/2005/8/layout/lProcess2"/>
    <dgm:cxn modelId="{32FA9257-7834-41AB-A793-A96014ED619E}" type="presParOf" srcId="{B70C0B51-3748-491D-BBF1-72A9A95318D7}" destId="{30824861-DB70-4A1F-82F5-FD83B1FDB569}" srcOrd="0" destOrd="0" presId="urn:microsoft.com/office/officeart/2005/8/layout/lProcess2"/>
    <dgm:cxn modelId="{E7DAD629-A204-47F7-ADB3-2AB678DB9341}" type="presParOf" srcId="{B70C0B51-3748-491D-BBF1-72A9A95318D7}" destId="{763B1BD5-ED70-4043-AA4E-F69A4EC08B44}" srcOrd="1" destOrd="0" presId="urn:microsoft.com/office/officeart/2005/8/layout/lProcess2"/>
    <dgm:cxn modelId="{4244679B-AE9B-44D0-A7E5-93426D4DC9DD}" type="presParOf" srcId="{B70C0B51-3748-491D-BBF1-72A9A95318D7}" destId="{8A42C8F5-AC9B-4989-BE40-4ADF3834FE39}" srcOrd="2" destOrd="0" presId="urn:microsoft.com/office/officeart/2005/8/layout/lProcess2"/>
    <dgm:cxn modelId="{13530772-BD24-4E40-B73C-AFAAF32E187F}" type="presParOf" srcId="{8A42C8F5-AC9B-4989-BE40-4ADF3834FE39}" destId="{B986A0A8-7590-4FA0-AB96-C9A0CA12FB3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46A6A-8CD6-4666-BED2-3FBD8B9158CD}">
      <dsp:nvSpPr>
        <dsp:cNvPr id="0" name=""/>
        <dsp:cNvSpPr/>
      </dsp:nvSpPr>
      <dsp:spPr>
        <a:xfrm rot="16200000">
          <a:off x="1218908" y="3455806"/>
          <a:ext cx="890460" cy="1992993"/>
        </a:xfrm>
        <a:prstGeom prst="round2Same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it-IT" sz="1800" kern="1200">
              <a:latin typeface="Calibri" panose="020F0502020204030204"/>
              <a:ea typeface="+mn-ea"/>
              <a:cs typeface="+mn-cs"/>
            </a:rPr>
            <a:t>Introduction</a:t>
          </a:r>
        </a:p>
      </dsp:txBody>
      <dsp:txXfrm rot="5400000">
        <a:off x="711111" y="4050542"/>
        <a:ext cx="1949524" cy="803522"/>
      </dsp:txXfrm>
    </dsp:sp>
    <dsp:sp modelId="{A1B894F4-7076-4E0F-9293-CA93424AEC77}">
      <dsp:nvSpPr>
        <dsp:cNvPr id="0" name=""/>
        <dsp:cNvSpPr/>
      </dsp:nvSpPr>
      <dsp:spPr>
        <a:xfrm>
          <a:off x="3310" y="0"/>
          <a:ext cx="3321656" cy="3116612"/>
        </a:xfrm>
        <a:prstGeom prst="rect">
          <a:avLst/>
        </a:prstGeom>
        <a:noFill/>
        <a:ln>
          <a:noFill/>
        </a:ln>
        <a:effectLst/>
      </dsp:spPr>
      <dsp:style>
        <a:lnRef idx="0">
          <a:scrgbClr r="0" g="0" b="0"/>
        </a:lnRef>
        <a:fillRef idx="0">
          <a:scrgbClr r="0" g="0" b="0"/>
        </a:fillRef>
        <a:effectRef idx="0">
          <a:scrgbClr r="0" g="0" b="0"/>
        </a:effectRef>
        <a:fontRef idx="minor"/>
      </dsp:style>
    </dsp:sp>
    <dsp:sp modelId="{2DAF3913-9E23-4BD9-B29D-19763B5DA9B0}">
      <dsp:nvSpPr>
        <dsp:cNvPr id="0" name=""/>
        <dsp:cNvSpPr/>
      </dsp:nvSpPr>
      <dsp:spPr>
        <a:xfrm>
          <a:off x="1664138" y="3294704"/>
          <a:ext cx="0" cy="712368"/>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FFB219-84E5-4D71-8F67-C66D822A16C4}">
      <dsp:nvSpPr>
        <dsp:cNvPr id="0" name=""/>
        <dsp:cNvSpPr/>
      </dsp:nvSpPr>
      <dsp:spPr>
        <a:xfrm>
          <a:off x="1575092" y="3116612"/>
          <a:ext cx="178092" cy="1780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6C155-E1E5-44F6-8149-28CB930BD403}">
      <dsp:nvSpPr>
        <dsp:cNvPr id="0" name=""/>
        <dsp:cNvSpPr/>
      </dsp:nvSpPr>
      <dsp:spPr>
        <a:xfrm>
          <a:off x="2660635" y="4007072"/>
          <a:ext cx="1992993" cy="890460"/>
        </a:xfrm>
        <a:prstGeom prst="rect">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it-IT" sz="1800" kern="1200">
              <a:latin typeface="Calibri"/>
              <a:ea typeface="+mn-ea"/>
              <a:cs typeface="+mn-cs"/>
            </a:rPr>
            <a:t>Toy Model</a:t>
          </a:r>
          <a:endParaRPr lang="it-IT" sz="1800" kern="1200">
            <a:latin typeface="Aptos Display"/>
            <a:ea typeface="+mn-ea"/>
            <a:cs typeface="+mn-cs"/>
          </a:endParaRPr>
        </a:p>
      </dsp:txBody>
      <dsp:txXfrm>
        <a:off x="2660635" y="4007072"/>
        <a:ext cx="1992993" cy="890460"/>
      </dsp:txXfrm>
    </dsp:sp>
    <dsp:sp modelId="{D93297EB-913E-46BB-9167-6A44FDF5BB72}">
      <dsp:nvSpPr>
        <dsp:cNvPr id="0" name=""/>
        <dsp:cNvSpPr/>
      </dsp:nvSpPr>
      <dsp:spPr>
        <a:xfrm>
          <a:off x="1996304" y="5787993"/>
          <a:ext cx="3321656" cy="3116612"/>
        </a:xfrm>
        <a:prstGeom prst="rect">
          <a:avLst/>
        </a:prstGeom>
        <a:noFill/>
        <a:ln>
          <a:noFill/>
        </a:ln>
        <a:effectLst/>
      </dsp:spPr>
      <dsp:style>
        <a:lnRef idx="0">
          <a:scrgbClr r="0" g="0" b="0"/>
        </a:lnRef>
        <a:fillRef idx="0">
          <a:scrgbClr r="0" g="0" b="0"/>
        </a:fillRef>
        <a:effectRef idx="0">
          <a:scrgbClr r="0" g="0" b="0"/>
        </a:effectRef>
        <a:fontRef idx="minor"/>
      </dsp:style>
    </dsp:sp>
    <dsp:sp modelId="{56933592-E399-4ACC-9292-B21F5E4ACD9B}">
      <dsp:nvSpPr>
        <dsp:cNvPr id="0" name=""/>
        <dsp:cNvSpPr/>
      </dsp:nvSpPr>
      <dsp:spPr>
        <a:xfrm>
          <a:off x="3657132" y="4897533"/>
          <a:ext cx="0" cy="712368"/>
        </a:xfrm>
        <a:prstGeom prst="line">
          <a:avLst/>
        </a:prstGeom>
        <a:noFill/>
        <a:ln w="6350" cap="flat" cmpd="sng" algn="ctr">
          <a:solidFill>
            <a:schemeClr val="accent3">
              <a:hueOff val="677650"/>
              <a:satOff val="25000"/>
              <a:lumOff val="-3676"/>
              <a:alphaOff val="0"/>
            </a:schemeClr>
          </a:solidFill>
          <a:prstDash val="dash"/>
          <a:miter lim="800000"/>
        </a:ln>
        <a:effectLst/>
      </dsp:spPr>
      <dsp:style>
        <a:lnRef idx="1">
          <a:scrgbClr r="0" g="0" b="0"/>
        </a:lnRef>
        <a:fillRef idx="0">
          <a:scrgbClr r="0" g="0" b="0"/>
        </a:fillRef>
        <a:effectRef idx="0">
          <a:scrgbClr r="0" g="0" b="0"/>
        </a:effectRef>
        <a:fontRef idx="minor"/>
      </dsp:style>
    </dsp:sp>
    <dsp:sp modelId="{EDCD0AF6-ABEC-4616-8CE3-32B1E39AE22D}">
      <dsp:nvSpPr>
        <dsp:cNvPr id="0" name=""/>
        <dsp:cNvSpPr/>
      </dsp:nvSpPr>
      <dsp:spPr>
        <a:xfrm>
          <a:off x="3568086" y="5609901"/>
          <a:ext cx="178092" cy="178092"/>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C99B4-0B15-46F4-BF6E-2EB5AF41C845}">
      <dsp:nvSpPr>
        <dsp:cNvPr id="0" name=""/>
        <dsp:cNvSpPr/>
      </dsp:nvSpPr>
      <dsp:spPr>
        <a:xfrm>
          <a:off x="4653629" y="4007072"/>
          <a:ext cx="1992993" cy="890460"/>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it-IT" sz="1800" kern="1200"/>
            <a:t>SMEFT in </a:t>
          </a:r>
          <a:r>
            <a:rPr lang="it-IT" sz="1800" kern="1200">
              <a:latin typeface="Calibri Light" panose="020F0302020204030204"/>
            </a:rPr>
            <a:t>DY</a:t>
          </a:r>
          <a:endParaRPr lang="it-IT" sz="1800" kern="1200">
            <a:latin typeface="Aptos Display"/>
            <a:ea typeface="+mn-ea"/>
            <a:cs typeface="+mn-cs"/>
          </a:endParaRPr>
        </a:p>
      </dsp:txBody>
      <dsp:txXfrm>
        <a:off x="4653629" y="4007072"/>
        <a:ext cx="1992993" cy="890460"/>
      </dsp:txXfrm>
    </dsp:sp>
    <dsp:sp modelId="{6DBFD224-EA98-48F9-AE9A-3E80021F9C89}">
      <dsp:nvSpPr>
        <dsp:cNvPr id="0" name=""/>
        <dsp:cNvSpPr/>
      </dsp:nvSpPr>
      <dsp:spPr>
        <a:xfrm>
          <a:off x="3989298" y="0"/>
          <a:ext cx="3321656" cy="3116612"/>
        </a:xfrm>
        <a:prstGeom prst="rect">
          <a:avLst/>
        </a:prstGeom>
        <a:noFill/>
        <a:ln>
          <a:noFill/>
        </a:ln>
        <a:effectLst/>
      </dsp:spPr>
      <dsp:style>
        <a:lnRef idx="0">
          <a:scrgbClr r="0" g="0" b="0"/>
        </a:lnRef>
        <a:fillRef idx="0">
          <a:scrgbClr r="0" g="0" b="0"/>
        </a:fillRef>
        <a:effectRef idx="0">
          <a:scrgbClr r="0" g="0" b="0"/>
        </a:effectRef>
        <a:fontRef idx="minor"/>
      </dsp:style>
    </dsp:sp>
    <dsp:sp modelId="{B9B8E4CE-23F2-4F59-8147-F8D4ABA410A9}">
      <dsp:nvSpPr>
        <dsp:cNvPr id="0" name=""/>
        <dsp:cNvSpPr/>
      </dsp:nvSpPr>
      <dsp:spPr>
        <a:xfrm>
          <a:off x="5650126" y="3294704"/>
          <a:ext cx="0" cy="712368"/>
        </a:xfrm>
        <a:prstGeom prst="line">
          <a:avLst/>
        </a:prstGeom>
        <a:noFill/>
        <a:ln w="6350" cap="flat" cmpd="sng" algn="ctr">
          <a:solidFill>
            <a:schemeClr val="accent3">
              <a:hueOff val="1355300"/>
              <a:satOff val="50000"/>
              <a:lumOff val="-7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3B06328A-D38B-4A20-955C-D5E6C2721B4E}">
      <dsp:nvSpPr>
        <dsp:cNvPr id="0" name=""/>
        <dsp:cNvSpPr/>
      </dsp:nvSpPr>
      <dsp:spPr>
        <a:xfrm>
          <a:off x="5561080" y="3116612"/>
          <a:ext cx="178092" cy="178092"/>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02CD8-4647-4570-8AB1-3F0DB943A602}">
      <dsp:nvSpPr>
        <dsp:cNvPr id="0" name=""/>
        <dsp:cNvSpPr/>
      </dsp:nvSpPr>
      <dsp:spPr>
        <a:xfrm>
          <a:off x="6646623" y="4007072"/>
          <a:ext cx="1992993" cy="890460"/>
        </a:xfrm>
        <a:prstGeom prst="rect">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it-IT" sz="1800" kern="1200">
              <a:latin typeface="Calibri" panose="020F0502020204030204"/>
              <a:ea typeface="+mn-ea"/>
              <a:cs typeface="+mn-cs"/>
            </a:rPr>
            <a:t>Global DY </a:t>
          </a:r>
          <a:r>
            <a:rPr lang="it-IT" sz="1800" kern="1200" err="1">
              <a:latin typeface="Calibri" panose="020F0502020204030204"/>
              <a:ea typeface="+mn-ea"/>
              <a:cs typeface="+mn-cs"/>
            </a:rPr>
            <a:t>fit</a:t>
          </a:r>
          <a:endParaRPr lang="it-IT" sz="1800" kern="1200">
            <a:latin typeface="Calibri" panose="020F0502020204030204"/>
            <a:ea typeface="+mn-ea"/>
            <a:cs typeface="+mn-cs"/>
          </a:endParaRPr>
        </a:p>
      </dsp:txBody>
      <dsp:txXfrm>
        <a:off x="6646623" y="4007072"/>
        <a:ext cx="1992993" cy="890460"/>
      </dsp:txXfrm>
    </dsp:sp>
    <dsp:sp modelId="{03E821C4-BB3C-4044-A977-26388F3681DE}">
      <dsp:nvSpPr>
        <dsp:cNvPr id="0" name=""/>
        <dsp:cNvSpPr/>
      </dsp:nvSpPr>
      <dsp:spPr>
        <a:xfrm>
          <a:off x="5982292" y="5787993"/>
          <a:ext cx="3321656" cy="3116612"/>
        </a:xfrm>
        <a:prstGeom prst="rect">
          <a:avLst/>
        </a:prstGeom>
        <a:noFill/>
        <a:ln>
          <a:noFill/>
        </a:ln>
        <a:effectLst/>
      </dsp:spPr>
      <dsp:style>
        <a:lnRef idx="0">
          <a:scrgbClr r="0" g="0" b="0"/>
        </a:lnRef>
        <a:fillRef idx="0">
          <a:scrgbClr r="0" g="0" b="0"/>
        </a:fillRef>
        <a:effectRef idx="0">
          <a:scrgbClr r="0" g="0" b="0"/>
        </a:effectRef>
        <a:fontRef idx="minor"/>
      </dsp:style>
    </dsp:sp>
    <dsp:sp modelId="{FD2C4FA1-65CA-4FFE-86A2-31ABE16639C2}">
      <dsp:nvSpPr>
        <dsp:cNvPr id="0" name=""/>
        <dsp:cNvSpPr/>
      </dsp:nvSpPr>
      <dsp:spPr>
        <a:xfrm>
          <a:off x="7643120" y="4897533"/>
          <a:ext cx="0" cy="712368"/>
        </a:xfrm>
        <a:prstGeom prst="line">
          <a:avLst/>
        </a:prstGeom>
        <a:noFill/>
        <a:ln w="6350" cap="flat" cmpd="sng" algn="ctr">
          <a:solidFill>
            <a:schemeClr val="accent3">
              <a:hueOff val="2032949"/>
              <a:satOff val="75000"/>
              <a:lumOff val="-11029"/>
              <a:alphaOff val="0"/>
            </a:schemeClr>
          </a:solidFill>
          <a:prstDash val="dash"/>
          <a:miter lim="800000"/>
        </a:ln>
        <a:effectLst/>
      </dsp:spPr>
      <dsp:style>
        <a:lnRef idx="1">
          <a:scrgbClr r="0" g="0" b="0"/>
        </a:lnRef>
        <a:fillRef idx="0">
          <a:scrgbClr r="0" g="0" b="0"/>
        </a:fillRef>
        <a:effectRef idx="0">
          <a:scrgbClr r="0" g="0" b="0"/>
        </a:effectRef>
        <a:fontRef idx="minor"/>
      </dsp:style>
    </dsp:sp>
    <dsp:sp modelId="{E7F040DE-BB0A-4CCC-A8C5-726AC8E30A83}">
      <dsp:nvSpPr>
        <dsp:cNvPr id="0" name=""/>
        <dsp:cNvSpPr/>
      </dsp:nvSpPr>
      <dsp:spPr>
        <a:xfrm>
          <a:off x="7554074" y="5609901"/>
          <a:ext cx="178092" cy="178092"/>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7821A-EE1A-4282-B956-757F5A77112F}">
      <dsp:nvSpPr>
        <dsp:cNvPr id="0" name=""/>
        <dsp:cNvSpPr/>
      </dsp:nvSpPr>
      <dsp:spPr>
        <a:xfrm rot="5400000">
          <a:off x="9190883" y="3455806"/>
          <a:ext cx="890460" cy="1992993"/>
        </a:xfrm>
        <a:prstGeom prst="round2Same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it-IT" sz="1800" kern="1200">
              <a:latin typeface="Calibri" panose="020F0502020204030204"/>
              <a:ea typeface="+mn-ea"/>
              <a:cs typeface="+mn-cs"/>
            </a:rPr>
            <a:t>Outlook</a:t>
          </a:r>
          <a:endParaRPr lang="en-US" sz="1800" kern="1200">
            <a:latin typeface="Calibri" panose="020F0502020204030204"/>
            <a:ea typeface="+mn-ea"/>
            <a:cs typeface="+mn-cs"/>
          </a:endParaRPr>
        </a:p>
      </dsp:txBody>
      <dsp:txXfrm rot="-5400000">
        <a:off x="8639617" y="4050542"/>
        <a:ext cx="1949524" cy="803522"/>
      </dsp:txXfrm>
    </dsp:sp>
    <dsp:sp modelId="{3C658CCB-E3AA-4A37-AC35-073CAABDE9FB}">
      <dsp:nvSpPr>
        <dsp:cNvPr id="0" name=""/>
        <dsp:cNvSpPr/>
      </dsp:nvSpPr>
      <dsp:spPr>
        <a:xfrm>
          <a:off x="7975285" y="0"/>
          <a:ext cx="3321656" cy="3116612"/>
        </a:xfrm>
        <a:prstGeom prst="rect">
          <a:avLst/>
        </a:prstGeom>
        <a:noFill/>
        <a:ln>
          <a:noFill/>
        </a:ln>
        <a:effectLst/>
      </dsp:spPr>
      <dsp:style>
        <a:lnRef idx="0">
          <a:scrgbClr r="0" g="0" b="0"/>
        </a:lnRef>
        <a:fillRef idx="0">
          <a:scrgbClr r="0" g="0" b="0"/>
        </a:fillRef>
        <a:effectRef idx="0">
          <a:scrgbClr r="0" g="0" b="0"/>
        </a:effectRef>
        <a:fontRef idx="minor"/>
      </dsp:style>
    </dsp:sp>
    <dsp:sp modelId="{6777DBC7-767D-4DCF-AAE8-51E7586C2707}">
      <dsp:nvSpPr>
        <dsp:cNvPr id="0" name=""/>
        <dsp:cNvSpPr/>
      </dsp:nvSpPr>
      <dsp:spPr>
        <a:xfrm>
          <a:off x="9636114" y="3294704"/>
          <a:ext cx="0" cy="712368"/>
        </a:xfrm>
        <a:prstGeom prst="line">
          <a:avLst/>
        </a:prstGeom>
        <a:noFill/>
        <a:ln w="6350" cap="flat" cmpd="sng" algn="ctr">
          <a:solidFill>
            <a:schemeClr val="accent3">
              <a:hueOff val="2710599"/>
              <a:satOff val="100000"/>
              <a:lumOff val="-1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C50A08BC-228D-49FC-A10B-A25C058329A3}">
      <dsp:nvSpPr>
        <dsp:cNvPr id="0" name=""/>
        <dsp:cNvSpPr/>
      </dsp:nvSpPr>
      <dsp:spPr>
        <a:xfrm>
          <a:off x="9547068" y="3116612"/>
          <a:ext cx="178092" cy="178092"/>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7D646-6CE2-495B-9CA6-7A7BFE663406}">
      <dsp:nvSpPr>
        <dsp:cNvPr id="0" name=""/>
        <dsp:cNvSpPr/>
      </dsp:nvSpPr>
      <dsp:spPr>
        <a:xfrm>
          <a:off x="1207" y="0"/>
          <a:ext cx="3139291" cy="420599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a:latin typeface="Aptos Display" panose="020F0302020204030204"/>
            </a:rPr>
            <a:t>The </a:t>
          </a:r>
          <a:r>
            <a:rPr lang="it-IT" sz="2400" kern="1200" err="1">
              <a:latin typeface="Aptos Display" panose="020F0302020204030204"/>
            </a:rPr>
            <a:t>most</a:t>
          </a:r>
          <a:r>
            <a:rPr lang="it-IT" sz="2400" kern="1200"/>
            <a:t> </a:t>
          </a:r>
          <a:r>
            <a:rPr lang="it-IT" sz="2400" kern="1200" err="1"/>
            <a:t>successful</a:t>
          </a:r>
          <a:r>
            <a:rPr lang="it-IT" sz="2400" kern="1200"/>
            <a:t> theory in </a:t>
          </a:r>
          <a:r>
            <a:rPr lang="it-IT" sz="2400" kern="1200" err="1"/>
            <a:t>particle</a:t>
          </a:r>
          <a:r>
            <a:rPr lang="it-IT" sz="2400" kern="1200"/>
            <a:t> </a:t>
          </a:r>
          <a:r>
            <a:rPr lang="it-IT" sz="2400" kern="1200" err="1"/>
            <a:t>physics</a:t>
          </a:r>
          <a:endParaRPr lang="it-IT" sz="2400" kern="1200"/>
        </a:p>
      </dsp:txBody>
      <dsp:txXfrm>
        <a:off x="1207" y="0"/>
        <a:ext cx="3139291" cy="1261798"/>
      </dsp:txXfrm>
    </dsp:sp>
    <dsp:sp modelId="{DB9C2D9B-61ED-4A54-975F-45C526ABD5CF}">
      <dsp:nvSpPr>
        <dsp:cNvPr id="0" name=""/>
        <dsp:cNvSpPr/>
      </dsp:nvSpPr>
      <dsp:spPr>
        <a:xfrm>
          <a:off x="315136" y="1262157"/>
          <a:ext cx="2511433" cy="82630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it-IT" sz="1300" kern="1200" err="1">
              <a:latin typeface="Aptos Display" panose="020F0302020204030204"/>
            </a:rPr>
            <a:t>It</a:t>
          </a:r>
          <a:r>
            <a:rPr lang="it-IT" sz="1300" kern="1200">
              <a:latin typeface="Aptos Display" panose="020F0302020204030204"/>
            </a:rPr>
            <a:t> </a:t>
          </a:r>
          <a:r>
            <a:rPr lang="it-IT" sz="1300" kern="1200" err="1">
              <a:latin typeface="Aptos Display" panose="020F0302020204030204"/>
            </a:rPr>
            <a:t>is</a:t>
          </a:r>
          <a:r>
            <a:rPr lang="it-IT" sz="1300" kern="1200">
              <a:latin typeface="Aptos Display" panose="020F0302020204030204"/>
            </a:rPr>
            <a:t> </a:t>
          </a:r>
          <a:r>
            <a:rPr lang="it-IT" sz="1300" kern="1200" err="1">
              <a:latin typeface="Aptos Display" panose="020F0302020204030204"/>
            </a:rPr>
            <a:t>both</a:t>
          </a:r>
          <a:r>
            <a:rPr lang="it-IT" sz="1300" kern="1200">
              <a:latin typeface="Aptos Display" panose="020F0302020204030204"/>
            </a:rPr>
            <a:t> </a:t>
          </a:r>
          <a:r>
            <a:rPr lang="it-IT" sz="1300" kern="1200" err="1">
              <a:latin typeface="Aptos Display" panose="020F0302020204030204"/>
            </a:rPr>
            <a:t>renormalizable</a:t>
          </a:r>
          <a:r>
            <a:rPr lang="it-IT" sz="1300" kern="1200">
              <a:latin typeface="Aptos Display" panose="020F0302020204030204"/>
            </a:rPr>
            <a:t> and </a:t>
          </a:r>
          <a:r>
            <a:rPr lang="it-IT" sz="1300" kern="1200" err="1">
              <a:latin typeface="Aptos Display" panose="020F0302020204030204"/>
            </a:rPr>
            <a:t>mathematically</a:t>
          </a:r>
          <a:r>
            <a:rPr lang="it-IT" sz="1300" kern="1200">
              <a:latin typeface="Aptos Display" panose="020F0302020204030204"/>
            </a:rPr>
            <a:t> self-</a:t>
          </a:r>
          <a:r>
            <a:rPr lang="it-IT" sz="1300" kern="1200" err="1">
              <a:latin typeface="Aptos Display" panose="020F0302020204030204"/>
            </a:rPr>
            <a:t>consistent</a:t>
          </a:r>
          <a:endParaRPr lang="it-IT" sz="1300" kern="1200">
            <a:latin typeface="Aptos Display" panose="020F0302020204030204"/>
          </a:endParaRPr>
        </a:p>
      </dsp:txBody>
      <dsp:txXfrm>
        <a:off x="339338" y="1286359"/>
        <a:ext cx="2463029" cy="777905"/>
      </dsp:txXfrm>
    </dsp:sp>
    <dsp:sp modelId="{D5AC3F11-667D-4BA8-8D9A-1D6EE6CDE67D}">
      <dsp:nvSpPr>
        <dsp:cNvPr id="0" name=""/>
        <dsp:cNvSpPr/>
      </dsp:nvSpPr>
      <dsp:spPr>
        <a:xfrm>
          <a:off x="315136" y="2215592"/>
          <a:ext cx="2511433" cy="82630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it-IT" sz="1300" kern="1200" err="1"/>
            <a:t>It</a:t>
          </a:r>
          <a:r>
            <a:rPr lang="it-IT" sz="1300" kern="1200"/>
            <a:t> </a:t>
          </a:r>
          <a:r>
            <a:rPr lang="it-IT" sz="1300" kern="1200" err="1"/>
            <a:t>predicted</a:t>
          </a:r>
          <a:r>
            <a:rPr lang="it-IT" sz="1300" kern="1200"/>
            <a:t> the Higgs </a:t>
          </a:r>
          <a:r>
            <a:rPr lang="it-IT" sz="1300" kern="1200" err="1"/>
            <a:t>boson</a:t>
          </a:r>
          <a:endParaRPr lang="it-IT" sz="1300" kern="1200"/>
        </a:p>
      </dsp:txBody>
      <dsp:txXfrm>
        <a:off x="339338" y="2239794"/>
        <a:ext cx="2463029" cy="777905"/>
      </dsp:txXfrm>
    </dsp:sp>
    <dsp:sp modelId="{EC11490C-06EF-417E-A593-0B76EC0AD176}">
      <dsp:nvSpPr>
        <dsp:cNvPr id="0" name=""/>
        <dsp:cNvSpPr/>
      </dsp:nvSpPr>
      <dsp:spPr>
        <a:xfrm>
          <a:off x="315136" y="3169026"/>
          <a:ext cx="2511433" cy="82630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it-IT" sz="1300" kern="1200" err="1"/>
            <a:t>Allowed</a:t>
          </a:r>
          <a:r>
            <a:rPr lang="it-IT" sz="1300" kern="1200"/>
            <a:t> the </a:t>
          </a:r>
          <a:r>
            <a:rPr lang="it-IT" sz="1300" kern="1200" err="1"/>
            <a:t>most</a:t>
          </a:r>
          <a:r>
            <a:rPr lang="it-IT" sz="1300" kern="1200"/>
            <a:t> precise </a:t>
          </a:r>
          <a:r>
            <a:rPr lang="it-IT" sz="1300" kern="1200" err="1"/>
            <a:t>measurement</a:t>
          </a:r>
          <a:r>
            <a:rPr lang="it-IT" sz="1300" kern="1200"/>
            <a:t> in </a:t>
          </a:r>
          <a:r>
            <a:rPr lang="it-IT" sz="1300" kern="1200" err="1"/>
            <a:t>physics</a:t>
          </a:r>
          <a:r>
            <a:rPr lang="it-IT" sz="1300" kern="1200">
              <a:latin typeface="Aptos Display" panose="020F0302020204030204"/>
            </a:rPr>
            <a:t>: </a:t>
          </a:r>
          <a:r>
            <a:rPr lang="it-IT" sz="1300" i="1" kern="1200">
              <a:latin typeface="Aptos Display" panose="020F0302020204030204"/>
            </a:rPr>
            <a:t>Electron</a:t>
          </a:r>
          <a:r>
            <a:rPr lang="it-IT" sz="1300" i="1" kern="1200"/>
            <a:t> </a:t>
          </a:r>
          <a:r>
            <a:rPr lang="it-IT" sz="1300" i="1" kern="1200" err="1"/>
            <a:t>Anomalous</a:t>
          </a:r>
          <a:r>
            <a:rPr lang="it-IT" sz="1300" i="1" kern="1200"/>
            <a:t> </a:t>
          </a:r>
          <a:r>
            <a:rPr lang="it-IT" sz="1300" i="1" kern="1200" err="1"/>
            <a:t>Magnetic</a:t>
          </a:r>
          <a:r>
            <a:rPr lang="it-IT" sz="1300" i="1" kern="1200"/>
            <a:t> </a:t>
          </a:r>
          <a:r>
            <a:rPr lang="it-IT" sz="1300" i="1" kern="1200">
              <a:latin typeface="Aptos Display" panose="020F0302020204030204"/>
            </a:rPr>
            <a:t>Momentum</a:t>
          </a:r>
          <a:endParaRPr lang="it-IT" sz="1300" kern="1200"/>
        </a:p>
      </dsp:txBody>
      <dsp:txXfrm>
        <a:off x="339338" y="3193228"/>
        <a:ext cx="2463029" cy="777905"/>
      </dsp:txXfrm>
    </dsp:sp>
    <dsp:sp modelId="{05C067C5-5936-4059-AA82-00C7ACA32599}">
      <dsp:nvSpPr>
        <dsp:cNvPr id="0" name=""/>
        <dsp:cNvSpPr/>
      </dsp:nvSpPr>
      <dsp:spPr>
        <a:xfrm>
          <a:off x="3375946" y="0"/>
          <a:ext cx="3139291" cy="420599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err="1"/>
            <a:t>However</a:t>
          </a:r>
          <a:r>
            <a:rPr lang="it-IT" sz="2400" kern="1200"/>
            <a:t>, </a:t>
          </a:r>
          <a:r>
            <a:rPr lang="it-IT" sz="2400" kern="1200" err="1"/>
            <a:t>it</a:t>
          </a:r>
          <a:r>
            <a:rPr lang="it-IT" sz="2400" kern="1200"/>
            <a:t> </a:t>
          </a:r>
          <a:r>
            <a:rPr lang="it-IT" sz="2400" kern="1200" err="1"/>
            <a:t>cannot</a:t>
          </a:r>
          <a:r>
            <a:rPr lang="it-IT" sz="2400" kern="1200"/>
            <a:t> </a:t>
          </a:r>
          <a:r>
            <a:rPr lang="it-IT" sz="2400" kern="1200" err="1"/>
            <a:t>explain</a:t>
          </a:r>
          <a:r>
            <a:rPr lang="it-IT" sz="2400" kern="1200"/>
            <a:t> </a:t>
          </a:r>
          <a:r>
            <a:rPr lang="it-IT" sz="2400" kern="1200" err="1"/>
            <a:t>several</a:t>
          </a:r>
          <a:r>
            <a:rPr lang="it-IT" sz="2400" kern="1200"/>
            <a:t> </a:t>
          </a:r>
          <a:r>
            <a:rPr lang="it-IT" sz="2400" kern="1200" err="1"/>
            <a:t>observed</a:t>
          </a:r>
          <a:r>
            <a:rPr lang="it-IT" sz="2400" kern="1200"/>
            <a:t> </a:t>
          </a:r>
          <a:r>
            <a:rPr lang="it-IT" sz="2400" kern="1200" err="1"/>
            <a:t>phenomena</a:t>
          </a:r>
          <a:endParaRPr lang="en-US" sz="2400" kern="1200" err="1"/>
        </a:p>
      </dsp:txBody>
      <dsp:txXfrm>
        <a:off x="3375946" y="0"/>
        <a:ext cx="3139291" cy="1261798"/>
      </dsp:txXfrm>
    </dsp:sp>
    <dsp:sp modelId="{E6D8CE89-20B0-4867-876D-2AE99AFDB9A9}">
      <dsp:nvSpPr>
        <dsp:cNvPr id="0" name=""/>
        <dsp:cNvSpPr/>
      </dsp:nvSpPr>
      <dsp:spPr>
        <a:xfrm>
          <a:off x="3689875" y="1262594"/>
          <a:ext cx="2511433" cy="4865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it-IT" sz="1300" kern="1200"/>
            <a:t>Matter-</a:t>
          </a:r>
          <a:r>
            <a:rPr lang="it-IT" sz="1300" kern="1200" err="1"/>
            <a:t>Antimatter</a:t>
          </a:r>
          <a:r>
            <a:rPr lang="it-IT" sz="1300" kern="1200"/>
            <a:t> </a:t>
          </a:r>
          <a:r>
            <a:rPr lang="it-IT" sz="1300" kern="1200" err="1"/>
            <a:t>asymmetry</a:t>
          </a:r>
          <a:endParaRPr lang="en-US" sz="1300" kern="1200" err="1"/>
        </a:p>
      </dsp:txBody>
      <dsp:txXfrm>
        <a:off x="3704126" y="1276845"/>
        <a:ext cx="2482931" cy="458072"/>
      </dsp:txXfrm>
    </dsp:sp>
    <dsp:sp modelId="{4A085D46-2638-4D2D-945F-7BC962887892}">
      <dsp:nvSpPr>
        <dsp:cNvPr id="0" name=""/>
        <dsp:cNvSpPr/>
      </dsp:nvSpPr>
      <dsp:spPr>
        <a:xfrm>
          <a:off x="3689875" y="1824026"/>
          <a:ext cx="2511433" cy="4865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it-IT" sz="1300" kern="1200">
              <a:latin typeface="Aptos Display" panose="020F0302020204030204"/>
            </a:rPr>
            <a:t>Neutrino Oscillations</a:t>
          </a:r>
        </a:p>
      </dsp:txBody>
      <dsp:txXfrm>
        <a:off x="3704126" y="1838277"/>
        <a:ext cx="2482931" cy="458072"/>
      </dsp:txXfrm>
    </dsp:sp>
    <dsp:sp modelId="{EB5673AE-BDBB-4C41-9DFD-DE1D53D0495D}">
      <dsp:nvSpPr>
        <dsp:cNvPr id="0" name=""/>
        <dsp:cNvSpPr/>
      </dsp:nvSpPr>
      <dsp:spPr>
        <a:xfrm>
          <a:off x="3689875" y="2385459"/>
          <a:ext cx="2511433" cy="4865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it-IT" sz="1300" kern="1200" err="1"/>
            <a:t>Gravity</a:t>
          </a:r>
          <a:endParaRPr lang="en-US" sz="1300" kern="1200" err="1"/>
        </a:p>
      </dsp:txBody>
      <dsp:txXfrm>
        <a:off x="3704126" y="2399710"/>
        <a:ext cx="2482931" cy="458072"/>
      </dsp:txXfrm>
    </dsp:sp>
    <dsp:sp modelId="{3DF07DE6-9128-41FD-BD5E-10517F6A7FB6}">
      <dsp:nvSpPr>
        <dsp:cNvPr id="0" name=""/>
        <dsp:cNvSpPr/>
      </dsp:nvSpPr>
      <dsp:spPr>
        <a:xfrm>
          <a:off x="3689875" y="2946891"/>
          <a:ext cx="2511433" cy="4865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it-IT" sz="1300" kern="1200"/>
            <a:t>Dark </a:t>
          </a:r>
          <a:r>
            <a:rPr lang="it-IT" sz="1300" kern="1200">
              <a:latin typeface="Aptos Display" panose="020F0302020204030204"/>
            </a:rPr>
            <a:t>Matter</a:t>
          </a:r>
          <a:endParaRPr lang="en-US" sz="1300" kern="1200" err="1"/>
        </a:p>
      </dsp:txBody>
      <dsp:txXfrm>
        <a:off x="3704126" y="2961142"/>
        <a:ext cx="2482931" cy="458072"/>
      </dsp:txXfrm>
    </dsp:sp>
    <dsp:sp modelId="{BE19E061-A160-425E-B703-D282369BF3E1}">
      <dsp:nvSpPr>
        <dsp:cNvPr id="0" name=""/>
        <dsp:cNvSpPr/>
      </dsp:nvSpPr>
      <dsp:spPr>
        <a:xfrm>
          <a:off x="3689875" y="3508324"/>
          <a:ext cx="2511433" cy="4865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it-IT" sz="1300" kern="1200"/>
            <a:t>Dark Energy</a:t>
          </a:r>
          <a:endParaRPr lang="en-US" sz="1300" kern="1200"/>
        </a:p>
      </dsp:txBody>
      <dsp:txXfrm>
        <a:off x="3704126" y="3522575"/>
        <a:ext cx="2482931" cy="458072"/>
      </dsp:txXfrm>
    </dsp:sp>
    <dsp:sp modelId="{30824861-DB70-4A1F-82F5-FD83B1FDB569}">
      <dsp:nvSpPr>
        <dsp:cNvPr id="0" name=""/>
        <dsp:cNvSpPr/>
      </dsp:nvSpPr>
      <dsp:spPr>
        <a:xfrm>
          <a:off x="6750684" y="0"/>
          <a:ext cx="3139291" cy="420599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a:latin typeface="Calibri Light" panose="020F0302020204030204"/>
            </a:rPr>
            <a:t> </a:t>
          </a:r>
          <a:r>
            <a:rPr lang="it-IT" sz="2400" kern="1200"/>
            <a:t>Ultimately, </a:t>
          </a:r>
          <a:r>
            <a:rPr lang="it-IT" sz="2400" kern="1200" err="1"/>
            <a:t>it</a:t>
          </a:r>
          <a:r>
            <a:rPr lang="it-IT" sz="2400" kern="1200"/>
            <a:t> </a:t>
          </a:r>
          <a:r>
            <a:rPr lang="it-IT" sz="2400" kern="1200" err="1"/>
            <a:t>describes</a:t>
          </a:r>
          <a:r>
            <a:rPr lang="it-IT" sz="2400" kern="1200"/>
            <a:t> </a:t>
          </a:r>
          <a:r>
            <a:rPr lang="it-IT" sz="2400" kern="1200" err="1"/>
            <a:t>only</a:t>
          </a:r>
          <a:r>
            <a:rPr lang="it-IT" sz="2400" kern="1200"/>
            <a:t> </a:t>
          </a:r>
          <a:r>
            <a:rPr lang="it-IT" sz="2400" kern="1200" err="1"/>
            <a:t>around</a:t>
          </a:r>
          <a:r>
            <a:rPr lang="it-IT" sz="2400" kern="1200"/>
            <a:t> 5% of the energy in the </a:t>
          </a:r>
          <a:r>
            <a:rPr lang="it-IT" sz="2400" kern="1200" err="1"/>
            <a:t>universe</a:t>
          </a:r>
          <a:endParaRPr lang="en-US" sz="2400" kern="1200" err="1"/>
        </a:p>
      </dsp:txBody>
      <dsp:txXfrm>
        <a:off x="6750684" y="0"/>
        <a:ext cx="3139291" cy="1261798"/>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69930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6998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02449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32591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84255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48764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42853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21013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32299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50625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56802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152281336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16/0550-3213(86)90262-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doi.org/10.1103/PhysRevD.104.01502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rxiv.org/abs/1405.03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rxiv.org/abs/1604.057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id="{8C9B7E05-BBEE-73DE-1C4E-34D14F1B3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9461" y="-3826757"/>
            <a:ext cx="4553077" cy="12206599"/>
          </a:xfrm>
          <a:prstGeom prst="rect">
            <a:avLst/>
          </a:prstGeom>
          <a:gradFill>
            <a:gsLst>
              <a:gs pos="7000">
                <a:schemeClr val="accent2"/>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5">
            <a:extLst>
              <a:ext uri="{FF2B5EF4-FFF2-40B4-BE49-F238E27FC236}">
                <a16:creationId xmlns:a16="http://schemas.microsoft.com/office/drawing/2014/main" id="{B2266C60-54E9-7A8A-EBEA-8ACAE6972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3002" y="-871121"/>
            <a:ext cx="4513520" cy="6334124"/>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7">
            <a:extLst>
              <a:ext uri="{FF2B5EF4-FFF2-40B4-BE49-F238E27FC236}">
                <a16:creationId xmlns:a16="http://schemas.microsoft.com/office/drawing/2014/main" id="{AA773AFB-6874-8718-26A6-F878EE8BC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20954" y="-3767042"/>
            <a:ext cx="4011740" cy="11624949"/>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a:extLst>
              <a:ext uri="{FF2B5EF4-FFF2-40B4-BE49-F238E27FC236}">
                <a16:creationId xmlns:a16="http://schemas.microsoft.com/office/drawing/2014/main" id="{D32FB2D4-6D17-A93F-6782-938499F88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770" y="1"/>
            <a:ext cx="10943229" cy="45530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1250950" y="1132472"/>
            <a:ext cx="9008260" cy="2929136"/>
          </a:xfrm>
        </p:spPr>
        <p:txBody>
          <a:bodyPr anchor="t">
            <a:normAutofit/>
          </a:bodyPr>
          <a:lstStyle/>
          <a:p>
            <a:pPr algn="l"/>
            <a:r>
              <a:rPr lang="de-DE" b="1" err="1">
                <a:solidFill>
                  <a:srgbClr val="FFFFFF"/>
                </a:solidFill>
              </a:rPr>
              <a:t>Catching</a:t>
            </a:r>
            <a:r>
              <a:rPr lang="de-DE" b="1">
                <a:solidFill>
                  <a:srgbClr val="FFFFFF"/>
                </a:solidFill>
              </a:rPr>
              <a:t> </a:t>
            </a:r>
            <a:r>
              <a:rPr lang="de-DE" b="1" err="1">
                <a:solidFill>
                  <a:srgbClr val="FFFFFF"/>
                </a:solidFill>
                <a:ea typeface="+mj-lt"/>
                <a:cs typeface="+mj-lt"/>
              </a:rPr>
              <a:t>Four</a:t>
            </a:r>
            <a:r>
              <a:rPr lang="de-DE" b="1">
                <a:solidFill>
                  <a:srgbClr val="FFFFFF"/>
                </a:solidFill>
                <a:ea typeface="+mj-lt"/>
                <a:cs typeface="+mj-lt"/>
              </a:rPr>
              <a:t>-Fermions SMEFT Operators in </a:t>
            </a:r>
            <a:r>
              <a:rPr lang="de-DE" b="1" err="1">
                <a:solidFill>
                  <a:srgbClr val="FFFFFF"/>
                </a:solidFill>
                <a:ea typeface="+mj-lt"/>
                <a:cs typeface="+mj-lt"/>
              </a:rPr>
              <a:t>the</a:t>
            </a:r>
            <a:r>
              <a:rPr lang="de-DE" b="1">
                <a:solidFill>
                  <a:srgbClr val="FFFFFF"/>
                </a:solidFill>
                <a:ea typeface="+mj-lt"/>
                <a:cs typeface="+mj-lt"/>
              </a:rPr>
              <a:t> </a:t>
            </a:r>
            <a:r>
              <a:rPr lang="de-DE" b="1" err="1">
                <a:solidFill>
                  <a:srgbClr val="FFFFFF"/>
                </a:solidFill>
                <a:ea typeface="+mj-lt"/>
                <a:cs typeface="+mj-lt"/>
              </a:rPr>
              <a:t>Drell</a:t>
            </a:r>
            <a:r>
              <a:rPr lang="de-DE" b="1">
                <a:solidFill>
                  <a:srgbClr val="FFFFFF"/>
                </a:solidFill>
                <a:ea typeface="+mj-lt"/>
                <a:cs typeface="+mj-lt"/>
              </a:rPr>
              <a:t>-Yan </a:t>
            </a:r>
            <a:r>
              <a:rPr lang="de-DE" b="1" err="1">
                <a:solidFill>
                  <a:srgbClr val="FFFFFF"/>
                </a:solidFill>
                <a:ea typeface="+mj-lt"/>
                <a:cs typeface="+mj-lt"/>
              </a:rPr>
              <a:t>Process</a:t>
            </a:r>
            <a:r>
              <a:rPr lang="de-DE" b="1">
                <a:solidFill>
                  <a:srgbClr val="FFFFFF"/>
                </a:solidFill>
                <a:ea typeface="+mj-lt"/>
                <a:cs typeface="+mj-lt"/>
              </a:rPr>
              <a:t> </a:t>
            </a:r>
            <a:endParaRPr lang="de-DE" b="1" err="1">
              <a:solidFill>
                <a:srgbClr val="FFFFFF"/>
              </a:solidFill>
              <a:ea typeface="Calibri Light"/>
              <a:cs typeface="Calibri Light"/>
            </a:endParaRPr>
          </a:p>
        </p:txBody>
      </p:sp>
      <p:sp>
        <p:nvSpPr>
          <p:cNvPr id="3" name="Sottotitolo 2"/>
          <p:cNvSpPr>
            <a:spLocks noGrp="1"/>
          </p:cNvSpPr>
          <p:nvPr>
            <p:ph type="subTitle" idx="1"/>
          </p:nvPr>
        </p:nvSpPr>
        <p:spPr>
          <a:xfrm>
            <a:off x="635643" y="4048199"/>
            <a:ext cx="4801702" cy="1845986"/>
          </a:xfrm>
        </p:spPr>
        <p:txBody>
          <a:bodyPr vert="horz" lIns="91440" tIns="45720" rIns="91440" bIns="45720" rtlCol="0" anchor="ctr">
            <a:normAutofit/>
          </a:bodyPr>
          <a:lstStyle/>
          <a:p>
            <a:pPr algn="l"/>
            <a:r>
              <a:rPr lang="de-DE" sz="2000"/>
              <a:t>                                                                                                                                                             </a:t>
            </a:r>
          </a:p>
          <a:p>
            <a:pPr algn="l"/>
            <a:r>
              <a:rPr lang="de-DE" sz="2000"/>
              <a:t>                                                                                                                                                             </a:t>
            </a:r>
            <a:endParaRPr lang="de-DE" sz="2000">
              <a:ea typeface="Calibri"/>
              <a:cs typeface="Calibri"/>
            </a:endParaRPr>
          </a:p>
          <a:p>
            <a:pPr algn="l"/>
            <a:r>
              <a:rPr lang="de-DE" b="1">
                <a:solidFill>
                  <a:srgbClr val="01396C"/>
                </a:solidFill>
                <a:ea typeface="Calibri"/>
                <a:cs typeface="Calibri"/>
              </a:rPr>
              <a:t>Martina </a:t>
            </a:r>
            <a:r>
              <a:rPr lang="de-DE" b="1" err="1">
                <a:solidFill>
                  <a:srgbClr val="01396C"/>
                </a:solidFill>
                <a:ea typeface="Calibri"/>
                <a:cs typeface="Calibri"/>
              </a:rPr>
              <a:t>Fusi</a:t>
            </a:r>
            <a:r>
              <a:rPr lang="de-DE" b="1">
                <a:solidFill>
                  <a:srgbClr val="01396C"/>
                </a:solidFill>
                <a:ea typeface="Calibri"/>
                <a:cs typeface="Calibri"/>
              </a:rPr>
              <a:t> </a:t>
            </a:r>
            <a:endParaRPr lang="de-DE" b="1" err="1">
              <a:solidFill>
                <a:srgbClr val="01396C"/>
              </a:solidFill>
              <a:ea typeface="Calibri"/>
              <a:cs typeface="Calibri"/>
            </a:endParaRPr>
          </a:p>
          <a:p>
            <a:pPr algn="l"/>
            <a:r>
              <a:rPr lang="de-DE" b="1">
                <a:solidFill>
                  <a:srgbClr val="01396C"/>
                </a:solidFill>
                <a:ea typeface="Calibri"/>
                <a:cs typeface="Calibri"/>
              </a:rPr>
              <a:t>Ken </a:t>
            </a:r>
            <a:r>
              <a:rPr lang="de-DE" b="1" err="1">
                <a:solidFill>
                  <a:srgbClr val="01396C"/>
                </a:solidFill>
                <a:ea typeface="Calibri"/>
                <a:cs typeface="Calibri"/>
              </a:rPr>
              <a:t>Mimasu</a:t>
            </a:r>
            <a:endParaRPr lang="de-DE" b="1">
              <a:solidFill>
                <a:srgbClr val="01396C"/>
              </a:solidFill>
              <a:ea typeface="Calibri"/>
              <a:cs typeface="Calibri"/>
            </a:endParaRPr>
          </a:p>
        </p:txBody>
      </p:sp>
      <p:pic>
        <p:nvPicPr>
          <p:cNvPr id="9" name="Immagine 8" descr="Immagine che contiene Carattere, testo, Elementi grafici, logo&#10;&#10;Il contenuto generato dall&amp;#39;IA potrebbe non essere corretto.">
            <a:extLst>
              <a:ext uri="{FF2B5EF4-FFF2-40B4-BE49-F238E27FC236}">
                <a16:creationId xmlns:a16="http://schemas.microsoft.com/office/drawing/2014/main" id="{ECDC8937-6786-F496-3688-F82322FDD42A}"/>
              </a:ext>
            </a:extLst>
          </p:cNvPr>
          <p:cNvPicPr>
            <a:picLocks noChangeAspect="1"/>
          </p:cNvPicPr>
          <p:nvPr/>
        </p:nvPicPr>
        <p:blipFill>
          <a:blip r:embed="rId2"/>
          <a:stretch>
            <a:fillRect/>
          </a:stretch>
        </p:blipFill>
        <p:spPr>
          <a:xfrm>
            <a:off x="3934934" y="4701278"/>
            <a:ext cx="3993295" cy="1186226"/>
          </a:xfrm>
          <a:prstGeom prst="rect">
            <a:avLst/>
          </a:prstGeom>
        </p:spPr>
      </p:pic>
      <p:pic>
        <p:nvPicPr>
          <p:cNvPr id="8" name="Immagine 7" descr="Immagine che contiene Carattere, testo, logo, Elementi grafici&#10;&#10;Il contenuto generato dall&amp;#39;IA potrebbe non essere corretto.">
            <a:extLst>
              <a:ext uri="{FF2B5EF4-FFF2-40B4-BE49-F238E27FC236}">
                <a16:creationId xmlns:a16="http://schemas.microsoft.com/office/drawing/2014/main" id="{56CD38E1-97A9-82DB-1C91-DAFB5F695FF4}"/>
              </a:ext>
            </a:extLst>
          </p:cNvPr>
          <p:cNvPicPr>
            <a:picLocks noChangeAspect="1"/>
          </p:cNvPicPr>
          <p:nvPr/>
        </p:nvPicPr>
        <p:blipFill>
          <a:blip r:embed="rId3"/>
          <a:stretch>
            <a:fillRect/>
          </a:stretch>
        </p:blipFill>
        <p:spPr>
          <a:xfrm>
            <a:off x="7999265" y="4703335"/>
            <a:ext cx="3993295" cy="1114594"/>
          </a:xfrm>
          <a:prstGeom prst="rect">
            <a:avLst/>
          </a:prstGeom>
        </p:spPr>
      </p:pic>
      <p:pic>
        <p:nvPicPr>
          <p:cNvPr id="5" name="Immagine 4">
            <a:extLst>
              <a:ext uri="{FF2B5EF4-FFF2-40B4-BE49-F238E27FC236}">
                <a16:creationId xmlns:a16="http://schemas.microsoft.com/office/drawing/2014/main" id="{FCFB605C-73B4-898E-5459-D25EFA31FE52}"/>
              </a:ext>
            </a:extLst>
          </p:cNvPr>
          <p:cNvPicPr>
            <a:picLocks noChangeAspect="1"/>
          </p:cNvPicPr>
          <p:nvPr/>
        </p:nvPicPr>
        <p:blipFill>
          <a:blip r:embed="rId4"/>
          <a:stretch>
            <a:fillRect/>
          </a:stretch>
        </p:blipFill>
        <p:spPr>
          <a:xfrm>
            <a:off x="633597" y="4481028"/>
            <a:ext cx="11015271" cy="141309"/>
          </a:xfrm>
          <a:prstGeom prst="rect">
            <a:avLst/>
          </a:prstGeom>
        </p:spPr>
      </p:pic>
      <p:sp>
        <p:nvSpPr>
          <p:cNvPr id="10" name="CasellaDiTesto 9">
            <a:extLst>
              <a:ext uri="{FF2B5EF4-FFF2-40B4-BE49-F238E27FC236}">
                <a16:creationId xmlns:a16="http://schemas.microsoft.com/office/drawing/2014/main" id="{66E77DA1-2028-9EFF-3D7C-DAC2C57F30F9}"/>
              </a:ext>
            </a:extLst>
          </p:cNvPr>
          <p:cNvSpPr txBox="1"/>
          <p:nvPr/>
        </p:nvSpPr>
        <p:spPr>
          <a:xfrm flipH="1">
            <a:off x="811566" y="1136166"/>
            <a:ext cx="38582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solidFill>
                  <a:schemeClr val="bg1"/>
                </a:solidFill>
                <a:ea typeface="Calibri"/>
                <a:cs typeface="Calibri"/>
              </a:rPr>
              <a:t>YTF 25 </a:t>
            </a:r>
          </a:p>
        </p:txBody>
      </p:sp>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B8AD2-36C4-5F47-86EB-1DF4B68118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9B8B27-C32B-9FC9-9397-D08CE752DDFF}"/>
              </a:ext>
            </a:extLst>
          </p:cNvPr>
          <p:cNvSpPr>
            <a:spLocks noGrp="1"/>
          </p:cNvSpPr>
          <p:nvPr>
            <p:ph type="title"/>
          </p:nvPr>
        </p:nvSpPr>
        <p:spPr/>
        <p:txBody>
          <a:bodyPr/>
          <a:lstStyle/>
          <a:p>
            <a:pPr algn="ctr"/>
            <a:r>
              <a:rPr lang="it-IT" sz="4000" b="1">
                <a:solidFill>
                  <a:srgbClr val="01396C"/>
                </a:solidFill>
              </a:rPr>
              <a:t>The </a:t>
            </a:r>
            <a:r>
              <a:rPr lang="it-IT" sz="4000" b="1" err="1">
                <a:solidFill>
                  <a:srgbClr val="01396C"/>
                </a:solidFill>
              </a:rPr>
              <a:t>Drell-Yan</a:t>
            </a:r>
            <a:r>
              <a:rPr lang="it-IT" sz="4000" b="1">
                <a:solidFill>
                  <a:srgbClr val="01396C"/>
                </a:solidFill>
              </a:rPr>
              <a:t> (DY) </a:t>
            </a:r>
            <a:r>
              <a:rPr lang="it-IT" sz="4000" b="1" err="1">
                <a:solidFill>
                  <a:srgbClr val="01396C"/>
                </a:solidFill>
              </a:rPr>
              <a:t>Process</a:t>
            </a:r>
            <a:r>
              <a:rPr lang="it-IT" sz="4000" b="1">
                <a:solidFill>
                  <a:srgbClr val="01396C"/>
                </a:solidFill>
              </a:rPr>
              <a:t> </a:t>
            </a:r>
          </a:p>
        </p:txBody>
      </p:sp>
      <p:sp>
        <p:nvSpPr>
          <p:cNvPr id="4" name="Segnaposto piè di pagina 3">
            <a:extLst>
              <a:ext uri="{FF2B5EF4-FFF2-40B4-BE49-F238E27FC236}">
                <a16:creationId xmlns:a16="http://schemas.microsoft.com/office/drawing/2014/main" id="{7AE44997-B169-3945-0DDF-1EDBA95E8A89}"/>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691FA465-417C-16E7-A256-74857F960706}"/>
              </a:ext>
            </a:extLst>
          </p:cNvPr>
          <p:cNvSpPr>
            <a:spLocks noGrp="1"/>
          </p:cNvSpPr>
          <p:nvPr>
            <p:ph type="sldNum" sz="quarter" idx="12"/>
          </p:nvPr>
        </p:nvSpPr>
        <p:spPr/>
        <p:txBody>
          <a:bodyPr/>
          <a:lstStyle/>
          <a:p>
            <a:fld id="{66CD45B7-DFE2-4393-8D37-380FC36BF3AA}" type="slidenum">
              <a:rPr lang="de-DE" dirty="0" smtClean="0">
                <a:solidFill>
                  <a:srgbClr val="01396C"/>
                </a:solidFill>
              </a:rPr>
              <a:t>10</a:t>
            </a:fld>
            <a:endParaRPr lang="de-DE">
              <a:solidFill>
                <a:srgbClr val="01396C"/>
              </a:solidFill>
            </a:endParaRPr>
          </a:p>
        </p:txBody>
      </p:sp>
      <p:pic>
        <p:nvPicPr>
          <p:cNvPr id="7" name="Immagine 6">
            <a:extLst>
              <a:ext uri="{FF2B5EF4-FFF2-40B4-BE49-F238E27FC236}">
                <a16:creationId xmlns:a16="http://schemas.microsoft.com/office/drawing/2014/main" id="{95CEF65F-0B1C-9201-CF4A-BDFF54486C68}"/>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141AA57C-13C8-0BC2-3823-6C111370D797}"/>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sp>
        <p:nvSpPr>
          <p:cNvPr id="11" name="Segnaposto contenuto 8">
            <a:extLst>
              <a:ext uri="{FF2B5EF4-FFF2-40B4-BE49-F238E27FC236}">
                <a16:creationId xmlns:a16="http://schemas.microsoft.com/office/drawing/2014/main" id="{A6378FB1-8C77-9915-5F0C-F0578DAE1746}"/>
              </a:ext>
            </a:extLst>
          </p:cNvPr>
          <p:cNvSpPr txBox="1">
            <a:spLocks/>
          </p:cNvSpPr>
          <p:nvPr/>
        </p:nvSpPr>
        <p:spPr>
          <a:xfrm>
            <a:off x="840072" y="1679036"/>
            <a:ext cx="10413493" cy="21534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400">
                <a:solidFill>
                  <a:srgbClr val="01396C"/>
                </a:solidFill>
                <a:ea typeface="+mn-lt"/>
                <a:cs typeface="+mn-lt"/>
              </a:rPr>
              <a:t>The </a:t>
            </a:r>
            <a:r>
              <a:rPr lang="it-IT" sz="2400" err="1">
                <a:solidFill>
                  <a:srgbClr val="01396C"/>
                </a:solidFill>
                <a:ea typeface="+mn-lt"/>
                <a:cs typeface="+mn-lt"/>
              </a:rPr>
              <a:t>Drell</a:t>
            </a:r>
            <a:r>
              <a:rPr lang="it-IT" sz="2400">
                <a:solidFill>
                  <a:srgbClr val="01396C"/>
                </a:solidFill>
                <a:ea typeface="+mn-lt"/>
                <a:cs typeface="+mn-lt"/>
              </a:rPr>
              <a:t>–</a:t>
            </a:r>
            <a:r>
              <a:rPr lang="it-IT" sz="2400" err="1">
                <a:solidFill>
                  <a:srgbClr val="01396C"/>
                </a:solidFill>
                <a:ea typeface="+mn-lt"/>
                <a:cs typeface="+mn-lt"/>
              </a:rPr>
              <a:t>Yan</a:t>
            </a:r>
            <a:r>
              <a:rPr lang="it-IT" sz="2400">
                <a:solidFill>
                  <a:srgbClr val="01396C"/>
                </a:solidFill>
                <a:ea typeface="+mn-lt"/>
                <a:cs typeface="+mn-lt"/>
              </a:rPr>
              <a:t> </a:t>
            </a:r>
            <a:r>
              <a:rPr lang="it-IT" sz="2400" err="1">
                <a:solidFill>
                  <a:srgbClr val="01396C"/>
                </a:solidFill>
                <a:ea typeface="+mn-lt"/>
                <a:cs typeface="+mn-lt"/>
              </a:rPr>
              <a:t>process</a:t>
            </a:r>
            <a:r>
              <a:rPr lang="it-IT" sz="2400">
                <a:solidFill>
                  <a:srgbClr val="01396C"/>
                </a:solidFill>
                <a:ea typeface="+mn-lt"/>
                <a:cs typeface="+mn-lt"/>
              </a:rPr>
              <a:t> </a:t>
            </a:r>
            <a:r>
              <a:rPr lang="it-IT" sz="2400" err="1">
                <a:solidFill>
                  <a:srgbClr val="01396C"/>
                </a:solidFill>
                <a:ea typeface="+mn-lt"/>
                <a:cs typeface="+mn-lt"/>
              </a:rPr>
              <a:t>consists</a:t>
            </a:r>
            <a:r>
              <a:rPr lang="it-IT" sz="2400">
                <a:solidFill>
                  <a:srgbClr val="01396C"/>
                </a:solidFill>
                <a:ea typeface="+mn-lt"/>
                <a:cs typeface="+mn-lt"/>
              </a:rPr>
              <a:t> of a quark from one </a:t>
            </a:r>
            <a:r>
              <a:rPr lang="it-IT" sz="2400" err="1">
                <a:solidFill>
                  <a:srgbClr val="01396C"/>
                </a:solidFill>
                <a:ea typeface="+mn-lt"/>
                <a:cs typeface="+mn-lt"/>
              </a:rPr>
              <a:t>hadron</a:t>
            </a:r>
            <a:r>
              <a:rPr lang="it-IT" sz="2400">
                <a:solidFill>
                  <a:srgbClr val="01396C"/>
                </a:solidFill>
                <a:ea typeface="+mn-lt"/>
                <a:cs typeface="+mn-lt"/>
              </a:rPr>
              <a:t> and an antiquark from </a:t>
            </a:r>
            <a:r>
              <a:rPr lang="it-IT" sz="2400" err="1">
                <a:solidFill>
                  <a:srgbClr val="01396C"/>
                </a:solidFill>
                <a:ea typeface="+mn-lt"/>
                <a:cs typeface="+mn-lt"/>
              </a:rPr>
              <a:t>another</a:t>
            </a:r>
            <a:r>
              <a:rPr lang="it-IT" sz="2400">
                <a:solidFill>
                  <a:srgbClr val="01396C"/>
                </a:solidFill>
                <a:ea typeface="+mn-lt"/>
                <a:cs typeface="+mn-lt"/>
              </a:rPr>
              <a:t> </a:t>
            </a:r>
            <a:r>
              <a:rPr lang="it-IT" sz="2400" err="1">
                <a:solidFill>
                  <a:srgbClr val="01396C"/>
                </a:solidFill>
                <a:ea typeface="+mn-lt"/>
                <a:cs typeface="+mn-lt"/>
              </a:rPr>
              <a:t>hadron</a:t>
            </a:r>
            <a:r>
              <a:rPr lang="it-IT" sz="2400">
                <a:solidFill>
                  <a:srgbClr val="01396C"/>
                </a:solidFill>
                <a:ea typeface="+mn-lt"/>
                <a:cs typeface="+mn-lt"/>
              </a:rPr>
              <a:t> </a:t>
            </a:r>
            <a:r>
              <a:rPr lang="it-IT" sz="2400" err="1">
                <a:solidFill>
                  <a:srgbClr val="01396C"/>
                </a:solidFill>
                <a:ea typeface="+mn-lt"/>
                <a:cs typeface="+mn-lt"/>
              </a:rPr>
              <a:t>annihilating</a:t>
            </a:r>
            <a:r>
              <a:rPr lang="it-IT" sz="2400">
                <a:solidFill>
                  <a:srgbClr val="01396C"/>
                </a:solidFill>
                <a:ea typeface="+mn-lt"/>
                <a:cs typeface="+mn-lt"/>
              </a:rPr>
              <a:t> to produce a </a:t>
            </a:r>
            <a:r>
              <a:rPr lang="it-IT" sz="2400" err="1">
                <a:solidFill>
                  <a:srgbClr val="01396C"/>
                </a:solidFill>
                <a:ea typeface="+mn-lt"/>
                <a:cs typeface="+mn-lt"/>
              </a:rPr>
              <a:t>virtual</a:t>
            </a:r>
            <a:r>
              <a:rPr lang="it-IT" sz="2400">
                <a:solidFill>
                  <a:srgbClr val="01396C"/>
                </a:solidFill>
                <a:ea typeface="+mn-lt"/>
                <a:cs typeface="+mn-lt"/>
              </a:rPr>
              <a:t> </a:t>
            </a:r>
            <a:r>
              <a:rPr lang="it-IT" sz="2400" err="1">
                <a:solidFill>
                  <a:srgbClr val="01396C"/>
                </a:solidFill>
                <a:ea typeface="+mn-lt"/>
                <a:cs typeface="+mn-lt"/>
              </a:rPr>
              <a:t>photon</a:t>
            </a:r>
            <a:r>
              <a:rPr lang="it-IT" sz="2400">
                <a:solidFill>
                  <a:srgbClr val="01396C"/>
                </a:solidFill>
                <a:ea typeface="+mn-lt"/>
                <a:cs typeface="+mn-lt"/>
              </a:rPr>
              <a:t> or Z </a:t>
            </a:r>
            <a:r>
              <a:rPr lang="it-IT" sz="2400" err="1">
                <a:solidFill>
                  <a:srgbClr val="01396C"/>
                </a:solidFill>
                <a:ea typeface="+mn-lt"/>
                <a:cs typeface="+mn-lt"/>
              </a:rPr>
              <a:t>boson</a:t>
            </a:r>
            <a:r>
              <a:rPr lang="it-IT" sz="2400">
                <a:solidFill>
                  <a:srgbClr val="01396C"/>
                </a:solidFill>
                <a:ea typeface="+mn-lt"/>
                <a:cs typeface="+mn-lt"/>
              </a:rPr>
              <a:t>, </a:t>
            </a:r>
            <a:r>
              <a:rPr lang="it-IT" sz="2400" err="1">
                <a:solidFill>
                  <a:srgbClr val="01396C"/>
                </a:solidFill>
                <a:ea typeface="+mn-lt"/>
                <a:cs typeface="+mn-lt"/>
              </a:rPr>
              <a:t>which</a:t>
            </a:r>
            <a:r>
              <a:rPr lang="it-IT" sz="2400">
                <a:solidFill>
                  <a:srgbClr val="01396C"/>
                </a:solidFill>
                <a:ea typeface="+mn-lt"/>
                <a:cs typeface="+mn-lt"/>
              </a:rPr>
              <a:t> </a:t>
            </a:r>
            <a:r>
              <a:rPr lang="it-IT" sz="2400" err="1">
                <a:solidFill>
                  <a:srgbClr val="01396C"/>
                </a:solidFill>
                <a:ea typeface="+mn-lt"/>
                <a:cs typeface="+mn-lt"/>
              </a:rPr>
              <a:t>subsequently</a:t>
            </a:r>
            <a:r>
              <a:rPr lang="it-IT" sz="2400">
                <a:solidFill>
                  <a:srgbClr val="01396C"/>
                </a:solidFill>
                <a:ea typeface="+mn-lt"/>
                <a:cs typeface="+mn-lt"/>
              </a:rPr>
              <a:t> </a:t>
            </a:r>
            <a:r>
              <a:rPr lang="it-IT" sz="2400" err="1">
                <a:solidFill>
                  <a:srgbClr val="01396C"/>
                </a:solidFill>
                <a:ea typeface="+mn-lt"/>
                <a:cs typeface="+mn-lt"/>
              </a:rPr>
              <a:t>decays</a:t>
            </a:r>
            <a:r>
              <a:rPr lang="it-IT" sz="2400">
                <a:solidFill>
                  <a:srgbClr val="01396C"/>
                </a:solidFill>
                <a:ea typeface="+mn-lt"/>
                <a:cs typeface="+mn-lt"/>
              </a:rPr>
              <a:t> </a:t>
            </a:r>
            <a:r>
              <a:rPr lang="it-IT" sz="2400" err="1">
                <a:solidFill>
                  <a:srgbClr val="01396C"/>
                </a:solidFill>
                <a:ea typeface="+mn-lt"/>
                <a:cs typeface="+mn-lt"/>
              </a:rPr>
              <a:t>into</a:t>
            </a:r>
            <a:r>
              <a:rPr lang="it-IT" sz="2400">
                <a:solidFill>
                  <a:srgbClr val="01396C"/>
                </a:solidFill>
                <a:ea typeface="+mn-lt"/>
                <a:cs typeface="+mn-lt"/>
              </a:rPr>
              <a:t> a </a:t>
            </a:r>
            <a:r>
              <a:rPr lang="it-IT" sz="2400" err="1">
                <a:solidFill>
                  <a:srgbClr val="01396C"/>
                </a:solidFill>
                <a:ea typeface="+mn-lt"/>
                <a:cs typeface="+mn-lt"/>
              </a:rPr>
              <a:t>pair</a:t>
            </a:r>
            <a:r>
              <a:rPr lang="it-IT" sz="2400">
                <a:solidFill>
                  <a:srgbClr val="01396C"/>
                </a:solidFill>
                <a:ea typeface="+mn-lt"/>
                <a:cs typeface="+mn-lt"/>
              </a:rPr>
              <a:t> of </a:t>
            </a:r>
            <a:r>
              <a:rPr lang="it-IT" sz="2400" err="1">
                <a:solidFill>
                  <a:srgbClr val="01396C"/>
                </a:solidFill>
                <a:ea typeface="+mn-lt"/>
                <a:cs typeface="+mn-lt"/>
              </a:rPr>
              <a:t>oppositely</a:t>
            </a:r>
            <a:r>
              <a:rPr lang="it-IT" sz="2400">
                <a:solidFill>
                  <a:srgbClr val="01396C"/>
                </a:solidFill>
                <a:ea typeface="+mn-lt"/>
                <a:cs typeface="+mn-lt"/>
              </a:rPr>
              <a:t> </a:t>
            </a:r>
            <a:r>
              <a:rPr lang="it-IT" sz="2400" err="1">
                <a:solidFill>
                  <a:srgbClr val="01396C"/>
                </a:solidFill>
                <a:ea typeface="+mn-lt"/>
                <a:cs typeface="+mn-lt"/>
              </a:rPr>
              <a:t>charged</a:t>
            </a:r>
            <a:r>
              <a:rPr lang="it-IT" sz="2400">
                <a:solidFill>
                  <a:srgbClr val="01396C"/>
                </a:solidFill>
                <a:ea typeface="+mn-lt"/>
                <a:cs typeface="+mn-lt"/>
              </a:rPr>
              <a:t> </a:t>
            </a:r>
            <a:r>
              <a:rPr lang="it-IT" sz="2400" err="1">
                <a:solidFill>
                  <a:srgbClr val="01396C"/>
                </a:solidFill>
                <a:ea typeface="+mn-lt"/>
                <a:cs typeface="+mn-lt"/>
              </a:rPr>
              <a:t>leptons</a:t>
            </a:r>
            <a:r>
              <a:rPr lang="it-IT" sz="2400">
                <a:solidFill>
                  <a:srgbClr val="01396C"/>
                </a:solidFill>
                <a:ea typeface="+mn-lt"/>
                <a:cs typeface="+mn-lt"/>
              </a:rPr>
              <a:t> </a:t>
            </a:r>
            <a:endParaRPr lang="it-IT" sz="2400">
              <a:solidFill>
                <a:srgbClr val="01396C"/>
              </a:solidFill>
              <a:ea typeface="Calibri"/>
              <a:cs typeface="Calibri"/>
            </a:endParaRPr>
          </a:p>
          <a:p>
            <a:pPr marL="800100" lvl="1" indent="-342900">
              <a:buFont typeface="Courier New" panose="020B0604020202020204" pitchFamily="34" charset="0"/>
              <a:buChar char="o"/>
            </a:pPr>
            <a:endParaRPr lang="it-IT" sz="1600">
              <a:solidFill>
                <a:srgbClr val="01396C"/>
              </a:solidFill>
            </a:endParaRPr>
          </a:p>
        </p:txBody>
      </p:sp>
      <p:sp>
        <p:nvSpPr>
          <p:cNvPr id="14" name="Segnaposto contenuto 13">
            <a:extLst>
              <a:ext uri="{FF2B5EF4-FFF2-40B4-BE49-F238E27FC236}">
                <a16:creationId xmlns:a16="http://schemas.microsoft.com/office/drawing/2014/main" id="{250874C8-1492-7FAD-C49A-40C83B5F6F7E}"/>
              </a:ext>
            </a:extLst>
          </p:cNvPr>
          <p:cNvSpPr>
            <a:spLocks noGrp="1"/>
          </p:cNvSpPr>
          <p:nvPr>
            <p:ph idx="1"/>
          </p:nvPr>
        </p:nvSpPr>
        <p:spPr>
          <a:xfrm>
            <a:off x="838201" y="3208109"/>
            <a:ext cx="6868886" cy="2794683"/>
          </a:xfrm>
        </p:spPr>
        <p:txBody>
          <a:bodyPr vert="horz" lIns="91440" tIns="45720" rIns="91440" bIns="45720" rtlCol="0" anchor="t">
            <a:normAutofit/>
          </a:bodyPr>
          <a:lstStyle/>
          <a:p>
            <a:pPr>
              <a:buFont typeface="Wingdings" panose="020B0604020202020204" pitchFamily="34" charset="0"/>
              <a:buChar char="Ø"/>
            </a:pPr>
            <a:r>
              <a:rPr lang="it-IT" err="1">
                <a:solidFill>
                  <a:srgbClr val="01396C"/>
                </a:solidFill>
                <a:ea typeface="+mn-lt"/>
                <a:cs typeface="+mn-lt"/>
              </a:rPr>
              <a:t>Why</a:t>
            </a:r>
            <a:r>
              <a:rPr lang="it-IT">
                <a:solidFill>
                  <a:srgbClr val="01396C"/>
                </a:solidFill>
                <a:ea typeface="+mn-lt"/>
                <a:cs typeface="+mn-lt"/>
              </a:rPr>
              <a:t> </a:t>
            </a:r>
            <a:r>
              <a:rPr lang="it-IT" err="1">
                <a:solidFill>
                  <a:srgbClr val="01396C"/>
                </a:solidFill>
                <a:ea typeface="+mn-lt"/>
                <a:cs typeface="+mn-lt"/>
              </a:rPr>
              <a:t>choose</a:t>
            </a:r>
            <a:r>
              <a:rPr lang="it-IT">
                <a:solidFill>
                  <a:srgbClr val="01396C"/>
                </a:solidFill>
                <a:ea typeface="+mn-lt"/>
                <a:cs typeface="+mn-lt"/>
              </a:rPr>
              <a:t> DY?</a:t>
            </a:r>
            <a:endParaRPr lang="it-IT">
              <a:solidFill>
                <a:srgbClr val="01396C"/>
              </a:solidFill>
              <a:ea typeface="Calibri" panose="020F0502020204030204"/>
              <a:cs typeface="Calibri" panose="020F0502020204030204"/>
            </a:endParaRPr>
          </a:p>
          <a:p>
            <a:pPr lvl="1">
              <a:buFont typeface="Courier New" panose="020B0604020202020204" pitchFamily="34" charset="0"/>
              <a:buChar char="o"/>
            </a:pPr>
            <a:r>
              <a:rPr lang="it-IT" sz="2000">
                <a:solidFill>
                  <a:srgbClr val="01396C"/>
                </a:solidFill>
                <a:ea typeface="+mn-lt"/>
                <a:cs typeface="+mn-lt"/>
              </a:rPr>
              <a:t>With </a:t>
            </a:r>
            <a:r>
              <a:rPr lang="it-IT" sz="2000" b="1">
                <a:solidFill>
                  <a:srgbClr val="01396C"/>
                </a:solidFill>
                <a:ea typeface="+mn-lt"/>
                <a:cs typeface="+mn-lt"/>
              </a:rPr>
              <a:t>2499</a:t>
            </a:r>
            <a:r>
              <a:rPr lang="it-IT" sz="2000">
                <a:solidFill>
                  <a:srgbClr val="01396C"/>
                </a:solidFill>
                <a:ea typeface="+mn-lt"/>
                <a:cs typeface="+mn-lt"/>
              </a:rPr>
              <a:t> dimension-6 </a:t>
            </a:r>
            <a:r>
              <a:rPr lang="it-IT" sz="2000" err="1">
                <a:solidFill>
                  <a:srgbClr val="01396C"/>
                </a:solidFill>
                <a:ea typeface="+mn-lt"/>
                <a:cs typeface="+mn-lt"/>
              </a:rPr>
              <a:t>operators</a:t>
            </a:r>
            <a:r>
              <a:rPr lang="it-IT" sz="2000">
                <a:solidFill>
                  <a:srgbClr val="01396C"/>
                </a:solidFill>
                <a:ea typeface="+mn-lt"/>
                <a:cs typeface="+mn-lt"/>
              </a:rPr>
              <a:t> in the SMEFT, </a:t>
            </a:r>
            <a:r>
              <a:rPr lang="it-IT" sz="2000" err="1">
                <a:solidFill>
                  <a:srgbClr val="01396C"/>
                </a:solidFill>
                <a:ea typeface="+mn-lt"/>
                <a:cs typeface="+mn-lt"/>
              </a:rPr>
              <a:t>we</a:t>
            </a:r>
            <a:r>
              <a:rPr lang="it-IT" sz="2000">
                <a:solidFill>
                  <a:srgbClr val="01396C"/>
                </a:solidFill>
                <a:ea typeface="+mn-lt"/>
                <a:cs typeface="+mn-lt"/>
              </a:rPr>
              <a:t> must target </a:t>
            </a:r>
            <a:r>
              <a:rPr lang="it-IT" sz="2000" err="1">
                <a:solidFill>
                  <a:srgbClr val="01396C"/>
                </a:solidFill>
                <a:ea typeface="+mn-lt"/>
                <a:cs typeface="+mn-lt"/>
              </a:rPr>
              <a:t>specific</a:t>
            </a:r>
            <a:r>
              <a:rPr lang="it-IT" sz="2000">
                <a:solidFill>
                  <a:srgbClr val="01396C"/>
                </a:solidFill>
                <a:ea typeface="+mn-lt"/>
                <a:cs typeface="+mn-lt"/>
              </a:rPr>
              <a:t> </a:t>
            </a:r>
            <a:r>
              <a:rPr lang="it-IT" sz="2000" err="1">
                <a:solidFill>
                  <a:srgbClr val="01396C"/>
                </a:solidFill>
                <a:ea typeface="+mn-lt"/>
                <a:cs typeface="+mn-lt"/>
              </a:rPr>
              <a:t>processes</a:t>
            </a:r>
            <a:r>
              <a:rPr lang="it-IT" sz="2000">
                <a:solidFill>
                  <a:srgbClr val="01396C"/>
                </a:solidFill>
                <a:ea typeface="+mn-lt"/>
                <a:cs typeface="+mn-lt"/>
              </a:rPr>
              <a:t> </a:t>
            </a:r>
            <a:r>
              <a:rPr lang="it-IT" sz="2000" err="1">
                <a:solidFill>
                  <a:srgbClr val="01396C"/>
                </a:solidFill>
                <a:ea typeface="+mn-lt"/>
                <a:cs typeface="+mn-lt"/>
              </a:rPr>
              <a:t>where</a:t>
            </a:r>
            <a:r>
              <a:rPr lang="it-IT" sz="2000">
                <a:solidFill>
                  <a:srgbClr val="01396C"/>
                </a:solidFill>
                <a:ea typeface="+mn-lt"/>
                <a:cs typeface="+mn-lt"/>
              </a:rPr>
              <a:t> </a:t>
            </a:r>
            <a:r>
              <a:rPr lang="it-IT" sz="2000" err="1">
                <a:solidFill>
                  <a:srgbClr val="01396C"/>
                </a:solidFill>
                <a:ea typeface="+mn-lt"/>
                <a:cs typeface="+mn-lt"/>
              </a:rPr>
              <a:t>only</a:t>
            </a:r>
            <a:r>
              <a:rPr lang="it-IT" sz="2000">
                <a:solidFill>
                  <a:srgbClr val="01396C"/>
                </a:solidFill>
                <a:ea typeface="+mn-lt"/>
                <a:cs typeface="+mn-lt"/>
              </a:rPr>
              <a:t> a subset </a:t>
            </a:r>
            <a:r>
              <a:rPr lang="it-IT" sz="2000" err="1">
                <a:solidFill>
                  <a:srgbClr val="01396C"/>
                </a:solidFill>
                <a:ea typeface="+mn-lt"/>
                <a:cs typeface="+mn-lt"/>
              </a:rPr>
              <a:t>contributes</a:t>
            </a:r>
            <a:r>
              <a:rPr lang="it-IT" sz="2000">
                <a:solidFill>
                  <a:srgbClr val="01396C"/>
                </a:solidFill>
                <a:ea typeface="+mn-lt"/>
                <a:cs typeface="+mn-lt"/>
              </a:rPr>
              <a:t> </a:t>
            </a:r>
            <a:r>
              <a:rPr lang="it-IT" sz="2000" err="1">
                <a:solidFill>
                  <a:srgbClr val="01396C"/>
                </a:solidFill>
                <a:ea typeface="+mn-lt"/>
                <a:cs typeface="+mn-lt"/>
              </a:rPr>
              <a:t>significantly</a:t>
            </a:r>
            <a:endParaRPr lang="it-IT" sz="2000">
              <a:solidFill>
                <a:srgbClr val="01396C"/>
              </a:solidFill>
              <a:ea typeface="Calibri" panose="020F0502020204030204"/>
              <a:cs typeface="Calibri" panose="020F0502020204030204"/>
            </a:endParaRPr>
          </a:p>
          <a:p>
            <a:pPr lvl="1">
              <a:buFont typeface="Courier New" panose="020B0604020202020204" pitchFamily="34" charset="0"/>
              <a:buChar char="o"/>
            </a:pPr>
            <a:r>
              <a:rPr lang="it-IT" sz="2000">
                <a:solidFill>
                  <a:srgbClr val="01396C"/>
                </a:solidFill>
                <a:ea typeface="+mn-lt"/>
                <a:cs typeface="+mn-lt"/>
              </a:rPr>
              <a:t>DY </a:t>
            </a:r>
            <a:r>
              <a:rPr lang="it-IT" sz="2000" err="1">
                <a:solidFill>
                  <a:srgbClr val="01396C"/>
                </a:solidFill>
                <a:ea typeface="+mn-lt"/>
                <a:cs typeface="+mn-lt"/>
              </a:rPr>
              <a:t>has</a:t>
            </a:r>
            <a:r>
              <a:rPr lang="it-IT" sz="2000">
                <a:solidFill>
                  <a:srgbClr val="01396C"/>
                </a:solidFill>
                <a:ea typeface="+mn-lt"/>
                <a:cs typeface="+mn-lt"/>
              </a:rPr>
              <a:t> a </a:t>
            </a:r>
            <a:r>
              <a:rPr lang="it-IT" sz="2000" err="1">
                <a:solidFill>
                  <a:srgbClr val="01396C"/>
                </a:solidFill>
                <a:ea typeface="+mn-lt"/>
                <a:cs typeface="+mn-lt"/>
              </a:rPr>
              <a:t>simple</a:t>
            </a:r>
            <a:r>
              <a:rPr lang="it-IT" sz="2000">
                <a:solidFill>
                  <a:srgbClr val="01396C"/>
                </a:solidFill>
                <a:ea typeface="+mn-lt"/>
                <a:cs typeface="+mn-lt"/>
              </a:rPr>
              <a:t> </a:t>
            </a:r>
            <a:r>
              <a:rPr lang="it-IT" sz="2000" err="1">
                <a:solidFill>
                  <a:srgbClr val="01396C"/>
                </a:solidFill>
                <a:ea typeface="+mn-lt"/>
                <a:cs typeface="+mn-lt"/>
              </a:rPr>
              <a:t>final</a:t>
            </a:r>
            <a:r>
              <a:rPr lang="it-IT" sz="2000">
                <a:solidFill>
                  <a:srgbClr val="01396C"/>
                </a:solidFill>
                <a:ea typeface="+mn-lt"/>
                <a:cs typeface="+mn-lt"/>
              </a:rPr>
              <a:t> state</a:t>
            </a:r>
            <a:endParaRPr lang="it-IT" sz="2000">
              <a:solidFill>
                <a:srgbClr val="01396C"/>
              </a:solidFill>
              <a:ea typeface="Calibri" panose="020F0502020204030204"/>
              <a:cs typeface="Calibri" panose="020F0502020204030204"/>
            </a:endParaRPr>
          </a:p>
          <a:p>
            <a:pPr lvl="1">
              <a:buFont typeface="Courier New" panose="020B0604020202020204" pitchFamily="34" charset="0"/>
              <a:buChar char="o"/>
            </a:pPr>
            <a:r>
              <a:rPr lang="it-IT" sz="2000" err="1">
                <a:solidFill>
                  <a:srgbClr val="01396C"/>
                </a:solidFill>
                <a:ea typeface="+mn-lt"/>
                <a:cs typeface="+mn-lt"/>
              </a:rPr>
              <a:t>Many</a:t>
            </a:r>
            <a:r>
              <a:rPr lang="it-IT" sz="2000">
                <a:solidFill>
                  <a:srgbClr val="01396C"/>
                </a:solidFill>
                <a:ea typeface="+mn-lt"/>
                <a:cs typeface="+mn-lt"/>
              </a:rPr>
              <a:t> </a:t>
            </a:r>
            <a:r>
              <a:rPr lang="it-IT" sz="2000" err="1">
                <a:solidFill>
                  <a:srgbClr val="01396C"/>
                </a:solidFill>
                <a:ea typeface="+mn-lt"/>
                <a:cs typeface="+mn-lt"/>
              </a:rPr>
              <a:t>measurements</a:t>
            </a:r>
            <a:r>
              <a:rPr lang="it-IT" sz="2000">
                <a:solidFill>
                  <a:srgbClr val="01396C"/>
                </a:solidFill>
                <a:ea typeface="+mn-lt"/>
                <a:cs typeface="+mn-lt"/>
              </a:rPr>
              <a:t> of DY </a:t>
            </a:r>
            <a:r>
              <a:rPr lang="it-IT" sz="2000" err="1">
                <a:solidFill>
                  <a:srgbClr val="01396C"/>
                </a:solidFill>
                <a:ea typeface="+mn-lt"/>
                <a:cs typeface="+mn-lt"/>
              </a:rPr>
              <a:t>have</a:t>
            </a:r>
            <a:r>
              <a:rPr lang="it-IT" sz="2000">
                <a:solidFill>
                  <a:srgbClr val="01396C"/>
                </a:solidFill>
                <a:ea typeface="+mn-lt"/>
                <a:cs typeface="+mn-lt"/>
              </a:rPr>
              <a:t> </a:t>
            </a:r>
            <a:r>
              <a:rPr lang="it-IT" sz="2000" err="1">
                <a:solidFill>
                  <a:srgbClr val="01396C"/>
                </a:solidFill>
                <a:ea typeface="+mn-lt"/>
                <a:cs typeface="+mn-lt"/>
              </a:rPr>
              <a:t>already</a:t>
            </a:r>
            <a:r>
              <a:rPr lang="it-IT" sz="2000">
                <a:solidFill>
                  <a:srgbClr val="01396C"/>
                </a:solidFill>
                <a:ea typeface="+mn-lt"/>
                <a:cs typeface="+mn-lt"/>
              </a:rPr>
              <a:t> </a:t>
            </a:r>
            <a:r>
              <a:rPr lang="it-IT" sz="2000" err="1">
                <a:solidFill>
                  <a:srgbClr val="01396C"/>
                </a:solidFill>
                <a:ea typeface="+mn-lt"/>
                <a:cs typeface="+mn-lt"/>
              </a:rPr>
              <a:t>been</a:t>
            </a:r>
            <a:r>
              <a:rPr lang="it-IT" sz="2000">
                <a:solidFill>
                  <a:srgbClr val="01396C"/>
                </a:solidFill>
                <a:ea typeface="+mn-lt"/>
                <a:cs typeface="+mn-lt"/>
              </a:rPr>
              <a:t> </a:t>
            </a:r>
            <a:r>
              <a:rPr lang="it-IT" sz="2000" err="1">
                <a:solidFill>
                  <a:srgbClr val="01396C"/>
                </a:solidFill>
                <a:ea typeface="+mn-lt"/>
                <a:cs typeface="+mn-lt"/>
              </a:rPr>
              <a:t>performed</a:t>
            </a:r>
            <a:r>
              <a:rPr lang="it-IT" sz="2000">
                <a:solidFill>
                  <a:srgbClr val="01396C"/>
                </a:solidFill>
                <a:ea typeface="+mn-lt"/>
                <a:cs typeface="+mn-lt"/>
              </a:rPr>
              <a:t> </a:t>
            </a:r>
            <a:r>
              <a:rPr lang="it-IT" sz="2000" err="1">
                <a:solidFill>
                  <a:srgbClr val="01396C"/>
                </a:solidFill>
                <a:ea typeface="+mn-lt"/>
                <a:cs typeface="+mn-lt"/>
              </a:rPr>
              <a:t>at</a:t>
            </a:r>
            <a:r>
              <a:rPr lang="it-IT" sz="2000">
                <a:solidFill>
                  <a:srgbClr val="01396C"/>
                </a:solidFill>
                <a:ea typeface="+mn-lt"/>
                <a:cs typeface="+mn-lt"/>
              </a:rPr>
              <a:t> </a:t>
            </a:r>
            <a:r>
              <a:rPr lang="it-IT" sz="2000" err="1">
                <a:solidFill>
                  <a:srgbClr val="01396C"/>
                </a:solidFill>
                <a:ea typeface="+mn-lt"/>
                <a:cs typeface="+mn-lt"/>
              </a:rPr>
              <a:t>colliders</a:t>
            </a:r>
            <a:endParaRPr lang="it-IT" sz="2000">
              <a:solidFill>
                <a:srgbClr val="01396C"/>
              </a:solidFill>
              <a:ea typeface="Calibri" panose="020F0502020204030204"/>
              <a:cs typeface="Calibri" panose="020F0502020204030204"/>
            </a:endParaRPr>
          </a:p>
        </p:txBody>
      </p:sp>
      <p:pic>
        <p:nvPicPr>
          <p:cNvPr id="16" name="Immagine 15" descr="Immagine che contiene diagramma, cerchio, linea, schermata&#10;&#10;Il contenuto generato dall&amp;#39;IA potrebbe non essere corretto.">
            <a:extLst>
              <a:ext uri="{FF2B5EF4-FFF2-40B4-BE49-F238E27FC236}">
                <a16:creationId xmlns:a16="http://schemas.microsoft.com/office/drawing/2014/main" id="{F35B6151-83EA-B517-BB1C-761F421167EB}"/>
              </a:ext>
            </a:extLst>
          </p:cNvPr>
          <p:cNvPicPr>
            <a:picLocks noChangeAspect="1"/>
          </p:cNvPicPr>
          <p:nvPr/>
        </p:nvPicPr>
        <p:blipFill>
          <a:blip r:embed="rId3"/>
          <a:srcRect l="3008" t="2888" r="7795" b="-361"/>
          <a:stretch>
            <a:fillRect/>
          </a:stretch>
        </p:blipFill>
        <p:spPr>
          <a:xfrm>
            <a:off x="7966085" y="3212577"/>
            <a:ext cx="3773926" cy="2535371"/>
          </a:xfrm>
          <a:prstGeom prst="rect">
            <a:avLst/>
          </a:prstGeom>
          <a:ln w="57150" cap="sq">
            <a:solidFill>
              <a:srgbClr val="01396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3186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EEC00-F530-2FA9-B9F6-5BE7541F49A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4A1E541-BF8A-CA40-BFF3-434E4246BAED}"/>
              </a:ext>
            </a:extLst>
          </p:cNvPr>
          <p:cNvSpPr>
            <a:spLocks noGrp="1"/>
          </p:cNvSpPr>
          <p:nvPr>
            <p:ph type="title"/>
          </p:nvPr>
        </p:nvSpPr>
        <p:spPr/>
        <p:txBody>
          <a:bodyPr/>
          <a:lstStyle/>
          <a:p>
            <a:pPr algn="ctr"/>
            <a:r>
              <a:rPr lang="it-IT" sz="4000" b="1">
                <a:solidFill>
                  <a:srgbClr val="01396C"/>
                </a:solidFill>
                <a:ea typeface="+mj-lt"/>
                <a:cs typeface="+mj-lt"/>
              </a:rPr>
              <a:t>Dim-6 SMEFT </a:t>
            </a:r>
            <a:r>
              <a:rPr lang="it-IT" sz="4000" b="1" err="1">
                <a:solidFill>
                  <a:srgbClr val="01396C"/>
                </a:solidFill>
                <a:ea typeface="+mj-lt"/>
                <a:cs typeface="+mj-lt"/>
              </a:rPr>
              <a:t>Operators</a:t>
            </a:r>
            <a:r>
              <a:rPr lang="it-IT" sz="4000" b="1">
                <a:solidFill>
                  <a:srgbClr val="01396C"/>
                </a:solidFill>
                <a:ea typeface="+mj-lt"/>
                <a:cs typeface="+mj-lt"/>
              </a:rPr>
              <a:t> in DY </a:t>
            </a:r>
            <a:endParaRPr lang="it-IT"/>
          </a:p>
        </p:txBody>
      </p:sp>
      <p:sp>
        <p:nvSpPr>
          <p:cNvPr id="4" name="Segnaposto piè di pagina 3">
            <a:extLst>
              <a:ext uri="{FF2B5EF4-FFF2-40B4-BE49-F238E27FC236}">
                <a16:creationId xmlns:a16="http://schemas.microsoft.com/office/drawing/2014/main" id="{8611FE2F-ED0A-35C1-D492-18BAC734FF60}"/>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F4DB8701-3E05-9B21-FF7A-57F00850091E}"/>
              </a:ext>
            </a:extLst>
          </p:cNvPr>
          <p:cNvSpPr>
            <a:spLocks noGrp="1"/>
          </p:cNvSpPr>
          <p:nvPr>
            <p:ph type="sldNum" sz="quarter" idx="12"/>
          </p:nvPr>
        </p:nvSpPr>
        <p:spPr/>
        <p:txBody>
          <a:bodyPr/>
          <a:lstStyle/>
          <a:p>
            <a:fld id="{66CD45B7-DFE2-4393-8D37-380FC36BF3AA}" type="slidenum">
              <a:rPr lang="de-DE" dirty="0" smtClean="0">
                <a:solidFill>
                  <a:srgbClr val="01396C"/>
                </a:solidFill>
              </a:rPr>
              <a:t>11</a:t>
            </a:fld>
            <a:endParaRPr lang="de-DE">
              <a:solidFill>
                <a:srgbClr val="01396C"/>
              </a:solidFill>
            </a:endParaRPr>
          </a:p>
        </p:txBody>
      </p:sp>
      <p:pic>
        <p:nvPicPr>
          <p:cNvPr id="7" name="Immagine 6">
            <a:extLst>
              <a:ext uri="{FF2B5EF4-FFF2-40B4-BE49-F238E27FC236}">
                <a16:creationId xmlns:a16="http://schemas.microsoft.com/office/drawing/2014/main" id="{206CCD3D-C7CD-08B7-9AFF-2A117338DFA4}"/>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4CC684D8-3959-EE4B-DA8A-EA441DE0528B}"/>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sp>
        <p:nvSpPr>
          <p:cNvPr id="6" name="Segnaposto contenuto 5">
            <a:extLst>
              <a:ext uri="{FF2B5EF4-FFF2-40B4-BE49-F238E27FC236}">
                <a16:creationId xmlns:a16="http://schemas.microsoft.com/office/drawing/2014/main" id="{3C1C5D31-90ED-460A-4A34-4E6080E2350F}"/>
              </a:ext>
            </a:extLst>
          </p:cNvPr>
          <p:cNvSpPr>
            <a:spLocks noGrp="1"/>
          </p:cNvSpPr>
          <p:nvPr>
            <p:ph idx="1"/>
          </p:nvPr>
        </p:nvSpPr>
        <p:spPr>
          <a:xfrm>
            <a:off x="838200" y="1679852"/>
            <a:ext cx="8052905" cy="4839142"/>
          </a:xfrm>
        </p:spPr>
        <p:txBody>
          <a:bodyPr vert="horz" lIns="91440" tIns="45720" rIns="91440" bIns="45720" rtlCol="0" anchor="t">
            <a:normAutofit fontScale="92500" lnSpcReduction="20000"/>
          </a:bodyPr>
          <a:lstStyle/>
          <a:p>
            <a:pPr marL="0" indent="0">
              <a:buNone/>
            </a:pPr>
            <a:r>
              <a:rPr lang="it-IT" err="1">
                <a:solidFill>
                  <a:srgbClr val="01396C"/>
                </a:solidFill>
                <a:ea typeface="+mn-lt"/>
                <a:cs typeface="+mn-lt"/>
              </a:rPr>
              <a:t>There</a:t>
            </a:r>
            <a:r>
              <a:rPr lang="it-IT">
                <a:solidFill>
                  <a:srgbClr val="01396C"/>
                </a:solidFill>
                <a:ea typeface="+mn-lt"/>
                <a:cs typeface="+mn-lt"/>
              </a:rPr>
              <a:t> are </a:t>
            </a:r>
            <a:r>
              <a:rPr lang="it-IT" err="1">
                <a:solidFill>
                  <a:srgbClr val="01396C"/>
                </a:solidFill>
                <a:ea typeface="+mn-lt"/>
                <a:cs typeface="+mn-lt"/>
              </a:rPr>
              <a:t>three</a:t>
            </a:r>
            <a:r>
              <a:rPr lang="it-IT">
                <a:solidFill>
                  <a:srgbClr val="01396C"/>
                </a:solidFill>
                <a:ea typeface="+mn-lt"/>
                <a:cs typeface="+mn-lt"/>
              </a:rPr>
              <a:t> classes of dim-6 </a:t>
            </a:r>
            <a:r>
              <a:rPr lang="it-IT" err="1">
                <a:solidFill>
                  <a:srgbClr val="01396C"/>
                </a:solidFill>
                <a:ea typeface="+mn-lt"/>
                <a:cs typeface="+mn-lt"/>
              </a:rPr>
              <a:t>operators</a:t>
            </a:r>
            <a:r>
              <a:rPr lang="it-IT">
                <a:solidFill>
                  <a:srgbClr val="01396C"/>
                </a:solidFill>
                <a:ea typeface="+mn-lt"/>
                <a:cs typeface="+mn-lt"/>
              </a:rPr>
              <a:t> for DY:</a:t>
            </a:r>
            <a:endParaRPr lang="it-IT">
              <a:solidFill>
                <a:srgbClr val="01396C"/>
              </a:solidFill>
              <a:ea typeface="Calibri"/>
              <a:cs typeface="Calibri"/>
            </a:endParaRPr>
          </a:p>
          <a:p>
            <a:endParaRPr lang="it-IT">
              <a:solidFill>
                <a:srgbClr val="01396C"/>
              </a:solidFill>
              <a:ea typeface="Calibri"/>
              <a:cs typeface="Calibri"/>
            </a:endParaRPr>
          </a:p>
          <a:p>
            <a:r>
              <a:rPr lang="it-IT">
                <a:solidFill>
                  <a:srgbClr val="01396C"/>
                </a:solidFill>
                <a:ea typeface="+mn-lt"/>
                <a:cs typeface="+mn-lt"/>
              </a:rPr>
              <a:t>Ψ</a:t>
            </a:r>
            <a:r>
              <a:rPr lang="it-IT" baseline="30000">
                <a:solidFill>
                  <a:srgbClr val="01396C"/>
                </a:solidFill>
                <a:ea typeface="+mn-lt"/>
                <a:cs typeface="+mn-lt"/>
              </a:rPr>
              <a:t>2</a:t>
            </a:r>
            <a:r>
              <a:rPr lang="it-IT">
                <a:solidFill>
                  <a:srgbClr val="01396C"/>
                </a:solidFill>
                <a:ea typeface="+mn-lt"/>
                <a:cs typeface="+mn-lt"/>
              </a:rPr>
              <a:t>φ</a:t>
            </a:r>
            <a:r>
              <a:rPr lang="it-IT" baseline="30000">
                <a:solidFill>
                  <a:srgbClr val="01396C"/>
                </a:solidFill>
                <a:ea typeface="+mn-lt"/>
                <a:cs typeface="+mn-lt"/>
              </a:rPr>
              <a:t>2</a:t>
            </a:r>
            <a:r>
              <a:rPr lang="it-IT">
                <a:solidFill>
                  <a:srgbClr val="01396C"/>
                </a:solidFill>
                <a:ea typeface="+mn-lt"/>
                <a:cs typeface="+mn-lt"/>
              </a:rPr>
              <a:t>D: </a:t>
            </a:r>
            <a:r>
              <a:rPr lang="it-IT" err="1">
                <a:solidFill>
                  <a:srgbClr val="01396C"/>
                </a:solidFill>
                <a:ea typeface="+mn-lt"/>
                <a:cs typeface="+mn-lt"/>
              </a:rPr>
              <a:t>these</a:t>
            </a:r>
            <a:r>
              <a:rPr lang="it-IT">
                <a:solidFill>
                  <a:srgbClr val="01396C"/>
                </a:solidFill>
                <a:ea typeface="+mn-lt"/>
                <a:cs typeface="+mn-lt"/>
              </a:rPr>
              <a:t> </a:t>
            </a:r>
            <a:r>
              <a:rPr lang="it-IT" err="1">
                <a:solidFill>
                  <a:srgbClr val="01396C"/>
                </a:solidFill>
                <a:ea typeface="+mn-lt"/>
                <a:cs typeface="+mn-lt"/>
              </a:rPr>
              <a:t>operators</a:t>
            </a:r>
            <a:r>
              <a:rPr lang="it-IT">
                <a:solidFill>
                  <a:srgbClr val="01396C"/>
                </a:solidFill>
                <a:ea typeface="+mn-lt"/>
                <a:cs typeface="+mn-lt"/>
              </a:rPr>
              <a:t> include a single derivative, a Higgs </a:t>
            </a:r>
            <a:r>
              <a:rPr lang="it-IT" err="1">
                <a:solidFill>
                  <a:srgbClr val="01396C"/>
                </a:solidFill>
                <a:ea typeface="+mn-lt"/>
                <a:cs typeface="+mn-lt"/>
              </a:rPr>
              <a:t>doublet</a:t>
            </a:r>
            <a:r>
              <a:rPr lang="it-IT">
                <a:solidFill>
                  <a:srgbClr val="01396C"/>
                </a:solidFill>
                <a:ea typeface="+mn-lt"/>
                <a:cs typeface="+mn-lt"/>
              </a:rPr>
              <a:t> and </a:t>
            </a:r>
            <a:r>
              <a:rPr lang="it-IT" err="1">
                <a:solidFill>
                  <a:srgbClr val="01396C"/>
                </a:solidFill>
                <a:ea typeface="+mn-lt"/>
                <a:cs typeface="+mn-lt"/>
              </a:rPr>
              <a:t>two</a:t>
            </a:r>
            <a:r>
              <a:rPr lang="it-IT">
                <a:solidFill>
                  <a:srgbClr val="01396C"/>
                </a:solidFill>
                <a:ea typeface="+mn-lt"/>
                <a:cs typeface="+mn-lt"/>
              </a:rPr>
              <a:t> </a:t>
            </a:r>
            <a:r>
              <a:rPr lang="it-IT" err="1">
                <a:solidFill>
                  <a:srgbClr val="01396C"/>
                </a:solidFill>
                <a:ea typeface="+mn-lt"/>
                <a:cs typeface="+mn-lt"/>
              </a:rPr>
              <a:t>fermions</a:t>
            </a:r>
            <a:r>
              <a:rPr lang="it-IT">
                <a:solidFill>
                  <a:srgbClr val="01396C"/>
                </a:solidFill>
                <a:ea typeface="+mn-lt"/>
                <a:cs typeface="+mn-lt"/>
              </a:rPr>
              <a:t> </a:t>
            </a:r>
            <a:endParaRPr lang="it-IT">
              <a:solidFill>
                <a:srgbClr val="01396C"/>
              </a:solidFill>
              <a:ea typeface="Calibri"/>
              <a:cs typeface="Calibri"/>
            </a:endParaRPr>
          </a:p>
          <a:p>
            <a:pPr lvl="1">
              <a:buFont typeface="Courier New" panose="020B0604020202020204" pitchFamily="34" charset="0"/>
              <a:buChar char="o"/>
            </a:pPr>
            <a:r>
              <a:rPr lang="it-IT" err="1">
                <a:solidFill>
                  <a:srgbClr val="01396C"/>
                </a:solidFill>
                <a:ea typeface="+mn-lt"/>
                <a:cs typeface="+mn-lt"/>
              </a:rPr>
              <a:t>They</a:t>
            </a:r>
            <a:r>
              <a:rPr lang="it-IT">
                <a:solidFill>
                  <a:srgbClr val="01396C"/>
                </a:solidFill>
                <a:ea typeface="+mn-lt"/>
                <a:cs typeface="+mn-lt"/>
              </a:rPr>
              <a:t> shift the SM </a:t>
            </a:r>
            <a:r>
              <a:rPr lang="it-IT" err="1">
                <a:solidFill>
                  <a:srgbClr val="01396C"/>
                </a:solidFill>
                <a:ea typeface="+mn-lt"/>
                <a:cs typeface="+mn-lt"/>
              </a:rPr>
              <a:t>coupling</a:t>
            </a:r>
            <a:r>
              <a:rPr lang="it-IT">
                <a:solidFill>
                  <a:srgbClr val="01396C"/>
                </a:solidFill>
                <a:ea typeface="+mn-lt"/>
                <a:cs typeface="+mn-lt"/>
              </a:rPr>
              <a:t> of the </a:t>
            </a:r>
            <a:r>
              <a:rPr lang="it-IT" err="1">
                <a:solidFill>
                  <a:srgbClr val="01396C"/>
                </a:solidFill>
                <a:ea typeface="+mn-lt"/>
                <a:cs typeface="+mn-lt"/>
              </a:rPr>
              <a:t>fermions</a:t>
            </a:r>
            <a:r>
              <a:rPr lang="it-IT">
                <a:solidFill>
                  <a:srgbClr val="01396C"/>
                </a:solidFill>
                <a:ea typeface="+mn-lt"/>
                <a:cs typeface="+mn-lt"/>
              </a:rPr>
              <a:t> to gauge </a:t>
            </a:r>
            <a:r>
              <a:rPr lang="it-IT" err="1">
                <a:solidFill>
                  <a:srgbClr val="01396C"/>
                </a:solidFill>
                <a:ea typeface="+mn-lt"/>
                <a:cs typeface="+mn-lt"/>
              </a:rPr>
              <a:t>bosons</a:t>
            </a:r>
            <a:endParaRPr lang="it-IT" err="1">
              <a:solidFill>
                <a:srgbClr val="01396C"/>
              </a:solidFill>
              <a:ea typeface="Calibri"/>
              <a:cs typeface="Calibri"/>
            </a:endParaRPr>
          </a:p>
          <a:p>
            <a:pPr lvl="1">
              <a:buFont typeface="Courier New" panose="020B0604020202020204" pitchFamily="34" charset="0"/>
              <a:buChar char="o"/>
            </a:pPr>
            <a:r>
              <a:rPr lang="it-IT" i="1" err="1">
                <a:solidFill>
                  <a:srgbClr val="01396C"/>
                </a:solidFill>
                <a:ea typeface="+mn-lt"/>
                <a:cs typeface="+mn-lt"/>
              </a:rPr>
              <a:t>They</a:t>
            </a:r>
            <a:r>
              <a:rPr lang="it-IT" i="1">
                <a:solidFill>
                  <a:srgbClr val="01396C"/>
                </a:solidFill>
                <a:ea typeface="+mn-lt"/>
                <a:cs typeface="+mn-lt"/>
              </a:rPr>
              <a:t> </a:t>
            </a:r>
            <a:r>
              <a:rPr lang="it-IT" i="1" err="1">
                <a:solidFill>
                  <a:srgbClr val="01396C"/>
                </a:solidFill>
                <a:ea typeface="+mn-lt"/>
                <a:cs typeface="+mn-lt"/>
              </a:rPr>
              <a:t>have</a:t>
            </a:r>
            <a:r>
              <a:rPr lang="it-IT" i="1">
                <a:solidFill>
                  <a:srgbClr val="01396C"/>
                </a:solidFill>
                <a:ea typeface="+mn-lt"/>
                <a:cs typeface="+mn-lt"/>
              </a:rPr>
              <a:t> </a:t>
            </a:r>
            <a:r>
              <a:rPr lang="it-IT" i="1" err="1">
                <a:solidFill>
                  <a:srgbClr val="01396C"/>
                </a:solidFill>
                <a:ea typeface="+mn-lt"/>
                <a:cs typeface="+mn-lt"/>
              </a:rPr>
              <a:t>already</a:t>
            </a:r>
            <a:r>
              <a:rPr lang="it-IT" i="1">
                <a:solidFill>
                  <a:srgbClr val="01396C"/>
                </a:solidFill>
                <a:ea typeface="+mn-lt"/>
                <a:cs typeface="+mn-lt"/>
              </a:rPr>
              <a:t> </a:t>
            </a:r>
            <a:r>
              <a:rPr lang="it-IT" i="1" err="1">
                <a:solidFill>
                  <a:srgbClr val="01396C"/>
                </a:solidFill>
                <a:ea typeface="+mn-lt"/>
                <a:cs typeface="+mn-lt"/>
              </a:rPr>
              <a:t>been</a:t>
            </a:r>
            <a:r>
              <a:rPr lang="it-IT" i="1">
                <a:solidFill>
                  <a:srgbClr val="01396C"/>
                </a:solidFill>
                <a:ea typeface="+mn-lt"/>
                <a:cs typeface="+mn-lt"/>
              </a:rPr>
              <a:t> </a:t>
            </a:r>
            <a:r>
              <a:rPr lang="it-IT" i="1" err="1">
                <a:solidFill>
                  <a:srgbClr val="01396C"/>
                </a:solidFill>
                <a:ea typeface="+mn-lt"/>
                <a:cs typeface="+mn-lt"/>
              </a:rPr>
              <a:t>constrained</a:t>
            </a:r>
            <a:r>
              <a:rPr lang="it-IT" i="1">
                <a:solidFill>
                  <a:srgbClr val="01396C"/>
                </a:solidFill>
                <a:ea typeface="+mn-lt"/>
                <a:cs typeface="+mn-lt"/>
              </a:rPr>
              <a:t> </a:t>
            </a:r>
            <a:r>
              <a:rPr lang="it-IT" i="1" err="1">
                <a:solidFill>
                  <a:srgbClr val="01396C"/>
                </a:solidFill>
                <a:ea typeface="+mn-lt"/>
                <a:cs typeface="+mn-lt"/>
              </a:rPr>
              <a:t>at</a:t>
            </a:r>
            <a:r>
              <a:rPr lang="it-IT" i="1">
                <a:solidFill>
                  <a:srgbClr val="01396C"/>
                </a:solidFill>
                <a:ea typeface="+mn-lt"/>
                <a:cs typeface="+mn-lt"/>
              </a:rPr>
              <a:t> LEP</a:t>
            </a:r>
            <a:endParaRPr lang="it-IT" i="1">
              <a:solidFill>
                <a:srgbClr val="01396C"/>
              </a:solidFill>
              <a:ea typeface="Calibri"/>
              <a:cs typeface="Calibri"/>
            </a:endParaRPr>
          </a:p>
          <a:p>
            <a:endParaRPr lang="it-IT" i="1">
              <a:solidFill>
                <a:srgbClr val="01396C"/>
              </a:solidFill>
              <a:ea typeface="Calibri"/>
              <a:cs typeface="Calibri"/>
            </a:endParaRPr>
          </a:p>
          <a:p>
            <a:r>
              <a:rPr lang="it-IT">
                <a:solidFill>
                  <a:srgbClr val="01396C"/>
                </a:solidFill>
                <a:ea typeface="+mn-lt"/>
                <a:cs typeface="+mn-lt"/>
              </a:rPr>
              <a:t>Ψ</a:t>
            </a:r>
            <a:r>
              <a:rPr lang="it-IT" baseline="30000">
                <a:solidFill>
                  <a:srgbClr val="01396C"/>
                </a:solidFill>
                <a:ea typeface="+mn-lt"/>
                <a:cs typeface="+mn-lt"/>
              </a:rPr>
              <a:t>2</a:t>
            </a:r>
            <a:r>
              <a:rPr lang="it-IT">
                <a:solidFill>
                  <a:srgbClr val="01396C"/>
                </a:solidFill>
                <a:ea typeface="+mn-lt"/>
                <a:cs typeface="+mn-lt"/>
              </a:rPr>
              <a:t>Xφ: </a:t>
            </a:r>
            <a:r>
              <a:rPr lang="it-IT" err="1">
                <a:solidFill>
                  <a:srgbClr val="01396C"/>
                </a:solidFill>
                <a:ea typeface="+mn-lt"/>
                <a:cs typeface="+mn-lt"/>
              </a:rPr>
              <a:t>two</a:t>
            </a:r>
            <a:r>
              <a:rPr lang="it-IT">
                <a:solidFill>
                  <a:srgbClr val="01396C"/>
                </a:solidFill>
                <a:ea typeface="+mn-lt"/>
                <a:cs typeface="+mn-lt"/>
              </a:rPr>
              <a:t> </a:t>
            </a:r>
            <a:r>
              <a:rPr lang="it-IT" err="1">
                <a:solidFill>
                  <a:srgbClr val="01396C"/>
                </a:solidFill>
                <a:ea typeface="+mn-lt"/>
                <a:cs typeface="+mn-lt"/>
              </a:rPr>
              <a:t>fermions</a:t>
            </a:r>
            <a:r>
              <a:rPr lang="it-IT">
                <a:solidFill>
                  <a:srgbClr val="01396C"/>
                </a:solidFill>
                <a:ea typeface="+mn-lt"/>
                <a:cs typeface="+mn-lt"/>
              </a:rPr>
              <a:t> </a:t>
            </a:r>
            <a:r>
              <a:rPr lang="it-IT" err="1">
                <a:solidFill>
                  <a:srgbClr val="01396C"/>
                </a:solidFill>
                <a:ea typeface="+mn-lt"/>
                <a:cs typeface="+mn-lt"/>
              </a:rPr>
              <a:t>coupled</a:t>
            </a:r>
            <a:r>
              <a:rPr lang="it-IT">
                <a:solidFill>
                  <a:srgbClr val="01396C"/>
                </a:solidFill>
                <a:ea typeface="+mn-lt"/>
                <a:cs typeface="+mn-lt"/>
              </a:rPr>
              <a:t> to a gauge </a:t>
            </a:r>
            <a:r>
              <a:rPr lang="it-IT" err="1">
                <a:solidFill>
                  <a:srgbClr val="01396C"/>
                </a:solidFill>
                <a:ea typeface="+mn-lt"/>
                <a:cs typeface="+mn-lt"/>
              </a:rPr>
              <a:t>boson</a:t>
            </a:r>
            <a:r>
              <a:rPr lang="it-IT">
                <a:solidFill>
                  <a:srgbClr val="01396C"/>
                </a:solidFill>
                <a:ea typeface="+mn-lt"/>
                <a:cs typeface="+mn-lt"/>
              </a:rPr>
              <a:t> (X = </a:t>
            </a:r>
            <a:r>
              <a:rPr lang="it-IT" err="1">
                <a:solidFill>
                  <a:srgbClr val="01396C"/>
                </a:solidFill>
                <a:ea typeface="+mn-lt"/>
                <a:cs typeface="+mn-lt"/>
              </a:rPr>
              <a:t>B</a:t>
            </a:r>
            <a:r>
              <a:rPr lang="it-IT" baseline="-25000" err="1">
                <a:solidFill>
                  <a:srgbClr val="01396C"/>
                </a:solidFill>
                <a:ea typeface="+mn-lt"/>
                <a:cs typeface="+mn-lt"/>
              </a:rPr>
              <a:t>μν</a:t>
            </a:r>
            <a:r>
              <a:rPr lang="it-IT">
                <a:solidFill>
                  <a:srgbClr val="01396C"/>
                </a:solidFill>
                <a:ea typeface="+mn-lt"/>
                <a:cs typeface="+mn-lt"/>
              </a:rPr>
              <a:t>, </a:t>
            </a:r>
            <a:r>
              <a:rPr lang="it-IT" err="1">
                <a:solidFill>
                  <a:srgbClr val="01396C"/>
                </a:solidFill>
                <a:ea typeface="+mn-lt"/>
                <a:cs typeface="+mn-lt"/>
              </a:rPr>
              <a:t>G</a:t>
            </a:r>
            <a:r>
              <a:rPr lang="it-IT" baseline="-25000" err="1">
                <a:solidFill>
                  <a:srgbClr val="01396C"/>
                </a:solidFill>
                <a:ea typeface="+mn-lt"/>
                <a:cs typeface="+mn-lt"/>
              </a:rPr>
              <a:t>μν</a:t>
            </a:r>
            <a:r>
              <a:rPr lang="it-IT">
                <a:solidFill>
                  <a:srgbClr val="01396C"/>
                </a:solidFill>
                <a:ea typeface="+mn-lt"/>
                <a:cs typeface="+mn-lt"/>
              </a:rPr>
              <a:t>, </a:t>
            </a:r>
            <a:r>
              <a:rPr lang="it-IT" err="1">
                <a:solidFill>
                  <a:srgbClr val="01396C"/>
                </a:solidFill>
                <a:ea typeface="+mn-lt"/>
                <a:cs typeface="+mn-lt"/>
              </a:rPr>
              <a:t>W</a:t>
            </a:r>
            <a:r>
              <a:rPr lang="it-IT" baseline="-25000" err="1">
                <a:solidFill>
                  <a:srgbClr val="01396C"/>
                </a:solidFill>
                <a:ea typeface="+mn-lt"/>
                <a:cs typeface="+mn-lt"/>
              </a:rPr>
              <a:t>μν</a:t>
            </a:r>
            <a:r>
              <a:rPr lang="it-IT">
                <a:solidFill>
                  <a:srgbClr val="01396C"/>
                </a:solidFill>
                <a:ea typeface="+mn-lt"/>
                <a:cs typeface="+mn-lt"/>
              </a:rPr>
              <a:t>) and a Higgs.</a:t>
            </a:r>
          </a:p>
          <a:p>
            <a:pPr lvl="1">
              <a:buFont typeface="Courier New" panose="020B0604020202020204" pitchFamily="34" charset="0"/>
              <a:buChar char="o"/>
            </a:pPr>
            <a:r>
              <a:rPr lang="it-IT" i="1" err="1">
                <a:solidFill>
                  <a:srgbClr val="01396C"/>
                </a:solidFill>
                <a:ea typeface="+mn-lt"/>
                <a:cs typeface="+mn-lt"/>
              </a:rPr>
              <a:t>They</a:t>
            </a:r>
            <a:r>
              <a:rPr lang="it-IT" i="1">
                <a:solidFill>
                  <a:srgbClr val="01396C"/>
                </a:solidFill>
                <a:ea typeface="+mn-lt"/>
                <a:cs typeface="+mn-lt"/>
              </a:rPr>
              <a:t> </a:t>
            </a:r>
            <a:r>
              <a:rPr lang="it-IT" i="1" err="1">
                <a:solidFill>
                  <a:srgbClr val="01396C"/>
                </a:solidFill>
                <a:ea typeface="+mn-lt"/>
                <a:cs typeface="+mn-lt"/>
              </a:rPr>
              <a:t>don’t</a:t>
            </a:r>
            <a:r>
              <a:rPr lang="it-IT" i="1">
                <a:solidFill>
                  <a:srgbClr val="01396C"/>
                </a:solidFill>
                <a:ea typeface="+mn-lt"/>
                <a:cs typeface="+mn-lt"/>
              </a:rPr>
              <a:t> </a:t>
            </a:r>
            <a:r>
              <a:rPr lang="it-IT" i="1" err="1">
                <a:solidFill>
                  <a:srgbClr val="01396C"/>
                </a:solidFill>
                <a:ea typeface="+mn-lt"/>
                <a:cs typeface="+mn-lt"/>
              </a:rPr>
              <a:t>interfere</a:t>
            </a:r>
            <a:r>
              <a:rPr lang="it-IT" i="1">
                <a:solidFill>
                  <a:srgbClr val="01396C"/>
                </a:solidFill>
                <a:ea typeface="+mn-lt"/>
                <a:cs typeface="+mn-lt"/>
              </a:rPr>
              <a:t> with the SM</a:t>
            </a:r>
          </a:p>
          <a:p>
            <a:pPr lvl="1">
              <a:buFont typeface="Courier New" panose="020B0604020202020204" pitchFamily="34" charset="0"/>
              <a:buChar char="o"/>
            </a:pPr>
            <a:endParaRPr lang="it-IT" i="1">
              <a:solidFill>
                <a:srgbClr val="01396C"/>
              </a:solidFill>
              <a:ea typeface="+mn-lt"/>
              <a:cs typeface="+mn-lt"/>
            </a:endParaRPr>
          </a:p>
          <a:p>
            <a:pPr>
              <a:buFont typeface="Arial"/>
              <a:buChar char="•"/>
            </a:pPr>
            <a:r>
              <a:rPr lang="it-IT" b="1">
                <a:solidFill>
                  <a:srgbClr val="01396C"/>
                </a:solidFill>
                <a:ea typeface="+mn-lt"/>
                <a:cs typeface="+mn-lt"/>
              </a:rPr>
              <a:t>Ψ</a:t>
            </a:r>
            <a:r>
              <a:rPr lang="it-IT" sz="1600" b="1" baseline="30000">
                <a:solidFill>
                  <a:srgbClr val="01396C"/>
                </a:solidFill>
                <a:ea typeface="+mn-lt"/>
                <a:cs typeface="+mn-lt"/>
              </a:rPr>
              <a:t>4</a:t>
            </a:r>
            <a:r>
              <a:rPr lang="it-IT" b="1">
                <a:solidFill>
                  <a:srgbClr val="01396C"/>
                </a:solidFill>
                <a:ea typeface="+mn-lt"/>
                <a:cs typeface="+mn-lt"/>
              </a:rPr>
              <a:t>: </a:t>
            </a:r>
            <a:r>
              <a:rPr lang="it-IT" b="1" err="1">
                <a:solidFill>
                  <a:srgbClr val="01396C"/>
                </a:solidFill>
                <a:ea typeface="+mn-lt"/>
                <a:cs typeface="+mn-lt"/>
              </a:rPr>
              <a:t>four-fermion</a:t>
            </a:r>
            <a:r>
              <a:rPr lang="it-IT" b="1">
                <a:solidFill>
                  <a:srgbClr val="01396C"/>
                </a:solidFill>
                <a:ea typeface="+mn-lt"/>
                <a:cs typeface="+mn-lt"/>
              </a:rPr>
              <a:t> </a:t>
            </a:r>
            <a:r>
              <a:rPr lang="it-IT" b="1" err="1">
                <a:solidFill>
                  <a:srgbClr val="01396C"/>
                </a:solidFill>
                <a:ea typeface="+mn-lt"/>
                <a:cs typeface="+mn-lt"/>
              </a:rPr>
              <a:t>operators</a:t>
            </a:r>
            <a:endParaRPr lang="it-IT" b="1">
              <a:solidFill>
                <a:srgbClr val="01396C"/>
              </a:solidFill>
              <a:ea typeface="+mn-lt"/>
              <a:cs typeface="+mn-lt"/>
            </a:endParaRPr>
          </a:p>
          <a:p>
            <a:pPr marL="971550" lvl="1" indent="-285750">
              <a:buFont typeface="Courier New,monospace"/>
              <a:buChar char="o"/>
            </a:pPr>
            <a:r>
              <a:rPr lang="it-IT" sz="2200" b="1">
                <a:solidFill>
                  <a:srgbClr val="01396C"/>
                </a:solidFill>
                <a:ea typeface="+mn-lt"/>
                <a:cs typeface="+mn-lt"/>
              </a:rPr>
              <a:t>10 </a:t>
            </a:r>
            <a:r>
              <a:rPr lang="it-IT" sz="2200" b="1" err="1">
                <a:solidFill>
                  <a:srgbClr val="01396C"/>
                </a:solidFill>
                <a:ea typeface="+mn-lt"/>
                <a:cs typeface="+mn-lt"/>
              </a:rPr>
              <a:t>different</a:t>
            </a:r>
            <a:r>
              <a:rPr lang="it-IT" sz="2200" b="1">
                <a:solidFill>
                  <a:srgbClr val="01396C"/>
                </a:solidFill>
                <a:ea typeface="+mn-lt"/>
                <a:cs typeface="+mn-lt"/>
              </a:rPr>
              <a:t> </a:t>
            </a:r>
            <a:r>
              <a:rPr lang="it-IT" sz="2200" b="1" err="1">
                <a:solidFill>
                  <a:srgbClr val="01396C"/>
                </a:solidFill>
                <a:ea typeface="+mn-lt"/>
                <a:cs typeface="+mn-lt"/>
              </a:rPr>
              <a:t>operators</a:t>
            </a:r>
            <a:r>
              <a:rPr lang="it-IT" sz="2200" b="1">
                <a:solidFill>
                  <a:srgbClr val="01396C"/>
                </a:solidFill>
                <a:ea typeface="+mn-lt"/>
                <a:cs typeface="+mn-lt"/>
              </a:rPr>
              <a:t> (7 </a:t>
            </a:r>
            <a:r>
              <a:rPr lang="it-IT" sz="2200" b="1" err="1">
                <a:solidFill>
                  <a:srgbClr val="01396C"/>
                </a:solidFill>
                <a:ea typeface="+mn-lt"/>
                <a:cs typeface="+mn-lt"/>
              </a:rPr>
              <a:t>interfere</a:t>
            </a:r>
            <a:r>
              <a:rPr lang="it-IT" sz="2200" b="1">
                <a:solidFill>
                  <a:srgbClr val="01396C"/>
                </a:solidFill>
                <a:ea typeface="+mn-lt"/>
                <a:cs typeface="+mn-lt"/>
              </a:rPr>
              <a:t> with the SM)</a:t>
            </a:r>
            <a:endParaRPr lang="en-US" sz="2200" b="1">
              <a:solidFill>
                <a:srgbClr val="01396C"/>
              </a:solidFill>
              <a:ea typeface="+mn-lt"/>
              <a:cs typeface="+mn-lt"/>
            </a:endParaRPr>
          </a:p>
          <a:p>
            <a:pPr marL="971550" lvl="1" indent="-285750">
              <a:buFont typeface="Courier New,monospace"/>
              <a:buChar char="o"/>
            </a:pPr>
            <a:r>
              <a:rPr lang="it-IT" sz="2200" b="1" err="1">
                <a:solidFill>
                  <a:srgbClr val="01396C"/>
                </a:solidFill>
                <a:ea typeface="+mn-lt"/>
                <a:cs typeface="+mn-lt"/>
              </a:rPr>
              <a:t>They</a:t>
            </a:r>
            <a:r>
              <a:rPr lang="it-IT" sz="2200" b="1">
                <a:solidFill>
                  <a:srgbClr val="01396C"/>
                </a:solidFill>
                <a:ea typeface="+mn-lt"/>
                <a:cs typeface="+mn-lt"/>
              </a:rPr>
              <a:t> </a:t>
            </a:r>
            <a:r>
              <a:rPr lang="it-IT" sz="2200" b="1" err="1">
                <a:solidFill>
                  <a:srgbClr val="01396C"/>
                </a:solidFill>
                <a:ea typeface="+mn-lt"/>
                <a:cs typeface="+mn-lt"/>
              </a:rPr>
              <a:t>grow</a:t>
            </a:r>
            <a:r>
              <a:rPr lang="it-IT" sz="2200" b="1">
                <a:solidFill>
                  <a:srgbClr val="01396C"/>
                </a:solidFill>
                <a:ea typeface="+mn-lt"/>
                <a:cs typeface="+mn-lt"/>
              </a:rPr>
              <a:t> with E</a:t>
            </a:r>
            <a:r>
              <a:rPr lang="it-IT" sz="2200" b="1" baseline="30000">
                <a:solidFill>
                  <a:srgbClr val="01396C"/>
                </a:solidFill>
                <a:ea typeface="+mn-lt"/>
                <a:cs typeface="+mn-lt"/>
              </a:rPr>
              <a:t>2</a:t>
            </a:r>
            <a:r>
              <a:rPr lang="it-IT" sz="2200" b="1">
                <a:solidFill>
                  <a:srgbClr val="01396C"/>
                </a:solidFill>
                <a:ea typeface="+mn-lt"/>
                <a:cs typeface="+mn-lt"/>
              </a:rPr>
              <a:t>/Λ</a:t>
            </a:r>
            <a:r>
              <a:rPr lang="it-IT" sz="2200" b="1" baseline="30000">
                <a:solidFill>
                  <a:srgbClr val="01396C"/>
                </a:solidFill>
                <a:ea typeface="+mn-lt"/>
                <a:cs typeface="+mn-lt"/>
              </a:rPr>
              <a:t>2</a:t>
            </a:r>
            <a:endParaRPr lang="it-IT" sz="2200" b="1">
              <a:ea typeface="Calibri"/>
              <a:cs typeface="Calibri"/>
            </a:endParaRPr>
          </a:p>
        </p:txBody>
      </p:sp>
      <p:pic>
        <p:nvPicPr>
          <p:cNvPr id="12" name="Immagine 11" descr="Immagine che contiene linea, diagramma, Carattere, design&#10;&#10;Il contenuto generato dall&amp;#39;IA potrebbe non essere corretto.">
            <a:extLst>
              <a:ext uri="{FF2B5EF4-FFF2-40B4-BE49-F238E27FC236}">
                <a16:creationId xmlns:a16="http://schemas.microsoft.com/office/drawing/2014/main" id="{E724A2B8-2117-67B8-6ED2-29B18723F560}"/>
              </a:ext>
            </a:extLst>
          </p:cNvPr>
          <p:cNvPicPr>
            <a:picLocks noChangeAspect="1"/>
          </p:cNvPicPr>
          <p:nvPr/>
        </p:nvPicPr>
        <p:blipFill>
          <a:blip r:embed="rId3"/>
          <a:stretch>
            <a:fillRect/>
          </a:stretch>
        </p:blipFill>
        <p:spPr>
          <a:xfrm>
            <a:off x="9408559" y="829019"/>
            <a:ext cx="1944619" cy="2229265"/>
          </a:xfrm>
          <a:prstGeom prst="rect">
            <a:avLst/>
          </a:prstGeom>
        </p:spPr>
      </p:pic>
      <p:pic>
        <p:nvPicPr>
          <p:cNvPr id="13" name="Immagine 12" descr="Immagine che contiene diagramma, linea, Carattere, Diagramma&#10;&#10;Il contenuto generato dall&amp;#39;IA potrebbe non essere corretto.">
            <a:extLst>
              <a:ext uri="{FF2B5EF4-FFF2-40B4-BE49-F238E27FC236}">
                <a16:creationId xmlns:a16="http://schemas.microsoft.com/office/drawing/2014/main" id="{4E0D8145-9816-A08E-C170-7B70F34DE280}"/>
              </a:ext>
            </a:extLst>
          </p:cNvPr>
          <p:cNvPicPr>
            <a:picLocks noChangeAspect="1"/>
          </p:cNvPicPr>
          <p:nvPr/>
        </p:nvPicPr>
        <p:blipFill>
          <a:blip r:embed="rId4"/>
          <a:stretch>
            <a:fillRect/>
          </a:stretch>
        </p:blipFill>
        <p:spPr>
          <a:xfrm>
            <a:off x="9411320" y="2930038"/>
            <a:ext cx="1869386" cy="1685375"/>
          </a:xfrm>
          <a:prstGeom prst="rect">
            <a:avLst/>
          </a:prstGeom>
        </p:spPr>
      </p:pic>
      <p:pic>
        <p:nvPicPr>
          <p:cNvPr id="10" name="Immagine 9" descr="Immagine che contiene linea, diagramma, design&#10;&#10;Il contenuto generato dall&amp;#39;IA potrebbe non essere corretto.">
            <a:extLst>
              <a:ext uri="{FF2B5EF4-FFF2-40B4-BE49-F238E27FC236}">
                <a16:creationId xmlns:a16="http://schemas.microsoft.com/office/drawing/2014/main" id="{56A9BDBF-5F8C-C75B-5074-3B34B11FE4FB}"/>
              </a:ext>
            </a:extLst>
          </p:cNvPr>
          <p:cNvPicPr>
            <a:picLocks noChangeAspect="1"/>
          </p:cNvPicPr>
          <p:nvPr/>
        </p:nvPicPr>
        <p:blipFill>
          <a:blip r:embed="rId5"/>
          <a:stretch>
            <a:fillRect/>
          </a:stretch>
        </p:blipFill>
        <p:spPr>
          <a:xfrm>
            <a:off x="9408973" y="4619623"/>
            <a:ext cx="1943791" cy="1671708"/>
          </a:xfrm>
          <a:prstGeom prst="rect">
            <a:avLst/>
          </a:prstGeom>
          <a:ln w="28575" cap="sq">
            <a:solidFill>
              <a:srgbClr val="01396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037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fade">
                                      <p:cBhvr>
                                        <p:cTn id="30" dur="500"/>
                                        <p:tgtEl>
                                          <p:spTgt spid="6">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807C4-FB2E-A47A-5337-07F3B192371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EF65F72-669A-A147-BE2E-31EFBA16BAFE}"/>
              </a:ext>
            </a:extLst>
          </p:cNvPr>
          <p:cNvSpPr>
            <a:spLocks noGrp="1"/>
          </p:cNvSpPr>
          <p:nvPr>
            <p:ph type="title"/>
          </p:nvPr>
        </p:nvSpPr>
        <p:spPr/>
        <p:txBody>
          <a:bodyPr/>
          <a:lstStyle/>
          <a:p>
            <a:pPr algn="ctr"/>
            <a:r>
              <a:rPr lang="it-IT" sz="4000" b="1">
                <a:solidFill>
                  <a:srgbClr val="01396C"/>
                </a:solidFill>
              </a:rPr>
              <a:t>SMEFT </a:t>
            </a:r>
            <a:r>
              <a:rPr lang="it-IT" sz="4000" b="1" err="1">
                <a:solidFill>
                  <a:srgbClr val="01396C"/>
                </a:solidFill>
              </a:rPr>
              <a:t>Operators</a:t>
            </a:r>
            <a:r>
              <a:rPr lang="it-IT" sz="4000" b="1">
                <a:solidFill>
                  <a:srgbClr val="01396C"/>
                </a:solidFill>
              </a:rPr>
              <a:t> in DY </a:t>
            </a:r>
          </a:p>
        </p:txBody>
      </p:sp>
      <p:pic>
        <p:nvPicPr>
          <p:cNvPr id="14" name="Segnaposto contenuto 13" descr="Immagine che contiene testo, schermata, Carattere, algebra&#10;&#10;Il contenuto generato dall&amp;#39;IA potrebbe non essere corretto.">
            <a:extLst>
              <a:ext uri="{FF2B5EF4-FFF2-40B4-BE49-F238E27FC236}">
                <a16:creationId xmlns:a16="http://schemas.microsoft.com/office/drawing/2014/main" id="{478A7E58-0D55-4ADD-A383-4D3748548A01}"/>
              </a:ext>
            </a:extLst>
          </p:cNvPr>
          <p:cNvPicPr>
            <a:picLocks noGrp="1" noChangeAspect="1"/>
          </p:cNvPicPr>
          <p:nvPr>
            <p:ph idx="1"/>
          </p:nvPr>
        </p:nvPicPr>
        <p:blipFill>
          <a:blip r:embed="rId2"/>
          <a:srcRect l="6985" r="21976" b="923"/>
          <a:stretch>
            <a:fillRect/>
          </a:stretch>
        </p:blipFill>
        <p:spPr>
          <a:xfrm>
            <a:off x="1040245" y="2206656"/>
            <a:ext cx="4540653" cy="3286009"/>
          </a:xfrm>
        </p:spPr>
      </p:pic>
      <p:sp>
        <p:nvSpPr>
          <p:cNvPr id="4" name="Segnaposto piè di pagina 3">
            <a:extLst>
              <a:ext uri="{FF2B5EF4-FFF2-40B4-BE49-F238E27FC236}">
                <a16:creationId xmlns:a16="http://schemas.microsoft.com/office/drawing/2014/main" id="{CEB62A1D-763D-B868-8626-D36CF9EAB9ED}"/>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C413D909-E21A-4A90-223A-75F4B64A4A18}"/>
              </a:ext>
            </a:extLst>
          </p:cNvPr>
          <p:cNvSpPr>
            <a:spLocks noGrp="1"/>
          </p:cNvSpPr>
          <p:nvPr>
            <p:ph type="sldNum" sz="quarter" idx="12"/>
          </p:nvPr>
        </p:nvSpPr>
        <p:spPr/>
        <p:txBody>
          <a:bodyPr/>
          <a:lstStyle/>
          <a:p>
            <a:fld id="{66CD45B7-DFE2-4393-8D37-380FC36BF3AA}" type="slidenum">
              <a:rPr lang="de-DE" dirty="0" smtClean="0">
                <a:solidFill>
                  <a:srgbClr val="01396C"/>
                </a:solidFill>
              </a:rPr>
              <a:t>12</a:t>
            </a:fld>
            <a:endParaRPr lang="de-DE">
              <a:solidFill>
                <a:srgbClr val="01396C"/>
              </a:solidFill>
            </a:endParaRPr>
          </a:p>
        </p:txBody>
      </p:sp>
      <p:pic>
        <p:nvPicPr>
          <p:cNvPr id="7" name="Immagine 6">
            <a:extLst>
              <a:ext uri="{FF2B5EF4-FFF2-40B4-BE49-F238E27FC236}">
                <a16:creationId xmlns:a16="http://schemas.microsoft.com/office/drawing/2014/main" id="{02C289F9-12EC-396E-DA8A-13A249074909}"/>
              </a:ext>
            </a:extLst>
          </p:cNvPr>
          <p:cNvPicPr>
            <a:picLocks noChangeAspect="1"/>
          </p:cNvPicPr>
          <p:nvPr/>
        </p:nvPicPr>
        <p:blipFill>
          <a:blip r:embed="rId3"/>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1E81C488-7DC0-22B0-2BEB-83A3CCE8A710}"/>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sp>
        <p:nvSpPr>
          <p:cNvPr id="16" name="CasellaDiTesto 15">
            <a:extLst>
              <a:ext uri="{FF2B5EF4-FFF2-40B4-BE49-F238E27FC236}">
                <a16:creationId xmlns:a16="http://schemas.microsoft.com/office/drawing/2014/main" id="{AA83136F-7B0A-8D24-0946-77CDA171DC2B}"/>
              </a:ext>
            </a:extLst>
          </p:cNvPr>
          <p:cNvSpPr txBox="1"/>
          <p:nvPr/>
        </p:nvSpPr>
        <p:spPr>
          <a:xfrm>
            <a:off x="1039090" y="1454727"/>
            <a:ext cx="96981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a:solidFill>
                  <a:srgbClr val="01396C"/>
                </a:solidFill>
                <a:latin typeface="Aptos Display"/>
              </a:rPr>
              <a:t>The </a:t>
            </a:r>
            <a:r>
              <a:rPr lang="it-IT" sz="2000" err="1">
                <a:solidFill>
                  <a:srgbClr val="01396C"/>
                </a:solidFill>
                <a:latin typeface="Aptos Display"/>
              </a:rPr>
              <a:t>relevant</a:t>
            </a:r>
            <a:r>
              <a:rPr lang="it-IT" sz="2000">
                <a:solidFill>
                  <a:srgbClr val="01396C"/>
                </a:solidFill>
                <a:latin typeface="Aptos Display"/>
              </a:rPr>
              <a:t> 4-fermion </a:t>
            </a:r>
            <a:r>
              <a:rPr lang="it-IT" sz="2000" err="1">
                <a:solidFill>
                  <a:srgbClr val="01396C"/>
                </a:solidFill>
                <a:latin typeface="Aptos Display"/>
              </a:rPr>
              <a:t>operators</a:t>
            </a:r>
            <a:r>
              <a:rPr lang="it-IT" sz="2000">
                <a:solidFill>
                  <a:srgbClr val="01396C"/>
                </a:solidFill>
                <a:latin typeface="Aptos Display"/>
              </a:rPr>
              <a:t> are:</a:t>
            </a:r>
            <a:r>
              <a:rPr lang="it-IT" sz="2000" b="1" baseline="30000">
                <a:solidFill>
                  <a:schemeClr val="tx1">
                    <a:lumMod val="49000"/>
                    <a:lumOff val="51000"/>
                  </a:schemeClr>
                </a:solidFill>
                <a:latin typeface="Aptos Display"/>
              </a:rPr>
              <a:t>+</a:t>
            </a:r>
          </a:p>
        </p:txBody>
      </p:sp>
      <p:sp>
        <p:nvSpPr>
          <p:cNvPr id="18" name="CasellaDiTesto 17">
            <a:extLst>
              <a:ext uri="{FF2B5EF4-FFF2-40B4-BE49-F238E27FC236}">
                <a16:creationId xmlns:a16="http://schemas.microsoft.com/office/drawing/2014/main" id="{972E53D3-A4B0-3085-9E67-38C21CD343F2}"/>
              </a:ext>
            </a:extLst>
          </p:cNvPr>
          <p:cNvSpPr txBox="1"/>
          <p:nvPr/>
        </p:nvSpPr>
        <p:spPr>
          <a:xfrm>
            <a:off x="2353519" y="6131077"/>
            <a:ext cx="74859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400" b="1" i="1" baseline="30000">
                <a:solidFill>
                  <a:schemeClr val="tx1">
                    <a:lumMod val="65000"/>
                    <a:lumOff val="35000"/>
                  </a:schemeClr>
                </a:solidFill>
              </a:rPr>
              <a:t>+</a:t>
            </a:r>
            <a:r>
              <a:rPr lang="it-IT" sz="1400" i="1" baseline="30000">
                <a:solidFill>
                  <a:schemeClr val="tx1">
                    <a:lumMod val="65000"/>
                    <a:lumOff val="35000"/>
                  </a:schemeClr>
                </a:solidFill>
                <a:ea typeface="+mn-lt"/>
                <a:cs typeface="+mn-lt"/>
              </a:rPr>
              <a:t> </a:t>
            </a:r>
            <a:r>
              <a:rPr lang="it-IT" sz="1400" i="1" err="1">
                <a:solidFill>
                  <a:schemeClr val="tx1">
                    <a:lumMod val="65000"/>
                    <a:lumOff val="35000"/>
                  </a:schemeClr>
                </a:solidFill>
                <a:ea typeface="+mn-lt"/>
                <a:cs typeface="+mn-lt"/>
              </a:rPr>
              <a:t>Dimension</a:t>
            </a:r>
            <a:r>
              <a:rPr lang="it-IT" sz="1400" i="1">
                <a:solidFill>
                  <a:schemeClr val="tx1">
                    <a:lumMod val="65000"/>
                    <a:lumOff val="35000"/>
                  </a:schemeClr>
                </a:solidFill>
                <a:ea typeface="+mn-lt"/>
                <a:cs typeface="+mn-lt"/>
              </a:rPr>
              <a:t>-Six </a:t>
            </a:r>
            <a:r>
              <a:rPr lang="it-IT" sz="1400" i="1" err="1">
                <a:solidFill>
                  <a:schemeClr val="tx1">
                    <a:lumMod val="65000"/>
                    <a:lumOff val="35000"/>
                  </a:schemeClr>
                </a:solidFill>
                <a:ea typeface="+mn-lt"/>
                <a:cs typeface="+mn-lt"/>
              </a:rPr>
              <a:t>Terms</a:t>
            </a:r>
            <a:r>
              <a:rPr lang="it-IT" sz="1400" i="1">
                <a:solidFill>
                  <a:schemeClr val="tx1">
                    <a:lumMod val="65000"/>
                    <a:lumOff val="35000"/>
                  </a:schemeClr>
                </a:solidFill>
                <a:ea typeface="+mn-lt"/>
                <a:cs typeface="+mn-lt"/>
              </a:rPr>
              <a:t> in the Standard Model </a:t>
            </a:r>
            <a:r>
              <a:rPr lang="it-IT" sz="1400" i="1" err="1">
                <a:solidFill>
                  <a:schemeClr val="tx1">
                    <a:lumMod val="65000"/>
                    <a:lumOff val="35000"/>
                  </a:schemeClr>
                </a:solidFill>
                <a:ea typeface="+mn-lt"/>
                <a:cs typeface="+mn-lt"/>
              </a:rPr>
              <a:t>Lagrangian</a:t>
            </a:r>
            <a:r>
              <a:rPr lang="it-IT" sz="1400" i="1">
                <a:solidFill>
                  <a:schemeClr val="tx1">
                    <a:lumMod val="65000"/>
                    <a:lumOff val="35000"/>
                  </a:schemeClr>
                </a:solidFill>
                <a:ea typeface="+mn-lt"/>
                <a:cs typeface="+mn-lt"/>
              </a:rPr>
              <a:t> -  arXiv:1008.4884v3</a:t>
            </a:r>
            <a:endParaRPr lang="it-IT" sz="1400" i="1" err="1">
              <a:solidFill>
                <a:schemeClr val="tx1">
                  <a:lumMod val="65000"/>
                  <a:lumOff val="35000"/>
                </a:schemeClr>
              </a:solidFill>
              <a:ea typeface="+mn-lt"/>
              <a:cs typeface="+mn-lt"/>
            </a:endParaRPr>
          </a:p>
        </p:txBody>
      </p:sp>
      <p:pic>
        <p:nvPicPr>
          <p:cNvPr id="19" name="Immagine 18" descr="Immagine che contiene testo, Carattere, schermata, algebra&#10;&#10;Il contenuto generato dall&amp;#39;IA potrebbe non essere corretto.">
            <a:extLst>
              <a:ext uri="{FF2B5EF4-FFF2-40B4-BE49-F238E27FC236}">
                <a16:creationId xmlns:a16="http://schemas.microsoft.com/office/drawing/2014/main" id="{EB33848C-DEC4-C8EB-D03E-A80BA8EF73CC}"/>
              </a:ext>
            </a:extLst>
          </p:cNvPr>
          <p:cNvPicPr>
            <a:picLocks noChangeAspect="1"/>
          </p:cNvPicPr>
          <p:nvPr/>
        </p:nvPicPr>
        <p:blipFill>
          <a:blip r:embed="rId4"/>
          <a:srcRect l="2648" t="1814" r="6721" b="251"/>
          <a:stretch>
            <a:fillRect/>
          </a:stretch>
        </p:blipFill>
        <p:spPr>
          <a:xfrm>
            <a:off x="6600269" y="1777999"/>
            <a:ext cx="4755428" cy="4147693"/>
          </a:xfrm>
          <a:prstGeom prst="rect">
            <a:avLst/>
          </a:prstGeom>
        </p:spPr>
      </p:pic>
      <p:sp>
        <p:nvSpPr>
          <p:cNvPr id="3" name="CasellaDiTesto 2">
            <a:extLst>
              <a:ext uri="{FF2B5EF4-FFF2-40B4-BE49-F238E27FC236}">
                <a16:creationId xmlns:a16="http://schemas.microsoft.com/office/drawing/2014/main" id="{C446CB2A-C745-AE6A-D42D-07BDE557A443}"/>
              </a:ext>
            </a:extLst>
          </p:cNvPr>
          <p:cNvSpPr txBox="1"/>
          <p:nvPr/>
        </p:nvSpPr>
        <p:spPr>
          <a:xfrm>
            <a:off x="4306454" y="5761181"/>
            <a:ext cx="36368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a:solidFill>
                  <a:srgbClr val="01396C"/>
                </a:solidFill>
                <a:latin typeface="Aptos Display"/>
              </a:rPr>
              <a:t>*In the code:  </a:t>
            </a:r>
            <a:r>
              <a:rPr lang="it-IT" err="1">
                <a:solidFill>
                  <a:srgbClr val="01396C"/>
                </a:solidFill>
                <a:latin typeface="Aptos Display"/>
              </a:rPr>
              <a:t>c</a:t>
            </a:r>
            <a:r>
              <a:rPr lang="it-IT" baseline="-25000" err="1">
                <a:solidFill>
                  <a:srgbClr val="01396C"/>
                </a:solidFill>
                <a:latin typeface="Aptos Display"/>
              </a:rPr>
              <a:t>dls</a:t>
            </a:r>
            <a:r>
              <a:rPr lang="it-IT">
                <a:solidFill>
                  <a:srgbClr val="01396C"/>
                </a:solidFill>
                <a:latin typeface="Aptos Display"/>
              </a:rPr>
              <a:t>, </a:t>
            </a:r>
            <a:r>
              <a:rPr lang="it-IT" err="1">
                <a:solidFill>
                  <a:srgbClr val="01396C"/>
                </a:solidFill>
                <a:latin typeface="Aptos Display"/>
              </a:rPr>
              <a:t>c</a:t>
            </a:r>
            <a:r>
              <a:rPr lang="it-IT" baseline="-25000" err="1">
                <a:solidFill>
                  <a:srgbClr val="01396C"/>
                </a:solidFill>
                <a:latin typeface="Aptos Display"/>
              </a:rPr>
              <a:t>uls</a:t>
            </a:r>
            <a:r>
              <a:rPr lang="it-IT">
                <a:solidFill>
                  <a:srgbClr val="01396C"/>
                </a:solidFill>
                <a:latin typeface="Aptos Display"/>
              </a:rPr>
              <a:t>, c</a:t>
            </a:r>
            <a:r>
              <a:rPr lang="it-IT" baseline="-25000">
                <a:solidFill>
                  <a:srgbClr val="01396C"/>
                </a:solidFill>
                <a:latin typeface="Aptos Display"/>
              </a:rPr>
              <a:t>ult</a:t>
            </a:r>
            <a:endParaRPr lang="it-IT">
              <a:solidFill>
                <a:srgbClr val="01396C"/>
              </a:solidFill>
              <a:latin typeface="Aptos Display"/>
            </a:endParaRPr>
          </a:p>
        </p:txBody>
      </p:sp>
      <p:sp>
        <p:nvSpPr>
          <p:cNvPr id="6" name="CasellaDiTesto 5">
            <a:extLst>
              <a:ext uri="{FF2B5EF4-FFF2-40B4-BE49-F238E27FC236}">
                <a16:creationId xmlns:a16="http://schemas.microsoft.com/office/drawing/2014/main" id="{07F31D4F-2CBF-01EC-40AC-444146DD3FBF}"/>
              </a:ext>
            </a:extLst>
          </p:cNvPr>
          <p:cNvSpPr txBox="1"/>
          <p:nvPr/>
        </p:nvSpPr>
        <p:spPr>
          <a:xfrm>
            <a:off x="9005454" y="4214090"/>
            <a:ext cx="265545"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b="1">
                <a:solidFill>
                  <a:srgbClr val="01396C"/>
                </a:solidFill>
              </a:rPr>
              <a:t>*</a:t>
            </a:r>
          </a:p>
        </p:txBody>
      </p:sp>
    </p:spTree>
    <p:extLst>
      <p:ext uri="{BB962C8B-B14F-4D97-AF65-F5344CB8AC3E}">
        <p14:creationId xmlns:p14="http://schemas.microsoft.com/office/powerpoint/2010/main" val="13424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C955-A215-7AAE-2283-A5FD278AC73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CDD39EA-EAC7-F4A3-A8D0-6A6570FA16F0}"/>
              </a:ext>
            </a:extLst>
          </p:cNvPr>
          <p:cNvSpPr>
            <a:spLocks noGrp="1"/>
          </p:cNvSpPr>
          <p:nvPr>
            <p:ph type="title"/>
          </p:nvPr>
        </p:nvSpPr>
        <p:spPr/>
        <p:txBody>
          <a:bodyPr/>
          <a:lstStyle/>
          <a:p>
            <a:pPr algn="ctr"/>
            <a:r>
              <a:rPr lang="it-IT" sz="4000" b="1" err="1">
                <a:solidFill>
                  <a:srgbClr val="01396C"/>
                </a:solidFill>
                <a:ea typeface="+mj-lt"/>
                <a:cs typeface="+mj-lt"/>
              </a:rPr>
              <a:t>Including</a:t>
            </a:r>
            <a:r>
              <a:rPr lang="it-IT" sz="4000" b="1">
                <a:solidFill>
                  <a:srgbClr val="01396C"/>
                </a:solidFill>
                <a:ea typeface="+mj-lt"/>
                <a:cs typeface="+mj-lt"/>
              </a:rPr>
              <a:t> SMEFT </a:t>
            </a:r>
            <a:r>
              <a:rPr lang="it-IT" sz="4000" b="1" err="1">
                <a:solidFill>
                  <a:srgbClr val="01396C"/>
                </a:solidFill>
                <a:ea typeface="+mj-lt"/>
                <a:cs typeface="+mj-lt"/>
              </a:rPr>
              <a:t>Terms</a:t>
            </a:r>
            <a:endParaRPr lang="it-IT" sz="4000" b="1" err="1">
              <a:solidFill>
                <a:srgbClr val="01396C"/>
              </a:solidFill>
              <a:ea typeface="Calibri Light"/>
              <a:cs typeface="Calibri Light"/>
            </a:endParaRPr>
          </a:p>
        </p:txBody>
      </p:sp>
      <p:sp>
        <p:nvSpPr>
          <p:cNvPr id="4" name="Segnaposto piè di pagina 3">
            <a:extLst>
              <a:ext uri="{FF2B5EF4-FFF2-40B4-BE49-F238E27FC236}">
                <a16:creationId xmlns:a16="http://schemas.microsoft.com/office/drawing/2014/main" id="{F9E30708-9FF8-2738-C86B-0BAFC3585D16}"/>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2E0AC635-FFFC-77D2-CBAF-016C39139564}"/>
              </a:ext>
            </a:extLst>
          </p:cNvPr>
          <p:cNvSpPr>
            <a:spLocks noGrp="1"/>
          </p:cNvSpPr>
          <p:nvPr>
            <p:ph type="sldNum" sz="quarter" idx="12"/>
          </p:nvPr>
        </p:nvSpPr>
        <p:spPr/>
        <p:txBody>
          <a:bodyPr/>
          <a:lstStyle/>
          <a:p>
            <a:fld id="{66CD45B7-DFE2-4393-8D37-380FC36BF3AA}" type="slidenum">
              <a:rPr lang="de-DE" dirty="0" smtClean="0">
                <a:solidFill>
                  <a:srgbClr val="01396C"/>
                </a:solidFill>
              </a:rPr>
              <a:t>13</a:t>
            </a:fld>
            <a:endParaRPr lang="de-DE">
              <a:solidFill>
                <a:srgbClr val="01396C"/>
              </a:solidFill>
            </a:endParaRPr>
          </a:p>
        </p:txBody>
      </p:sp>
      <p:pic>
        <p:nvPicPr>
          <p:cNvPr id="7" name="Immagine 6">
            <a:extLst>
              <a:ext uri="{FF2B5EF4-FFF2-40B4-BE49-F238E27FC236}">
                <a16:creationId xmlns:a16="http://schemas.microsoft.com/office/drawing/2014/main" id="{4D6792B1-A993-272B-795E-791C049B8C27}"/>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CCFA8B8A-89C9-2A86-0B14-1A94842D02E1}"/>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pic>
        <p:nvPicPr>
          <p:cNvPr id="3" name="Segnaposto contenuto 2" descr="Immagine che contiene testo, diagramma, schermata, linea&#10;&#10;Il contenuto generato dall&amp;#39;IA potrebbe non essere corretto.">
            <a:extLst>
              <a:ext uri="{FF2B5EF4-FFF2-40B4-BE49-F238E27FC236}">
                <a16:creationId xmlns:a16="http://schemas.microsoft.com/office/drawing/2014/main" id="{304DBDD7-FDC7-DC29-02A6-BB835001BEA9}"/>
              </a:ext>
            </a:extLst>
          </p:cNvPr>
          <p:cNvPicPr>
            <a:picLocks noGrp="1" noChangeAspect="1"/>
          </p:cNvPicPr>
          <p:nvPr>
            <p:ph idx="1"/>
          </p:nvPr>
        </p:nvPicPr>
        <p:blipFill>
          <a:blip r:embed="rId3"/>
          <a:stretch>
            <a:fillRect/>
          </a:stretch>
        </p:blipFill>
        <p:spPr>
          <a:xfrm>
            <a:off x="5393026" y="1508623"/>
            <a:ext cx="6436808" cy="4777154"/>
          </a:xfrm>
          <a:prstGeom prst="rect">
            <a:avLst/>
          </a:prstGeom>
        </p:spPr>
      </p:pic>
      <p:pic>
        <p:nvPicPr>
          <p:cNvPr id="10" name="Immagine 9" descr="Immagine che contiene linea, diagramma, design&#10;&#10;Il contenuto generato dall&amp;#39;IA potrebbe non essere corretto.">
            <a:extLst>
              <a:ext uri="{FF2B5EF4-FFF2-40B4-BE49-F238E27FC236}">
                <a16:creationId xmlns:a16="http://schemas.microsoft.com/office/drawing/2014/main" id="{052A4F4E-301E-542F-EB1F-037DD0D5D309}"/>
              </a:ext>
            </a:extLst>
          </p:cNvPr>
          <p:cNvPicPr>
            <a:picLocks noChangeAspect="1"/>
          </p:cNvPicPr>
          <p:nvPr/>
        </p:nvPicPr>
        <p:blipFill>
          <a:blip r:embed="rId4"/>
          <a:stretch>
            <a:fillRect/>
          </a:stretch>
        </p:blipFill>
        <p:spPr>
          <a:xfrm>
            <a:off x="1875221" y="1754169"/>
            <a:ext cx="1943791" cy="1671708"/>
          </a:xfrm>
          <a:prstGeom prst="rect">
            <a:avLst/>
          </a:prstGeom>
          <a:ln w="28575" cap="sq">
            <a:solidFill>
              <a:srgbClr val="01396C"/>
            </a:solidFill>
            <a:miter lim="800000"/>
          </a:ln>
          <a:effectLst>
            <a:outerShdw blurRad="57150" dist="50800" dir="2700000" algn="tl" rotWithShape="0">
              <a:srgbClr val="000000">
                <a:alpha val="40000"/>
              </a:srgbClr>
            </a:outerShdw>
          </a:effectLst>
        </p:spPr>
      </p:pic>
      <p:sp>
        <p:nvSpPr>
          <p:cNvPr id="11" name="Segnaposto contenuto 5">
            <a:extLst>
              <a:ext uri="{FF2B5EF4-FFF2-40B4-BE49-F238E27FC236}">
                <a16:creationId xmlns:a16="http://schemas.microsoft.com/office/drawing/2014/main" id="{9C02EE6F-EAF7-53E5-8DD8-5E13D1189DBD}"/>
              </a:ext>
            </a:extLst>
          </p:cNvPr>
          <p:cNvSpPr txBox="1">
            <a:spLocks/>
          </p:cNvSpPr>
          <p:nvPr/>
        </p:nvSpPr>
        <p:spPr>
          <a:xfrm>
            <a:off x="500743" y="3889653"/>
            <a:ext cx="4689216" cy="34131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it-IT">
                <a:solidFill>
                  <a:srgbClr val="01396C"/>
                </a:solidFill>
                <a:ea typeface="Calibri"/>
                <a:cs typeface="Calibri"/>
              </a:rPr>
              <a:t>At </a:t>
            </a:r>
            <a:r>
              <a:rPr lang="it-IT" err="1">
                <a:solidFill>
                  <a:srgbClr val="01396C"/>
                </a:solidFill>
                <a:ea typeface="Calibri"/>
                <a:cs typeface="Calibri"/>
              </a:rPr>
              <a:t>higher</a:t>
            </a:r>
            <a:r>
              <a:rPr lang="it-IT">
                <a:solidFill>
                  <a:srgbClr val="01396C"/>
                </a:solidFill>
                <a:ea typeface="Calibri"/>
                <a:cs typeface="Calibri"/>
              </a:rPr>
              <a:t> energies, data are more sensitive to 4-fermion SMEFT </a:t>
            </a:r>
            <a:r>
              <a:rPr lang="it-IT" err="1">
                <a:solidFill>
                  <a:srgbClr val="01396C"/>
                </a:solidFill>
                <a:ea typeface="Calibri"/>
                <a:cs typeface="Calibri"/>
              </a:rPr>
              <a:t>operators</a:t>
            </a:r>
            <a:endParaRPr lang="it-IT">
              <a:solidFill>
                <a:srgbClr val="01396C"/>
              </a:solidFill>
              <a:ea typeface="Calibri"/>
              <a:cs typeface="Calibri"/>
            </a:endParaRPr>
          </a:p>
          <a:p>
            <a:pPr marL="457200" indent="-457200"/>
            <a:r>
              <a:rPr lang="it-IT" err="1">
                <a:solidFill>
                  <a:srgbClr val="01396C"/>
                </a:solidFill>
                <a:ea typeface="Calibri"/>
                <a:cs typeface="Calibri"/>
              </a:rPr>
              <a:t>We</a:t>
            </a:r>
            <a:r>
              <a:rPr lang="it-IT">
                <a:solidFill>
                  <a:srgbClr val="01396C"/>
                </a:solidFill>
                <a:ea typeface="Calibri"/>
                <a:cs typeface="Calibri"/>
              </a:rPr>
              <a:t> can </a:t>
            </a:r>
            <a:r>
              <a:rPr lang="it-IT" err="1">
                <a:solidFill>
                  <a:srgbClr val="01396C"/>
                </a:solidFill>
                <a:ea typeface="Calibri"/>
                <a:cs typeface="Calibri"/>
              </a:rPr>
              <a:t>vary</a:t>
            </a:r>
            <a:r>
              <a:rPr lang="it-IT">
                <a:solidFill>
                  <a:srgbClr val="01396C"/>
                </a:solidFill>
                <a:ea typeface="Calibri"/>
                <a:cs typeface="Calibri"/>
              </a:rPr>
              <a:t> </a:t>
            </a:r>
            <a:r>
              <a:rPr lang="it-IT" i="1">
                <a:solidFill>
                  <a:srgbClr val="01396C"/>
                </a:solidFill>
                <a:ea typeface="Calibri"/>
                <a:cs typeface="Calibri"/>
              </a:rPr>
              <a:t>c</a:t>
            </a:r>
            <a:r>
              <a:rPr lang="it-IT">
                <a:solidFill>
                  <a:srgbClr val="01396C"/>
                </a:solidFill>
                <a:ea typeface="Calibri"/>
                <a:cs typeface="Calibri"/>
              </a:rPr>
              <a:t> to </a:t>
            </a:r>
            <a:r>
              <a:rPr lang="it-IT" err="1">
                <a:solidFill>
                  <a:srgbClr val="01396C"/>
                </a:solidFill>
                <a:ea typeface="Calibri"/>
                <a:cs typeface="Calibri"/>
              </a:rPr>
              <a:t>fit</a:t>
            </a:r>
            <a:r>
              <a:rPr lang="it-IT">
                <a:solidFill>
                  <a:srgbClr val="01396C"/>
                </a:solidFill>
                <a:ea typeface="Calibri"/>
                <a:cs typeface="Calibri"/>
              </a:rPr>
              <a:t> the data</a:t>
            </a:r>
          </a:p>
        </p:txBody>
      </p:sp>
    </p:spTree>
    <p:extLst>
      <p:ext uri="{BB962C8B-B14F-4D97-AF65-F5344CB8AC3E}">
        <p14:creationId xmlns:p14="http://schemas.microsoft.com/office/powerpoint/2010/main" val="66513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82A7-D30D-1CAE-00B7-149EEF4A5110}"/>
            </a:ext>
          </a:extLst>
        </p:cNvPr>
        <p:cNvGrpSpPr/>
        <p:nvPr/>
      </p:nvGrpSpPr>
      <p:grpSpPr>
        <a:xfrm>
          <a:off x="0" y="0"/>
          <a:ext cx="0" cy="0"/>
          <a:chOff x="0" y="0"/>
          <a:chExt cx="0" cy="0"/>
        </a:xfrm>
      </p:grpSpPr>
      <p:sp>
        <p:nvSpPr>
          <p:cNvPr id="14" name="Segnaposto contenuto 5">
            <a:extLst>
              <a:ext uri="{FF2B5EF4-FFF2-40B4-BE49-F238E27FC236}">
                <a16:creationId xmlns:a16="http://schemas.microsoft.com/office/drawing/2014/main" id="{63AF26E9-4994-1E90-EFE5-2A4DEAC989F5}"/>
              </a:ext>
            </a:extLst>
          </p:cNvPr>
          <p:cNvSpPr txBox="1">
            <a:spLocks/>
          </p:cNvSpPr>
          <p:nvPr/>
        </p:nvSpPr>
        <p:spPr>
          <a:xfrm>
            <a:off x="1132114" y="1505681"/>
            <a:ext cx="9185017" cy="21009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it-IT">
                <a:solidFill>
                  <a:srgbClr val="01396C"/>
                </a:solidFill>
                <a:ea typeface="Calibri"/>
                <a:cs typeface="Calibri"/>
              </a:rPr>
              <a:t>For the </a:t>
            </a:r>
            <a:r>
              <a:rPr lang="it-IT" err="1">
                <a:solidFill>
                  <a:srgbClr val="01396C"/>
                </a:solidFill>
                <a:ea typeface="Calibri"/>
                <a:cs typeface="Calibri"/>
              </a:rPr>
              <a:t>fit</a:t>
            </a:r>
            <a:r>
              <a:rPr lang="it-IT">
                <a:solidFill>
                  <a:srgbClr val="01396C"/>
                </a:solidFill>
                <a:ea typeface="Calibri"/>
                <a:cs typeface="Calibri"/>
              </a:rPr>
              <a:t>, </a:t>
            </a:r>
            <a:r>
              <a:rPr lang="it-IT" err="1">
                <a:solidFill>
                  <a:srgbClr val="01396C"/>
                </a:solidFill>
                <a:ea typeface="Calibri"/>
                <a:cs typeface="Calibri"/>
              </a:rPr>
              <a:t>we</a:t>
            </a:r>
            <a:r>
              <a:rPr lang="it-IT">
                <a:solidFill>
                  <a:srgbClr val="01396C"/>
                </a:solidFill>
                <a:ea typeface="Calibri"/>
                <a:cs typeface="Calibri"/>
              </a:rPr>
              <a:t> use the </a:t>
            </a:r>
            <a:r>
              <a:rPr lang="it-IT" err="1">
                <a:solidFill>
                  <a:srgbClr val="01396C"/>
                </a:solidFill>
                <a:ea typeface="Calibri"/>
                <a:cs typeface="Calibri"/>
              </a:rPr>
              <a:t>signal</a:t>
            </a:r>
            <a:r>
              <a:rPr lang="it-IT">
                <a:solidFill>
                  <a:srgbClr val="01396C"/>
                </a:solidFill>
                <a:ea typeface="Calibri"/>
                <a:cs typeface="Calibri"/>
              </a:rPr>
              <a:t> </a:t>
            </a:r>
            <a:r>
              <a:rPr lang="it-IT" err="1">
                <a:solidFill>
                  <a:srgbClr val="01396C"/>
                </a:solidFill>
                <a:ea typeface="Calibri"/>
                <a:cs typeface="Calibri"/>
              </a:rPr>
              <a:t>strenght</a:t>
            </a:r>
            <a:r>
              <a:rPr lang="it-IT">
                <a:solidFill>
                  <a:srgbClr val="01396C"/>
                </a:solidFill>
                <a:ea typeface="Calibri"/>
                <a:cs typeface="Calibri"/>
              </a:rPr>
              <a:t> µ:</a:t>
            </a:r>
          </a:p>
          <a:p>
            <a:pPr marL="457200" indent="-457200"/>
            <a:r>
              <a:rPr lang="it-IT">
                <a:solidFill>
                  <a:srgbClr val="01396C"/>
                </a:solidFill>
                <a:ea typeface="Calibri"/>
                <a:cs typeface="Calibri"/>
              </a:rPr>
              <a:t>And </a:t>
            </a:r>
            <a:r>
              <a:rPr lang="it-IT" err="1">
                <a:solidFill>
                  <a:srgbClr val="01396C"/>
                </a:solidFill>
                <a:ea typeface="Calibri"/>
                <a:cs typeface="Calibri"/>
              </a:rPr>
              <a:t>minimize</a:t>
            </a:r>
            <a:r>
              <a:rPr lang="it-IT">
                <a:solidFill>
                  <a:srgbClr val="01396C"/>
                </a:solidFill>
                <a:ea typeface="Calibri"/>
                <a:cs typeface="Calibri"/>
              </a:rPr>
              <a:t> the </a:t>
            </a:r>
            <a:r>
              <a:rPr lang="it-IT">
                <a:solidFill>
                  <a:srgbClr val="01396C"/>
                </a:solidFill>
                <a:ea typeface="+mn-lt"/>
                <a:cs typeface="+mn-lt"/>
              </a:rPr>
              <a:t>χ</a:t>
            </a:r>
            <a:r>
              <a:rPr lang="it-IT" baseline="30000">
                <a:solidFill>
                  <a:srgbClr val="01396C"/>
                </a:solidFill>
                <a:ea typeface="+mn-lt"/>
                <a:cs typeface="+mn-lt"/>
              </a:rPr>
              <a:t>2</a:t>
            </a:r>
            <a:r>
              <a:rPr lang="it-IT">
                <a:solidFill>
                  <a:srgbClr val="01396C"/>
                </a:solidFill>
                <a:ea typeface="+mn-lt"/>
                <a:cs typeface="+mn-lt"/>
              </a:rPr>
              <a:t>:</a:t>
            </a:r>
          </a:p>
          <a:p>
            <a:pPr marL="457200" indent="-457200"/>
            <a:endParaRPr lang="it-IT">
              <a:solidFill>
                <a:srgbClr val="01396C"/>
              </a:solidFill>
              <a:ea typeface="Calibri"/>
              <a:cs typeface="Calibri"/>
            </a:endParaRPr>
          </a:p>
          <a:p>
            <a:pPr marL="457200" indent="-457200"/>
            <a:endParaRPr lang="it-IT">
              <a:solidFill>
                <a:srgbClr val="01396C"/>
              </a:solidFill>
              <a:ea typeface="Calibri"/>
              <a:cs typeface="Calibri"/>
            </a:endParaRPr>
          </a:p>
          <a:p>
            <a:pPr marL="457200" indent="-457200"/>
            <a:endParaRPr lang="it-IT">
              <a:solidFill>
                <a:srgbClr val="01396C"/>
              </a:solidFill>
              <a:ea typeface="Calibri"/>
              <a:cs typeface="Calibri"/>
            </a:endParaRPr>
          </a:p>
        </p:txBody>
      </p:sp>
      <p:sp>
        <p:nvSpPr>
          <p:cNvPr id="2" name="Titolo 1">
            <a:extLst>
              <a:ext uri="{FF2B5EF4-FFF2-40B4-BE49-F238E27FC236}">
                <a16:creationId xmlns:a16="http://schemas.microsoft.com/office/drawing/2014/main" id="{639A9C54-0269-0624-DAF1-FF2BA511F7F2}"/>
              </a:ext>
            </a:extLst>
          </p:cNvPr>
          <p:cNvSpPr>
            <a:spLocks noGrp="1"/>
          </p:cNvSpPr>
          <p:nvPr>
            <p:ph type="title"/>
          </p:nvPr>
        </p:nvSpPr>
        <p:spPr/>
        <p:txBody>
          <a:bodyPr/>
          <a:lstStyle/>
          <a:p>
            <a:pPr algn="ctr"/>
            <a:r>
              <a:rPr lang="it-IT" sz="4000" b="1">
                <a:solidFill>
                  <a:srgbClr val="01396C"/>
                </a:solidFill>
                <a:ea typeface="+mj-lt"/>
                <a:cs typeface="+mj-lt"/>
              </a:rPr>
              <a:t>Fitting strategy</a:t>
            </a:r>
            <a:endParaRPr lang="it-IT" sz="4000" b="1">
              <a:solidFill>
                <a:srgbClr val="01396C"/>
              </a:solidFill>
              <a:ea typeface="Calibri Light"/>
              <a:cs typeface="Calibri Light"/>
            </a:endParaRPr>
          </a:p>
        </p:txBody>
      </p:sp>
      <p:sp>
        <p:nvSpPr>
          <p:cNvPr id="4" name="Segnaposto piè di pagina 3">
            <a:extLst>
              <a:ext uri="{FF2B5EF4-FFF2-40B4-BE49-F238E27FC236}">
                <a16:creationId xmlns:a16="http://schemas.microsoft.com/office/drawing/2014/main" id="{94F24C92-82A7-A710-A39F-E9AFD5BE84DB}"/>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511C947A-A40B-B4B6-DDC1-F0C767B43F3A}"/>
              </a:ext>
            </a:extLst>
          </p:cNvPr>
          <p:cNvSpPr>
            <a:spLocks noGrp="1"/>
          </p:cNvSpPr>
          <p:nvPr>
            <p:ph type="sldNum" sz="quarter" idx="12"/>
          </p:nvPr>
        </p:nvSpPr>
        <p:spPr/>
        <p:txBody>
          <a:bodyPr/>
          <a:lstStyle/>
          <a:p>
            <a:fld id="{66CD45B7-DFE2-4393-8D37-380FC36BF3AA}" type="slidenum">
              <a:rPr lang="de-DE" dirty="0" smtClean="0">
                <a:solidFill>
                  <a:srgbClr val="01396C"/>
                </a:solidFill>
              </a:rPr>
              <a:t>14</a:t>
            </a:fld>
            <a:endParaRPr lang="de-DE">
              <a:solidFill>
                <a:srgbClr val="01396C"/>
              </a:solidFill>
            </a:endParaRPr>
          </a:p>
        </p:txBody>
      </p:sp>
      <p:pic>
        <p:nvPicPr>
          <p:cNvPr id="7" name="Immagine 6">
            <a:extLst>
              <a:ext uri="{FF2B5EF4-FFF2-40B4-BE49-F238E27FC236}">
                <a16:creationId xmlns:a16="http://schemas.microsoft.com/office/drawing/2014/main" id="{2F1A2D53-40C3-A9B4-3355-F4DC535AEE7C}"/>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AD6591EB-B9DF-9A1B-4E64-D88036833A67}"/>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pic>
        <p:nvPicPr>
          <p:cNvPr id="3" name="Segnaposto contenuto 2" descr="Immagine che contiene computer, computer, Viso umano, cartone animato&#10;&#10;Il contenuto generato dall&amp;#39;IA potrebbe non essere corretto.">
            <a:extLst>
              <a:ext uri="{FF2B5EF4-FFF2-40B4-BE49-F238E27FC236}">
                <a16:creationId xmlns:a16="http://schemas.microsoft.com/office/drawing/2014/main" id="{4A0A3900-70F9-328A-69BE-B1428C50C7DC}"/>
              </a:ext>
            </a:extLst>
          </p:cNvPr>
          <p:cNvPicPr>
            <a:picLocks noGrp="1" noChangeAspect="1"/>
          </p:cNvPicPr>
          <p:nvPr>
            <p:ph idx="1"/>
          </p:nvPr>
        </p:nvPicPr>
        <p:blipFill>
          <a:blip r:embed="rId3"/>
          <a:stretch>
            <a:fillRect/>
          </a:stretch>
        </p:blipFill>
        <p:spPr>
          <a:xfrm>
            <a:off x="8477348" y="3302044"/>
            <a:ext cx="2876550" cy="1638300"/>
          </a:xfrm>
          <a:prstGeom prst="rect">
            <a:avLst/>
          </a:prstGeom>
        </p:spPr>
      </p:pic>
      <p:pic>
        <p:nvPicPr>
          <p:cNvPr id="10" name="Immagine 9" descr="Immagine che contiene nero, oscurità&#10;&#10;Il contenuto generato dall&amp;#39;IA potrebbe non essere corretto.">
            <a:extLst>
              <a:ext uri="{FF2B5EF4-FFF2-40B4-BE49-F238E27FC236}">
                <a16:creationId xmlns:a16="http://schemas.microsoft.com/office/drawing/2014/main" id="{AAA83873-11C5-5E06-A4DD-B31EA2E86142}"/>
              </a:ext>
            </a:extLst>
          </p:cNvPr>
          <p:cNvPicPr>
            <a:picLocks noChangeAspect="1"/>
          </p:cNvPicPr>
          <p:nvPr/>
        </p:nvPicPr>
        <p:blipFill>
          <a:blip r:embed="rId4"/>
          <a:stretch>
            <a:fillRect/>
          </a:stretch>
        </p:blipFill>
        <p:spPr>
          <a:xfrm>
            <a:off x="3170465" y="5425848"/>
            <a:ext cx="6083753" cy="783771"/>
          </a:xfrm>
          <a:prstGeom prst="rect">
            <a:avLst/>
          </a:prstGeom>
        </p:spPr>
      </p:pic>
      <p:pic>
        <p:nvPicPr>
          <p:cNvPr id="11" name="Immagine 10" descr="Immagine che contiene nero, oscurità&#10;&#10;Il contenuto generato dall&amp;#39;IA potrebbe non essere corretto.">
            <a:extLst>
              <a:ext uri="{FF2B5EF4-FFF2-40B4-BE49-F238E27FC236}">
                <a16:creationId xmlns:a16="http://schemas.microsoft.com/office/drawing/2014/main" id="{7B6B4786-7921-3BD1-5A88-EF3D26291C03}"/>
              </a:ext>
            </a:extLst>
          </p:cNvPr>
          <p:cNvPicPr>
            <a:picLocks noChangeAspect="1"/>
          </p:cNvPicPr>
          <p:nvPr/>
        </p:nvPicPr>
        <p:blipFill>
          <a:blip r:embed="rId5"/>
          <a:stretch>
            <a:fillRect/>
          </a:stretch>
        </p:blipFill>
        <p:spPr>
          <a:xfrm>
            <a:off x="9576707" y="1316491"/>
            <a:ext cx="1483178" cy="797378"/>
          </a:xfrm>
          <a:prstGeom prst="rect">
            <a:avLst/>
          </a:prstGeom>
        </p:spPr>
      </p:pic>
      <p:pic>
        <p:nvPicPr>
          <p:cNvPr id="12" name="Immagine 11">
            <a:extLst>
              <a:ext uri="{FF2B5EF4-FFF2-40B4-BE49-F238E27FC236}">
                <a16:creationId xmlns:a16="http://schemas.microsoft.com/office/drawing/2014/main" id="{A64C9BF8-A208-7716-20DB-A3D26593B79C}"/>
              </a:ext>
            </a:extLst>
          </p:cNvPr>
          <p:cNvPicPr>
            <a:picLocks noChangeAspect="1"/>
          </p:cNvPicPr>
          <p:nvPr/>
        </p:nvPicPr>
        <p:blipFill>
          <a:blip r:embed="rId6"/>
          <a:stretch>
            <a:fillRect/>
          </a:stretch>
        </p:blipFill>
        <p:spPr>
          <a:xfrm>
            <a:off x="2452006" y="2595563"/>
            <a:ext cx="7531553" cy="517071"/>
          </a:xfrm>
          <a:prstGeom prst="rect">
            <a:avLst/>
          </a:prstGeom>
        </p:spPr>
      </p:pic>
      <p:sp>
        <p:nvSpPr>
          <p:cNvPr id="13" name="CasellaDiTesto 12">
            <a:extLst>
              <a:ext uri="{FF2B5EF4-FFF2-40B4-BE49-F238E27FC236}">
                <a16:creationId xmlns:a16="http://schemas.microsoft.com/office/drawing/2014/main" id="{13A31999-CCA6-5A10-BDF8-7F5FC446AF4C}"/>
              </a:ext>
            </a:extLst>
          </p:cNvPr>
          <p:cNvSpPr txBox="1"/>
          <p:nvPr/>
        </p:nvSpPr>
        <p:spPr>
          <a:xfrm>
            <a:off x="1131278" y="3613638"/>
            <a:ext cx="7338644" cy="19466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Font typeface="Arial"/>
              <a:buChar char="•"/>
            </a:pPr>
            <a:r>
              <a:rPr lang="it-IT" sz="2800" err="1">
                <a:solidFill>
                  <a:srgbClr val="01396C"/>
                </a:solidFill>
                <a:ea typeface="Calibri"/>
                <a:cs typeface="Calibri"/>
              </a:rPr>
              <a:t>Where</a:t>
            </a:r>
            <a:r>
              <a:rPr lang="it-IT" sz="2800">
                <a:solidFill>
                  <a:srgbClr val="01396C"/>
                </a:solidFill>
                <a:ea typeface="Calibri"/>
                <a:cs typeface="Calibri"/>
              </a:rPr>
              <a:t>:</a:t>
            </a:r>
            <a:endParaRPr lang="it-IT" sz="2800">
              <a:ea typeface="Calibri"/>
              <a:cs typeface="Calibri"/>
            </a:endParaRPr>
          </a:p>
          <a:p>
            <a:pPr marL="914400" lvl="1" indent="-457200">
              <a:lnSpc>
                <a:spcPct val="90000"/>
              </a:lnSpc>
              <a:spcBef>
                <a:spcPts val="500"/>
              </a:spcBef>
              <a:buFont typeface="Arial"/>
              <a:buChar char="•"/>
            </a:pPr>
            <a:r>
              <a:rPr lang="it-IT" sz="2400">
                <a:solidFill>
                  <a:srgbClr val="01396C"/>
                </a:solidFill>
                <a:ea typeface="Calibri"/>
                <a:cs typeface="Calibri"/>
              </a:rPr>
              <a:t>C </a:t>
            </a:r>
            <a:r>
              <a:rPr lang="it-IT" sz="2400" err="1">
                <a:solidFill>
                  <a:srgbClr val="01396C"/>
                </a:solidFill>
                <a:ea typeface="Calibri"/>
                <a:cs typeface="Calibri"/>
              </a:rPr>
              <a:t>is</a:t>
            </a:r>
            <a:r>
              <a:rPr lang="it-IT" sz="2400">
                <a:solidFill>
                  <a:srgbClr val="01396C"/>
                </a:solidFill>
                <a:ea typeface="Calibri"/>
                <a:cs typeface="Calibri"/>
              </a:rPr>
              <a:t> a </a:t>
            </a:r>
            <a:r>
              <a:rPr lang="it-IT" sz="2400" err="1">
                <a:solidFill>
                  <a:srgbClr val="01396C"/>
                </a:solidFill>
                <a:ea typeface="Calibri"/>
                <a:cs typeface="Calibri"/>
              </a:rPr>
              <a:t>vector</a:t>
            </a:r>
            <a:r>
              <a:rPr lang="it-IT" sz="2400">
                <a:solidFill>
                  <a:srgbClr val="01396C"/>
                </a:solidFill>
                <a:ea typeface="Calibri"/>
                <a:cs typeface="Calibri"/>
              </a:rPr>
              <a:t> of the Wilson </a:t>
            </a:r>
            <a:r>
              <a:rPr lang="it-IT" sz="2400" err="1">
                <a:solidFill>
                  <a:srgbClr val="01396C"/>
                </a:solidFill>
                <a:ea typeface="Calibri"/>
                <a:cs typeface="Calibri"/>
              </a:rPr>
              <a:t>coefficients</a:t>
            </a:r>
            <a:endParaRPr lang="it-IT" sz="2400" err="1">
              <a:ea typeface="Calibri"/>
              <a:cs typeface="Calibri"/>
            </a:endParaRPr>
          </a:p>
          <a:p>
            <a:pPr marL="914400" lvl="1" indent="-457200">
              <a:lnSpc>
                <a:spcPct val="90000"/>
              </a:lnSpc>
              <a:spcBef>
                <a:spcPts val="500"/>
              </a:spcBef>
              <a:buFont typeface="Arial"/>
              <a:buChar char="•"/>
            </a:pPr>
            <a:r>
              <a:rPr lang="it-IT" sz="2400">
                <a:solidFill>
                  <a:srgbClr val="01396C"/>
                </a:solidFill>
                <a:ea typeface="Calibri"/>
                <a:cs typeface="Calibri"/>
              </a:rPr>
              <a:t>V </a:t>
            </a:r>
            <a:r>
              <a:rPr lang="it-IT" sz="2400" err="1">
                <a:solidFill>
                  <a:srgbClr val="01396C"/>
                </a:solidFill>
                <a:ea typeface="Calibri"/>
                <a:cs typeface="Calibri"/>
              </a:rPr>
              <a:t>is</a:t>
            </a:r>
            <a:r>
              <a:rPr lang="it-IT" sz="2400">
                <a:solidFill>
                  <a:srgbClr val="01396C"/>
                </a:solidFill>
                <a:ea typeface="Calibri"/>
                <a:cs typeface="Calibri"/>
              </a:rPr>
              <a:t> the full </a:t>
            </a:r>
            <a:r>
              <a:rPr lang="it-IT" sz="2400" err="1">
                <a:solidFill>
                  <a:srgbClr val="01396C"/>
                </a:solidFill>
                <a:ea typeface="Calibri"/>
                <a:cs typeface="Calibri"/>
              </a:rPr>
              <a:t>covariance</a:t>
            </a:r>
            <a:r>
              <a:rPr lang="it-IT" sz="2400">
                <a:solidFill>
                  <a:srgbClr val="01396C"/>
                </a:solidFill>
                <a:ea typeface="Calibri"/>
                <a:cs typeface="Calibri"/>
              </a:rPr>
              <a:t> </a:t>
            </a:r>
            <a:r>
              <a:rPr lang="it-IT" sz="2400" err="1">
                <a:solidFill>
                  <a:srgbClr val="01396C"/>
                </a:solidFill>
                <a:ea typeface="Calibri"/>
                <a:cs typeface="Calibri"/>
              </a:rPr>
              <a:t>matrix</a:t>
            </a:r>
            <a:endParaRPr lang="it-IT" sz="2400" err="1">
              <a:ea typeface="Calibri"/>
              <a:cs typeface="Calibri"/>
            </a:endParaRPr>
          </a:p>
          <a:p>
            <a:pPr marL="914400" lvl="1" indent="-457200">
              <a:lnSpc>
                <a:spcPct val="90000"/>
              </a:lnSpc>
              <a:spcBef>
                <a:spcPts val="500"/>
              </a:spcBef>
              <a:buFont typeface="Arial"/>
              <a:buChar char="•"/>
            </a:pPr>
            <a:r>
              <a:rPr lang="it-IT" sz="2400">
                <a:solidFill>
                  <a:srgbClr val="01396C"/>
                </a:solidFill>
                <a:ea typeface="Calibri"/>
                <a:cs typeface="Calibri"/>
              </a:rPr>
              <a:t>µ</a:t>
            </a:r>
            <a:r>
              <a:rPr lang="it-IT" sz="1600" baseline="-25000" err="1">
                <a:solidFill>
                  <a:srgbClr val="01396C"/>
                </a:solidFill>
                <a:ea typeface="Calibri"/>
                <a:cs typeface="Calibri"/>
              </a:rPr>
              <a:t>th</a:t>
            </a:r>
            <a:r>
              <a:rPr lang="it-IT" sz="2400">
                <a:solidFill>
                  <a:srgbClr val="01396C"/>
                </a:solidFill>
                <a:ea typeface="Calibri"/>
                <a:cs typeface="Calibri"/>
              </a:rPr>
              <a:t> </a:t>
            </a:r>
            <a:r>
              <a:rPr lang="it-IT" sz="2400" err="1">
                <a:solidFill>
                  <a:srgbClr val="01396C"/>
                </a:solidFill>
                <a:ea typeface="Calibri"/>
                <a:cs typeface="Calibri"/>
              </a:rPr>
              <a:t>is</a:t>
            </a:r>
            <a:r>
              <a:rPr lang="it-IT" sz="2400">
                <a:solidFill>
                  <a:srgbClr val="01396C"/>
                </a:solidFill>
                <a:ea typeface="Calibri"/>
                <a:cs typeface="Calibri"/>
              </a:rPr>
              <a:t> </a:t>
            </a:r>
            <a:r>
              <a:rPr lang="it-IT" sz="2400" err="1">
                <a:solidFill>
                  <a:srgbClr val="01396C"/>
                </a:solidFill>
                <a:ea typeface="Calibri"/>
                <a:cs typeface="Calibri"/>
              </a:rPr>
              <a:t>defined</a:t>
            </a:r>
            <a:r>
              <a:rPr lang="it-IT" sz="2400">
                <a:solidFill>
                  <a:srgbClr val="01396C"/>
                </a:solidFill>
                <a:ea typeface="Calibri"/>
                <a:cs typeface="Calibri"/>
              </a:rPr>
              <a:t> </a:t>
            </a:r>
            <a:r>
              <a:rPr lang="it-IT" sz="2400" err="1">
                <a:solidFill>
                  <a:srgbClr val="01396C"/>
                </a:solidFill>
                <a:ea typeface="Calibri"/>
                <a:cs typeface="Calibri"/>
              </a:rPr>
              <a:t>as</a:t>
            </a:r>
            <a:r>
              <a:rPr lang="it-IT" sz="2400">
                <a:solidFill>
                  <a:srgbClr val="01396C"/>
                </a:solidFill>
                <a:ea typeface="Calibri"/>
                <a:cs typeface="Calibri"/>
              </a:rPr>
              <a:t>:</a:t>
            </a:r>
            <a:endParaRPr lang="en-US" sz="2400">
              <a:ea typeface="Calibri"/>
              <a:cs typeface="Calibri"/>
            </a:endParaRPr>
          </a:p>
          <a:p>
            <a:pPr algn="l"/>
            <a:endParaRPr lang="it-IT">
              <a:ea typeface="Calibri"/>
              <a:cs typeface="Calibri"/>
            </a:endParaRPr>
          </a:p>
        </p:txBody>
      </p:sp>
    </p:spTree>
    <p:extLst>
      <p:ext uri="{BB962C8B-B14F-4D97-AF65-F5344CB8AC3E}">
        <p14:creationId xmlns:p14="http://schemas.microsoft.com/office/powerpoint/2010/main" val="28838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0943-14AE-3B5B-E4A0-9500F756BFD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3A57606-7C89-6F1B-B1DB-FE171AF8907D}"/>
              </a:ext>
            </a:extLst>
          </p:cNvPr>
          <p:cNvSpPr>
            <a:spLocks noGrp="1"/>
          </p:cNvSpPr>
          <p:nvPr>
            <p:ph type="title"/>
          </p:nvPr>
        </p:nvSpPr>
        <p:spPr/>
        <p:txBody>
          <a:bodyPr/>
          <a:lstStyle/>
          <a:p>
            <a:pPr algn="ctr"/>
            <a:r>
              <a:rPr lang="it-IT" sz="4000" b="1">
                <a:solidFill>
                  <a:srgbClr val="01396C"/>
                </a:solidFill>
                <a:ea typeface="+mj-lt"/>
                <a:cs typeface="+mj-lt"/>
              </a:rPr>
              <a:t>Preliminary SMEFT </a:t>
            </a:r>
            <a:r>
              <a:rPr lang="it-IT" sz="4000" b="1" err="1">
                <a:solidFill>
                  <a:srgbClr val="01396C"/>
                </a:solidFill>
                <a:ea typeface="+mj-lt"/>
                <a:cs typeface="+mj-lt"/>
              </a:rPr>
              <a:t>constraints</a:t>
            </a:r>
            <a:r>
              <a:rPr lang="it-IT" sz="4000" b="1">
                <a:solidFill>
                  <a:srgbClr val="01396C"/>
                </a:solidFill>
                <a:ea typeface="+mj-lt"/>
                <a:cs typeface="+mj-lt"/>
              </a:rPr>
              <a:t> from </a:t>
            </a:r>
            <a:r>
              <a:rPr lang="it-IT" sz="4000" b="1" err="1">
                <a:solidFill>
                  <a:srgbClr val="01396C"/>
                </a:solidFill>
                <a:ea typeface="+mj-lt"/>
                <a:cs typeface="+mj-lt"/>
              </a:rPr>
              <a:t>Drell</a:t>
            </a:r>
            <a:r>
              <a:rPr lang="it-IT" sz="4000" b="1">
                <a:solidFill>
                  <a:srgbClr val="01396C"/>
                </a:solidFill>
                <a:ea typeface="+mj-lt"/>
                <a:cs typeface="+mj-lt"/>
              </a:rPr>
              <a:t>–</a:t>
            </a:r>
            <a:r>
              <a:rPr lang="it-IT" sz="4000" b="1" err="1">
                <a:solidFill>
                  <a:srgbClr val="01396C"/>
                </a:solidFill>
                <a:ea typeface="+mj-lt"/>
                <a:cs typeface="+mj-lt"/>
              </a:rPr>
              <a:t>Yan</a:t>
            </a:r>
            <a:endParaRPr lang="it-IT" b="1" err="1"/>
          </a:p>
        </p:txBody>
      </p:sp>
      <p:sp>
        <p:nvSpPr>
          <p:cNvPr id="4" name="Segnaposto piè di pagina 3">
            <a:extLst>
              <a:ext uri="{FF2B5EF4-FFF2-40B4-BE49-F238E27FC236}">
                <a16:creationId xmlns:a16="http://schemas.microsoft.com/office/drawing/2014/main" id="{C7E39FAA-C4EF-1137-ADEA-1243F377A2B7}"/>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A34AB8A9-BF69-A49A-7008-EA54AA3EF58D}"/>
              </a:ext>
            </a:extLst>
          </p:cNvPr>
          <p:cNvSpPr>
            <a:spLocks noGrp="1"/>
          </p:cNvSpPr>
          <p:nvPr>
            <p:ph type="sldNum" sz="quarter" idx="12"/>
          </p:nvPr>
        </p:nvSpPr>
        <p:spPr/>
        <p:txBody>
          <a:bodyPr/>
          <a:lstStyle/>
          <a:p>
            <a:fld id="{66CD45B7-DFE2-4393-8D37-380FC36BF3AA}" type="slidenum">
              <a:rPr lang="de-DE" dirty="0" smtClean="0">
                <a:solidFill>
                  <a:srgbClr val="01396C"/>
                </a:solidFill>
              </a:rPr>
              <a:t>15</a:t>
            </a:fld>
            <a:endParaRPr lang="de-DE">
              <a:solidFill>
                <a:srgbClr val="01396C"/>
              </a:solidFill>
            </a:endParaRPr>
          </a:p>
        </p:txBody>
      </p:sp>
      <p:pic>
        <p:nvPicPr>
          <p:cNvPr id="7" name="Immagine 6">
            <a:extLst>
              <a:ext uri="{FF2B5EF4-FFF2-40B4-BE49-F238E27FC236}">
                <a16:creationId xmlns:a16="http://schemas.microsoft.com/office/drawing/2014/main" id="{4CED53CC-0658-50AF-9B2A-304CA758A9E4}"/>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C93366F5-9118-BE53-3780-70B7EFAE8D9D}"/>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sp>
        <p:nvSpPr>
          <p:cNvPr id="6" name="Segnaposto contenuto 5">
            <a:extLst>
              <a:ext uri="{FF2B5EF4-FFF2-40B4-BE49-F238E27FC236}">
                <a16:creationId xmlns:a16="http://schemas.microsoft.com/office/drawing/2014/main" id="{DAD73E33-FCD7-23B8-631E-0BB8697EB74F}"/>
              </a:ext>
            </a:extLst>
          </p:cNvPr>
          <p:cNvSpPr>
            <a:spLocks noGrp="1"/>
          </p:cNvSpPr>
          <p:nvPr>
            <p:ph idx="1"/>
          </p:nvPr>
        </p:nvSpPr>
        <p:spPr>
          <a:xfrm>
            <a:off x="598715" y="1690738"/>
            <a:ext cx="4297333" cy="4447255"/>
          </a:xfrm>
        </p:spPr>
        <p:txBody>
          <a:bodyPr vert="horz" lIns="91440" tIns="45720" rIns="91440" bIns="45720" rtlCol="0" anchor="t">
            <a:normAutofit lnSpcReduction="10000"/>
          </a:bodyPr>
          <a:lstStyle/>
          <a:p>
            <a:r>
              <a:rPr lang="it-IT" sz="2600" b="1">
                <a:solidFill>
                  <a:srgbClr val="01396C"/>
                </a:solidFill>
                <a:ea typeface="+mn-lt"/>
                <a:cs typeface="+mn-lt"/>
              </a:rPr>
              <a:t>Two SMEFT </a:t>
            </a:r>
            <a:r>
              <a:rPr lang="it-IT" sz="2600" b="1" err="1">
                <a:solidFill>
                  <a:srgbClr val="01396C"/>
                </a:solidFill>
                <a:ea typeface="+mn-lt"/>
                <a:cs typeface="+mn-lt"/>
              </a:rPr>
              <a:t>fits</a:t>
            </a:r>
            <a:endParaRPr lang="it-IT" sz="2600" b="1">
              <a:solidFill>
                <a:srgbClr val="01396C"/>
              </a:solidFill>
              <a:ea typeface="+mn-lt"/>
              <a:cs typeface="+mn-lt"/>
            </a:endParaRPr>
          </a:p>
          <a:p>
            <a:pPr lvl="1">
              <a:buFont typeface="Courier New" panose="020B0604020202020204" pitchFamily="34" charset="0"/>
              <a:buChar char="o"/>
            </a:pPr>
            <a:r>
              <a:rPr lang="it-IT" sz="2200">
                <a:solidFill>
                  <a:srgbClr val="01396C"/>
                </a:solidFill>
                <a:ea typeface="+mn-lt"/>
                <a:cs typeface="+mn-lt"/>
              </a:rPr>
              <a:t>one </a:t>
            </a:r>
            <a:r>
              <a:rPr lang="it-IT" sz="2200" err="1">
                <a:solidFill>
                  <a:srgbClr val="01396C"/>
                </a:solidFill>
                <a:ea typeface="+mn-lt"/>
                <a:cs typeface="+mn-lt"/>
              </a:rPr>
              <a:t>retaining</a:t>
            </a:r>
            <a:r>
              <a:rPr lang="it-IT" sz="2200">
                <a:solidFill>
                  <a:srgbClr val="01396C"/>
                </a:solidFill>
                <a:ea typeface="+mn-lt"/>
                <a:cs typeface="+mn-lt"/>
              </a:rPr>
              <a:t> </a:t>
            </a:r>
            <a:r>
              <a:rPr lang="it-IT" sz="2200" err="1">
                <a:solidFill>
                  <a:srgbClr val="01396C"/>
                </a:solidFill>
                <a:ea typeface="+mn-lt"/>
                <a:cs typeface="+mn-lt"/>
              </a:rPr>
              <a:t>only</a:t>
            </a:r>
            <a:r>
              <a:rPr lang="it-IT" sz="2200">
                <a:solidFill>
                  <a:srgbClr val="01396C"/>
                </a:solidFill>
                <a:ea typeface="+mn-lt"/>
                <a:cs typeface="+mn-lt"/>
              </a:rPr>
              <a:t> </a:t>
            </a:r>
            <a:r>
              <a:rPr lang="it-IT" sz="2200" err="1">
                <a:solidFill>
                  <a:srgbClr val="01396C"/>
                </a:solidFill>
                <a:ea typeface="+mn-lt"/>
                <a:cs typeface="+mn-lt"/>
              </a:rPr>
              <a:t>interference</a:t>
            </a:r>
            <a:r>
              <a:rPr lang="it-IT" sz="2200">
                <a:solidFill>
                  <a:srgbClr val="01396C"/>
                </a:solidFill>
                <a:ea typeface="+mn-lt"/>
                <a:cs typeface="+mn-lt"/>
              </a:rPr>
              <a:t> (INT) </a:t>
            </a:r>
            <a:r>
              <a:rPr lang="it-IT" sz="2200" err="1">
                <a:solidFill>
                  <a:srgbClr val="01396C"/>
                </a:solidFill>
                <a:ea typeface="+mn-lt"/>
                <a:cs typeface="+mn-lt"/>
              </a:rPr>
              <a:t>terms</a:t>
            </a:r>
            <a:endParaRPr lang="it-IT" sz="2200">
              <a:solidFill>
                <a:srgbClr val="01396C"/>
              </a:solidFill>
              <a:ea typeface="+mn-lt"/>
              <a:cs typeface="+mn-lt"/>
            </a:endParaRPr>
          </a:p>
          <a:p>
            <a:pPr lvl="1">
              <a:buFont typeface="Courier New" panose="020B0604020202020204" pitchFamily="34" charset="0"/>
              <a:buChar char="o"/>
            </a:pPr>
            <a:r>
              <a:rPr lang="it-IT" sz="2200">
                <a:solidFill>
                  <a:srgbClr val="01396C"/>
                </a:solidFill>
                <a:ea typeface="+mn-lt"/>
                <a:cs typeface="+mn-lt"/>
              </a:rPr>
              <a:t>one </a:t>
            </a:r>
            <a:r>
              <a:rPr lang="it-IT" sz="2200" err="1">
                <a:solidFill>
                  <a:srgbClr val="01396C"/>
                </a:solidFill>
                <a:ea typeface="+mn-lt"/>
                <a:cs typeface="+mn-lt"/>
              </a:rPr>
              <a:t>including</a:t>
            </a:r>
            <a:r>
              <a:rPr lang="it-IT" sz="2200">
                <a:solidFill>
                  <a:srgbClr val="01396C"/>
                </a:solidFill>
                <a:ea typeface="+mn-lt"/>
                <a:cs typeface="+mn-lt"/>
              </a:rPr>
              <a:t> </a:t>
            </a:r>
            <a:r>
              <a:rPr lang="it-IT" sz="2200" err="1">
                <a:solidFill>
                  <a:srgbClr val="01396C"/>
                </a:solidFill>
                <a:ea typeface="+mn-lt"/>
                <a:cs typeface="+mn-lt"/>
              </a:rPr>
              <a:t>also</a:t>
            </a:r>
            <a:r>
              <a:rPr lang="it-IT" sz="2200">
                <a:solidFill>
                  <a:srgbClr val="01396C"/>
                </a:solidFill>
                <a:ea typeface="+mn-lt"/>
                <a:cs typeface="+mn-lt"/>
              </a:rPr>
              <a:t> </a:t>
            </a:r>
            <a:r>
              <a:rPr lang="it-IT" sz="2200" err="1">
                <a:solidFill>
                  <a:srgbClr val="01396C"/>
                </a:solidFill>
                <a:ea typeface="+mn-lt"/>
                <a:cs typeface="+mn-lt"/>
              </a:rPr>
              <a:t>quadratic</a:t>
            </a:r>
            <a:r>
              <a:rPr lang="it-IT" sz="2200">
                <a:solidFill>
                  <a:srgbClr val="01396C"/>
                </a:solidFill>
                <a:ea typeface="+mn-lt"/>
                <a:cs typeface="+mn-lt"/>
              </a:rPr>
              <a:t> (SQR) </a:t>
            </a:r>
            <a:r>
              <a:rPr lang="it-IT" sz="2200" err="1">
                <a:solidFill>
                  <a:srgbClr val="01396C"/>
                </a:solidFill>
                <a:ea typeface="+mn-lt"/>
                <a:cs typeface="+mn-lt"/>
              </a:rPr>
              <a:t>contributions</a:t>
            </a:r>
            <a:endParaRPr lang="it-IT" sz="2200">
              <a:solidFill>
                <a:srgbClr val="01396C"/>
              </a:solidFill>
              <a:ea typeface="Calibri"/>
              <a:cs typeface="Calibri"/>
            </a:endParaRPr>
          </a:p>
          <a:p>
            <a:r>
              <a:rPr lang="it-IT" sz="2600" b="1">
                <a:solidFill>
                  <a:srgbClr val="01396C"/>
                </a:solidFill>
                <a:ea typeface="+mn-lt"/>
                <a:cs typeface="+mn-lt"/>
              </a:rPr>
              <a:t>Input </a:t>
            </a:r>
            <a:r>
              <a:rPr lang="it-IT" sz="2600" b="1" err="1">
                <a:solidFill>
                  <a:srgbClr val="01396C"/>
                </a:solidFill>
                <a:ea typeface="+mn-lt"/>
                <a:cs typeface="+mn-lt"/>
              </a:rPr>
              <a:t>observable</a:t>
            </a:r>
            <a:endParaRPr lang="it-IT" sz="2600" b="1">
              <a:solidFill>
                <a:srgbClr val="000000"/>
              </a:solidFill>
              <a:ea typeface="+mn-lt"/>
              <a:cs typeface="+mn-lt"/>
            </a:endParaRPr>
          </a:p>
          <a:p>
            <a:pPr lvl="1">
              <a:buFont typeface="Courier New" panose="020B0604020202020204" pitchFamily="34" charset="0"/>
              <a:buChar char="o"/>
            </a:pPr>
            <a:r>
              <a:rPr lang="it-IT" sz="2200">
                <a:solidFill>
                  <a:srgbClr val="01396C"/>
                </a:solidFill>
                <a:ea typeface="+mn-lt"/>
                <a:cs typeface="+mn-lt"/>
              </a:rPr>
              <a:t> Single-</a:t>
            </a:r>
            <a:r>
              <a:rPr lang="it-IT" sz="2200" err="1">
                <a:solidFill>
                  <a:srgbClr val="01396C"/>
                </a:solidFill>
                <a:ea typeface="+mn-lt"/>
                <a:cs typeface="+mn-lt"/>
              </a:rPr>
              <a:t>differential</a:t>
            </a:r>
            <a:r>
              <a:rPr lang="it-IT" sz="2200">
                <a:solidFill>
                  <a:srgbClr val="01396C"/>
                </a:solidFill>
                <a:ea typeface="+mn-lt"/>
                <a:cs typeface="+mn-lt"/>
              </a:rPr>
              <a:t> </a:t>
            </a:r>
            <a:r>
              <a:rPr lang="it-IT" sz="2200" err="1">
                <a:solidFill>
                  <a:srgbClr val="01396C"/>
                </a:solidFill>
                <a:ea typeface="+mn-lt"/>
                <a:cs typeface="+mn-lt"/>
              </a:rPr>
              <a:t>Drell</a:t>
            </a:r>
            <a:r>
              <a:rPr lang="it-IT" sz="2200">
                <a:solidFill>
                  <a:srgbClr val="01396C"/>
                </a:solidFill>
                <a:ea typeface="+mn-lt"/>
                <a:cs typeface="+mn-lt"/>
              </a:rPr>
              <a:t>–</a:t>
            </a:r>
            <a:r>
              <a:rPr lang="it-IT" sz="2200" err="1">
                <a:solidFill>
                  <a:srgbClr val="01396C"/>
                </a:solidFill>
                <a:ea typeface="+mn-lt"/>
                <a:cs typeface="+mn-lt"/>
              </a:rPr>
              <a:t>Yan</a:t>
            </a:r>
            <a:r>
              <a:rPr lang="it-IT" sz="2200">
                <a:solidFill>
                  <a:srgbClr val="01396C"/>
                </a:solidFill>
                <a:ea typeface="+mn-lt"/>
                <a:cs typeface="+mn-lt"/>
              </a:rPr>
              <a:t> cross </a:t>
            </a:r>
            <a:r>
              <a:rPr lang="it-IT" sz="2200" err="1">
                <a:solidFill>
                  <a:srgbClr val="01396C"/>
                </a:solidFill>
                <a:ea typeface="+mn-lt"/>
                <a:cs typeface="+mn-lt"/>
              </a:rPr>
              <a:t>section</a:t>
            </a:r>
            <a:br>
              <a:rPr lang="it-IT" sz="2200">
                <a:ea typeface="+mn-lt"/>
                <a:cs typeface="+mn-lt"/>
              </a:rPr>
            </a:br>
            <a:r>
              <a:rPr lang="it-IT" sz="2200">
                <a:solidFill>
                  <a:srgbClr val="01396C"/>
                </a:solidFill>
                <a:ea typeface="+mn-lt"/>
                <a:cs typeface="+mn-lt"/>
              </a:rPr>
              <a:t> </a:t>
            </a:r>
            <a:r>
              <a:rPr lang="it-IT" sz="2200" err="1">
                <a:solidFill>
                  <a:srgbClr val="01396C"/>
                </a:solidFill>
                <a:ea typeface="+mn-lt"/>
                <a:cs typeface="+mn-lt"/>
              </a:rPr>
              <a:t>dσ</a:t>
            </a:r>
            <a:r>
              <a:rPr lang="it-IT" sz="2200">
                <a:solidFill>
                  <a:srgbClr val="01396C"/>
                </a:solidFill>
                <a:ea typeface="+mn-lt"/>
                <a:cs typeface="+mn-lt"/>
              </a:rPr>
              <a:t>/dm from arXiv:1606.01736</a:t>
            </a:r>
            <a:endParaRPr lang="it-IT" sz="2200">
              <a:ea typeface="Calibri"/>
              <a:cs typeface="Calibri"/>
            </a:endParaRPr>
          </a:p>
          <a:p>
            <a:r>
              <a:rPr lang="it-IT" sz="2600" b="1" err="1">
                <a:solidFill>
                  <a:srgbClr val="01396C"/>
                </a:solidFill>
                <a:ea typeface="+mn-lt"/>
                <a:cs typeface="+mn-lt"/>
              </a:rPr>
              <a:t>Fit</a:t>
            </a:r>
            <a:r>
              <a:rPr lang="it-IT" sz="2600" b="1">
                <a:solidFill>
                  <a:srgbClr val="01396C"/>
                </a:solidFill>
                <a:ea typeface="+mn-lt"/>
                <a:cs typeface="+mn-lt"/>
              </a:rPr>
              <a:t> setup</a:t>
            </a:r>
            <a:endParaRPr lang="it-IT" sz="2600" b="1">
              <a:solidFill>
                <a:srgbClr val="000000"/>
              </a:solidFill>
              <a:ea typeface="+mn-lt"/>
              <a:cs typeface="+mn-lt"/>
            </a:endParaRPr>
          </a:p>
          <a:p>
            <a:pPr lvl="1">
              <a:buFont typeface="Courier New" panose="020B0604020202020204" pitchFamily="34" charset="0"/>
              <a:buChar char="o"/>
            </a:pPr>
            <a:r>
              <a:rPr lang="it-IT" sz="2200">
                <a:solidFill>
                  <a:srgbClr val="01396C"/>
                </a:solidFill>
                <a:ea typeface="+mn-lt"/>
                <a:cs typeface="+mn-lt"/>
              </a:rPr>
              <a:t>One Wilson </a:t>
            </a:r>
            <a:r>
              <a:rPr lang="it-IT" sz="2200" err="1">
                <a:solidFill>
                  <a:srgbClr val="01396C"/>
                </a:solidFill>
                <a:ea typeface="+mn-lt"/>
                <a:cs typeface="+mn-lt"/>
              </a:rPr>
              <a:t>coefficient</a:t>
            </a:r>
            <a:r>
              <a:rPr lang="it-IT" sz="2200">
                <a:solidFill>
                  <a:srgbClr val="01396C"/>
                </a:solidFill>
                <a:ea typeface="+mn-lt"/>
                <a:cs typeface="+mn-lt"/>
              </a:rPr>
              <a:t> </a:t>
            </a:r>
            <a:r>
              <a:rPr lang="it-IT" sz="2200" err="1">
                <a:solidFill>
                  <a:srgbClr val="01396C"/>
                </a:solidFill>
                <a:ea typeface="+mn-lt"/>
                <a:cs typeface="+mn-lt"/>
              </a:rPr>
              <a:t>at</a:t>
            </a:r>
            <a:r>
              <a:rPr lang="it-IT" sz="2200">
                <a:solidFill>
                  <a:srgbClr val="01396C"/>
                </a:solidFill>
                <a:ea typeface="+mn-lt"/>
                <a:cs typeface="+mn-lt"/>
              </a:rPr>
              <a:t> a time, </a:t>
            </a:r>
            <a:r>
              <a:rPr lang="it-IT" sz="2200" err="1">
                <a:solidFill>
                  <a:srgbClr val="01396C"/>
                </a:solidFill>
                <a:ea typeface="+mn-lt"/>
                <a:cs typeface="+mn-lt"/>
              </a:rPr>
              <a:t>all</a:t>
            </a:r>
            <a:r>
              <a:rPr lang="it-IT" sz="2200">
                <a:solidFill>
                  <a:srgbClr val="01396C"/>
                </a:solidFill>
                <a:ea typeface="+mn-lt"/>
                <a:cs typeface="+mn-lt"/>
              </a:rPr>
              <a:t> </a:t>
            </a:r>
            <a:r>
              <a:rPr lang="it-IT" sz="2200" err="1">
                <a:solidFill>
                  <a:srgbClr val="01396C"/>
                </a:solidFill>
                <a:ea typeface="+mn-lt"/>
                <a:cs typeface="+mn-lt"/>
              </a:rPr>
              <a:t>others</a:t>
            </a:r>
            <a:r>
              <a:rPr lang="it-IT" sz="2200">
                <a:solidFill>
                  <a:srgbClr val="01396C"/>
                </a:solidFill>
                <a:ea typeface="+mn-lt"/>
                <a:cs typeface="+mn-lt"/>
              </a:rPr>
              <a:t> set to zero</a:t>
            </a:r>
            <a:endParaRPr lang="it-IT" sz="2200">
              <a:ea typeface="+mn-lt"/>
              <a:cs typeface="+mn-lt"/>
            </a:endParaRPr>
          </a:p>
          <a:p>
            <a:pPr marL="457200" indent="-457200"/>
            <a:endParaRPr lang="it-IT">
              <a:solidFill>
                <a:srgbClr val="01396C"/>
              </a:solidFill>
              <a:ea typeface="Calibri"/>
              <a:cs typeface="Calibri"/>
            </a:endParaRPr>
          </a:p>
          <a:p>
            <a:pPr marL="457200" indent="-457200"/>
            <a:endParaRPr lang="it-IT">
              <a:solidFill>
                <a:srgbClr val="01396C"/>
              </a:solidFill>
              <a:ea typeface="Calibri"/>
              <a:cs typeface="Calibri"/>
            </a:endParaRPr>
          </a:p>
          <a:p>
            <a:pPr marL="457200" indent="-457200"/>
            <a:endParaRPr lang="it-IT">
              <a:solidFill>
                <a:srgbClr val="01396C"/>
              </a:solidFill>
              <a:ea typeface="Calibri"/>
              <a:cs typeface="Calibri"/>
            </a:endParaRPr>
          </a:p>
        </p:txBody>
      </p:sp>
      <p:pic>
        <p:nvPicPr>
          <p:cNvPr id="12" name="Immagine 11" descr="Immagine che contiene testo, schermata, linea, Carattere&#10;&#10;Il contenuto generato dall&amp;#39;IA potrebbe non essere corretto.">
            <a:extLst>
              <a:ext uri="{FF2B5EF4-FFF2-40B4-BE49-F238E27FC236}">
                <a16:creationId xmlns:a16="http://schemas.microsoft.com/office/drawing/2014/main" id="{67AF304A-BC4E-56FF-0833-D26C724B953A}"/>
              </a:ext>
            </a:extLst>
          </p:cNvPr>
          <p:cNvPicPr>
            <a:picLocks noChangeAspect="1"/>
          </p:cNvPicPr>
          <p:nvPr/>
        </p:nvPicPr>
        <p:blipFill>
          <a:blip r:embed="rId3"/>
          <a:stretch>
            <a:fillRect/>
          </a:stretch>
        </p:blipFill>
        <p:spPr>
          <a:xfrm>
            <a:off x="4897734" y="1861456"/>
            <a:ext cx="6935876" cy="4103916"/>
          </a:xfrm>
          <a:prstGeom prst="rect">
            <a:avLst/>
          </a:prstGeom>
        </p:spPr>
      </p:pic>
    </p:spTree>
    <p:extLst>
      <p:ext uri="{BB962C8B-B14F-4D97-AF65-F5344CB8AC3E}">
        <p14:creationId xmlns:p14="http://schemas.microsoft.com/office/powerpoint/2010/main" val="17006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9E61-51A1-2E26-962A-2F625A0630D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C492355-88D5-EC75-5B54-D7B334E28708}"/>
              </a:ext>
            </a:extLst>
          </p:cNvPr>
          <p:cNvSpPr>
            <a:spLocks noGrp="1"/>
          </p:cNvSpPr>
          <p:nvPr>
            <p:ph type="title"/>
          </p:nvPr>
        </p:nvSpPr>
        <p:spPr/>
        <p:txBody>
          <a:bodyPr/>
          <a:lstStyle/>
          <a:p>
            <a:pPr algn="ctr"/>
            <a:r>
              <a:rPr lang="it-IT" sz="4000" b="1">
                <a:solidFill>
                  <a:srgbClr val="01396C"/>
                </a:solidFill>
                <a:ea typeface="+mj-lt"/>
                <a:cs typeface="+mj-lt"/>
              </a:rPr>
              <a:t>Preliminary SMEFT </a:t>
            </a:r>
            <a:r>
              <a:rPr lang="it-IT" sz="4000" b="1" err="1">
                <a:solidFill>
                  <a:srgbClr val="01396C"/>
                </a:solidFill>
                <a:ea typeface="+mj-lt"/>
                <a:cs typeface="+mj-lt"/>
              </a:rPr>
              <a:t>constraints</a:t>
            </a:r>
            <a:r>
              <a:rPr lang="it-IT" sz="4000" b="1">
                <a:solidFill>
                  <a:srgbClr val="01396C"/>
                </a:solidFill>
                <a:ea typeface="+mj-lt"/>
                <a:cs typeface="+mj-lt"/>
              </a:rPr>
              <a:t> from </a:t>
            </a:r>
            <a:r>
              <a:rPr lang="it-IT" sz="4000" b="1" err="1">
                <a:solidFill>
                  <a:srgbClr val="01396C"/>
                </a:solidFill>
                <a:ea typeface="+mj-lt"/>
                <a:cs typeface="+mj-lt"/>
              </a:rPr>
              <a:t>Drell</a:t>
            </a:r>
            <a:r>
              <a:rPr lang="it-IT" sz="4000" b="1">
                <a:solidFill>
                  <a:srgbClr val="01396C"/>
                </a:solidFill>
                <a:ea typeface="+mj-lt"/>
                <a:cs typeface="+mj-lt"/>
              </a:rPr>
              <a:t>–</a:t>
            </a:r>
            <a:r>
              <a:rPr lang="it-IT" sz="4000" b="1" err="1">
                <a:solidFill>
                  <a:srgbClr val="01396C"/>
                </a:solidFill>
                <a:ea typeface="+mj-lt"/>
                <a:cs typeface="+mj-lt"/>
              </a:rPr>
              <a:t>Yan</a:t>
            </a:r>
            <a:endParaRPr lang="it-IT" b="1" err="1"/>
          </a:p>
        </p:txBody>
      </p:sp>
      <p:sp>
        <p:nvSpPr>
          <p:cNvPr id="4" name="Segnaposto piè di pagina 3">
            <a:extLst>
              <a:ext uri="{FF2B5EF4-FFF2-40B4-BE49-F238E27FC236}">
                <a16:creationId xmlns:a16="http://schemas.microsoft.com/office/drawing/2014/main" id="{E72271CF-20C4-248D-9FFC-B8A30CD0B9D4}"/>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CEDE0237-6977-F158-79F6-9250D51D015B}"/>
              </a:ext>
            </a:extLst>
          </p:cNvPr>
          <p:cNvSpPr>
            <a:spLocks noGrp="1"/>
          </p:cNvSpPr>
          <p:nvPr>
            <p:ph type="sldNum" sz="quarter" idx="12"/>
          </p:nvPr>
        </p:nvSpPr>
        <p:spPr/>
        <p:txBody>
          <a:bodyPr/>
          <a:lstStyle/>
          <a:p>
            <a:fld id="{66CD45B7-DFE2-4393-8D37-380FC36BF3AA}" type="slidenum">
              <a:rPr lang="de-DE" dirty="0" smtClean="0">
                <a:solidFill>
                  <a:srgbClr val="01396C"/>
                </a:solidFill>
              </a:rPr>
              <a:t>16</a:t>
            </a:fld>
            <a:endParaRPr lang="de-DE">
              <a:solidFill>
                <a:srgbClr val="01396C"/>
              </a:solidFill>
            </a:endParaRPr>
          </a:p>
        </p:txBody>
      </p:sp>
      <p:pic>
        <p:nvPicPr>
          <p:cNvPr id="7" name="Immagine 6">
            <a:extLst>
              <a:ext uri="{FF2B5EF4-FFF2-40B4-BE49-F238E27FC236}">
                <a16:creationId xmlns:a16="http://schemas.microsoft.com/office/drawing/2014/main" id="{54708FF0-673C-F5B9-26CF-A248D36DCC8D}"/>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9B6C7733-A8A6-13D6-7A98-1EAA87244F34}"/>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sp>
        <p:nvSpPr>
          <p:cNvPr id="6" name="Segnaposto contenuto 5">
            <a:extLst>
              <a:ext uri="{FF2B5EF4-FFF2-40B4-BE49-F238E27FC236}">
                <a16:creationId xmlns:a16="http://schemas.microsoft.com/office/drawing/2014/main" id="{4628E9FE-1D35-57DF-9A1E-660E1BAC556B}"/>
              </a:ext>
            </a:extLst>
          </p:cNvPr>
          <p:cNvSpPr>
            <a:spLocks noGrp="1"/>
          </p:cNvSpPr>
          <p:nvPr>
            <p:ph idx="1"/>
          </p:nvPr>
        </p:nvSpPr>
        <p:spPr>
          <a:xfrm>
            <a:off x="598715" y="1962881"/>
            <a:ext cx="4297333" cy="3772341"/>
          </a:xfrm>
        </p:spPr>
        <p:txBody>
          <a:bodyPr vert="horz" lIns="91440" tIns="45720" rIns="91440" bIns="45720" rtlCol="0" anchor="t">
            <a:normAutofit fontScale="92500"/>
          </a:bodyPr>
          <a:lstStyle/>
          <a:p>
            <a:pPr>
              <a:lnSpc>
                <a:spcPct val="80000"/>
              </a:lnSpc>
            </a:pPr>
            <a:r>
              <a:rPr lang="it-IT" sz="2600" b="1">
                <a:solidFill>
                  <a:srgbClr val="01396C"/>
                </a:solidFill>
                <a:ea typeface="+mn-lt"/>
                <a:cs typeface="+mn-lt"/>
              </a:rPr>
              <a:t>Input </a:t>
            </a:r>
            <a:r>
              <a:rPr lang="it-IT" sz="2600" b="1" err="1">
                <a:solidFill>
                  <a:srgbClr val="01396C"/>
                </a:solidFill>
                <a:ea typeface="+mn-lt"/>
                <a:cs typeface="+mn-lt"/>
              </a:rPr>
              <a:t>observable</a:t>
            </a:r>
            <a:endParaRPr lang="it-IT" sz="2600" b="1">
              <a:solidFill>
                <a:srgbClr val="01396C"/>
              </a:solidFill>
              <a:ea typeface="+mn-lt"/>
              <a:cs typeface="+mn-lt"/>
            </a:endParaRPr>
          </a:p>
          <a:p>
            <a:pPr lvl="1">
              <a:lnSpc>
                <a:spcPct val="80000"/>
              </a:lnSpc>
              <a:buFont typeface="Courier New" panose="020B0604020202020204" pitchFamily="34" charset="0"/>
              <a:buChar char="o"/>
            </a:pPr>
            <a:r>
              <a:rPr lang="it-IT" sz="2200">
                <a:solidFill>
                  <a:srgbClr val="01396C"/>
                </a:solidFill>
                <a:ea typeface="+mn-lt"/>
                <a:cs typeface="+mn-lt"/>
              </a:rPr>
              <a:t>Double-</a:t>
            </a:r>
            <a:r>
              <a:rPr lang="it-IT" sz="2200" err="1">
                <a:solidFill>
                  <a:srgbClr val="01396C"/>
                </a:solidFill>
                <a:ea typeface="+mn-lt"/>
                <a:cs typeface="+mn-lt"/>
              </a:rPr>
              <a:t>differential</a:t>
            </a:r>
            <a:r>
              <a:rPr lang="it-IT" sz="2200">
                <a:solidFill>
                  <a:srgbClr val="01396C"/>
                </a:solidFill>
                <a:ea typeface="+mn-lt"/>
                <a:cs typeface="+mn-lt"/>
              </a:rPr>
              <a:t> </a:t>
            </a:r>
            <a:r>
              <a:rPr lang="it-IT" sz="2200" err="1">
                <a:solidFill>
                  <a:srgbClr val="01396C"/>
                </a:solidFill>
                <a:ea typeface="+mn-lt"/>
                <a:cs typeface="+mn-lt"/>
              </a:rPr>
              <a:t>Drell</a:t>
            </a:r>
            <a:r>
              <a:rPr lang="it-IT" sz="2200">
                <a:solidFill>
                  <a:srgbClr val="01396C"/>
                </a:solidFill>
                <a:ea typeface="+mn-lt"/>
                <a:cs typeface="+mn-lt"/>
              </a:rPr>
              <a:t>–</a:t>
            </a:r>
            <a:r>
              <a:rPr lang="it-IT" sz="2200" err="1">
                <a:solidFill>
                  <a:srgbClr val="01396C"/>
                </a:solidFill>
                <a:ea typeface="+mn-lt"/>
                <a:cs typeface="+mn-lt"/>
              </a:rPr>
              <a:t>Yan</a:t>
            </a:r>
            <a:r>
              <a:rPr lang="it-IT" sz="2200">
                <a:solidFill>
                  <a:srgbClr val="01396C"/>
                </a:solidFill>
                <a:ea typeface="+mn-lt"/>
                <a:cs typeface="+mn-lt"/>
              </a:rPr>
              <a:t> cross </a:t>
            </a:r>
            <a:r>
              <a:rPr lang="it-IT" sz="2200" err="1">
                <a:solidFill>
                  <a:srgbClr val="01396C"/>
                </a:solidFill>
                <a:ea typeface="+mn-lt"/>
                <a:cs typeface="+mn-lt"/>
              </a:rPr>
              <a:t>sections</a:t>
            </a:r>
            <a:br>
              <a:rPr lang="it-IT" sz="2200">
                <a:ea typeface="+mn-lt"/>
                <a:cs typeface="+mn-lt"/>
              </a:rPr>
            </a:br>
            <a:r>
              <a:rPr lang="it-IT" sz="2200">
                <a:solidFill>
                  <a:srgbClr val="01396C"/>
                </a:solidFill>
                <a:ea typeface="+mn-lt"/>
                <a:cs typeface="+mn-lt"/>
              </a:rPr>
              <a:t> (from arXiv:1606.01736)</a:t>
            </a:r>
            <a:endParaRPr lang="it-IT" sz="2200">
              <a:solidFill>
                <a:srgbClr val="01396C"/>
              </a:solidFill>
              <a:ea typeface="Calibri"/>
              <a:cs typeface="Calibri"/>
            </a:endParaRPr>
          </a:p>
          <a:p>
            <a:pPr>
              <a:lnSpc>
                <a:spcPct val="80000"/>
              </a:lnSpc>
            </a:pPr>
            <a:r>
              <a:rPr lang="it-IT" sz="2600" b="1" err="1">
                <a:solidFill>
                  <a:srgbClr val="01396C"/>
                </a:solidFill>
                <a:ea typeface="+mn-lt"/>
                <a:cs typeface="+mn-lt"/>
              </a:rPr>
              <a:t>Fit</a:t>
            </a:r>
            <a:r>
              <a:rPr lang="it-IT" sz="2600" b="1">
                <a:solidFill>
                  <a:srgbClr val="01396C"/>
                </a:solidFill>
                <a:ea typeface="+mn-lt"/>
                <a:cs typeface="+mn-lt"/>
              </a:rPr>
              <a:t> setup</a:t>
            </a:r>
            <a:endParaRPr lang="it-IT" b="1">
              <a:solidFill>
                <a:srgbClr val="000000"/>
              </a:solidFill>
              <a:ea typeface="+mn-lt"/>
              <a:cs typeface="+mn-lt"/>
            </a:endParaRPr>
          </a:p>
          <a:p>
            <a:pPr lvl="1">
              <a:lnSpc>
                <a:spcPct val="80000"/>
              </a:lnSpc>
              <a:buFont typeface="Courier New" panose="020B0604020202020204" pitchFamily="34" charset="0"/>
              <a:buChar char="o"/>
            </a:pPr>
            <a:r>
              <a:rPr lang="it-IT" sz="2200" err="1">
                <a:solidFill>
                  <a:srgbClr val="01396C"/>
                </a:solidFill>
                <a:ea typeface="+mn-lt"/>
                <a:cs typeface="+mn-lt"/>
              </a:rPr>
              <a:t>Interference</a:t>
            </a:r>
            <a:r>
              <a:rPr lang="it-IT" sz="2200">
                <a:solidFill>
                  <a:srgbClr val="01396C"/>
                </a:solidFill>
                <a:ea typeface="+mn-lt"/>
                <a:cs typeface="+mn-lt"/>
              </a:rPr>
              <a:t> </a:t>
            </a:r>
            <a:r>
              <a:rPr lang="it-IT" sz="2200" err="1">
                <a:solidFill>
                  <a:srgbClr val="01396C"/>
                </a:solidFill>
                <a:ea typeface="+mn-lt"/>
                <a:cs typeface="+mn-lt"/>
              </a:rPr>
              <a:t>terms</a:t>
            </a:r>
            <a:r>
              <a:rPr lang="it-IT" sz="2200">
                <a:solidFill>
                  <a:srgbClr val="01396C"/>
                </a:solidFill>
                <a:ea typeface="+mn-lt"/>
                <a:cs typeface="+mn-lt"/>
              </a:rPr>
              <a:t> </a:t>
            </a:r>
            <a:r>
              <a:rPr lang="it-IT" sz="2200" err="1">
                <a:solidFill>
                  <a:srgbClr val="01396C"/>
                </a:solidFill>
                <a:ea typeface="+mn-lt"/>
                <a:cs typeface="+mn-lt"/>
              </a:rPr>
              <a:t>only</a:t>
            </a:r>
            <a:r>
              <a:rPr lang="it-IT" sz="2200">
                <a:solidFill>
                  <a:srgbClr val="01396C"/>
                </a:solidFill>
                <a:ea typeface="+mn-lt"/>
                <a:cs typeface="+mn-lt"/>
              </a:rPr>
              <a:t> (INT)</a:t>
            </a:r>
            <a:endParaRPr lang="it-IT">
              <a:ea typeface="Calibri"/>
              <a:cs typeface="Calibri"/>
            </a:endParaRPr>
          </a:p>
          <a:p>
            <a:pPr>
              <a:lnSpc>
                <a:spcPct val="80000"/>
              </a:lnSpc>
            </a:pPr>
            <a:r>
              <a:rPr lang="it-IT" sz="2600" b="1">
                <a:solidFill>
                  <a:srgbClr val="01396C"/>
                </a:solidFill>
                <a:ea typeface="+mn-lt"/>
                <a:cs typeface="+mn-lt"/>
              </a:rPr>
              <a:t>Treatment of Wilson </a:t>
            </a:r>
            <a:r>
              <a:rPr lang="it-IT" sz="2600" b="1" err="1">
                <a:solidFill>
                  <a:srgbClr val="01396C"/>
                </a:solidFill>
                <a:ea typeface="+mn-lt"/>
                <a:cs typeface="+mn-lt"/>
              </a:rPr>
              <a:t>coefficients</a:t>
            </a:r>
            <a:endParaRPr lang="it-IT" b="1">
              <a:solidFill>
                <a:srgbClr val="000000"/>
              </a:solidFill>
              <a:ea typeface="+mn-lt"/>
              <a:cs typeface="+mn-lt"/>
            </a:endParaRPr>
          </a:p>
          <a:p>
            <a:pPr lvl="1">
              <a:lnSpc>
                <a:spcPct val="80000"/>
              </a:lnSpc>
              <a:buFont typeface="Courier New" panose="020B0604020202020204" pitchFamily="34" charset="0"/>
              <a:buChar char="o"/>
            </a:pPr>
            <a:r>
              <a:rPr lang="it-IT" sz="2200" err="1">
                <a:solidFill>
                  <a:srgbClr val="01396C"/>
                </a:solidFill>
                <a:ea typeface="+mn-lt"/>
                <a:cs typeface="+mn-lt"/>
              </a:rPr>
              <a:t>individual</a:t>
            </a:r>
            <a:r>
              <a:rPr lang="it-IT" sz="2200">
                <a:solidFill>
                  <a:srgbClr val="01396C"/>
                </a:solidFill>
                <a:ea typeface="+mn-lt"/>
                <a:cs typeface="+mn-lt"/>
              </a:rPr>
              <a:t> </a:t>
            </a:r>
            <a:r>
              <a:rPr lang="it-IT" sz="2200" err="1">
                <a:solidFill>
                  <a:srgbClr val="01396C"/>
                </a:solidFill>
                <a:ea typeface="+mn-lt"/>
                <a:cs typeface="+mn-lt"/>
              </a:rPr>
              <a:t>fits</a:t>
            </a:r>
            <a:r>
              <a:rPr lang="it-IT" sz="2200">
                <a:solidFill>
                  <a:srgbClr val="01396C"/>
                </a:solidFill>
                <a:ea typeface="+mn-lt"/>
                <a:cs typeface="+mn-lt"/>
              </a:rPr>
              <a:t>: one </a:t>
            </a:r>
            <a:r>
              <a:rPr lang="it-IT" sz="2200" err="1">
                <a:solidFill>
                  <a:srgbClr val="01396C"/>
                </a:solidFill>
                <a:ea typeface="+mn-lt"/>
                <a:cs typeface="+mn-lt"/>
              </a:rPr>
              <a:t>coefficient</a:t>
            </a:r>
            <a:r>
              <a:rPr lang="it-IT" sz="2200">
                <a:solidFill>
                  <a:srgbClr val="01396C"/>
                </a:solidFill>
                <a:ea typeface="+mn-lt"/>
                <a:cs typeface="+mn-lt"/>
              </a:rPr>
              <a:t> </a:t>
            </a:r>
            <a:r>
              <a:rPr lang="it-IT" sz="2200" err="1">
                <a:solidFill>
                  <a:srgbClr val="01396C"/>
                </a:solidFill>
                <a:ea typeface="+mn-lt"/>
                <a:cs typeface="+mn-lt"/>
              </a:rPr>
              <a:t>at</a:t>
            </a:r>
            <a:r>
              <a:rPr lang="it-IT" sz="2200">
                <a:solidFill>
                  <a:srgbClr val="01396C"/>
                </a:solidFill>
                <a:ea typeface="+mn-lt"/>
                <a:cs typeface="+mn-lt"/>
              </a:rPr>
              <a:t> a time</a:t>
            </a:r>
            <a:endParaRPr lang="it-IT">
              <a:solidFill>
                <a:srgbClr val="000000"/>
              </a:solidFill>
              <a:ea typeface="+mn-lt"/>
              <a:cs typeface="+mn-lt"/>
            </a:endParaRPr>
          </a:p>
          <a:p>
            <a:pPr lvl="1">
              <a:lnSpc>
                <a:spcPct val="80000"/>
              </a:lnSpc>
              <a:buFont typeface="Courier New" panose="020B0604020202020204" pitchFamily="34" charset="0"/>
              <a:buChar char="o"/>
            </a:pPr>
            <a:r>
              <a:rPr lang="it-IT" sz="2200">
                <a:solidFill>
                  <a:srgbClr val="01396C"/>
                </a:solidFill>
                <a:ea typeface="+mn-lt"/>
                <a:cs typeface="+mn-lt"/>
              </a:rPr>
              <a:t> </a:t>
            </a:r>
            <a:r>
              <a:rPr lang="it-IT" sz="2200" err="1">
                <a:solidFill>
                  <a:srgbClr val="01396C"/>
                </a:solidFill>
                <a:ea typeface="+mn-lt"/>
                <a:cs typeface="+mn-lt"/>
              </a:rPr>
              <a:t>marginalised</a:t>
            </a:r>
            <a:r>
              <a:rPr lang="it-IT" sz="2200">
                <a:solidFill>
                  <a:srgbClr val="01396C"/>
                </a:solidFill>
                <a:ea typeface="+mn-lt"/>
                <a:cs typeface="+mn-lt"/>
              </a:rPr>
              <a:t> </a:t>
            </a:r>
            <a:r>
              <a:rPr lang="it-IT" sz="2200" err="1">
                <a:solidFill>
                  <a:srgbClr val="01396C"/>
                </a:solidFill>
                <a:ea typeface="+mn-lt"/>
                <a:cs typeface="+mn-lt"/>
              </a:rPr>
              <a:t>fit</a:t>
            </a:r>
            <a:r>
              <a:rPr lang="it-IT" sz="2200">
                <a:solidFill>
                  <a:srgbClr val="01396C"/>
                </a:solidFill>
                <a:ea typeface="+mn-lt"/>
                <a:cs typeface="+mn-lt"/>
              </a:rPr>
              <a:t>: </a:t>
            </a:r>
            <a:r>
              <a:rPr lang="it-IT" sz="2200" err="1">
                <a:solidFill>
                  <a:srgbClr val="01396C"/>
                </a:solidFill>
                <a:ea typeface="+mn-lt"/>
                <a:cs typeface="+mn-lt"/>
              </a:rPr>
              <a:t>all</a:t>
            </a:r>
            <a:r>
              <a:rPr lang="it-IT" sz="2200">
                <a:solidFill>
                  <a:srgbClr val="01396C"/>
                </a:solidFill>
                <a:ea typeface="+mn-lt"/>
                <a:cs typeface="+mn-lt"/>
              </a:rPr>
              <a:t> </a:t>
            </a:r>
            <a:r>
              <a:rPr lang="it-IT" sz="2200" err="1">
                <a:solidFill>
                  <a:srgbClr val="01396C"/>
                </a:solidFill>
                <a:ea typeface="+mn-lt"/>
                <a:cs typeface="+mn-lt"/>
              </a:rPr>
              <a:t>coefficients</a:t>
            </a:r>
            <a:r>
              <a:rPr lang="it-IT" sz="2200">
                <a:solidFill>
                  <a:srgbClr val="01396C"/>
                </a:solidFill>
                <a:ea typeface="+mn-lt"/>
                <a:cs typeface="+mn-lt"/>
              </a:rPr>
              <a:t> </a:t>
            </a:r>
            <a:r>
              <a:rPr lang="it-IT" sz="2200" err="1">
                <a:solidFill>
                  <a:srgbClr val="01396C"/>
                </a:solidFill>
                <a:ea typeface="+mn-lt"/>
                <a:cs typeface="+mn-lt"/>
              </a:rPr>
              <a:t>varied</a:t>
            </a:r>
            <a:r>
              <a:rPr lang="it-IT" sz="2200">
                <a:solidFill>
                  <a:srgbClr val="01396C"/>
                </a:solidFill>
                <a:ea typeface="+mn-lt"/>
                <a:cs typeface="+mn-lt"/>
              </a:rPr>
              <a:t> </a:t>
            </a:r>
            <a:r>
              <a:rPr lang="it-IT" sz="2200" err="1">
                <a:solidFill>
                  <a:srgbClr val="01396C"/>
                </a:solidFill>
                <a:ea typeface="+mn-lt"/>
                <a:cs typeface="+mn-lt"/>
              </a:rPr>
              <a:t>simultaneously</a:t>
            </a:r>
            <a:endParaRPr lang="it-IT">
              <a:ea typeface="Calibri"/>
              <a:cs typeface="Calibri"/>
            </a:endParaRPr>
          </a:p>
          <a:p>
            <a:endParaRPr lang="it-IT" sz="2600">
              <a:solidFill>
                <a:srgbClr val="01396C"/>
              </a:solidFill>
              <a:ea typeface="+mn-lt"/>
              <a:cs typeface="+mn-lt"/>
            </a:endParaRPr>
          </a:p>
          <a:p>
            <a:pPr marL="457200" indent="-457200"/>
            <a:endParaRPr lang="it-IT">
              <a:solidFill>
                <a:srgbClr val="01396C"/>
              </a:solidFill>
              <a:ea typeface="Calibri"/>
              <a:cs typeface="Calibri"/>
            </a:endParaRPr>
          </a:p>
          <a:p>
            <a:pPr marL="457200" indent="-457200"/>
            <a:endParaRPr lang="it-IT">
              <a:solidFill>
                <a:srgbClr val="01396C"/>
              </a:solidFill>
              <a:ea typeface="Calibri"/>
              <a:cs typeface="Calibri"/>
            </a:endParaRPr>
          </a:p>
          <a:p>
            <a:pPr marL="457200" indent="-457200"/>
            <a:endParaRPr lang="it-IT">
              <a:solidFill>
                <a:srgbClr val="01396C"/>
              </a:solidFill>
              <a:ea typeface="Calibri"/>
              <a:cs typeface="Calibri"/>
            </a:endParaRPr>
          </a:p>
        </p:txBody>
      </p:sp>
      <p:pic>
        <p:nvPicPr>
          <p:cNvPr id="3" name="Immagine 2" descr="Immagine che contiene testo, diagramma, linea, Diagramma&#10;&#10;Il contenuto generato dall&amp;#39;IA potrebbe non essere corretto.">
            <a:extLst>
              <a:ext uri="{FF2B5EF4-FFF2-40B4-BE49-F238E27FC236}">
                <a16:creationId xmlns:a16="http://schemas.microsoft.com/office/drawing/2014/main" id="{57E73AB4-937F-2C7D-CADB-860F25206359}"/>
              </a:ext>
            </a:extLst>
          </p:cNvPr>
          <p:cNvPicPr>
            <a:picLocks noChangeAspect="1"/>
          </p:cNvPicPr>
          <p:nvPr/>
        </p:nvPicPr>
        <p:blipFill>
          <a:blip r:embed="rId3"/>
          <a:stretch>
            <a:fillRect/>
          </a:stretch>
        </p:blipFill>
        <p:spPr>
          <a:xfrm>
            <a:off x="5215699" y="1589314"/>
            <a:ext cx="6789802" cy="4441372"/>
          </a:xfrm>
          <a:prstGeom prst="rect">
            <a:avLst/>
          </a:prstGeom>
        </p:spPr>
      </p:pic>
    </p:spTree>
    <p:extLst>
      <p:ext uri="{BB962C8B-B14F-4D97-AF65-F5344CB8AC3E}">
        <p14:creationId xmlns:p14="http://schemas.microsoft.com/office/powerpoint/2010/main" val="211292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A39E-677C-B4AF-29E0-C92FC21325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6A25FDC-868B-4CE2-39A2-3D0957A5946C}"/>
              </a:ext>
            </a:extLst>
          </p:cNvPr>
          <p:cNvSpPr>
            <a:spLocks noGrp="1"/>
          </p:cNvSpPr>
          <p:nvPr>
            <p:ph type="title"/>
          </p:nvPr>
        </p:nvSpPr>
        <p:spPr/>
        <p:txBody>
          <a:bodyPr/>
          <a:lstStyle/>
          <a:p>
            <a:pPr algn="ctr"/>
            <a:r>
              <a:rPr lang="it-IT" sz="4000" b="1" err="1">
                <a:solidFill>
                  <a:srgbClr val="01396C"/>
                </a:solidFill>
                <a:ea typeface="+mj-lt"/>
                <a:cs typeface="+mj-lt"/>
              </a:rPr>
              <a:t>Flat</a:t>
            </a:r>
            <a:r>
              <a:rPr lang="it-IT" sz="4000" b="1">
                <a:solidFill>
                  <a:srgbClr val="01396C"/>
                </a:solidFill>
                <a:ea typeface="+mj-lt"/>
                <a:cs typeface="+mj-lt"/>
              </a:rPr>
              <a:t> </a:t>
            </a:r>
            <a:r>
              <a:rPr lang="it-IT" sz="4000" b="1" err="1">
                <a:solidFill>
                  <a:srgbClr val="01396C"/>
                </a:solidFill>
                <a:ea typeface="+mj-lt"/>
                <a:cs typeface="+mj-lt"/>
              </a:rPr>
              <a:t>Directions</a:t>
            </a:r>
            <a:endParaRPr lang="it-IT" sz="4000" b="1" err="1">
              <a:solidFill>
                <a:srgbClr val="01396C"/>
              </a:solidFill>
              <a:ea typeface="Calibri Light"/>
              <a:cs typeface="Calibri Light"/>
            </a:endParaRPr>
          </a:p>
        </p:txBody>
      </p:sp>
      <p:sp>
        <p:nvSpPr>
          <p:cNvPr id="4" name="Segnaposto piè di pagina 3">
            <a:extLst>
              <a:ext uri="{FF2B5EF4-FFF2-40B4-BE49-F238E27FC236}">
                <a16:creationId xmlns:a16="http://schemas.microsoft.com/office/drawing/2014/main" id="{3E1FDFEA-671A-EFBF-C340-1DDDAAE56CE3}"/>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5A2909E7-6E6B-EAA4-5560-14FDEA83CBC5}"/>
              </a:ext>
            </a:extLst>
          </p:cNvPr>
          <p:cNvSpPr>
            <a:spLocks noGrp="1"/>
          </p:cNvSpPr>
          <p:nvPr>
            <p:ph type="sldNum" sz="quarter" idx="12"/>
          </p:nvPr>
        </p:nvSpPr>
        <p:spPr/>
        <p:txBody>
          <a:bodyPr/>
          <a:lstStyle/>
          <a:p>
            <a:fld id="{66CD45B7-DFE2-4393-8D37-380FC36BF3AA}" type="slidenum">
              <a:rPr lang="de-DE" dirty="0" smtClean="0">
                <a:solidFill>
                  <a:srgbClr val="01396C"/>
                </a:solidFill>
              </a:rPr>
              <a:t>17</a:t>
            </a:fld>
            <a:endParaRPr lang="de-DE">
              <a:solidFill>
                <a:srgbClr val="01396C"/>
              </a:solidFill>
            </a:endParaRPr>
          </a:p>
        </p:txBody>
      </p:sp>
      <p:pic>
        <p:nvPicPr>
          <p:cNvPr id="7" name="Immagine 6">
            <a:extLst>
              <a:ext uri="{FF2B5EF4-FFF2-40B4-BE49-F238E27FC236}">
                <a16:creationId xmlns:a16="http://schemas.microsoft.com/office/drawing/2014/main" id="{6EDE893A-3E0A-1B3E-9AFF-FA2B1A76414E}"/>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A27BC042-79A9-73FF-DE9A-AF45138147E7}"/>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Towards</a:t>
            </a:r>
            <a:r>
              <a:rPr lang="it-IT" b="1">
                <a:solidFill>
                  <a:schemeClr val="bg1"/>
                </a:solidFill>
              </a:rPr>
              <a:t> a global DY </a:t>
            </a:r>
            <a:r>
              <a:rPr lang="it-IT" b="1" err="1">
                <a:solidFill>
                  <a:schemeClr val="bg1"/>
                </a:solidFill>
              </a:rPr>
              <a:t>fit</a:t>
            </a:r>
            <a:endParaRPr lang="it-IT" b="1" err="1">
              <a:solidFill>
                <a:schemeClr val="bg1"/>
              </a:solidFill>
              <a:ea typeface="Calibri"/>
              <a:cs typeface="Calibri"/>
            </a:endParaRPr>
          </a:p>
          <a:p>
            <a:pPr algn="ctr"/>
            <a:endParaRPr lang="it-IT" b="1">
              <a:solidFill>
                <a:schemeClr val="bg1"/>
              </a:solidFill>
              <a:ea typeface="Calibri"/>
              <a:cs typeface="Calibri"/>
            </a:endParaRPr>
          </a:p>
        </p:txBody>
      </p:sp>
      <p:sp>
        <p:nvSpPr>
          <p:cNvPr id="6" name="Segnaposto contenuto 5">
            <a:extLst>
              <a:ext uri="{FF2B5EF4-FFF2-40B4-BE49-F238E27FC236}">
                <a16:creationId xmlns:a16="http://schemas.microsoft.com/office/drawing/2014/main" id="{9656A274-03BF-807B-9ED6-8826682E5CBB}"/>
              </a:ext>
            </a:extLst>
          </p:cNvPr>
          <p:cNvSpPr>
            <a:spLocks noGrp="1"/>
          </p:cNvSpPr>
          <p:nvPr>
            <p:ph idx="1"/>
          </p:nvPr>
        </p:nvSpPr>
        <p:spPr>
          <a:xfrm>
            <a:off x="838200" y="1726234"/>
            <a:ext cx="6426990" cy="3964500"/>
          </a:xfrm>
        </p:spPr>
        <p:txBody>
          <a:bodyPr vert="horz" lIns="91440" tIns="45720" rIns="91440" bIns="45720" rtlCol="0" anchor="t">
            <a:normAutofit fontScale="85000" lnSpcReduction="20000"/>
          </a:bodyPr>
          <a:lstStyle/>
          <a:p>
            <a:pPr>
              <a:lnSpc>
                <a:spcPct val="80000"/>
              </a:lnSpc>
              <a:buFont typeface="Wingdings" panose="020B0604020202020204" pitchFamily="34" charset="0"/>
              <a:buChar char="q"/>
            </a:pPr>
            <a:r>
              <a:rPr lang="it-IT">
                <a:solidFill>
                  <a:srgbClr val="01396C"/>
                </a:solidFill>
                <a:ea typeface="+mn-lt"/>
                <a:cs typeface="+mn-lt"/>
              </a:rPr>
              <a:t> </a:t>
            </a:r>
            <a:r>
              <a:rPr lang="it-IT" b="1">
                <a:solidFill>
                  <a:srgbClr val="01396C"/>
                </a:solidFill>
                <a:ea typeface="+mn-lt"/>
                <a:cs typeface="+mn-lt"/>
              </a:rPr>
              <a:t>A common </a:t>
            </a:r>
            <a:r>
              <a:rPr lang="it-IT" b="1" err="1">
                <a:solidFill>
                  <a:srgbClr val="01396C"/>
                </a:solidFill>
                <a:ea typeface="+mn-lt"/>
                <a:cs typeface="+mn-lt"/>
              </a:rPr>
              <a:t>issue</a:t>
            </a:r>
            <a:r>
              <a:rPr lang="it-IT" b="1">
                <a:solidFill>
                  <a:srgbClr val="01396C"/>
                </a:solidFill>
                <a:ea typeface="+mn-lt"/>
                <a:cs typeface="+mn-lt"/>
              </a:rPr>
              <a:t> in </a:t>
            </a:r>
            <a:r>
              <a:rPr lang="it-IT" b="1" err="1">
                <a:solidFill>
                  <a:srgbClr val="01396C"/>
                </a:solidFill>
                <a:ea typeface="+mn-lt"/>
                <a:cs typeface="+mn-lt"/>
              </a:rPr>
              <a:t>Drell</a:t>
            </a:r>
            <a:r>
              <a:rPr lang="it-IT" b="1">
                <a:solidFill>
                  <a:srgbClr val="01396C"/>
                </a:solidFill>
                <a:ea typeface="+mn-lt"/>
                <a:cs typeface="+mn-lt"/>
              </a:rPr>
              <a:t>–</a:t>
            </a:r>
            <a:r>
              <a:rPr lang="it-IT" b="1" err="1">
                <a:solidFill>
                  <a:srgbClr val="01396C"/>
                </a:solidFill>
                <a:ea typeface="+mn-lt"/>
                <a:cs typeface="+mn-lt"/>
              </a:rPr>
              <a:t>Yan</a:t>
            </a:r>
            <a:r>
              <a:rPr lang="it-IT" b="1">
                <a:solidFill>
                  <a:srgbClr val="01396C"/>
                </a:solidFill>
                <a:ea typeface="+mn-lt"/>
                <a:cs typeface="+mn-lt"/>
              </a:rPr>
              <a:t> SMEFT </a:t>
            </a:r>
            <a:r>
              <a:rPr lang="it-IT" b="1" err="1">
                <a:solidFill>
                  <a:srgbClr val="01396C"/>
                </a:solidFill>
                <a:ea typeface="+mn-lt"/>
                <a:cs typeface="+mn-lt"/>
              </a:rPr>
              <a:t>fits</a:t>
            </a:r>
            <a:endParaRPr lang="it-IT" b="1">
              <a:solidFill>
                <a:srgbClr val="000000"/>
              </a:solidFill>
              <a:ea typeface="+mn-lt"/>
              <a:cs typeface="+mn-lt"/>
            </a:endParaRPr>
          </a:p>
          <a:p>
            <a:pPr lvl="1">
              <a:lnSpc>
                <a:spcPct val="80000"/>
              </a:lnSpc>
              <a:buFont typeface="Wingdings" panose="020B0604020202020204" pitchFamily="34" charset="0"/>
              <a:buChar char="Ø"/>
            </a:pPr>
            <a:r>
              <a:rPr lang="it-IT">
                <a:solidFill>
                  <a:srgbClr val="01396C"/>
                </a:solidFill>
                <a:ea typeface="+mn-lt"/>
                <a:cs typeface="+mn-lt"/>
              </a:rPr>
              <a:t> </a:t>
            </a:r>
            <a:r>
              <a:rPr lang="it-IT" err="1">
                <a:solidFill>
                  <a:srgbClr val="01396C"/>
                </a:solidFill>
                <a:ea typeface="+mn-lt"/>
                <a:cs typeface="+mn-lt"/>
              </a:rPr>
              <a:t>Flat</a:t>
            </a:r>
            <a:r>
              <a:rPr lang="it-IT">
                <a:solidFill>
                  <a:srgbClr val="01396C"/>
                </a:solidFill>
                <a:ea typeface="+mn-lt"/>
                <a:cs typeface="+mn-lt"/>
              </a:rPr>
              <a:t> </a:t>
            </a:r>
            <a:r>
              <a:rPr lang="it-IT" err="1">
                <a:solidFill>
                  <a:srgbClr val="01396C"/>
                </a:solidFill>
                <a:ea typeface="+mn-lt"/>
                <a:cs typeface="+mn-lt"/>
              </a:rPr>
              <a:t>directions</a:t>
            </a:r>
            <a:r>
              <a:rPr lang="it-IT">
                <a:solidFill>
                  <a:srgbClr val="01396C"/>
                </a:solidFill>
                <a:ea typeface="+mn-lt"/>
                <a:cs typeface="+mn-lt"/>
              </a:rPr>
              <a:t> in the Wilson </a:t>
            </a:r>
            <a:r>
              <a:rPr lang="it-IT" err="1">
                <a:solidFill>
                  <a:srgbClr val="01396C"/>
                </a:solidFill>
                <a:ea typeface="+mn-lt"/>
                <a:cs typeface="+mn-lt"/>
              </a:rPr>
              <a:t>coefficient</a:t>
            </a:r>
            <a:r>
              <a:rPr lang="it-IT">
                <a:solidFill>
                  <a:srgbClr val="01396C"/>
                </a:solidFill>
                <a:ea typeface="+mn-lt"/>
                <a:cs typeface="+mn-lt"/>
              </a:rPr>
              <a:t> </a:t>
            </a:r>
            <a:r>
              <a:rPr lang="it-IT" err="1">
                <a:solidFill>
                  <a:srgbClr val="01396C"/>
                </a:solidFill>
                <a:ea typeface="+mn-lt"/>
                <a:cs typeface="+mn-lt"/>
              </a:rPr>
              <a:t>parameter</a:t>
            </a:r>
            <a:r>
              <a:rPr lang="it-IT">
                <a:solidFill>
                  <a:srgbClr val="01396C"/>
                </a:solidFill>
                <a:ea typeface="+mn-lt"/>
                <a:cs typeface="+mn-lt"/>
              </a:rPr>
              <a:t> </a:t>
            </a:r>
            <a:r>
              <a:rPr lang="it-IT" err="1">
                <a:solidFill>
                  <a:srgbClr val="01396C"/>
                </a:solidFill>
                <a:ea typeface="+mn-lt"/>
                <a:cs typeface="+mn-lt"/>
              </a:rPr>
              <a:t>space</a:t>
            </a:r>
            <a:endParaRPr lang="it-IT">
              <a:ea typeface="Calibri" panose="020F0502020204030204"/>
              <a:cs typeface="Calibri" panose="020F0502020204030204"/>
            </a:endParaRPr>
          </a:p>
          <a:p>
            <a:pPr>
              <a:lnSpc>
                <a:spcPct val="80000"/>
              </a:lnSpc>
              <a:buFont typeface="Wingdings" panose="020B0604020202020204" pitchFamily="34" charset="0"/>
              <a:buChar char="q"/>
            </a:pPr>
            <a:r>
              <a:rPr lang="it-IT">
                <a:solidFill>
                  <a:srgbClr val="01396C"/>
                </a:solidFill>
                <a:ea typeface="+mn-lt"/>
                <a:cs typeface="+mn-lt"/>
              </a:rPr>
              <a:t> </a:t>
            </a:r>
            <a:r>
              <a:rPr lang="it-IT" b="1" err="1">
                <a:solidFill>
                  <a:srgbClr val="01396C"/>
                </a:solidFill>
                <a:ea typeface="+mn-lt"/>
                <a:cs typeface="+mn-lt"/>
              </a:rPr>
              <a:t>Origin</a:t>
            </a:r>
            <a:r>
              <a:rPr lang="it-IT" b="1">
                <a:solidFill>
                  <a:srgbClr val="01396C"/>
                </a:solidFill>
                <a:ea typeface="+mn-lt"/>
                <a:cs typeface="+mn-lt"/>
              </a:rPr>
              <a:t> of </a:t>
            </a:r>
            <a:r>
              <a:rPr lang="it-IT" b="1" err="1">
                <a:solidFill>
                  <a:srgbClr val="01396C"/>
                </a:solidFill>
                <a:ea typeface="+mn-lt"/>
                <a:cs typeface="+mn-lt"/>
              </a:rPr>
              <a:t>flat</a:t>
            </a:r>
            <a:r>
              <a:rPr lang="it-IT" b="1">
                <a:solidFill>
                  <a:srgbClr val="01396C"/>
                </a:solidFill>
                <a:ea typeface="+mn-lt"/>
                <a:cs typeface="+mn-lt"/>
              </a:rPr>
              <a:t> </a:t>
            </a:r>
            <a:r>
              <a:rPr lang="it-IT" b="1" err="1">
                <a:solidFill>
                  <a:srgbClr val="01396C"/>
                </a:solidFill>
                <a:ea typeface="+mn-lt"/>
                <a:cs typeface="+mn-lt"/>
              </a:rPr>
              <a:t>directions</a:t>
            </a:r>
            <a:endParaRPr lang="it-IT" b="1">
              <a:solidFill>
                <a:srgbClr val="000000"/>
              </a:solidFill>
              <a:ea typeface="+mn-lt"/>
              <a:cs typeface="+mn-lt"/>
            </a:endParaRPr>
          </a:p>
          <a:p>
            <a:pPr lvl="1">
              <a:lnSpc>
                <a:spcPct val="80000"/>
              </a:lnSpc>
              <a:buFont typeface="Wingdings" panose="020B0604020202020204" pitchFamily="34" charset="0"/>
              <a:buChar char="Ø"/>
            </a:pPr>
            <a:r>
              <a:rPr lang="it-IT">
                <a:solidFill>
                  <a:srgbClr val="01396C"/>
                </a:solidFill>
                <a:ea typeface="+mn-lt"/>
                <a:cs typeface="+mn-lt"/>
              </a:rPr>
              <a:t> One </a:t>
            </a:r>
            <a:r>
              <a:rPr lang="it-IT" err="1">
                <a:solidFill>
                  <a:srgbClr val="01396C"/>
                </a:solidFill>
                <a:ea typeface="+mn-lt"/>
                <a:cs typeface="+mn-lt"/>
              </a:rPr>
              <a:t>coefficient</a:t>
            </a:r>
            <a:r>
              <a:rPr lang="it-IT">
                <a:solidFill>
                  <a:srgbClr val="01396C"/>
                </a:solidFill>
                <a:ea typeface="+mn-lt"/>
                <a:cs typeface="+mn-lt"/>
              </a:rPr>
              <a:t>, or a linear </a:t>
            </a:r>
            <a:r>
              <a:rPr lang="it-IT" err="1">
                <a:solidFill>
                  <a:srgbClr val="01396C"/>
                </a:solidFill>
                <a:ea typeface="+mn-lt"/>
                <a:cs typeface="+mn-lt"/>
              </a:rPr>
              <a:t>combination</a:t>
            </a:r>
            <a:r>
              <a:rPr lang="it-IT">
                <a:solidFill>
                  <a:srgbClr val="01396C"/>
                </a:solidFill>
                <a:ea typeface="+mn-lt"/>
                <a:cs typeface="+mn-lt"/>
              </a:rPr>
              <a:t> of </a:t>
            </a:r>
            <a:r>
              <a:rPr lang="it-IT" err="1">
                <a:solidFill>
                  <a:srgbClr val="01396C"/>
                </a:solidFill>
                <a:ea typeface="+mn-lt"/>
                <a:cs typeface="+mn-lt"/>
              </a:rPr>
              <a:t>coefficients</a:t>
            </a:r>
            <a:r>
              <a:rPr lang="it-IT">
                <a:solidFill>
                  <a:srgbClr val="01396C"/>
                </a:solidFill>
                <a:ea typeface="+mn-lt"/>
                <a:cs typeface="+mn-lt"/>
              </a:rPr>
              <a:t>, </a:t>
            </a:r>
            <a:r>
              <a:rPr lang="it-IT" err="1">
                <a:solidFill>
                  <a:srgbClr val="01396C"/>
                </a:solidFill>
                <a:ea typeface="+mn-lt"/>
                <a:cs typeface="+mn-lt"/>
              </a:rPr>
              <a:t>remains</a:t>
            </a:r>
            <a:r>
              <a:rPr lang="it-IT">
                <a:solidFill>
                  <a:srgbClr val="01396C"/>
                </a:solidFill>
                <a:ea typeface="+mn-lt"/>
                <a:cs typeface="+mn-lt"/>
              </a:rPr>
              <a:t> </a:t>
            </a:r>
            <a:r>
              <a:rPr lang="it-IT" err="1">
                <a:solidFill>
                  <a:srgbClr val="01396C"/>
                </a:solidFill>
                <a:ea typeface="+mn-lt"/>
                <a:cs typeface="+mn-lt"/>
              </a:rPr>
              <a:t>unconstrained</a:t>
            </a:r>
            <a:r>
              <a:rPr lang="it-IT">
                <a:solidFill>
                  <a:srgbClr val="01396C"/>
                </a:solidFill>
                <a:ea typeface="+mn-lt"/>
                <a:cs typeface="+mn-lt"/>
              </a:rPr>
              <a:t> or </a:t>
            </a:r>
            <a:r>
              <a:rPr lang="it-IT" err="1">
                <a:solidFill>
                  <a:srgbClr val="01396C"/>
                </a:solidFill>
                <a:ea typeface="+mn-lt"/>
                <a:cs typeface="+mn-lt"/>
              </a:rPr>
              <a:t>weakly</a:t>
            </a:r>
            <a:r>
              <a:rPr lang="it-IT">
                <a:solidFill>
                  <a:srgbClr val="01396C"/>
                </a:solidFill>
                <a:ea typeface="+mn-lt"/>
                <a:cs typeface="+mn-lt"/>
              </a:rPr>
              <a:t> </a:t>
            </a:r>
            <a:r>
              <a:rPr lang="it-IT" err="1">
                <a:solidFill>
                  <a:srgbClr val="01396C"/>
                </a:solidFill>
                <a:ea typeface="+mn-lt"/>
                <a:cs typeface="+mn-lt"/>
              </a:rPr>
              <a:t>constrained</a:t>
            </a:r>
            <a:r>
              <a:rPr lang="it-IT">
                <a:solidFill>
                  <a:srgbClr val="01396C"/>
                </a:solidFill>
                <a:ea typeface="+mn-lt"/>
                <a:cs typeface="+mn-lt"/>
              </a:rPr>
              <a:t> by the data</a:t>
            </a:r>
            <a:endParaRPr lang="it-IT">
              <a:ea typeface="Calibri"/>
              <a:cs typeface="Calibri"/>
            </a:endParaRPr>
          </a:p>
          <a:p>
            <a:pPr>
              <a:lnSpc>
                <a:spcPct val="80000"/>
              </a:lnSpc>
              <a:buFont typeface="Wingdings" panose="020B0604020202020204" pitchFamily="34" charset="0"/>
              <a:buChar char="q"/>
            </a:pPr>
            <a:r>
              <a:rPr lang="it-IT">
                <a:solidFill>
                  <a:srgbClr val="01396C"/>
                </a:solidFill>
                <a:ea typeface="+mn-lt"/>
                <a:cs typeface="+mn-lt"/>
              </a:rPr>
              <a:t> </a:t>
            </a:r>
            <a:r>
              <a:rPr lang="it-IT" b="1">
                <a:solidFill>
                  <a:srgbClr val="01396C"/>
                </a:solidFill>
                <a:ea typeface="+mn-lt"/>
                <a:cs typeface="+mn-lt"/>
              </a:rPr>
              <a:t>Strategies to </a:t>
            </a:r>
            <a:r>
              <a:rPr lang="it-IT" b="1" err="1">
                <a:solidFill>
                  <a:srgbClr val="01396C"/>
                </a:solidFill>
                <a:ea typeface="+mn-lt"/>
                <a:cs typeface="+mn-lt"/>
              </a:rPr>
              <a:t>resolve</a:t>
            </a:r>
            <a:r>
              <a:rPr lang="it-IT" b="1">
                <a:solidFill>
                  <a:srgbClr val="01396C"/>
                </a:solidFill>
                <a:ea typeface="+mn-lt"/>
                <a:cs typeface="+mn-lt"/>
              </a:rPr>
              <a:t> </a:t>
            </a:r>
            <a:r>
              <a:rPr lang="it-IT" b="1" err="1">
                <a:solidFill>
                  <a:srgbClr val="01396C"/>
                </a:solidFill>
                <a:ea typeface="+mn-lt"/>
                <a:cs typeface="+mn-lt"/>
              </a:rPr>
              <a:t>flat</a:t>
            </a:r>
            <a:r>
              <a:rPr lang="it-IT" b="1">
                <a:solidFill>
                  <a:srgbClr val="01396C"/>
                </a:solidFill>
                <a:ea typeface="+mn-lt"/>
                <a:cs typeface="+mn-lt"/>
              </a:rPr>
              <a:t> </a:t>
            </a:r>
            <a:r>
              <a:rPr lang="it-IT" b="1" err="1">
                <a:solidFill>
                  <a:srgbClr val="01396C"/>
                </a:solidFill>
                <a:ea typeface="+mn-lt"/>
                <a:cs typeface="+mn-lt"/>
              </a:rPr>
              <a:t>directions</a:t>
            </a:r>
            <a:endParaRPr lang="it-IT" b="1">
              <a:solidFill>
                <a:srgbClr val="000000"/>
              </a:solidFill>
              <a:ea typeface="+mn-lt"/>
              <a:cs typeface="+mn-lt"/>
            </a:endParaRPr>
          </a:p>
          <a:p>
            <a:pPr lvl="1">
              <a:lnSpc>
                <a:spcPct val="80000"/>
              </a:lnSpc>
              <a:buFont typeface="Wingdings" panose="020B0604020202020204" pitchFamily="34" charset="0"/>
              <a:buChar char="Ø"/>
            </a:pPr>
            <a:r>
              <a:rPr lang="it-IT">
                <a:solidFill>
                  <a:srgbClr val="01396C"/>
                </a:solidFill>
                <a:ea typeface="+mn-lt"/>
                <a:cs typeface="+mn-lt"/>
              </a:rPr>
              <a:t> </a:t>
            </a:r>
            <a:r>
              <a:rPr lang="it-IT" err="1">
                <a:solidFill>
                  <a:srgbClr val="01396C"/>
                </a:solidFill>
                <a:ea typeface="+mn-lt"/>
                <a:cs typeface="+mn-lt"/>
              </a:rPr>
              <a:t>Additional</a:t>
            </a:r>
            <a:r>
              <a:rPr lang="it-IT">
                <a:solidFill>
                  <a:srgbClr val="01396C"/>
                </a:solidFill>
                <a:ea typeface="+mn-lt"/>
                <a:cs typeface="+mn-lt"/>
              </a:rPr>
              <a:t> </a:t>
            </a:r>
            <a:r>
              <a:rPr lang="it-IT" err="1">
                <a:solidFill>
                  <a:srgbClr val="01396C"/>
                </a:solidFill>
                <a:ea typeface="+mn-lt"/>
                <a:cs typeface="+mn-lt"/>
              </a:rPr>
              <a:t>observables</a:t>
            </a:r>
            <a:br>
              <a:rPr lang="it-IT">
                <a:ea typeface="+mn-lt"/>
                <a:cs typeface="+mn-lt"/>
              </a:rPr>
            </a:br>
            <a:r>
              <a:rPr lang="it-IT">
                <a:solidFill>
                  <a:srgbClr val="01396C"/>
                </a:solidFill>
                <a:ea typeface="+mn-lt"/>
                <a:cs typeface="+mn-lt"/>
              </a:rPr>
              <a:t> (e.g. </a:t>
            </a:r>
            <a:r>
              <a:rPr lang="it-IT" err="1">
                <a:solidFill>
                  <a:srgbClr val="01396C"/>
                </a:solidFill>
                <a:ea typeface="+mn-lt"/>
                <a:cs typeface="+mn-lt"/>
              </a:rPr>
              <a:t>forward</a:t>
            </a:r>
            <a:r>
              <a:rPr lang="it-IT">
                <a:solidFill>
                  <a:srgbClr val="01396C"/>
                </a:solidFill>
                <a:ea typeface="+mn-lt"/>
                <a:cs typeface="+mn-lt"/>
              </a:rPr>
              <a:t>–</a:t>
            </a:r>
            <a:r>
              <a:rPr lang="it-IT" err="1">
                <a:solidFill>
                  <a:srgbClr val="01396C"/>
                </a:solidFill>
                <a:ea typeface="+mn-lt"/>
                <a:cs typeface="+mn-lt"/>
              </a:rPr>
              <a:t>backward</a:t>
            </a:r>
            <a:r>
              <a:rPr lang="it-IT">
                <a:solidFill>
                  <a:srgbClr val="01396C"/>
                </a:solidFill>
                <a:ea typeface="+mn-lt"/>
                <a:cs typeface="+mn-lt"/>
              </a:rPr>
              <a:t> </a:t>
            </a:r>
            <a:r>
              <a:rPr lang="it-IT" err="1">
                <a:solidFill>
                  <a:srgbClr val="01396C"/>
                </a:solidFill>
                <a:ea typeface="+mn-lt"/>
                <a:cs typeface="+mn-lt"/>
              </a:rPr>
              <a:t>asymmetry</a:t>
            </a:r>
            <a:r>
              <a:rPr lang="it-IT">
                <a:solidFill>
                  <a:srgbClr val="01396C"/>
                </a:solidFill>
                <a:ea typeface="+mn-lt"/>
                <a:cs typeface="+mn-lt"/>
              </a:rPr>
              <a:t>, </a:t>
            </a:r>
            <a:r>
              <a:rPr lang="it-IT" err="1">
                <a:solidFill>
                  <a:srgbClr val="01396C"/>
                </a:solidFill>
                <a:ea typeface="+mn-lt"/>
                <a:cs typeface="+mn-lt"/>
              </a:rPr>
              <a:t>angular</a:t>
            </a:r>
            <a:r>
              <a:rPr lang="it-IT">
                <a:solidFill>
                  <a:srgbClr val="01396C"/>
                </a:solidFill>
                <a:ea typeface="+mn-lt"/>
                <a:cs typeface="+mn-lt"/>
              </a:rPr>
              <a:t> </a:t>
            </a:r>
            <a:r>
              <a:rPr lang="it-IT" err="1">
                <a:solidFill>
                  <a:srgbClr val="01396C"/>
                </a:solidFill>
                <a:ea typeface="+mn-lt"/>
                <a:cs typeface="+mn-lt"/>
              </a:rPr>
              <a:t>coefficients</a:t>
            </a:r>
            <a:r>
              <a:rPr lang="it-IT">
                <a:solidFill>
                  <a:srgbClr val="01396C"/>
                </a:solidFill>
                <a:ea typeface="+mn-lt"/>
                <a:cs typeface="+mn-lt"/>
              </a:rPr>
              <a:t>)</a:t>
            </a:r>
            <a:endParaRPr lang="it-IT">
              <a:ea typeface="Calibri" panose="020F0502020204030204"/>
              <a:cs typeface="Calibri" panose="020F0502020204030204"/>
            </a:endParaRPr>
          </a:p>
          <a:p>
            <a:pPr lvl="1">
              <a:lnSpc>
                <a:spcPct val="80000"/>
              </a:lnSpc>
              <a:buFont typeface="Wingdings" panose="020B0604020202020204" pitchFamily="34" charset="0"/>
              <a:buChar char="Ø"/>
            </a:pPr>
            <a:r>
              <a:rPr lang="it-IT">
                <a:solidFill>
                  <a:srgbClr val="01396C"/>
                </a:solidFill>
                <a:ea typeface="+mn-lt"/>
                <a:cs typeface="+mn-lt"/>
              </a:rPr>
              <a:t> </a:t>
            </a:r>
            <a:r>
              <a:rPr lang="it-IT" err="1">
                <a:solidFill>
                  <a:srgbClr val="01396C"/>
                </a:solidFill>
                <a:ea typeface="+mn-lt"/>
                <a:cs typeface="+mn-lt"/>
              </a:rPr>
              <a:t>Increased</a:t>
            </a:r>
            <a:r>
              <a:rPr lang="it-IT">
                <a:solidFill>
                  <a:srgbClr val="01396C"/>
                </a:solidFill>
                <a:ea typeface="+mn-lt"/>
                <a:cs typeface="+mn-lt"/>
              </a:rPr>
              <a:t> </a:t>
            </a:r>
            <a:r>
              <a:rPr lang="it-IT" err="1">
                <a:solidFill>
                  <a:srgbClr val="01396C"/>
                </a:solidFill>
                <a:ea typeface="+mn-lt"/>
                <a:cs typeface="+mn-lt"/>
              </a:rPr>
              <a:t>differential</a:t>
            </a:r>
            <a:r>
              <a:rPr lang="it-IT">
                <a:solidFill>
                  <a:srgbClr val="01396C"/>
                </a:solidFill>
                <a:ea typeface="+mn-lt"/>
                <a:cs typeface="+mn-lt"/>
              </a:rPr>
              <a:t> information</a:t>
            </a:r>
            <a:br>
              <a:rPr lang="it-IT">
                <a:ea typeface="+mn-lt"/>
                <a:cs typeface="+mn-lt"/>
              </a:rPr>
            </a:br>
            <a:r>
              <a:rPr lang="it-IT">
                <a:solidFill>
                  <a:srgbClr val="01396C"/>
                </a:solidFill>
                <a:ea typeface="+mn-lt"/>
                <a:cs typeface="+mn-lt"/>
              </a:rPr>
              <a:t> (double- or </a:t>
            </a:r>
            <a:r>
              <a:rPr lang="it-IT" err="1">
                <a:solidFill>
                  <a:srgbClr val="01396C"/>
                </a:solidFill>
                <a:ea typeface="+mn-lt"/>
                <a:cs typeface="+mn-lt"/>
              </a:rPr>
              <a:t>fully-differential</a:t>
            </a:r>
            <a:r>
              <a:rPr lang="it-IT">
                <a:solidFill>
                  <a:srgbClr val="01396C"/>
                </a:solidFill>
                <a:ea typeface="+mn-lt"/>
                <a:cs typeface="+mn-lt"/>
              </a:rPr>
              <a:t> </a:t>
            </a:r>
            <a:r>
              <a:rPr lang="it-IT" err="1">
                <a:solidFill>
                  <a:srgbClr val="01396C"/>
                </a:solidFill>
                <a:ea typeface="+mn-lt"/>
                <a:cs typeface="+mn-lt"/>
              </a:rPr>
              <a:t>distributions</a:t>
            </a:r>
            <a:r>
              <a:rPr lang="it-IT">
                <a:solidFill>
                  <a:srgbClr val="01396C"/>
                </a:solidFill>
                <a:ea typeface="+mn-lt"/>
                <a:cs typeface="+mn-lt"/>
              </a:rPr>
              <a:t>)</a:t>
            </a:r>
            <a:endParaRPr lang="it-IT">
              <a:ea typeface="Calibri"/>
              <a:cs typeface="Calibri"/>
            </a:endParaRPr>
          </a:p>
          <a:p>
            <a:pPr lvl="1">
              <a:lnSpc>
                <a:spcPct val="80000"/>
              </a:lnSpc>
              <a:buFont typeface="Wingdings" panose="020B0604020202020204" pitchFamily="34" charset="0"/>
              <a:buChar char="Ø"/>
            </a:pPr>
            <a:r>
              <a:rPr lang="it-IT">
                <a:solidFill>
                  <a:srgbClr val="01396C"/>
                </a:solidFill>
                <a:ea typeface="+mn-lt"/>
                <a:cs typeface="+mn-lt"/>
              </a:rPr>
              <a:t> </a:t>
            </a:r>
            <a:r>
              <a:rPr lang="it-IT" err="1">
                <a:solidFill>
                  <a:srgbClr val="01396C"/>
                </a:solidFill>
                <a:ea typeface="+mn-lt"/>
                <a:cs typeface="+mn-lt"/>
              </a:rPr>
              <a:t>Complementary</a:t>
            </a:r>
            <a:r>
              <a:rPr lang="it-IT">
                <a:solidFill>
                  <a:srgbClr val="01396C"/>
                </a:solidFill>
                <a:ea typeface="+mn-lt"/>
                <a:cs typeface="+mn-lt"/>
              </a:rPr>
              <a:t> </a:t>
            </a:r>
            <a:r>
              <a:rPr lang="it-IT" err="1">
                <a:solidFill>
                  <a:srgbClr val="01396C"/>
                </a:solidFill>
                <a:ea typeface="+mn-lt"/>
                <a:cs typeface="+mn-lt"/>
              </a:rPr>
              <a:t>processes</a:t>
            </a:r>
            <a:br>
              <a:rPr lang="it-IT">
                <a:ea typeface="+mn-lt"/>
                <a:cs typeface="+mn-lt"/>
              </a:rPr>
            </a:br>
            <a:r>
              <a:rPr lang="it-IT">
                <a:solidFill>
                  <a:srgbClr val="01396C"/>
                </a:solidFill>
                <a:ea typeface="+mn-lt"/>
                <a:cs typeface="+mn-lt"/>
              </a:rPr>
              <a:t> (e.g. </a:t>
            </a:r>
            <a:r>
              <a:rPr lang="it-IT" err="1">
                <a:solidFill>
                  <a:srgbClr val="01396C"/>
                </a:solidFill>
                <a:ea typeface="+mn-lt"/>
                <a:cs typeface="+mn-lt"/>
              </a:rPr>
              <a:t>charged</a:t>
            </a:r>
            <a:r>
              <a:rPr lang="it-IT">
                <a:solidFill>
                  <a:srgbClr val="01396C"/>
                </a:solidFill>
                <a:ea typeface="+mn-lt"/>
                <a:cs typeface="+mn-lt"/>
              </a:rPr>
              <a:t> </a:t>
            </a:r>
            <a:r>
              <a:rPr lang="it-IT" err="1">
                <a:solidFill>
                  <a:srgbClr val="01396C"/>
                </a:solidFill>
                <a:ea typeface="+mn-lt"/>
                <a:cs typeface="+mn-lt"/>
              </a:rPr>
              <a:t>Drell</a:t>
            </a:r>
            <a:r>
              <a:rPr lang="it-IT">
                <a:solidFill>
                  <a:srgbClr val="01396C"/>
                </a:solidFill>
                <a:ea typeface="+mn-lt"/>
                <a:cs typeface="+mn-lt"/>
              </a:rPr>
              <a:t>–</a:t>
            </a:r>
            <a:r>
              <a:rPr lang="it-IT" err="1">
                <a:solidFill>
                  <a:srgbClr val="01396C"/>
                </a:solidFill>
                <a:ea typeface="+mn-lt"/>
                <a:cs typeface="+mn-lt"/>
              </a:rPr>
              <a:t>Yan</a:t>
            </a:r>
            <a:r>
              <a:rPr lang="it-IT">
                <a:solidFill>
                  <a:srgbClr val="01396C"/>
                </a:solidFill>
                <a:ea typeface="+mn-lt"/>
                <a:cs typeface="+mn-lt"/>
              </a:rPr>
              <a:t>, low-energy </a:t>
            </a:r>
            <a:r>
              <a:rPr lang="it-IT" err="1">
                <a:solidFill>
                  <a:srgbClr val="01396C"/>
                </a:solidFill>
                <a:ea typeface="+mn-lt"/>
                <a:cs typeface="+mn-lt"/>
              </a:rPr>
              <a:t>measurements</a:t>
            </a:r>
            <a:endParaRPr lang="it-IT">
              <a:ea typeface="Calibri"/>
              <a:cs typeface="Calibri"/>
            </a:endParaRPr>
          </a:p>
          <a:p>
            <a:pPr>
              <a:buFont typeface="Wingdings" panose="020B0604020202020204" pitchFamily="34" charset="0"/>
              <a:buChar char="q"/>
            </a:pPr>
            <a:endParaRPr lang="it-IT">
              <a:solidFill>
                <a:srgbClr val="01396C"/>
              </a:solidFill>
              <a:ea typeface="+mn-lt"/>
              <a:cs typeface="+mn-lt"/>
            </a:endParaRPr>
          </a:p>
          <a:p>
            <a:pPr>
              <a:buFont typeface="Wingdings" panose="020B0604020202020204" pitchFamily="34" charset="0"/>
              <a:buChar char="q"/>
            </a:pPr>
            <a:endParaRPr lang="it-IT">
              <a:solidFill>
                <a:srgbClr val="01396C"/>
              </a:solidFill>
              <a:ea typeface="Calibri"/>
              <a:cs typeface="Calibri"/>
            </a:endParaRPr>
          </a:p>
        </p:txBody>
      </p:sp>
      <p:pic>
        <p:nvPicPr>
          <p:cNvPr id="3" name="Immagine 2" descr="Immagine che contiene testo, linea, diagramma, Diagramma&#10;&#10;Il contenuto generato dall&amp;#39;IA potrebbe non essere corretto.">
            <a:extLst>
              <a:ext uri="{FF2B5EF4-FFF2-40B4-BE49-F238E27FC236}">
                <a16:creationId xmlns:a16="http://schemas.microsoft.com/office/drawing/2014/main" id="{89C5F04A-690F-B49F-A48F-FE79B5C67489}"/>
              </a:ext>
            </a:extLst>
          </p:cNvPr>
          <p:cNvPicPr>
            <a:picLocks noChangeAspect="1"/>
          </p:cNvPicPr>
          <p:nvPr/>
        </p:nvPicPr>
        <p:blipFill>
          <a:blip r:embed="rId3"/>
          <a:stretch>
            <a:fillRect/>
          </a:stretch>
        </p:blipFill>
        <p:spPr>
          <a:xfrm>
            <a:off x="7266609" y="1529245"/>
            <a:ext cx="4461566" cy="4152901"/>
          </a:xfrm>
          <a:prstGeom prst="rect">
            <a:avLst/>
          </a:prstGeom>
        </p:spPr>
      </p:pic>
      <p:sp>
        <p:nvSpPr>
          <p:cNvPr id="9" name="CasellaDiTesto 8">
            <a:extLst>
              <a:ext uri="{FF2B5EF4-FFF2-40B4-BE49-F238E27FC236}">
                <a16:creationId xmlns:a16="http://schemas.microsoft.com/office/drawing/2014/main" id="{9A336484-5C52-34E8-5769-A673E35515EA}"/>
              </a:ext>
            </a:extLst>
          </p:cNvPr>
          <p:cNvSpPr txBox="1"/>
          <p:nvPr/>
        </p:nvSpPr>
        <p:spPr>
          <a:xfrm>
            <a:off x="8227390" y="5687194"/>
            <a:ext cx="34970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err="1">
                <a:solidFill>
                  <a:schemeClr val="tx1">
                    <a:lumMod val="65000"/>
                    <a:lumOff val="35000"/>
                  </a:schemeClr>
                </a:solidFill>
                <a:latin typeface="Consolas"/>
              </a:rPr>
              <a:t>Boughezal</a:t>
            </a:r>
            <a:r>
              <a:rPr lang="it-IT" sz="1600">
                <a:solidFill>
                  <a:schemeClr val="tx1">
                    <a:lumMod val="65000"/>
                    <a:lumOff val="35000"/>
                  </a:schemeClr>
                </a:solidFill>
                <a:latin typeface="Consolas"/>
              </a:rPr>
              <a:t> et al  arXiv:2004.00748</a:t>
            </a:r>
            <a:endParaRPr lang="it-IT" sz="1600">
              <a:solidFill>
                <a:schemeClr val="tx1">
                  <a:lumMod val="65000"/>
                  <a:lumOff val="35000"/>
                </a:schemeClr>
              </a:solidFill>
              <a:ea typeface="Calibri" panose="020F0502020204030204"/>
              <a:cs typeface="Calibri" panose="020F0502020204030204"/>
            </a:endParaRPr>
          </a:p>
        </p:txBody>
      </p:sp>
    </p:spTree>
    <p:extLst>
      <p:ext uri="{BB962C8B-B14F-4D97-AF65-F5344CB8AC3E}">
        <p14:creationId xmlns:p14="http://schemas.microsoft.com/office/powerpoint/2010/main" val="34694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693EE-4DA9-17F9-6424-63B1C17CBB5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863C068-C3CF-C096-0F7F-A439A04F1BD5}"/>
              </a:ext>
            </a:extLst>
          </p:cNvPr>
          <p:cNvSpPr>
            <a:spLocks noGrp="1"/>
          </p:cNvSpPr>
          <p:nvPr>
            <p:ph type="title"/>
          </p:nvPr>
        </p:nvSpPr>
        <p:spPr/>
        <p:txBody>
          <a:bodyPr/>
          <a:lstStyle/>
          <a:p>
            <a:pPr algn="ctr"/>
            <a:r>
              <a:rPr lang="it-IT" sz="4000" b="1" err="1">
                <a:solidFill>
                  <a:srgbClr val="01396C"/>
                </a:solidFill>
              </a:rPr>
              <a:t>Conclusions</a:t>
            </a:r>
            <a:r>
              <a:rPr lang="it-IT" sz="4000" b="1">
                <a:solidFill>
                  <a:srgbClr val="01396C"/>
                </a:solidFill>
              </a:rPr>
              <a:t> and Outlook</a:t>
            </a:r>
            <a:endParaRPr lang="it-IT" sz="4000" b="1" err="1">
              <a:solidFill>
                <a:srgbClr val="01396C"/>
              </a:solidFill>
              <a:ea typeface="Calibri Light"/>
              <a:cs typeface="Calibri Light"/>
            </a:endParaRPr>
          </a:p>
        </p:txBody>
      </p:sp>
      <p:sp>
        <p:nvSpPr>
          <p:cNvPr id="4" name="Segnaposto piè di pagina 3">
            <a:extLst>
              <a:ext uri="{FF2B5EF4-FFF2-40B4-BE49-F238E27FC236}">
                <a16:creationId xmlns:a16="http://schemas.microsoft.com/office/drawing/2014/main" id="{76611777-839C-D68B-1EEC-3AE649745DB3}"/>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775081A8-41F7-9863-4EDD-FB987EBD13A5}"/>
              </a:ext>
            </a:extLst>
          </p:cNvPr>
          <p:cNvSpPr>
            <a:spLocks noGrp="1"/>
          </p:cNvSpPr>
          <p:nvPr>
            <p:ph type="sldNum" sz="quarter" idx="12"/>
          </p:nvPr>
        </p:nvSpPr>
        <p:spPr/>
        <p:txBody>
          <a:bodyPr/>
          <a:lstStyle/>
          <a:p>
            <a:fld id="{66CD45B7-DFE2-4393-8D37-380FC36BF3AA}" type="slidenum">
              <a:rPr lang="de-DE" dirty="0" smtClean="0">
                <a:solidFill>
                  <a:srgbClr val="01396C"/>
                </a:solidFill>
              </a:rPr>
              <a:t>18</a:t>
            </a:fld>
            <a:endParaRPr lang="de-DE">
              <a:solidFill>
                <a:srgbClr val="01396C"/>
              </a:solidFill>
            </a:endParaRPr>
          </a:p>
        </p:txBody>
      </p:sp>
      <p:pic>
        <p:nvPicPr>
          <p:cNvPr id="7" name="Immagine 6">
            <a:extLst>
              <a:ext uri="{FF2B5EF4-FFF2-40B4-BE49-F238E27FC236}">
                <a16:creationId xmlns:a16="http://schemas.microsoft.com/office/drawing/2014/main" id="{813A99A6-CD11-B350-16D3-690B606FE795}"/>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6A10981F-D9C4-6FCD-3D3F-F111BF654996}"/>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Conclusions</a:t>
            </a:r>
            <a:r>
              <a:rPr lang="it-IT" b="1">
                <a:solidFill>
                  <a:schemeClr val="bg1"/>
                </a:solidFill>
              </a:rPr>
              <a:t> and Outlook</a:t>
            </a:r>
          </a:p>
        </p:txBody>
      </p:sp>
      <p:sp>
        <p:nvSpPr>
          <p:cNvPr id="6" name="CasellaDiTesto 5">
            <a:extLst>
              <a:ext uri="{FF2B5EF4-FFF2-40B4-BE49-F238E27FC236}">
                <a16:creationId xmlns:a16="http://schemas.microsoft.com/office/drawing/2014/main" id="{E4E30315-0203-9E98-1A58-8B4143332C81}"/>
              </a:ext>
            </a:extLst>
          </p:cNvPr>
          <p:cNvSpPr txBox="1"/>
          <p:nvPr/>
        </p:nvSpPr>
        <p:spPr>
          <a:xfrm>
            <a:off x="4909588" y="5779192"/>
            <a:ext cx="27593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i="1" baseline="30000">
                <a:solidFill>
                  <a:schemeClr val="bg2">
                    <a:lumMod val="49000"/>
                  </a:schemeClr>
                </a:solidFill>
                <a:ea typeface="+mn-lt"/>
                <a:cs typeface="+mn-lt"/>
              </a:rPr>
              <a:t>+</a:t>
            </a:r>
            <a:r>
              <a:rPr lang="it-IT" sz="1600" i="1">
                <a:solidFill>
                  <a:schemeClr val="bg2">
                    <a:lumMod val="49000"/>
                  </a:schemeClr>
                </a:solidFill>
                <a:latin typeface="Aptos Display"/>
                <a:ea typeface="+mn-lt"/>
                <a:cs typeface="+mn-lt"/>
              </a:rPr>
              <a:t> arXiv:1706.03783 </a:t>
            </a:r>
          </a:p>
          <a:p>
            <a:r>
              <a:rPr lang="it-IT" sz="1600" i="1">
                <a:solidFill>
                  <a:schemeClr val="bg2">
                    <a:lumMod val="49000"/>
                  </a:schemeClr>
                </a:solidFill>
                <a:latin typeface="Aptos Display"/>
                <a:ea typeface="+mn-lt"/>
                <a:cs typeface="+mn-lt"/>
              </a:rPr>
              <a:t>*arXiv:2502.12250v1</a:t>
            </a:r>
          </a:p>
        </p:txBody>
      </p:sp>
      <p:sp>
        <p:nvSpPr>
          <p:cNvPr id="10" name="Segnaposto contenuto 8">
            <a:extLst>
              <a:ext uri="{FF2B5EF4-FFF2-40B4-BE49-F238E27FC236}">
                <a16:creationId xmlns:a16="http://schemas.microsoft.com/office/drawing/2014/main" id="{27342752-944C-5535-4564-6271F96416DB}"/>
              </a:ext>
            </a:extLst>
          </p:cNvPr>
          <p:cNvSpPr txBox="1">
            <a:spLocks/>
          </p:cNvSpPr>
          <p:nvPr/>
        </p:nvSpPr>
        <p:spPr>
          <a:xfrm>
            <a:off x="1230085" y="1832552"/>
            <a:ext cx="9743375" cy="39376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b="1" err="1">
                <a:solidFill>
                  <a:srgbClr val="01396C"/>
                </a:solidFill>
                <a:ea typeface="+mn-lt"/>
                <a:cs typeface="+mn-lt"/>
              </a:rPr>
              <a:t>Conclusions</a:t>
            </a:r>
            <a:endParaRPr lang="it-IT" sz="2000" err="1">
              <a:solidFill>
                <a:srgbClr val="01396C"/>
              </a:solidFill>
              <a:latin typeface="Aptos Display"/>
              <a:ea typeface="+mn-lt"/>
              <a:cs typeface="+mn-lt"/>
            </a:endParaRPr>
          </a:p>
          <a:p>
            <a:r>
              <a:rPr lang="it-IT" sz="2000" err="1">
                <a:solidFill>
                  <a:srgbClr val="01396C"/>
                </a:solidFill>
                <a:ea typeface="+mn-lt"/>
                <a:cs typeface="+mn-lt"/>
              </a:rPr>
              <a:t>Presented</a:t>
            </a:r>
            <a:r>
              <a:rPr lang="it-IT" sz="2000">
                <a:solidFill>
                  <a:srgbClr val="01396C"/>
                </a:solidFill>
                <a:ea typeface="+mn-lt"/>
                <a:cs typeface="+mn-lt"/>
              </a:rPr>
              <a:t> first </a:t>
            </a:r>
            <a:r>
              <a:rPr lang="it-IT" sz="2000" err="1">
                <a:solidFill>
                  <a:srgbClr val="01396C"/>
                </a:solidFill>
                <a:ea typeface="+mn-lt"/>
                <a:cs typeface="+mn-lt"/>
              </a:rPr>
              <a:t>results</a:t>
            </a:r>
            <a:r>
              <a:rPr lang="it-IT" sz="2000">
                <a:solidFill>
                  <a:srgbClr val="01396C"/>
                </a:solidFill>
                <a:ea typeface="+mn-lt"/>
                <a:cs typeface="+mn-lt"/>
              </a:rPr>
              <a:t> from a SMEFT </a:t>
            </a:r>
            <a:r>
              <a:rPr lang="it-IT" sz="2000" err="1">
                <a:solidFill>
                  <a:srgbClr val="01396C"/>
                </a:solidFill>
                <a:ea typeface="+mn-lt"/>
                <a:cs typeface="+mn-lt"/>
              </a:rPr>
              <a:t>fit</a:t>
            </a:r>
            <a:r>
              <a:rPr lang="it-IT" sz="2000">
                <a:solidFill>
                  <a:srgbClr val="01396C"/>
                </a:solidFill>
                <a:ea typeface="+mn-lt"/>
                <a:cs typeface="+mn-lt"/>
              </a:rPr>
              <a:t> to </a:t>
            </a:r>
            <a:r>
              <a:rPr lang="it-IT" sz="2000" b="1">
                <a:solidFill>
                  <a:srgbClr val="01396C"/>
                </a:solidFill>
                <a:ea typeface="+mn-lt"/>
                <a:cs typeface="+mn-lt"/>
              </a:rPr>
              <a:t>ATLAS 8 TeV double-</a:t>
            </a:r>
            <a:r>
              <a:rPr lang="it-IT" sz="2000" b="1" err="1">
                <a:solidFill>
                  <a:srgbClr val="01396C"/>
                </a:solidFill>
                <a:ea typeface="+mn-lt"/>
                <a:cs typeface="+mn-lt"/>
              </a:rPr>
              <a:t>differential</a:t>
            </a:r>
            <a:r>
              <a:rPr lang="it-IT" sz="2000" b="1">
                <a:solidFill>
                  <a:srgbClr val="01396C"/>
                </a:solidFill>
                <a:ea typeface="+mn-lt"/>
                <a:cs typeface="+mn-lt"/>
              </a:rPr>
              <a:t> </a:t>
            </a:r>
            <a:r>
              <a:rPr lang="it-IT" sz="2000" b="1" err="1">
                <a:solidFill>
                  <a:srgbClr val="01396C"/>
                </a:solidFill>
                <a:ea typeface="+mn-lt"/>
                <a:cs typeface="+mn-lt"/>
              </a:rPr>
              <a:t>Drell</a:t>
            </a:r>
            <a:r>
              <a:rPr lang="it-IT" sz="2000" b="1">
                <a:solidFill>
                  <a:srgbClr val="01396C"/>
                </a:solidFill>
                <a:ea typeface="+mn-lt"/>
                <a:cs typeface="+mn-lt"/>
              </a:rPr>
              <a:t>–</a:t>
            </a:r>
            <a:r>
              <a:rPr lang="it-IT" sz="2000" b="1" err="1">
                <a:solidFill>
                  <a:srgbClr val="01396C"/>
                </a:solidFill>
                <a:ea typeface="+mn-lt"/>
                <a:cs typeface="+mn-lt"/>
              </a:rPr>
              <a:t>Yan</a:t>
            </a:r>
            <a:r>
              <a:rPr lang="it-IT" sz="2000" b="1">
                <a:solidFill>
                  <a:srgbClr val="01396C"/>
                </a:solidFill>
                <a:ea typeface="+mn-lt"/>
                <a:cs typeface="+mn-lt"/>
              </a:rPr>
              <a:t> data</a:t>
            </a:r>
            <a:endParaRPr lang="it-IT"/>
          </a:p>
          <a:p>
            <a:r>
              <a:rPr lang="it-IT" sz="2000" err="1">
                <a:solidFill>
                  <a:srgbClr val="01396C"/>
                </a:solidFill>
                <a:ea typeface="+mn-lt"/>
                <a:cs typeface="+mn-lt"/>
              </a:rPr>
              <a:t>Compared</a:t>
            </a:r>
            <a:r>
              <a:rPr lang="it-IT" sz="2000">
                <a:solidFill>
                  <a:srgbClr val="01396C"/>
                </a:solidFill>
                <a:ea typeface="+mn-lt"/>
                <a:cs typeface="+mn-lt"/>
              </a:rPr>
              <a:t> </a:t>
            </a:r>
            <a:r>
              <a:rPr lang="it-IT" sz="2000" err="1">
                <a:solidFill>
                  <a:srgbClr val="01396C"/>
                </a:solidFill>
                <a:ea typeface="+mn-lt"/>
                <a:cs typeface="+mn-lt"/>
              </a:rPr>
              <a:t>individual</a:t>
            </a:r>
            <a:r>
              <a:rPr lang="it-IT" sz="2000">
                <a:solidFill>
                  <a:srgbClr val="01396C"/>
                </a:solidFill>
                <a:ea typeface="+mn-lt"/>
                <a:cs typeface="+mn-lt"/>
              </a:rPr>
              <a:t> and </a:t>
            </a:r>
            <a:r>
              <a:rPr lang="it-IT" sz="2000" err="1">
                <a:solidFill>
                  <a:srgbClr val="01396C"/>
                </a:solidFill>
                <a:ea typeface="+mn-lt"/>
                <a:cs typeface="+mn-lt"/>
              </a:rPr>
              <a:t>marginalised</a:t>
            </a:r>
            <a:r>
              <a:rPr lang="it-IT" sz="2000">
                <a:solidFill>
                  <a:srgbClr val="01396C"/>
                </a:solidFill>
                <a:ea typeface="+mn-lt"/>
                <a:cs typeface="+mn-lt"/>
              </a:rPr>
              <a:t> </a:t>
            </a:r>
            <a:r>
              <a:rPr lang="it-IT" sz="2000" err="1">
                <a:solidFill>
                  <a:srgbClr val="01396C"/>
                </a:solidFill>
                <a:ea typeface="+mn-lt"/>
                <a:cs typeface="+mn-lt"/>
              </a:rPr>
              <a:t>constraints</a:t>
            </a:r>
            <a:r>
              <a:rPr lang="it-IT" sz="2000">
                <a:solidFill>
                  <a:srgbClr val="01396C"/>
                </a:solidFill>
                <a:ea typeface="+mn-lt"/>
                <a:cs typeface="+mn-lt"/>
              </a:rPr>
              <a:t> </a:t>
            </a:r>
            <a:r>
              <a:rPr lang="it-IT" sz="2000" err="1">
                <a:solidFill>
                  <a:srgbClr val="01396C"/>
                </a:solidFill>
                <a:ea typeface="+mn-lt"/>
                <a:cs typeface="+mn-lt"/>
              </a:rPr>
              <a:t>at</a:t>
            </a:r>
            <a:r>
              <a:rPr lang="it-IT" sz="2000">
                <a:solidFill>
                  <a:srgbClr val="01396C"/>
                </a:solidFill>
                <a:ea typeface="+mn-lt"/>
                <a:cs typeface="+mn-lt"/>
              </a:rPr>
              <a:t> </a:t>
            </a:r>
            <a:r>
              <a:rPr lang="it-IT" sz="2000" b="1" err="1">
                <a:solidFill>
                  <a:srgbClr val="01396C"/>
                </a:solidFill>
                <a:ea typeface="+mn-lt"/>
                <a:cs typeface="+mn-lt"/>
              </a:rPr>
              <a:t>interference</a:t>
            </a:r>
            <a:r>
              <a:rPr lang="it-IT" sz="2000" b="1">
                <a:solidFill>
                  <a:srgbClr val="01396C"/>
                </a:solidFill>
                <a:ea typeface="+mn-lt"/>
                <a:cs typeface="+mn-lt"/>
              </a:rPr>
              <a:t> </a:t>
            </a:r>
            <a:r>
              <a:rPr lang="it-IT" sz="2000" b="1" err="1">
                <a:solidFill>
                  <a:srgbClr val="01396C"/>
                </a:solidFill>
                <a:ea typeface="+mn-lt"/>
                <a:cs typeface="+mn-lt"/>
              </a:rPr>
              <a:t>level</a:t>
            </a:r>
            <a:endParaRPr lang="it-IT" err="1"/>
          </a:p>
          <a:p>
            <a:r>
              <a:rPr lang="it-IT" sz="2000" err="1">
                <a:solidFill>
                  <a:srgbClr val="01396C"/>
                </a:solidFill>
                <a:ea typeface="+mn-lt"/>
                <a:cs typeface="+mn-lt"/>
              </a:rPr>
              <a:t>Highlighted</a:t>
            </a:r>
            <a:r>
              <a:rPr lang="it-IT" sz="2000">
                <a:solidFill>
                  <a:srgbClr val="01396C"/>
                </a:solidFill>
                <a:ea typeface="+mn-lt"/>
                <a:cs typeface="+mn-lt"/>
              </a:rPr>
              <a:t> the </a:t>
            </a:r>
            <a:r>
              <a:rPr lang="it-IT" sz="2000" err="1">
                <a:solidFill>
                  <a:srgbClr val="01396C"/>
                </a:solidFill>
                <a:ea typeface="+mn-lt"/>
                <a:cs typeface="+mn-lt"/>
              </a:rPr>
              <a:t>role</a:t>
            </a:r>
            <a:r>
              <a:rPr lang="it-IT" sz="2000">
                <a:solidFill>
                  <a:srgbClr val="01396C"/>
                </a:solidFill>
                <a:ea typeface="+mn-lt"/>
                <a:cs typeface="+mn-lt"/>
              </a:rPr>
              <a:t> of </a:t>
            </a:r>
            <a:r>
              <a:rPr lang="it-IT" sz="2000" err="1">
                <a:solidFill>
                  <a:srgbClr val="01396C"/>
                </a:solidFill>
                <a:ea typeface="+mn-lt"/>
                <a:cs typeface="+mn-lt"/>
              </a:rPr>
              <a:t>flat</a:t>
            </a:r>
            <a:r>
              <a:rPr lang="it-IT" sz="2000">
                <a:solidFill>
                  <a:srgbClr val="01396C"/>
                </a:solidFill>
                <a:ea typeface="+mn-lt"/>
                <a:cs typeface="+mn-lt"/>
              </a:rPr>
              <a:t> </a:t>
            </a:r>
            <a:r>
              <a:rPr lang="it-IT" sz="2000" err="1">
                <a:solidFill>
                  <a:srgbClr val="01396C"/>
                </a:solidFill>
                <a:ea typeface="+mn-lt"/>
                <a:cs typeface="+mn-lt"/>
              </a:rPr>
              <a:t>directions</a:t>
            </a:r>
            <a:r>
              <a:rPr lang="it-IT" sz="2000">
                <a:solidFill>
                  <a:srgbClr val="01396C"/>
                </a:solidFill>
                <a:ea typeface="+mn-lt"/>
                <a:cs typeface="+mn-lt"/>
              </a:rPr>
              <a:t> in DY-</a:t>
            </a:r>
            <a:r>
              <a:rPr lang="it-IT" sz="2000" err="1">
                <a:solidFill>
                  <a:srgbClr val="01396C"/>
                </a:solidFill>
                <a:ea typeface="+mn-lt"/>
                <a:cs typeface="+mn-lt"/>
              </a:rPr>
              <a:t>only</a:t>
            </a:r>
            <a:r>
              <a:rPr lang="it-IT" sz="2000">
                <a:solidFill>
                  <a:srgbClr val="01396C"/>
                </a:solidFill>
                <a:ea typeface="+mn-lt"/>
                <a:cs typeface="+mn-lt"/>
              </a:rPr>
              <a:t> </a:t>
            </a:r>
            <a:r>
              <a:rPr lang="it-IT" sz="2000" err="1">
                <a:solidFill>
                  <a:srgbClr val="01396C"/>
                </a:solidFill>
                <a:ea typeface="+mn-lt"/>
                <a:cs typeface="+mn-lt"/>
              </a:rPr>
              <a:t>fits</a:t>
            </a:r>
            <a:endParaRPr lang="it-IT" err="1"/>
          </a:p>
          <a:p>
            <a:pPr marL="0" indent="0">
              <a:buNone/>
            </a:pPr>
            <a:r>
              <a:rPr lang="it-IT" sz="2000" b="1">
                <a:solidFill>
                  <a:srgbClr val="01396C"/>
                </a:solidFill>
                <a:ea typeface="+mn-lt"/>
                <a:cs typeface="+mn-lt"/>
              </a:rPr>
              <a:t>Outlook</a:t>
            </a:r>
            <a:endParaRPr lang="it-IT">
              <a:ea typeface="Calibri" panose="020F0502020204030204"/>
              <a:cs typeface="Calibri" panose="020F0502020204030204"/>
            </a:endParaRPr>
          </a:p>
          <a:p>
            <a:r>
              <a:rPr lang="it-IT" sz="2000" err="1">
                <a:solidFill>
                  <a:srgbClr val="01396C"/>
                </a:solidFill>
                <a:ea typeface="+mn-lt"/>
                <a:cs typeface="+mn-lt"/>
              </a:rPr>
              <a:t>Implement</a:t>
            </a:r>
            <a:r>
              <a:rPr lang="it-IT" sz="2000">
                <a:solidFill>
                  <a:srgbClr val="01396C"/>
                </a:solidFill>
                <a:ea typeface="+mn-lt"/>
                <a:cs typeface="+mn-lt"/>
              </a:rPr>
              <a:t> a fitting framework </a:t>
            </a:r>
            <a:r>
              <a:rPr lang="it-IT" sz="2000" err="1">
                <a:solidFill>
                  <a:srgbClr val="01396C"/>
                </a:solidFill>
                <a:ea typeface="+mn-lt"/>
                <a:cs typeface="+mn-lt"/>
              </a:rPr>
              <a:t>based</a:t>
            </a:r>
            <a:r>
              <a:rPr lang="it-IT" sz="2000">
                <a:solidFill>
                  <a:srgbClr val="01396C"/>
                </a:solidFill>
                <a:ea typeface="+mn-lt"/>
                <a:cs typeface="+mn-lt"/>
              </a:rPr>
              <a:t> on </a:t>
            </a:r>
            <a:r>
              <a:rPr lang="it-IT" sz="2000" b="1" err="1">
                <a:solidFill>
                  <a:srgbClr val="01396C"/>
                </a:solidFill>
                <a:ea typeface="+mn-lt"/>
                <a:cs typeface="+mn-lt"/>
              </a:rPr>
              <a:t>analytic</a:t>
            </a:r>
            <a:r>
              <a:rPr lang="it-IT" sz="2000" b="1">
                <a:solidFill>
                  <a:srgbClr val="01396C"/>
                </a:solidFill>
                <a:ea typeface="+mn-lt"/>
                <a:cs typeface="+mn-lt"/>
              </a:rPr>
              <a:t> EFT </a:t>
            </a:r>
            <a:r>
              <a:rPr lang="it-IT" sz="2000" b="1" err="1">
                <a:solidFill>
                  <a:srgbClr val="01396C"/>
                </a:solidFill>
                <a:ea typeface="+mn-lt"/>
                <a:cs typeface="+mn-lt"/>
              </a:rPr>
              <a:t>predictions</a:t>
            </a:r>
            <a:endParaRPr lang="it-IT" err="1"/>
          </a:p>
          <a:p>
            <a:r>
              <a:rPr lang="it-IT" sz="2000" err="1">
                <a:solidFill>
                  <a:srgbClr val="01396C"/>
                </a:solidFill>
                <a:ea typeface="+mn-lt"/>
                <a:cs typeface="+mn-lt"/>
              </a:rPr>
              <a:t>Address</a:t>
            </a:r>
            <a:r>
              <a:rPr lang="it-IT" sz="2000">
                <a:solidFill>
                  <a:srgbClr val="01396C"/>
                </a:solidFill>
                <a:ea typeface="+mn-lt"/>
                <a:cs typeface="+mn-lt"/>
              </a:rPr>
              <a:t> </a:t>
            </a:r>
            <a:r>
              <a:rPr lang="it-IT" sz="2000" err="1">
                <a:solidFill>
                  <a:srgbClr val="01396C"/>
                </a:solidFill>
                <a:ea typeface="+mn-lt"/>
                <a:cs typeface="+mn-lt"/>
              </a:rPr>
              <a:t>flat</a:t>
            </a:r>
            <a:r>
              <a:rPr lang="it-IT" sz="2000">
                <a:solidFill>
                  <a:srgbClr val="01396C"/>
                </a:solidFill>
                <a:ea typeface="+mn-lt"/>
                <a:cs typeface="+mn-lt"/>
              </a:rPr>
              <a:t> </a:t>
            </a:r>
            <a:r>
              <a:rPr lang="it-IT" sz="2000" err="1">
                <a:solidFill>
                  <a:srgbClr val="01396C"/>
                </a:solidFill>
                <a:ea typeface="+mn-lt"/>
                <a:cs typeface="+mn-lt"/>
              </a:rPr>
              <a:t>directions</a:t>
            </a:r>
            <a:r>
              <a:rPr lang="it-IT" sz="2000">
                <a:solidFill>
                  <a:srgbClr val="01396C"/>
                </a:solidFill>
                <a:ea typeface="+mn-lt"/>
                <a:cs typeface="+mn-lt"/>
              </a:rPr>
              <a:t> by </a:t>
            </a:r>
            <a:r>
              <a:rPr lang="it-IT" sz="2000" err="1">
                <a:solidFill>
                  <a:srgbClr val="01396C"/>
                </a:solidFill>
                <a:ea typeface="+mn-lt"/>
                <a:cs typeface="+mn-lt"/>
              </a:rPr>
              <a:t>including</a:t>
            </a:r>
            <a:r>
              <a:rPr lang="it-IT" sz="2000">
                <a:solidFill>
                  <a:srgbClr val="01396C"/>
                </a:solidFill>
                <a:ea typeface="+mn-lt"/>
                <a:cs typeface="+mn-lt"/>
              </a:rPr>
              <a:t>:</a:t>
            </a:r>
            <a:endParaRPr lang="it-IT"/>
          </a:p>
          <a:p>
            <a:pPr lvl="1"/>
            <a:r>
              <a:rPr lang="it-IT" sz="2000">
                <a:solidFill>
                  <a:srgbClr val="01396C"/>
                </a:solidFill>
                <a:ea typeface="+mn-lt"/>
                <a:cs typeface="+mn-lt"/>
              </a:rPr>
              <a:t>Low-energy </a:t>
            </a:r>
            <a:r>
              <a:rPr lang="it-IT" sz="2000" err="1">
                <a:solidFill>
                  <a:srgbClr val="01396C"/>
                </a:solidFill>
                <a:ea typeface="+mn-lt"/>
                <a:cs typeface="+mn-lt"/>
              </a:rPr>
              <a:t>observables</a:t>
            </a:r>
            <a:endParaRPr lang="it-IT" err="1"/>
          </a:p>
          <a:p>
            <a:pPr lvl="1"/>
            <a:r>
              <a:rPr lang="it-IT" sz="2000" err="1">
                <a:solidFill>
                  <a:srgbClr val="01396C"/>
                </a:solidFill>
                <a:ea typeface="+mn-lt"/>
                <a:cs typeface="+mn-lt"/>
              </a:rPr>
              <a:t>Charged</a:t>
            </a:r>
            <a:r>
              <a:rPr lang="it-IT" sz="2000">
                <a:solidFill>
                  <a:srgbClr val="01396C"/>
                </a:solidFill>
                <a:ea typeface="+mn-lt"/>
                <a:cs typeface="+mn-lt"/>
              </a:rPr>
              <a:t> </a:t>
            </a:r>
            <a:r>
              <a:rPr lang="it-IT" sz="2000" err="1">
                <a:solidFill>
                  <a:srgbClr val="01396C"/>
                </a:solidFill>
                <a:ea typeface="+mn-lt"/>
                <a:cs typeface="+mn-lt"/>
              </a:rPr>
              <a:t>Drell</a:t>
            </a:r>
            <a:r>
              <a:rPr lang="it-IT" sz="2000">
                <a:solidFill>
                  <a:srgbClr val="01396C"/>
                </a:solidFill>
                <a:ea typeface="+mn-lt"/>
                <a:cs typeface="+mn-lt"/>
              </a:rPr>
              <a:t>–</a:t>
            </a:r>
            <a:r>
              <a:rPr lang="it-IT" sz="2000" err="1">
                <a:solidFill>
                  <a:srgbClr val="01396C"/>
                </a:solidFill>
                <a:ea typeface="+mn-lt"/>
                <a:cs typeface="+mn-lt"/>
              </a:rPr>
              <a:t>Yan</a:t>
            </a:r>
            <a:r>
              <a:rPr lang="it-IT" sz="2000">
                <a:solidFill>
                  <a:srgbClr val="01396C"/>
                </a:solidFill>
                <a:ea typeface="+mn-lt"/>
                <a:cs typeface="+mn-lt"/>
              </a:rPr>
              <a:t> </a:t>
            </a:r>
            <a:r>
              <a:rPr lang="it-IT" sz="2000" err="1">
                <a:solidFill>
                  <a:srgbClr val="01396C"/>
                </a:solidFill>
                <a:ea typeface="+mn-lt"/>
                <a:cs typeface="+mn-lt"/>
              </a:rPr>
              <a:t>measurements</a:t>
            </a:r>
            <a:endParaRPr lang="it-IT" err="1"/>
          </a:p>
          <a:p>
            <a:endParaRPr lang="it-IT" sz="2000">
              <a:solidFill>
                <a:srgbClr val="01396C"/>
              </a:solidFill>
              <a:latin typeface="Aptos Display"/>
              <a:ea typeface="+mn-lt"/>
              <a:cs typeface="+mn-lt"/>
            </a:endParaRPr>
          </a:p>
          <a:p>
            <a:endParaRPr lang="it-IT" sz="2000">
              <a:solidFill>
                <a:srgbClr val="01396C"/>
              </a:solidFill>
              <a:latin typeface="Aptos Display"/>
            </a:endParaRPr>
          </a:p>
          <a:p>
            <a:endParaRPr lang="it-IT" sz="2200">
              <a:solidFill>
                <a:srgbClr val="01396C"/>
              </a:solidFill>
              <a:ea typeface="Calibri" panose="020F0502020204030204"/>
              <a:cs typeface="Calibri" panose="020F0502020204030204"/>
            </a:endParaRPr>
          </a:p>
          <a:p>
            <a:endParaRPr lang="it-IT" sz="2000">
              <a:solidFill>
                <a:srgbClr val="01396C"/>
              </a:solidFill>
            </a:endParaRPr>
          </a:p>
          <a:p>
            <a:endParaRPr lang="it-IT" sz="2000">
              <a:solidFill>
                <a:srgbClr val="01396C"/>
              </a:solidFill>
              <a:ea typeface="Calibri" panose="020F0502020204030204"/>
              <a:cs typeface="Calibri" panose="020F0502020204030204"/>
            </a:endParaRPr>
          </a:p>
          <a:p>
            <a:endParaRPr lang="it-IT">
              <a:solidFill>
                <a:srgbClr val="01396C"/>
              </a:solidFill>
              <a:ea typeface="Calibri" panose="020F0502020204030204"/>
              <a:cs typeface="Calibri" panose="020F0502020204030204"/>
            </a:endParaRPr>
          </a:p>
        </p:txBody>
      </p:sp>
      <p:sp>
        <p:nvSpPr>
          <p:cNvPr id="12" name="CasellaDiTesto 11">
            <a:extLst>
              <a:ext uri="{FF2B5EF4-FFF2-40B4-BE49-F238E27FC236}">
                <a16:creationId xmlns:a16="http://schemas.microsoft.com/office/drawing/2014/main" id="{F5A1875E-B789-9B57-0A54-CA666221043D}"/>
              </a:ext>
            </a:extLst>
          </p:cNvPr>
          <p:cNvSpPr txBox="1"/>
          <p:nvPr/>
        </p:nvSpPr>
        <p:spPr>
          <a:xfrm>
            <a:off x="4019004" y="4497252"/>
            <a:ext cx="355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b="1">
                <a:solidFill>
                  <a:schemeClr val="bg1">
                    <a:lumMod val="49000"/>
                  </a:schemeClr>
                </a:solidFill>
              </a:rPr>
              <a:t>+</a:t>
            </a:r>
          </a:p>
        </p:txBody>
      </p:sp>
      <p:sp>
        <p:nvSpPr>
          <p:cNvPr id="13" name="CasellaDiTesto 12">
            <a:extLst>
              <a:ext uri="{FF2B5EF4-FFF2-40B4-BE49-F238E27FC236}">
                <a16:creationId xmlns:a16="http://schemas.microsoft.com/office/drawing/2014/main" id="{32212D8F-3270-8F71-A61A-411B693E48CF}"/>
              </a:ext>
            </a:extLst>
          </p:cNvPr>
          <p:cNvSpPr txBox="1"/>
          <p:nvPr/>
        </p:nvSpPr>
        <p:spPr>
          <a:xfrm>
            <a:off x="5011056" y="4965337"/>
            <a:ext cx="355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b="1">
                <a:solidFill>
                  <a:schemeClr val="bg1">
                    <a:lumMod val="49000"/>
                  </a:schemeClr>
                </a:solidFill>
              </a:rPr>
              <a:t>*</a:t>
            </a:r>
          </a:p>
        </p:txBody>
      </p:sp>
      <p:pic>
        <p:nvPicPr>
          <p:cNvPr id="3" name="Immagine 2" descr="Immagine che contiene clipart, schizzo, illustrazione, disegno&#10;&#10;Il contenuto generato dall&amp;#39;IA potrebbe non essere corretto.">
            <a:extLst>
              <a:ext uri="{FF2B5EF4-FFF2-40B4-BE49-F238E27FC236}">
                <a16:creationId xmlns:a16="http://schemas.microsoft.com/office/drawing/2014/main" id="{4AB783F4-FBA4-8CF4-3D0B-265863977928}"/>
              </a:ext>
            </a:extLst>
          </p:cNvPr>
          <p:cNvPicPr>
            <a:picLocks noChangeAspect="1"/>
          </p:cNvPicPr>
          <p:nvPr/>
        </p:nvPicPr>
        <p:blipFill>
          <a:blip r:embed="rId3"/>
          <a:stretch>
            <a:fillRect/>
          </a:stretch>
        </p:blipFill>
        <p:spPr>
          <a:xfrm>
            <a:off x="9052200" y="4464948"/>
            <a:ext cx="2502729" cy="1318454"/>
          </a:xfrm>
          <a:prstGeom prst="rect">
            <a:avLst/>
          </a:prstGeom>
        </p:spPr>
      </p:pic>
    </p:spTree>
    <p:extLst>
      <p:ext uri="{BB962C8B-B14F-4D97-AF65-F5344CB8AC3E}">
        <p14:creationId xmlns:p14="http://schemas.microsoft.com/office/powerpoint/2010/main" val="2938161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B70E-0B40-4C33-40F8-F61F4754612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1F6BCDA-F359-D5ED-154D-EA68F6390DD4}"/>
              </a:ext>
            </a:extLst>
          </p:cNvPr>
          <p:cNvSpPr>
            <a:spLocks noGrp="1"/>
          </p:cNvSpPr>
          <p:nvPr>
            <p:ph type="title"/>
          </p:nvPr>
        </p:nvSpPr>
        <p:spPr>
          <a:xfrm>
            <a:off x="857491" y="2766872"/>
            <a:ext cx="10515600" cy="1325563"/>
          </a:xfrm>
        </p:spPr>
        <p:txBody>
          <a:bodyPr/>
          <a:lstStyle/>
          <a:p>
            <a:pPr algn="ctr"/>
            <a:r>
              <a:rPr lang="it-IT" sz="4000" b="1">
                <a:solidFill>
                  <a:srgbClr val="01396C"/>
                </a:solidFill>
              </a:rPr>
              <a:t>Thank </a:t>
            </a:r>
            <a:r>
              <a:rPr lang="it-IT" sz="4000" b="1" err="1">
                <a:solidFill>
                  <a:srgbClr val="01396C"/>
                </a:solidFill>
              </a:rPr>
              <a:t>you</a:t>
            </a:r>
            <a:r>
              <a:rPr lang="it-IT" sz="4000" b="1">
                <a:solidFill>
                  <a:srgbClr val="01396C"/>
                </a:solidFill>
              </a:rPr>
              <a:t> for </a:t>
            </a:r>
            <a:r>
              <a:rPr lang="it-IT" sz="4000" b="1" err="1">
                <a:solidFill>
                  <a:srgbClr val="01396C"/>
                </a:solidFill>
              </a:rPr>
              <a:t>your</a:t>
            </a:r>
            <a:r>
              <a:rPr lang="it-IT" sz="4000" b="1">
                <a:solidFill>
                  <a:srgbClr val="01396C"/>
                </a:solidFill>
              </a:rPr>
              <a:t> </a:t>
            </a:r>
            <a:r>
              <a:rPr lang="it-IT" sz="4000" b="1" err="1">
                <a:solidFill>
                  <a:srgbClr val="01396C"/>
                </a:solidFill>
              </a:rPr>
              <a:t>attention</a:t>
            </a:r>
            <a:r>
              <a:rPr lang="it-IT" sz="4000" b="1">
                <a:solidFill>
                  <a:srgbClr val="01396C"/>
                </a:solidFill>
              </a:rPr>
              <a:t>!</a:t>
            </a:r>
          </a:p>
        </p:txBody>
      </p:sp>
      <p:sp>
        <p:nvSpPr>
          <p:cNvPr id="4" name="Segnaposto piè di pagina 3">
            <a:extLst>
              <a:ext uri="{FF2B5EF4-FFF2-40B4-BE49-F238E27FC236}">
                <a16:creationId xmlns:a16="http://schemas.microsoft.com/office/drawing/2014/main" id="{516CB756-DD86-16BA-21D8-6A1CB23E2D39}"/>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7A2EA4B0-2330-22C7-0604-3AED1EC9BEF3}"/>
              </a:ext>
            </a:extLst>
          </p:cNvPr>
          <p:cNvSpPr>
            <a:spLocks noGrp="1"/>
          </p:cNvSpPr>
          <p:nvPr>
            <p:ph type="sldNum" sz="quarter" idx="12"/>
          </p:nvPr>
        </p:nvSpPr>
        <p:spPr/>
        <p:txBody>
          <a:bodyPr/>
          <a:lstStyle/>
          <a:p>
            <a:fld id="{66CD45B7-DFE2-4393-8D37-380FC36BF3AA}" type="slidenum">
              <a:rPr lang="de-DE" dirty="0" smtClean="0">
                <a:solidFill>
                  <a:srgbClr val="01396C"/>
                </a:solidFill>
              </a:rPr>
              <a:t>19</a:t>
            </a:fld>
            <a:endParaRPr lang="de-DE">
              <a:solidFill>
                <a:srgbClr val="01396C"/>
              </a:solidFill>
            </a:endParaRPr>
          </a:p>
        </p:txBody>
      </p:sp>
      <p:pic>
        <p:nvPicPr>
          <p:cNvPr id="7" name="Immagine 6">
            <a:extLst>
              <a:ext uri="{FF2B5EF4-FFF2-40B4-BE49-F238E27FC236}">
                <a16:creationId xmlns:a16="http://schemas.microsoft.com/office/drawing/2014/main" id="{2A91C6C9-D84E-31CE-B5C6-DB515C530F47}"/>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02A2C114-CC6C-F3D0-7D54-54795E7E6D27}"/>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Conclusions</a:t>
            </a:r>
            <a:r>
              <a:rPr lang="it-IT" b="1">
                <a:solidFill>
                  <a:schemeClr val="bg1"/>
                </a:solidFill>
              </a:rPr>
              <a:t> and Outlook</a:t>
            </a:r>
          </a:p>
        </p:txBody>
      </p:sp>
    </p:spTree>
    <p:extLst>
      <p:ext uri="{BB962C8B-B14F-4D97-AF65-F5344CB8AC3E}">
        <p14:creationId xmlns:p14="http://schemas.microsoft.com/office/powerpoint/2010/main" val="331333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Segnaposto contenuto 2">
            <a:extLst>
              <a:ext uri="{FF2B5EF4-FFF2-40B4-BE49-F238E27FC236}">
                <a16:creationId xmlns:a16="http://schemas.microsoft.com/office/drawing/2014/main" id="{8D972453-3CAB-0055-8524-9F636ACA7856}"/>
              </a:ext>
            </a:extLst>
          </p:cNvPr>
          <p:cNvGraphicFramePr>
            <a:graphicFrameLocks noGrp="1"/>
          </p:cNvGraphicFramePr>
          <p:nvPr>
            <p:ph idx="1"/>
            <p:extLst>
              <p:ext uri="{D42A27DB-BD31-4B8C-83A1-F6EECF244321}">
                <p14:modId xmlns:p14="http://schemas.microsoft.com/office/powerpoint/2010/main" val="1407814762"/>
              </p:ext>
            </p:extLst>
          </p:nvPr>
        </p:nvGraphicFramePr>
        <p:xfrm>
          <a:off x="449398" y="-589928"/>
          <a:ext cx="11300253" cy="8904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a:extLst>
              <a:ext uri="{FF2B5EF4-FFF2-40B4-BE49-F238E27FC236}">
                <a16:creationId xmlns:a16="http://schemas.microsoft.com/office/drawing/2014/main" id="{9277D2C4-00E4-5016-3DB8-856F1F55FF76}"/>
              </a:ext>
            </a:extLst>
          </p:cNvPr>
          <p:cNvSpPr>
            <a:spLocks noGrp="1"/>
          </p:cNvSpPr>
          <p:nvPr>
            <p:ph type="title"/>
          </p:nvPr>
        </p:nvSpPr>
        <p:spPr>
          <a:xfrm>
            <a:off x="1636237" y="552366"/>
            <a:ext cx="7078034" cy="1555335"/>
          </a:xfrm>
        </p:spPr>
        <p:txBody>
          <a:bodyPr>
            <a:normAutofit/>
          </a:bodyPr>
          <a:lstStyle/>
          <a:p>
            <a:r>
              <a:rPr lang="it-IT" sz="5200" b="1" err="1">
                <a:solidFill>
                  <a:srgbClr val="01396C"/>
                </a:solidFill>
              </a:rPr>
              <a:t>Table</a:t>
            </a:r>
            <a:r>
              <a:rPr lang="it-IT" sz="5200" b="1">
                <a:solidFill>
                  <a:srgbClr val="01396C"/>
                </a:solidFill>
              </a:rPr>
              <a:t> of </a:t>
            </a:r>
            <a:r>
              <a:rPr lang="it-IT" sz="5200" b="1" err="1">
                <a:solidFill>
                  <a:srgbClr val="01396C"/>
                </a:solidFill>
              </a:rPr>
              <a:t>Contents</a:t>
            </a:r>
            <a:endParaRPr lang="it-IT" sz="5200" b="1">
              <a:solidFill>
                <a:srgbClr val="01396C"/>
              </a:solidFill>
            </a:endParaRPr>
          </a:p>
        </p:txBody>
      </p:sp>
      <p:sp>
        <p:nvSpPr>
          <p:cNvPr id="4" name="Segnaposto piè di pagina 3">
            <a:extLst>
              <a:ext uri="{FF2B5EF4-FFF2-40B4-BE49-F238E27FC236}">
                <a16:creationId xmlns:a16="http://schemas.microsoft.com/office/drawing/2014/main" id="{CABEC789-ADA8-DC61-5910-6D0C5673FBD2}"/>
              </a:ext>
            </a:extLst>
          </p:cNvPr>
          <p:cNvSpPr>
            <a:spLocks noGrp="1"/>
          </p:cNvSpPr>
          <p:nvPr>
            <p:ph type="ftr" sz="quarter" idx="11"/>
          </p:nvPr>
        </p:nvSpPr>
        <p:spPr/>
        <p:txBody>
          <a:bodyPr>
            <a:normAutofit/>
          </a:bodyPr>
          <a:lstStyle/>
          <a:p>
            <a:pPr>
              <a:spcAft>
                <a:spcPts val="600"/>
              </a:spcAft>
            </a:pPr>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endParaRPr lang="it-IT" sz="1400">
              <a:solidFill>
                <a:srgbClr val="01396C"/>
              </a:solidFill>
            </a:endParaRPr>
          </a:p>
        </p:txBody>
      </p:sp>
      <p:sp>
        <p:nvSpPr>
          <p:cNvPr id="5" name="Segnaposto numero diapositiva 4">
            <a:extLst>
              <a:ext uri="{FF2B5EF4-FFF2-40B4-BE49-F238E27FC236}">
                <a16:creationId xmlns:a16="http://schemas.microsoft.com/office/drawing/2014/main" id="{1D441E8E-918C-106D-0CDC-88B63E4C3A1C}"/>
              </a:ext>
            </a:extLst>
          </p:cNvPr>
          <p:cNvSpPr>
            <a:spLocks noGrp="1"/>
          </p:cNvSpPr>
          <p:nvPr>
            <p:ph type="sldNum" sz="quarter" idx="12"/>
          </p:nvPr>
        </p:nvSpPr>
        <p:spPr/>
        <p:txBody>
          <a:bodyPr>
            <a:normAutofit/>
          </a:bodyPr>
          <a:lstStyle/>
          <a:p>
            <a:pPr>
              <a:spcAft>
                <a:spcPts val="600"/>
              </a:spcAft>
            </a:pPr>
            <a:fld id="{66CD45B7-DFE2-4393-8D37-380FC36BF3AA}" type="slidenum">
              <a:rPr lang="de-DE" dirty="0">
                <a:solidFill>
                  <a:srgbClr val="01396C"/>
                </a:solidFill>
              </a:rPr>
              <a:pPr>
                <a:spcAft>
                  <a:spcPts val="600"/>
                </a:spcAft>
              </a:pPr>
              <a:t>2</a:t>
            </a:fld>
            <a:endParaRPr lang="de-DE">
              <a:solidFill>
                <a:srgbClr val="01396C"/>
              </a:solidFill>
            </a:endParaRPr>
          </a:p>
        </p:txBody>
      </p:sp>
      <p:pic>
        <p:nvPicPr>
          <p:cNvPr id="97" name="Immagine 96">
            <a:extLst>
              <a:ext uri="{FF2B5EF4-FFF2-40B4-BE49-F238E27FC236}">
                <a16:creationId xmlns:a16="http://schemas.microsoft.com/office/drawing/2014/main" id="{68BA41B2-A1FD-666E-4FD8-89997F195564}"/>
              </a:ext>
            </a:extLst>
          </p:cNvPr>
          <p:cNvPicPr>
            <a:picLocks noChangeAspect="1"/>
          </p:cNvPicPr>
          <p:nvPr/>
        </p:nvPicPr>
        <p:blipFill>
          <a:blip r:embed="rId7"/>
          <a:stretch>
            <a:fillRect/>
          </a:stretch>
        </p:blipFill>
        <p:spPr>
          <a:xfrm>
            <a:off x="482" y="-1929"/>
            <a:ext cx="12200680" cy="457200"/>
          </a:xfrm>
          <a:prstGeom prst="rect">
            <a:avLst/>
          </a:prstGeom>
        </p:spPr>
      </p:pic>
    </p:spTree>
    <p:extLst>
      <p:ext uri="{BB962C8B-B14F-4D97-AF65-F5344CB8AC3E}">
        <p14:creationId xmlns:p14="http://schemas.microsoft.com/office/powerpoint/2010/main" val="374628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A951-9AFF-4508-6EC2-C2033466C43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2648BB8-8EB4-05F0-24CF-27EFA2CC29ED}"/>
              </a:ext>
            </a:extLst>
          </p:cNvPr>
          <p:cNvSpPr>
            <a:spLocks noGrp="1"/>
          </p:cNvSpPr>
          <p:nvPr>
            <p:ph type="title"/>
          </p:nvPr>
        </p:nvSpPr>
        <p:spPr/>
        <p:txBody>
          <a:bodyPr/>
          <a:lstStyle/>
          <a:p>
            <a:pPr algn="ctr"/>
            <a:r>
              <a:rPr lang="it-IT" sz="4000" b="1">
                <a:solidFill>
                  <a:srgbClr val="01396C"/>
                </a:solidFill>
              </a:rPr>
              <a:t>Matching </a:t>
            </a:r>
            <a:r>
              <a:rPr lang="it-IT" sz="4000" b="1" err="1">
                <a:solidFill>
                  <a:srgbClr val="01396C"/>
                </a:solidFill>
              </a:rPr>
              <a:t>Amplitudes</a:t>
            </a:r>
          </a:p>
        </p:txBody>
      </p:sp>
      <p:sp>
        <p:nvSpPr>
          <p:cNvPr id="9" name="Segnaposto contenuto 8">
            <a:extLst>
              <a:ext uri="{FF2B5EF4-FFF2-40B4-BE49-F238E27FC236}">
                <a16:creationId xmlns:a16="http://schemas.microsoft.com/office/drawing/2014/main" id="{B86F2C22-C322-B462-373C-BAC415B524DE}"/>
              </a:ext>
            </a:extLst>
          </p:cNvPr>
          <p:cNvSpPr>
            <a:spLocks noGrp="1"/>
          </p:cNvSpPr>
          <p:nvPr>
            <p:ph idx="1"/>
          </p:nvPr>
        </p:nvSpPr>
        <p:spPr>
          <a:xfrm>
            <a:off x="838200" y="1825625"/>
            <a:ext cx="10515600" cy="356612"/>
          </a:xfrm>
        </p:spPr>
        <p:txBody>
          <a:bodyPr vert="horz" lIns="91440" tIns="45720" rIns="91440" bIns="45720" rtlCol="0" anchor="t">
            <a:normAutofit lnSpcReduction="10000"/>
          </a:bodyPr>
          <a:lstStyle/>
          <a:p>
            <a:pPr marL="0" indent="0">
              <a:buNone/>
            </a:pPr>
            <a:r>
              <a:rPr lang="it-IT" sz="2000">
                <a:solidFill>
                  <a:srgbClr val="01396C"/>
                </a:solidFill>
                <a:ea typeface="+mn-lt"/>
                <a:cs typeface="+mn-lt"/>
              </a:rPr>
              <a:t>In </a:t>
            </a:r>
            <a:r>
              <a:rPr lang="it-IT" sz="2000" err="1">
                <a:solidFill>
                  <a:srgbClr val="01396C"/>
                </a:solidFill>
              </a:rPr>
              <a:t>order</a:t>
            </a:r>
            <a:r>
              <a:rPr lang="it-IT" sz="2000">
                <a:solidFill>
                  <a:srgbClr val="01396C"/>
                </a:solidFill>
              </a:rPr>
              <a:t> to </a:t>
            </a:r>
            <a:r>
              <a:rPr lang="it-IT" sz="2000" err="1">
                <a:solidFill>
                  <a:srgbClr val="01396C"/>
                </a:solidFill>
              </a:rPr>
              <a:t>understand</a:t>
            </a:r>
            <a:r>
              <a:rPr lang="it-IT" sz="2000">
                <a:solidFill>
                  <a:srgbClr val="01396C"/>
                </a:solidFill>
              </a:rPr>
              <a:t> the procedure </a:t>
            </a:r>
            <a:r>
              <a:rPr lang="it-IT" sz="2000" err="1">
                <a:solidFill>
                  <a:srgbClr val="01396C"/>
                </a:solidFill>
              </a:rPr>
              <a:t>it</a:t>
            </a:r>
            <a:r>
              <a:rPr lang="it-IT" sz="2000">
                <a:solidFill>
                  <a:srgbClr val="01396C"/>
                </a:solidFill>
              </a:rPr>
              <a:t> </a:t>
            </a:r>
            <a:r>
              <a:rPr lang="it-IT" sz="2000" err="1">
                <a:solidFill>
                  <a:srgbClr val="01396C"/>
                </a:solidFill>
              </a:rPr>
              <a:t>is</a:t>
            </a:r>
            <a:r>
              <a:rPr lang="it-IT" sz="2000">
                <a:solidFill>
                  <a:srgbClr val="01396C"/>
                </a:solidFill>
              </a:rPr>
              <a:t> </a:t>
            </a:r>
            <a:r>
              <a:rPr lang="it-IT" sz="2000" err="1">
                <a:solidFill>
                  <a:srgbClr val="01396C"/>
                </a:solidFill>
              </a:rPr>
              <a:t>useful</a:t>
            </a:r>
            <a:r>
              <a:rPr lang="it-IT" sz="2000">
                <a:solidFill>
                  <a:srgbClr val="01396C"/>
                </a:solidFill>
              </a:rPr>
              <a:t> to look </a:t>
            </a:r>
            <a:r>
              <a:rPr lang="it-IT" sz="2000" err="1">
                <a:solidFill>
                  <a:srgbClr val="01396C"/>
                </a:solidFill>
              </a:rPr>
              <a:t>at</a:t>
            </a:r>
            <a:r>
              <a:rPr lang="it-IT" sz="2000">
                <a:solidFill>
                  <a:srgbClr val="01396C"/>
                </a:solidFill>
              </a:rPr>
              <a:t> the </a:t>
            </a:r>
            <a:r>
              <a:rPr lang="it-IT" sz="2000" err="1">
                <a:solidFill>
                  <a:srgbClr val="01396C"/>
                </a:solidFill>
              </a:rPr>
              <a:t>generating</a:t>
            </a:r>
            <a:r>
              <a:rPr lang="it-IT" sz="2000">
                <a:solidFill>
                  <a:srgbClr val="01396C"/>
                </a:solidFill>
              </a:rPr>
              <a:t> </a:t>
            </a:r>
            <a:r>
              <a:rPr lang="it-IT" sz="2000" err="1">
                <a:solidFill>
                  <a:srgbClr val="01396C"/>
                </a:solidFill>
              </a:rPr>
              <a:t>function</a:t>
            </a:r>
            <a:r>
              <a:rPr lang="it-IT" sz="2000">
                <a:solidFill>
                  <a:srgbClr val="01396C"/>
                </a:solidFill>
              </a:rPr>
              <a:t>:</a:t>
            </a:r>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4C700828-B151-CB05-BFB2-528CCD667AEC}"/>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EC74E30E-6E24-A0E1-CF1D-D14D720BF6D6}"/>
              </a:ext>
            </a:extLst>
          </p:cNvPr>
          <p:cNvSpPr>
            <a:spLocks noGrp="1"/>
          </p:cNvSpPr>
          <p:nvPr>
            <p:ph type="sldNum" sz="quarter" idx="12"/>
          </p:nvPr>
        </p:nvSpPr>
        <p:spPr/>
        <p:txBody>
          <a:bodyPr/>
          <a:lstStyle/>
          <a:p>
            <a:fld id="{66CD45B7-DFE2-4393-8D37-380FC36BF3AA}" type="slidenum">
              <a:rPr lang="de-DE" dirty="0" smtClean="0">
                <a:solidFill>
                  <a:srgbClr val="01396C"/>
                </a:solidFill>
              </a:rPr>
              <a:t>20</a:t>
            </a:fld>
            <a:endParaRPr lang="de-DE">
              <a:solidFill>
                <a:srgbClr val="01396C"/>
              </a:solidFill>
            </a:endParaRPr>
          </a:p>
        </p:txBody>
      </p:sp>
      <p:pic>
        <p:nvPicPr>
          <p:cNvPr id="7" name="Immagine 6">
            <a:extLst>
              <a:ext uri="{FF2B5EF4-FFF2-40B4-BE49-F238E27FC236}">
                <a16:creationId xmlns:a16="http://schemas.microsoft.com/office/drawing/2014/main" id="{747A932C-2FC6-B732-6681-9929A148BC25}"/>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E9C51FEA-4650-EAB3-58F2-F84B456B0569}"/>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A </a:t>
            </a:r>
            <a:r>
              <a:rPr lang="it-IT" b="1" err="1">
                <a:solidFill>
                  <a:schemeClr val="bg1"/>
                </a:solidFill>
              </a:rPr>
              <a:t>Useful</a:t>
            </a:r>
            <a:r>
              <a:rPr lang="it-IT" b="1">
                <a:solidFill>
                  <a:schemeClr val="bg1"/>
                </a:solidFill>
              </a:rPr>
              <a:t> Toy Model</a:t>
            </a:r>
          </a:p>
        </p:txBody>
      </p:sp>
      <p:pic>
        <p:nvPicPr>
          <p:cNvPr id="3" name="Immagine 2">
            <a:extLst>
              <a:ext uri="{FF2B5EF4-FFF2-40B4-BE49-F238E27FC236}">
                <a16:creationId xmlns:a16="http://schemas.microsoft.com/office/drawing/2014/main" id="{B8BC6FDA-16F3-B8B5-9A18-5FFFB01D7D88}"/>
              </a:ext>
            </a:extLst>
          </p:cNvPr>
          <p:cNvPicPr>
            <a:picLocks noChangeAspect="1"/>
          </p:cNvPicPr>
          <p:nvPr/>
        </p:nvPicPr>
        <p:blipFill>
          <a:blip r:embed="rId3"/>
          <a:stretch>
            <a:fillRect/>
          </a:stretch>
        </p:blipFill>
        <p:spPr>
          <a:xfrm>
            <a:off x="3808595" y="4362312"/>
            <a:ext cx="4578976" cy="532322"/>
          </a:xfrm>
          <a:prstGeom prst="rect">
            <a:avLst/>
          </a:prstGeom>
        </p:spPr>
      </p:pic>
      <p:pic>
        <p:nvPicPr>
          <p:cNvPr id="6" name="Immagine 5" descr="Immagine che contiene testo, Carattere, linea, schermata&#10;&#10;Il contenuto generato dall&amp;#39;IA potrebbe non essere corretto.">
            <a:extLst>
              <a:ext uri="{FF2B5EF4-FFF2-40B4-BE49-F238E27FC236}">
                <a16:creationId xmlns:a16="http://schemas.microsoft.com/office/drawing/2014/main" id="{4F337AFC-1025-04F1-A3CB-D449BC25404E}"/>
              </a:ext>
            </a:extLst>
          </p:cNvPr>
          <p:cNvPicPr>
            <a:picLocks noChangeAspect="1"/>
          </p:cNvPicPr>
          <p:nvPr/>
        </p:nvPicPr>
        <p:blipFill>
          <a:blip r:embed="rId4"/>
          <a:stretch>
            <a:fillRect/>
          </a:stretch>
        </p:blipFill>
        <p:spPr>
          <a:xfrm>
            <a:off x="2267549" y="2337129"/>
            <a:ext cx="7636801" cy="1345840"/>
          </a:xfrm>
          <a:prstGeom prst="rect">
            <a:avLst/>
          </a:prstGeom>
        </p:spPr>
      </p:pic>
      <p:sp>
        <p:nvSpPr>
          <p:cNvPr id="11" name="Segnaposto contenuto 8">
            <a:extLst>
              <a:ext uri="{FF2B5EF4-FFF2-40B4-BE49-F238E27FC236}">
                <a16:creationId xmlns:a16="http://schemas.microsoft.com/office/drawing/2014/main" id="{A5F0D724-1762-63A1-942C-77115C2041B6}"/>
              </a:ext>
            </a:extLst>
          </p:cNvPr>
          <p:cNvSpPr txBox="1">
            <a:spLocks/>
          </p:cNvSpPr>
          <p:nvPr/>
        </p:nvSpPr>
        <p:spPr>
          <a:xfrm>
            <a:off x="836271" y="3936336"/>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err="1">
                <a:solidFill>
                  <a:srgbClr val="01396C"/>
                </a:solidFill>
                <a:ea typeface="+mn-lt"/>
                <a:cs typeface="+mn-lt"/>
              </a:rPr>
              <a:t>Recalling</a:t>
            </a:r>
            <a:r>
              <a:rPr lang="it-IT" sz="2000">
                <a:solidFill>
                  <a:srgbClr val="01396C"/>
                </a:solidFill>
                <a:ea typeface="+mn-lt"/>
                <a:cs typeface="+mn-lt"/>
              </a:rPr>
              <a:t> </a:t>
            </a:r>
            <a:r>
              <a:rPr lang="it-IT" sz="2000" err="1">
                <a:solidFill>
                  <a:srgbClr val="01396C"/>
                </a:solidFill>
                <a:ea typeface="+mn-lt"/>
                <a:cs typeface="+mn-lt"/>
              </a:rPr>
              <a:t>that</a:t>
            </a:r>
            <a:r>
              <a:rPr lang="it-IT" sz="2000">
                <a:solidFill>
                  <a:srgbClr val="01396C"/>
                </a:solidFill>
                <a:ea typeface="+mn-lt"/>
                <a:cs typeface="+mn-lt"/>
              </a:rPr>
              <a:t> </a:t>
            </a:r>
            <a:r>
              <a:rPr lang="it-IT" sz="2000" err="1">
                <a:solidFill>
                  <a:srgbClr val="01396C"/>
                </a:solidFill>
                <a:ea typeface="+mn-lt"/>
                <a:cs typeface="+mn-lt"/>
              </a:rPr>
              <a:t>it</a:t>
            </a:r>
            <a:r>
              <a:rPr lang="it-IT" sz="2000">
                <a:solidFill>
                  <a:srgbClr val="01396C"/>
                </a:solidFill>
                <a:ea typeface="+mn-lt"/>
                <a:cs typeface="+mn-lt"/>
              </a:rPr>
              <a:t> </a:t>
            </a:r>
            <a:r>
              <a:rPr lang="it-IT" sz="2000" err="1">
                <a:solidFill>
                  <a:srgbClr val="01396C"/>
                </a:solidFill>
                <a:ea typeface="+mn-lt"/>
                <a:cs typeface="+mn-lt"/>
              </a:rPr>
              <a:t>is</a:t>
            </a:r>
            <a:r>
              <a:rPr lang="it-IT" sz="2000">
                <a:solidFill>
                  <a:srgbClr val="01396C"/>
                </a:solidFill>
                <a:ea typeface="+mn-lt"/>
                <a:cs typeface="+mn-lt"/>
              </a:rPr>
              <a:t> </a:t>
            </a:r>
            <a:r>
              <a:rPr lang="it-IT" sz="2000" err="1">
                <a:solidFill>
                  <a:srgbClr val="01396C"/>
                </a:solidFill>
              </a:rPr>
              <a:t>possible</a:t>
            </a:r>
            <a:r>
              <a:rPr lang="it-IT" sz="2000">
                <a:solidFill>
                  <a:srgbClr val="01396C"/>
                </a:solidFill>
              </a:rPr>
              <a:t> to </a:t>
            </a:r>
            <a:r>
              <a:rPr lang="it-IT" sz="2000" err="1">
                <a:solidFill>
                  <a:srgbClr val="01396C"/>
                </a:solidFill>
              </a:rPr>
              <a:t>evaluate</a:t>
            </a:r>
            <a:r>
              <a:rPr lang="it-IT" sz="2000">
                <a:solidFill>
                  <a:srgbClr val="01396C"/>
                </a:solidFill>
              </a:rPr>
              <a:t> the </a:t>
            </a:r>
            <a:r>
              <a:rPr lang="it-IT" sz="2000" err="1">
                <a:solidFill>
                  <a:srgbClr val="01396C"/>
                </a:solidFill>
              </a:rPr>
              <a:t>amplitude</a:t>
            </a:r>
            <a:r>
              <a:rPr lang="it-IT" sz="2000">
                <a:solidFill>
                  <a:srgbClr val="01396C"/>
                </a:solidFill>
              </a:rPr>
              <a:t> from Z </a:t>
            </a:r>
            <a:r>
              <a:rPr lang="it-IT" sz="2000" err="1">
                <a:solidFill>
                  <a:srgbClr val="01396C"/>
                </a:solidFill>
              </a:rPr>
              <a:t>through</a:t>
            </a:r>
            <a:r>
              <a:rPr lang="it-IT" sz="2000">
                <a:solidFill>
                  <a:srgbClr val="01396C"/>
                </a:solidFill>
              </a:rPr>
              <a:t> the LSZ </a:t>
            </a:r>
            <a:r>
              <a:rPr lang="it-IT" sz="2000" err="1">
                <a:solidFill>
                  <a:srgbClr val="01396C"/>
                </a:solidFill>
              </a:rPr>
              <a:t>formulae</a:t>
            </a:r>
            <a:r>
              <a:rPr lang="it-IT" sz="2000">
                <a:solidFill>
                  <a:srgbClr val="01396C"/>
                </a:solidFill>
              </a:rPr>
              <a:t>:</a:t>
            </a:r>
          </a:p>
          <a:p>
            <a:endParaRPr lang="it-IT" sz="2000">
              <a:solidFill>
                <a:srgbClr val="01396C"/>
              </a:solidFill>
            </a:endParaRPr>
          </a:p>
          <a:p>
            <a:endParaRPr lang="it-IT">
              <a:solidFill>
                <a:srgbClr val="01396C"/>
              </a:solidFill>
            </a:endParaRPr>
          </a:p>
        </p:txBody>
      </p:sp>
      <p:sp>
        <p:nvSpPr>
          <p:cNvPr id="13" name="Segnaposto contenuto 8">
            <a:extLst>
              <a:ext uri="{FF2B5EF4-FFF2-40B4-BE49-F238E27FC236}">
                <a16:creationId xmlns:a16="http://schemas.microsoft.com/office/drawing/2014/main" id="{49DA027F-B9BE-7858-1B1D-DDEDC62A9981}"/>
              </a:ext>
            </a:extLst>
          </p:cNvPr>
          <p:cNvSpPr txBox="1">
            <a:spLocks/>
          </p:cNvSpPr>
          <p:nvPr/>
        </p:nvSpPr>
        <p:spPr>
          <a:xfrm>
            <a:off x="828964" y="4922971"/>
            <a:ext cx="10515600" cy="15227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err="1">
                <a:solidFill>
                  <a:srgbClr val="01396C"/>
                </a:solidFill>
                <a:ea typeface="+mn-lt"/>
                <a:cs typeface="+mn-lt"/>
              </a:rPr>
              <a:t>S</a:t>
            </a:r>
            <a:r>
              <a:rPr lang="it-IT" sz="2000" i="1" baseline="-25000" err="1">
                <a:solidFill>
                  <a:srgbClr val="01396C"/>
                </a:solidFill>
                <a:ea typeface="+mn-lt"/>
                <a:cs typeface="+mn-lt"/>
              </a:rPr>
              <a:t>eff</a:t>
            </a:r>
            <a:r>
              <a:rPr lang="it-IT" sz="2000" i="1" baseline="30000">
                <a:solidFill>
                  <a:srgbClr val="01396C"/>
                </a:solidFill>
                <a:ea typeface="+mn-lt"/>
                <a:cs typeface="+mn-lt"/>
              </a:rPr>
              <a:t>(0)  </a:t>
            </a:r>
            <a:r>
              <a:rPr lang="it-IT" sz="2000" err="1">
                <a:solidFill>
                  <a:srgbClr val="01396C"/>
                </a:solidFill>
                <a:ea typeface="+mn-lt"/>
                <a:cs typeface="+mn-lt"/>
              </a:rPr>
              <a:t>describes</a:t>
            </a:r>
            <a:r>
              <a:rPr lang="it-IT" sz="2000">
                <a:solidFill>
                  <a:srgbClr val="01396C"/>
                </a:solidFill>
                <a:ea typeface="+mn-lt"/>
                <a:cs typeface="+mn-lt"/>
              </a:rPr>
              <a:t> an EFT </a:t>
            </a:r>
            <a:r>
              <a:rPr lang="it-IT" sz="2000" err="1">
                <a:solidFill>
                  <a:srgbClr val="01396C"/>
                </a:solidFill>
                <a:ea typeface="+mn-lt"/>
                <a:cs typeface="+mn-lt"/>
              </a:rPr>
              <a:t>that</a:t>
            </a:r>
            <a:r>
              <a:rPr lang="it-IT" sz="2000">
                <a:solidFill>
                  <a:srgbClr val="01396C"/>
                </a:solidFill>
                <a:ea typeface="+mn-lt"/>
                <a:cs typeface="+mn-lt"/>
              </a:rPr>
              <a:t> </a:t>
            </a:r>
            <a:r>
              <a:rPr lang="it-IT" sz="2000" err="1">
                <a:solidFill>
                  <a:srgbClr val="01396C"/>
                </a:solidFill>
                <a:ea typeface="+mn-lt"/>
                <a:cs typeface="+mn-lt"/>
              </a:rPr>
              <a:t>reproduces</a:t>
            </a:r>
            <a:r>
              <a:rPr lang="it-IT" sz="2000">
                <a:solidFill>
                  <a:srgbClr val="01396C"/>
                </a:solidFill>
                <a:ea typeface="+mn-lt"/>
                <a:cs typeface="+mn-lt"/>
              </a:rPr>
              <a:t> </a:t>
            </a:r>
            <a:r>
              <a:rPr lang="it-IT" sz="2000" err="1">
                <a:solidFill>
                  <a:srgbClr val="01396C"/>
                </a:solidFill>
                <a:ea typeface="+mn-lt"/>
                <a:cs typeface="+mn-lt"/>
              </a:rPr>
              <a:t>all</a:t>
            </a:r>
            <a:r>
              <a:rPr lang="it-IT" sz="2000">
                <a:solidFill>
                  <a:srgbClr val="01396C"/>
                </a:solidFill>
                <a:ea typeface="+mn-lt"/>
                <a:cs typeface="+mn-lt"/>
              </a:rPr>
              <a:t>  </a:t>
            </a:r>
            <a:r>
              <a:rPr lang="it-IT" sz="2000" err="1">
                <a:solidFill>
                  <a:srgbClr val="01396C"/>
                </a:solidFill>
                <a:ea typeface="+mn-lt"/>
                <a:cs typeface="+mn-lt"/>
              </a:rPr>
              <a:t>tree-level</a:t>
            </a:r>
            <a:r>
              <a:rPr lang="it-IT" sz="2000">
                <a:solidFill>
                  <a:srgbClr val="01396C"/>
                </a:solidFill>
                <a:ea typeface="+mn-lt"/>
                <a:cs typeface="+mn-lt"/>
              </a:rPr>
              <a:t> </a:t>
            </a:r>
            <a:r>
              <a:rPr lang="it-IT" sz="2000" err="1">
                <a:solidFill>
                  <a:srgbClr val="01396C"/>
                </a:solidFill>
                <a:ea typeface="+mn-lt"/>
                <a:cs typeface="+mn-lt"/>
              </a:rPr>
              <a:t>amplitudes</a:t>
            </a:r>
            <a:r>
              <a:rPr lang="it-IT" sz="2000">
                <a:solidFill>
                  <a:srgbClr val="01396C"/>
                </a:solidFill>
                <a:ea typeface="+mn-lt"/>
                <a:cs typeface="+mn-lt"/>
              </a:rPr>
              <a:t> of </a:t>
            </a:r>
            <a:r>
              <a:rPr lang="it-IT" sz="2000" err="1">
                <a:solidFill>
                  <a:srgbClr val="01396C"/>
                </a:solidFill>
                <a:ea typeface="+mn-lt"/>
                <a:cs typeface="+mn-lt"/>
              </a:rPr>
              <a:t>fermions</a:t>
            </a:r>
            <a:r>
              <a:rPr lang="it-IT" sz="2000">
                <a:solidFill>
                  <a:srgbClr val="01396C"/>
                </a:solidFill>
                <a:ea typeface="+mn-lt"/>
                <a:cs typeface="+mn-lt"/>
              </a:rPr>
              <a:t> in the full theory</a:t>
            </a:r>
            <a:endParaRPr lang="it-IT">
              <a:solidFill>
                <a:srgbClr val="01396C"/>
              </a:solidFill>
              <a:ea typeface="+mn-lt"/>
              <a:cs typeface="+mn-lt"/>
            </a:endParaRPr>
          </a:p>
          <a:p>
            <a:r>
              <a:rPr lang="it-IT" sz="2000" i="1" err="1">
                <a:solidFill>
                  <a:srgbClr val="01396C"/>
                </a:solidFill>
              </a:rPr>
              <a:t>S</a:t>
            </a:r>
            <a:r>
              <a:rPr lang="it-IT" sz="2000" i="1" baseline="-25000" err="1">
                <a:solidFill>
                  <a:srgbClr val="01396C"/>
                </a:solidFill>
              </a:rPr>
              <a:t>eff</a:t>
            </a:r>
            <a:r>
              <a:rPr lang="it-IT" sz="2000" i="1" baseline="30000">
                <a:solidFill>
                  <a:srgbClr val="01396C"/>
                </a:solidFill>
              </a:rPr>
              <a:t>(1)</a:t>
            </a:r>
            <a:r>
              <a:rPr lang="it-IT" sz="2000">
                <a:solidFill>
                  <a:srgbClr val="01396C"/>
                </a:solidFill>
              </a:rPr>
              <a:t> </a:t>
            </a:r>
            <a:r>
              <a:rPr lang="it-IT" sz="2000" err="1">
                <a:solidFill>
                  <a:srgbClr val="01396C"/>
                </a:solidFill>
              </a:rPr>
              <a:t>describes</a:t>
            </a:r>
            <a:r>
              <a:rPr lang="it-IT" sz="2000">
                <a:solidFill>
                  <a:srgbClr val="01396C"/>
                </a:solidFill>
              </a:rPr>
              <a:t> </a:t>
            </a:r>
            <a:r>
              <a:rPr lang="it-IT" sz="2000" err="1">
                <a:solidFill>
                  <a:srgbClr val="01396C"/>
                </a:solidFill>
              </a:rPr>
              <a:t>all</a:t>
            </a:r>
            <a:r>
              <a:rPr lang="it-IT" sz="2000">
                <a:solidFill>
                  <a:srgbClr val="01396C"/>
                </a:solidFill>
              </a:rPr>
              <a:t> 1-loop </a:t>
            </a:r>
            <a:r>
              <a:rPr lang="it-IT" sz="2000" err="1">
                <a:solidFill>
                  <a:srgbClr val="01396C"/>
                </a:solidFill>
              </a:rPr>
              <a:t>corrections</a:t>
            </a:r>
            <a:endParaRPr lang="it-IT">
              <a:solidFill>
                <a:srgbClr val="01396C"/>
              </a:solidFill>
            </a:endParaRPr>
          </a:p>
          <a:p>
            <a:r>
              <a:rPr lang="it-IT" sz="2000">
                <a:solidFill>
                  <a:srgbClr val="01396C"/>
                </a:solidFill>
              </a:rPr>
              <a:t>And so on...</a:t>
            </a:r>
          </a:p>
        </p:txBody>
      </p:sp>
      <p:sp>
        <p:nvSpPr>
          <p:cNvPr id="15" name="Freccia circolare a sinistra 14">
            <a:extLst>
              <a:ext uri="{FF2B5EF4-FFF2-40B4-BE49-F238E27FC236}">
                <a16:creationId xmlns:a16="http://schemas.microsoft.com/office/drawing/2014/main" id="{96321EC5-4FBC-9AE8-77BA-5F13E0742ED6}"/>
              </a:ext>
            </a:extLst>
          </p:cNvPr>
          <p:cNvSpPr/>
          <p:nvPr/>
        </p:nvSpPr>
        <p:spPr>
          <a:xfrm>
            <a:off x="9763036" y="2539189"/>
            <a:ext cx="434878" cy="947245"/>
          </a:xfrm>
          <a:prstGeom prst="curvedLeftArrow">
            <a:avLst/>
          </a:prstGeom>
          <a:ln>
            <a:solidFill>
              <a:srgbClr val="01396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tx1"/>
              </a:solidFill>
            </a:endParaRPr>
          </a:p>
        </p:txBody>
      </p:sp>
      <p:cxnSp>
        <p:nvCxnSpPr>
          <p:cNvPr id="18" name="Connettore 2 17">
            <a:extLst>
              <a:ext uri="{FF2B5EF4-FFF2-40B4-BE49-F238E27FC236}">
                <a16:creationId xmlns:a16="http://schemas.microsoft.com/office/drawing/2014/main" id="{293CC8DC-0998-EB27-BF89-01035C29F594}"/>
              </a:ext>
            </a:extLst>
          </p:cNvPr>
          <p:cNvCxnSpPr>
            <a:cxnSpLocks/>
          </p:cNvCxnSpPr>
          <p:nvPr/>
        </p:nvCxnSpPr>
        <p:spPr>
          <a:xfrm flipV="1">
            <a:off x="1135318" y="5282615"/>
            <a:ext cx="428333" cy="714"/>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9D7E6B48-46F0-54D5-51EE-7582045E19B6}"/>
              </a:ext>
            </a:extLst>
          </p:cNvPr>
          <p:cNvCxnSpPr>
            <a:cxnSpLocks/>
          </p:cNvCxnSpPr>
          <p:nvPr/>
        </p:nvCxnSpPr>
        <p:spPr>
          <a:xfrm flipV="1">
            <a:off x="5395590" y="3689341"/>
            <a:ext cx="428333" cy="714"/>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43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C49D1-5882-97D5-0DF4-FF5BAC3EEE8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157B0E-B3AE-E7EC-D4C8-3209293B77A8}"/>
              </a:ext>
            </a:extLst>
          </p:cNvPr>
          <p:cNvSpPr>
            <a:spLocks noGrp="1"/>
          </p:cNvSpPr>
          <p:nvPr>
            <p:ph type="title"/>
          </p:nvPr>
        </p:nvSpPr>
        <p:spPr/>
        <p:txBody>
          <a:bodyPr/>
          <a:lstStyle/>
          <a:p>
            <a:pPr algn="ctr"/>
            <a:r>
              <a:rPr lang="it-IT" sz="4000" b="1">
                <a:solidFill>
                  <a:srgbClr val="01396C"/>
                </a:solidFill>
              </a:rPr>
              <a:t>Matching </a:t>
            </a:r>
            <a:r>
              <a:rPr lang="it-IT" sz="4000" b="1" err="1">
                <a:solidFill>
                  <a:srgbClr val="01396C"/>
                </a:solidFill>
              </a:rPr>
              <a:t>Amplitudes</a:t>
            </a:r>
          </a:p>
        </p:txBody>
      </p:sp>
      <p:sp>
        <p:nvSpPr>
          <p:cNvPr id="9" name="Segnaposto contenuto 8">
            <a:extLst>
              <a:ext uri="{FF2B5EF4-FFF2-40B4-BE49-F238E27FC236}">
                <a16:creationId xmlns:a16="http://schemas.microsoft.com/office/drawing/2014/main" id="{5AB84F87-3BEF-B9D1-260D-324428E91E17}"/>
              </a:ext>
            </a:extLst>
          </p:cNvPr>
          <p:cNvSpPr>
            <a:spLocks noGrp="1"/>
          </p:cNvSpPr>
          <p:nvPr>
            <p:ph idx="1"/>
          </p:nvPr>
        </p:nvSpPr>
        <p:spPr>
          <a:xfrm>
            <a:off x="838200" y="1825625"/>
            <a:ext cx="10515600" cy="356612"/>
          </a:xfrm>
        </p:spPr>
        <p:txBody>
          <a:bodyPr vert="horz" lIns="91440" tIns="45720" rIns="91440" bIns="45720" rtlCol="0" anchor="t">
            <a:normAutofit lnSpcReduction="10000"/>
          </a:bodyPr>
          <a:lstStyle/>
          <a:p>
            <a:pPr marL="0" indent="0">
              <a:buNone/>
            </a:pPr>
            <a:r>
              <a:rPr lang="it-IT" sz="2000" err="1">
                <a:solidFill>
                  <a:srgbClr val="01396C"/>
                </a:solidFill>
                <a:ea typeface="+mn-lt"/>
                <a:cs typeface="+mn-lt"/>
              </a:rPr>
              <a:t>Let's</a:t>
            </a:r>
            <a:r>
              <a:rPr lang="it-IT" sz="2000">
                <a:solidFill>
                  <a:srgbClr val="01396C"/>
                </a:solidFill>
                <a:ea typeface="+mn-lt"/>
                <a:cs typeface="+mn-lt"/>
              </a:rPr>
              <a:t> focus</a:t>
            </a:r>
            <a:r>
              <a:rPr lang="it-IT" sz="2000">
                <a:solidFill>
                  <a:srgbClr val="01396C"/>
                </a:solidFill>
              </a:rPr>
              <a:t> on the </a:t>
            </a:r>
            <a:r>
              <a:rPr lang="it-IT" sz="2000" err="1">
                <a:solidFill>
                  <a:srgbClr val="01396C"/>
                </a:solidFill>
              </a:rPr>
              <a:t>tree-level</a:t>
            </a:r>
            <a:r>
              <a:rPr lang="it-IT" sz="2000">
                <a:solidFill>
                  <a:srgbClr val="01396C"/>
                </a:solidFill>
              </a:rPr>
              <a:t> </a:t>
            </a:r>
            <a:r>
              <a:rPr lang="it-IT" sz="2000" err="1">
                <a:solidFill>
                  <a:srgbClr val="01396C"/>
                </a:solidFill>
              </a:rPr>
              <a:t>effective</a:t>
            </a:r>
            <a:r>
              <a:rPr lang="it-IT" sz="2000">
                <a:solidFill>
                  <a:srgbClr val="01396C"/>
                </a:solidFill>
              </a:rPr>
              <a:t> action </a:t>
            </a:r>
            <a:r>
              <a:rPr lang="it-IT" sz="2000" i="1" err="1">
                <a:solidFill>
                  <a:srgbClr val="01396C"/>
                </a:solidFill>
              </a:rPr>
              <a:t>S</a:t>
            </a:r>
            <a:r>
              <a:rPr lang="it-IT" sz="2000" i="1" baseline="-25000" err="1">
                <a:solidFill>
                  <a:srgbClr val="01396C"/>
                </a:solidFill>
              </a:rPr>
              <a:t>eff</a:t>
            </a:r>
            <a:r>
              <a:rPr lang="it-IT" sz="2000" i="1" baseline="30000">
                <a:solidFill>
                  <a:srgbClr val="01396C"/>
                </a:solidFill>
              </a:rPr>
              <a:t>(0</a:t>
            </a:r>
            <a:r>
              <a:rPr lang="it-IT" sz="2000" baseline="30000">
                <a:solidFill>
                  <a:srgbClr val="01396C"/>
                </a:solidFill>
              </a:rPr>
              <a:t>) </a:t>
            </a:r>
            <a:r>
              <a:rPr lang="it-IT" sz="2000">
                <a:solidFill>
                  <a:srgbClr val="01396C"/>
                </a:solidFill>
              </a:rPr>
              <a:t>and assume:</a:t>
            </a:r>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1072F8EB-0A76-CB94-181A-15533EA959A8}"/>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B7019C74-0E57-E1A8-8979-7C28612443B9}"/>
              </a:ext>
            </a:extLst>
          </p:cNvPr>
          <p:cNvSpPr>
            <a:spLocks noGrp="1"/>
          </p:cNvSpPr>
          <p:nvPr>
            <p:ph type="sldNum" sz="quarter" idx="12"/>
          </p:nvPr>
        </p:nvSpPr>
        <p:spPr/>
        <p:txBody>
          <a:bodyPr/>
          <a:lstStyle/>
          <a:p>
            <a:fld id="{66CD45B7-DFE2-4393-8D37-380FC36BF3AA}" type="slidenum">
              <a:rPr lang="de-DE" dirty="0" smtClean="0">
                <a:solidFill>
                  <a:srgbClr val="01396C"/>
                </a:solidFill>
              </a:rPr>
              <a:t>21</a:t>
            </a:fld>
            <a:endParaRPr lang="de-DE">
              <a:solidFill>
                <a:srgbClr val="01396C"/>
              </a:solidFill>
            </a:endParaRPr>
          </a:p>
        </p:txBody>
      </p:sp>
      <p:pic>
        <p:nvPicPr>
          <p:cNvPr id="7" name="Immagine 6">
            <a:extLst>
              <a:ext uri="{FF2B5EF4-FFF2-40B4-BE49-F238E27FC236}">
                <a16:creationId xmlns:a16="http://schemas.microsoft.com/office/drawing/2014/main" id="{37EC018D-5BD1-4B3F-721E-AC1C8D430EDD}"/>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DF3B0FD3-6C52-2BA7-C624-ADA63E2425AF}"/>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A </a:t>
            </a:r>
            <a:r>
              <a:rPr lang="it-IT" b="1" err="1">
                <a:solidFill>
                  <a:schemeClr val="bg1"/>
                </a:solidFill>
              </a:rPr>
              <a:t>Useful</a:t>
            </a:r>
            <a:r>
              <a:rPr lang="it-IT" b="1">
                <a:solidFill>
                  <a:schemeClr val="bg1"/>
                </a:solidFill>
              </a:rPr>
              <a:t> Toy Model</a:t>
            </a:r>
          </a:p>
        </p:txBody>
      </p:sp>
      <p:pic>
        <p:nvPicPr>
          <p:cNvPr id="10" name="Immagine 9" descr="Immagine che contiene Carattere, linea, testo, tipografia&#10;&#10;Il contenuto generato dall&amp;#39;IA potrebbe non essere corretto.">
            <a:extLst>
              <a:ext uri="{FF2B5EF4-FFF2-40B4-BE49-F238E27FC236}">
                <a16:creationId xmlns:a16="http://schemas.microsoft.com/office/drawing/2014/main" id="{2FC2C481-6DE5-860D-F501-2C46FD06A656}"/>
              </a:ext>
            </a:extLst>
          </p:cNvPr>
          <p:cNvPicPr>
            <a:picLocks noChangeAspect="1"/>
          </p:cNvPicPr>
          <p:nvPr/>
        </p:nvPicPr>
        <p:blipFill>
          <a:blip r:embed="rId3"/>
          <a:stretch>
            <a:fillRect/>
          </a:stretch>
        </p:blipFill>
        <p:spPr>
          <a:xfrm>
            <a:off x="2692795" y="2288461"/>
            <a:ext cx="6327931" cy="688392"/>
          </a:xfrm>
          <a:prstGeom prst="rect">
            <a:avLst/>
          </a:prstGeom>
        </p:spPr>
      </p:pic>
      <p:sp>
        <p:nvSpPr>
          <p:cNvPr id="12" name="Segnaposto contenuto 8">
            <a:extLst>
              <a:ext uri="{FF2B5EF4-FFF2-40B4-BE49-F238E27FC236}">
                <a16:creationId xmlns:a16="http://schemas.microsoft.com/office/drawing/2014/main" id="{0EADE1F4-4390-7B6C-D5EE-C3ADF5368295}"/>
              </a:ext>
            </a:extLst>
          </p:cNvPr>
          <p:cNvSpPr txBox="1">
            <a:spLocks/>
          </p:cNvSpPr>
          <p:nvPr/>
        </p:nvSpPr>
        <p:spPr>
          <a:xfrm>
            <a:off x="828964" y="3121025"/>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a:solidFill>
                  <a:srgbClr val="01396C"/>
                </a:solidFill>
                <a:ea typeface="+mn-lt"/>
                <a:cs typeface="+mn-lt"/>
              </a:rPr>
              <a:t>The </a:t>
            </a:r>
            <a:r>
              <a:rPr lang="it-IT" sz="2000" err="1">
                <a:solidFill>
                  <a:srgbClr val="01396C"/>
                </a:solidFill>
                <a:ea typeface="+mn-lt"/>
                <a:cs typeface="+mn-lt"/>
              </a:rPr>
              <a:t>Lagrangian</a:t>
            </a:r>
            <a:r>
              <a:rPr lang="it-IT" sz="2000">
                <a:solidFill>
                  <a:srgbClr val="01396C"/>
                </a:solidFill>
                <a:ea typeface="+mn-lt"/>
                <a:cs typeface="+mn-lt"/>
              </a:rPr>
              <a:t> </a:t>
            </a:r>
            <a:r>
              <a:rPr lang="it-IT" sz="2000" err="1">
                <a:solidFill>
                  <a:srgbClr val="01396C"/>
                </a:solidFill>
                <a:ea typeface="+mn-lt"/>
                <a:cs typeface="+mn-lt"/>
              </a:rPr>
              <a:t>equation</a:t>
            </a:r>
            <a:r>
              <a:rPr lang="it-IT" sz="2000">
                <a:solidFill>
                  <a:srgbClr val="01396C"/>
                </a:solidFill>
              </a:rPr>
              <a:t> of the full theory with </a:t>
            </a:r>
            <a:r>
              <a:rPr lang="it-IT" sz="2000" err="1">
                <a:solidFill>
                  <a:srgbClr val="01396C"/>
                </a:solidFill>
              </a:rPr>
              <a:t>respect</a:t>
            </a:r>
            <a:r>
              <a:rPr lang="it-IT" sz="2000">
                <a:solidFill>
                  <a:srgbClr val="01396C"/>
                </a:solidFill>
              </a:rPr>
              <a:t> to Φ </a:t>
            </a:r>
            <a:r>
              <a:rPr lang="it-IT" sz="2000" err="1">
                <a:solidFill>
                  <a:srgbClr val="01396C"/>
                </a:solidFill>
              </a:rPr>
              <a:t>will</a:t>
            </a:r>
            <a:r>
              <a:rPr lang="it-IT" sz="2000">
                <a:solidFill>
                  <a:srgbClr val="01396C"/>
                </a:solidFill>
              </a:rPr>
              <a:t> be:</a:t>
            </a:r>
          </a:p>
          <a:p>
            <a:endParaRPr lang="it-IT" sz="2000">
              <a:solidFill>
                <a:srgbClr val="01396C"/>
              </a:solidFill>
            </a:endParaRPr>
          </a:p>
          <a:p>
            <a:endParaRPr lang="it-IT">
              <a:solidFill>
                <a:srgbClr val="01396C"/>
              </a:solidFill>
            </a:endParaRPr>
          </a:p>
        </p:txBody>
      </p:sp>
      <p:pic>
        <p:nvPicPr>
          <p:cNvPr id="14" name="Immagine 13" descr="Immagine che contiene Carattere, testo, bianco, calligrafia&#10;&#10;Il contenuto generato dall&amp;#39;IA potrebbe non essere corretto.">
            <a:extLst>
              <a:ext uri="{FF2B5EF4-FFF2-40B4-BE49-F238E27FC236}">
                <a16:creationId xmlns:a16="http://schemas.microsoft.com/office/drawing/2014/main" id="{89F2992E-74BB-0BFA-36B3-38722C37B0BF}"/>
              </a:ext>
            </a:extLst>
          </p:cNvPr>
          <p:cNvPicPr>
            <a:picLocks noChangeAspect="1"/>
          </p:cNvPicPr>
          <p:nvPr/>
        </p:nvPicPr>
        <p:blipFill>
          <a:blip r:embed="rId4"/>
          <a:stretch>
            <a:fillRect/>
          </a:stretch>
        </p:blipFill>
        <p:spPr>
          <a:xfrm>
            <a:off x="2888673" y="3619355"/>
            <a:ext cx="5548746" cy="727652"/>
          </a:xfrm>
          <a:prstGeom prst="rect">
            <a:avLst/>
          </a:prstGeom>
        </p:spPr>
      </p:pic>
      <p:sp>
        <p:nvSpPr>
          <p:cNvPr id="15" name="Segnaposto contenuto 8">
            <a:extLst>
              <a:ext uri="{FF2B5EF4-FFF2-40B4-BE49-F238E27FC236}">
                <a16:creationId xmlns:a16="http://schemas.microsoft.com/office/drawing/2014/main" id="{3E06E404-B041-7E70-868E-6A3E7C21669C}"/>
              </a:ext>
            </a:extLst>
          </p:cNvPr>
          <p:cNvSpPr txBox="1">
            <a:spLocks/>
          </p:cNvSpPr>
          <p:nvPr/>
        </p:nvSpPr>
        <p:spPr>
          <a:xfrm>
            <a:off x="852055" y="4356388"/>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err="1">
                <a:solidFill>
                  <a:srgbClr val="01396C"/>
                </a:solidFill>
                <a:ea typeface="+mn-lt"/>
                <a:cs typeface="+mn-lt"/>
              </a:rPr>
              <a:t>We</a:t>
            </a:r>
            <a:r>
              <a:rPr lang="it-IT" sz="2000">
                <a:solidFill>
                  <a:srgbClr val="01396C"/>
                </a:solidFill>
              </a:rPr>
              <a:t> can solve </a:t>
            </a:r>
            <a:r>
              <a:rPr lang="it-IT" sz="2000" err="1">
                <a:solidFill>
                  <a:srgbClr val="01396C"/>
                </a:solidFill>
              </a:rPr>
              <a:t>this</a:t>
            </a:r>
            <a:r>
              <a:rPr lang="it-IT" sz="2000">
                <a:solidFill>
                  <a:srgbClr val="01396C"/>
                </a:solidFill>
              </a:rPr>
              <a:t> </a:t>
            </a:r>
            <a:r>
              <a:rPr lang="it-IT" sz="2000" err="1">
                <a:solidFill>
                  <a:srgbClr val="01396C"/>
                </a:solidFill>
              </a:rPr>
              <a:t>equation</a:t>
            </a:r>
            <a:r>
              <a:rPr lang="it-IT" sz="2000">
                <a:solidFill>
                  <a:srgbClr val="01396C"/>
                </a:solidFill>
              </a:rPr>
              <a:t> </a:t>
            </a:r>
            <a:r>
              <a:rPr lang="it-IT" sz="2000" err="1">
                <a:solidFill>
                  <a:srgbClr val="01396C"/>
                </a:solidFill>
              </a:rPr>
              <a:t>using</a:t>
            </a:r>
            <a:r>
              <a:rPr lang="it-IT" sz="2000">
                <a:solidFill>
                  <a:srgbClr val="01396C"/>
                </a:solidFill>
              </a:rPr>
              <a:t> a perturbative </a:t>
            </a:r>
            <a:r>
              <a:rPr lang="it-IT" sz="2000" err="1">
                <a:solidFill>
                  <a:srgbClr val="01396C"/>
                </a:solidFill>
              </a:rPr>
              <a:t>expansion</a:t>
            </a:r>
            <a:r>
              <a:rPr lang="it-IT" sz="2000">
                <a:solidFill>
                  <a:srgbClr val="01396C"/>
                </a:solidFill>
              </a:rPr>
              <a:t>: </a:t>
            </a:r>
          </a:p>
          <a:p>
            <a:endParaRPr lang="it-IT" sz="2000">
              <a:solidFill>
                <a:srgbClr val="01396C"/>
              </a:solidFill>
            </a:endParaRPr>
          </a:p>
          <a:p>
            <a:endParaRPr lang="it-IT">
              <a:solidFill>
                <a:srgbClr val="01396C"/>
              </a:solidFill>
            </a:endParaRPr>
          </a:p>
        </p:txBody>
      </p:sp>
      <p:pic>
        <p:nvPicPr>
          <p:cNvPr id="17" name="Immagine 16" descr="Immagine che contiene Carattere, bianco, diagramma, linea&#10;&#10;Il contenuto generato dall&amp;#39;IA potrebbe non essere corretto.">
            <a:extLst>
              <a:ext uri="{FF2B5EF4-FFF2-40B4-BE49-F238E27FC236}">
                <a16:creationId xmlns:a16="http://schemas.microsoft.com/office/drawing/2014/main" id="{70B350EC-2B67-2F4F-6549-082F13C1F6B6}"/>
              </a:ext>
            </a:extLst>
          </p:cNvPr>
          <p:cNvPicPr>
            <a:picLocks noChangeAspect="1"/>
          </p:cNvPicPr>
          <p:nvPr/>
        </p:nvPicPr>
        <p:blipFill>
          <a:blip r:embed="rId5"/>
          <a:stretch>
            <a:fillRect/>
          </a:stretch>
        </p:blipFill>
        <p:spPr>
          <a:xfrm>
            <a:off x="8438139" y="4162571"/>
            <a:ext cx="1942811" cy="74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Segnaposto contenuto 8">
            <a:extLst>
              <a:ext uri="{FF2B5EF4-FFF2-40B4-BE49-F238E27FC236}">
                <a16:creationId xmlns:a16="http://schemas.microsoft.com/office/drawing/2014/main" id="{F18A8F98-133B-2EF3-AB92-811D36148045}"/>
              </a:ext>
            </a:extLst>
          </p:cNvPr>
          <p:cNvSpPr txBox="1">
            <a:spLocks/>
          </p:cNvSpPr>
          <p:nvPr/>
        </p:nvSpPr>
        <p:spPr>
          <a:xfrm>
            <a:off x="852055" y="5106842"/>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a:solidFill>
                  <a:srgbClr val="01396C"/>
                </a:solidFill>
                <a:ea typeface="+mn-lt"/>
                <a:cs typeface="+mn-lt"/>
              </a:rPr>
              <a:t>And</a:t>
            </a:r>
            <a:r>
              <a:rPr lang="it-IT" sz="2000">
                <a:solidFill>
                  <a:srgbClr val="01396C"/>
                </a:solidFill>
              </a:rPr>
              <a:t> </a:t>
            </a:r>
            <a:r>
              <a:rPr lang="it-IT" sz="2000" err="1">
                <a:solidFill>
                  <a:srgbClr val="01396C"/>
                </a:solidFill>
              </a:rPr>
              <a:t>obtain</a:t>
            </a:r>
            <a:r>
              <a:rPr lang="it-IT" sz="2000">
                <a:solidFill>
                  <a:srgbClr val="01396C"/>
                </a:solidFill>
              </a:rPr>
              <a:t>: </a:t>
            </a:r>
          </a:p>
          <a:p>
            <a:endParaRPr lang="it-IT" sz="2000">
              <a:solidFill>
                <a:srgbClr val="01396C"/>
              </a:solidFill>
            </a:endParaRPr>
          </a:p>
          <a:p>
            <a:endParaRPr lang="it-IT">
              <a:solidFill>
                <a:srgbClr val="01396C"/>
              </a:solidFill>
            </a:endParaRPr>
          </a:p>
        </p:txBody>
      </p:sp>
      <p:pic>
        <p:nvPicPr>
          <p:cNvPr id="19" name="Immagine 18" descr="Immagine che contiene Carattere, bianco, testo, linea&#10;&#10;Il contenuto generato dall&amp;#39;IA potrebbe non essere corretto.">
            <a:extLst>
              <a:ext uri="{FF2B5EF4-FFF2-40B4-BE49-F238E27FC236}">
                <a16:creationId xmlns:a16="http://schemas.microsoft.com/office/drawing/2014/main" id="{545FA1AF-F73F-F32E-B25A-3DF7A9B4A753}"/>
              </a:ext>
            </a:extLst>
          </p:cNvPr>
          <p:cNvPicPr>
            <a:picLocks noChangeAspect="1"/>
          </p:cNvPicPr>
          <p:nvPr/>
        </p:nvPicPr>
        <p:blipFill>
          <a:blip r:embed="rId6"/>
          <a:stretch>
            <a:fillRect/>
          </a:stretch>
        </p:blipFill>
        <p:spPr>
          <a:xfrm>
            <a:off x="3312390" y="5365318"/>
            <a:ext cx="5082309" cy="861002"/>
          </a:xfrm>
          <a:prstGeom prst="rect">
            <a:avLst/>
          </a:prstGeom>
          <a:ln w="38100" cap="sq">
            <a:solidFill>
              <a:srgbClr val="01396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738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8B52F-07E9-91A1-BE7A-0651772BD4C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4B73424-2640-600D-7B8F-98C8E82E7EAB}"/>
              </a:ext>
            </a:extLst>
          </p:cNvPr>
          <p:cNvSpPr>
            <a:spLocks noGrp="1"/>
          </p:cNvSpPr>
          <p:nvPr>
            <p:ph type="title"/>
          </p:nvPr>
        </p:nvSpPr>
        <p:spPr/>
        <p:txBody>
          <a:bodyPr/>
          <a:lstStyle/>
          <a:p>
            <a:pPr algn="ctr"/>
            <a:r>
              <a:rPr lang="it-IT" sz="4000" b="1">
                <a:solidFill>
                  <a:srgbClr val="01396C"/>
                </a:solidFill>
              </a:rPr>
              <a:t>Matching </a:t>
            </a:r>
            <a:r>
              <a:rPr lang="it-IT" sz="4000" b="1" err="1">
                <a:solidFill>
                  <a:srgbClr val="01396C"/>
                </a:solidFill>
              </a:rPr>
              <a:t>Amplitudes</a:t>
            </a:r>
          </a:p>
        </p:txBody>
      </p:sp>
      <p:sp>
        <p:nvSpPr>
          <p:cNvPr id="9" name="Segnaposto contenuto 8">
            <a:extLst>
              <a:ext uri="{FF2B5EF4-FFF2-40B4-BE49-F238E27FC236}">
                <a16:creationId xmlns:a16="http://schemas.microsoft.com/office/drawing/2014/main" id="{CCBCE0B6-99E3-F661-43DC-2105142CA733}"/>
              </a:ext>
            </a:extLst>
          </p:cNvPr>
          <p:cNvSpPr>
            <a:spLocks noGrp="1"/>
          </p:cNvSpPr>
          <p:nvPr>
            <p:ph idx="1"/>
          </p:nvPr>
        </p:nvSpPr>
        <p:spPr>
          <a:xfrm>
            <a:off x="838200" y="1825625"/>
            <a:ext cx="10515600" cy="587521"/>
          </a:xfrm>
        </p:spPr>
        <p:txBody>
          <a:bodyPr vert="horz" lIns="91440" tIns="45720" rIns="91440" bIns="45720" rtlCol="0" anchor="t">
            <a:normAutofit fontScale="92500" lnSpcReduction="10000"/>
          </a:bodyPr>
          <a:lstStyle/>
          <a:p>
            <a:pPr marL="0" indent="0">
              <a:buNone/>
            </a:pPr>
            <a:r>
              <a:rPr lang="it-IT" sz="2000" err="1">
                <a:solidFill>
                  <a:srgbClr val="01396C"/>
                </a:solidFill>
                <a:ea typeface="+mn-lt"/>
                <a:cs typeface="+mn-lt"/>
              </a:rPr>
              <a:t>We</a:t>
            </a:r>
            <a:r>
              <a:rPr lang="it-IT" sz="2000">
                <a:solidFill>
                  <a:srgbClr val="01396C"/>
                </a:solidFill>
              </a:rPr>
              <a:t> can </a:t>
            </a:r>
            <a:r>
              <a:rPr lang="it-IT" sz="2000" err="1">
                <a:solidFill>
                  <a:srgbClr val="01396C"/>
                </a:solidFill>
              </a:rPr>
              <a:t>now</a:t>
            </a:r>
            <a:r>
              <a:rPr lang="it-IT" sz="2000">
                <a:solidFill>
                  <a:srgbClr val="01396C"/>
                </a:solidFill>
              </a:rPr>
              <a:t> use </a:t>
            </a:r>
            <a:r>
              <a:rPr lang="it-IT" sz="2000" err="1">
                <a:solidFill>
                  <a:srgbClr val="01396C"/>
                </a:solidFill>
              </a:rPr>
              <a:t>this</a:t>
            </a:r>
            <a:r>
              <a:rPr lang="it-IT" sz="2000">
                <a:solidFill>
                  <a:srgbClr val="01396C"/>
                </a:solidFill>
              </a:rPr>
              <a:t> </a:t>
            </a:r>
            <a:r>
              <a:rPr lang="it-IT" sz="2000" err="1">
                <a:solidFill>
                  <a:srgbClr val="01396C"/>
                </a:solidFill>
              </a:rPr>
              <a:t>result</a:t>
            </a:r>
            <a:r>
              <a:rPr lang="it-IT" sz="2000">
                <a:solidFill>
                  <a:srgbClr val="01396C"/>
                </a:solidFill>
              </a:rPr>
              <a:t> in the </a:t>
            </a:r>
            <a:r>
              <a:rPr lang="it-IT" sz="2000" err="1">
                <a:solidFill>
                  <a:srgbClr val="01396C"/>
                </a:solidFill>
              </a:rPr>
              <a:t>starting</a:t>
            </a:r>
            <a:r>
              <a:rPr lang="it-IT" sz="2000">
                <a:solidFill>
                  <a:srgbClr val="01396C"/>
                </a:solidFill>
              </a:rPr>
              <a:t> </a:t>
            </a:r>
            <a:r>
              <a:rPr lang="it-IT" sz="2000" err="1">
                <a:solidFill>
                  <a:srgbClr val="01396C"/>
                </a:solidFill>
              </a:rPr>
              <a:t>generating</a:t>
            </a:r>
            <a:r>
              <a:rPr lang="it-IT" sz="2000">
                <a:solidFill>
                  <a:srgbClr val="01396C"/>
                </a:solidFill>
              </a:rPr>
              <a:t> </a:t>
            </a:r>
            <a:r>
              <a:rPr lang="it-IT" sz="2000" err="1">
                <a:solidFill>
                  <a:srgbClr val="01396C"/>
                </a:solidFill>
              </a:rPr>
              <a:t>functional</a:t>
            </a:r>
            <a:r>
              <a:rPr lang="it-IT" sz="2000">
                <a:solidFill>
                  <a:srgbClr val="01396C"/>
                </a:solidFill>
              </a:rPr>
              <a:t> to </a:t>
            </a:r>
            <a:r>
              <a:rPr lang="it-IT" sz="2000" err="1">
                <a:solidFill>
                  <a:srgbClr val="01396C"/>
                </a:solidFill>
              </a:rPr>
              <a:t>obtain</a:t>
            </a:r>
            <a:r>
              <a:rPr lang="it-IT" sz="2000">
                <a:solidFill>
                  <a:srgbClr val="01396C"/>
                </a:solidFill>
              </a:rPr>
              <a:t> the complete </a:t>
            </a:r>
            <a:r>
              <a:rPr lang="it-IT" sz="2000" err="1">
                <a:solidFill>
                  <a:srgbClr val="01396C"/>
                </a:solidFill>
              </a:rPr>
              <a:t>effective</a:t>
            </a:r>
            <a:r>
              <a:rPr lang="it-IT" sz="2000">
                <a:solidFill>
                  <a:srgbClr val="01396C"/>
                </a:solidFill>
              </a:rPr>
              <a:t> action </a:t>
            </a:r>
            <a:r>
              <a:rPr lang="it-IT" sz="2000" err="1">
                <a:solidFill>
                  <a:srgbClr val="01396C"/>
                </a:solidFill>
              </a:rPr>
              <a:t>at</a:t>
            </a:r>
            <a:r>
              <a:rPr lang="it-IT" sz="2000">
                <a:solidFill>
                  <a:srgbClr val="01396C"/>
                </a:solidFill>
              </a:rPr>
              <a:t> </a:t>
            </a:r>
            <a:r>
              <a:rPr lang="it-IT" sz="2000" err="1">
                <a:solidFill>
                  <a:srgbClr val="01396C"/>
                </a:solidFill>
              </a:rPr>
              <a:t>tree</a:t>
            </a:r>
            <a:r>
              <a:rPr lang="it-IT" sz="2000">
                <a:solidFill>
                  <a:srgbClr val="01396C"/>
                </a:solidFill>
              </a:rPr>
              <a:t> </a:t>
            </a:r>
            <a:r>
              <a:rPr lang="it-IT" sz="2000" err="1">
                <a:solidFill>
                  <a:srgbClr val="01396C"/>
                </a:solidFill>
              </a:rPr>
              <a:t>level</a:t>
            </a:r>
            <a:r>
              <a:rPr lang="it-IT" sz="2000">
                <a:solidFill>
                  <a:srgbClr val="01396C"/>
                </a:solidFill>
              </a:rPr>
              <a:t>:</a:t>
            </a:r>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CE56072B-4C14-2469-D379-8555996F5B49}"/>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C0EE6834-3C29-7AAA-4233-AE100D90FABB}"/>
              </a:ext>
            </a:extLst>
          </p:cNvPr>
          <p:cNvSpPr>
            <a:spLocks noGrp="1"/>
          </p:cNvSpPr>
          <p:nvPr>
            <p:ph type="sldNum" sz="quarter" idx="12"/>
          </p:nvPr>
        </p:nvSpPr>
        <p:spPr/>
        <p:txBody>
          <a:bodyPr/>
          <a:lstStyle/>
          <a:p>
            <a:fld id="{66CD45B7-DFE2-4393-8D37-380FC36BF3AA}" type="slidenum">
              <a:rPr lang="de-DE" dirty="0" smtClean="0">
                <a:solidFill>
                  <a:srgbClr val="01396C"/>
                </a:solidFill>
              </a:rPr>
              <a:t>22</a:t>
            </a:fld>
            <a:endParaRPr lang="de-DE">
              <a:solidFill>
                <a:srgbClr val="01396C"/>
              </a:solidFill>
            </a:endParaRPr>
          </a:p>
        </p:txBody>
      </p:sp>
      <p:pic>
        <p:nvPicPr>
          <p:cNvPr id="7" name="Immagine 6">
            <a:extLst>
              <a:ext uri="{FF2B5EF4-FFF2-40B4-BE49-F238E27FC236}">
                <a16:creationId xmlns:a16="http://schemas.microsoft.com/office/drawing/2014/main" id="{74688846-C38F-C812-495D-ADF7503058AE}"/>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A9311406-F785-428D-94C5-C6181A775C18}"/>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A </a:t>
            </a:r>
            <a:r>
              <a:rPr lang="it-IT" b="1" err="1">
                <a:solidFill>
                  <a:schemeClr val="bg1"/>
                </a:solidFill>
              </a:rPr>
              <a:t>Useful</a:t>
            </a:r>
            <a:r>
              <a:rPr lang="it-IT" b="1">
                <a:solidFill>
                  <a:schemeClr val="bg1"/>
                </a:solidFill>
              </a:rPr>
              <a:t> Toy Model</a:t>
            </a:r>
          </a:p>
        </p:txBody>
      </p:sp>
      <p:pic>
        <p:nvPicPr>
          <p:cNvPr id="3" name="Immagine 2" descr="Immagine che contiene Carattere, linea, testo, tipografia&#10;&#10;Il contenuto generato dall&amp;#39;IA potrebbe non essere corretto.">
            <a:extLst>
              <a:ext uri="{FF2B5EF4-FFF2-40B4-BE49-F238E27FC236}">
                <a16:creationId xmlns:a16="http://schemas.microsoft.com/office/drawing/2014/main" id="{1474DBF8-8659-C143-A9A7-0A5C330A8616}"/>
              </a:ext>
            </a:extLst>
          </p:cNvPr>
          <p:cNvPicPr>
            <a:picLocks noChangeAspect="1"/>
          </p:cNvPicPr>
          <p:nvPr/>
        </p:nvPicPr>
        <p:blipFill>
          <a:blip r:embed="rId3"/>
          <a:stretch>
            <a:fillRect/>
          </a:stretch>
        </p:blipFill>
        <p:spPr>
          <a:xfrm>
            <a:off x="1310697" y="2980025"/>
            <a:ext cx="9605241" cy="736312"/>
          </a:xfrm>
          <a:prstGeom prst="rect">
            <a:avLst/>
          </a:prstGeom>
          <a:ln w="38100" cap="sq">
            <a:solidFill>
              <a:srgbClr val="01396C"/>
            </a:solidFill>
            <a:prstDash val="solid"/>
            <a:miter lim="800000"/>
          </a:ln>
          <a:effectLst>
            <a:outerShdw blurRad="50800" dist="38100" dir="2700000" algn="tl" rotWithShape="0">
              <a:srgbClr val="000000">
                <a:alpha val="43000"/>
              </a:srgbClr>
            </a:outerShdw>
          </a:effectLst>
        </p:spPr>
      </p:pic>
      <p:sp>
        <p:nvSpPr>
          <p:cNvPr id="11" name="Segnaposto contenuto 8">
            <a:extLst>
              <a:ext uri="{FF2B5EF4-FFF2-40B4-BE49-F238E27FC236}">
                <a16:creationId xmlns:a16="http://schemas.microsoft.com/office/drawing/2014/main" id="{BCDF1563-02F7-09D9-9ED2-AA2D3CA1ED9E}"/>
              </a:ext>
            </a:extLst>
          </p:cNvPr>
          <p:cNvSpPr txBox="1">
            <a:spLocks/>
          </p:cNvSpPr>
          <p:nvPr/>
        </p:nvSpPr>
        <p:spPr>
          <a:xfrm>
            <a:off x="840509" y="4357245"/>
            <a:ext cx="10504055" cy="174206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solidFill>
                  <a:srgbClr val="01396C"/>
                </a:solidFill>
              </a:rPr>
              <a:t>The first dim-6 </a:t>
            </a:r>
            <a:r>
              <a:rPr lang="it-IT" sz="2000" err="1">
                <a:solidFill>
                  <a:srgbClr val="01396C"/>
                </a:solidFill>
              </a:rPr>
              <a:t>term</a:t>
            </a:r>
            <a:r>
              <a:rPr lang="it-IT" sz="2000">
                <a:solidFill>
                  <a:srgbClr val="01396C"/>
                </a:solidFill>
              </a:rPr>
              <a:t> </a:t>
            </a:r>
            <a:r>
              <a:rPr lang="it-IT" sz="2000" err="1">
                <a:solidFill>
                  <a:srgbClr val="01396C"/>
                </a:solidFill>
              </a:rPr>
              <a:t>is</a:t>
            </a:r>
            <a:r>
              <a:rPr lang="it-IT" sz="2000">
                <a:solidFill>
                  <a:srgbClr val="01396C"/>
                </a:solidFill>
              </a:rPr>
              <a:t> the </a:t>
            </a:r>
            <a:r>
              <a:rPr lang="it-IT" sz="2000" err="1">
                <a:solidFill>
                  <a:srgbClr val="01396C"/>
                </a:solidFill>
              </a:rPr>
              <a:t>same</a:t>
            </a:r>
            <a:r>
              <a:rPr lang="it-IT" sz="2000">
                <a:solidFill>
                  <a:srgbClr val="01396C"/>
                </a:solidFill>
              </a:rPr>
              <a:t> </a:t>
            </a:r>
            <a:r>
              <a:rPr lang="it-IT" sz="2000" err="1">
                <a:solidFill>
                  <a:srgbClr val="01396C"/>
                </a:solidFill>
              </a:rPr>
              <a:t>as</a:t>
            </a:r>
            <a:r>
              <a:rPr lang="it-IT" sz="2000">
                <a:solidFill>
                  <a:srgbClr val="01396C"/>
                </a:solidFill>
              </a:rPr>
              <a:t> the one </a:t>
            </a:r>
            <a:r>
              <a:rPr lang="it-IT" sz="2000" err="1">
                <a:solidFill>
                  <a:srgbClr val="01396C"/>
                </a:solidFill>
              </a:rPr>
              <a:t>obtained</a:t>
            </a:r>
            <a:r>
              <a:rPr lang="it-IT" sz="2000">
                <a:solidFill>
                  <a:srgbClr val="01396C"/>
                </a:solidFill>
              </a:rPr>
              <a:t> from the 4-fermions </a:t>
            </a:r>
            <a:r>
              <a:rPr lang="it-IT" sz="2000" err="1">
                <a:solidFill>
                  <a:srgbClr val="01396C"/>
                </a:solidFill>
              </a:rPr>
              <a:t>elastic</a:t>
            </a:r>
            <a:r>
              <a:rPr lang="it-IT" sz="2000">
                <a:solidFill>
                  <a:srgbClr val="01396C"/>
                </a:solidFill>
              </a:rPr>
              <a:t> scattering</a:t>
            </a:r>
          </a:p>
          <a:p>
            <a:r>
              <a:rPr lang="it-IT" sz="2000">
                <a:solidFill>
                  <a:srgbClr val="01396C"/>
                </a:solidFill>
              </a:rPr>
              <a:t>The </a:t>
            </a:r>
            <a:r>
              <a:rPr lang="it-IT" sz="2000" err="1">
                <a:solidFill>
                  <a:srgbClr val="01396C"/>
                </a:solidFill>
              </a:rPr>
              <a:t>other</a:t>
            </a:r>
            <a:r>
              <a:rPr lang="it-IT" sz="2000">
                <a:solidFill>
                  <a:srgbClr val="01396C"/>
                </a:solidFill>
              </a:rPr>
              <a:t> </a:t>
            </a:r>
            <a:r>
              <a:rPr lang="it-IT" sz="2000" err="1">
                <a:solidFill>
                  <a:srgbClr val="01396C"/>
                </a:solidFill>
              </a:rPr>
              <a:t>terms</a:t>
            </a:r>
            <a:r>
              <a:rPr lang="it-IT" sz="2000">
                <a:solidFill>
                  <a:srgbClr val="01396C"/>
                </a:solidFill>
              </a:rPr>
              <a:t> </a:t>
            </a:r>
            <a:r>
              <a:rPr lang="it-IT" sz="2000" err="1">
                <a:solidFill>
                  <a:srgbClr val="01396C"/>
                </a:solidFill>
              </a:rPr>
              <a:t>capture</a:t>
            </a:r>
            <a:r>
              <a:rPr lang="it-IT" sz="2000">
                <a:solidFill>
                  <a:srgbClr val="01396C"/>
                </a:solidFill>
              </a:rPr>
              <a:t> </a:t>
            </a:r>
            <a:r>
              <a:rPr lang="it-IT" sz="2000" err="1">
                <a:solidFill>
                  <a:srgbClr val="01396C"/>
                </a:solidFill>
              </a:rPr>
              <a:t>all</a:t>
            </a:r>
            <a:r>
              <a:rPr lang="it-IT" sz="2000">
                <a:solidFill>
                  <a:srgbClr val="01396C"/>
                </a:solidFill>
              </a:rPr>
              <a:t> </a:t>
            </a:r>
            <a:r>
              <a:rPr lang="it-IT" sz="2000" err="1">
                <a:solidFill>
                  <a:srgbClr val="01396C"/>
                </a:solidFill>
              </a:rPr>
              <a:t>possible</a:t>
            </a:r>
            <a:r>
              <a:rPr lang="it-IT" sz="2000">
                <a:solidFill>
                  <a:srgbClr val="01396C"/>
                </a:solidFill>
              </a:rPr>
              <a:t> </a:t>
            </a:r>
            <a:r>
              <a:rPr lang="it-IT" sz="2000" err="1">
                <a:solidFill>
                  <a:srgbClr val="01396C"/>
                </a:solidFill>
              </a:rPr>
              <a:t>tree-level</a:t>
            </a:r>
            <a:r>
              <a:rPr lang="it-IT" sz="2000">
                <a:solidFill>
                  <a:srgbClr val="01396C"/>
                </a:solidFill>
              </a:rPr>
              <a:t> </a:t>
            </a:r>
            <a:r>
              <a:rPr lang="it-IT" sz="2000" err="1">
                <a:solidFill>
                  <a:srgbClr val="01396C"/>
                </a:solidFill>
              </a:rPr>
              <a:t>amplitudes</a:t>
            </a:r>
            <a:endParaRPr lang="it-IT" sz="2000">
              <a:solidFill>
                <a:srgbClr val="01396C"/>
              </a:solidFill>
            </a:endParaRPr>
          </a:p>
          <a:p>
            <a:r>
              <a:rPr lang="it-IT" sz="2000">
                <a:solidFill>
                  <a:srgbClr val="01396C"/>
                </a:solidFill>
              </a:rPr>
              <a:t>The EFT </a:t>
            </a:r>
            <a:r>
              <a:rPr lang="it-IT" sz="2000" err="1">
                <a:solidFill>
                  <a:srgbClr val="01396C"/>
                </a:solidFill>
              </a:rPr>
              <a:t>contains</a:t>
            </a:r>
            <a:r>
              <a:rPr lang="it-IT" sz="2000">
                <a:solidFill>
                  <a:srgbClr val="01396C"/>
                </a:solidFill>
              </a:rPr>
              <a:t> an infinite </a:t>
            </a:r>
            <a:r>
              <a:rPr lang="it-IT" sz="2000" err="1">
                <a:solidFill>
                  <a:srgbClr val="01396C"/>
                </a:solidFill>
              </a:rPr>
              <a:t>number</a:t>
            </a:r>
            <a:r>
              <a:rPr lang="it-IT" sz="2000">
                <a:solidFill>
                  <a:srgbClr val="01396C"/>
                </a:solidFill>
              </a:rPr>
              <a:t> of </a:t>
            </a:r>
            <a:r>
              <a:rPr lang="it-IT" sz="2000" i="1">
                <a:solidFill>
                  <a:srgbClr val="01396C"/>
                </a:solidFill>
              </a:rPr>
              <a:t>non-</a:t>
            </a:r>
            <a:r>
              <a:rPr lang="it-IT" sz="2000" i="1" err="1">
                <a:solidFill>
                  <a:srgbClr val="01396C"/>
                </a:solidFill>
              </a:rPr>
              <a:t>renormalizable</a:t>
            </a:r>
            <a:r>
              <a:rPr lang="it-IT" sz="2000">
                <a:solidFill>
                  <a:srgbClr val="01396C"/>
                </a:solidFill>
              </a:rPr>
              <a:t> interactions</a:t>
            </a:r>
          </a:p>
          <a:p>
            <a:r>
              <a:rPr lang="it-IT" sz="2000">
                <a:solidFill>
                  <a:srgbClr val="01396C"/>
                </a:solidFill>
              </a:rPr>
              <a:t>The</a:t>
            </a:r>
            <a:r>
              <a:rPr lang="it-IT" sz="2000" b="1" i="1">
                <a:solidFill>
                  <a:srgbClr val="01396C"/>
                </a:solidFill>
              </a:rPr>
              <a:t> </a:t>
            </a:r>
            <a:r>
              <a:rPr lang="it-IT" sz="2000" b="1" i="1" err="1">
                <a:solidFill>
                  <a:srgbClr val="01396C"/>
                </a:solidFill>
              </a:rPr>
              <a:t>coefficients</a:t>
            </a:r>
            <a:r>
              <a:rPr lang="it-IT" sz="2000">
                <a:solidFill>
                  <a:srgbClr val="01396C"/>
                </a:solidFill>
              </a:rPr>
              <a:t> </a:t>
            </a:r>
            <a:r>
              <a:rPr lang="it-IT" sz="2000" err="1">
                <a:solidFill>
                  <a:srgbClr val="01396C"/>
                </a:solidFill>
              </a:rPr>
              <a:t>before</a:t>
            </a:r>
            <a:r>
              <a:rPr lang="it-IT" sz="2000">
                <a:solidFill>
                  <a:srgbClr val="01396C"/>
                </a:solidFill>
              </a:rPr>
              <a:t> </a:t>
            </a:r>
            <a:r>
              <a:rPr lang="it-IT" sz="2000" err="1">
                <a:solidFill>
                  <a:srgbClr val="01396C"/>
                </a:solidFill>
              </a:rPr>
              <a:t>each</a:t>
            </a:r>
            <a:r>
              <a:rPr lang="it-IT" sz="2000">
                <a:solidFill>
                  <a:srgbClr val="01396C"/>
                </a:solidFill>
              </a:rPr>
              <a:t> operator are a </a:t>
            </a:r>
            <a:r>
              <a:rPr lang="it-IT" sz="2000" err="1">
                <a:solidFill>
                  <a:srgbClr val="01396C"/>
                </a:solidFill>
              </a:rPr>
              <a:t>specific</a:t>
            </a:r>
            <a:r>
              <a:rPr lang="it-IT" sz="2000">
                <a:solidFill>
                  <a:srgbClr val="01396C"/>
                </a:solidFill>
              </a:rPr>
              <a:t> </a:t>
            </a:r>
            <a:r>
              <a:rPr lang="it-IT" sz="2000" err="1">
                <a:solidFill>
                  <a:srgbClr val="01396C"/>
                </a:solidFill>
              </a:rPr>
              <a:t>function</a:t>
            </a:r>
            <a:r>
              <a:rPr lang="it-IT" sz="2000">
                <a:solidFill>
                  <a:srgbClr val="01396C"/>
                </a:solidFill>
              </a:rPr>
              <a:t> of the full theory </a:t>
            </a:r>
            <a:r>
              <a:rPr lang="it-IT" sz="2000" err="1">
                <a:solidFill>
                  <a:srgbClr val="01396C"/>
                </a:solidFill>
              </a:rPr>
              <a:t>parameters</a:t>
            </a:r>
            <a:endParaRPr lang="it-IT" sz="2000">
              <a:solidFill>
                <a:srgbClr val="01396C"/>
              </a:solidFill>
            </a:endParaRPr>
          </a:p>
          <a:p>
            <a:r>
              <a:rPr lang="it-IT" sz="2000">
                <a:solidFill>
                  <a:srgbClr val="01396C"/>
                </a:solidFill>
              </a:rPr>
              <a:t>Here, a complete matching procedure </a:t>
            </a:r>
            <a:r>
              <a:rPr lang="it-IT" sz="2000" err="1">
                <a:solidFill>
                  <a:srgbClr val="01396C"/>
                </a:solidFill>
              </a:rPr>
              <a:t>was</a:t>
            </a:r>
            <a:r>
              <a:rPr lang="it-IT" sz="2000">
                <a:solidFill>
                  <a:srgbClr val="01396C"/>
                </a:solidFill>
              </a:rPr>
              <a:t> </a:t>
            </a:r>
            <a:r>
              <a:rPr lang="it-IT" sz="2000" err="1">
                <a:solidFill>
                  <a:srgbClr val="01396C"/>
                </a:solidFill>
              </a:rPr>
              <a:t>possible</a:t>
            </a:r>
            <a:r>
              <a:rPr lang="it-IT" sz="2000">
                <a:solidFill>
                  <a:srgbClr val="01396C"/>
                </a:solidFill>
              </a:rPr>
              <a:t> </a:t>
            </a:r>
            <a:r>
              <a:rPr lang="it-IT" sz="2000" err="1">
                <a:solidFill>
                  <a:srgbClr val="01396C"/>
                </a:solidFill>
              </a:rPr>
              <a:t>because</a:t>
            </a:r>
            <a:r>
              <a:rPr lang="it-IT" sz="2000">
                <a:solidFill>
                  <a:srgbClr val="01396C"/>
                </a:solidFill>
              </a:rPr>
              <a:t> </a:t>
            </a:r>
            <a:r>
              <a:rPr lang="it-IT" sz="2000" err="1">
                <a:solidFill>
                  <a:srgbClr val="01396C"/>
                </a:solidFill>
              </a:rPr>
              <a:t>we</a:t>
            </a:r>
            <a:r>
              <a:rPr lang="it-IT" sz="2000">
                <a:solidFill>
                  <a:srgbClr val="01396C"/>
                </a:solidFill>
              </a:rPr>
              <a:t> </a:t>
            </a:r>
            <a:r>
              <a:rPr lang="it-IT" sz="2000" err="1">
                <a:solidFill>
                  <a:srgbClr val="01396C"/>
                </a:solidFill>
              </a:rPr>
              <a:t>knew</a:t>
            </a:r>
            <a:r>
              <a:rPr lang="it-IT" sz="2000">
                <a:solidFill>
                  <a:srgbClr val="01396C"/>
                </a:solidFill>
              </a:rPr>
              <a:t> the full theory</a:t>
            </a:r>
          </a:p>
        </p:txBody>
      </p:sp>
    </p:spTree>
    <p:extLst>
      <p:ext uri="{BB962C8B-B14F-4D97-AF65-F5344CB8AC3E}">
        <p14:creationId xmlns:p14="http://schemas.microsoft.com/office/powerpoint/2010/main" val="98345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F6EF6-41CD-4CB7-FD5C-C8DA499F0CF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681626-280E-3754-4BC6-6BF1DA7775CD}"/>
              </a:ext>
            </a:extLst>
          </p:cNvPr>
          <p:cNvSpPr>
            <a:spLocks noGrp="1"/>
          </p:cNvSpPr>
          <p:nvPr>
            <p:ph type="title"/>
          </p:nvPr>
        </p:nvSpPr>
        <p:spPr/>
        <p:txBody>
          <a:bodyPr/>
          <a:lstStyle/>
          <a:p>
            <a:pPr algn="ctr"/>
            <a:r>
              <a:rPr lang="it-IT" sz="4000" b="1" err="1">
                <a:solidFill>
                  <a:srgbClr val="01396C"/>
                </a:solidFill>
              </a:rPr>
              <a:t>Summary</a:t>
            </a:r>
            <a:r>
              <a:rPr lang="it-IT" sz="4000" b="1">
                <a:solidFill>
                  <a:srgbClr val="01396C"/>
                </a:solidFill>
              </a:rPr>
              <a:t> of the SMEFT </a:t>
            </a:r>
            <a:r>
              <a:rPr lang="it-IT" sz="4000" b="1" err="1">
                <a:solidFill>
                  <a:srgbClr val="01396C"/>
                </a:solidFill>
              </a:rPr>
              <a:t>approach</a:t>
            </a:r>
            <a:r>
              <a:rPr lang="it-IT" sz="4000" b="1">
                <a:solidFill>
                  <a:srgbClr val="01396C"/>
                </a:solidFill>
              </a:rPr>
              <a:t> </a:t>
            </a:r>
          </a:p>
        </p:txBody>
      </p:sp>
      <p:sp>
        <p:nvSpPr>
          <p:cNvPr id="9" name="Segnaposto contenuto 8">
            <a:extLst>
              <a:ext uri="{FF2B5EF4-FFF2-40B4-BE49-F238E27FC236}">
                <a16:creationId xmlns:a16="http://schemas.microsoft.com/office/drawing/2014/main" id="{C848DB38-3F8F-5EFB-CCB2-467B3E5E26A5}"/>
              </a:ext>
            </a:extLst>
          </p:cNvPr>
          <p:cNvSpPr>
            <a:spLocks noGrp="1"/>
          </p:cNvSpPr>
          <p:nvPr>
            <p:ph idx="1"/>
          </p:nvPr>
        </p:nvSpPr>
        <p:spPr>
          <a:xfrm>
            <a:off x="851646" y="2052734"/>
            <a:ext cx="10515600" cy="3320578"/>
          </a:xfrm>
        </p:spPr>
        <p:txBody>
          <a:bodyPr vert="horz" lIns="91440" tIns="45720" rIns="91440" bIns="45720" rtlCol="0" anchor="t">
            <a:noAutofit/>
          </a:bodyPr>
          <a:lstStyle/>
          <a:p>
            <a:r>
              <a:rPr lang="it-IT" sz="2000" err="1">
                <a:solidFill>
                  <a:srgbClr val="01396C"/>
                </a:solidFill>
              </a:rPr>
              <a:t>Contrary</a:t>
            </a:r>
            <a:r>
              <a:rPr lang="it-IT" sz="2000">
                <a:solidFill>
                  <a:srgbClr val="01396C"/>
                </a:solidFill>
              </a:rPr>
              <a:t> to the toy model, </a:t>
            </a:r>
            <a:r>
              <a:rPr lang="it-IT" sz="2000" err="1">
                <a:solidFill>
                  <a:srgbClr val="01396C"/>
                </a:solidFill>
              </a:rPr>
              <a:t>we</a:t>
            </a:r>
            <a:r>
              <a:rPr lang="it-IT" sz="2000">
                <a:solidFill>
                  <a:srgbClr val="01396C"/>
                </a:solidFill>
              </a:rPr>
              <a:t> </a:t>
            </a:r>
            <a:r>
              <a:rPr lang="it-IT" sz="2000" err="1">
                <a:solidFill>
                  <a:srgbClr val="01396C"/>
                </a:solidFill>
              </a:rPr>
              <a:t>don't</a:t>
            </a:r>
            <a:r>
              <a:rPr lang="it-IT" sz="2000">
                <a:solidFill>
                  <a:srgbClr val="01396C"/>
                </a:solidFill>
              </a:rPr>
              <a:t> know the full theory</a:t>
            </a:r>
          </a:p>
          <a:p>
            <a:r>
              <a:rPr lang="it-IT" sz="2000">
                <a:solidFill>
                  <a:srgbClr val="01396C"/>
                </a:solidFill>
              </a:rPr>
              <a:t>A matching procedure for the Wilson </a:t>
            </a:r>
            <a:r>
              <a:rPr lang="it-IT" sz="2000" err="1">
                <a:solidFill>
                  <a:srgbClr val="01396C"/>
                </a:solidFill>
              </a:rPr>
              <a:t>coefficients</a:t>
            </a:r>
            <a:r>
              <a:rPr lang="it-IT" sz="2000">
                <a:solidFill>
                  <a:srgbClr val="01396C"/>
                </a:solidFill>
              </a:rPr>
              <a:t> </a:t>
            </a:r>
            <a:r>
              <a:rPr lang="it-IT" sz="2000" err="1">
                <a:solidFill>
                  <a:srgbClr val="01396C"/>
                </a:solidFill>
              </a:rPr>
              <a:t>is</a:t>
            </a:r>
            <a:r>
              <a:rPr lang="it-IT" sz="2000">
                <a:solidFill>
                  <a:srgbClr val="01396C"/>
                </a:solidFill>
              </a:rPr>
              <a:t> </a:t>
            </a:r>
            <a:r>
              <a:rPr lang="it-IT" sz="2000" err="1">
                <a:solidFill>
                  <a:srgbClr val="01396C"/>
                </a:solidFill>
              </a:rPr>
              <a:t>not</a:t>
            </a:r>
            <a:r>
              <a:rPr lang="it-IT" sz="2000">
                <a:solidFill>
                  <a:srgbClr val="01396C"/>
                </a:solidFill>
              </a:rPr>
              <a:t> </a:t>
            </a:r>
            <a:r>
              <a:rPr lang="it-IT" sz="2000" err="1">
                <a:solidFill>
                  <a:srgbClr val="01396C"/>
                </a:solidFill>
              </a:rPr>
              <a:t>possible</a:t>
            </a:r>
            <a:endParaRPr lang="it-IT" sz="2000">
              <a:solidFill>
                <a:srgbClr val="01396C"/>
              </a:solidFill>
            </a:endParaRPr>
          </a:p>
          <a:p>
            <a:r>
              <a:rPr lang="it-IT" sz="2000" err="1">
                <a:solidFill>
                  <a:srgbClr val="01396C"/>
                </a:solidFill>
              </a:rPr>
              <a:t>All</a:t>
            </a:r>
            <a:r>
              <a:rPr lang="it-IT" sz="2000">
                <a:solidFill>
                  <a:srgbClr val="01396C"/>
                </a:solidFill>
              </a:rPr>
              <a:t> dim-6 and dim-8 SMEFT </a:t>
            </a:r>
            <a:r>
              <a:rPr lang="it-IT" sz="2000" err="1">
                <a:solidFill>
                  <a:srgbClr val="01396C"/>
                </a:solidFill>
              </a:rPr>
              <a:t>operators</a:t>
            </a:r>
            <a:r>
              <a:rPr lang="it-IT" sz="2000">
                <a:solidFill>
                  <a:srgbClr val="01396C"/>
                </a:solidFill>
              </a:rPr>
              <a:t> </a:t>
            </a:r>
            <a:r>
              <a:rPr lang="it-IT" sz="2000" err="1">
                <a:solidFill>
                  <a:srgbClr val="01396C"/>
                </a:solidFill>
              </a:rPr>
              <a:t>have</a:t>
            </a:r>
            <a:r>
              <a:rPr lang="it-IT" sz="2000">
                <a:solidFill>
                  <a:srgbClr val="01396C"/>
                </a:solidFill>
              </a:rPr>
              <a:t> </a:t>
            </a:r>
            <a:r>
              <a:rPr lang="it-IT" sz="2000" err="1">
                <a:solidFill>
                  <a:srgbClr val="01396C"/>
                </a:solidFill>
              </a:rPr>
              <a:t>been</a:t>
            </a:r>
            <a:r>
              <a:rPr lang="it-IT" sz="2000">
                <a:solidFill>
                  <a:srgbClr val="01396C"/>
                </a:solidFill>
              </a:rPr>
              <a:t> </a:t>
            </a:r>
            <a:r>
              <a:rPr lang="it-IT" sz="2000" err="1">
                <a:solidFill>
                  <a:srgbClr val="01396C"/>
                </a:solidFill>
                <a:ea typeface="+mn-lt"/>
                <a:cs typeface="+mn-lt"/>
              </a:rPr>
              <a:t>categorized</a:t>
            </a:r>
            <a:r>
              <a:rPr lang="it-IT" sz="2000" b="1" baseline="30000">
                <a:solidFill>
                  <a:schemeClr val="tx1">
                    <a:lumMod val="49000"/>
                    <a:lumOff val="51000"/>
                  </a:schemeClr>
                </a:solidFill>
                <a:ea typeface="+mn-lt"/>
                <a:cs typeface="+mn-lt"/>
              </a:rPr>
              <a:t>+</a:t>
            </a:r>
            <a:endParaRPr lang="it-IT" sz="2000" b="1" baseline="30000">
              <a:solidFill>
                <a:schemeClr val="tx1">
                  <a:lumMod val="49000"/>
                  <a:lumOff val="51000"/>
                </a:schemeClr>
              </a:solidFill>
            </a:endParaRPr>
          </a:p>
          <a:p>
            <a:r>
              <a:rPr lang="it-IT" sz="2000" err="1">
                <a:solidFill>
                  <a:srgbClr val="01396C"/>
                </a:solidFill>
              </a:rPr>
              <a:t>We</a:t>
            </a:r>
            <a:r>
              <a:rPr lang="it-IT" sz="2000">
                <a:solidFill>
                  <a:srgbClr val="01396C"/>
                </a:solidFill>
              </a:rPr>
              <a:t> can include </a:t>
            </a:r>
            <a:r>
              <a:rPr lang="it-IT" sz="2000" err="1">
                <a:solidFill>
                  <a:srgbClr val="01396C"/>
                </a:solidFill>
              </a:rPr>
              <a:t>them</a:t>
            </a:r>
            <a:r>
              <a:rPr lang="it-IT" sz="2000">
                <a:solidFill>
                  <a:srgbClr val="01396C"/>
                </a:solidFill>
              </a:rPr>
              <a:t> in </a:t>
            </a:r>
            <a:r>
              <a:rPr lang="it-IT" sz="2000" err="1">
                <a:solidFill>
                  <a:srgbClr val="01396C"/>
                </a:solidFill>
              </a:rPr>
              <a:t>our</a:t>
            </a:r>
            <a:r>
              <a:rPr lang="it-IT" sz="2000">
                <a:solidFill>
                  <a:srgbClr val="01396C"/>
                </a:solidFill>
              </a:rPr>
              <a:t> </a:t>
            </a:r>
            <a:r>
              <a:rPr lang="it-IT" sz="2000" err="1">
                <a:solidFill>
                  <a:srgbClr val="01396C"/>
                </a:solidFill>
              </a:rPr>
              <a:t>calculations</a:t>
            </a:r>
            <a:r>
              <a:rPr lang="it-IT" sz="2000">
                <a:solidFill>
                  <a:srgbClr val="01396C"/>
                </a:solidFill>
              </a:rPr>
              <a:t> and </a:t>
            </a:r>
            <a:r>
              <a:rPr lang="it-IT" sz="2000" err="1">
                <a:solidFill>
                  <a:srgbClr val="01396C"/>
                </a:solidFill>
              </a:rPr>
              <a:t>try</a:t>
            </a:r>
            <a:r>
              <a:rPr lang="it-IT" sz="2000">
                <a:solidFill>
                  <a:srgbClr val="01396C"/>
                </a:solidFill>
              </a:rPr>
              <a:t> to </a:t>
            </a:r>
            <a:r>
              <a:rPr lang="it-IT" sz="2000" err="1">
                <a:solidFill>
                  <a:srgbClr val="01396C"/>
                </a:solidFill>
              </a:rPr>
              <a:t>constrain</a:t>
            </a:r>
            <a:r>
              <a:rPr lang="it-IT" sz="2000">
                <a:solidFill>
                  <a:srgbClr val="01396C"/>
                </a:solidFill>
              </a:rPr>
              <a:t> the Wilson </a:t>
            </a:r>
            <a:r>
              <a:rPr lang="it-IT" sz="2000" err="1">
                <a:solidFill>
                  <a:srgbClr val="01396C"/>
                </a:solidFill>
              </a:rPr>
              <a:t>coefficients</a:t>
            </a:r>
            <a:endParaRPr lang="it-IT" sz="2000">
              <a:solidFill>
                <a:srgbClr val="01396C"/>
              </a:solidFill>
            </a:endParaRPr>
          </a:p>
          <a:p>
            <a:r>
              <a:rPr lang="it-IT" sz="2000">
                <a:solidFill>
                  <a:srgbClr val="01396C"/>
                </a:solidFill>
              </a:rPr>
              <a:t>A non-zero W</a:t>
            </a:r>
            <a:r>
              <a:rPr lang="it-IT" sz="2000" i="1">
                <a:solidFill>
                  <a:srgbClr val="01396C"/>
                </a:solidFill>
              </a:rPr>
              <a:t>ilson </a:t>
            </a:r>
            <a:r>
              <a:rPr lang="it-IT" sz="2000" i="1" err="1">
                <a:solidFill>
                  <a:srgbClr val="01396C"/>
                </a:solidFill>
              </a:rPr>
              <a:t>coefficient</a:t>
            </a:r>
            <a:r>
              <a:rPr lang="it-IT" sz="2000">
                <a:solidFill>
                  <a:srgbClr val="01396C"/>
                </a:solidFill>
              </a:rPr>
              <a:t> </a:t>
            </a:r>
            <a:r>
              <a:rPr lang="it-IT" sz="2000" err="1">
                <a:solidFill>
                  <a:srgbClr val="01396C"/>
                </a:solidFill>
              </a:rPr>
              <a:t>would</a:t>
            </a:r>
            <a:r>
              <a:rPr lang="it-IT" sz="2000">
                <a:solidFill>
                  <a:srgbClr val="01396C"/>
                </a:solidFill>
              </a:rPr>
              <a:t> </a:t>
            </a:r>
            <a:r>
              <a:rPr lang="it-IT" sz="2000" err="1">
                <a:solidFill>
                  <a:srgbClr val="01396C"/>
                </a:solidFill>
              </a:rPr>
              <a:t>suggest</a:t>
            </a:r>
            <a:r>
              <a:rPr lang="it-IT" sz="2000">
                <a:solidFill>
                  <a:srgbClr val="01396C"/>
                </a:solidFill>
              </a:rPr>
              <a:t> new </a:t>
            </a:r>
            <a:r>
              <a:rPr lang="it-IT" sz="2000" err="1">
                <a:solidFill>
                  <a:srgbClr val="01396C"/>
                </a:solidFill>
              </a:rPr>
              <a:t>physics</a:t>
            </a:r>
            <a:endParaRPr lang="it-IT" sz="2000">
              <a:solidFill>
                <a:srgbClr val="01396C"/>
              </a:solidFill>
            </a:endParaRPr>
          </a:p>
          <a:p>
            <a:r>
              <a:rPr lang="it-IT" sz="2000">
                <a:solidFill>
                  <a:srgbClr val="01396C"/>
                </a:solidFill>
                <a:ea typeface="+mn-lt"/>
                <a:cs typeface="+mn-lt"/>
              </a:rPr>
              <a:t>The SMEFT </a:t>
            </a:r>
            <a:r>
              <a:rPr lang="it-IT" sz="2000" err="1">
                <a:solidFill>
                  <a:srgbClr val="01396C"/>
                </a:solidFill>
                <a:ea typeface="+mn-lt"/>
                <a:cs typeface="+mn-lt"/>
              </a:rPr>
              <a:t>is</a:t>
            </a:r>
            <a:r>
              <a:rPr lang="it-IT" sz="2000">
                <a:solidFill>
                  <a:srgbClr val="01396C"/>
                </a:solidFill>
                <a:ea typeface="+mn-lt"/>
                <a:cs typeface="+mn-lt"/>
              </a:rPr>
              <a:t> </a:t>
            </a:r>
            <a:r>
              <a:rPr lang="it-IT" sz="2000" i="1" err="1">
                <a:solidFill>
                  <a:srgbClr val="01396C"/>
                </a:solidFill>
                <a:ea typeface="+mn-lt"/>
                <a:cs typeface="+mn-lt"/>
              </a:rPr>
              <a:t>not</a:t>
            </a:r>
            <a:r>
              <a:rPr lang="it-IT" sz="2000">
                <a:solidFill>
                  <a:srgbClr val="01396C"/>
                </a:solidFill>
                <a:ea typeface="+mn-lt"/>
                <a:cs typeface="+mn-lt"/>
              </a:rPr>
              <a:t> a </a:t>
            </a:r>
            <a:r>
              <a:rPr lang="it-IT" sz="2000" err="1">
                <a:solidFill>
                  <a:srgbClr val="01396C"/>
                </a:solidFill>
                <a:ea typeface="+mn-lt"/>
                <a:cs typeface="+mn-lt"/>
              </a:rPr>
              <a:t>final</a:t>
            </a:r>
            <a:r>
              <a:rPr lang="it-IT" sz="2000">
                <a:solidFill>
                  <a:srgbClr val="01396C"/>
                </a:solidFill>
                <a:ea typeface="+mn-lt"/>
                <a:cs typeface="+mn-lt"/>
              </a:rPr>
              <a:t> theory, </a:t>
            </a:r>
            <a:r>
              <a:rPr lang="it-IT" sz="2000" err="1">
                <a:solidFill>
                  <a:srgbClr val="01396C"/>
                </a:solidFill>
                <a:ea typeface="+mn-lt"/>
                <a:cs typeface="+mn-lt"/>
              </a:rPr>
              <a:t>but</a:t>
            </a:r>
            <a:r>
              <a:rPr lang="it-IT" sz="2000">
                <a:solidFill>
                  <a:srgbClr val="01396C"/>
                </a:solidFill>
                <a:ea typeface="+mn-lt"/>
                <a:cs typeface="+mn-lt"/>
              </a:rPr>
              <a:t> a framework </a:t>
            </a:r>
            <a:r>
              <a:rPr lang="it-IT" sz="2000" err="1">
                <a:solidFill>
                  <a:srgbClr val="01396C"/>
                </a:solidFill>
                <a:ea typeface="+mn-lt"/>
                <a:cs typeface="+mn-lt"/>
              </a:rPr>
              <a:t>that</a:t>
            </a:r>
            <a:r>
              <a:rPr lang="it-IT" sz="2000">
                <a:solidFill>
                  <a:srgbClr val="01396C"/>
                </a:solidFill>
                <a:ea typeface="+mn-lt"/>
                <a:cs typeface="+mn-lt"/>
              </a:rPr>
              <a:t> </a:t>
            </a:r>
            <a:r>
              <a:rPr lang="it-IT" sz="2000" err="1">
                <a:solidFill>
                  <a:srgbClr val="01396C"/>
                </a:solidFill>
                <a:ea typeface="+mn-lt"/>
                <a:cs typeface="+mn-lt"/>
              </a:rPr>
              <a:t>may</a:t>
            </a:r>
            <a:r>
              <a:rPr lang="it-IT" sz="2000">
                <a:solidFill>
                  <a:srgbClr val="01396C"/>
                </a:solidFill>
                <a:ea typeface="+mn-lt"/>
                <a:cs typeface="+mn-lt"/>
              </a:rPr>
              <a:t> </a:t>
            </a:r>
            <a:r>
              <a:rPr lang="it-IT" sz="2000" err="1">
                <a:solidFill>
                  <a:srgbClr val="01396C"/>
                </a:solidFill>
                <a:ea typeface="+mn-lt"/>
                <a:cs typeface="+mn-lt"/>
              </a:rPr>
              <a:t>offer</a:t>
            </a:r>
            <a:r>
              <a:rPr lang="it-IT" sz="2000">
                <a:solidFill>
                  <a:srgbClr val="01396C"/>
                </a:solidFill>
                <a:ea typeface="+mn-lt"/>
                <a:cs typeface="+mn-lt"/>
              </a:rPr>
              <a:t> </a:t>
            </a:r>
            <a:r>
              <a:rPr lang="it-IT" sz="2000" err="1">
                <a:solidFill>
                  <a:srgbClr val="01396C"/>
                </a:solidFill>
                <a:ea typeface="+mn-lt"/>
                <a:cs typeface="+mn-lt"/>
              </a:rPr>
              <a:t>hints</a:t>
            </a:r>
            <a:r>
              <a:rPr lang="it-IT" sz="2000">
                <a:solidFill>
                  <a:srgbClr val="01396C"/>
                </a:solidFill>
                <a:ea typeface="+mn-lt"/>
                <a:cs typeface="+mn-lt"/>
              </a:rPr>
              <a:t> </a:t>
            </a:r>
            <a:r>
              <a:rPr lang="it-IT" sz="2000" err="1">
                <a:solidFill>
                  <a:srgbClr val="01396C"/>
                </a:solidFill>
                <a:ea typeface="+mn-lt"/>
                <a:cs typeface="+mn-lt"/>
              </a:rPr>
              <a:t>about</a:t>
            </a:r>
            <a:r>
              <a:rPr lang="it-IT" sz="2000">
                <a:solidFill>
                  <a:srgbClr val="01396C"/>
                </a:solidFill>
                <a:ea typeface="+mn-lt"/>
                <a:cs typeface="+mn-lt"/>
              </a:rPr>
              <a:t> the </a:t>
            </a:r>
            <a:r>
              <a:rPr lang="it-IT" sz="2000" err="1">
                <a:solidFill>
                  <a:srgbClr val="01396C"/>
                </a:solidFill>
                <a:ea typeface="+mn-lt"/>
                <a:cs typeface="+mn-lt"/>
              </a:rPr>
              <a:t>underlying</a:t>
            </a:r>
            <a:r>
              <a:rPr lang="it-IT" sz="2000">
                <a:solidFill>
                  <a:srgbClr val="01396C"/>
                </a:solidFill>
                <a:ea typeface="+mn-lt"/>
                <a:cs typeface="+mn-lt"/>
              </a:rPr>
              <a:t> one</a:t>
            </a:r>
            <a:endParaRPr lang="it-IT" sz="2000"/>
          </a:p>
          <a:p>
            <a:r>
              <a:rPr lang="it-IT" sz="2000">
                <a:solidFill>
                  <a:srgbClr val="01396C"/>
                </a:solidFill>
              </a:rPr>
              <a:t>At new </a:t>
            </a:r>
            <a:r>
              <a:rPr lang="it-IT" sz="2000" err="1">
                <a:solidFill>
                  <a:srgbClr val="01396C"/>
                </a:solidFill>
              </a:rPr>
              <a:t>physics</a:t>
            </a:r>
            <a:r>
              <a:rPr lang="it-IT" sz="2000">
                <a:solidFill>
                  <a:srgbClr val="01396C"/>
                </a:solidFill>
              </a:rPr>
              <a:t> energy, </a:t>
            </a:r>
            <a:r>
              <a:rPr lang="it-IT" sz="2000" err="1">
                <a:solidFill>
                  <a:srgbClr val="01396C"/>
                </a:solidFill>
              </a:rPr>
              <a:t>it</a:t>
            </a:r>
            <a:r>
              <a:rPr lang="it-IT" sz="2000">
                <a:solidFill>
                  <a:srgbClr val="01396C"/>
                </a:solidFill>
              </a:rPr>
              <a:t> </a:t>
            </a:r>
            <a:r>
              <a:rPr lang="it-IT" sz="2000" err="1">
                <a:solidFill>
                  <a:srgbClr val="01396C"/>
                </a:solidFill>
              </a:rPr>
              <a:t>will</a:t>
            </a:r>
            <a:r>
              <a:rPr lang="it-IT" sz="2000">
                <a:solidFill>
                  <a:srgbClr val="01396C"/>
                </a:solidFill>
              </a:rPr>
              <a:t> break and a new theory </a:t>
            </a:r>
            <a:r>
              <a:rPr lang="it-IT" sz="2000" err="1">
                <a:solidFill>
                  <a:srgbClr val="01396C"/>
                </a:solidFill>
              </a:rPr>
              <a:t>will</a:t>
            </a:r>
            <a:r>
              <a:rPr lang="it-IT" sz="2000">
                <a:solidFill>
                  <a:srgbClr val="01396C"/>
                </a:solidFill>
              </a:rPr>
              <a:t> be </a:t>
            </a:r>
            <a:r>
              <a:rPr lang="it-IT" sz="2000" err="1">
                <a:solidFill>
                  <a:srgbClr val="01396C"/>
                </a:solidFill>
              </a:rPr>
              <a:t>needed</a:t>
            </a:r>
            <a:endParaRPr lang="it-IT" sz="2000">
              <a:solidFill>
                <a:srgbClr val="01396C"/>
              </a:solidFill>
            </a:endParaRPr>
          </a:p>
          <a:p>
            <a:endParaRPr lang="it-IT" sz="2000">
              <a:solidFill>
                <a:srgbClr val="01396C"/>
              </a:solidFill>
            </a:endParaRPr>
          </a:p>
        </p:txBody>
      </p:sp>
      <p:sp>
        <p:nvSpPr>
          <p:cNvPr id="4" name="Segnaposto piè di pagina 3">
            <a:extLst>
              <a:ext uri="{FF2B5EF4-FFF2-40B4-BE49-F238E27FC236}">
                <a16:creationId xmlns:a16="http://schemas.microsoft.com/office/drawing/2014/main" id="{FB4BBC4F-F5C6-8D8A-18C5-B052F978E0C3}"/>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7AFDA242-D82A-89F1-EF5B-64285C6E8FCE}"/>
              </a:ext>
            </a:extLst>
          </p:cNvPr>
          <p:cNvSpPr>
            <a:spLocks noGrp="1"/>
          </p:cNvSpPr>
          <p:nvPr>
            <p:ph type="sldNum" sz="quarter" idx="12"/>
          </p:nvPr>
        </p:nvSpPr>
        <p:spPr/>
        <p:txBody>
          <a:bodyPr/>
          <a:lstStyle/>
          <a:p>
            <a:fld id="{66CD45B7-DFE2-4393-8D37-380FC36BF3AA}" type="slidenum">
              <a:rPr lang="de-DE" dirty="0" smtClean="0">
                <a:solidFill>
                  <a:srgbClr val="01396C"/>
                </a:solidFill>
              </a:rPr>
              <a:t>23</a:t>
            </a:fld>
            <a:endParaRPr lang="de-DE">
              <a:solidFill>
                <a:srgbClr val="01396C"/>
              </a:solidFill>
            </a:endParaRPr>
          </a:p>
        </p:txBody>
      </p:sp>
      <p:pic>
        <p:nvPicPr>
          <p:cNvPr id="7" name="Immagine 6">
            <a:extLst>
              <a:ext uri="{FF2B5EF4-FFF2-40B4-BE49-F238E27FC236}">
                <a16:creationId xmlns:a16="http://schemas.microsoft.com/office/drawing/2014/main" id="{1C872781-0D78-050E-F4E8-330B107B3E99}"/>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AE8D7A74-C3F7-C999-8801-D1DD7148DCFA}"/>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ea typeface="Calibri"/>
                <a:cs typeface="Calibri"/>
              </a:rPr>
              <a:t>SMEFT </a:t>
            </a:r>
            <a:r>
              <a:rPr lang="it-IT" b="1" err="1">
                <a:solidFill>
                  <a:schemeClr val="bg1"/>
                </a:solidFill>
                <a:ea typeface="Calibri"/>
                <a:cs typeface="Calibri"/>
              </a:rPr>
              <a:t>Effects</a:t>
            </a:r>
            <a:r>
              <a:rPr lang="it-IT" b="1">
                <a:solidFill>
                  <a:schemeClr val="bg1"/>
                </a:solidFill>
                <a:ea typeface="Calibri"/>
                <a:cs typeface="Calibri"/>
              </a:rPr>
              <a:t> in </a:t>
            </a:r>
            <a:r>
              <a:rPr lang="it-IT" b="1" err="1">
                <a:solidFill>
                  <a:schemeClr val="bg1"/>
                </a:solidFill>
                <a:ea typeface="Calibri"/>
                <a:cs typeface="Calibri"/>
              </a:rPr>
              <a:t>Drell</a:t>
            </a:r>
            <a:r>
              <a:rPr lang="it-IT" b="1">
                <a:solidFill>
                  <a:schemeClr val="bg1"/>
                </a:solidFill>
                <a:ea typeface="Calibri"/>
                <a:cs typeface="Calibri"/>
              </a:rPr>
              <a:t>–</a:t>
            </a:r>
            <a:r>
              <a:rPr lang="it-IT" b="1" err="1">
                <a:solidFill>
                  <a:schemeClr val="bg1"/>
                </a:solidFill>
                <a:ea typeface="Calibri"/>
                <a:cs typeface="Calibri"/>
              </a:rPr>
              <a:t>Yan</a:t>
            </a:r>
            <a:endParaRPr lang="it-IT" err="1">
              <a:solidFill>
                <a:schemeClr val="bg1"/>
              </a:solidFill>
            </a:endParaRPr>
          </a:p>
        </p:txBody>
      </p:sp>
      <p:sp>
        <p:nvSpPr>
          <p:cNvPr id="6" name="CasellaDiTesto 5">
            <a:extLst>
              <a:ext uri="{FF2B5EF4-FFF2-40B4-BE49-F238E27FC236}">
                <a16:creationId xmlns:a16="http://schemas.microsoft.com/office/drawing/2014/main" id="{CF4AE083-65E7-1689-97CD-9D8B7E968DCB}"/>
              </a:ext>
            </a:extLst>
          </p:cNvPr>
          <p:cNvSpPr txBox="1"/>
          <p:nvPr/>
        </p:nvSpPr>
        <p:spPr>
          <a:xfrm>
            <a:off x="3106896" y="5804879"/>
            <a:ext cx="6001441" cy="10977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400" b="1" i="1" baseline="30000">
                <a:solidFill>
                  <a:schemeClr val="tx1">
                    <a:lumMod val="49000"/>
                    <a:lumOff val="51000"/>
                  </a:schemeClr>
                </a:solidFill>
              </a:rPr>
              <a:t>+</a:t>
            </a:r>
            <a:r>
              <a:rPr lang="it-IT" sz="1400" i="1">
                <a:solidFill>
                  <a:schemeClr val="tx1">
                    <a:lumMod val="49000"/>
                    <a:lumOff val="51000"/>
                  </a:schemeClr>
                </a:solidFill>
                <a:ea typeface="+mn-lt"/>
                <a:cs typeface="+mn-lt"/>
              </a:rPr>
              <a:t>DOI: </a:t>
            </a:r>
            <a:r>
              <a:rPr lang="it-IT" sz="1400" i="1">
                <a:solidFill>
                  <a:schemeClr val="tx1">
                    <a:lumMod val="49000"/>
                    <a:lumOff val="51000"/>
                  </a:schemeClr>
                </a:solidFill>
                <a:ea typeface="+mn-lt"/>
                <a:cs typeface="+mn-lt"/>
                <a:hlinkClick r:id="rId3">
                  <a:extLst>
                    <a:ext uri="{A12FA001-AC4F-418D-AE19-62706E023703}">
                      <ahyp:hlinkClr xmlns:ahyp="http://schemas.microsoft.com/office/drawing/2018/hyperlinkcolor" val="tx"/>
                    </a:ext>
                  </a:extLst>
                </a:hlinkClick>
              </a:rPr>
              <a:t>10.1016/0550-3213(86)90262-2</a:t>
            </a:r>
            <a:r>
              <a:rPr lang="it-IT" sz="1400" i="1">
                <a:solidFill>
                  <a:schemeClr val="tx1">
                    <a:lumMod val="49000"/>
                    <a:lumOff val="51000"/>
                  </a:schemeClr>
                </a:solidFill>
                <a:ea typeface="+mn-lt"/>
                <a:cs typeface="+mn-lt"/>
              </a:rPr>
              <a:t> , arXiv:</a:t>
            </a:r>
            <a:r>
              <a:rPr lang="it-IT" sz="1400" i="1" u="sng">
                <a:solidFill>
                  <a:schemeClr val="tx1">
                    <a:lumMod val="49000"/>
                    <a:lumOff val="51000"/>
                  </a:schemeClr>
                </a:solidFill>
                <a:ea typeface="+mn-lt"/>
                <a:cs typeface="+mn-lt"/>
              </a:rPr>
              <a:t>1008.4884v3</a:t>
            </a:r>
            <a:r>
              <a:rPr lang="it-IT" sz="1400" i="1">
                <a:solidFill>
                  <a:schemeClr val="tx1">
                    <a:lumMod val="49000"/>
                    <a:lumOff val="51000"/>
                  </a:schemeClr>
                </a:solidFill>
                <a:ea typeface="+mn-lt"/>
                <a:cs typeface="+mn-lt"/>
              </a:rPr>
              <a:t>, DOI:</a:t>
            </a:r>
            <a:r>
              <a:rPr lang="it-IT" sz="1400" i="1" u="sng">
                <a:solidFill>
                  <a:schemeClr val="tx1">
                    <a:lumMod val="49000"/>
                    <a:lumOff val="51000"/>
                  </a:schemeClr>
                </a:solidFill>
                <a:ea typeface="+mn-lt"/>
                <a:cs typeface="+mn-lt"/>
              </a:rPr>
              <a:t> </a:t>
            </a:r>
            <a:r>
              <a:rPr lang="it-IT" sz="1400" i="1" u="sng">
                <a:solidFill>
                  <a:srgbClr val="828282"/>
                </a:solidFill>
                <a:ea typeface="+mn-lt"/>
                <a:cs typeface="+mn-lt"/>
              </a:rPr>
              <a:t>10.1007/JHEP10(2020)174</a:t>
            </a:r>
            <a:r>
              <a:rPr lang="it-IT" sz="1400" i="1">
                <a:solidFill>
                  <a:srgbClr val="828282"/>
                </a:solidFill>
                <a:ea typeface="+mn-lt"/>
                <a:cs typeface="+mn-lt"/>
              </a:rPr>
              <a:t>, </a:t>
            </a:r>
            <a:r>
              <a:rPr lang="it-IT" sz="1400" i="1">
                <a:solidFill>
                  <a:schemeClr val="tx1">
                    <a:lumMod val="49000"/>
                    <a:lumOff val="51000"/>
                  </a:schemeClr>
                </a:solidFill>
                <a:latin typeface="Aptos Display"/>
                <a:ea typeface="+mn-lt"/>
                <a:cs typeface="+mn-lt"/>
              </a:rPr>
              <a:t>DOI: </a:t>
            </a:r>
            <a:r>
              <a:rPr lang="it-IT" sz="1400" i="1">
                <a:solidFill>
                  <a:schemeClr val="tx1">
                    <a:lumMod val="49000"/>
                    <a:lumOff val="51000"/>
                  </a:schemeClr>
                </a:solidFill>
                <a:latin typeface="Aptos Display"/>
                <a:ea typeface="+mn-lt"/>
                <a:cs typeface="+mn-lt"/>
                <a:hlinkClick r:id="rId4">
                  <a:extLst>
                    <a:ext uri="{A12FA001-AC4F-418D-AE19-62706E023703}">
                      <ahyp:hlinkClr xmlns:ahyp="http://schemas.microsoft.com/office/drawing/2018/hyperlinkcolor" val="tx"/>
                    </a:ext>
                  </a:extLst>
                </a:hlinkClick>
              </a:rPr>
              <a:t>10.1103/PhysRevD.104.015026</a:t>
            </a:r>
            <a:endParaRPr lang="it-IT" sz="1400">
              <a:solidFill>
                <a:schemeClr val="tx1">
                  <a:lumMod val="49000"/>
                  <a:lumOff val="51000"/>
                </a:schemeClr>
              </a:solidFill>
              <a:latin typeface="Aptos Display"/>
            </a:endParaRPr>
          </a:p>
          <a:p>
            <a:endParaRPr lang="it-IT" sz="1400" i="1">
              <a:solidFill>
                <a:srgbClr val="828282"/>
              </a:solidFill>
            </a:endParaRPr>
          </a:p>
          <a:p>
            <a:endParaRPr lang="it-IT" sz="1400" i="1">
              <a:solidFill>
                <a:schemeClr val="tx1">
                  <a:lumMod val="49000"/>
                  <a:lumOff val="51000"/>
                </a:schemeClr>
              </a:solidFill>
            </a:endParaRPr>
          </a:p>
          <a:p>
            <a:endParaRPr lang="it-IT" sz="1400" i="1" baseline="30000">
              <a:solidFill>
                <a:schemeClr val="tx1">
                  <a:lumMod val="65000"/>
                  <a:lumOff val="35000"/>
                </a:schemeClr>
              </a:solidFill>
              <a:ea typeface="+mn-lt"/>
              <a:cs typeface="+mn-lt"/>
            </a:endParaRPr>
          </a:p>
        </p:txBody>
      </p:sp>
    </p:spTree>
    <p:extLst>
      <p:ext uri="{BB962C8B-B14F-4D97-AF65-F5344CB8AC3E}">
        <p14:creationId xmlns:p14="http://schemas.microsoft.com/office/powerpoint/2010/main" val="2416772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D759-D25E-7576-945B-58378001FD99}"/>
            </a:ext>
          </a:extLst>
        </p:cNvPr>
        <p:cNvGrpSpPr/>
        <p:nvPr/>
      </p:nvGrpSpPr>
      <p:grpSpPr>
        <a:xfrm>
          <a:off x="0" y="0"/>
          <a:ext cx="0" cy="0"/>
          <a:chOff x="0" y="0"/>
          <a:chExt cx="0" cy="0"/>
        </a:xfrm>
      </p:grpSpPr>
      <p:pic>
        <p:nvPicPr>
          <p:cNvPr id="13" name="Immagine 12" descr="Immagine che contiene testo, Carattere, calligrafia, tipografia&#10;&#10;Il contenuto generato dall&amp;#39;IA potrebbe non essere corretto.">
            <a:extLst>
              <a:ext uri="{FF2B5EF4-FFF2-40B4-BE49-F238E27FC236}">
                <a16:creationId xmlns:a16="http://schemas.microsoft.com/office/drawing/2014/main" id="{F5234566-8241-BBC0-6933-07EC6A80305B}"/>
              </a:ext>
            </a:extLst>
          </p:cNvPr>
          <p:cNvPicPr>
            <a:picLocks noChangeAspect="1"/>
          </p:cNvPicPr>
          <p:nvPr/>
        </p:nvPicPr>
        <p:blipFill>
          <a:blip r:embed="rId2"/>
          <a:srcRect r="157" b="27306"/>
          <a:stretch>
            <a:fillRect/>
          </a:stretch>
        </p:blipFill>
        <p:spPr>
          <a:xfrm>
            <a:off x="1455275" y="3149641"/>
            <a:ext cx="6021264" cy="1841781"/>
          </a:xfrm>
          <a:prstGeom prst="rect">
            <a:avLst/>
          </a:prstGeom>
        </p:spPr>
      </p:pic>
      <p:sp>
        <p:nvSpPr>
          <p:cNvPr id="2" name="Titolo 1">
            <a:extLst>
              <a:ext uri="{FF2B5EF4-FFF2-40B4-BE49-F238E27FC236}">
                <a16:creationId xmlns:a16="http://schemas.microsoft.com/office/drawing/2014/main" id="{C136369B-C739-1AA0-4302-2A594E6DF108}"/>
              </a:ext>
            </a:extLst>
          </p:cNvPr>
          <p:cNvSpPr>
            <a:spLocks noGrp="1"/>
          </p:cNvSpPr>
          <p:nvPr>
            <p:ph type="title"/>
          </p:nvPr>
        </p:nvSpPr>
        <p:spPr/>
        <p:txBody>
          <a:bodyPr/>
          <a:lstStyle/>
          <a:p>
            <a:pPr algn="ctr"/>
            <a:r>
              <a:rPr lang="it-IT" sz="4000" b="1" err="1">
                <a:solidFill>
                  <a:srgbClr val="01396C"/>
                </a:solidFill>
              </a:rPr>
              <a:t>Differential</a:t>
            </a:r>
            <a:r>
              <a:rPr lang="it-IT" sz="4000" b="1">
                <a:solidFill>
                  <a:srgbClr val="01396C"/>
                </a:solidFill>
              </a:rPr>
              <a:t> Cross </a:t>
            </a:r>
            <a:r>
              <a:rPr lang="it-IT" sz="4000" b="1" err="1">
                <a:solidFill>
                  <a:srgbClr val="01396C"/>
                </a:solidFill>
              </a:rPr>
              <a:t>Section</a:t>
            </a:r>
            <a:r>
              <a:rPr lang="it-IT" sz="4000" b="1">
                <a:solidFill>
                  <a:srgbClr val="01396C"/>
                </a:solidFill>
              </a:rPr>
              <a:t> in DY</a:t>
            </a:r>
          </a:p>
        </p:txBody>
      </p:sp>
      <p:sp>
        <p:nvSpPr>
          <p:cNvPr id="4" name="Segnaposto piè di pagina 3">
            <a:extLst>
              <a:ext uri="{FF2B5EF4-FFF2-40B4-BE49-F238E27FC236}">
                <a16:creationId xmlns:a16="http://schemas.microsoft.com/office/drawing/2014/main" id="{E15020DF-EA86-5322-18F4-D1499CB3E1EF}"/>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E366F3DF-3A3F-369C-F3A6-15377EB8E71E}"/>
              </a:ext>
            </a:extLst>
          </p:cNvPr>
          <p:cNvSpPr>
            <a:spLocks noGrp="1"/>
          </p:cNvSpPr>
          <p:nvPr>
            <p:ph type="sldNum" sz="quarter" idx="12"/>
          </p:nvPr>
        </p:nvSpPr>
        <p:spPr/>
        <p:txBody>
          <a:bodyPr/>
          <a:lstStyle/>
          <a:p>
            <a:fld id="{66CD45B7-DFE2-4393-8D37-380FC36BF3AA}" type="slidenum">
              <a:rPr lang="de-DE" dirty="0" smtClean="0">
                <a:solidFill>
                  <a:srgbClr val="01396C"/>
                </a:solidFill>
              </a:rPr>
              <a:t>24</a:t>
            </a:fld>
            <a:endParaRPr lang="de-DE">
              <a:solidFill>
                <a:srgbClr val="01396C"/>
              </a:solidFill>
            </a:endParaRPr>
          </a:p>
        </p:txBody>
      </p:sp>
      <p:pic>
        <p:nvPicPr>
          <p:cNvPr id="7" name="Immagine 6">
            <a:extLst>
              <a:ext uri="{FF2B5EF4-FFF2-40B4-BE49-F238E27FC236}">
                <a16:creationId xmlns:a16="http://schemas.microsoft.com/office/drawing/2014/main" id="{FC8C337F-332F-5348-EB34-60E144335CCD}"/>
              </a:ext>
            </a:extLst>
          </p:cNvPr>
          <p:cNvPicPr>
            <a:picLocks noChangeAspect="1"/>
          </p:cNvPicPr>
          <p:nvPr/>
        </p:nvPicPr>
        <p:blipFill>
          <a:blip r:embed="rId3"/>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FCF6C61D-5EE1-AE31-4DE9-4B7DD3B72A2F}"/>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sp>
        <p:nvSpPr>
          <p:cNvPr id="16" name="CasellaDiTesto 15">
            <a:extLst>
              <a:ext uri="{FF2B5EF4-FFF2-40B4-BE49-F238E27FC236}">
                <a16:creationId xmlns:a16="http://schemas.microsoft.com/office/drawing/2014/main" id="{C0AFE254-68F3-5ED2-9AEB-9A2A8B45CE24}"/>
              </a:ext>
            </a:extLst>
          </p:cNvPr>
          <p:cNvSpPr txBox="1"/>
          <p:nvPr/>
        </p:nvSpPr>
        <p:spPr>
          <a:xfrm>
            <a:off x="836533" y="1435436"/>
            <a:ext cx="72192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000">
                <a:solidFill>
                  <a:srgbClr val="01396C"/>
                </a:solidFill>
                <a:latin typeface="Aptos Display"/>
                <a:ea typeface="+mn-lt"/>
                <a:cs typeface="+mn-lt"/>
              </a:rPr>
              <a:t>The hadronic differential cross section in </a:t>
            </a:r>
            <a:r>
              <a:rPr lang="en" sz="2000" err="1">
                <a:solidFill>
                  <a:srgbClr val="01396C"/>
                </a:solidFill>
                <a:latin typeface="Aptos Display"/>
                <a:ea typeface="+mn-lt"/>
                <a:cs typeface="+mn-lt"/>
              </a:rPr>
              <a:t>cos⁡θ</a:t>
            </a:r>
            <a:r>
              <a:rPr lang="en" sz="2000">
                <a:solidFill>
                  <a:srgbClr val="01396C"/>
                </a:solidFill>
                <a:latin typeface="Aptos Display"/>
                <a:ea typeface="+mn-lt"/>
                <a:cs typeface="+mn-lt"/>
              </a:rPr>
              <a:t> is obtained by integrating over PDFs:</a:t>
            </a:r>
            <a:endParaRPr lang="it-IT"/>
          </a:p>
        </p:txBody>
      </p:sp>
      <p:pic>
        <p:nvPicPr>
          <p:cNvPr id="3" name="Immagine 2" descr="Immagine che contiene diagramma, cerchio, linea, schermata&#10;&#10;Il contenuto generato dall&amp;#39;IA potrebbe non essere corretto.">
            <a:extLst>
              <a:ext uri="{FF2B5EF4-FFF2-40B4-BE49-F238E27FC236}">
                <a16:creationId xmlns:a16="http://schemas.microsoft.com/office/drawing/2014/main" id="{BCCD9165-7D60-92D0-74CD-CA4D07C91D65}"/>
              </a:ext>
            </a:extLst>
          </p:cNvPr>
          <p:cNvPicPr>
            <a:picLocks noChangeAspect="1"/>
          </p:cNvPicPr>
          <p:nvPr/>
        </p:nvPicPr>
        <p:blipFill>
          <a:blip r:embed="rId4"/>
          <a:srcRect l="3008" t="2888" r="7795" b="-361"/>
          <a:stretch>
            <a:fillRect/>
          </a:stretch>
        </p:blipFill>
        <p:spPr>
          <a:xfrm>
            <a:off x="7987857" y="1688577"/>
            <a:ext cx="3773926" cy="2535371"/>
          </a:xfrm>
          <a:prstGeom prst="rect">
            <a:avLst/>
          </a:prstGeom>
        </p:spPr>
      </p:pic>
      <p:pic>
        <p:nvPicPr>
          <p:cNvPr id="10" name="Immagine 9" descr="Immagine che contiene Carattere, testo, bianco, linea&#10;&#10;Il contenuto generato dall&amp;#39;IA potrebbe non essere corretto.">
            <a:extLst>
              <a:ext uri="{FF2B5EF4-FFF2-40B4-BE49-F238E27FC236}">
                <a16:creationId xmlns:a16="http://schemas.microsoft.com/office/drawing/2014/main" id="{6A148606-EF6E-1077-A33C-BF4225764D83}"/>
              </a:ext>
            </a:extLst>
          </p:cNvPr>
          <p:cNvPicPr>
            <a:picLocks noChangeAspect="1"/>
          </p:cNvPicPr>
          <p:nvPr/>
        </p:nvPicPr>
        <p:blipFill>
          <a:blip r:embed="rId5"/>
          <a:stretch>
            <a:fillRect/>
          </a:stretch>
        </p:blipFill>
        <p:spPr>
          <a:xfrm>
            <a:off x="1455274" y="2161449"/>
            <a:ext cx="5857274" cy="712086"/>
          </a:xfrm>
          <a:prstGeom prst="rect">
            <a:avLst/>
          </a:prstGeom>
        </p:spPr>
      </p:pic>
      <p:sp>
        <p:nvSpPr>
          <p:cNvPr id="11" name="CasellaDiTesto 10">
            <a:extLst>
              <a:ext uri="{FF2B5EF4-FFF2-40B4-BE49-F238E27FC236}">
                <a16:creationId xmlns:a16="http://schemas.microsoft.com/office/drawing/2014/main" id="{ED7AE063-138E-3792-081B-18A4D16656C4}"/>
              </a:ext>
            </a:extLst>
          </p:cNvPr>
          <p:cNvSpPr txBox="1"/>
          <p:nvPr/>
        </p:nvSpPr>
        <p:spPr>
          <a:xfrm>
            <a:off x="778659" y="2795461"/>
            <a:ext cx="73735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000">
                <a:solidFill>
                  <a:srgbClr val="01396C"/>
                </a:solidFill>
                <a:latin typeface="Aptos Display"/>
                <a:ea typeface="+mn-lt"/>
                <a:cs typeface="+mn-lt"/>
              </a:rPr>
              <a:t>To express </a:t>
            </a:r>
            <a:r>
              <a:rPr lang="en" sz="2000" i="1">
                <a:solidFill>
                  <a:srgbClr val="01396C"/>
                </a:solidFill>
                <a:latin typeface="Aptos Display"/>
                <a:ea typeface="+mn-lt"/>
                <a:cs typeface="+mn-lt"/>
              </a:rPr>
              <a:t>σ</a:t>
            </a:r>
            <a:r>
              <a:rPr lang="en" sz="2000">
                <a:solidFill>
                  <a:srgbClr val="01396C"/>
                </a:solidFill>
                <a:latin typeface="Aptos Display"/>
                <a:ea typeface="+mn-lt"/>
                <a:cs typeface="+mn-lt"/>
              </a:rPr>
              <a:t> in terms of the invariant mass, we perform a change of variables:</a:t>
            </a:r>
            <a:endParaRPr lang="it-IT"/>
          </a:p>
        </p:txBody>
      </p:sp>
      <p:sp>
        <p:nvSpPr>
          <p:cNvPr id="14" name="CasellaDiTesto 13">
            <a:extLst>
              <a:ext uri="{FF2B5EF4-FFF2-40B4-BE49-F238E27FC236}">
                <a16:creationId xmlns:a16="http://schemas.microsoft.com/office/drawing/2014/main" id="{2743A8D0-0886-9F60-7150-0DCCFA7320C7}"/>
              </a:ext>
            </a:extLst>
          </p:cNvPr>
          <p:cNvSpPr txBox="1"/>
          <p:nvPr/>
        </p:nvSpPr>
        <p:spPr>
          <a:xfrm>
            <a:off x="775571" y="5551778"/>
            <a:ext cx="45065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000">
                <a:solidFill>
                  <a:srgbClr val="01396C"/>
                </a:solidFill>
                <a:latin typeface="Aptos Display"/>
                <a:ea typeface="+mn-lt"/>
                <a:cs typeface="+mn-lt"/>
              </a:rPr>
              <a:t>We obtain this result for the single differential cross section:</a:t>
            </a:r>
            <a:endParaRPr lang="it-IT"/>
          </a:p>
        </p:txBody>
      </p:sp>
      <p:pic>
        <p:nvPicPr>
          <p:cNvPr id="17" name="Immagine 16" descr="Immagine che contiene Carattere, testo, linea, tipografia&#10;&#10;Il contenuto generato dall&amp;#39;IA potrebbe non essere corretto.">
            <a:extLst>
              <a:ext uri="{FF2B5EF4-FFF2-40B4-BE49-F238E27FC236}">
                <a16:creationId xmlns:a16="http://schemas.microsoft.com/office/drawing/2014/main" id="{3FC03C35-317A-296C-9335-C15071273249}"/>
              </a:ext>
            </a:extLst>
          </p:cNvPr>
          <p:cNvPicPr>
            <a:picLocks noChangeAspect="1"/>
          </p:cNvPicPr>
          <p:nvPr/>
        </p:nvPicPr>
        <p:blipFill>
          <a:blip r:embed="rId6"/>
          <a:stretch>
            <a:fillRect/>
          </a:stretch>
        </p:blipFill>
        <p:spPr>
          <a:xfrm>
            <a:off x="5797168" y="4889757"/>
            <a:ext cx="5526550" cy="703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magine 17" descr="Immagine che contiene Carattere, linea, schermata, testo&#10;&#10;Il contenuto generato dall&amp;#39;IA potrebbe non essere corretto.">
            <a:extLst>
              <a:ext uri="{FF2B5EF4-FFF2-40B4-BE49-F238E27FC236}">
                <a16:creationId xmlns:a16="http://schemas.microsoft.com/office/drawing/2014/main" id="{33BDC390-3A13-0A22-739E-95DCFB3FBAE0}"/>
              </a:ext>
            </a:extLst>
          </p:cNvPr>
          <p:cNvPicPr>
            <a:picLocks noChangeAspect="1"/>
          </p:cNvPicPr>
          <p:nvPr/>
        </p:nvPicPr>
        <p:blipFill>
          <a:blip r:embed="rId7"/>
          <a:stretch>
            <a:fillRect/>
          </a:stretch>
        </p:blipFill>
        <p:spPr>
          <a:xfrm>
            <a:off x="5407847" y="5614444"/>
            <a:ext cx="5948303" cy="654453"/>
          </a:xfrm>
          <a:prstGeom prst="rect">
            <a:avLst/>
          </a:prstGeom>
          <a:ln w="38100" cap="sq">
            <a:solidFill>
              <a:srgbClr val="01396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284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BC0F0-47B2-EC39-744E-70A0FDA29A29}"/>
            </a:ext>
          </a:extLst>
        </p:cNvPr>
        <p:cNvGrpSpPr/>
        <p:nvPr/>
      </p:nvGrpSpPr>
      <p:grpSpPr>
        <a:xfrm>
          <a:off x="0" y="0"/>
          <a:ext cx="0" cy="0"/>
          <a:chOff x="0" y="0"/>
          <a:chExt cx="0" cy="0"/>
        </a:xfrm>
      </p:grpSpPr>
      <p:pic>
        <p:nvPicPr>
          <p:cNvPr id="13" name="Segnaposto contenuto 12" descr="Immagine che contiene testo, diagramma, linea, Parallelo&#10;&#10;Il contenuto generato dall&amp;#39;IA potrebbe non essere corretto.">
            <a:extLst>
              <a:ext uri="{FF2B5EF4-FFF2-40B4-BE49-F238E27FC236}">
                <a16:creationId xmlns:a16="http://schemas.microsoft.com/office/drawing/2014/main" id="{57DEC110-4786-89F8-AAE1-D4A719201665}"/>
              </a:ext>
            </a:extLst>
          </p:cNvPr>
          <p:cNvPicPr>
            <a:picLocks noGrp="1" noChangeAspect="1"/>
          </p:cNvPicPr>
          <p:nvPr>
            <p:ph idx="1"/>
          </p:nvPr>
        </p:nvPicPr>
        <p:blipFill>
          <a:blip r:embed="rId2"/>
          <a:stretch>
            <a:fillRect/>
          </a:stretch>
        </p:blipFill>
        <p:spPr>
          <a:xfrm>
            <a:off x="2441209" y="1185435"/>
            <a:ext cx="7581726" cy="4188053"/>
          </a:xfrm>
        </p:spPr>
      </p:pic>
      <p:sp>
        <p:nvSpPr>
          <p:cNvPr id="2" name="Titolo 1">
            <a:extLst>
              <a:ext uri="{FF2B5EF4-FFF2-40B4-BE49-F238E27FC236}">
                <a16:creationId xmlns:a16="http://schemas.microsoft.com/office/drawing/2014/main" id="{3FB621D9-01EC-51EF-B1E0-08BFB414E9B0}"/>
              </a:ext>
            </a:extLst>
          </p:cNvPr>
          <p:cNvSpPr>
            <a:spLocks noGrp="1"/>
          </p:cNvSpPr>
          <p:nvPr>
            <p:ph type="title"/>
          </p:nvPr>
        </p:nvSpPr>
        <p:spPr/>
        <p:txBody>
          <a:bodyPr/>
          <a:lstStyle/>
          <a:p>
            <a:pPr algn="ctr"/>
            <a:r>
              <a:rPr lang="it-IT" sz="4000" b="1">
                <a:solidFill>
                  <a:srgbClr val="01396C"/>
                </a:solidFill>
              </a:rPr>
              <a:t>How </a:t>
            </a:r>
            <a:r>
              <a:rPr lang="it-IT" sz="4000" b="1" err="1">
                <a:solidFill>
                  <a:srgbClr val="01396C"/>
                </a:solidFill>
              </a:rPr>
              <a:t>many</a:t>
            </a:r>
            <a:r>
              <a:rPr lang="it-IT" sz="4000" b="1">
                <a:solidFill>
                  <a:srgbClr val="01396C"/>
                </a:solidFill>
              </a:rPr>
              <a:t> SMEFT </a:t>
            </a:r>
            <a:r>
              <a:rPr lang="it-IT" sz="4000" b="1" err="1">
                <a:solidFill>
                  <a:srgbClr val="01396C"/>
                </a:solidFill>
              </a:rPr>
              <a:t>operators</a:t>
            </a:r>
            <a:r>
              <a:rPr lang="it-IT" sz="4000" b="1">
                <a:solidFill>
                  <a:srgbClr val="01396C"/>
                </a:solidFill>
              </a:rPr>
              <a:t>?</a:t>
            </a:r>
          </a:p>
        </p:txBody>
      </p:sp>
      <p:sp>
        <p:nvSpPr>
          <p:cNvPr id="4" name="Segnaposto piè di pagina 3">
            <a:extLst>
              <a:ext uri="{FF2B5EF4-FFF2-40B4-BE49-F238E27FC236}">
                <a16:creationId xmlns:a16="http://schemas.microsoft.com/office/drawing/2014/main" id="{2F17ACFA-40BB-938A-EC98-8B0F16199096}"/>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DB7C7E5D-A788-90D2-7F39-C671EA346794}"/>
              </a:ext>
            </a:extLst>
          </p:cNvPr>
          <p:cNvSpPr>
            <a:spLocks noGrp="1"/>
          </p:cNvSpPr>
          <p:nvPr>
            <p:ph type="sldNum" sz="quarter" idx="12"/>
          </p:nvPr>
        </p:nvSpPr>
        <p:spPr/>
        <p:txBody>
          <a:bodyPr/>
          <a:lstStyle/>
          <a:p>
            <a:fld id="{66CD45B7-DFE2-4393-8D37-380FC36BF3AA}" type="slidenum">
              <a:rPr lang="de-DE" dirty="0" smtClean="0">
                <a:solidFill>
                  <a:srgbClr val="01396C"/>
                </a:solidFill>
              </a:rPr>
              <a:t>25</a:t>
            </a:fld>
            <a:endParaRPr lang="de-DE">
              <a:solidFill>
                <a:srgbClr val="01396C"/>
              </a:solidFill>
            </a:endParaRPr>
          </a:p>
        </p:txBody>
      </p:sp>
      <p:pic>
        <p:nvPicPr>
          <p:cNvPr id="7" name="Immagine 6">
            <a:extLst>
              <a:ext uri="{FF2B5EF4-FFF2-40B4-BE49-F238E27FC236}">
                <a16:creationId xmlns:a16="http://schemas.microsoft.com/office/drawing/2014/main" id="{F153AA3F-D0F7-68E4-3010-E7E49758AF43}"/>
              </a:ext>
            </a:extLst>
          </p:cNvPr>
          <p:cNvPicPr>
            <a:picLocks noChangeAspect="1"/>
          </p:cNvPicPr>
          <p:nvPr/>
        </p:nvPicPr>
        <p:blipFill>
          <a:blip r:embed="rId3"/>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6525ABFF-24E9-5B3E-CA5B-7130A817C254}"/>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Back-up slides</a:t>
            </a:r>
          </a:p>
        </p:txBody>
      </p:sp>
      <p:sp>
        <p:nvSpPr>
          <p:cNvPr id="15" name="CasellaDiTesto 14">
            <a:extLst>
              <a:ext uri="{FF2B5EF4-FFF2-40B4-BE49-F238E27FC236}">
                <a16:creationId xmlns:a16="http://schemas.microsoft.com/office/drawing/2014/main" id="{55FEAFFB-6640-BC23-1413-52E0956426EB}"/>
              </a:ext>
            </a:extLst>
          </p:cNvPr>
          <p:cNvSpPr txBox="1"/>
          <p:nvPr/>
        </p:nvSpPr>
        <p:spPr>
          <a:xfrm>
            <a:off x="2353519" y="6131077"/>
            <a:ext cx="74859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400" i="1" u="sng">
                <a:solidFill>
                  <a:schemeClr val="tx1">
                    <a:lumMod val="65000"/>
                    <a:lumOff val="35000"/>
                  </a:schemeClr>
                </a:solidFill>
                <a:ea typeface="+mn-lt"/>
                <a:cs typeface="+mn-lt"/>
              </a:rPr>
              <a:t>Ref</a:t>
            </a:r>
            <a:r>
              <a:rPr lang="it-IT" sz="1400" i="1">
                <a:solidFill>
                  <a:schemeClr val="tx1">
                    <a:lumMod val="65000"/>
                    <a:lumOff val="35000"/>
                  </a:schemeClr>
                </a:solidFill>
                <a:ea typeface="+mn-lt"/>
                <a:cs typeface="+mn-lt"/>
              </a:rPr>
              <a:t>: arXiv:1512.03433v2</a:t>
            </a:r>
            <a:r>
              <a:rPr lang="it-IT" sz="1400" b="1" i="1" baseline="30000">
                <a:solidFill>
                  <a:schemeClr val="tx1">
                    <a:lumMod val="65000"/>
                    <a:lumOff val="35000"/>
                  </a:schemeClr>
                </a:solidFill>
                <a:ea typeface="+mn-lt"/>
                <a:cs typeface="+mn-lt"/>
              </a:rPr>
              <a:t> </a:t>
            </a:r>
            <a:endParaRPr lang="it-IT" sz="1400" i="1" err="1">
              <a:solidFill>
                <a:schemeClr val="tx1">
                  <a:lumMod val="65000"/>
                  <a:lumOff val="35000"/>
                </a:schemeClr>
              </a:solidFill>
              <a:ea typeface="+mn-lt"/>
              <a:cs typeface="+mn-lt"/>
            </a:endParaRPr>
          </a:p>
        </p:txBody>
      </p:sp>
      <p:sp>
        <p:nvSpPr>
          <p:cNvPr id="3" name="CasellaDiTesto 2">
            <a:extLst>
              <a:ext uri="{FF2B5EF4-FFF2-40B4-BE49-F238E27FC236}">
                <a16:creationId xmlns:a16="http://schemas.microsoft.com/office/drawing/2014/main" id="{71B02EBB-4108-6B57-E7E5-BCF5CE9D873E}"/>
              </a:ext>
            </a:extLst>
          </p:cNvPr>
          <p:cNvSpPr txBox="1"/>
          <p:nvPr/>
        </p:nvSpPr>
        <p:spPr>
          <a:xfrm>
            <a:off x="985157" y="5377542"/>
            <a:ext cx="105074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err="1">
                <a:solidFill>
                  <a:srgbClr val="01396C"/>
                </a:solidFill>
                <a:ea typeface="+mn-lt"/>
                <a:cs typeface="+mn-lt"/>
              </a:rPr>
              <a:t>Growth</a:t>
            </a:r>
            <a:r>
              <a:rPr lang="it-IT" sz="1600">
                <a:solidFill>
                  <a:srgbClr val="01396C"/>
                </a:solidFill>
                <a:ea typeface="+mn-lt"/>
                <a:cs typeface="+mn-lt"/>
              </a:rPr>
              <a:t> of the </a:t>
            </a:r>
            <a:r>
              <a:rPr lang="it-IT" sz="1600" err="1">
                <a:solidFill>
                  <a:srgbClr val="01396C"/>
                </a:solidFill>
                <a:ea typeface="+mn-lt"/>
                <a:cs typeface="+mn-lt"/>
              </a:rPr>
              <a:t>number</a:t>
            </a:r>
            <a:r>
              <a:rPr lang="it-IT" sz="1600">
                <a:solidFill>
                  <a:srgbClr val="01396C"/>
                </a:solidFill>
                <a:ea typeface="+mn-lt"/>
                <a:cs typeface="+mn-lt"/>
              </a:rPr>
              <a:t> of </a:t>
            </a:r>
            <a:r>
              <a:rPr lang="it-IT" sz="1600" err="1">
                <a:solidFill>
                  <a:srgbClr val="01396C"/>
                </a:solidFill>
                <a:ea typeface="+mn-lt"/>
                <a:cs typeface="+mn-lt"/>
              </a:rPr>
              <a:t>independent</a:t>
            </a:r>
            <a:r>
              <a:rPr lang="it-IT" sz="1600">
                <a:solidFill>
                  <a:srgbClr val="01396C"/>
                </a:solidFill>
                <a:ea typeface="+mn-lt"/>
                <a:cs typeface="+mn-lt"/>
              </a:rPr>
              <a:t> </a:t>
            </a:r>
            <a:r>
              <a:rPr lang="it-IT" sz="1600" err="1">
                <a:solidFill>
                  <a:srgbClr val="01396C"/>
                </a:solidFill>
                <a:ea typeface="+mn-lt"/>
                <a:cs typeface="+mn-lt"/>
              </a:rPr>
              <a:t>operators</a:t>
            </a:r>
            <a:r>
              <a:rPr lang="it-IT" sz="1600">
                <a:solidFill>
                  <a:srgbClr val="01396C"/>
                </a:solidFill>
                <a:ea typeface="+mn-lt"/>
                <a:cs typeface="+mn-lt"/>
              </a:rPr>
              <a:t> in the SM EFT up to mass </a:t>
            </a:r>
            <a:r>
              <a:rPr lang="it-IT" sz="1600" err="1">
                <a:solidFill>
                  <a:srgbClr val="01396C"/>
                </a:solidFill>
                <a:ea typeface="+mn-lt"/>
                <a:cs typeface="+mn-lt"/>
              </a:rPr>
              <a:t>dimension</a:t>
            </a:r>
            <a:r>
              <a:rPr lang="it-IT" sz="1600">
                <a:solidFill>
                  <a:srgbClr val="01396C"/>
                </a:solidFill>
                <a:ea typeface="+mn-lt"/>
                <a:cs typeface="+mn-lt"/>
              </a:rPr>
              <a:t> 15. Points </a:t>
            </a:r>
            <a:r>
              <a:rPr lang="it-IT" sz="1600" err="1">
                <a:solidFill>
                  <a:srgbClr val="01396C"/>
                </a:solidFill>
                <a:ea typeface="+mn-lt"/>
                <a:cs typeface="+mn-lt"/>
              </a:rPr>
              <a:t>joined</a:t>
            </a:r>
            <a:r>
              <a:rPr lang="it-IT" sz="1600">
                <a:solidFill>
                  <a:srgbClr val="01396C"/>
                </a:solidFill>
                <a:ea typeface="+mn-lt"/>
                <a:cs typeface="+mn-lt"/>
              </a:rPr>
              <a:t> by the </a:t>
            </a:r>
            <a:r>
              <a:rPr lang="it-IT" sz="1600" err="1">
                <a:solidFill>
                  <a:srgbClr val="01396C"/>
                </a:solidFill>
                <a:ea typeface="+mn-lt"/>
                <a:cs typeface="+mn-lt"/>
              </a:rPr>
              <a:t>lower</a:t>
            </a:r>
            <a:r>
              <a:rPr lang="it-IT" sz="1600">
                <a:solidFill>
                  <a:srgbClr val="01396C"/>
                </a:solidFill>
                <a:ea typeface="+mn-lt"/>
                <a:cs typeface="+mn-lt"/>
              </a:rPr>
              <a:t> </a:t>
            </a:r>
            <a:r>
              <a:rPr lang="it-IT" sz="1600" err="1">
                <a:solidFill>
                  <a:srgbClr val="01396C"/>
                </a:solidFill>
                <a:ea typeface="+mn-lt"/>
                <a:cs typeface="+mn-lt"/>
              </a:rPr>
              <a:t>solid</a:t>
            </a:r>
            <a:r>
              <a:rPr lang="it-IT" sz="1600">
                <a:solidFill>
                  <a:srgbClr val="01396C"/>
                </a:solidFill>
                <a:ea typeface="+mn-lt"/>
                <a:cs typeface="+mn-lt"/>
              </a:rPr>
              <a:t> line are for one </a:t>
            </a:r>
            <a:r>
              <a:rPr lang="it-IT" sz="1600" err="1">
                <a:solidFill>
                  <a:srgbClr val="01396C"/>
                </a:solidFill>
                <a:ea typeface="+mn-lt"/>
                <a:cs typeface="+mn-lt"/>
              </a:rPr>
              <a:t>fermion</a:t>
            </a:r>
            <a:r>
              <a:rPr lang="it-IT" sz="1600">
                <a:solidFill>
                  <a:srgbClr val="01396C"/>
                </a:solidFill>
                <a:ea typeface="+mn-lt"/>
                <a:cs typeface="+mn-lt"/>
              </a:rPr>
              <a:t> generation; </a:t>
            </a:r>
            <a:r>
              <a:rPr lang="it-IT" sz="1600" err="1">
                <a:solidFill>
                  <a:srgbClr val="01396C"/>
                </a:solidFill>
                <a:ea typeface="+mn-lt"/>
                <a:cs typeface="+mn-lt"/>
              </a:rPr>
              <a:t>those</a:t>
            </a:r>
            <a:r>
              <a:rPr lang="it-IT" sz="1600">
                <a:solidFill>
                  <a:srgbClr val="01396C"/>
                </a:solidFill>
                <a:ea typeface="+mn-lt"/>
                <a:cs typeface="+mn-lt"/>
              </a:rPr>
              <a:t> </a:t>
            </a:r>
            <a:r>
              <a:rPr lang="it-IT" sz="1600" err="1">
                <a:solidFill>
                  <a:srgbClr val="01396C"/>
                </a:solidFill>
                <a:ea typeface="+mn-lt"/>
                <a:cs typeface="+mn-lt"/>
              </a:rPr>
              <a:t>joined</a:t>
            </a:r>
            <a:r>
              <a:rPr lang="it-IT" sz="1600">
                <a:solidFill>
                  <a:srgbClr val="01396C"/>
                </a:solidFill>
                <a:ea typeface="+mn-lt"/>
                <a:cs typeface="+mn-lt"/>
              </a:rPr>
              <a:t> by the upper </a:t>
            </a:r>
            <a:r>
              <a:rPr lang="it-IT" sz="1600" err="1">
                <a:solidFill>
                  <a:srgbClr val="01396C"/>
                </a:solidFill>
                <a:ea typeface="+mn-lt"/>
                <a:cs typeface="+mn-lt"/>
              </a:rPr>
              <a:t>solid</a:t>
            </a:r>
            <a:r>
              <a:rPr lang="it-IT" sz="1600">
                <a:solidFill>
                  <a:srgbClr val="01396C"/>
                </a:solidFill>
                <a:ea typeface="+mn-lt"/>
                <a:cs typeface="+mn-lt"/>
              </a:rPr>
              <a:t> line are for </a:t>
            </a:r>
            <a:r>
              <a:rPr lang="it-IT" sz="1600" err="1">
                <a:solidFill>
                  <a:srgbClr val="01396C"/>
                </a:solidFill>
                <a:ea typeface="+mn-lt"/>
                <a:cs typeface="+mn-lt"/>
              </a:rPr>
              <a:t>three</a:t>
            </a:r>
            <a:r>
              <a:rPr lang="it-IT" sz="1600">
                <a:solidFill>
                  <a:srgbClr val="01396C"/>
                </a:solidFill>
                <a:ea typeface="+mn-lt"/>
                <a:cs typeface="+mn-lt"/>
              </a:rPr>
              <a:t> generations. </a:t>
            </a:r>
            <a:r>
              <a:rPr lang="it-IT" sz="1600" err="1">
                <a:solidFill>
                  <a:srgbClr val="01396C"/>
                </a:solidFill>
                <a:ea typeface="+mn-lt"/>
                <a:cs typeface="+mn-lt"/>
              </a:rPr>
              <a:t>Dashed</a:t>
            </a:r>
            <a:r>
              <a:rPr lang="it-IT" sz="1600">
                <a:solidFill>
                  <a:srgbClr val="01396C"/>
                </a:solidFill>
                <a:ea typeface="+mn-lt"/>
                <a:cs typeface="+mn-lt"/>
              </a:rPr>
              <a:t> lines are to guide the </a:t>
            </a:r>
            <a:r>
              <a:rPr lang="it-IT" sz="1600" err="1">
                <a:solidFill>
                  <a:srgbClr val="01396C"/>
                </a:solidFill>
                <a:ea typeface="+mn-lt"/>
                <a:cs typeface="+mn-lt"/>
              </a:rPr>
              <a:t>eye</a:t>
            </a:r>
            <a:r>
              <a:rPr lang="it-IT" sz="1600">
                <a:solidFill>
                  <a:srgbClr val="01396C"/>
                </a:solidFill>
                <a:ea typeface="+mn-lt"/>
                <a:cs typeface="+mn-lt"/>
              </a:rPr>
              <a:t> to the </a:t>
            </a:r>
            <a:r>
              <a:rPr lang="it-IT" sz="1600" err="1">
                <a:solidFill>
                  <a:srgbClr val="01396C"/>
                </a:solidFill>
                <a:ea typeface="+mn-lt"/>
                <a:cs typeface="+mn-lt"/>
              </a:rPr>
              <a:t>growth</a:t>
            </a:r>
            <a:r>
              <a:rPr lang="it-IT" sz="1600">
                <a:solidFill>
                  <a:srgbClr val="01396C"/>
                </a:solidFill>
                <a:ea typeface="+mn-lt"/>
                <a:cs typeface="+mn-lt"/>
              </a:rPr>
              <a:t> of the </a:t>
            </a:r>
            <a:r>
              <a:rPr lang="it-IT" sz="1600" err="1">
                <a:solidFill>
                  <a:srgbClr val="01396C"/>
                </a:solidFill>
                <a:ea typeface="+mn-lt"/>
                <a:cs typeface="+mn-lt"/>
              </a:rPr>
              <a:t>even</a:t>
            </a:r>
            <a:r>
              <a:rPr lang="it-IT" sz="1600">
                <a:solidFill>
                  <a:srgbClr val="01396C"/>
                </a:solidFill>
                <a:ea typeface="+mn-lt"/>
                <a:cs typeface="+mn-lt"/>
              </a:rPr>
              <a:t> and </a:t>
            </a:r>
            <a:r>
              <a:rPr lang="it-IT" sz="1600" err="1">
                <a:solidFill>
                  <a:srgbClr val="01396C"/>
                </a:solidFill>
                <a:ea typeface="+mn-lt"/>
                <a:cs typeface="+mn-lt"/>
              </a:rPr>
              <a:t>odd</a:t>
            </a:r>
            <a:r>
              <a:rPr lang="it-IT" sz="1600">
                <a:solidFill>
                  <a:srgbClr val="01396C"/>
                </a:solidFill>
                <a:ea typeface="+mn-lt"/>
                <a:cs typeface="+mn-lt"/>
              </a:rPr>
              <a:t> mass </a:t>
            </a:r>
            <a:r>
              <a:rPr lang="it-IT" sz="1600" err="1">
                <a:solidFill>
                  <a:srgbClr val="01396C"/>
                </a:solidFill>
                <a:ea typeface="+mn-lt"/>
                <a:cs typeface="+mn-lt"/>
              </a:rPr>
              <a:t>dimension</a:t>
            </a:r>
            <a:r>
              <a:rPr lang="it-IT" sz="1600">
                <a:solidFill>
                  <a:srgbClr val="01396C"/>
                </a:solidFill>
                <a:ea typeface="+mn-lt"/>
                <a:cs typeface="+mn-lt"/>
              </a:rPr>
              <a:t> </a:t>
            </a:r>
            <a:r>
              <a:rPr lang="it-IT" sz="1600" err="1">
                <a:solidFill>
                  <a:srgbClr val="01396C"/>
                </a:solidFill>
                <a:ea typeface="+mn-lt"/>
                <a:cs typeface="+mn-lt"/>
              </a:rPr>
              <a:t>operators</a:t>
            </a:r>
            <a:r>
              <a:rPr lang="it-IT" sz="1600">
                <a:solidFill>
                  <a:srgbClr val="01396C"/>
                </a:solidFill>
                <a:ea typeface="+mn-lt"/>
                <a:cs typeface="+mn-lt"/>
              </a:rPr>
              <a:t> in </a:t>
            </a:r>
            <a:r>
              <a:rPr lang="it-IT" sz="1600" err="1">
                <a:solidFill>
                  <a:srgbClr val="01396C"/>
                </a:solidFill>
                <a:ea typeface="+mn-lt"/>
                <a:cs typeface="+mn-lt"/>
              </a:rPr>
              <a:t>both</a:t>
            </a:r>
            <a:r>
              <a:rPr lang="it-IT" sz="1600">
                <a:solidFill>
                  <a:srgbClr val="01396C"/>
                </a:solidFill>
                <a:ea typeface="+mn-lt"/>
                <a:cs typeface="+mn-lt"/>
              </a:rPr>
              <a:t> </a:t>
            </a:r>
            <a:r>
              <a:rPr lang="it-IT" sz="1600" err="1">
                <a:solidFill>
                  <a:srgbClr val="01396C"/>
                </a:solidFill>
                <a:ea typeface="+mn-lt"/>
                <a:cs typeface="+mn-lt"/>
              </a:rPr>
              <a:t>cases</a:t>
            </a:r>
            <a:r>
              <a:rPr lang="it-IT" sz="1600">
                <a:solidFill>
                  <a:srgbClr val="01396C"/>
                </a:solidFill>
                <a:ea typeface="+mn-lt"/>
                <a:cs typeface="+mn-lt"/>
              </a:rPr>
              <a:t>.</a:t>
            </a:r>
            <a:endParaRPr lang="it-IT" sz="1600">
              <a:solidFill>
                <a:srgbClr val="000000"/>
              </a:solidFill>
              <a:ea typeface="Calibri"/>
              <a:cs typeface="Calibri"/>
            </a:endParaRPr>
          </a:p>
        </p:txBody>
      </p:sp>
    </p:spTree>
    <p:extLst>
      <p:ext uri="{BB962C8B-B14F-4D97-AF65-F5344CB8AC3E}">
        <p14:creationId xmlns:p14="http://schemas.microsoft.com/office/powerpoint/2010/main" val="265002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BA34-9CCE-40DE-12D1-28C1CFD0D54F}"/>
            </a:ext>
          </a:extLst>
        </p:cNvPr>
        <p:cNvGrpSpPr/>
        <p:nvPr/>
      </p:nvGrpSpPr>
      <p:grpSpPr>
        <a:xfrm>
          <a:off x="0" y="0"/>
          <a:ext cx="0" cy="0"/>
          <a:chOff x="0" y="0"/>
          <a:chExt cx="0" cy="0"/>
        </a:xfrm>
      </p:grpSpPr>
      <p:pic>
        <p:nvPicPr>
          <p:cNvPr id="21" name="Immagine 20" descr="Immagine che contiene testo, Carattere, schermata, calligrafia&#10;&#10;Il contenuto generato dall&amp;#39;IA potrebbe non essere corretto.">
            <a:extLst>
              <a:ext uri="{FF2B5EF4-FFF2-40B4-BE49-F238E27FC236}">
                <a16:creationId xmlns:a16="http://schemas.microsoft.com/office/drawing/2014/main" id="{F8411878-95FD-C201-119B-B101A43414F1}"/>
              </a:ext>
            </a:extLst>
          </p:cNvPr>
          <p:cNvPicPr>
            <a:picLocks noChangeAspect="1"/>
          </p:cNvPicPr>
          <p:nvPr/>
        </p:nvPicPr>
        <p:blipFill>
          <a:blip r:embed="rId2"/>
          <a:srcRect l="58" t="6" r="-169" b="-101"/>
          <a:stretch>
            <a:fillRect/>
          </a:stretch>
        </p:blipFill>
        <p:spPr>
          <a:xfrm>
            <a:off x="6499424" y="1484761"/>
            <a:ext cx="5796253" cy="4937043"/>
          </a:xfrm>
          <a:prstGeom prst="rect">
            <a:avLst/>
          </a:prstGeom>
        </p:spPr>
      </p:pic>
      <p:sp>
        <p:nvSpPr>
          <p:cNvPr id="2" name="Titolo 1">
            <a:extLst>
              <a:ext uri="{FF2B5EF4-FFF2-40B4-BE49-F238E27FC236}">
                <a16:creationId xmlns:a16="http://schemas.microsoft.com/office/drawing/2014/main" id="{32478D20-C9C9-A5A5-8419-E4180A423C4C}"/>
              </a:ext>
            </a:extLst>
          </p:cNvPr>
          <p:cNvSpPr>
            <a:spLocks noGrp="1"/>
          </p:cNvSpPr>
          <p:nvPr>
            <p:ph type="title"/>
          </p:nvPr>
        </p:nvSpPr>
        <p:spPr/>
        <p:txBody>
          <a:bodyPr/>
          <a:lstStyle/>
          <a:p>
            <a:pPr algn="ctr"/>
            <a:r>
              <a:rPr lang="it-IT" sz="4000" b="1" err="1">
                <a:solidFill>
                  <a:srgbClr val="01396C"/>
                </a:solidFill>
              </a:rPr>
              <a:t>Helicity</a:t>
            </a:r>
            <a:r>
              <a:rPr lang="it-IT" sz="4000" b="1">
                <a:solidFill>
                  <a:srgbClr val="01396C"/>
                </a:solidFill>
              </a:rPr>
              <a:t> </a:t>
            </a:r>
            <a:r>
              <a:rPr lang="it-IT" sz="4000" b="1" err="1">
                <a:solidFill>
                  <a:srgbClr val="01396C"/>
                </a:solidFill>
              </a:rPr>
              <a:t>Amplitudes</a:t>
            </a:r>
          </a:p>
        </p:txBody>
      </p:sp>
      <p:sp>
        <p:nvSpPr>
          <p:cNvPr id="4" name="Segnaposto piè di pagina 3">
            <a:extLst>
              <a:ext uri="{FF2B5EF4-FFF2-40B4-BE49-F238E27FC236}">
                <a16:creationId xmlns:a16="http://schemas.microsoft.com/office/drawing/2014/main" id="{B20CC756-3B23-07CE-510D-F67640B9D5CA}"/>
              </a:ext>
            </a:extLst>
          </p:cNvPr>
          <p:cNvSpPr>
            <a:spLocks noGrp="1"/>
          </p:cNvSpPr>
          <p:nvPr>
            <p:ph type="ftr" sz="quarter" idx="11"/>
          </p:nvPr>
        </p:nvSpPr>
        <p:spPr>
          <a:xfrm>
            <a:off x="4038600" y="6425623"/>
            <a:ext cx="4114800" cy="365125"/>
          </a:xfrm>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B7F5BD07-1DA9-A11F-F75E-FFED0CD129C2}"/>
              </a:ext>
            </a:extLst>
          </p:cNvPr>
          <p:cNvSpPr>
            <a:spLocks noGrp="1"/>
          </p:cNvSpPr>
          <p:nvPr>
            <p:ph type="sldNum" sz="quarter" idx="12"/>
          </p:nvPr>
        </p:nvSpPr>
        <p:spPr>
          <a:xfrm>
            <a:off x="8529782" y="5998441"/>
            <a:ext cx="2743200" cy="365125"/>
          </a:xfrm>
        </p:spPr>
        <p:txBody>
          <a:bodyPr/>
          <a:lstStyle/>
          <a:p>
            <a:fld id="{66CD45B7-DFE2-4393-8D37-380FC36BF3AA}" type="slidenum">
              <a:rPr lang="de-DE" dirty="0" smtClean="0">
                <a:solidFill>
                  <a:srgbClr val="01396C"/>
                </a:solidFill>
              </a:rPr>
              <a:t>26</a:t>
            </a:fld>
            <a:endParaRPr lang="de-DE">
              <a:solidFill>
                <a:srgbClr val="01396C"/>
              </a:solidFill>
            </a:endParaRPr>
          </a:p>
        </p:txBody>
      </p:sp>
      <p:pic>
        <p:nvPicPr>
          <p:cNvPr id="7" name="Immagine 6">
            <a:extLst>
              <a:ext uri="{FF2B5EF4-FFF2-40B4-BE49-F238E27FC236}">
                <a16:creationId xmlns:a16="http://schemas.microsoft.com/office/drawing/2014/main" id="{EC1866A6-00BD-6256-55C8-5CEA007FE97E}"/>
              </a:ext>
            </a:extLst>
          </p:cNvPr>
          <p:cNvPicPr>
            <a:picLocks noChangeAspect="1"/>
          </p:cNvPicPr>
          <p:nvPr/>
        </p:nvPicPr>
        <p:blipFill>
          <a:blip r:embed="rId3"/>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5E7E7E8D-00EA-183C-F67A-001D794A1236}"/>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pic>
        <p:nvPicPr>
          <p:cNvPr id="18" name="Immagine 17" descr="Immagine che contiene testo, schermata, Carattere, numero&#10;&#10;Il contenuto generato dall&amp;#39;IA potrebbe non essere corretto.">
            <a:extLst>
              <a:ext uri="{FF2B5EF4-FFF2-40B4-BE49-F238E27FC236}">
                <a16:creationId xmlns:a16="http://schemas.microsoft.com/office/drawing/2014/main" id="{C3A72962-AE9D-1E29-14D9-FAACC8992042}"/>
              </a:ext>
            </a:extLst>
          </p:cNvPr>
          <p:cNvPicPr>
            <a:picLocks noChangeAspect="1"/>
          </p:cNvPicPr>
          <p:nvPr/>
        </p:nvPicPr>
        <p:blipFill>
          <a:blip r:embed="rId4"/>
          <a:srcRect l="4344" t="3591" r="1533" b="552"/>
          <a:stretch>
            <a:fillRect/>
          </a:stretch>
        </p:blipFill>
        <p:spPr>
          <a:xfrm>
            <a:off x="171242" y="1484762"/>
            <a:ext cx="6390967" cy="4000333"/>
          </a:xfrm>
          <a:prstGeom prst="rect">
            <a:avLst/>
          </a:prstGeom>
        </p:spPr>
      </p:pic>
      <p:sp>
        <p:nvSpPr>
          <p:cNvPr id="16" name="CasellaDiTesto 15">
            <a:extLst>
              <a:ext uri="{FF2B5EF4-FFF2-40B4-BE49-F238E27FC236}">
                <a16:creationId xmlns:a16="http://schemas.microsoft.com/office/drawing/2014/main" id="{E4429F85-8DAA-D622-8C65-EEA5F4505BC3}"/>
              </a:ext>
            </a:extLst>
          </p:cNvPr>
          <p:cNvSpPr txBox="1"/>
          <p:nvPr/>
        </p:nvSpPr>
        <p:spPr>
          <a:xfrm>
            <a:off x="85093" y="5654507"/>
            <a:ext cx="80537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err="1">
                <a:solidFill>
                  <a:srgbClr val="01396C"/>
                </a:solidFill>
                <a:latin typeface="Aptos Display"/>
              </a:rPr>
              <a:t>These</a:t>
            </a:r>
            <a:r>
              <a:rPr lang="it-IT" sz="2000">
                <a:solidFill>
                  <a:srgbClr val="01396C"/>
                </a:solidFill>
                <a:latin typeface="Aptos Display"/>
              </a:rPr>
              <a:t> are the </a:t>
            </a:r>
            <a:r>
              <a:rPr lang="it-IT" sz="2000" err="1">
                <a:solidFill>
                  <a:srgbClr val="01396C"/>
                </a:solidFill>
                <a:latin typeface="Aptos Display"/>
              </a:rPr>
              <a:t>subprocesses</a:t>
            </a:r>
            <a:r>
              <a:rPr lang="it-IT" sz="2000">
                <a:solidFill>
                  <a:srgbClr val="01396C"/>
                </a:solidFill>
                <a:latin typeface="Aptos Display"/>
              </a:rPr>
              <a:t> </a:t>
            </a:r>
            <a:r>
              <a:rPr lang="it-IT" sz="2000" err="1">
                <a:solidFill>
                  <a:srgbClr val="01396C"/>
                </a:solidFill>
                <a:latin typeface="Aptos Display"/>
              </a:rPr>
              <a:t>helicity</a:t>
            </a:r>
            <a:r>
              <a:rPr lang="it-IT" sz="2000">
                <a:solidFill>
                  <a:srgbClr val="01396C"/>
                </a:solidFill>
                <a:latin typeface="Aptos Display"/>
              </a:rPr>
              <a:t> </a:t>
            </a:r>
            <a:r>
              <a:rPr lang="it-IT" sz="2000" err="1">
                <a:solidFill>
                  <a:srgbClr val="01396C"/>
                </a:solidFill>
                <a:latin typeface="Aptos Display"/>
              </a:rPr>
              <a:t>amplitudes</a:t>
            </a:r>
            <a:r>
              <a:rPr lang="it-IT" sz="2000">
                <a:solidFill>
                  <a:srgbClr val="01396C"/>
                </a:solidFill>
                <a:latin typeface="Aptos Display"/>
              </a:rPr>
              <a:t> </a:t>
            </a:r>
            <a:r>
              <a:rPr lang="it-IT" sz="2000" err="1">
                <a:solidFill>
                  <a:srgbClr val="01396C"/>
                </a:solidFill>
                <a:latin typeface="Aptos Display"/>
              </a:rPr>
              <a:t>at</a:t>
            </a:r>
            <a:r>
              <a:rPr lang="it-IT" sz="2000">
                <a:solidFill>
                  <a:srgbClr val="01396C"/>
                </a:solidFill>
                <a:latin typeface="Aptos Display"/>
              </a:rPr>
              <a:t> </a:t>
            </a:r>
            <a:r>
              <a:rPr lang="it-IT" sz="2000" err="1">
                <a:solidFill>
                  <a:srgbClr val="01396C"/>
                </a:solidFill>
                <a:latin typeface="Aptos Display"/>
              </a:rPr>
              <a:t>order</a:t>
            </a:r>
            <a:r>
              <a:rPr lang="it-IT" sz="2000">
                <a:solidFill>
                  <a:srgbClr val="01396C"/>
                </a:solidFill>
                <a:latin typeface="Aptos Display"/>
              </a:rPr>
              <a:t> </a:t>
            </a:r>
            <a:r>
              <a:rPr lang="en" sz="2000" i="1">
                <a:solidFill>
                  <a:srgbClr val="01396C"/>
                </a:solidFill>
                <a:latin typeface="Aptos Display"/>
              </a:rPr>
              <a:t>~1/Λ</a:t>
            </a:r>
            <a:r>
              <a:rPr lang="en" sz="2000" i="1" baseline="30000">
                <a:solidFill>
                  <a:srgbClr val="01396C"/>
                </a:solidFill>
                <a:latin typeface="Aptos Display"/>
              </a:rPr>
              <a:t>2</a:t>
            </a:r>
            <a:r>
              <a:rPr lang="en" sz="2000" i="1">
                <a:solidFill>
                  <a:srgbClr val="01396C"/>
                </a:solidFill>
                <a:latin typeface="Aptos Display"/>
              </a:rPr>
              <a:t> </a:t>
            </a:r>
            <a:endParaRPr lang="it-IT" sz="2000" b="1">
              <a:solidFill>
                <a:srgbClr val="828282"/>
              </a:solidFill>
              <a:latin typeface="Aptos Display"/>
            </a:endParaRPr>
          </a:p>
          <a:p>
            <a:r>
              <a:rPr lang="en" sz="2000">
                <a:solidFill>
                  <a:srgbClr val="01396C"/>
                </a:solidFill>
                <a:latin typeface="Aptos Display"/>
              </a:rPr>
              <a:t>(</a:t>
            </a:r>
            <a:r>
              <a:rPr lang="en" sz="2000">
                <a:latin typeface="Aptos Display"/>
              </a:rPr>
              <a:t>SM is marked in </a:t>
            </a:r>
            <a:r>
              <a:rPr lang="en" sz="2000" i="1">
                <a:latin typeface="Aptos Display"/>
              </a:rPr>
              <a:t>black</a:t>
            </a:r>
            <a:r>
              <a:rPr lang="en" sz="2000">
                <a:solidFill>
                  <a:srgbClr val="01396C"/>
                </a:solidFill>
                <a:latin typeface="Aptos Display"/>
              </a:rPr>
              <a:t>, </a:t>
            </a:r>
            <a:r>
              <a:rPr lang="en" sz="2000">
                <a:solidFill>
                  <a:srgbClr val="FF0000"/>
                </a:solidFill>
                <a:latin typeface="Aptos Display"/>
              </a:rPr>
              <a:t>interference terms are in</a:t>
            </a:r>
            <a:r>
              <a:rPr lang="en" sz="2000" i="1">
                <a:solidFill>
                  <a:srgbClr val="FF0000"/>
                </a:solidFill>
                <a:latin typeface="Aptos Display"/>
              </a:rPr>
              <a:t> red</a:t>
            </a:r>
            <a:r>
              <a:rPr lang="en" sz="2000">
                <a:solidFill>
                  <a:srgbClr val="01396C"/>
                </a:solidFill>
                <a:latin typeface="Aptos Display"/>
              </a:rPr>
              <a:t>)</a:t>
            </a:r>
            <a:endParaRPr lang="it-IT" sz="2000" b="1">
              <a:solidFill>
                <a:schemeClr val="tx1">
                  <a:lumMod val="49000"/>
                  <a:lumOff val="51000"/>
                </a:schemeClr>
              </a:solidFill>
              <a:latin typeface="Aptos Display"/>
            </a:endParaRPr>
          </a:p>
        </p:txBody>
      </p:sp>
      <p:sp>
        <p:nvSpPr>
          <p:cNvPr id="3" name="Parentesi quadra aperta 2">
            <a:extLst>
              <a:ext uri="{FF2B5EF4-FFF2-40B4-BE49-F238E27FC236}">
                <a16:creationId xmlns:a16="http://schemas.microsoft.com/office/drawing/2014/main" id="{922D6879-E388-74B3-2AF9-C99A52CE0FB8}"/>
              </a:ext>
            </a:extLst>
          </p:cNvPr>
          <p:cNvSpPr/>
          <p:nvPr/>
        </p:nvSpPr>
        <p:spPr>
          <a:xfrm>
            <a:off x="90424" y="1886528"/>
            <a:ext cx="130879" cy="556491"/>
          </a:xfrm>
          <a:prstGeom prst="leftBracket">
            <a:avLst/>
          </a:prstGeom>
          <a:ln w="5715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 name="Parentesi quadra aperta 5">
            <a:extLst>
              <a:ext uri="{FF2B5EF4-FFF2-40B4-BE49-F238E27FC236}">
                <a16:creationId xmlns:a16="http://schemas.microsoft.com/office/drawing/2014/main" id="{E9EC2FA2-F95F-0125-5CD2-FB26AE6E5AAC}"/>
              </a:ext>
            </a:extLst>
          </p:cNvPr>
          <p:cNvSpPr/>
          <p:nvPr/>
        </p:nvSpPr>
        <p:spPr>
          <a:xfrm>
            <a:off x="6771297" y="1920872"/>
            <a:ext cx="130879" cy="556491"/>
          </a:xfrm>
          <a:prstGeom prst="leftBracket">
            <a:avLst/>
          </a:prstGeom>
          <a:ln w="5715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Parentesi quadra aperta 8">
            <a:extLst>
              <a:ext uri="{FF2B5EF4-FFF2-40B4-BE49-F238E27FC236}">
                <a16:creationId xmlns:a16="http://schemas.microsoft.com/office/drawing/2014/main" id="{5058B507-97EC-B140-F2F5-CC5E1F2987EF}"/>
              </a:ext>
            </a:extLst>
          </p:cNvPr>
          <p:cNvSpPr/>
          <p:nvPr/>
        </p:nvSpPr>
        <p:spPr>
          <a:xfrm>
            <a:off x="1129513" y="2452254"/>
            <a:ext cx="84698" cy="175491"/>
          </a:xfrm>
          <a:prstGeom prst="leftBracket">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Parentesi quadra aperta 9">
            <a:extLst>
              <a:ext uri="{FF2B5EF4-FFF2-40B4-BE49-F238E27FC236}">
                <a16:creationId xmlns:a16="http://schemas.microsoft.com/office/drawing/2014/main" id="{E5AF8376-498C-F5BA-CD6F-F3293238DC62}"/>
              </a:ext>
            </a:extLst>
          </p:cNvPr>
          <p:cNvSpPr/>
          <p:nvPr/>
        </p:nvSpPr>
        <p:spPr>
          <a:xfrm>
            <a:off x="7818132" y="2453861"/>
            <a:ext cx="84698" cy="175491"/>
          </a:xfrm>
          <a:prstGeom prst="leftBracket">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Parentesi quadra aperta 10">
            <a:extLst>
              <a:ext uri="{FF2B5EF4-FFF2-40B4-BE49-F238E27FC236}">
                <a16:creationId xmlns:a16="http://schemas.microsoft.com/office/drawing/2014/main" id="{9622E4CC-FE71-A56A-1857-547C15D0E256}"/>
              </a:ext>
            </a:extLst>
          </p:cNvPr>
          <p:cNvSpPr/>
          <p:nvPr/>
        </p:nvSpPr>
        <p:spPr>
          <a:xfrm>
            <a:off x="1695239" y="2798616"/>
            <a:ext cx="84698" cy="175491"/>
          </a:xfrm>
          <a:prstGeom prst="leftBracket">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Parentesi quadra aperta 14">
            <a:extLst>
              <a:ext uri="{FF2B5EF4-FFF2-40B4-BE49-F238E27FC236}">
                <a16:creationId xmlns:a16="http://schemas.microsoft.com/office/drawing/2014/main" id="{1F39D952-F34E-5B41-81E5-3B6879A5CBE8}"/>
              </a:ext>
            </a:extLst>
          </p:cNvPr>
          <p:cNvSpPr/>
          <p:nvPr/>
        </p:nvSpPr>
        <p:spPr>
          <a:xfrm>
            <a:off x="8399496" y="2798324"/>
            <a:ext cx="84698" cy="175491"/>
          </a:xfrm>
          <a:prstGeom prst="leftBracket">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 name="Parentesi quadra aperta 16">
            <a:extLst>
              <a:ext uri="{FF2B5EF4-FFF2-40B4-BE49-F238E27FC236}">
                <a16:creationId xmlns:a16="http://schemas.microsoft.com/office/drawing/2014/main" id="{CA3FDB2A-1836-4C97-91BC-0EC4EAD126AD}"/>
              </a:ext>
            </a:extLst>
          </p:cNvPr>
          <p:cNvSpPr/>
          <p:nvPr/>
        </p:nvSpPr>
        <p:spPr>
          <a:xfrm>
            <a:off x="1718330" y="5234706"/>
            <a:ext cx="84698" cy="175491"/>
          </a:xfrm>
          <a:prstGeom prst="leftBracket">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9" name="Parentesi quadra aperta 18">
            <a:extLst>
              <a:ext uri="{FF2B5EF4-FFF2-40B4-BE49-F238E27FC236}">
                <a16:creationId xmlns:a16="http://schemas.microsoft.com/office/drawing/2014/main" id="{8FF1746C-5E16-E656-F84B-A72E92A092E6}"/>
              </a:ext>
            </a:extLst>
          </p:cNvPr>
          <p:cNvSpPr/>
          <p:nvPr/>
        </p:nvSpPr>
        <p:spPr>
          <a:xfrm>
            <a:off x="8385904" y="6166381"/>
            <a:ext cx="84698" cy="175491"/>
          </a:xfrm>
          <a:prstGeom prst="leftBracket">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Parentesi graffa aperta 24">
            <a:extLst>
              <a:ext uri="{FF2B5EF4-FFF2-40B4-BE49-F238E27FC236}">
                <a16:creationId xmlns:a16="http://schemas.microsoft.com/office/drawing/2014/main" id="{2D0C11F4-98B4-D818-3C5D-CA78A47735E2}"/>
              </a:ext>
            </a:extLst>
          </p:cNvPr>
          <p:cNvSpPr/>
          <p:nvPr/>
        </p:nvSpPr>
        <p:spPr>
          <a:xfrm>
            <a:off x="1535462" y="3196899"/>
            <a:ext cx="261548" cy="1801791"/>
          </a:xfrm>
          <a:prstGeom prst="leftBrace">
            <a:avLst/>
          </a:prstGeom>
          <a:ln w="5715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Parentesi graffa aperta 25">
            <a:extLst>
              <a:ext uri="{FF2B5EF4-FFF2-40B4-BE49-F238E27FC236}">
                <a16:creationId xmlns:a16="http://schemas.microsoft.com/office/drawing/2014/main" id="{6DD968C7-8552-FD22-8696-E3A85407BD60}"/>
              </a:ext>
            </a:extLst>
          </p:cNvPr>
          <p:cNvSpPr/>
          <p:nvPr/>
        </p:nvSpPr>
        <p:spPr>
          <a:xfrm>
            <a:off x="8263978" y="3113743"/>
            <a:ext cx="269294" cy="2888816"/>
          </a:xfrm>
          <a:prstGeom prst="leftBrace">
            <a:avLst/>
          </a:prstGeom>
          <a:ln w="5715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63585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5DEDA-7405-A015-0F4E-0D152D48639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71DC35C-FCFB-F8D3-50A6-5D56B4C277D0}"/>
              </a:ext>
            </a:extLst>
          </p:cNvPr>
          <p:cNvSpPr>
            <a:spLocks noGrp="1"/>
          </p:cNvSpPr>
          <p:nvPr>
            <p:ph type="title"/>
          </p:nvPr>
        </p:nvSpPr>
        <p:spPr/>
        <p:txBody>
          <a:bodyPr/>
          <a:lstStyle/>
          <a:p>
            <a:pPr algn="ctr"/>
            <a:r>
              <a:rPr lang="it-IT" sz="4000" b="1" err="1">
                <a:solidFill>
                  <a:srgbClr val="01396C"/>
                </a:solidFill>
              </a:rPr>
              <a:t>Differential</a:t>
            </a:r>
            <a:r>
              <a:rPr lang="it-IT" sz="4000" b="1">
                <a:solidFill>
                  <a:srgbClr val="01396C"/>
                </a:solidFill>
              </a:rPr>
              <a:t> Cross </a:t>
            </a:r>
            <a:r>
              <a:rPr lang="it-IT" sz="4000" b="1" err="1">
                <a:solidFill>
                  <a:srgbClr val="01396C"/>
                </a:solidFill>
              </a:rPr>
              <a:t>Section</a:t>
            </a:r>
            <a:r>
              <a:rPr lang="it-IT" sz="4000" b="1">
                <a:solidFill>
                  <a:srgbClr val="01396C"/>
                </a:solidFill>
              </a:rPr>
              <a:t>: p </a:t>
            </a:r>
            <a:r>
              <a:rPr lang="it-IT" sz="4000" b="1" err="1">
                <a:solidFill>
                  <a:srgbClr val="01396C"/>
                </a:solidFill>
              </a:rPr>
              <a:t>p</a:t>
            </a:r>
            <a:r>
              <a:rPr lang="it-IT" sz="4000" b="1">
                <a:solidFill>
                  <a:srgbClr val="01396C"/>
                </a:solidFill>
              </a:rPr>
              <a:t>       </a:t>
            </a:r>
            <a:r>
              <a:rPr lang="it-IT" sz="4000" b="1" err="1">
                <a:solidFill>
                  <a:srgbClr val="01396C"/>
                </a:solidFill>
              </a:rPr>
              <a:t>e</a:t>
            </a:r>
            <a:r>
              <a:rPr lang="it-IT" sz="4000" b="1" baseline="30000" err="1">
                <a:solidFill>
                  <a:srgbClr val="01396C"/>
                </a:solidFill>
              </a:rPr>
              <a:t>+</a:t>
            </a:r>
            <a:r>
              <a:rPr lang="it-IT" sz="4000" b="1" err="1">
                <a:solidFill>
                  <a:srgbClr val="01396C"/>
                </a:solidFill>
              </a:rPr>
              <a:t>e</a:t>
            </a:r>
            <a:r>
              <a:rPr lang="it-IT" sz="4000" b="1" baseline="30000">
                <a:solidFill>
                  <a:srgbClr val="01396C"/>
                </a:solidFill>
              </a:rPr>
              <a:t>-</a:t>
            </a:r>
            <a:r>
              <a:rPr lang="it-IT" sz="4000" b="1">
                <a:solidFill>
                  <a:srgbClr val="01396C"/>
                </a:solidFill>
              </a:rPr>
              <a:t> </a:t>
            </a:r>
          </a:p>
        </p:txBody>
      </p:sp>
      <p:sp>
        <p:nvSpPr>
          <p:cNvPr id="4" name="Segnaposto piè di pagina 3">
            <a:extLst>
              <a:ext uri="{FF2B5EF4-FFF2-40B4-BE49-F238E27FC236}">
                <a16:creationId xmlns:a16="http://schemas.microsoft.com/office/drawing/2014/main" id="{541ACFEE-346A-9BE6-C7F6-55C7641F2B36}"/>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922996C7-659A-387C-4762-4BE6D850D6E1}"/>
              </a:ext>
            </a:extLst>
          </p:cNvPr>
          <p:cNvSpPr>
            <a:spLocks noGrp="1"/>
          </p:cNvSpPr>
          <p:nvPr>
            <p:ph type="sldNum" sz="quarter" idx="12"/>
          </p:nvPr>
        </p:nvSpPr>
        <p:spPr/>
        <p:txBody>
          <a:bodyPr/>
          <a:lstStyle/>
          <a:p>
            <a:fld id="{66CD45B7-DFE2-4393-8D37-380FC36BF3AA}" type="slidenum">
              <a:rPr lang="de-DE" dirty="0" smtClean="0">
                <a:solidFill>
                  <a:srgbClr val="01396C"/>
                </a:solidFill>
              </a:rPr>
              <a:t>27</a:t>
            </a:fld>
            <a:endParaRPr lang="de-DE">
              <a:solidFill>
                <a:srgbClr val="01396C"/>
              </a:solidFill>
            </a:endParaRPr>
          </a:p>
        </p:txBody>
      </p:sp>
      <p:pic>
        <p:nvPicPr>
          <p:cNvPr id="7" name="Immagine 6">
            <a:extLst>
              <a:ext uri="{FF2B5EF4-FFF2-40B4-BE49-F238E27FC236}">
                <a16:creationId xmlns:a16="http://schemas.microsoft.com/office/drawing/2014/main" id="{79AC42DC-8779-E49B-624C-588B29F1A650}"/>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EC884057-96F7-D4F0-9178-0E257C91CB39}"/>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sp>
        <p:nvSpPr>
          <p:cNvPr id="6" name="Segnaposto contenuto 8">
            <a:extLst>
              <a:ext uri="{FF2B5EF4-FFF2-40B4-BE49-F238E27FC236}">
                <a16:creationId xmlns:a16="http://schemas.microsoft.com/office/drawing/2014/main" id="{635ABC9F-280A-9F2C-475B-A64B01570938}"/>
              </a:ext>
            </a:extLst>
          </p:cNvPr>
          <p:cNvSpPr txBox="1">
            <a:spLocks/>
          </p:cNvSpPr>
          <p:nvPr/>
        </p:nvSpPr>
        <p:spPr>
          <a:xfrm>
            <a:off x="645728" y="2757202"/>
            <a:ext cx="4145153" cy="2712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 sz="2000">
                <a:solidFill>
                  <a:srgbClr val="01396C"/>
                </a:solidFill>
              </a:rPr>
              <a:t>In this plot </a:t>
            </a:r>
            <a:r>
              <a:rPr lang="en" sz="2000" i="1">
                <a:solidFill>
                  <a:srgbClr val="01396C"/>
                </a:solidFill>
                <a:latin typeface="Aptos Display"/>
              </a:rPr>
              <a:t>Λ = 1TeV, </a:t>
            </a:r>
            <a:r>
              <a:rPr lang="en" sz="2000" i="1" err="1">
                <a:solidFill>
                  <a:srgbClr val="01396C"/>
                </a:solidFill>
                <a:latin typeface="Aptos Display"/>
              </a:rPr>
              <a:t>c</a:t>
            </a:r>
            <a:r>
              <a:rPr lang="en" sz="2000" i="1" baseline="-25000" err="1">
                <a:solidFill>
                  <a:srgbClr val="01396C"/>
                </a:solidFill>
                <a:latin typeface="Aptos Display"/>
              </a:rPr>
              <a:t>Ql</a:t>
            </a:r>
            <a:r>
              <a:rPr lang="en" sz="2000" i="1" baseline="-25000">
                <a:solidFill>
                  <a:srgbClr val="01396C"/>
                </a:solidFill>
                <a:latin typeface="Aptos Display"/>
              </a:rPr>
              <a:t>(1)</a:t>
            </a:r>
            <a:r>
              <a:rPr lang="en" sz="2000" i="1" baseline="30000">
                <a:solidFill>
                  <a:srgbClr val="01396C"/>
                </a:solidFill>
                <a:latin typeface="Aptos Display"/>
              </a:rPr>
              <a:t>1111 </a:t>
            </a:r>
            <a:r>
              <a:rPr lang="en" sz="2000" i="1">
                <a:solidFill>
                  <a:srgbClr val="01396C"/>
                </a:solidFill>
                <a:latin typeface="Aptos Display"/>
              </a:rPr>
              <a:t>=10</a:t>
            </a:r>
            <a:endParaRPr lang="en" sz="2000">
              <a:solidFill>
                <a:srgbClr val="01396C"/>
              </a:solidFill>
            </a:endParaRPr>
          </a:p>
          <a:p>
            <a:pPr marL="342900" indent="-342900"/>
            <a:r>
              <a:rPr lang="en" sz="2000">
                <a:solidFill>
                  <a:srgbClr val="01396C"/>
                </a:solidFill>
              </a:rPr>
              <a:t>Effects from the SMEFT operators are relevant at high </a:t>
            </a:r>
            <a:r>
              <a:rPr lang="en" sz="2000" i="1" err="1">
                <a:solidFill>
                  <a:srgbClr val="01396C"/>
                </a:solidFill>
              </a:rPr>
              <a:t>m</a:t>
            </a:r>
            <a:r>
              <a:rPr lang="en" sz="2000" i="1" baseline="-25000" err="1">
                <a:solidFill>
                  <a:srgbClr val="01396C"/>
                </a:solidFill>
              </a:rPr>
              <a:t>ll</a:t>
            </a:r>
            <a:endParaRPr lang="en" sz="2000" i="1" baseline="-25000">
              <a:solidFill>
                <a:srgbClr val="01396C"/>
              </a:solidFill>
            </a:endParaRPr>
          </a:p>
          <a:p>
            <a:pPr marL="342900" indent="-342900"/>
            <a:r>
              <a:rPr lang="it-IT" sz="2000" err="1">
                <a:solidFill>
                  <a:srgbClr val="01396C"/>
                </a:solidFill>
              </a:rPr>
              <a:t>Results</a:t>
            </a:r>
            <a:r>
              <a:rPr lang="it-IT" sz="2000">
                <a:solidFill>
                  <a:srgbClr val="01396C"/>
                </a:solidFill>
              </a:rPr>
              <a:t> up to 1/</a:t>
            </a:r>
            <a:r>
              <a:rPr lang="it-IT" sz="2000">
                <a:solidFill>
                  <a:srgbClr val="01396C"/>
                </a:solidFill>
                <a:ea typeface="+mn-lt"/>
                <a:cs typeface="+mn-lt"/>
              </a:rPr>
              <a:t>Λ</a:t>
            </a:r>
            <a:r>
              <a:rPr lang="it-IT" sz="2000" baseline="30000">
                <a:solidFill>
                  <a:srgbClr val="01396C"/>
                </a:solidFill>
                <a:ea typeface="+mn-lt"/>
                <a:cs typeface="+mn-lt"/>
              </a:rPr>
              <a:t>2</a:t>
            </a:r>
            <a:r>
              <a:rPr lang="it-IT" sz="2000">
                <a:solidFill>
                  <a:srgbClr val="01396C"/>
                </a:solidFill>
                <a:ea typeface="+mn-lt"/>
                <a:cs typeface="+mn-lt"/>
              </a:rPr>
              <a:t> are negative </a:t>
            </a:r>
            <a:r>
              <a:rPr lang="it-IT" sz="2000" err="1">
                <a:solidFill>
                  <a:srgbClr val="01396C"/>
                </a:solidFill>
                <a:ea typeface="+mn-lt"/>
                <a:cs typeface="+mn-lt"/>
              </a:rPr>
              <a:t>at</a:t>
            </a:r>
            <a:r>
              <a:rPr lang="it-IT" sz="2000">
                <a:solidFill>
                  <a:srgbClr val="01396C"/>
                </a:solidFill>
                <a:ea typeface="+mn-lt"/>
                <a:cs typeface="+mn-lt"/>
              </a:rPr>
              <a:t> high </a:t>
            </a:r>
            <a:r>
              <a:rPr lang="en" sz="2000" i="1" err="1">
                <a:solidFill>
                  <a:srgbClr val="01396C"/>
                </a:solidFill>
                <a:ea typeface="+mn-lt"/>
                <a:cs typeface="+mn-lt"/>
              </a:rPr>
              <a:t>m</a:t>
            </a:r>
            <a:r>
              <a:rPr lang="en" sz="2000" i="1" baseline="-25000" err="1">
                <a:solidFill>
                  <a:srgbClr val="01396C"/>
                </a:solidFill>
              </a:rPr>
              <a:t>ll</a:t>
            </a:r>
            <a:r>
              <a:rPr lang="en" sz="2000" i="1" baseline="-25000">
                <a:solidFill>
                  <a:srgbClr val="01396C"/>
                </a:solidFill>
              </a:rPr>
              <a:t> </a:t>
            </a:r>
            <a:r>
              <a:rPr lang="en" sz="2000">
                <a:solidFill>
                  <a:srgbClr val="01396C"/>
                </a:solidFill>
              </a:rPr>
              <a:t> for the chosen</a:t>
            </a:r>
            <a:r>
              <a:rPr lang="en" sz="2000" i="1">
                <a:solidFill>
                  <a:srgbClr val="01396C"/>
                </a:solidFill>
              </a:rPr>
              <a:t> Wilson coefficient</a:t>
            </a:r>
            <a:endParaRPr lang="en" sz="2000" err="1">
              <a:solidFill>
                <a:srgbClr val="01396C"/>
              </a:solidFill>
            </a:endParaRPr>
          </a:p>
          <a:p>
            <a:pPr marL="0" indent="0">
              <a:buNone/>
            </a:pPr>
            <a:endParaRPr lang="it-IT" sz="2000">
              <a:solidFill>
                <a:srgbClr val="01396C"/>
              </a:solidFill>
              <a:ea typeface="+mn-lt"/>
              <a:cs typeface="+mn-lt"/>
            </a:endParaRPr>
          </a:p>
          <a:p>
            <a:endParaRPr lang="it-IT" sz="2000">
              <a:solidFill>
                <a:srgbClr val="01396C"/>
              </a:solidFill>
              <a:ea typeface="+mn-lt"/>
              <a:cs typeface="+mn-lt"/>
            </a:endParaRPr>
          </a:p>
          <a:p>
            <a:pPr>
              <a:buFont typeface="Arial" panose="020B0604020202020204" pitchFamily="34" charset="0"/>
              <a:buChar char="•"/>
            </a:pPr>
            <a:endParaRPr lang="it-IT" sz="2000">
              <a:solidFill>
                <a:srgbClr val="01396C"/>
              </a:solidFill>
            </a:endParaRPr>
          </a:p>
        </p:txBody>
      </p:sp>
      <p:pic>
        <p:nvPicPr>
          <p:cNvPr id="9" name="Immagine 8" descr="Immagine che contiene testo, linea, Diagramma, diagramma&#10;&#10;Il contenuto generato dall&amp;#39;IA potrebbe non essere corretto.">
            <a:extLst>
              <a:ext uri="{FF2B5EF4-FFF2-40B4-BE49-F238E27FC236}">
                <a16:creationId xmlns:a16="http://schemas.microsoft.com/office/drawing/2014/main" id="{BBB538F5-BA64-A292-92D9-1D0BBF469B21}"/>
              </a:ext>
            </a:extLst>
          </p:cNvPr>
          <p:cNvPicPr>
            <a:picLocks noChangeAspect="1"/>
          </p:cNvPicPr>
          <p:nvPr/>
        </p:nvPicPr>
        <p:blipFill>
          <a:blip r:embed="rId3"/>
          <a:stretch>
            <a:fillRect/>
          </a:stretch>
        </p:blipFill>
        <p:spPr>
          <a:xfrm>
            <a:off x="4786395" y="1676429"/>
            <a:ext cx="7263114" cy="4359798"/>
          </a:xfrm>
          <a:prstGeom prst="rect">
            <a:avLst/>
          </a:prstGeom>
        </p:spPr>
      </p:pic>
      <p:sp>
        <p:nvSpPr>
          <p:cNvPr id="10" name="Freccia a destra 9">
            <a:extLst>
              <a:ext uri="{FF2B5EF4-FFF2-40B4-BE49-F238E27FC236}">
                <a16:creationId xmlns:a16="http://schemas.microsoft.com/office/drawing/2014/main" id="{C40FEA94-9D28-DA2C-C34D-1F0EE295210B}"/>
              </a:ext>
            </a:extLst>
          </p:cNvPr>
          <p:cNvSpPr/>
          <p:nvPr/>
        </p:nvSpPr>
        <p:spPr>
          <a:xfrm flipV="1">
            <a:off x="8612908" y="958272"/>
            <a:ext cx="484909" cy="138545"/>
          </a:xfrm>
          <a:prstGeom prst="rightArrow">
            <a:avLst/>
          </a:prstGeom>
          <a:ln>
            <a:solidFill>
              <a:srgbClr val="013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8796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EAD11-D1DF-9D95-BEE9-C313BE384F0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907EF45-966A-E2CC-4E61-208F40D66D02}"/>
              </a:ext>
            </a:extLst>
          </p:cNvPr>
          <p:cNvSpPr>
            <a:spLocks noGrp="1"/>
          </p:cNvSpPr>
          <p:nvPr>
            <p:ph type="title"/>
          </p:nvPr>
        </p:nvSpPr>
        <p:spPr/>
        <p:txBody>
          <a:bodyPr/>
          <a:lstStyle/>
          <a:p>
            <a:pPr algn="ctr"/>
            <a:r>
              <a:rPr lang="it-IT" sz="4000" b="1">
                <a:solidFill>
                  <a:srgbClr val="01396C"/>
                </a:solidFill>
              </a:rPr>
              <a:t>SMEFT </a:t>
            </a:r>
            <a:r>
              <a:rPr lang="it-IT" sz="4000" b="1" err="1">
                <a:solidFill>
                  <a:srgbClr val="01396C"/>
                </a:solidFill>
              </a:rPr>
              <a:t>Contributions</a:t>
            </a:r>
            <a:r>
              <a:rPr lang="it-IT" sz="4000" b="1">
                <a:solidFill>
                  <a:srgbClr val="01396C"/>
                </a:solidFill>
              </a:rPr>
              <a:t>:  p </a:t>
            </a:r>
            <a:r>
              <a:rPr lang="it-IT" sz="4000" b="1" err="1">
                <a:solidFill>
                  <a:srgbClr val="01396C"/>
                </a:solidFill>
              </a:rPr>
              <a:t>p</a:t>
            </a:r>
            <a:r>
              <a:rPr lang="it-IT" sz="4000" b="1">
                <a:solidFill>
                  <a:srgbClr val="01396C"/>
                </a:solidFill>
              </a:rPr>
              <a:t>        </a:t>
            </a:r>
            <a:r>
              <a:rPr lang="it-IT" sz="4000" b="1" err="1">
                <a:solidFill>
                  <a:srgbClr val="01396C"/>
                </a:solidFill>
              </a:rPr>
              <a:t>e</a:t>
            </a:r>
            <a:r>
              <a:rPr lang="it-IT" sz="2700" b="1" baseline="30000" err="1">
                <a:solidFill>
                  <a:srgbClr val="01396C"/>
                </a:solidFill>
              </a:rPr>
              <a:t>+</a:t>
            </a:r>
            <a:r>
              <a:rPr lang="it-IT" sz="4000" b="1" err="1">
                <a:solidFill>
                  <a:srgbClr val="01396C"/>
                </a:solidFill>
              </a:rPr>
              <a:t>e</a:t>
            </a:r>
            <a:r>
              <a:rPr lang="it-IT" sz="2700" b="1" baseline="30000">
                <a:solidFill>
                  <a:srgbClr val="01396C"/>
                </a:solidFill>
              </a:rPr>
              <a:t>-</a:t>
            </a:r>
            <a:r>
              <a:rPr lang="it-IT" sz="4000" b="1">
                <a:solidFill>
                  <a:srgbClr val="01396C"/>
                </a:solidFill>
              </a:rPr>
              <a:t> </a:t>
            </a:r>
            <a:endParaRPr lang="en-US" sz="4000">
              <a:solidFill>
                <a:srgbClr val="01396C"/>
              </a:solidFill>
            </a:endParaRPr>
          </a:p>
        </p:txBody>
      </p:sp>
      <p:sp>
        <p:nvSpPr>
          <p:cNvPr id="4" name="Segnaposto piè di pagina 3">
            <a:extLst>
              <a:ext uri="{FF2B5EF4-FFF2-40B4-BE49-F238E27FC236}">
                <a16:creationId xmlns:a16="http://schemas.microsoft.com/office/drawing/2014/main" id="{A58EA677-55DA-A40B-9DC3-965A3C9E53FD}"/>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4249684F-F36C-294C-0120-30DD5FEE57E2}"/>
              </a:ext>
            </a:extLst>
          </p:cNvPr>
          <p:cNvSpPr>
            <a:spLocks noGrp="1"/>
          </p:cNvSpPr>
          <p:nvPr>
            <p:ph type="sldNum" sz="quarter" idx="12"/>
          </p:nvPr>
        </p:nvSpPr>
        <p:spPr/>
        <p:txBody>
          <a:bodyPr/>
          <a:lstStyle/>
          <a:p>
            <a:fld id="{66CD45B7-DFE2-4393-8D37-380FC36BF3AA}" type="slidenum">
              <a:rPr lang="de-DE" dirty="0" smtClean="0">
                <a:solidFill>
                  <a:srgbClr val="01396C"/>
                </a:solidFill>
              </a:rPr>
              <a:t>28</a:t>
            </a:fld>
            <a:endParaRPr lang="de-DE">
              <a:solidFill>
                <a:srgbClr val="01396C"/>
              </a:solidFill>
            </a:endParaRPr>
          </a:p>
        </p:txBody>
      </p:sp>
      <p:pic>
        <p:nvPicPr>
          <p:cNvPr id="7" name="Immagine 6">
            <a:extLst>
              <a:ext uri="{FF2B5EF4-FFF2-40B4-BE49-F238E27FC236}">
                <a16:creationId xmlns:a16="http://schemas.microsoft.com/office/drawing/2014/main" id="{45DEE6B2-E1C3-91BD-7AAE-95D06B35FFA1}"/>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8758809B-FF97-75A7-3B37-04EFA5AD2EE6}"/>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pic>
        <p:nvPicPr>
          <p:cNvPr id="6" name="Immagine 5" descr="Immagine che contiene testo, linea, schermata, Diagramma&#10;&#10;Il contenuto generato dall&amp;#39;IA potrebbe non essere corretto.">
            <a:extLst>
              <a:ext uri="{FF2B5EF4-FFF2-40B4-BE49-F238E27FC236}">
                <a16:creationId xmlns:a16="http://schemas.microsoft.com/office/drawing/2014/main" id="{A13F41EC-A498-C773-BE55-3E48B2CDFE87}"/>
              </a:ext>
            </a:extLst>
          </p:cNvPr>
          <p:cNvPicPr>
            <a:picLocks noChangeAspect="1"/>
          </p:cNvPicPr>
          <p:nvPr/>
        </p:nvPicPr>
        <p:blipFill>
          <a:blip r:embed="rId3"/>
          <a:srcRect l="4191" t="-100" r="28"/>
          <a:stretch>
            <a:fillRect/>
          </a:stretch>
        </p:blipFill>
        <p:spPr>
          <a:xfrm>
            <a:off x="6286916" y="1452385"/>
            <a:ext cx="5578676" cy="3637855"/>
          </a:xfrm>
          <a:prstGeom prst="rect">
            <a:avLst/>
          </a:prstGeom>
        </p:spPr>
      </p:pic>
      <p:pic>
        <p:nvPicPr>
          <p:cNvPr id="3" name="Immagine 2" descr="Immagine che contiene testo, diagramma, linea, Diagramma&#10;&#10;Il contenuto generato dall&amp;#39;IA potrebbe non essere corretto.">
            <a:extLst>
              <a:ext uri="{FF2B5EF4-FFF2-40B4-BE49-F238E27FC236}">
                <a16:creationId xmlns:a16="http://schemas.microsoft.com/office/drawing/2014/main" id="{B15774DB-B873-0DF8-05AF-260F82332C71}"/>
              </a:ext>
            </a:extLst>
          </p:cNvPr>
          <p:cNvPicPr>
            <a:picLocks noChangeAspect="1"/>
          </p:cNvPicPr>
          <p:nvPr/>
        </p:nvPicPr>
        <p:blipFill>
          <a:blip r:embed="rId4"/>
          <a:srcRect l="1538" r="684" b="272"/>
          <a:stretch>
            <a:fillRect/>
          </a:stretch>
        </p:blipFill>
        <p:spPr>
          <a:xfrm>
            <a:off x="379008" y="1467262"/>
            <a:ext cx="5683856" cy="3623011"/>
          </a:xfrm>
          <a:prstGeom prst="rect">
            <a:avLst/>
          </a:prstGeom>
        </p:spPr>
      </p:pic>
      <p:sp>
        <p:nvSpPr>
          <p:cNvPr id="10" name="Segnaposto contenuto 8">
            <a:extLst>
              <a:ext uri="{FF2B5EF4-FFF2-40B4-BE49-F238E27FC236}">
                <a16:creationId xmlns:a16="http://schemas.microsoft.com/office/drawing/2014/main" id="{40C01F6F-90A4-E7A8-E408-B1081454F1D1}"/>
              </a:ext>
            </a:extLst>
          </p:cNvPr>
          <p:cNvSpPr txBox="1">
            <a:spLocks/>
          </p:cNvSpPr>
          <p:nvPr/>
        </p:nvSpPr>
        <p:spPr>
          <a:xfrm>
            <a:off x="634183" y="5089383"/>
            <a:ext cx="10956971" cy="19390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 sz="2000">
                <a:solidFill>
                  <a:srgbClr val="01396C"/>
                </a:solidFill>
              </a:rPr>
              <a:t>Each</a:t>
            </a:r>
            <a:r>
              <a:rPr lang="en" sz="2000">
                <a:solidFill>
                  <a:srgbClr val="01396C"/>
                </a:solidFill>
                <a:ea typeface="+mn-lt"/>
                <a:cs typeface="+mn-lt"/>
              </a:rPr>
              <a:t> class of operators is tested by setting its coefficient to </a:t>
            </a:r>
            <a:r>
              <a:rPr lang="en" sz="2000" i="1">
                <a:solidFill>
                  <a:srgbClr val="01396C"/>
                </a:solidFill>
                <a:ea typeface="+mn-lt"/>
                <a:cs typeface="+mn-lt"/>
              </a:rPr>
              <a:t>0.5</a:t>
            </a:r>
            <a:r>
              <a:rPr lang="en" sz="2000">
                <a:solidFill>
                  <a:srgbClr val="01396C"/>
                </a:solidFill>
              </a:rPr>
              <a:t>, while the others are set to zero</a:t>
            </a:r>
            <a:endParaRPr lang="en" sz="2000">
              <a:solidFill>
                <a:srgbClr val="01396C"/>
              </a:solidFill>
              <a:latin typeface="Aptos"/>
            </a:endParaRPr>
          </a:p>
          <a:p>
            <a:pPr marL="342900" indent="-342900"/>
            <a:r>
              <a:rPr lang="en" sz="2000">
                <a:solidFill>
                  <a:srgbClr val="01396C"/>
                </a:solidFill>
              </a:rPr>
              <a:t>Some interference terms are identically zero </a:t>
            </a:r>
            <a:endParaRPr lang="en" sz="2000" i="1">
              <a:solidFill>
                <a:srgbClr val="01396C"/>
              </a:solidFill>
            </a:endParaRPr>
          </a:p>
          <a:p>
            <a:pPr marL="342900" indent="-342900"/>
            <a:r>
              <a:rPr lang="it-IT" sz="2000" err="1">
                <a:solidFill>
                  <a:srgbClr val="01396C"/>
                </a:solidFill>
              </a:rPr>
              <a:t>Both</a:t>
            </a:r>
            <a:r>
              <a:rPr lang="it-IT" sz="2000">
                <a:solidFill>
                  <a:srgbClr val="01396C"/>
                </a:solidFill>
              </a:rPr>
              <a:t> the </a:t>
            </a:r>
            <a:r>
              <a:rPr lang="it-IT" sz="2000" err="1">
                <a:solidFill>
                  <a:srgbClr val="01396C"/>
                </a:solidFill>
              </a:rPr>
              <a:t>interference</a:t>
            </a:r>
            <a:r>
              <a:rPr lang="it-IT" sz="2000">
                <a:solidFill>
                  <a:srgbClr val="01396C"/>
                </a:solidFill>
              </a:rPr>
              <a:t> and the  </a:t>
            </a:r>
            <a:r>
              <a:rPr lang="it-IT" sz="2000" err="1">
                <a:solidFill>
                  <a:srgbClr val="01396C"/>
                </a:solidFill>
              </a:rPr>
              <a:t>squared</a:t>
            </a:r>
            <a:r>
              <a:rPr lang="it-IT" sz="2000">
                <a:solidFill>
                  <a:srgbClr val="01396C"/>
                </a:solidFill>
              </a:rPr>
              <a:t> </a:t>
            </a:r>
            <a:r>
              <a:rPr lang="it-IT" sz="2000" err="1">
                <a:solidFill>
                  <a:srgbClr val="01396C"/>
                </a:solidFill>
              </a:rPr>
              <a:t>contributions</a:t>
            </a:r>
            <a:r>
              <a:rPr lang="it-IT" sz="2000">
                <a:solidFill>
                  <a:srgbClr val="01396C"/>
                </a:solidFill>
              </a:rPr>
              <a:t> go to zero </a:t>
            </a:r>
            <a:r>
              <a:rPr lang="it-IT" sz="2000" err="1">
                <a:solidFill>
                  <a:srgbClr val="01396C"/>
                </a:solidFill>
              </a:rPr>
              <a:t>at</a:t>
            </a:r>
            <a:r>
              <a:rPr lang="it-IT" sz="2000">
                <a:solidFill>
                  <a:srgbClr val="01396C"/>
                </a:solidFill>
              </a:rPr>
              <a:t> high energy due to </a:t>
            </a:r>
            <a:r>
              <a:rPr lang="it-IT" sz="2000" err="1">
                <a:solidFill>
                  <a:srgbClr val="01396C"/>
                </a:solidFill>
              </a:rPr>
              <a:t>PDFs</a:t>
            </a:r>
            <a:endParaRPr lang="en" sz="2000" i="1" err="1">
              <a:solidFill>
                <a:srgbClr val="01396C"/>
              </a:solidFill>
            </a:endParaRPr>
          </a:p>
          <a:p>
            <a:pPr marL="0" indent="0">
              <a:buNone/>
            </a:pPr>
            <a:endParaRPr lang="it-IT" sz="2000">
              <a:solidFill>
                <a:srgbClr val="01396C"/>
              </a:solidFill>
              <a:ea typeface="+mn-lt"/>
              <a:cs typeface="+mn-lt"/>
            </a:endParaRPr>
          </a:p>
          <a:p>
            <a:endParaRPr lang="it-IT" sz="2000">
              <a:solidFill>
                <a:srgbClr val="01396C"/>
              </a:solidFill>
              <a:ea typeface="+mn-lt"/>
              <a:cs typeface="+mn-lt"/>
            </a:endParaRPr>
          </a:p>
          <a:p>
            <a:pPr>
              <a:buFont typeface="Arial" panose="020B0604020202020204" pitchFamily="34" charset="0"/>
              <a:buChar char="•"/>
            </a:pPr>
            <a:endParaRPr lang="it-IT" sz="2000">
              <a:solidFill>
                <a:srgbClr val="01396C"/>
              </a:solidFill>
            </a:endParaRPr>
          </a:p>
        </p:txBody>
      </p:sp>
      <p:sp>
        <p:nvSpPr>
          <p:cNvPr id="12" name="Freccia a destra 11">
            <a:extLst>
              <a:ext uri="{FF2B5EF4-FFF2-40B4-BE49-F238E27FC236}">
                <a16:creationId xmlns:a16="http://schemas.microsoft.com/office/drawing/2014/main" id="{DCCC9CDC-7458-8EC4-3220-A8DBE9278ABD}"/>
              </a:ext>
            </a:extLst>
          </p:cNvPr>
          <p:cNvSpPr/>
          <p:nvPr/>
        </p:nvSpPr>
        <p:spPr>
          <a:xfrm flipV="1">
            <a:off x="8185726" y="981363"/>
            <a:ext cx="484909" cy="138545"/>
          </a:xfrm>
          <a:prstGeom prst="rightArrow">
            <a:avLst/>
          </a:prstGeom>
          <a:ln>
            <a:solidFill>
              <a:srgbClr val="013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835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6BF0A-AB04-CF3E-1BE2-11C0212FD8DD}"/>
            </a:ext>
          </a:extLst>
        </p:cNvPr>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4A618210-60A5-03EC-EA22-38E448EFDEA9}"/>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A712D90A-98FF-B09B-F161-CFCFD70BDB52}"/>
              </a:ext>
            </a:extLst>
          </p:cNvPr>
          <p:cNvSpPr>
            <a:spLocks noGrp="1"/>
          </p:cNvSpPr>
          <p:nvPr>
            <p:ph type="sldNum" sz="quarter" idx="12"/>
          </p:nvPr>
        </p:nvSpPr>
        <p:spPr/>
        <p:txBody>
          <a:bodyPr/>
          <a:lstStyle/>
          <a:p>
            <a:fld id="{66CD45B7-DFE2-4393-8D37-380FC36BF3AA}" type="slidenum">
              <a:rPr lang="de-DE" dirty="0" smtClean="0">
                <a:solidFill>
                  <a:srgbClr val="01396C"/>
                </a:solidFill>
              </a:rPr>
              <a:t>29</a:t>
            </a:fld>
            <a:endParaRPr lang="de-DE">
              <a:solidFill>
                <a:srgbClr val="01396C"/>
              </a:solidFill>
            </a:endParaRPr>
          </a:p>
        </p:txBody>
      </p:sp>
      <p:pic>
        <p:nvPicPr>
          <p:cNvPr id="7" name="Immagine 6">
            <a:extLst>
              <a:ext uri="{FF2B5EF4-FFF2-40B4-BE49-F238E27FC236}">
                <a16:creationId xmlns:a16="http://schemas.microsoft.com/office/drawing/2014/main" id="{0A49D25F-F793-8752-4F40-47CFE6071B6B}"/>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186C5AFF-916A-51B7-CAA5-0B936EB90F42}"/>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pic>
        <p:nvPicPr>
          <p:cNvPr id="9" name="Immagine 8" descr="Immagine che contiene linea, diagramma, testo, Diagramma&#10;&#10;Il contenuto generato dall&amp;#39;IA potrebbe non essere corretto.">
            <a:extLst>
              <a:ext uri="{FF2B5EF4-FFF2-40B4-BE49-F238E27FC236}">
                <a16:creationId xmlns:a16="http://schemas.microsoft.com/office/drawing/2014/main" id="{ADD6C7C5-9162-C838-39AE-5606174CAAFE}"/>
              </a:ext>
            </a:extLst>
          </p:cNvPr>
          <p:cNvPicPr>
            <a:picLocks noChangeAspect="1"/>
          </p:cNvPicPr>
          <p:nvPr/>
        </p:nvPicPr>
        <p:blipFill>
          <a:blip r:embed="rId3"/>
          <a:srcRect l="1167" t="2720" b="2895"/>
          <a:stretch>
            <a:fillRect/>
          </a:stretch>
        </p:blipFill>
        <p:spPr>
          <a:xfrm>
            <a:off x="2444337" y="1989775"/>
            <a:ext cx="7209645" cy="4289026"/>
          </a:xfrm>
          <a:prstGeom prst="rect">
            <a:avLst/>
          </a:prstGeom>
        </p:spPr>
      </p:pic>
      <p:sp>
        <p:nvSpPr>
          <p:cNvPr id="6" name="Segnaposto contenuto 8">
            <a:extLst>
              <a:ext uri="{FF2B5EF4-FFF2-40B4-BE49-F238E27FC236}">
                <a16:creationId xmlns:a16="http://schemas.microsoft.com/office/drawing/2014/main" id="{98E53E90-53AA-E7F3-6796-C1E73073CDCF}"/>
              </a:ext>
            </a:extLst>
          </p:cNvPr>
          <p:cNvSpPr txBox="1">
            <a:spLocks/>
          </p:cNvSpPr>
          <p:nvPr/>
        </p:nvSpPr>
        <p:spPr>
          <a:xfrm>
            <a:off x="842001" y="1533384"/>
            <a:ext cx="10956971" cy="4496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2000">
                <a:solidFill>
                  <a:srgbClr val="01396C"/>
                </a:solidFill>
              </a:rPr>
              <a:t>Summing these contributions to the SM, we obtain:</a:t>
            </a:r>
          </a:p>
          <a:p>
            <a:pPr marL="0" indent="0">
              <a:buNone/>
            </a:pPr>
            <a:endParaRPr lang="it-IT" sz="2000">
              <a:solidFill>
                <a:srgbClr val="01396C"/>
              </a:solidFill>
              <a:ea typeface="+mn-lt"/>
              <a:cs typeface="+mn-lt"/>
            </a:endParaRPr>
          </a:p>
          <a:p>
            <a:endParaRPr lang="it-IT" sz="2000">
              <a:solidFill>
                <a:srgbClr val="01396C"/>
              </a:solidFill>
              <a:ea typeface="+mn-lt"/>
              <a:cs typeface="+mn-lt"/>
            </a:endParaRPr>
          </a:p>
          <a:p>
            <a:pPr>
              <a:buFont typeface="Arial" panose="020B0604020202020204" pitchFamily="34" charset="0"/>
              <a:buChar char="•"/>
            </a:pPr>
            <a:endParaRPr lang="it-IT" sz="2000">
              <a:solidFill>
                <a:srgbClr val="01396C"/>
              </a:solidFill>
            </a:endParaRPr>
          </a:p>
        </p:txBody>
      </p:sp>
      <p:sp>
        <p:nvSpPr>
          <p:cNvPr id="13" name="Titolo 1">
            <a:extLst>
              <a:ext uri="{FF2B5EF4-FFF2-40B4-BE49-F238E27FC236}">
                <a16:creationId xmlns:a16="http://schemas.microsoft.com/office/drawing/2014/main" id="{E8C67104-F38D-77E2-010B-3DFFF6069135}"/>
              </a:ext>
            </a:extLst>
          </p:cNvPr>
          <p:cNvSpPr txBox="1">
            <a:spLocks/>
          </p:cNvSpPr>
          <p:nvPr/>
        </p:nvSpPr>
        <p:spPr>
          <a:xfrm>
            <a:off x="852055" y="3674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err="1">
                <a:solidFill>
                  <a:srgbClr val="01396C"/>
                </a:solidFill>
              </a:rPr>
              <a:t>Differential</a:t>
            </a:r>
            <a:r>
              <a:rPr lang="it-IT" sz="4000" b="1">
                <a:solidFill>
                  <a:srgbClr val="01396C"/>
                </a:solidFill>
              </a:rPr>
              <a:t> Cross </a:t>
            </a:r>
            <a:r>
              <a:rPr lang="it-IT" sz="4000" b="1" err="1">
                <a:solidFill>
                  <a:srgbClr val="01396C"/>
                </a:solidFill>
              </a:rPr>
              <a:t>Section</a:t>
            </a:r>
            <a:r>
              <a:rPr lang="it-IT" sz="4000" b="1">
                <a:solidFill>
                  <a:srgbClr val="01396C"/>
                </a:solidFill>
              </a:rPr>
              <a:t>: p </a:t>
            </a:r>
            <a:r>
              <a:rPr lang="it-IT" sz="4000" b="1" err="1">
                <a:solidFill>
                  <a:srgbClr val="01396C"/>
                </a:solidFill>
              </a:rPr>
              <a:t>p</a:t>
            </a:r>
            <a:r>
              <a:rPr lang="it-IT" sz="4000" b="1">
                <a:solidFill>
                  <a:srgbClr val="01396C"/>
                </a:solidFill>
              </a:rPr>
              <a:t>       </a:t>
            </a:r>
            <a:r>
              <a:rPr lang="it-IT" sz="4000" b="1" err="1">
                <a:solidFill>
                  <a:srgbClr val="01396C"/>
                </a:solidFill>
              </a:rPr>
              <a:t>e</a:t>
            </a:r>
            <a:r>
              <a:rPr lang="it-IT" sz="4000" b="1" baseline="30000" err="1">
                <a:solidFill>
                  <a:srgbClr val="01396C"/>
                </a:solidFill>
              </a:rPr>
              <a:t>+</a:t>
            </a:r>
            <a:r>
              <a:rPr lang="it-IT" sz="4000" b="1" err="1">
                <a:solidFill>
                  <a:srgbClr val="01396C"/>
                </a:solidFill>
              </a:rPr>
              <a:t>e</a:t>
            </a:r>
            <a:r>
              <a:rPr lang="it-IT" sz="4000" b="1" baseline="30000">
                <a:solidFill>
                  <a:srgbClr val="01396C"/>
                </a:solidFill>
              </a:rPr>
              <a:t>-</a:t>
            </a:r>
            <a:r>
              <a:rPr lang="it-IT" sz="4000" b="1">
                <a:solidFill>
                  <a:srgbClr val="01396C"/>
                </a:solidFill>
              </a:rPr>
              <a:t> </a:t>
            </a:r>
          </a:p>
        </p:txBody>
      </p:sp>
      <p:sp>
        <p:nvSpPr>
          <p:cNvPr id="15" name="Freccia a destra 14">
            <a:extLst>
              <a:ext uri="{FF2B5EF4-FFF2-40B4-BE49-F238E27FC236}">
                <a16:creationId xmlns:a16="http://schemas.microsoft.com/office/drawing/2014/main" id="{A5EBC70A-5E2C-30E6-A1A6-CFF58256FE63}"/>
              </a:ext>
            </a:extLst>
          </p:cNvPr>
          <p:cNvSpPr/>
          <p:nvPr/>
        </p:nvSpPr>
        <p:spPr>
          <a:xfrm flipV="1">
            <a:off x="8612908" y="958272"/>
            <a:ext cx="484909" cy="138545"/>
          </a:xfrm>
          <a:prstGeom prst="rightArrow">
            <a:avLst/>
          </a:prstGeom>
          <a:ln>
            <a:solidFill>
              <a:srgbClr val="013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3445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17C5BA30-81B5-9436-4A80-8F0533689C03}"/>
              </a:ext>
            </a:extLst>
          </p:cNvPr>
          <p:cNvSpPr>
            <a:spLocks noGrp="1"/>
          </p:cNvSpPr>
          <p:nvPr>
            <p:ph type="body" idx="1"/>
          </p:nvPr>
        </p:nvSpPr>
        <p:spPr>
          <a:xfrm>
            <a:off x="1435275" y="402111"/>
            <a:ext cx="9679655" cy="978241"/>
          </a:xfrm>
        </p:spPr>
        <p:txBody>
          <a:bodyPr>
            <a:normAutofit/>
          </a:bodyPr>
          <a:lstStyle/>
          <a:p>
            <a:pPr algn="ctr"/>
            <a:r>
              <a:rPr lang="it-IT" sz="3200" err="1">
                <a:solidFill>
                  <a:srgbClr val="01396C"/>
                </a:solidFill>
                <a:ea typeface="+mn-lt"/>
                <a:cs typeface="+mn-lt"/>
              </a:rPr>
              <a:t>Strengths</a:t>
            </a:r>
            <a:r>
              <a:rPr lang="it-IT" sz="3200">
                <a:solidFill>
                  <a:srgbClr val="01396C"/>
                </a:solidFill>
                <a:ea typeface="+mn-lt"/>
                <a:cs typeface="+mn-lt"/>
              </a:rPr>
              <a:t> and </a:t>
            </a:r>
            <a:r>
              <a:rPr lang="it-IT" sz="3200" err="1">
                <a:solidFill>
                  <a:srgbClr val="01396C"/>
                </a:solidFill>
                <a:ea typeface="+mn-lt"/>
                <a:cs typeface="+mn-lt"/>
              </a:rPr>
              <a:t>Limitations</a:t>
            </a:r>
            <a:r>
              <a:rPr lang="it-IT" sz="3200">
                <a:solidFill>
                  <a:srgbClr val="01396C"/>
                </a:solidFill>
                <a:ea typeface="+mn-lt"/>
                <a:cs typeface="+mn-lt"/>
              </a:rPr>
              <a:t> of the Standard Model</a:t>
            </a:r>
            <a:endParaRPr lang="it-IT">
              <a:ea typeface="+mn-lt"/>
              <a:cs typeface="+mn-lt"/>
            </a:endParaRPr>
          </a:p>
        </p:txBody>
      </p:sp>
      <p:graphicFrame>
        <p:nvGraphicFramePr>
          <p:cNvPr id="21" name="Segnaposto contenuto 2">
            <a:extLst>
              <a:ext uri="{FF2B5EF4-FFF2-40B4-BE49-F238E27FC236}">
                <a16:creationId xmlns:a16="http://schemas.microsoft.com/office/drawing/2014/main" id="{F9C64E48-748A-D057-3596-9C469467F022}"/>
              </a:ext>
            </a:extLst>
          </p:cNvPr>
          <p:cNvGraphicFramePr>
            <a:graphicFrameLocks noGrp="1"/>
          </p:cNvGraphicFramePr>
          <p:nvPr>
            <p:ph sz="half" idx="2"/>
            <p:extLst>
              <p:ext uri="{D42A27DB-BD31-4B8C-83A1-F6EECF244321}">
                <p14:modId xmlns:p14="http://schemas.microsoft.com/office/powerpoint/2010/main" val="1987714806"/>
              </p:ext>
            </p:extLst>
          </p:nvPr>
        </p:nvGraphicFramePr>
        <p:xfrm>
          <a:off x="1326830" y="1713262"/>
          <a:ext cx="9891184" cy="4205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D2E6C582-4168-AE02-B9C8-DC9E0A7953CA}"/>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4F19908A-F8E9-017E-EB7E-D1393A12A891}"/>
              </a:ext>
            </a:extLst>
          </p:cNvPr>
          <p:cNvSpPr>
            <a:spLocks noGrp="1"/>
          </p:cNvSpPr>
          <p:nvPr>
            <p:ph type="sldNum" sz="quarter" idx="12"/>
          </p:nvPr>
        </p:nvSpPr>
        <p:spPr/>
        <p:txBody>
          <a:bodyPr/>
          <a:lstStyle/>
          <a:p>
            <a:fld id="{66CD45B7-DFE2-4393-8D37-380FC36BF3AA}" type="slidenum">
              <a:rPr lang="de-DE" dirty="0" smtClean="0">
                <a:solidFill>
                  <a:srgbClr val="01396C"/>
                </a:solidFill>
              </a:rPr>
              <a:t>3</a:t>
            </a:fld>
            <a:endParaRPr lang="de-DE">
              <a:solidFill>
                <a:srgbClr val="01396C"/>
              </a:solidFill>
            </a:endParaRPr>
          </a:p>
        </p:txBody>
      </p:sp>
      <p:pic>
        <p:nvPicPr>
          <p:cNvPr id="7" name="Immagine 6">
            <a:extLst>
              <a:ext uri="{FF2B5EF4-FFF2-40B4-BE49-F238E27FC236}">
                <a16:creationId xmlns:a16="http://schemas.microsoft.com/office/drawing/2014/main" id="{58CF22C8-9BE2-2085-5325-B4AEF0EFC44E}"/>
              </a:ext>
            </a:extLst>
          </p:cNvPr>
          <p:cNvPicPr>
            <a:picLocks noChangeAspect="1"/>
          </p:cNvPicPr>
          <p:nvPr/>
        </p:nvPicPr>
        <p:blipFill>
          <a:blip r:embed="rId7"/>
          <a:stretch>
            <a:fillRect/>
          </a:stretch>
        </p:blipFill>
        <p:spPr>
          <a:xfrm>
            <a:off x="10508" y="-11955"/>
            <a:ext cx="12200680" cy="457200"/>
          </a:xfrm>
          <a:prstGeom prst="rect">
            <a:avLst/>
          </a:prstGeom>
        </p:spPr>
      </p:pic>
      <p:sp>
        <p:nvSpPr>
          <p:cNvPr id="8" name="CasellaDiTesto 7">
            <a:extLst>
              <a:ext uri="{FF2B5EF4-FFF2-40B4-BE49-F238E27FC236}">
                <a16:creationId xmlns:a16="http://schemas.microsoft.com/office/drawing/2014/main" id="{A818D854-5247-DA39-ED82-35191F3D1E5B}"/>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Introduction</a:t>
            </a:r>
            <a:r>
              <a:rPr lang="it-IT" b="1">
                <a:solidFill>
                  <a:schemeClr val="bg1"/>
                </a:solidFill>
              </a:rPr>
              <a:t> and </a:t>
            </a:r>
            <a:r>
              <a:rPr lang="it-IT" b="1" err="1">
                <a:solidFill>
                  <a:schemeClr val="bg1"/>
                </a:solidFill>
              </a:rPr>
              <a:t>Motivation</a:t>
            </a:r>
          </a:p>
        </p:txBody>
      </p:sp>
      <p:pic>
        <p:nvPicPr>
          <p:cNvPr id="105" name="Immagine 104" descr="Immagine che contiene testo, schermata, cerchio, diagramma&#10;&#10;Il contenuto generato dall&amp;#39;IA potrebbe non essere corretto.">
            <a:extLst>
              <a:ext uri="{FF2B5EF4-FFF2-40B4-BE49-F238E27FC236}">
                <a16:creationId xmlns:a16="http://schemas.microsoft.com/office/drawing/2014/main" id="{0881A03F-2646-26F2-8AB9-FB091A14D2CC}"/>
              </a:ext>
            </a:extLst>
          </p:cNvPr>
          <p:cNvPicPr>
            <a:picLocks noChangeAspect="1"/>
          </p:cNvPicPr>
          <p:nvPr/>
        </p:nvPicPr>
        <p:blipFill>
          <a:blip r:embed="rId8"/>
          <a:srcRect l="-1669" r="315" b="60177"/>
          <a:stretch>
            <a:fillRect/>
          </a:stretch>
        </p:blipFill>
        <p:spPr>
          <a:xfrm>
            <a:off x="7952501" y="3211284"/>
            <a:ext cx="3403004" cy="2042185"/>
          </a:xfrm>
          <a:prstGeom prst="rect">
            <a:avLst/>
          </a:prstGeom>
        </p:spPr>
      </p:pic>
    </p:spTree>
    <p:extLst>
      <p:ext uri="{BB962C8B-B14F-4D97-AF65-F5344CB8AC3E}">
        <p14:creationId xmlns:p14="http://schemas.microsoft.com/office/powerpoint/2010/main" val="2112429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FC5-347E-F131-2188-83227784494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784DDF3-F4B4-9EEB-EA80-C7E8E954C286}"/>
              </a:ext>
            </a:extLst>
          </p:cNvPr>
          <p:cNvSpPr>
            <a:spLocks noGrp="1"/>
          </p:cNvSpPr>
          <p:nvPr>
            <p:ph type="title"/>
          </p:nvPr>
        </p:nvSpPr>
        <p:spPr/>
        <p:txBody>
          <a:bodyPr/>
          <a:lstStyle/>
          <a:p>
            <a:pPr algn="ctr"/>
            <a:r>
              <a:rPr lang="it-IT" sz="4000" b="1">
                <a:solidFill>
                  <a:srgbClr val="01396C"/>
                </a:solidFill>
              </a:rPr>
              <a:t>Relative impact of the SMEFT </a:t>
            </a:r>
            <a:r>
              <a:rPr lang="it-IT" sz="4000" b="1" err="1">
                <a:solidFill>
                  <a:srgbClr val="01396C"/>
                </a:solidFill>
              </a:rPr>
              <a:t>contributions</a:t>
            </a:r>
          </a:p>
        </p:txBody>
      </p:sp>
      <p:sp>
        <p:nvSpPr>
          <p:cNvPr id="4" name="Segnaposto piè di pagina 3">
            <a:extLst>
              <a:ext uri="{FF2B5EF4-FFF2-40B4-BE49-F238E27FC236}">
                <a16:creationId xmlns:a16="http://schemas.microsoft.com/office/drawing/2014/main" id="{2717028B-856C-A5ED-E7ED-2775206F0B51}"/>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3FA0E70E-E1C2-CE20-D73B-6DC27068F8E9}"/>
              </a:ext>
            </a:extLst>
          </p:cNvPr>
          <p:cNvSpPr>
            <a:spLocks noGrp="1"/>
          </p:cNvSpPr>
          <p:nvPr>
            <p:ph type="sldNum" sz="quarter" idx="12"/>
          </p:nvPr>
        </p:nvSpPr>
        <p:spPr/>
        <p:txBody>
          <a:bodyPr/>
          <a:lstStyle/>
          <a:p>
            <a:fld id="{66CD45B7-DFE2-4393-8D37-380FC36BF3AA}" type="slidenum">
              <a:rPr lang="de-DE" dirty="0" smtClean="0">
                <a:solidFill>
                  <a:srgbClr val="01396C"/>
                </a:solidFill>
              </a:rPr>
              <a:t>30</a:t>
            </a:fld>
            <a:endParaRPr lang="de-DE">
              <a:solidFill>
                <a:srgbClr val="01396C"/>
              </a:solidFill>
            </a:endParaRPr>
          </a:p>
        </p:txBody>
      </p:sp>
      <p:pic>
        <p:nvPicPr>
          <p:cNvPr id="7" name="Immagine 6">
            <a:extLst>
              <a:ext uri="{FF2B5EF4-FFF2-40B4-BE49-F238E27FC236}">
                <a16:creationId xmlns:a16="http://schemas.microsoft.com/office/drawing/2014/main" id="{FB5EF9FD-F7F1-CBBF-8C26-FC02E266AB51}"/>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38D4AC09-A2F5-C5F5-51A7-E1B5CFD8BF31}"/>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pic>
        <p:nvPicPr>
          <p:cNvPr id="3" name="Immagine 2" descr="Immagine che contiene testo, linea, diagramma, Diagramma&#10;&#10;Il contenuto generato dall&amp;#39;IA potrebbe non essere corretto.">
            <a:extLst>
              <a:ext uri="{FF2B5EF4-FFF2-40B4-BE49-F238E27FC236}">
                <a16:creationId xmlns:a16="http://schemas.microsoft.com/office/drawing/2014/main" id="{9AC369FC-3DBF-3CDA-C1A2-A69C94774EC6}"/>
              </a:ext>
            </a:extLst>
          </p:cNvPr>
          <p:cNvPicPr>
            <a:picLocks noChangeAspect="1"/>
          </p:cNvPicPr>
          <p:nvPr/>
        </p:nvPicPr>
        <p:blipFill>
          <a:blip r:embed="rId3"/>
          <a:stretch>
            <a:fillRect/>
          </a:stretch>
        </p:blipFill>
        <p:spPr>
          <a:xfrm>
            <a:off x="4872939" y="1687974"/>
            <a:ext cx="6940954" cy="4359798"/>
          </a:xfrm>
          <a:prstGeom prst="rect">
            <a:avLst/>
          </a:prstGeom>
        </p:spPr>
      </p:pic>
      <p:sp>
        <p:nvSpPr>
          <p:cNvPr id="10" name="Segnaposto contenuto 8">
            <a:extLst>
              <a:ext uri="{FF2B5EF4-FFF2-40B4-BE49-F238E27FC236}">
                <a16:creationId xmlns:a16="http://schemas.microsoft.com/office/drawing/2014/main" id="{CC0465EB-5B13-74B5-B01D-64977F21B3BB}"/>
              </a:ext>
            </a:extLst>
          </p:cNvPr>
          <p:cNvSpPr txBox="1">
            <a:spLocks/>
          </p:cNvSpPr>
          <p:nvPr/>
        </p:nvSpPr>
        <p:spPr>
          <a:xfrm>
            <a:off x="703601" y="1541859"/>
            <a:ext cx="4145153" cy="4815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 sz="2000">
                <a:solidFill>
                  <a:srgbClr val="01396C"/>
                </a:solidFill>
              </a:rPr>
              <a:t>In this plot </a:t>
            </a:r>
            <a:r>
              <a:rPr lang="en" sz="2000" i="1">
                <a:solidFill>
                  <a:srgbClr val="01396C"/>
                </a:solidFill>
                <a:latin typeface="Aptos Display"/>
              </a:rPr>
              <a:t>Λ = 1TeV, </a:t>
            </a:r>
            <a:r>
              <a:rPr lang="en" sz="2000" i="1" err="1">
                <a:solidFill>
                  <a:srgbClr val="01396C"/>
                </a:solidFill>
                <a:latin typeface="Aptos Display"/>
              </a:rPr>
              <a:t>c</a:t>
            </a:r>
            <a:r>
              <a:rPr lang="en" sz="2000" i="1" baseline="-25000" err="1">
                <a:solidFill>
                  <a:srgbClr val="01396C"/>
                </a:solidFill>
                <a:latin typeface="Aptos Display"/>
              </a:rPr>
              <a:t>Ql</a:t>
            </a:r>
            <a:r>
              <a:rPr lang="en" sz="2000" i="1" baseline="-25000">
                <a:solidFill>
                  <a:srgbClr val="01396C"/>
                </a:solidFill>
                <a:latin typeface="Aptos Display"/>
              </a:rPr>
              <a:t>(1)</a:t>
            </a:r>
            <a:r>
              <a:rPr lang="en" sz="2000" i="1" baseline="30000">
                <a:solidFill>
                  <a:srgbClr val="01396C"/>
                </a:solidFill>
                <a:latin typeface="Aptos Display"/>
              </a:rPr>
              <a:t> </a:t>
            </a:r>
            <a:r>
              <a:rPr lang="en" sz="2000" i="1">
                <a:solidFill>
                  <a:srgbClr val="01396C"/>
                </a:solidFill>
                <a:latin typeface="Aptos Display"/>
              </a:rPr>
              <a:t>= 0.5</a:t>
            </a:r>
            <a:endParaRPr lang="en" sz="2000">
              <a:solidFill>
                <a:srgbClr val="01396C"/>
              </a:solidFill>
            </a:endParaRPr>
          </a:p>
          <a:p>
            <a:pPr marL="342900" indent="-342900"/>
            <a:r>
              <a:rPr lang="en" sz="2000">
                <a:solidFill>
                  <a:srgbClr val="01396C"/>
                </a:solidFill>
              </a:rPr>
              <a:t>The second panel displays the ratio:</a:t>
            </a:r>
            <a:endParaRPr lang="en" sz="2000" i="1" baseline="-25000">
              <a:solidFill>
                <a:srgbClr val="01396C"/>
              </a:solidFill>
            </a:endParaRPr>
          </a:p>
          <a:p>
            <a:pPr marL="342900" indent="-342900"/>
            <a:endParaRPr lang="en" sz="2000">
              <a:solidFill>
                <a:srgbClr val="01396C"/>
              </a:solidFill>
            </a:endParaRPr>
          </a:p>
          <a:p>
            <a:pPr marL="342900" indent="-342900"/>
            <a:endParaRPr lang="en" sz="2000">
              <a:solidFill>
                <a:srgbClr val="01396C"/>
              </a:solidFill>
            </a:endParaRPr>
          </a:p>
          <a:p>
            <a:pPr marL="342900" indent="-342900"/>
            <a:r>
              <a:rPr lang="it-IT" sz="2000">
                <a:solidFill>
                  <a:srgbClr val="01396C"/>
                </a:solidFill>
              </a:rPr>
              <a:t>The </a:t>
            </a:r>
            <a:r>
              <a:rPr lang="it-IT" sz="2000" err="1">
                <a:solidFill>
                  <a:srgbClr val="01396C"/>
                </a:solidFill>
              </a:rPr>
              <a:t>third</a:t>
            </a:r>
            <a:r>
              <a:rPr lang="it-IT" sz="2000">
                <a:solidFill>
                  <a:srgbClr val="01396C"/>
                </a:solidFill>
              </a:rPr>
              <a:t> panel displays the ratio:</a:t>
            </a:r>
            <a:endParaRPr lang="en" sz="2000" i="1">
              <a:solidFill>
                <a:srgbClr val="01396C"/>
              </a:solidFill>
            </a:endParaRPr>
          </a:p>
          <a:p>
            <a:pPr marL="342900" indent="-342900"/>
            <a:endParaRPr lang="en" sz="2000" i="1">
              <a:solidFill>
                <a:srgbClr val="01396C"/>
              </a:solidFill>
            </a:endParaRPr>
          </a:p>
          <a:p>
            <a:pPr marL="342900" indent="-342900"/>
            <a:endParaRPr lang="en" sz="2000" i="1">
              <a:solidFill>
                <a:srgbClr val="01396C"/>
              </a:solidFill>
              <a:ea typeface="+mn-lt"/>
              <a:cs typeface="+mn-lt"/>
            </a:endParaRPr>
          </a:p>
          <a:p>
            <a:pPr marL="342900" indent="-342900"/>
            <a:r>
              <a:rPr lang="en" sz="2000">
                <a:solidFill>
                  <a:srgbClr val="01396C"/>
                </a:solidFill>
                <a:ea typeface="+mn-lt"/>
                <a:cs typeface="+mn-lt"/>
              </a:rPr>
              <a:t>In both cases the absolute value of the ratio increases at high energy</a:t>
            </a:r>
          </a:p>
          <a:p>
            <a:pPr marL="342900" indent="-342900"/>
            <a:r>
              <a:rPr lang="en" sz="2000">
                <a:solidFill>
                  <a:srgbClr val="01396C"/>
                </a:solidFill>
              </a:rPr>
              <a:t>This makes these operators of particular interest</a:t>
            </a:r>
          </a:p>
          <a:p>
            <a:pPr marL="0" indent="0">
              <a:buNone/>
            </a:pPr>
            <a:endParaRPr lang="it-IT" sz="2000">
              <a:solidFill>
                <a:srgbClr val="01396C"/>
              </a:solidFill>
            </a:endParaRPr>
          </a:p>
          <a:p>
            <a:endParaRPr lang="it-IT" sz="2000">
              <a:solidFill>
                <a:srgbClr val="01396C"/>
              </a:solidFill>
            </a:endParaRPr>
          </a:p>
          <a:p>
            <a:endParaRPr lang="it-IT" sz="2000">
              <a:solidFill>
                <a:srgbClr val="01396C"/>
              </a:solidFill>
            </a:endParaRPr>
          </a:p>
        </p:txBody>
      </p:sp>
      <p:pic>
        <p:nvPicPr>
          <p:cNvPr id="14" name="Immagine 13" descr="Immagine che contiene testo, Carattere, bianco, tipografia&#10;&#10;Il contenuto generato dall&amp;#39;IA potrebbe non essere corretto.">
            <a:extLst>
              <a:ext uri="{FF2B5EF4-FFF2-40B4-BE49-F238E27FC236}">
                <a16:creationId xmlns:a16="http://schemas.microsoft.com/office/drawing/2014/main" id="{EFCF587B-3636-6801-BFFD-248702397B10}"/>
              </a:ext>
            </a:extLst>
          </p:cNvPr>
          <p:cNvPicPr>
            <a:picLocks noChangeAspect="1"/>
          </p:cNvPicPr>
          <p:nvPr/>
        </p:nvPicPr>
        <p:blipFill>
          <a:blip r:embed="rId4"/>
          <a:stretch>
            <a:fillRect/>
          </a:stretch>
        </p:blipFill>
        <p:spPr>
          <a:xfrm>
            <a:off x="2074400" y="2584047"/>
            <a:ext cx="1619250" cy="609600"/>
          </a:xfrm>
          <a:prstGeom prst="rect">
            <a:avLst/>
          </a:prstGeom>
        </p:spPr>
      </p:pic>
      <p:pic>
        <p:nvPicPr>
          <p:cNvPr id="15" name="Immagine 14" descr="Immagine che contiene Carattere, tipografia, testo, bianco&#10;&#10;Il contenuto generato dall&amp;#39;IA potrebbe non essere corretto.">
            <a:extLst>
              <a:ext uri="{FF2B5EF4-FFF2-40B4-BE49-F238E27FC236}">
                <a16:creationId xmlns:a16="http://schemas.microsoft.com/office/drawing/2014/main" id="{6ADC2838-0400-203C-1E1F-7929DD554F9D}"/>
              </a:ext>
            </a:extLst>
          </p:cNvPr>
          <p:cNvPicPr>
            <a:picLocks noChangeAspect="1"/>
          </p:cNvPicPr>
          <p:nvPr/>
        </p:nvPicPr>
        <p:blipFill>
          <a:blip r:embed="rId5"/>
          <a:stretch>
            <a:fillRect/>
          </a:stretch>
        </p:blipFill>
        <p:spPr>
          <a:xfrm>
            <a:off x="1511099" y="3954321"/>
            <a:ext cx="2533650" cy="704850"/>
          </a:xfrm>
          <a:prstGeom prst="rect">
            <a:avLst/>
          </a:prstGeom>
        </p:spPr>
      </p:pic>
    </p:spTree>
    <p:extLst>
      <p:ext uri="{BB962C8B-B14F-4D97-AF65-F5344CB8AC3E}">
        <p14:creationId xmlns:p14="http://schemas.microsoft.com/office/powerpoint/2010/main" val="183046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65DE-716D-5824-79AA-D1F170CE1B9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F1CF022-1F40-AC24-2D21-AA392B82804B}"/>
              </a:ext>
            </a:extLst>
          </p:cNvPr>
          <p:cNvSpPr>
            <a:spLocks noGrp="1"/>
          </p:cNvSpPr>
          <p:nvPr>
            <p:ph type="title"/>
          </p:nvPr>
        </p:nvSpPr>
        <p:spPr/>
        <p:txBody>
          <a:bodyPr/>
          <a:lstStyle/>
          <a:p>
            <a:pPr algn="ctr"/>
            <a:r>
              <a:rPr lang="it-IT" sz="4000" b="1">
                <a:solidFill>
                  <a:srgbClr val="01396C"/>
                </a:solidFill>
              </a:rPr>
              <a:t>Relative impact of the SMEFT </a:t>
            </a:r>
            <a:r>
              <a:rPr lang="it-IT" sz="4000" b="1" err="1">
                <a:solidFill>
                  <a:srgbClr val="01396C"/>
                </a:solidFill>
              </a:rPr>
              <a:t>contributions</a:t>
            </a:r>
            <a:endParaRPr lang="en-US" sz="4000" err="1">
              <a:solidFill>
                <a:srgbClr val="01396C"/>
              </a:solidFill>
            </a:endParaRPr>
          </a:p>
        </p:txBody>
      </p:sp>
      <p:sp>
        <p:nvSpPr>
          <p:cNvPr id="4" name="Segnaposto piè di pagina 3">
            <a:extLst>
              <a:ext uri="{FF2B5EF4-FFF2-40B4-BE49-F238E27FC236}">
                <a16:creationId xmlns:a16="http://schemas.microsoft.com/office/drawing/2014/main" id="{B1780351-B58A-FABA-8D53-BF189C218B43}"/>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6EF7DA26-DC8E-AAAF-46E4-32655F691A58}"/>
              </a:ext>
            </a:extLst>
          </p:cNvPr>
          <p:cNvSpPr>
            <a:spLocks noGrp="1"/>
          </p:cNvSpPr>
          <p:nvPr>
            <p:ph type="sldNum" sz="quarter" idx="12"/>
          </p:nvPr>
        </p:nvSpPr>
        <p:spPr/>
        <p:txBody>
          <a:bodyPr/>
          <a:lstStyle/>
          <a:p>
            <a:fld id="{66CD45B7-DFE2-4393-8D37-380FC36BF3AA}" type="slidenum">
              <a:rPr lang="de-DE" dirty="0" smtClean="0">
                <a:solidFill>
                  <a:srgbClr val="01396C"/>
                </a:solidFill>
              </a:rPr>
              <a:t>31</a:t>
            </a:fld>
            <a:endParaRPr lang="de-DE">
              <a:solidFill>
                <a:srgbClr val="01396C"/>
              </a:solidFill>
            </a:endParaRPr>
          </a:p>
        </p:txBody>
      </p:sp>
      <p:pic>
        <p:nvPicPr>
          <p:cNvPr id="7" name="Immagine 6">
            <a:extLst>
              <a:ext uri="{FF2B5EF4-FFF2-40B4-BE49-F238E27FC236}">
                <a16:creationId xmlns:a16="http://schemas.microsoft.com/office/drawing/2014/main" id="{54CBAC9A-6E63-3F8D-3737-FC03BEDBA684}"/>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AF80B059-2FD8-EB31-F510-018E9EC8E166}"/>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Results</a:t>
            </a:r>
            <a:r>
              <a:rPr lang="it-IT" b="1">
                <a:solidFill>
                  <a:schemeClr val="bg1"/>
                </a:solidFill>
              </a:rPr>
              <a:t> and </a:t>
            </a:r>
            <a:r>
              <a:rPr lang="it-IT" b="1" err="1">
                <a:solidFill>
                  <a:schemeClr val="bg1"/>
                </a:solidFill>
              </a:rPr>
              <a:t>Interpretations</a:t>
            </a:r>
          </a:p>
        </p:txBody>
      </p:sp>
      <p:pic>
        <p:nvPicPr>
          <p:cNvPr id="3" name="Immagine 2" descr="Immagine che contiene testo, linea, diagramma, Diagramma&#10;&#10;Il contenuto generato dall&amp;#39;IA potrebbe non essere corretto.">
            <a:extLst>
              <a:ext uri="{FF2B5EF4-FFF2-40B4-BE49-F238E27FC236}">
                <a16:creationId xmlns:a16="http://schemas.microsoft.com/office/drawing/2014/main" id="{0EED5DDC-E95B-66F0-1B6C-B3B83A089AC9}"/>
              </a:ext>
            </a:extLst>
          </p:cNvPr>
          <p:cNvPicPr>
            <a:picLocks noChangeAspect="1"/>
          </p:cNvPicPr>
          <p:nvPr/>
        </p:nvPicPr>
        <p:blipFill>
          <a:blip r:embed="rId3"/>
          <a:stretch>
            <a:fillRect/>
          </a:stretch>
        </p:blipFill>
        <p:spPr>
          <a:xfrm>
            <a:off x="6181003" y="2062343"/>
            <a:ext cx="4827486" cy="3024367"/>
          </a:xfrm>
          <a:prstGeom prst="rect">
            <a:avLst/>
          </a:prstGeom>
        </p:spPr>
      </p:pic>
      <p:pic>
        <p:nvPicPr>
          <p:cNvPr id="6" name="Immagine 5" descr="Immagine che contiene testo, linea, diagramma, Diagramma&#10;&#10;Il contenuto generato dall&amp;#39;IA potrebbe non essere corretto.">
            <a:extLst>
              <a:ext uri="{FF2B5EF4-FFF2-40B4-BE49-F238E27FC236}">
                <a16:creationId xmlns:a16="http://schemas.microsoft.com/office/drawing/2014/main" id="{443513DE-7AE8-C3B4-E5EE-236E6B22D64A}"/>
              </a:ext>
            </a:extLst>
          </p:cNvPr>
          <p:cNvPicPr>
            <a:picLocks noChangeAspect="1"/>
          </p:cNvPicPr>
          <p:nvPr/>
        </p:nvPicPr>
        <p:blipFill>
          <a:blip r:embed="rId4"/>
          <a:stretch>
            <a:fillRect/>
          </a:stretch>
        </p:blipFill>
        <p:spPr>
          <a:xfrm>
            <a:off x="1250308" y="2060534"/>
            <a:ext cx="4827486" cy="3024367"/>
          </a:xfrm>
          <a:prstGeom prst="rect">
            <a:avLst/>
          </a:prstGeom>
        </p:spPr>
      </p:pic>
      <p:sp>
        <p:nvSpPr>
          <p:cNvPr id="10" name="Segnaposto contenuto 8">
            <a:extLst>
              <a:ext uri="{FF2B5EF4-FFF2-40B4-BE49-F238E27FC236}">
                <a16:creationId xmlns:a16="http://schemas.microsoft.com/office/drawing/2014/main" id="{8316C41F-F60D-5B91-0F7C-1E1E8711A9D9}"/>
              </a:ext>
            </a:extLst>
          </p:cNvPr>
          <p:cNvSpPr txBox="1">
            <a:spLocks/>
          </p:cNvSpPr>
          <p:nvPr/>
        </p:nvSpPr>
        <p:spPr>
          <a:xfrm>
            <a:off x="842001" y="1508539"/>
            <a:ext cx="10956971" cy="4496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2000">
                <a:solidFill>
                  <a:srgbClr val="01396C"/>
                </a:solidFill>
              </a:rPr>
              <a:t>The same plot can be replicated for all operators:</a:t>
            </a:r>
          </a:p>
          <a:p>
            <a:pPr marL="0" indent="0">
              <a:buNone/>
            </a:pPr>
            <a:endParaRPr lang="it-IT" sz="2000">
              <a:solidFill>
                <a:srgbClr val="01396C"/>
              </a:solidFill>
              <a:ea typeface="+mn-lt"/>
              <a:cs typeface="+mn-lt"/>
            </a:endParaRPr>
          </a:p>
          <a:p>
            <a:endParaRPr lang="it-IT" sz="2000">
              <a:solidFill>
                <a:srgbClr val="01396C"/>
              </a:solidFill>
              <a:ea typeface="+mn-lt"/>
              <a:cs typeface="+mn-lt"/>
            </a:endParaRPr>
          </a:p>
          <a:p>
            <a:pPr>
              <a:buFont typeface="Arial" panose="020B0604020202020204" pitchFamily="34" charset="0"/>
              <a:buChar char="•"/>
            </a:pPr>
            <a:endParaRPr lang="it-IT" sz="2000">
              <a:solidFill>
                <a:srgbClr val="01396C"/>
              </a:solidFill>
            </a:endParaRPr>
          </a:p>
        </p:txBody>
      </p:sp>
      <p:sp>
        <p:nvSpPr>
          <p:cNvPr id="12" name="Segnaposto contenuto 8">
            <a:extLst>
              <a:ext uri="{FF2B5EF4-FFF2-40B4-BE49-F238E27FC236}">
                <a16:creationId xmlns:a16="http://schemas.microsoft.com/office/drawing/2014/main" id="{1B763AA2-807F-6690-BD3D-F99B347AD1A3}"/>
              </a:ext>
            </a:extLst>
          </p:cNvPr>
          <p:cNvSpPr txBox="1">
            <a:spLocks/>
          </p:cNvSpPr>
          <p:nvPr/>
        </p:nvSpPr>
        <p:spPr>
          <a:xfrm>
            <a:off x="842000" y="5193146"/>
            <a:ext cx="10956971" cy="86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 sz="2000">
                <a:solidFill>
                  <a:srgbClr val="01396C"/>
                </a:solidFill>
                <a:ea typeface="+mn-lt"/>
                <a:cs typeface="+mn-lt"/>
              </a:rPr>
              <a:t>The operators shown here yield, respectively, positive and zero interference terms</a:t>
            </a:r>
            <a:endParaRPr lang="it-IT"/>
          </a:p>
          <a:p>
            <a:pPr marL="342900" indent="-342900"/>
            <a:r>
              <a:rPr lang="en" sz="2000">
                <a:solidFill>
                  <a:srgbClr val="01396C"/>
                </a:solidFill>
                <a:ea typeface="+mn-lt"/>
                <a:cs typeface="+mn-lt"/>
              </a:rPr>
              <a:t>This, once again, shows a ratio that increases with energy</a:t>
            </a:r>
            <a:endParaRPr lang="en">
              <a:ea typeface="+mn-lt"/>
              <a:cs typeface="+mn-lt"/>
            </a:endParaRPr>
          </a:p>
          <a:p>
            <a:pPr marL="0" indent="0">
              <a:buNone/>
            </a:pPr>
            <a:endParaRPr lang="it-IT" sz="2000">
              <a:solidFill>
                <a:srgbClr val="01396C"/>
              </a:solidFill>
            </a:endParaRPr>
          </a:p>
          <a:p>
            <a:pPr>
              <a:buFont typeface="Arial" panose="020B0604020202020204" pitchFamily="34" charset="0"/>
              <a:buChar char="•"/>
            </a:pPr>
            <a:endParaRPr lang="it-IT" sz="2000">
              <a:solidFill>
                <a:srgbClr val="01396C"/>
              </a:solidFill>
            </a:endParaRPr>
          </a:p>
          <a:p>
            <a:endParaRPr lang="it-IT" sz="2000">
              <a:solidFill>
                <a:srgbClr val="01396C"/>
              </a:solidFill>
            </a:endParaRPr>
          </a:p>
        </p:txBody>
      </p:sp>
    </p:spTree>
    <p:extLst>
      <p:ext uri="{BB962C8B-B14F-4D97-AF65-F5344CB8AC3E}">
        <p14:creationId xmlns:p14="http://schemas.microsoft.com/office/powerpoint/2010/main" val="310733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0190-33BF-BF8F-397E-3E7695536F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EBCF57-A157-A17B-9248-BBD4196CA70C}"/>
              </a:ext>
            </a:extLst>
          </p:cNvPr>
          <p:cNvSpPr>
            <a:spLocks noGrp="1"/>
          </p:cNvSpPr>
          <p:nvPr>
            <p:ph type="title"/>
          </p:nvPr>
        </p:nvSpPr>
        <p:spPr/>
        <p:txBody>
          <a:bodyPr/>
          <a:lstStyle/>
          <a:p>
            <a:pPr algn="ctr"/>
            <a:r>
              <a:rPr lang="it-IT" sz="4000" b="1" err="1">
                <a:solidFill>
                  <a:srgbClr val="01396C"/>
                </a:solidFill>
              </a:rPr>
              <a:t>Conclusions</a:t>
            </a:r>
          </a:p>
        </p:txBody>
      </p:sp>
      <p:sp>
        <p:nvSpPr>
          <p:cNvPr id="9" name="Segnaposto contenuto 8">
            <a:extLst>
              <a:ext uri="{FF2B5EF4-FFF2-40B4-BE49-F238E27FC236}">
                <a16:creationId xmlns:a16="http://schemas.microsoft.com/office/drawing/2014/main" id="{09348550-711A-F47D-B3ED-E3A5F87B8F78}"/>
              </a:ext>
            </a:extLst>
          </p:cNvPr>
          <p:cNvSpPr>
            <a:spLocks noGrp="1"/>
          </p:cNvSpPr>
          <p:nvPr>
            <p:ph idx="1"/>
          </p:nvPr>
        </p:nvSpPr>
        <p:spPr>
          <a:xfrm>
            <a:off x="838201" y="1375352"/>
            <a:ext cx="10908145" cy="1684338"/>
          </a:xfrm>
        </p:spPr>
        <p:txBody>
          <a:bodyPr vert="horz" lIns="91440" tIns="45720" rIns="91440" bIns="45720" rtlCol="0" anchor="t">
            <a:noAutofit/>
          </a:bodyPr>
          <a:lstStyle/>
          <a:p>
            <a:r>
              <a:rPr lang="it-IT" sz="2000">
                <a:solidFill>
                  <a:srgbClr val="01396C"/>
                </a:solidFill>
                <a:latin typeface="Aptos Display"/>
              </a:rPr>
              <a:t>I </a:t>
            </a:r>
            <a:r>
              <a:rPr lang="it-IT" sz="2000" err="1">
                <a:solidFill>
                  <a:srgbClr val="01396C"/>
                </a:solidFill>
                <a:latin typeface="Aptos Display"/>
              </a:rPr>
              <a:t>have</a:t>
            </a:r>
            <a:r>
              <a:rPr lang="it-IT" sz="2000">
                <a:solidFill>
                  <a:srgbClr val="01396C"/>
                </a:solidFill>
                <a:latin typeface="Aptos Display"/>
              </a:rPr>
              <a:t> </a:t>
            </a:r>
            <a:r>
              <a:rPr lang="it-IT" sz="2000" err="1">
                <a:solidFill>
                  <a:srgbClr val="01396C"/>
                </a:solidFill>
                <a:latin typeface="Aptos Display"/>
              </a:rPr>
              <a:t>shown</a:t>
            </a:r>
            <a:r>
              <a:rPr lang="it-IT" sz="2000">
                <a:solidFill>
                  <a:srgbClr val="01396C"/>
                </a:solidFill>
                <a:latin typeface="Aptos Display"/>
              </a:rPr>
              <a:t> </a:t>
            </a:r>
            <a:r>
              <a:rPr lang="it-IT" sz="2000" err="1">
                <a:solidFill>
                  <a:srgbClr val="01396C"/>
                </a:solidFill>
                <a:latin typeface="Aptos Display"/>
              </a:rPr>
              <a:t>analytic</a:t>
            </a:r>
            <a:r>
              <a:rPr lang="it-IT" sz="2000">
                <a:solidFill>
                  <a:srgbClr val="01396C"/>
                </a:solidFill>
                <a:latin typeface="Aptos Display"/>
              </a:rPr>
              <a:t> </a:t>
            </a:r>
            <a:r>
              <a:rPr lang="it-IT" sz="2000" err="1">
                <a:solidFill>
                  <a:srgbClr val="01396C"/>
                </a:solidFill>
                <a:latin typeface="Aptos Display"/>
              </a:rPr>
              <a:t>calculations</a:t>
            </a:r>
            <a:r>
              <a:rPr lang="it-IT" sz="2000">
                <a:solidFill>
                  <a:srgbClr val="01396C"/>
                </a:solidFill>
                <a:latin typeface="Aptos Display"/>
              </a:rPr>
              <a:t> of </a:t>
            </a:r>
            <a:r>
              <a:rPr lang="it-IT" sz="2000" err="1">
                <a:solidFill>
                  <a:srgbClr val="01396C"/>
                </a:solidFill>
                <a:latin typeface="Aptos Display"/>
              </a:rPr>
              <a:t>helicity</a:t>
            </a:r>
            <a:r>
              <a:rPr lang="it-IT" sz="2000">
                <a:solidFill>
                  <a:srgbClr val="01396C"/>
                </a:solidFill>
                <a:latin typeface="Aptos Display"/>
              </a:rPr>
              <a:t> </a:t>
            </a:r>
            <a:r>
              <a:rPr lang="it-IT" sz="2000" err="1">
                <a:solidFill>
                  <a:srgbClr val="01396C"/>
                </a:solidFill>
                <a:latin typeface="Aptos Display"/>
              </a:rPr>
              <a:t>amplitudes</a:t>
            </a:r>
            <a:r>
              <a:rPr lang="it-IT" sz="2000">
                <a:solidFill>
                  <a:srgbClr val="01396C"/>
                </a:solidFill>
                <a:latin typeface="Aptos Display"/>
              </a:rPr>
              <a:t> for </a:t>
            </a:r>
            <a:r>
              <a:rPr lang="it-IT" sz="2000" err="1">
                <a:solidFill>
                  <a:srgbClr val="01396C"/>
                </a:solidFill>
                <a:latin typeface="Aptos Display"/>
              </a:rPr>
              <a:t>different</a:t>
            </a:r>
            <a:r>
              <a:rPr lang="it-IT" sz="2000">
                <a:solidFill>
                  <a:srgbClr val="01396C"/>
                </a:solidFill>
                <a:latin typeface="Aptos Display"/>
              </a:rPr>
              <a:t> </a:t>
            </a:r>
            <a:r>
              <a:rPr lang="it-IT" sz="2000" err="1">
                <a:solidFill>
                  <a:srgbClr val="01396C"/>
                </a:solidFill>
                <a:latin typeface="Aptos Display"/>
              </a:rPr>
              <a:t>subprocesses</a:t>
            </a:r>
            <a:endParaRPr lang="it-IT" sz="2000">
              <a:solidFill>
                <a:srgbClr val="01396C"/>
              </a:solidFill>
              <a:latin typeface="Aptos Display"/>
            </a:endParaRPr>
          </a:p>
          <a:p>
            <a:r>
              <a:rPr lang="it-IT" sz="2000">
                <a:solidFill>
                  <a:srgbClr val="01396C"/>
                </a:solidFill>
                <a:latin typeface="Aptos Display"/>
              </a:rPr>
              <a:t>I </a:t>
            </a:r>
            <a:r>
              <a:rPr lang="it-IT" sz="2000" err="1">
                <a:solidFill>
                  <a:srgbClr val="01396C"/>
                </a:solidFill>
                <a:latin typeface="Aptos Display"/>
              </a:rPr>
              <a:t>used</a:t>
            </a:r>
            <a:r>
              <a:rPr lang="it-IT" sz="2000">
                <a:solidFill>
                  <a:srgbClr val="01396C"/>
                </a:solidFill>
                <a:latin typeface="Aptos Display"/>
              </a:rPr>
              <a:t> </a:t>
            </a:r>
            <a:r>
              <a:rPr lang="it-IT" sz="2000" err="1">
                <a:solidFill>
                  <a:srgbClr val="01396C"/>
                </a:solidFill>
                <a:latin typeface="Aptos Display"/>
              </a:rPr>
              <a:t>these</a:t>
            </a:r>
            <a:r>
              <a:rPr lang="it-IT" sz="2000">
                <a:solidFill>
                  <a:srgbClr val="01396C"/>
                </a:solidFill>
                <a:latin typeface="Aptos Display"/>
              </a:rPr>
              <a:t> </a:t>
            </a:r>
            <a:r>
              <a:rPr lang="it-IT" sz="2000" err="1">
                <a:solidFill>
                  <a:srgbClr val="01396C"/>
                </a:solidFill>
                <a:latin typeface="Aptos Display"/>
              </a:rPr>
              <a:t>results</a:t>
            </a:r>
            <a:r>
              <a:rPr lang="it-IT" sz="2000">
                <a:solidFill>
                  <a:srgbClr val="01396C"/>
                </a:solidFill>
                <a:latin typeface="Aptos Display"/>
              </a:rPr>
              <a:t> to compute a single </a:t>
            </a:r>
            <a:r>
              <a:rPr lang="it-IT" sz="2000" err="1">
                <a:solidFill>
                  <a:srgbClr val="01396C"/>
                </a:solidFill>
                <a:latin typeface="Aptos Display"/>
              </a:rPr>
              <a:t>differential</a:t>
            </a:r>
            <a:r>
              <a:rPr lang="it-IT" sz="2000">
                <a:solidFill>
                  <a:srgbClr val="01396C"/>
                </a:solidFill>
                <a:latin typeface="Aptos Display"/>
              </a:rPr>
              <a:t> cross </a:t>
            </a:r>
            <a:r>
              <a:rPr lang="it-IT" sz="2000" err="1">
                <a:solidFill>
                  <a:srgbClr val="01396C"/>
                </a:solidFill>
                <a:latin typeface="Aptos Display"/>
              </a:rPr>
              <a:t>section</a:t>
            </a:r>
            <a:r>
              <a:rPr lang="it-IT" sz="2000">
                <a:solidFill>
                  <a:srgbClr val="01396C"/>
                </a:solidFill>
                <a:latin typeface="Aptos Display"/>
              </a:rPr>
              <a:t>, </a:t>
            </a:r>
            <a:r>
              <a:rPr lang="it-IT" sz="2000" err="1">
                <a:solidFill>
                  <a:srgbClr val="01396C"/>
                </a:solidFill>
                <a:latin typeface="Aptos Display"/>
              </a:rPr>
              <a:t>which</a:t>
            </a:r>
            <a:r>
              <a:rPr lang="it-IT" sz="2000">
                <a:solidFill>
                  <a:srgbClr val="01396C"/>
                </a:solidFill>
                <a:latin typeface="Aptos Display"/>
              </a:rPr>
              <a:t> </a:t>
            </a:r>
            <a:r>
              <a:rPr lang="it-IT" sz="2000" err="1">
                <a:solidFill>
                  <a:srgbClr val="01396C"/>
                </a:solidFill>
                <a:latin typeface="Aptos Display"/>
              </a:rPr>
              <a:t>allows</a:t>
            </a:r>
            <a:r>
              <a:rPr lang="it-IT" sz="2000">
                <a:solidFill>
                  <a:srgbClr val="01396C"/>
                </a:solidFill>
                <a:latin typeface="Aptos Display"/>
              </a:rPr>
              <a:t> for future </a:t>
            </a:r>
            <a:r>
              <a:rPr lang="it-IT" sz="2000" err="1">
                <a:solidFill>
                  <a:srgbClr val="01396C"/>
                </a:solidFill>
                <a:latin typeface="Aptos Display"/>
              </a:rPr>
              <a:t>predictions</a:t>
            </a:r>
            <a:r>
              <a:rPr lang="it-IT" sz="2000">
                <a:solidFill>
                  <a:srgbClr val="01396C"/>
                </a:solidFill>
                <a:latin typeface="Aptos Display"/>
              </a:rPr>
              <a:t> </a:t>
            </a:r>
            <a:r>
              <a:rPr lang="it-IT" sz="2000" err="1">
                <a:solidFill>
                  <a:srgbClr val="01396C"/>
                </a:solidFill>
                <a:latin typeface="Aptos Display"/>
              </a:rPr>
              <a:t>at</a:t>
            </a:r>
            <a:r>
              <a:rPr lang="it-IT" sz="2000">
                <a:solidFill>
                  <a:srgbClr val="01396C"/>
                </a:solidFill>
                <a:latin typeface="Aptos Display"/>
              </a:rPr>
              <a:t> collider energies</a:t>
            </a:r>
          </a:p>
          <a:p>
            <a:r>
              <a:rPr lang="it-IT" sz="2000">
                <a:solidFill>
                  <a:srgbClr val="01396C"/>
                </a:solidFill>
                <a:latin typeface="Aptos Display"/>
              </a:rPr>
              <a:t>The </a:t>
            </a:r>
            <a:r>
              <a:rPr lang="it-IT" sz="2000" err="1">
                <a:solidFill>
                  <a:srgbClr val="01396C"/>
                </a:solidFill>
                <a:latin typeface="Aptos Display"/>
              </a:rPr>
              <a:t>results</a:t>
            </a:r>
            <a:r>
              <a:rPr lang="it-IT" sz="2000">
                <a:solidFill>
                  <a:srgbClr val="01396C"/>
                </a:solidFill>
                <a:latin typeface="Aptos Display"/>
              </a:rPr>
              <a:t> </a:t>
            </a:r>
            <a:r>
              <a:rPr lang="it-IT" sz="2000" err="1">
                <a:solidFill>
                  <a:srgbClr val="01396C"/>
                </a:solidFill>
                <a:latin typeface="Aptos Display"/>
              </a:rPr>
              <a:t>have</a:t>
            </a:r>
            <a:r>
              <a:rPr lang="it-IT" sz="2000">
                <a:solidFill>
                  <a:srgbClr val="01396C"/>
                </a:solidFill>
                <a:latin typeface="Aptos Display"/>
              </a:rPr>
              <a:t> </a:t>
            </a:r>
            <a:r>
              <a:rPr lang="it-IT" sz="2000" err="1">
                <a:solidFill>
                  <a:srgbClr val="01396C"/>
                </a:solidFill>
                <a:latin typeface="Aptos Display"/>
              </a:rPr>
              <a:t>been</a:t>
            </a:r>
            <a:r>
              <a:rPr lang="it-IT" sz="2000">
                <a:solidFill>
                  <a:srgbClr val="01396C"/>
                </a:solidFill>
                <a:latin typeface="Aptos Display"/>
              </a:rPr>
              <a:t> </a:t>
            </a:r>
            <a:r>
              <a:rPr lang="it-IT" sz="2000" err="1">
                <a:solidFill>
                  <a:srgbClr val="01396C"/>
                </a:solidFill>
                <a:latin typeface="Aptos Display"/>
              </a:rPr>
              <a:t>validated</a:t>
            </a:r>
            <a:r>
              <a:rPr lang="it-IT" sz="2000">
                <a:solidFill>
                  <a:srgbClr val="01396C"/>
                </a:solidFill>
                <a:latin typeface="Aptos Display"/>
              </a:rPr>
              <a:t> with </a:t>
            </a:r>
            <a:r>
              <a:rPr lang="it-IT" sz="2000">
                <a:solidFill>
                  <a:srgbClr val="01396C"/>
                </a:solidFill>
                <a:latin typeface="Aptos Display"/>
                <a:ea typeface="+mn-lt"/>
                <a:cs typeface="+mn-lt"/>
              </a:rPr>
              <a:t>MadGraph5 </a:t>
            </a:r>
            <a:r>
              <a:rPr lang="it-IT" sz="2000" err="1">
                <a:solidFill>
                  <a:srgbClr val="01396C"/>
                </a:solidFill>
                <a:latin typeface="Aptos Display"/>
                <a:ea typeface="+mn-lt"/>
                <a:cs typeface="+mn-lt"/>
              </a:rPr>
              <a:t>aMC@NLO</a:t>
            </a:r>
            <a:r>
              <a:rPr lang="it-IT" sz="2000">
                <a:solidFill>
                  <a:srgbClr val="01396C"/>
                </a:solidFill>
                <a:latin typeface="Aptos Display"/>
                <a:ea typeface="+mn-lt"/>
                <a:cs typeface="+mn-lt"/>
              </a:rPr>
              <a:t> </a:t>
            </a:r>
            <a:r>
              <a:rPr lang="it-IT" sz="2000" b="1" baseline="30000">
                <a:solidFill>
                  <a:schemeClr val="bg2">
                    <a:lumMod val="49000"/>
                  </a:schemeClr>
                </a:solidFill>
                <a:latin typeface="Aptos Display"/>
                <a:ea typeface="+mn-lt"/>
                <a:cs typeface="+mn-lt"/>
              </a:rPr>
              <a:t>+</a:t>
            </a:r>
            <a:r>
              <a:rPr lang="it-IT" sz="2000">
                <a:solidFill>
                  <a:srgbClr val="01396C"/>
                </a:solidFill>
                <a:latin typeface="Aptos Display"/>
                <a:ea typeface="+mn-lt"/>
                <a:cs typeface="+mn-lt"/>
              </a:rPr>
              <a:t> and  </a:t>
            </a:r>
            <a:r>
              <a:rPr lang="it-IT" sz="2000" err="1">
                <a:solidFill>
                  <a:srgbClr val="01396C"/>
                </a:solidFill>
                <a:latin typeface="Aptos Display"/>
                <a:ea typeface="+mn-lt"/>
                <a:cs typeface="+mn-lt"/>
              </a:rPr>
              <a:t>require</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less</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computational</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resources</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than</a:t>
            </a:r>
            <a:r>
              <a:rPr lang="it-IT" sz="2000">
                <a:solidFill>
                  <a:srgbClr val="01396C"/>
                </a:solidFill>
                <a:latin typeface="Aptos Display"/>
                <a:ea typeface="+mn-lt"/>
                <a:cs typeface="+mn-lt"/>
              </a:rPr>
              <a:t> a Monte Carlo </a:t>
            </a:r>
            <a:r>
              <a:rPr lang="it-IT" sz="2000" err="1">
                <a:solidFill>
                  <a:srgbClr val="01396C"/>
                </a:solidFill>
                <a:latin typeface="Aptos Display"/>
                <a:ea typeface="+mn-lt"/>
                <a:cs typeface="+mn-lt"/>
              </a:rPr>
              <a:t>simulation</a:t>
            </a:r>
            <a:r>
              <a:rPr lang="it-IT" sz="2000">
                <a:solidFill>
                  <a:srgbClr val="01396C"/>
                </a:solidFill>
                <a:latin typeface="Aptos Display"/>
                <a:ea typeface="+mn-lt"/>
                <a:cs typeface="+mn-lt"/>
              </a:rPr>
              <a:t> to be </a:t>
            </a:r>
            <a:r>
              <a:rPr lang="it-IT" sz="2000" err="1">
                <a:solidFill>
                  <a:srgbClr val="01396C"/>
                </a:solidFill>
                <a:latin typeface="Aptos Display"/>
                <a:ea typeface="+mn-lt"/>
                <a:cs typeface="+mn-lt"/>
              </a:rPr>
              <a:t>produces</a:t>
            </a:r>
          </a:p>
          <a:p>
            <a:endParaRPr lang="it-IT" sz="2200">
              <a:solidFill>
                <a:srgbClr val="01396C"/>
              </a:solidFill>
            </a:endParaRPr>
          </a:p>
          <a:p>
            <a:endParaRPr lang="it-IT" sz="2000">
              <a:solidFill>
                <a:srgbClr val="01396C"/>
              </a:solidFill>
            </a:endParaRPr>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3A0DE142-AC3D-DF96-CE30-315B9801F287}"/>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ADAC2970-9FB4-06A9-0765-22FDD8D586B7}"/>
              </a:ext>
            </a:extLst>
          </p:cNvPr>
          <p:cNvSpPr>
            <a:spLocks noGrp="1"/>
          </p:cNvSpPr>
          <p:nvPr>
            <p:ph type="sldNum" sz="quarter" idx="12"/>
          </p:nvPr>
        </p:nvSpPr>
        <p:spPr/>
        <p:txBody>
          <a:bodyPr/>
          <a:lstStyle/>
          <a:p>
            <a:fld id="{66CD45B7-DFE2-4393-8D37-380FC36BF3AA}" type="slidenum">
              <a:rPr lang="de-DE" dirty="0" smtClean="0">
                <a:solidFill>
                  <a:srgbClr val="01396C"/>
                </a:solidFill>
              </a:rPr>
              <a:t>32</a:t>
            </a:fld>
            <a:endParaRPr lang="de-DE">
              <a:solidFill>
                <a:srgbClr val="01396C"/>
              </a:solidFill>
            </a:endParaRPr>
          </a:p>
        </p:txBody>
      </p:sp>
      <p:pic>
        <p:nvPicPr>
          <p:cNvPr id="7" name="Immagine 6">
            <a:extLst>
              <a:ext uri="{FF2B5EF4-FFF2-40B4-BE49-F238E27FC236}">
                <a16:creationId xmlns:a16="http://schemas.microsoft.com/office/drawing/2014/main" id="{CE8070A1-F95F-1A43-ECB7-9E138A2D6603}"/>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2D02024C-5DD4-0BE0-71A6-1CE96382C7AD}"/>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Conclusions</a:t>
            </a:r>
            <a:r>
              <a:rPr lang="it-IT" b="1">
                <a:solidFill>
                  <a:schemeClr val="bg1"/>
                </a:solidFill>
              </a:rPr>
              <a:t> and Outlook</a:t>
            </a:r>
          </a:p>
        </p:txBody>
      </p:sp>
      <p:pic>
        <p:nvPicPr>
          <p:cNvPr id="3" name="Immagine 2" descr="Immagine che contiene testo, diagramma, linea, Diagramma&#10;&#10;Il contenuto generato dall&amp;#39;IA potrebbe non essere corretto.">
            <a:extLst>
              <a:ext uri="{FF2B5EF4-FFF2-40B4-BE49-F238E27FC236}">
                <a16:creationId xmlns:a16="http://schemas.microsoft.com/office/drawing/2014/main" id="{8C7B6988-CEE0-4C26-ECB5-3DFD8A4039C4}"/>
              </a:ext>
            </a:extLst>
          </p:cNvPr>
          <p:cNvPicPr>
            <a:picLocks noChangeAspect="1"/>
          </p:cNvPicPr>
          <p:nvPr/>
        </p:nvPicPr>
        <p:blipFill>
          <a:blip r:embed="rId3"/>
          <a:stretch>
            <a:fillRect/>
          </a:stretch>
        </p:blipFill>
        <p:spPr>
          <a:xfrm>
            <a:off x="2773449" y="3222366"/>
            <a:ext cx="6152805" cy="2949575"/>
          </a:xfrm>
          <a:prstGeom prst="rect">
            <a:avLst/>
          </a:prstGeom>
        </p:spPr>
      </p:pic>
      <p:sp>
        <p:nvSpPr>
          <p:cNvPr id="6" name="CasellaDiTesto 5">
            <a:extLst>
              <a:ext uri="{FF2B5EF4-FFF2-40B4-BE49-F238E27FC236}">
                <a16:creationId xmlns:a16="http://schemas.microsoft.com/office/drawing/2014/main" id="{2C0D69A9-EE8E-A8BE-802D-273EB848AA4D}"/>
              </a:ext>
            </a:extLst>
          </p:cNvPr>
          <p:cNvSpPr txBox="1"/>
          <p:nvPr/>
        </p:nvSpPr>
        <p:spPr>
          <a:xfrm>
            <a:off x="5812905" y="3130666"/>
            <a:ext cx="27593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600" i="1">
                <a:solidFill>
                  <a:schemeClr val="bg2">
                    <a:lumMod val="49000"/>
                  </a:schemeClr>
                </a:solidFill>
                <a:ea typeface="+mn-lt"/>
                <a:cs typeface="+mn-lt"/>
              </a:rPr>
              <a:t>arXiv:2103.02708v2</a:t>
            </a:r>
            <a:endParaRPr lang="it-IT" sz="1600" i="1">
              <a:solidFill>
                <a:schemeClr val="bg2">
                  <a:lumMod val="49000"/>
                </a:schemeClr>
              </a:solidFill>
            </a:endParaRPr>
          </a:p>
        </p:txBody>
      </p:sp>
      <p:sp>
        <p:nvSpPr>
          <p:cNvPr id="15" name="CasellaDiTesto 14">
            <a:extLst>
              <a:ext uri="{FF2B5EF4-FFF2-40B4-BE49-F238E27FC236}">
                <a16:creationId xmlns:a16="http://schemas.microsoft.com/office/drawing/2014/main" id="{4C0D3F45-7EBB-E765-7A0F-E3DE5519F0C8}"/>
              </a:ext>
            </a:extLst>
          </p:cNvPr>
          <p:cNvSpPr txBox="1"/>
          <p:nvPr/>
        </p:nvSpPr>
        <p:spPr>
          <a:xfrm>
            <a:off x="5183908" y="6165272"/>
            <a:ext cx="27593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i="1" baseline="30000">
                <a:solidFill>
                  <a:schemeClr val="bg2">
                    <a:lumMod val="49000"/>
                  </a:schemeClr>
                </a:solidFill>
                <a:ea typeface="+mn-lt"/>
                <a:cs typeface="+mn-lt"/>
              </a:rPr>
              <a:t>+</a:t>
            </a:r>
            <a:r>
              <a:rPr lang="it-IT" sz="1600" i="1">
                <a:solidFill>
                  <a:schemeClr val="bg2">
                    <a:lumMod val="49000"/>
                  </a:schemeClr>
                </a:solidFill>
                <a:latin typeface="Aptos Display"/>
                <a:ea typeface="+mn-lt"/>
                <a:cs typeface="+mn-lt"/>
              </a:rPr>
              <a:t> </a:t>
            </a:r>
            <a:r>
              <a:rPr lang="it-IT" sz="1600" i="1">
                <a:solidFill>
                  <a:schemeClr val="bg2">
                    <a:lumMod val="49000"/>
                  </a:schemeClr>
                </a:solidFill>
                <a:latin typeface="Aptos Display"/>
                <a:ea typeface="+mn-lt"/>
                <a:cs typeface="+mn-lt"/>
                <a:hlinkClick r:id="rId4">
                  <a:extLst>
                    <a:ext uri="{A12FA001-AC4F-418D-AE19-62706E023703}">
                      <ahyp:hlinkClr xmlns:ahyp="http://schemas.microsoft.com/office/drawing/2018/hyperlinkcolor" val="tx"/>
                    </a:ext>
                  </a:extLst>
                </a:hlinkClick>
              </a:rPr>
              <a:t>arXiv:1405.0301</a:t>
            </a:r>
            <a:endParaRPr lang="it-IT" sz="1600" i="1" err="1">
              <a:solidFill>
                <a:schemeClr val="bg2">
                  <a:lumMod val="49000"/>
                </a:schemeClr>
              </a:solidFill>
              <a:latin typeface="Aptos Display"/>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626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3CCBA-18A8-6BA0-C351-7F1D4EAEA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A415B8-262A-7124-0D52-4CBA9E05AABF}"/>
              </a:ext>
            </a:extLst>
          </p:cNvPr>
          <p:cNvSpPr>
            <a:spLocks noGrp="1"/>
          </p:cNvSpPr>
          <p:nvPr>
            <p:ph type="title"/>
          </p:nvPr>
        </p:nvSpPr>
        <p:spPr/>
        <p:txBody>
          <a:bodyPr/>
          <a:lstStyle/>
          <a:p>
            <a:pPr algn="ctr"/>
            <a:r>
              <a:rPr lang="it-IT" sz="4000" b="1" err="1">
                <a:solidFill>
                  <a:srgbClr val="01396C"/>
                </a:solidFill>
              </a:rPr>
              <a:t>Effective</a:t>
            </a:r>
            <a:r>
              <a:rPr lang="it-IT" sz="4000" b="1">
                <a:solidFill>
                  <a:srgbClr val="01396C"/>
                </a:solidFill>
              </a:rPr>
              <a:t> Field Theory (EFT)</a:t>
            </a:r>
          </a:p>
        </p:txBody>
      </p:sp>
      <p:sp>
        <p:nvSpPr>
          <p:cNvPr id="12" name="Segnaposto contenuto 11">
            <a:extLst>
              <a:ext uri="{FF2B5EF4-FFF2-40B4-BE49-F238E27FC236}">
                <a16:creationId xmlns:a16="http://schemas.microsoft.com/office/drawing/2014/main" id="{BD247187-997C-92B1-2F32-3A67DFF4945C}"/>
              </a:ext>
            </a:extLst>
          </p:cNvPr>
          <p:cNvSpPr>
            <a:spLocks noGrp="1"/>
          </p:cNvSpPr>
          <p:nvPr>
            <p:ph idx="1"/>
          </p:nvPr>
        </p:nvSpPr>
        <p:spPr>
          <a:xfrm>
            <a:off x="838200" y="1940057"/>
            <a:ext cx="10515600" cy="4285134"/>
          </a:xfrm>
        </p:spPr>
        <p:txBody>
          <a:bodyPr vert="horz" lIns="91440" tIns="45720" rIns="91440" bIns="45720" rtlCol="0" anchor="t">
            <a:normAutofit/>
          </a:bodyPr>
          <a:lstStyle/>
          <a:p>
            <a:r>
              <a:rPr lang="it-IT" sz="2000" err="1">
                <a:solidFill>
                  <a:srgbClr val="01396C"/>
                </a:solidFill>
              </a:rPr>
              <a:t>Search</a:t>
            </a:r>
            <a:r>
              <a:rPr lang="it-IT" sz="2000">
                <a:solidFill>
                  <a:srgbClr val="01396C"/>
                </a:solidFill>
              </a:rPr>
              <a:t> for new </a:t>
            </a:r>
            <a:r>
              <a:rPr lang="it-IT" sz="2000" err="1">
                <a:solidFill>
                  <a:srgbClr val="01396C"/>
                </a:solidFill>
              </a:rPr>
              <a:t>physics</a:t>
            </a:r>
            <a:r>
              <a:rPr lang="it-IT" sz="2000">
                <a:solidFill>
                  <a:srgbClr val="01396C"/>
                </a:solidFill>
              </a:rPr>
              <a:t> </a:t>
            </a:r>
            <a:r>
              <a:rPr lang="it-IT" sz="2000" err="1">
                <a:solidFill>
                  <a:srgbClr val="01396C"/>
                </a:solidFill>
              </a:rPr>
              <a:t>through</a:t>
            </a:r>
            <a:r>
              <a:rPr lang="it-IT" sz="2000">
                <a:solidFill>
                  <a:srgbClr val="01396C"/>
                </a:solidFill>
              </a:rPr>
              <a:t> </a:t>
            </a:r>
            <a:r>
              <a:rPr lang="it-IT" sz="2000">
                <a:solidFill>
                  <a:srgbClr val="01396C"/>
                </a:solidFill>
                <a:ea typeface="+mn-lt"/>
                <a:cs typeface="+mn-lt"/>
              </a:rPr>
              <a:t>"</a:t>
            </a:r>
            <a:r>
              <a:rPr lang="it-IT" sz="2000" i="1" err="1">
                <a:solidFill>
                  <a:srgbClr val="01396C"/>
                </a:solidFill>
                <a:ea typeface="+mn-lt"/>
                <a:cs typeface="+mn-lt"/>
              </a:rPr>
              <a:t>bump-hunting</a:t>
            </a:r>
            <a:r>
              <a:rPr lang="it-IT" sz="2000">
                <a:solidFill>
                  <a:srgbClr val="01396C"/>
                </a:solidFill>
                <a:ea typeface="+mn-lt"/>
                <a:cs typeface="+mn-lt"/>
              </a:rPr>
              <a:t>" </a:t>
            </a:r>
            <a:r>
              <a:rPr lang="it-IT" sz="2000" err="1">
                <a:solidFill>
                  <a:srgbClr val="01396C"/>
                </a:solidFill>
                <a:ea typeface="+mn-lt"/>
                <a:cs typeface="+mn-lt"/>
              </a:rPr>
              <a:t>at</a:t>
            </a:r>
            <a:r>
              <a:rPr lang="it-IT" sz="2000">
                <a:solidFill>
                  <a:srgbClr val="01396C"/>
                </a:solidFill>
                <a:ea typeface="+mn-lt"/>
                <a:cs typeface="+mn-lt"/>
              </a:rPr>
              <a:t> the LHC </a:t>
            </a:r>
            <a:r>
              <a:rPr lang="it-IT" sz="2000" err="1">
                <a:solidFill>
                  <a:srgbClr val="01396C"/>
                </a:solidFill>
                <a:ea typeface="+mn-lt"/>
                <a:cs typeface="+mn-lt"/>
              </a:rPr>
              <a:t>have</a:t>
            </a:r>
            <a:r>
              <a:rPr lang="it-IT" sz="2000">
                <a:solidFill>
                  <a:srgbClr val="01396C"/>
                </a:solidFill>
                <a:ea typeface="+mn-lt"/>
                <a:cs typeface="+mn-lt"/>
              </a:rPr>
              <a:t> so far </a:t>
            </a:r>
            <a:r>
              <a:rPr lang="it-IT" sz="2000" err="1">
                <a:solidFill>
                  <a:srgbClr val="01396C"/>
                </a:solidFill>
                <a:ea typeface="+mn-lt"/>
                <a:cs typeface="+mn-lt"/>
              </a:rPr>
              <a:t>been</a:t>
            </a:r>
            <a:r>
              <a:rPr lang="it-IT" sz="2000">
                <a:solidFill>
                  <a:srgbClr val="01396C"/>
                </a:solidFill>
                <a:ea typeface="+mn-lt"/>
                <a:cs typeface="+mn-lt"/>
              </a:rPr>
              <a:t> </a:t>
            </a:r>
            <a:r>
              <a:rPr lang="it-IT" sz="2000" err="1">
                <a:solidFill>
                  <a:srgbClr val="01396C"/>
                </a:solidFill>
                <a:ea typeface="+mn-lt"/>
                <a:cs typeface="+mn-lt"/>
              </a:rPr>
              <a:t>unsuccessful</a:t>
            </a:r>
            <a:endParaRPr lang="it-IT" sz="2000">
              <a:solidFill>
                <a:srgbClr val="01396C"/>
              </a:solidFill>
              <a:ea typeface="+mn-lt"/>
              <a:cs typeface="+mn-lt"/>
            </a:endParaRPr>
          </a:p>
          <a:p>
            <a:r>
              <a:rPr lang="it-IT" sz="2000" err="1">
                <a:solidFill>
                  <a:srgbClr val="01396C"/>
                </a:solidFill>
                <a:ea typeface="+mn-lt"/>
                <a:cs typeface="+mn-lt"/>
              </a:rPr>
              <a:t>We</a:t>
            </a:r>
            <a:r>
              <a:rPr lang="it-IT" sz="2000">
                <a:solidFill>
                  <a:srgbClr val="01396C"/>
                </a:solidFill>
                <a:ea typeface="+mn-lt"/>
                <a:cs typeface="+mn-lt"/>
              </a:rPr>
              <a:t> </a:t>
            </a:r>
            <a:r>
              <a:rPr lang="it-IT" sz="2000" err="1">
                <a:solidFill>
                  <a:srgbClr val="01396C"/>
                </a:solidFill>
                <a:ea typeface="+mn-lt"/>
                <a:cs typeface="+mn-lt"/>
              </a:rPr>
              <a:t>need</a:t>
            </a:r>
            <a:r>
              <a:rPr lang="it-IT" sz="2000">
                <a:solidFill>
                  <a:srgbClr val="01396C"/>
                </a:solidFill>
                <a:ea typeface="+mn-lt"/>
                <a:cs typeface="+mn-lt"/>
              </a:rPr>
              <a:t> to look for </a:t>
            </a:r>
            <a:r>
              <a:rPr lang="it-IT" sz="2000" b="1" i="1" err="1">
                <a:solidFill>
                  <a:srgbClr val="01396C"/>
                </a:solidFill>
                <a:ea typeface="+mn-lt"/>
                <a:cs typeface="+mn-lt"/>
              </a:rPr>
              <a:t>indirect</a:t>
            </a:r>
            <a:r>
              <a:rPr lang="it-IT" sz="2000" b="1" i="1">
                <a:solidFill>
                  <a:srgbClr val="01396C"/>
                </a:solidFill>
                <a:ea typeface="+mn-lt"/>
                <a:cs typeface="+mn-lt"/>
              </a:rPr>
              <a:t> </a:t>
            </a:r>
            <a:r>
              <a:rPr lang="it-IT" sz="2000" b="1" i="1" err="1">
                <a:solidFill>
                  <a:srgbClr val="01396C"/>
                </a:solidFill>
                <a:ea typeface="+mn-lt"/>
                <a:cs typeface="+mn-lt"/>
              </a:rPr>
              <a:t>signs</a:t>
            </a:r>
            <a:r>
              <a:rPr lang="it-IT" sz="2000">
                <a:solidFill>
                  <a:srgbClr val="01396C"/>
                </a:solidFill>
                <a:ea typeface="+mn-lt"/>
                <a:cs typeface="+mn-lt"/>
              </a:rPr>
              <a:t> of new </a:t>
            </a:r>
            <a:r>
              <a:rPr lang="it-IT" sz="2000" err="1">
                <a:solidFill>
                  <a:srgbClr val="01396C"/>
                </a:solidFill>
                <a:ea typeface="+mn-lt"/>
                <a:cs typeface="+mn-lt"/>
              </a:rPr>
              <a:t>physics</a:t>
            </a:r>
            <a:r>
              <a:rPr lang="it-IT" sz="2000">
                <a:solidFill>
                  <a:srgbClr val="01396C"/>
                </a:solidFill>
                <a:ea typeface="+mn-lt"/>
                <a:cs typeface="+mn-lt"/>
              </a:rPr>
              <a:t>, </a:t>
            </a:r>
            <a:r>
              <a:rPr lang="it-IT" sz="2000" err="1">
                <a:solidFill>
                  <a:srgbClr val="01396C"/>
                </a:solidFill>
                <a:ea typeface="+mn-lt"/>
                <a:cs typeface="+mn-lt"/>
              </a:rPr>
              <a:t>particularly</a:t>
            </a:r>
            <a:r>
              <a:rPr lang="it-IT" sz="2000">
                <a:solidFill>
                  <a:srgbClr val="01396C"/>
                </a:solidFill>
                <a:ea typeface="+mn-lt"/>
                <a:cs typeface="+mn-lt"/>
              </a:rPr>
              <a:t> in </a:t>
            </a:r>
            <a:r>
              <a:rPr lang="it-IT" sz="2000" err="1">
                <a:solidFill>
                  <a:srgbClr val="01396C"/>
                </a:solidFill>
                <a:ea typeface="+mn-lt"/>
                <a:cs typeface="+mn-lt"/>
              </a:rPr>
              <a:t>scenarios</a:t>
            </a:r>
            <a:r>
              <a:rPr lang="it-IT" sz="2000">
                <a:solidFill>
                  <a:srgbClr val="01396C"/>
                </a:solidFill>
                <a:ea typeface="+mn-lt"/>
                <a:cs typeface="+mn-lt"/>
              </a:rPr>
              <a:t> </a:t>
            </a:r>
            <a:r>
              <a:rPr lang="it-IT" sz="2000" err="1">
                <a:solidFill>
                  <a:srgbClr val="01396C"/>
                </a:solidFill>
                <a:ea typeface="+mn-lt"/>
                <a:cs typeface="+mn-lt"/>
              </a:rPr>
              <a:t>where</a:t>
            </a:r>
            <a:r>
              <a:rPr lang="it-IT" sz="2000">
                <a:solidFill>
                  <a:srgbClr val="01396C"/>
                </a:solidFill>
                <a:ea typeface="+mn-lt"/>
                <a:cs typeface="+mn-lt"/>
              </a:rPr>
              <a:t> the mass of the new </a:t>
            </a:r>
            <a:r>
              <a:rPr lang="it-IT" sz="2000" err="1">
                <a:solidFill>
                  <a:srgbClr val="01396C"/>
                </a:solidFill>
                <a:ea typeface="+mn-lt"/>
                <a:cs typeface="+mn-lt"/>
              </a:rPr>
              <a:t>particles</a:t>
            </a:r>
            <a:r>
              <a:rPr lang="it-IT" sz="2000">
                <a:solidFill>
                  <a:srgbClr val="01396C"/>
                </a:solidFill>
                <a:ea typeface="+mn-lt"/>
                <a:cs typeface="+mn-lt"/>
              </a:rPr>
              <a:t> </a:t>
            </a:r>
            <a:r>
              <a:rPr lang="it-IT" sz="2000" err="1">
                <a:solidFill>
                  <a:srgbClr val="01396C"/>
                </a:solidFill>
                <a:ea typeface="+mn-lt"/>
                <a:cs typeface="+mn-lt"/>
              </a:rPr>
              <a:t>lies</a:t>
            </a:r>
            <a:r>
              <a:rPr lang="it-IT" sz="2000">
                <a:solidFill>
                  <a:srgbClr val="01396C"/>
                </a:solidFill>
                <a:ea typeface="+mn-lt"/>
                <a:cs typeface="+mn-lt"/>
              </a:rPr>
              <a:t> </a:t>
            </a:r>
            <a:r>
              <a:rPr lang="it-IT" sz="2000" err="1">
                <a:solidFill>
                  <a:srgbClr val="01396C"/>
                </a:solidFill>
                <a:ea typeface="+mn-lt"/>
                <a:cs typeface="+mn-lt"/>
              </a:rPr>
              <a:t>well</a:t>
            </a:r>
            <a:r>
              <a:rPr lang="it-IT" sz="2000">
                <a:solidFill>
                  <a:srgbClr val="01396C"/>
                </a:solidFill>
                <a:ea typeface="+mn-lt"/>
                <a:cs typeface="+mn-lt"/>
              </a:rPr>
              <a:t> </a:t>
            </a:r>
            <a:r>
              <a:rPr lang="it-IT" sz="2000" err="1">
                <a:solidFill>
                  <a:srgbClr val="01396C"/>
                </a:solidFill>
                <a:ea typeface="+mn-lt"/>
                <a:cs typeface="+mn-lt"/>
              </a:rPr>
              <a:t>above</a:t>
            </a:r>
            <a:r>
              <a:rPr lang="it-IT" sz="2000">
                <a:solidFill>
                  <a:srgbClr val="01396C"/>
                </a:solidFill>
                <a:ea typeface="+mn-lt"/>
                <a:cs typeface="+mn-lt"/>
              </a:rPr>
              <a:t> the collider energy</a:t>
            </a:r>
            <a:endParaRPr lang="it-IT"/>
          </a:p>
          <a:p>
            <a:r>
              <a:rPr lang="it-IT" sz="2000">
                <a:solidFill>
                  <a:srgbClr val="01396C"/>
                </a:solidFill>
                <a:ea typeface="+mn-lt"/>
                <a:cs typeface="+mn-lt"/>
              </a:rPr>
              <a:t>In </a:t>
            </a:r>
            <a:r>
              <a:rPr lang="it-IT" sz="2000" err="1">
                <a:solidFill>
                  <a:srgbClr val="01396C"/>
                </a:solidFill>
                <a:ea typeface="+mn-lt"/>
                <a:cs typeface="+mn-lt"/>
              </a:rPr>
              <a:t>this</a:t>
            </a:r>
            <a:r>
              <a:rPr lang="it-IT" sz="2000">
                <a:solidFill>
                  <a:srgbClr val="01396C"/>
                </a:solidFill>
                <a:ea typeface="+mn-lt"/>
                <a:cs typeface="+mn-lt"/>
              </a:rPr>
              <a:t> </a:t>
            </a:r>
            <a:r>
              <a:rPr lang="it-IT" sz="2000" err="1">
                <a:solidFill>
                  <a:srgbClr val="01396C"/>
                </a:solidFill>
                <a:ea typeface="+mn-lt"/>
                <a:cs typeface="+mn-lt"/>
              </a:rPr>
              <a:t>context</a:t>
            </a:r>
            <a:r>
              <a:rPr lang="it-IT" sz="2000">
                <a:solidFill>
                  <a:srgbClr val="01396C"/>
                </a:solidFill>
                <a:ea typeface="+mn-lt"/>
                <a:cs typeface="+mn-lt"/>
              </a:rPr>
              <a:t>, an EFT can help</a:t>
            </a:r>
          </a:p>
          <a:p>
            <a:r>
              <a:rPr lang="it-IT" sz="2000">
                <a:solidFill>
                  <a:srgbClr val="01396C"/>
                </a:solidFill>
                <a:ea typeface="+mn-lt"/>
                <a:cs typeface="+mn-lt"/>
              </a:rPr>
              <a:t>A </a:t>
            </a:r>
            <a:r>
              <a:rPr lang="it-IT" sz="2000" err="1">
                <a:solidFill>
                  <a:srgbClr val="01396C"/>
                </a:solidFill>
                <a:ea typeface="+mn-lt"/>
                <a:cs typeface="+mn-lt"/>
              </a:rPr>
              <a:t>classical</a:t>
            </a:r>
            <a:r>
              <a:rPr lang="it-IT" sz="2000">
                <a:solidFill>
                  <a:srgbClr val="01396C"/>
                </a:solidFill>
                <a:ea typeface="+mn-lt"/>
                <a:cs typeface="+mn-lt"/>
              </a:rPr>
              <a:t> </a:t>
            </a:r>
            <a:r>
              <a:rPr lang="it-IT" sz="2000" err="1">
                <a:solidFill>
                  <a:srgbClr val="01396C"/>
                </a:solidFill>
                <a:ea typeface="+mn-lt"/>
                <a:cs typeface="+mn-lt"/>
              </a:rPr>
              <a:t>example</a:t>
            </a:r>
            <a:r>
              <a:rPr lang="it-IT" sz="2000">
                <a:solidFill>
                  <a:srgbClr val="01396C"/>
                </a:solidFill>
                <a:ea typeface="+mn-lt"/>
                <a:cs typeface="+mn-lt"/>
              </a:rPr>
              <a:t> of EFT </a:t>
            </a:r>
            <a:r>
              <a:rPr lang="it-IT" sz="2000" err="1">
                <a:solidFill>
                  <a:srgbClr val="01396C"/>
                </a:solidFill>
                <a:ea typeface="+mn-lt"/>
                <a:cs typeface="+mn-lt"/>
              </a:rPr>
              <a:t>is</a:t>
            </a:r>
            <a:r>
              <a:rPr lang="it-IT" sz="2000">
                <a:solidFill>
                  <a:srgbClr val="01396C"/>
                </a:solidFill>
                <a:ea typeface="+mn-lt"/>
                <a:cs typeface="+mn-lt"/>
              </a:rPr>
              <a:t> the </a:t>
            </a:r>
            <a:r>
              <a:rPr lang="it-IT" sz="2000" b="1" i="1">
                <a:solidFill>
                  <a:srgbClr val="01396C"/>
                </a:solidFill>
                <a:ea typeface="+mn-lt"/>
                <a:cs typeface="+mn-lt"/>
              </a:rPr>
              <a:t>Fermi interaction</a:t>
            </a:r>
            <a:r>
              <a:rPr lang="it-IT" sz="2000">
                <a:solidFill>
                  <a:srgbClr val="01396C"/>
                </a:solidFill>
                <a:ea typeface="+mn-lt"/>
                <a:cs typeface="+mn-lt"/>
              </a:rPr>
              <a:t>, the </a:t>
            </a:r>
            <a:r>
              <a:rPr lang="it-IT" sz="2000" i="1">
                <a:solidFill>
                  <a:srgbClr val="01396C"/>
                </a:solidFill>
                <a:ea typeface="+mn-lt"/>
                <a:cs typeface="+mn-lt"/>
              </a:rPr>
              <a:t>low-energy </a:t>
            </a:r>
            <a:r>
              <a:rPr lang="it-IT" sz="2000" i="1" err="1">
                <a:solidFill>
                  <a:srgbClr val="01396C"/>
                </a:solidFill>
                <a:ea typeface="+mn-lt"/>
                <a:cs typeface="+mn-lt"/>
              </a:rPr>
              <a:t>effective</a:t>
            </a:r>
            <a:r>
              <a:rPr lang="it-IT" sz="2000" i="1">
                <a:solidFill>
                  <a:srgbClr val="01396C"/>
                </a:solidFill>
                <a:ea typeface="+mn-lt"/>
                <a:cs typeface="+mn-lt"/>
              </a:rPr>
              <a:t> field theory</a:t>
            </a:r>
            <a:r>
              <a:rPr lang="it-IT" sz="2000">
                <a:solidFill>
                  <a:srgbClr val="01396C"/>
                </a:solidFill>
                <a:ea typeface="+mn-lt"/>
                <a:cs typeface="+mn-lt"/>
              </a:rPr>
              <a:t> of </a:t>
            </a:r>
            <a:r>
              <a:rPr lang="it-IT" sz="2000" err="1">
                <a:solidFill>
                  <a:srgbClr val="01396C"/>
                </a:solidFill>
                <a:ea typeface="+mn-lt"/>
                <a:cs typeface="+mn-lt"/>
              </a:rPr>
              <a:t>weak</a:t>
            </a:r>
            <a:r>
              <a:rPr lang="it-IT" sz="2000">
                <a:solidFill>
                  <a:srgbClr val="01396C"/>
                </a:solidFill>
                <a:ea typeface="+mn-lt"/>
                <a:cs typeface="+mn-lt"/>
              </a:rPr>
              <a:t> interactions</a:t>
            </a:r>
            <a:endParaRPr lang="it-IT"/>
          </a:p>
        </p:txBody>
      </p:sp>
      <p:sp>
        <p:nvSpPr>
          <p:cNvPr id="4" name="Segnaposto piè di pagina 3">
            <a:extLst>
              <a:ext uri="{FF2B5EF4-FFF2-40B4-BE49-F238E27FC236}">
                <a16:creationId xmlns:a16="http://schemas.microsoft.com/office/drawing/2014/main" id="{9698F9BA-44F0-D8E9-A46A-0F78E3CBF44A}"/>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965D6855-6CCD-4C74-CF1E-5CA45F7B2B52}"/>
              </a:ext>
            </a:extLst>
          </p:cNvPr>
          <p:cNvSpPr>
            <a:spLocks noGrp="1"/>
          </p:cNvSpPr>
          <p:nvPr>
            <p:ph type="sldNum" sz="quarter" idx="12"/>
          </p:nvPr>
        </p:nvSpPr>
        <p:spPr/>
        <p:txBody>
          <a:bodyPr/>
          <a:lstStyle/>
          <a:p>
            <a:fld id="{66CD45B7-DFE2-4393-8D37-380FC36BF3AA}" type="slidenum">
              <a:rPr lang="de-DE" dirty="0" smtClean="0">
                <a:solidFill>
                  <a:srgbClr val="01396C"/>
                </a:solidFill>
              </a:rPr>
              <a:t>4</a:t>
            </a:fld>
            <a:endParaRPr lang="de-DE">
              <a:solidFill>
                <a:srgbClr val="01396C"/>
              </a:solidFill>
            </a:endParaRPr>
          </a:p>
        </p:txBody>
      </p:sp>
      <p:pic>
        <p:nvPicPr>
          <p:cNvPr id="7" name="Immagine 6">
            <a:extLst>
              <a:ext uri="{FF2B5EF4-FFF2-40B4-BE49-F238E27FC236}">
                <a16:creationId xmlns:a16="http://schemas.microsoft.com/office/drawing/2014/main" id="{23A82DEF-D6BF-2ED3-E0F7-7C81E88FB829}"/>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8B25D19F-7818-7085-FCB9-6DB9FB81DFB4}"/>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Introduction</a:t>
            </a:r>
            <a:r>
              <a:rPr lang="it-IT" b="1">
                <a:solidFill>
                  <a:schemeClr val="bg1"/>
                </a:solidFill>
              </a:rPr>
              <a:t> and </a:t>
            </a:r>
            <a:r>
              <a:rPr lang="it-IT" b="1" err="1">
                <a:solidFill>
                  <a:schemeClr val="bg1"/>
                </a:solidFill>
              </a:rPr>
              <a:t>Motivation</a:t>
            </a:r>
          </a:p>
        </p:txBody>
      </p:sp>
      <p:sp>
        <p:nvSpPr>
          <p:cNvPr id="11" name="Rettangolo 10">
            <a:extLst>
              <a:ext uri="{FF2B5EF4-FFF2-40B4-BE49-F238E27FC236}">
                <a16:creationId xmlns:a16="http://schemas.microsoft.com/office/drawing/2014/main" id="{33FF01D9-07B9-A4B5-EA52-340C48DAA0CA}"/>
              </a:ext>
            </a:extLst>
          </p:cNvPr>
          <p:cNvSpPr/>
          <p:nvPr/>
        </p:nvSpPr>
        <p:spPr>
          <a:xfrm>
            <a:off x="8921749" y="4603749"/>
            <a:ext cx="232833" cy="1058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descr="Immagine che contiene linea, diagramma, Carattere, Diagramma&#10;&#10;Il contenuto generato dall&amp;#39;IA potrebbe non essere corretto.">
            <a:extLst>
              <a:ext uri="{FF2B5EF4-FFF2-40B4-BE49-F238E27FC236}">
                <a16:creationId xmlns:a16="http://schemas.microsoft.com/office/drawing/2014/main" id="{DA70487E-6AB1-BE68-A2C4-587B2597D35D}"/>
              </a:ext>
            </a:extLst>
          </p:cNvPr>
          <p:cNvPicPr>
            <a:picLocks noChangeAspect="1"/>
          </p:cNvPicPr>
          <p:nvPr/>
        </p:nvPicPr>
        <p:blipFill>
          <a:blip r:embed="rId3"/>
          <a:stretch>
            <a:fillRect/>
          </a:stretch>
        </p:blipFill>
        <p:spPr>
          <a:xfrm>
            <a:off x="2505075" y="4080102"/>
            <a:ext cx="7475764" cy="1952624"/>
          </a:xfrm>
          <a:prstGeom prst="rect">
            <a:avLst/>
          </a:prstGeom>
        </p:spPr>
      </p:pic>
      <p:sp>
        <p:nvSpPr>
          <p:cNvPr id="14" name="Rettangolo 13">
            <a:extLst>
              <a:ext uri="{FF2B5EF4-FFF2-40B4-BE49-F238E27FC236}">
                <a16:creationId xmlns:a16="http://schemas.microsoft.com/office/drawing/2014/main" id="{1484943E-CC37-0054-A8F3-5CAD8F24C0A9}"/>
              </a:ext>
            </a:extLst>
          </p:cNvPr>
          <p:cNvSpPr/>
          <p:nvPr/>
        </p:nvSpPr>
        <p:spPr>
          <a:xfrm>
            <a:off x="5015293" y="4613394"/>
            <a:ext cx="232833" cy="1058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descr="Immagine che contiene clipart, Cartoni animati, cartone animato, illustrazione&#10;&#10;Il contenuto generato dall&amp;#39;IA potrebbe non essere corretto.">
            <a:extLst>
              <a:ext uri="{FF2B5EF4-FFF2-40B4-BE49-F238E27FC236}">
                <a16:creationId xmlns:a16="http://schemas.microsoft.com/office/drawing/2014/main" id="{74BC60B5-52E2-D28B-92BC-2EDF635B1C30}"/>
              </a:ext>
            </a:extLst>
          </p:cNvPr>
          <p:cNvPicPr>
            <a:picLocks noChangeAspect="1"/>
          </p:cNvPicPr>
          <p:nvPr/>
        </p:nvPicPr>
        <p:blipFill>
          <a:blip r:embed="rId4"/>
          <a:stretch>
            <a:fillRect/>
          </a:stretch>
        </p:blipFill>
        <p:spPr>
          <a:xfrm>
            <a:off x="9351509" y="693965"/>
            <a:ext cx="2001611" cy="1115786"/>
          </a:xfrm>
          <a:prstGeom prst="rect">
            <a:avLst/>
          </a:prstGeom>
        </p:spPr>
      </p:pic>
      <p:sp>
        <p:nvSpPr>
          <p:cNvPr id="9" name="CasellaDiTesto 8">
            <a:extLst>
              <a:ext uri="{FF2B5EF4-FFF2-40B4-BE49-F238E27FC236}">
                <a16:creationId xmlns:a16="http://schemas.microsoft.com/office/drawing/2014/main" id="{732D27C5-E3C2-2BA2-3BDF-0BAFD58C5A53}"/>
              </a:ext>
            </a:extLst>
          </p:cNvPr>
          <p:cNvSpPr txBox="1"/>
          <p:nvPr/>
        </p:nvSpPr>
        <p:spPr>
          <a:xfrm>
            <a:off x="6328369" y="4266263"/>
            <a:ext cx="28632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a:solidFill>
                  <a:srgbClr val="01396C"/>
                </a:solidFill>
                <a:latin typeface="Aptos Display"/>
              </a:rPr>
              <a:t>SM vertex</a:t>
            </a:r>
            <a:endParaRPr lang="it-IT" sz="2000"/>
          </a:p>
        </p:txBody>
      </p:sp>
      <p:sp>
        <p:nvSpPr>
          <p:cNvPr id="6" name="CasellaDiTesto 5">
            <a:extLst>
              <a:ext uri="{FF2B5EF4-FFF2-40B4-BE49-F238E27FC236}">
                <a16:creationId xmlns:a16="http://schemas.microsoft.com/office/drawing/2014/main" id="{315FB9B4-8371-98E3-0C42-55C1F0CC016D}"/>
              </a:ext>
            </a:extLst>
          </p:cNvPr>
          <p:cNvSpPr txBox="1"/>
          <p:nvPr/>
        </p:nvSpPr>
        <p:spPr>
          <a:xfrm>
            <a:off x="2827028" y="4256619"/>
            <a:ext cx="28632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a:solidFill>
                  <a:srgbClr val="01396C"/>
                </a:solidFill>
                <a:latin typeface="Aptos Display"/>
              </a:rPr>
              <a:t>Fermi vertex</a:t>
            </a:r>
            <a:endParaRPr lang="it-IT" sz="2000"/>
          </a:p>
        </p:txBody>
      </p:sp>
      <p:sp>
        <p:nvSpPr>
          <p:cNvPr id="3" name="Rettangolo 2">
            <a:extLst>
              <a:ext uri="{FF2B5EF4-FFF2-40B4-BE49-F238E27FC236}">
                <a16:creationId xmlns:a16="http://schemas.microsoft.com/office/drawing/2014/main" id="{E5D88C78-D7A5-0921-F44C-4DC6FC7D9765}"/>
              </a:ext>
            </a:extLst>
          </p:cNvPr>
          <p:cNvSpPr/>
          <p:nvPr/>
        </p:nvSpPr>
        <p:spPr>
          <a:xfrm>
            <a:off x="5197928" y="4645478"/>
            <a:ext cx="190500" cy="1088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81EDF28C-2AB2-7015-3F6C-5C8028AE62FE}"/>
              </a:ext>
            </a:extLst>
          </p:cNvPr>
          <p:cNvSpPr/>
          <p:nvPr/>
        </p:nvSpPr>
        <p:spPr>
          <a:xfrm>
            <a:off x="9410699" y="4678135"/>
            <a:ext cx="190500" cy="1088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4B215655-0ECD-3D1C-14A2-D743493311C2}"/>
              </a:ext>
            </a:extLst>
          </p:cNvPr>
          <p:cNvCxnSpPr/>
          <p:nvPr/>
        </p:nvCxnSpPr>
        <p:spPr>
          <a:xfrm>
            <a:off x="5402034" y="5429249"/>
            <a:ext cx="2722" cy="141513"/>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7" name="Connettore 2 16">
            <a:extLst>
              <a:ext uri="{FF2B5EF4-FFF2-40B4-BE49-F238E27FC236}">
                <a16:creationId xmlns:a16="http://schemas.microsoft.com/office/drawing/2014/main" id="{23C34BD4-CEA9-0DEC-BB47-05C27919F40E}"/>
              </a:ext>
            </a:extLst>
          </p:cNvPr>
          <p:cNvCxnSpPr>
            <a:cxnSpLocks/>
          </p:cNvCxnSpPr>
          <p:nvPr/>
        </p:nvCxnSpPr>
        <p:spPr>
          <a:xfrm>
            <a:off x="9647462" y="5418363"/>
            <a:ext cx="2722" cy="141513"/>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310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C296B-4D90-02FB-CC3E-2DC480FA98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B29851B-E756-521F-60D0-992985E61204}"/>
              </a:ext>
            </a:extLst>
          </p:cNvPr>
          <p:cNvSpPr>
            <a:spLocks noGrp="1"/>
          </p:cNvSpPr>
          <p:nvPr>
            <p:ph type="title"/>
          </p:nvPr>
        </p:nvSpPr>
        <p:spPr/>
        <p:txBody>
          <a:bodyPr/>
          <a:lstStyle/>
          <a:p>
            <a:pPr algn="ctr"/>
            <a:r>
              <a:rPr lang="it-IT" sz="4000" b="1">
                <a:solidFill>
                  <a:srgbClr val="01396C"/>
                </a:solidFill>
              </a:rPr>
              <a:t>Fermi Theory </a:t>
            </a:r>
            <a:r>
              <a:rPr lang="it-IT" sz="4000" b="1" err="1">
                <a:solidFill>
                  <a:srgbClr val="01396C"/>
                </a:solidFill>
              </a:rPr>
              <a:t>as</a:t>
            </a:r>
            <a:r>
              <a:rPr lang="it-IT" sz="4000" b="1">
                <a:solidFill>
                  <a:srgbClr val="01396C"/>
                </a:solidFill>
              </a:rPr>
              <a:t> an EFT</a:t>
            </a:r>
          </a:p>
        </p:txBody>
      </p:sp>
      <p:pic>
        <p:nvPicPr>
          <p:cNvPr id="10" name="Segnaposto contenuto 9" descr="Immagine che contiene testo, diagramma, Diagramma, linea&#10;&#10;Il contenuto generato dall&amp;#39;IA potrebbe non essere corretto.">
            <a:extLst>
              <a:ext uri="{FF2B5EF4-FFF2-40B4-BE49-F238E27FC236}">
                <a16:creationId xmlns:a16="http://schemas.microsoft.com/office/drawing/2014/main" id="{3588FF2F-65F2-B49D-4A0F-FBF0774EF7E3}"/>
              </a:ext>
            </a:extLst>
          </p:cNvPr>
          <p:cNvPicPr>
            <a:picLocks noGrp="1" noChangeAspect="1"/>
          </p:cNvPicPr>
          <p:nvPr>
            <p:ph idx="1"/>
          </p:nvPr>
        </p:nvPicPr>
        <p:blipFill>
          <a:blip r:embed="rId2"/>
          <a:stretch>
            <a:fillRect/>
          </a:stretch>
        </p:blipFill>
        <p:spPr>
          <a:xfrm>
            <a:off x="5232600" y="1718561"/>
            <a:ext cx="6747565" cy="4023330"/>
          </a:xfrm>
        </p:spPr>
      </p:pic>
      <p:sp>
        <p:nvSpPr>
          <p:cNvPr id="4" name="Segnaposto piè di pagina 3">
            <a:extLst>
              <a:ext uri="{FF2B5EF4-FFF2-40B4-BE49-F238E27FC236}">
                <a16:creationId xmlns:a16="http://schemas.microsoft.com/office/drawing/2014/main" id="{CAE19C80-830B-5AED-25AE-211B3CE1D602}"/>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A963D774-DEFF-5D66-F8EE-19730B5CF696}"/>
              </a:ext>
            </a:extLst>
          </p:cNvPr>
          <p:cNvSpPr>
            <a:spLocks noGrp="1"/>
          </p:cNvSpPr>
          <p:nvPr>
            <p:ph type="sldNum" sz="quarter" idx="12"/>
          </p:nvPr>
        </p:nvSpPr>
        <p:spPr/>
        <p:txBody>
          <a:bodyPr/>
          <a:lstStyle/>
          <a:p>
            <a:fld id="{66CD45B7-DFE2-4393-8D37-380FC36BF3AA}" type="slidenum">
              <a:rPr lang="de-DE" dirty="0" smtClean="0">
                <a:solidFill>
                  <a:srgbClr val="01396C"/>
                </a:solidFill>
              </a:rPr>
              <a:t>5</a:t>
            </a:fld>
            <a:endParaRPr lang="de-DE">
              <a:solidFill>
                <a:srgbClr val="01396C"/>
              </a:solidFill>
            </a:endParaRPr>
          </a:p>
        </p:txBody>
      </p:sp>
      <p:pic>
        <p:nvPicPr>
          <p:cNvPr id="7" name="Immagine 6">
            <a:extLst>
              <a:ext uri="{FF2B5EF4-FFF2-40B4-BE49-F238E27FC236}">
                <a16:creationId xmlns:a16="http://schemas.microsoft.com/office/drawing/2014/main" id="{BCC25EE1-D509-AF63-0FF9-3CC56F61B28C}"/>
              </a:ext>
            </a:extLst>
          </p:cNvPr>
          <p:cNvPicPr>
            <a:picLocks noChangeAspect="1"/>
          </p:cNvPicPr>
          <p:nvPr/>
        </p:nvPicPr>
        <p:blipFill>
          <a:blip r:embed="rId3"/>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5D4DCB92-7A94-AFC7-F235-56ABDFBCDDEB}"/>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err="1">
                <a:solidFill>
                  <a:schemeClr val="bg1"/>
                </a:solidFill>
              </a:rPr>
              <a:t>Introduction</a:t>
            </a:r>
            <a:r>
              <a:rPr lang="it-IT" b="1">
                <a:solidFill>
                  <a:schemeClr val="bg1"/>
                </a:solidFill>
              </a:rPr>
              <a:t> and </a:t>
            </a:r>
            <a:r>
              <a:rPr lang="it-IT" b="1" err="1">
                <a:solidFill>
                  <a:schemeClr val="bg1"/>
                </a:solidFill>
              </a:rPr>
              <a:t>Motivation</a:t>
            </a:r>
          </a:p>
        </p:txBody>
      </p:sp>
      <p:sp>
        <p:nvSpPr>
          <p:cNvPr id="3" name="CasellaDiTesto 2">
            <a:extLst>
              <a:ext uri="{FF2B5EF4-FFF2-40B4-BE49-F238E27FC236}">
                <a16:creationId xmlns:a16="http://schemas.microsoft.com/office/drawing/2014/main" id="{0ADEC6BB-24F0-FDC8-C22F-7807B986C955}"/>
              </a:ext>
            </a:extLst>
          </p:cNvPr>
          <p:cNvSpPr txBox="1"/>
          <p:nvPr/>
        </p:nvSpPr>
        <p:spPr>
          <a:xfrm>
            <a:off x="664250" y="2126672"/>
            <a:ext cx="465878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err="1">
                <a:solidFill>
                  <a:srgbClr val="01396C"/>
                </a:solidFill>
                <a:latin typeface="Aptos Display"/>
              </a:rPr>
              <a:t>We</a:t>
            </a:r>
            <a:r>
              <a:rPr lang="de-DE" sz="2000">
                <a:solidFill>
                  <a:srgbClr val="01396C"/>
                </a:solidFill>
                <a:latin typeface="Aptos Display"/>
              </a:rPr>
              <a:t> </a:t>
            </a:r>
            <a:r>
              <a:rPr lang="de-DE" sz="2000" err="1">
                <a:solidFill>
                  <a:srgbClr val="01396C"/>
                </a:solidFill>
                <a:latin typeface="Aptos Display"/>
              </a:rPr>
              <a:t>can</a:t>
            </a:r>
            <a:r>
              <a:rPr lang="de-DE" sz="2000">
                <a:solidFill>
                  <a:srgbClr val="01396C"/>
                </a:solidFill>
                <a:latin typeface="Aptos Display"/>
              </a:rPr>
              <a:t> </a:t>
            </a:r>
            <a:r>
              <a:rPr lang="de-DE" sz="2000" err="1">
                <a:solidFill>
                  <a:srgbClr val="01396C"/>
                </a:solidFill>
                <a:latin typeface="Aptos Display"/>
              </a:rPr>
              <a:t>look</a:t>
            </a:r>
            <a:r>
              <a:rPr lang="de-DE" sz="2000">
                <a:solidFill>
                  <a:srgbClr val="01396C"/>
                </a:solidFill>
                <a:latin typeface="Aptos Display"/>
              </a:rPr>
              <a:t> at </a:t>
            </a:r>
            <a:r>
              <a:rPr lang="de-DE" sz="2000" err="1">
                <a:solidFill>
                  <a:srgbClr val="01396C"/>
                </a:solidFill>
                <a:latin typeface="Aptos Display"/>
              </a:rPr>
              <a:t>the</a:t>
            </a:r>
            <a:r>
              <a:rPr lang="de-DE" sz="2000">
                <a:solidFill>
                  <a:srgbClr val="01396C"/>
                </a:solidFill>
                <a:latin typeface="Aptos Display"/>
              </a:rPr>
              <a:t> differential </a:t>
            </a:r>
            <a:r>
              <a:rPr lang="de-DE" sz="2000" err="1">
                <a:solidFill>
                  <a:srgbClr val="01396C"/>
                </a:solidFill>
                <a:latin typeface="Aptos Display"/>
              </a:rPr>
              <a:t>cross</a:t>
            </a:r>
            <a:r>
              <a:rPr lang="de-DE" sz="2000">
                <a:solidFill>
                  <a:srgbClr val="01396C"/>
                </a:solidFill>
                <a:latin typeface="Aptos Display"/>
              </a:rPr>
              <a:t> </a:t>
            </a:r>
            <a:r>
              <a:rPr lang="de-DE" sz="2000" err="1">
                <a:solidFill>
                  <a:srgbClr val="01396C"/>
                </a:solidFill>
                <a:latin typeface="Aptos Display"/>
              </a:rPr>
              <a:t>section</a:t>
            </a:r>
            <a:r>
              <a:rPr lang="de-DE" sz="2000">
                <a:solidFill>
                  <a:srgbClr val="01396C"/>
                </a:solidFill>
                <a:latin typeface="Aptos Display"/>
              </a:rPr>
              <a:t> </a:t>
            </a:r>
            <a:r>
              <a:rPr lang="de-DE" sz="2000" err="1">
                <a:solidFill>
                  <a:srgbClr val="01396C"/>
                </a:solidFill>
                <a:latin typeface="Aptos Display"/>
              </a:rPr>
              <a:t>predictions</a:t>
            </a:r>
            <a:r>
              <a:rPr lang="de-DE" sz="2000">
                <a:solidFill>
                  <a:srgbClr val="01396C"/>
                </a:solidFill>
                <a:latin typeface="Aptos Display"/>
              </a:rPr>
              <a:t> </a:t>
            </a:r>
            <a:r>
              <a:rPr lang="de-DE" sz="2000" err="1">
                <a:solidFill>
                  <a:srgbClr val="01396C"/>
                </a:solidFill>
                <a:latin typeface="Aptos Display"/>
              </a:rPr>
              <a:t>of</a:t>
            </a:r>
            <a:r>
              <a:rPr lang="de-DE" sz="2000">
                <a:solidFill>
                  <a:srgbClr val="01396C"/>
                </a:solidFill>
                <a:latin typeface="Aptos Display"/>
              </a:rPr>
              <a:t> SM and Fermi </a:t>
            </a:r>
            <a:r>
              <a:rPr lang="de-DE" sz="2000" err="1">
                <a:solidFill>
                  <a:srgbClr val="01396C"/>
                </a:solidFill>
                <a:latin typeface="Aptos Display"/>
              </a:rPr>
              <a:t>theory</a:t>
            </a:r>
            <a:endParaRPr lang="de-DE" sz="2000">
              <a:solidFill>
                <a:srgbClr val="01396C"/>
              </a:solidFill>
              <a:latin typeface="Aptos Display"/>
            </a:endParaRPr>
          </a:p>
          <a:p>
            <a:endParaRPr lang="de-DE" sz="2000">
              <a:solidFill>
                <a:srgbClr val="01396C"/>
              </a:solidFill>
              <a:latin typeface="Aptos Display"/>
            </a:endParaRPr>
          </a:p>
          <a:p>
            <a:pPr marL="457200" indent="-457200">
              <a:buAutoNum type="arabicPeriod"/>
            </a:pPr>
            <a:r>
              <a:rPr lang="de-DE" sz="2000">
                <a:solidFill>
                  <a:srgbClr val="01396C"/>
                </a:solidFill>
                <a:latin typeface="Aptos Display"/>
              </a:rPr>
              <a:t>At </a:t>
            </a:r>
            <a:r>
              <a:rPr lang="de-DE" sz="2000" err="1">
                <a:solidFill>
                  <a:srgbClr val="01396C"/>
                </a:solidFill>
                <a:latin typeface="Aptos Display"/>
              </a:rPr>
              <a:t>low</a:t>
            </a:r>
            <a:r>
              <a:rPr lang="de-DE" sz="2000">
                <a:solidFill>
                  <a:srgbClr val="01396C"/>
                </a:solidFill>
                <a:latin typeface="Aptos Display"/>
              </a:rPr>
              <a:t> </a:t>
            </a:r>
            <a:r>
              <a:rPr lang="de-DE" sz="2000" err="1">
                <a:solidFill>
                  <a:srgbClr val="01396C"/>
                </a:solidFill>
                <a:latin typeface="Aptos Display"/>
              </a:rPr>
              <a:t>energy</a:t>
            </a:r>
            <a:r>
              <a:rPr lang="de-DE" sz="2000">
                <a:solidFill>
                  <a:srgbClr val="01396C"/>
                </a:solidFill>
                <a:latin typeface="Aptos Display"/>
              </a:rPr>
              <a:t>, </a:t>
            </a:r>
            <a:r>
              <a:rPr lang="de-DE" sz="2000" err="1">
                <a:solidFill>
                  <a:srgbClr val="01396C"/>
                </a:solidFill>
                <a:latin typeface="Aptos Display"/>
              </a:rPr>
              <a:t>the</a:t>
            </a:r>
            <a:r>
              <a:rPr lang="de-DE" sz="2000">
                <a:solidFill>
                  <a:srgbClr val="01396C"/>
                </a:solidFill>
                <a:latin typeface="Aptos Display"/>
              </a:rPr>
              <a:t> </a:t>
            </a:r>
            <a:r>
              <a:rPr lang="de-DE" sz="2000" err="1">
                <a:solidFill>
                  <a:srgbClr val="01396C"/>
                </a:solidFill>
                <a:latin typeface="Aptos Display"/>
              </a:rPr>
              <a:t>two</a:t>
            </a:r>
            <a:r>
              <a:rPr lang="de-DE" sz="2000">
                <a:solidFill>
                  <a:srgbClr val="01396C"/>
                </a:solidFill>
                <a:latin typeface="Aptos Display"/>
              </a:rPr>
              <a:t> </a:t>
            </a:r>
            <a:r>
              <a:rPr lang="de-DE" sz="2000" err="1">
                <a:solidFill>
                  <a:srgbClr val="01396C"/>
                </a:solidFill>
                <a:latin typeface="Aptos Display"/>
              </a:rPr>
              <a:t>theories</a:t>
            </a:r>
            <a:r>
              <a:rPr lang="de-DE" sz="2000">
                <a:solidFill>
                  <a:srgbClr val="01396C"/>
                </a:solidFill>
                <a:latin typeface="Aptos Display"/>
              </a:rPr>
              <a:t> </a:t>
            </a:r>
            <a:r>
              <a:rPr lang="de-DE" sz="2000" err="1">
                <a:solidFill>
                  <a:srgbClr val="01396C"/>
                </a:solidFill>
                <a:latin typeface="Aptos Display"/>
              </a:rPr>
              <a:t>give</a:t>
            </a:r>
            <a:r>
              <a:rPr lang="de-DE" sz="2000">
                <a:solidFill>
                  <a:srgbClr val="01396C"/>
                </a:solidFill>
                <a:latin typeface="Aptos Display"/>
              </a:rPr>
              <a:t> </a:t>
            </a:r>
            <a:r>
              <a:rPr lang="de-DE" sz="2000" err="1">
                <a:solidFill>
                  <a:srgbClr val="01396C"/>
                </a:solidFill>
                <a:latin typeface="Aptos Display"/>
              </a:rPr>
              <a:t>the</a:t>
            </a:r>
            <a:r>
              <a:rPr lang="de-DE" sz="2000">
                <a:solidFill>
                  <a:srgbClr val="01396C"/>
                </a:solidFill>
                <a:latin typeface="Aptos Display"/>
              </a:rPr>
              <a:t> same </a:t>
            </a:r>
            <a:r>
              <a:rPr lang="de-DE" sz="2000" err="1">
                <a:solidFill>
                  <a:srgbClr val="01396C"/>
                </a:solidFill>
                <a:latin typeface="Aptos Display"/>
              </a:rPr>
              <a:t>result</a:t>
            </a:r>
            <a:endParaRPr lang="de-DE" sz="2000">
              <a:solidFill>
                <a:srgbClr val="01396C"/>
              </a:solidFill>
              <a:latin typeface="Aptos Display"/>
            </a:endParaRPr>
          </a:p>
          <a:p>
            <a:pPr marL="342900" indent="-342900">
              <a:buAutoNum type="arabicPeriod"/>
            </a:pPr>
            <a:r>
              <a:rPr lang="de-DE" sz="2000">
                <a:solidFill>
                  <a:srgbClr val="01396C"/>
                </a:solidFill>
                <a:latin typeface="Aptos Display"/>
              </a:rPr>
              <a:t>  At </a:t>
            </a:r>
            <a:r>
              <a:rPr lang="de-DE" sz="2000" err="1">
                <a:solidFill>
                  <a:srgbClr val="01396C"/>
                </a:solidFill>
                <a:latin typeface="Aptos Display"/>
              </a:rPr>
              <a:t>slightly</a:t>
            </a:r>
            <a:r>
              <a:rPr lang="de-DE" sz="2000">
                <a:solidFill>
                  <a:srgbClr val="01396C"/>
                </a:solidFill>
                <a:latin typeface="Aptos Display"/>
              </a:rPr>
              <a:t> </a:t>
            </a:r>
            <a:r>
              <a:rPr lang="de-DE" sz="2000" err="1">
                <a:solidFill>
                  <a:srgbClr val="01396C"/>
                </a:solidFill>
                <a:latin typeface="Aptos Display"/>
              </a:rPr>
              <a:t>higher</a:t>
            </a:r>
            <a:r>
              <a:rPr lang="de-DE" sz="2000">
                <a:solidFill>
                  <a:srgbClr val="01396C"/>
                </a:solidFill>
                <a:latin typeface="Aptos Display"/>
              </a:rPr>
              <a:t> </a:t>
            </a:r>
            <a:r>
              <a:rPr lang="de-DE" sz="2000" err="1">
                <a:solidFill>
                  <a:srgbClr val="01396C"/>
                </a:solidFill>
                <a:latin typeface="Aptos Display"/>
              </a:rPr>
              <a:t>energy</a:t>
            </a:r>
            <a:r>
              <a:rPr lang="de-DE" sz="2000">
                <a:solidFill>
                  <a:srgbClr val="01396C"/>
                </a:solidFill>
                <a:latin typeface="Aptos Display"/>
              </a:rPr>
              <a:t>, </a:t>
            </a:r>
            <a:r>
              <a:rPr lang="de-DE" sz="2000" err="1">
                <a:solidFill>
                  <a:srgbClr val="01396C"/>
                </a:solidFill>
                <a:latin typeface="Aptos Display"/>
                <a:ea typeface="+mn-lt"/>
                <a:cs typeface="+mn-lt"/>
              </a:rPr>
              <a:t>deviations</a:t>
            </a:r>
            <a:r>
              <a:rPr lang="de-DE" sz="2000">
                <a:solidFill>
                  <a:srgbClr val="01396C"/>
                </a:solidFill>
                <a:latin typeface="Aptos Display"/>
                <a:ea typeface="+mn-lt"/>
                <a:cs typeface="+mn-lt"/>
              </a:rPr>
              <a:t> </a:t>
            </a:r>
            <a:r>
              <a:rPr lang="de-DE" sz="2000" err="1">
                <a:solidFill>
                  <a:srgbClr val="01396C"/>
                </a:solidFill>
                <a:latin typeface="Aptos Display"/>
                <a:ea typeface="+mn-lt"/>
                <a:cs typeface="+mn-lt"/>
              </a:rPr>
              <a:t>from</a:t>
            </a:r>
            <a:r>
              <a:rPr lang="de-DE" sz="2000">
                <a:solidFill>
                  <a:srgbClr val="01396C"/>
                </a:solidFill>
                <a:latin typeface="Aptos Display"/>
                <a:ea typeface="+mn-lt"/>
                <a:cs typeface="+mn-lt"/>
              </a:rPr>
              <a:t> </a:t>
            </a:r>
            <a:r>
              <a:rPr lang="de-DE" sz="2000" err="1">
                <a:solidFill>
                  <a:srgbClr val="01396C"/>
                </a:solidFill>
                <a:latin typeface="Aptos Display"/>
                <a:ea typeface="+mn-lt"/>
                <a:cs typeface="+mn-lt"/>
              </a:rPr>
              <a:t>the</a:t>
            </a:r>
            <a:r>
              <a:rPr lang="de-DE" sz="2000">
                <a:solidFill>
                  <a:srgbClr val="01396C"/>
                </a:solidFill>
                <a:latin typeface="Aptos Display"/>
                <a:ea typeface="+mn-lt"/>
                <a:cs typeface="+mn-lt"/>
              </a:rPr>
              <a:t> Fermi </a:t>
            </a:r>
            <a:r>
              <a:rPr lang="de-DE" sz="2000" err="1">
                <a:solidFill>
                  <a:srgbClr val="01396C"/>
                </a:solidFill>
                <a:latin typeface="Aptos Display"/>
                <a:ea typeface="+mn-lt"/>
                <a:cs typeface="+mn-lt"/>
              </a:rPr>
              <a:t>prediction</a:t>
            </a:r>
            <a:r>
              <a:rPr lang="de-DE" sz="2000">
                <a:solidFill>
                  <a:srgbClr val="01396C"/>
                </a:solidFill>
                <a:latin typeface="Aptos Display"/>
                <a:ea typeface="+mn-lt"/>
                <a:cs typeface="+mn-lt"/>
              </a:rPr>
              <a:t> </a:t>
            </a:r>
            <a:r>
              <a:rPr lang="de-DE" sz="2000" err="1">
                <a:solidFill>
                  <a:srgbClr val="01396C"/>
                </a:solidFill>
                <a:latin typeface="Aptos Display"/>
                <a:ea typeface="+mn-lt"/>
                <a:cs typeface="+mn-lt"/>
              </a:rPr>
              <a:t>would</a:t>
            </a:r>
            <a:r>
              <a:rPr lang="de-DE" sz="2000">
                <a:solidFill>
                  <a:srgbClr val="01396C"/>
                </a:solidFill>
                <a:latin typeface="Aptos Display"/>
                <a:ea typeface="+mn-lt"/>
                <a:cs typeface="+mn-lt"/>
              </a:rPr>
              <a:t> </a:t>
            </a:r>
            <a:r>
              <a:rPr lang="de-DE" sz="2000" err="1">
                <a:solidFill>
                  <a:srgbClr val="01396C"/>
                </a:solidFill>
                <a:latin typeface="Aptos Display"/>
                <a:ea typeface="+mn-lt"/>
                <a:cs typeface="+mn-lt"/>
              </a:rPr>
              <a:t>become</a:t>
            </a:r>
            <a:r>
              <a:rPr lang="de-DE" sz="2000">
                <a:solidFill>
                  <a:srgbClr val="01396C"/>
                </a:solidFill>
                <a:latin typeface="Aptos Display"/>
                <a:ea typeface="+mn-lt"/>
                <a:cs typeface="+mn-lt"/>
              </a:rPr>
              <a:t> visible</a:t>
            </a:r>
            <a:endParaRPr lang="de-DE" sz="2000">
              <a:solidFill>
                <a:srgbClr val="01396C"/>
              </a:solidFill>
              <a:latin typeface="Aptos Display"/>
            </a:endParaRPr>
          </a:p>
          <a:p>
            <a:pPr marL="342900" indent="-342900">
              <a:buAutoNum type="arabicPeriod"/>
            </a:pPr>
            <a:r>
              <a:rPr lang="de-DE" sz="2000">
                <a:solidFill>
                  <a:srgbClr val="01396C"/>
                </a:solidFill>
                <a:latin typeface="Aptos Display"/>
              </a:rPr>
              <a:t>  </a:t>
            </a:r>
            <a:r>
              <a:rPr lang="de-DE" sz="2000" err="1">
                <a:solidFill>
                  <a:srgbClr val="01396C"/>
                </a:solidFill>
                <a:latin typeface="Aptos Display"/>
              </a:rPr>
              <a:t>Around</a:t>
            </a:r>
            <a:r>
              <a:rPr lang="de-DE" sz="2000">
                <a:solidFill>
                  <a:srgbClr val="01396C"/>
                </a:solidFill>
                <a:latin typeface="Aptos Display"/>
              </a:rPr>
              <a:t> W </a:t>
            </a:r>
            <a:r>
              <a:rPr lang="de-DE" sz="2000" err="1">
                <a:solidFill>
                  <a:srgbClr val="01396C"/>
                </a:solidFill>
                <a:latin typeface="Aptos Display"/>
              </a:rPr>
              <a:t>boson</a:t>
            </a:r>
            <a:r>
              <a:rPr lang="de-DE" sz="2000">
                <a:solidFill>
                  <a:srgbClr val="01396C"/>
                </a:solidFill>
                <a:latin typeface="Aptos Display"/>
              </a:rPr>
              <a:t> </a:t>
            </a:r>
            <a:r>
              <a:rPr lang="de-DE" sz="2000" err="1">
                <a:solidFill>
                  <a:srgbClr val="01396C"/>
                </a:solidFill>
                <a:latin typeface="Aptos Display"/>
              </a:rPr>
              <a:t>energy</a:t>
            </a:r>
            <a:r>
              <a:rPr lang="de-DE" sz="2000">
                <a:solidFill>
                  <a:srgbClr val="01396C"/>
                </a:solidFill>
                <a:latin typeface="Aptos Display"/>
              </a:rPr>
              <a:t>, </a:t>
            </a:r>
            <a:r>
              <a:rPr lang="de-DE" sz="2000" err="1">
                <a:solidFill>
                  <a:srgbClr val="01396C"/>
                </a:solidFill>
                <a:latin typeface="Aptos Display"/>
              </a:rPr>
              <a:t>the</a:t>
            </a:r>
            <a:r>
              <a:rPr lang="de-DE" sz="2000">
                <a:solidFill>
                  <a:srgbClr val="01396C"/>
                </a:solidFill>
                <a:latin typeface="Aptos Display"/>
              </a:rPr>
              <a:t> Fermi </a:t>
            </a:r>
            <a:r>
              <a:rPr lang="de-DE" sz="2000" err="1">
                <a:solidFill>
                  <a:srgbClr val="01396C"/>
                </a:solidFill>
                <a:latin typeface="Aptos Display"/>
              </a:rPr>
              <a:t>theory</a:t>
            </a:r>
            <a:r>
              <a:rPr lang="de-DE" sz="2000">
                <a:solidFill>
                  <a:srgbClr val="01396C"/>
                </a:solidFill>
                <a:latin typeface="Aptos Display"/>
              </a:rPr>
              <a:t> </a:t>
            </a:r>
            <a:r>
              <a:rPr lang="de-DE" sz="2000" err="1">
                <a:solidFill>
                  <a:srgbClr val="01396C"/>
                </a:solidFill>
                <a:latin typeface="Aptos Display"/>
                <a:ea typeface="+mn-lt"/>
                <a:cs typeface="+mn-lt"/>
              </a:rPr>
              <a:t>becomes</a:t>
            </a:r>
            <a:r>
              <a:rPr lang="de-DE" sz="2000">
                <a:solidFill>
                  <a:srgbClr val="01396C"/>
                </a:solidFill>
                <a:latin typeface="Aptos Display"/>
                <a:ea typeface="+mn-lt"/>
                <a:cs typeface="+mn-lt"/>
              </a:rPr>
              <a:t> </a:t>
            </a:r>
            <a:r>
              <a:rPr lang="de-DE" sz="2000" err="1">
                <a:solidFill>
                  <a:srgbClr val="01396C"/>
                </a:solidFill>
                <a:latin typeface="Aptos Display"/>
                <a:ea typeface="+mn-lt"/>
                <a:cs typeface="+mn-lt"/>
              </a:rPr>
              <a:t>completely</a:t>
            </a:r>
            <a:r>
              <a:rPr lang="de-DE" sz="2000">
                <a:solidFill>
                  <a:srgbClr val="01396C"/>
                </a:solidFill>
                <a:latin typeface="Aptos Display"/>
                <a:ea typeface="+mn-lt"/>
                <a:cs typeface="+mn-lt"/>
              </a:rPr>
              <a:t> </a:t>
            </a:r>
            <a:r>
              <a:rPr lang="de-DE" sz="2000" err="1">
                <a:solidFill>
                  <a:srgbClr val="01396C"/>
                </a:solidFill>
                <a:latin typeface="Aptos Display"/>
                <a:ea typeface="+mn-lt"/>
                <a:cs typeface="+mn-lt"/>
              </a:rPr>
              <a:t>inapplicable</a:t>
            </a:r>
            <a:endParaRPr lang="de-DE" sz="2000" err="1">
              <a:solidFill>
                <a:srgbClr val="01396C"/>
              </a:solidFill>
              <a:latin typeface="Aptos Display"/>
            </a:endParaRPr>
          </a:p>
          <a:p>
            <a:endParaRPr lang="de-DE" sz="2000" i="1" u="sng">
              <a:solidFill>
                <a:srgbClr val="01396C"/>
              </a:solidFill>
              <a:latin typeface="Aptos Display"/>
            </a:endParaRPr>
          </a:p>
        </p:txBody>
      </p:sp>
    </p:spTree>
    <p:extLst>
      <p:ext uri="{BB962C8B-B14F-4D97-AF65-F5344CB8AC3E}">
        <p14:creationId xmlns:p14="http://schemas.microsoft.com/office/powerpoint/2010/main" val="10789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ACE3-711F-2906-0246-D4C440702CBB}"/>
            </a:ext>
          </a:extLst>
        </p:cNvPr>
        <p:cNvGrpSpPr/>
        <p:nvPr/>
      </p:nvGrpSpPr>
      <p:grpSpPr>
        <a:xfrm>
          <a:off x="0" y="0"/>
          <a:ext cx="0" cy="0"/>
          <a:chOff x="0" y="0"/>
          <a:chExt cx="0" cy="0"/>
        </a:xfrm>
      </p:grpSpPr>
      <p:sp>
        <p:nvSpPr>
          <p:cNvPr id="11" name="Segnaposto contenuto 8">
            <a:extLst>
              <a:ext uri="{FF2B5EF4-FFF2-40B4-BE49-F238E27FC236}">
                <a16:creationId xmlns:a16="http://schemas.microsoft.com/office/drawing/2014/main" id="{14FB9F06-1A87-E8BA-F89D-F672F22DFCC9}"/>
              </a:ext>
            </a:extLst>
          </p:cNvPr>
          <p:cNvSpPr txBox="1">
            <a:spLocks/>
          </p:cNvSpPr>
          <p:nvPr/>
        </p:nvSpPr>
        <p:spPr>
          <a:xfrm>
            <a:off x="1037441" y="3276063"/>
            <a:ext cx="9873343" cy="22269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ea typeface="+mn-lt"/>
                <a:cs typeface="+mn-lt"/>
              </a:rPr>
              <a:t>Ψ </a:t>
            </a:r>
            <a:r>
              <a:rPr lang="it-IT" sz="2000" err="1">
                <a:ea typeface="+mn-lt"/>
                <a:cs typeface="+mn-lt"/>
              </a:rPr>
              <a:t>is</a:t>
            </a:r>
            <a:r>
              <a:rPr lang="it-IT" sz="2000">
                <a:ea typeface="+mn-lt"/>
                <a:cs typeface="+mn-lt"/>
              </a:rPr>
              <a:t> a </a:t>
            </a:r>
            <a:r>
              <a:rPr lang="it-IT" sz="2000" err="1">
                <a:ea typeface="+mn-lt"/>
                <a:cs typeface="+mn-lt"/>
              </a:rPr>
              <a:t>fermionic</a:t>
            </a:r>
            <a:r>
              <a:rPr lang="it-IT" sz="2000">
                <a:ea typeface="+mn-lt"/>
                <a:cs typeface="+mn-lt"/>
              </a:rPr>
              <a:t> field with small mass </a:t>
            </a:r>
          </a:p>
          <a:p>
            <a:r>
              <a:rPr lang="it-IT" sz="2000">
                <a:solidFill>
                  <a:srgbClr val="FF0000"/>
                </a:solidFill>
                <a:ea typeface="+mn-lt"/>
                <a:cs typeface="+mn-lt"/>
              </a:rPr>
              <a:t>Φ </a:t>
            </a:r>
            <a:r>
              <a:rPr lang="it-IT" sz="2000" err="1">
                <a:solidFill>
                  <a:srgbClr val="FF0000"/>
                </a:solidFill>
                <a:ea typeface="+mn-lt"/>
                <a:cs typeface="+mn-lt"/>
              </a:rPr>
              <a:t>is</a:t>
            </a:r>
            <a:r>
              <a:rPr lang="it-IT" sz="2000">
                <a:solidFill>
                  <a:srgbClr val="FF0000"/>
                </a:solidFill>
                <a:ea typeface="+mn-lt"/>
                <a:cs typeface="+mn-lt"/>
              </a:rPr>
              <a:t> a scalar field with high mass m &lt;&lt; M</a:t>
            </a:r>
            <a:endParaRPr lang="it-IT" sz="2000" i="1">
              <a:solidFill>
                <a:srgbClr val="FF0000"/>
              </a:solidFill>
            </a:endParaRPr>
          </a:p>
          <a:p>
            <a:r>
              <a:rPr lang="it-IT" sz="2000" i="1">
                <a:solidFill>
                  <a:srgbClr val="0070C0"/>
                </a:solidFill>
              </a:rPr>
              <a:t> y, </a:t>
            </a:r>
            <a:r>
              <a:rPr lang="it-IT" sz="2000">
                <a:solidFill>
                  <a:srgbClr val="0070C0"/>
                </a:solidFill>
                <a:ea typeface="+mn-lt"/>
                <a:cs typeface="+mn-lt"/>
              </a:rPr>
              <a:t>λ &lt;&lt; 1 so </a:t>
            </a:r>
            <a:r>
              <a:rPr lang="it-IT" sz="2000" err="1">
                <a:solidFill>
                  <a:srgbClr val="0070C0"/>
                </a:solidFill>
                <a:ea typeface="+mn-lt"/>
                <a:cs typeface="+mn-lt"/>
              </a:rPr>
              <a:t>that</a:t>
            </a:r>
            <a:r>
              <a:rPr lang="it-IT" sz="2000">
                <a:solidFill>
                  <a:srgbClr val="0070C0"/>
                </a:solidFill>
                <a:ea typeface="+mn-lt"/>
                <a:cs typeface="+mn-lt"/>
              </a:rPr>
              <a:t> </a:t>
            </a:r>
            <a:r>
              <a:rPr lang="it-IT" sz="2000" err="1">
                <a:solidFill>
                  <a:srgbClr val="0070C0"/>
                </a:solidFill>
                <a:ea typeface="+mn-lt"/>
                <a:cs typeface="+mn-lt"/>
              </a:rPr>
              <a:t>we</a:t>
            </a:r>
            <a:r>
              <a:rPr lang="it-IT" sz="2000">
                <a:solidFill>
                  <a:srgbClr val="0070C0"/>
                </a:solidFill>
                <a:ea typeface="+mn-lt"/>
                <a:cs typeface="+mn-lt"/>
              </a:rPr>
              <a:t> can work in </a:t>
            </a:r>
            <a:r>
              <a:rPr lang="it-IT" sz="2000" err="1">
                <a:solidFill>
                  <a:srgbClr val="0070C0"/>
                </a:solidFill>
                <a:ea typeface="+mn-lt"/>
                <a:cs typeface="+mn-lt"/>
              </a:rPr>
              <a:t>perturbation</a:t>
            </a:r>
            <a:r>
              <a:rPr lang="it-IT" sz="2000">
                <a:solidFill>
                  <a:srgbClr val="0070C0"/>
                </a:solidFill>
                <a:ea typeface="+mn-lt"/>
                <a:cs typeface="+mn-lt"/>
              </a:rPr>
              <a:t> theory </a:t>
            </a:r>
            <a:endParaRPr lang="it-IT" sz="2000">
              <a:solidFill>
                <a:srgbClr val="0070C0"/>
              </a:solidFill>
            </a:endParaRPr>
          </a:p>
          <a:p>
            <a:pPr marL="0" indent="0">
              <a:buNone/>
            </a:pPr>
            <a:r>
              <a:rPr lang="it-IT" sz="2000">
                <a:solidFill>
                  <a:srgbClr val="01396C"/>
                </a:solidFill>
              </a:rPr>
              <a:t>The </a:t>
            </a:r>
            <a:r>
              <a:rPr lang="it-IT" sz="2000" err="1">
                <a:solidFill>
                  <a:srgbClr val="01396C"/>
                </a:solidFill>
              </a:rPr>
              <a:t>matrix</a:t>
            </a:r>
            <a:r>
              <a:rPr lang="it-IT" sz="2000">
                <a:solidFill>
                  <a:srgbClr val="01396C"/>
                </a:solidFill>
              </a:rPr>
              <a:t> </a:t>
            </a:r>
            <a:r>
              <a:rPr lang="it-IT" sz="2000" err="1">
                <a:solidFill>
                  <a:srgbClr val="01396C"/>
                </a:solidFill>
              </a:rPr>
              <a:t>element</a:t>
            </a:r>
            <a:r>
              <a:rPr lang="it-IT" sz="2000">
                <a:solidFill>
                  <a:srgbClr val="01396C"/>
                </a:solidFill>
              </a:rPr>
              <a:t> for </a:t>
            </a:r>
            <a:r>
              <a:rPr lang="it-IT" sz="2000">
                <a:solidFill>
                  <a:srgbClr val="01396C"/>
                </a:solidFill>
                <a:ea typeface="+mn-lt"/>
                <a:cs typeface="+mn-lt"/>
              </a:rPr>
              <a:t>an </a:t>
            </a:r>
            <a:r>
              <a:rPr lang="it-IT" sz="2000" err="1">
                <a:solidFill>
                  <a:srgbClr val="01396C"/>
                </a:solidFill>
                <a:ea typeface="+mn-lt"/>
                <a:cs typeface="+mn-lt"/>
              </a:rPr>
              <a:t>elastic</a:t>
            </a:r>
            <a:r>
              <a:rPr lang="it-IT" sz="2000">
                <a:solidFill>
                  <a:srgbClr val="01396C"/>
                </a:solidFill>
                <a:ea typeface="+mn-lt"/>
                <a:cs typeface="+mn-lt"/>
              </a:rPr>
              <a:t> scattering of </a:t>
            </a:r>
            <a:r>
              <a:rPr lang="it-IT" sz="2000" err="1">
                <a:solidFill>
                  <a:srgbClr val="01396C"/>
                </a:solidFill>
                <a:ea typeface="+mn-lt"/>
                <a:cs typeface="+mn-lt"/>
              </a:rPr>
              <a:t>two</a:t>
            </a:r>
            <a:r>
              <a:rPr lang="it-IT" sz="2000">
                <a:solidFill>
                  <a:srgbClr val="01396C"/>
                </a:solidFill>
                <a:ea typeface="+mn-lt"/>
                <a:cs typeface="+mn-lt"/>
              </a:rPr>
              <a:t> </a:t>
            </a:r>
            <a:r>
              <a:rPr lang="it-IT" sz="2000" err="1">
                <a:solidFill>
                  <a:srgbClr val="01396C"/>
                </a:solidFill>
                <a:ea typeface="+mn-lt"/>
                <a:cs typeface="+mn-lt"/>
              </a:rPr>
              <a:t>fermions</a:t>
            </a:r>
            <a:r>
              <a:rPr lang="it-IT" sz="2000">
                <a:solidFill>
                  <a:srgbClr val="01396C"/>
                </a:solidFill>
                <a:ea typeface="+mn-lt"/>
                <a:cs typeface="+mn-lt"/>
              </a:rPr>
              <a:t> </a:t>
            </a:r>
            <a:r>
              <a:rPr lang="it-IT" sz="2000" err="1">
                <a:solidFill>
                  <a:srgbClr val="01396C"/>
                </a:solidFill>
                <a:ea typeface="+mn-lt"/>
                <a:cs typeface="+mn-lt"/>
              </a:rPr>
              <a:t>is</a:t>
            </a:r>
            <a:r>
              <a:rPr lang="it-IT" sz="2000">
                <a:solidFill>
                  <a:srgbClr val="01396C"/>
                </a:solidFill>
                <a:ea typeface="+mn-lt"/>
                <a:cs typeface="+mn-lt"/>
              </a:rPr>
              <a:t>:</a:t>
            </a:r>
            <a:endParaRPr lang="it-IT" sz="2000" err="1">
              <a:solidFill>
                <a:srgbClr val="01396C"/>
              </a:solidFill>
            </a:endParaRPr>
          </a:p>
          <a:p>
            <a:endParaRPr lang="it-IT" sz="2000">
              <a:solidFill>
                <a:srgbClr val="01396C"/>
              </a:solidFill>
            </a:endParaRPr>
          </a:p>
          <a:p>
            <a:endParaRPr lang="it-IT" sz="2000">
              <a:solidFill>
                <a:srgbClr val="01396C"/>
              </a:solidFill>
            </a:endParaRPr>
          </a:p>
          <a:p>
            <a:endParaRPr lang="it-IT">
              <a:solidFill>
                <a:srgbClr val="01396C"/>
              </a:solidFill>
            </a:endParaRPr>
          </a:p>
        </p:txBody>
      </p:sp>
      <p:pic>
        <p:nvPicPr>
          <p:cNvPr id="6" name="Immagine 5" descr="Immagine che contiene cartone animato, natale, clipart&#10;&#10;Il contenuto generato dall&amp;#39;IA potrebbe non essere corretto.">
            <a:extLst>
              <a:ext uri="{FF2B5EF4-FFF2-40B4-BE49-F238E27FC236}">
                <a16:creationId xmlns:a16="http://schemas.microsoft.com/office/drawing/2014/main" id="{7D617505-154B-2FA1-6608-DB8D4479B33D}"/>
              </a:ext>
            </a:extLst>
          </p:cNvPr>
          <p:cNvPicPr>
            <a:picLocks noChangeAspect="1"/>
          </p:cNvPicPr>
          <p:nvPr/>
        </p:nvPicPr>
        <p:blipFill>
          <a:blip r:embed="rId2"/>
          <a:stretch>
            <a:fillRect/>
          </a:stretch>
        </p:blipFill>
        <p:spPr>
          <a:xfrm>
            <a:off x="1039999" y="562096"/>
            <a:ext cx="1959429" cy="1126672"/>
          </a:xfrm>
          <a:prstGeom prst="rect">
            <a:avLst/>
          </a:prstGeom>
        </p:spPr>
      </p:pic>
      <p:pic>
        <p:nvPicPr>
          <p:cNvPr id="3" name="Immagine 2" descr="Immagine che contiene linea, diagramma, schermata&#10;&#10;Il contenuto generato dall&amp;#39;IA potrebbe non essere corretto.">
            <a:extLst>
              <a:ext uri="{FF2B5EF4-FFF2-40B4-BE49-F238E27FC236}">
                <a16:creationId xmlns:a16="http://schemas.microsoft.com/office/drawing/2014/main" id="{C5065EFF-2EC9-E866-3A91-56C7EFAE0395}"/>
              </a:ext>
            </a:extLst>
          </p:cNvPr>
          <p:cNvPicPr>
            <a:picLocks noChangeAspect="1"/>
          </p:cNvPicPr>
          <p:nvPr/>
        </p:nvPicPr>
        <p:blipFill>
          <a:blip r:embed="rId3"/>
          <a:srcRect t="12888" b="13330"/>
          <a:stretch>
            <a:fillRect/>
          </a:stretch>
        </p:blipFill>
        <p:spPr>
          <a:xfrm>
            <a:off x="7621729" y="2875971"/>
            <a:ext cx="4042083" cy="2091921"/>
          </a:xfrm>
          <a:prstGeom prst="rect">
            <a:avLst/>
          </a:prstGeom>
        </p:spPr>
      </p:pic>
      <p:sp>
        <p:nvSpPr>
          <p:cNvPr id="2" name="Titolo 1">
            <a:extLst>
              <a:ext uri="{FF2B5EF4-FFF2-40B4-BE49-F238E27FC236}">
                <a16:creationId xmlns:a16="http://schemas.microsoft.com/office/drawing/2014/main" id="{F58BA438-3376-F737-7E3A-0A4BBDB613F7}"/>
              </a:ext>
            </a:extLst>
          </p:cNvPr>
          <p:cNvSpPr>
            <a:spLocks noGrp="1"/>
          </p:cNvSpPr>
          <p:nvPr>
            <p:ph type="title"/>
          </p:nvPr>
        </p:nvSpPr>
        <p:spPr/>
        <p:txBody>
          <a:bodyPr/>
          <a:lstStyle/>
          <a:p>
            <a:pPr algn="ctr"/>
            <a:r>
              <a:rPr lang="it-IT" sz="4000" b="1">
                <a:solidFill>
                  <a:srgbClr val="01396C"/>
                </a:solidFill>
              </a:rPr>
              <a:t>A Toy </a:t>
            </a:r>
            <a:r>
              <a:rPr lang="it-IT" sz="4000" b="1" err="1">
                <a:solidFill>
                  <a:srgbClr val="01396C"/>
                </a:solidFill>
              </a:rPr>
              <a:t>Effective</a:t>
            </a:r>
            <a:r>
              <a:rPr lang="it-IT" sz="4000" b="1">
                <a:solidFill>
                  <a:srgbClr val="01396C"/>
                </a:solidFill>
              </a:rPr>
              <a:t> Field Theory</a:t>
            </a:r>
            <a:r>
              <a:rPr lang="it-IT" sz="4000" b="1" baseline="30000">
                <a:solidFill>
                  <a:schemeClr val="tx1">
                    <a:lumMod val="65000"/>
                    <a:lumOff val="35000"/>
                  </a:schemeClr>
                </a:solidFill>
              </a:rPr>
              <a:t>+</a:t>
            </a:r>
          </a:p>
        </p:txBody>
      </p:sp>
      <p:sp>
        <p:nvSpPr>
          <p:cNvPr id="9" name="Segnaposto contenuto 8">
            <a:extLst>
              <a:ext uri="{FF2B5EF4-FFF2-40B4-BE49-F238E27FC236}">
                <a16:creationId xmlns:a16="http://schemas.microsoft.com/office/drawing/2014/main" id="{C81867B5-5053-28DA-EAAE-C357D13BAADA}"/>
              </a:ext>
            </a:extLst>
          </p:cNvPr>
          <p:cNvSpPr>
            <a:spLocks noGrp="1"/>
          </p:cNvSpPr>
          <p:nvPr>
            <p:ph idx="1"/>
          </p:nvPr>
        </p:nvSpPr>
        <p:spPr>
          <a:xfrm>
            <a:off x="1034143" y="1923596"/>
            <a:ext cx="10515600" cy="356612"/>
          </a:xfrm>
        </p:spPr>
        <p:txBody>
          <a:bodyPr vert="horz" lIns="91440" tIns="45720" rIns="91440" bIns="45720" rtlCol="0" anchor="t">
            <a:normAutofit lnSpcReduction="10000"/>
          </a:bodyPr>
          <a:lstStyle/>
          <a:p>
            <a:pPr marL="0" indent="0">
              <a:buNone/>
            </a:pPr>
            <a:r>
              <a:rPr lang="it-IT" sz="2000" err="1">
                <a:solidFill>
                  <a:srgbClr val="01396C"/>
                </a:solidFill>
              </a:rPr>
              <a:t>Let's</a:t>
            </a:r>
            <a:r>
              <a:rPr lang="it-IT" sz="2000">
                <a:solidFill>
                  <a:srgbClr val="01396C"/>
                </a:solidFill>
              </a:rPr>
              <a:t> </a:t>
            </a:r>
            <a:r>
              <a:rPr lang="it-IT" sz="2000" err="1">
                <a:solidFill>
                  <a:srgbClr val="01396C"/>
                </a:solidFill>
              </a:rPr>
              <a:t>consider</a:t>
            </a:r>
            <a:r>
              <a:rPr lang="it-IT" sz="2000">
                <a:solidFill>
                  <a:srgbClr val="01396C"/>
                </a:solidFill>
              </a:rPr>
              <a:t> </a:t>
            </a:r>
            <a:r>
              <a:rPr lang="it-IT" sz="2000" err="1">
                <a:solidFill>
                  <a:srgbClr val="01396C"/>
                </a:solidFill>
              </a:rPr>
              <a:t>this</a:t>
            </a:r>
            <a:r>
              <a:rPr lang="it-IT" sz="2000">
                <a:solidFill>
                  <a:srgbClr val="01396C"/>
                </a:solidFill>
              </a:rPr>
              <a:t> toy model:</a:t>
            </a:r>
            <a:endParaRPr lang="it-IT"/>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38FAD0A8-D02E-FAEC-6650-1C85A5663203}"/>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CE60C872-F250-A545-9C14-EF52CA1506C4}"/>
              </a:ext>
            </a:extLst>
          </p:cNvPr>
          <p:cNvSpPr>
            <a:spLocks noGrp="1"/>
          </p:cNvSpPr>
          <p:nvPr>
            <p:ph type="sldNum" sz="quarter" idx="12"/>
          </p:nvPr>
        </p:nvSpPr>
        <p:spPr/>
        <p:txBody>
          <a:bodyPr/>
          <a:lstStyle/>
          <a:p>
            <a:fld id="{66CD45B7-DFE2-4393-8D37-380FC36BF3AA}" type="slidenum">
              <a:rPr lang="de-DE" dirty="0" smtClean="0">
                <a:solidFill>
                  <a:srgbClr val="01396C"/>
                </a:solidFill>
              </a:rPr>
              <a:t>6</a:t>
            </a:fld>
            <a:endParaRPr lang="de-DE">
              <a:solidFill>
                <a:srgbClr val="01396C"/>
              </a:solidFill>
            </a:endParaRPr>
          </a:p>
        </p:txBody>
      </p:sp>
      <p:pic>
        <p:nvPicPr>
          <p:cNvPr id="7" name="Immagine 6">
            <a:extLst>
              <a:ext uri="{FF2B5EF4-FFF2-40B4-BE49-F238E27FC236}">
                <a16:creationId xmlns:a16="http://schemas.microsoft.com/office/drawing/2014/main" id="{4EE21A57-D70E-59CB-57D2-CC2C01E2AB22}"/>
              </a:ext>
            </a:extLst>
          </p:cNvPr>
          <p:cNvPicPr>
            <a:picLocks noChangeAspect="1"/>
          </p:cNvPicPr>
          <p:nvPr/>
        </p:nvPicPr>
        <p:blipFill>
          <a:blip r:embed="rId4"/>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ED7E14E8-A911-1BC1-5164-B609FFD84A89}"/>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A Toy Model for matching</a:t>
            </a:r>
          </a:p>
        </p:txBody>
      </p:sp>
      <p:sp>
        <p:nvSpPr>
          <p:cNvPr id="12" name="CasellaDiTesto 11">
            <a:extLst>
              <a:ext uri="{FF2B5EF4-FFF2-40B4-BE49-F238E27FC236}">
                <a16:creationId xmlns:a16="http://schemas.microsoft.com/office/drawing/2014/main" id="{17E249E8-28E5-78C1-4903-651F95CA2BF3}"/>
              </a:ext>
            </a:extLst>
          </p:cNvPr>
          <p:cNvSpPr txBox="1"/>
          <p:nvPr/>
        </p:nvSpPr>
        <p:spPr>
          <a:xfrm>
            <a:off x="3444491" y="6200348"/>
            <a:ext cx="53262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i="1" baseline="30000">
                <a:solidFill>
                  <a:schemeClr val="tx1">
                    <a:lumMod val="65000"/>
                    <a:lumOff val="35000"/>
                  </a:schemeClr>
                </a:solidFill>
              </a:rPr>
              <a:t>+</a:t>
            </a:r>
            <a:r>
              <a:rPr lang="it-IT" sz="1400" i="1">
                <a:solidFill>
                  <a:schemeClr val="tx1">
                    <a:lumMod val="65000"/>
                    <a:lumOff val="35000"/>
                  </a:schemeClr>
                </a:solidFill>
                <a:ea typeface="+mn-lt"/>
                <a:cs typeface="+mn-lt"/>
              </a:rPr>
              <a:t>An </a:t>
            </a:r>
            <a:r>
              <a:rPr lang="it-IT" sz="1400" i="1" err="1">
                <a:solidFill>
                  <a:schemeClr val="tx1">
                    <a:lumMod val="65000"/>
                    <a:lumOff val="35000"/>
                  </a:schemeClr>
                </a:solidFill>
                <a:ea typeface="+mn-lt"/>
                <a:cs typeface="+mn-lt"/>
              </a:rPr>
              <a:t>Introduction</a:t>
            </a:r>
            <a:r>
              <a:rPr lang="it-IT" sz="1400" i="1">
                <a:solidFill>
                  <a:schemeClr val="tx1">
                    <a:lumMod val="65000"/>
                    <a:lumOff val="35000"/>
                  </a:schemeClr>
                </a:solidFill>
                <a:ea typeface="+mn-lt"/>
                <a:cs typeface="+mn-lt"/>
              </a:rPr>
              <a:t> to </a:t>
            </a:r>
            <a:r>
              <a:rPr lang="it-IT" sz="1400" i="1" err="1">
                <a:solidFill>
                  <a:schemeClr val="tx1">
                    <a:lumMod val="65000"/>
                    <a:lumOff val="35000"/>
                  </a:schemeClr>
                </a:solidFill>
                <a:ea typeface="+mn-lt"/>
                <a:cs typeface="+mn-lt"/>
              </a:rPr>
              <a:t>Effective</a:t>
            </a:r>
            <a:r>
              <a:rPr lang="it-IT" sz="1400" i="1">
                <a:solidFill>
                  <a:schemeClr val="tx1">
                    <a:lumMod val="65000"/>
                    <a:lumOff val="35000"/>
                  </a:schemeClr>
                </a:solidFill>
                <a:ea typeface="+mn-lt"/>
                <a:cs typeface="+mn-lt"/>
              </a:rPr>
              <a:t> Field Theories -  arXiv:2006.16285v1</a:t>
            </a:r>
          </a:p>
        </p:txBody>
      </p:sp>
      <p:pic>
        <p:nvPicPr>
          <p:cNvPr id="13" name="Immagine 12" descr="Immagine che contiene oscurità, schermata&#10;&#10;Il contenuto generato dall&amp;#39;IA potrebbe non essere corretto.">
            <a:extLst>
              <a:ext uri="{FF2B5EF4-FFF2-40B4-BE49-F238E27FC236}">
                <a16:creationId xmlns:a16="http://schemas.microsoft.com/office/drawing/2014/main" id="{04608D2E-8185-B49E-12B0-911E22F57D0E}"/>
              </a:ext>
            </a:extLst>
          </p:cNvPr>
          <p:cNvPicPr>
            <a:picLocks noChangeAspect="1"/>
          </p:cNvPicPr>
          <p:nvPr/>
        </p:nvPicPr>
        <p:blipFill>
          <a:blip r:embed="rId5"/>
          <a:stretch>
            <a:fillRect/>
          </a:stretch>
        </p:blipFill>
        <p:spPr>
          <a:xfrm>
            <a:off x="1853292" y="2261508"/>
            <a:ext cx="8779329" cy="810985"/>
          </a:xfrm>
          <a:prstGeom prst="rect">
            <a:avLst/>
          </a:prstGeom>
        </p:spPr>
      </p:pic>
      <p:pic>
        <p:nvPicPr>
          <p:cNvPr id="14" name="Immagine 13" descr="Immagine che contiene nero, oscurità&#10;&#10;Il contenuto generato dall&amp;#39;IA potrebbe non essere corretto.">
            <a:extLst>
              <a:ext uri="{FF2B5EF4-FFF2-40B4-BE49-F238E27FC236}">
                <a16:creationId xmlns:a16="http://schemas.microsoft.com/office/drawing/2014/main" id="{E7AA79C1-5714-1B99-A37E-E8E569D55418}"/>
              </a:ext>
            </a:extLst>
          </p:cNvPr>
          <p:cNvPicPr>
            <a:picLocks noChangeAspect="1"/>
          </p:cNvPicPr>
          <p:nvPr/>
        </p:nvPicPr>
        <p:blipFill>
          <a:blip r:embed="rId6"/>
          <a:stretch>
            <a:fillRect/>
          </a:stretch>
        </p:blipFill>
        <p:spPr>
          <a:xfrm>
            <a:off x="1956708" y="4931911"/>
            <a:ext cx="8322128" cy="662667"/>
          </a:xfrm>
          <a:prstGeom prst="rect">
            <a:avLst/>
          </a:prstGeom>
        </p:spPr>
      </p:pic>
    </p:spTree>
    <p:extLst>
      <p:ext uri="{BB962C8B-B14F-4D97-AF65-F5344CB8AC3E}">
        <p14:creationId xmlns:p14="http://schemas.microsoft.com/office/powerpoint/2010/main" val="38331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2E54-8D83-8F61-6B03-202C45F0B3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DFC520A-798D-9C65-4097-99EAAC3FFC89}"/>
              </a:ext>
            </a:extLst>
          </p:cNvPr>
          <p:cNvSpPr>
            <a:spLocks noGrp="1"/>
          </p:cNvSpPr>
          <p:nvPr>
            <p:ph type="title"/>
          </p:nvPr>
        </p:nvSpPr>
        <p:spPr/>
        <p:txBody>
          <a:bodyPr/>
          <a:lstStyle/>
          <a:p>
            <a:pPr algn="ctr"/>
            <a:r>
              <a:rPr lang="it-IT" sz="4000" b="1">
                <a:solidFill>
                  <a:srgbClr val="01396C"/>
                </a:solidFill>
              </a:rPr>
              <a:t>A Toy </a:t>
            </a:r>
            <a:r>
              <a:rPr lang="it-IT" sz="4000" b="1" err="1">
                <a:solidFill>
                  <a:srgbClr val="01396C"/>
                </a:solidFill>
              </a:rPr>
              <a:t>Effective</a:t>
            </a:r>
            <a:r>
              <a:rPr lang="it-IT" sz="4000" b="1">
                <a:solidFill>
                  <a:srgbClr val="01396C"/>
                </a:solidFill>
              </a:rPr>
              <a:t> Field Theory</a:t>
            </a:r>
            <a:endParaRPr lang="it-IT"/>
          </a:p>
        </p:txBody>
      </p:sp>
      <p:sp>
        <p:nvSpPr>
          <p:cNvPr id="9" name="Segnaposto contenuto 8">
            <a:extLst>
              <a:ext uri="{FF2B5EF4-FFF2-40B4-BE49-F238E27FC236}">
                <a16:creationId xmlns:a16="http://schemas.microsoft.com/office/drawing/2014/main" id="{C0DB8EC7-6E18-4FFC-E8AB-5AEB336919BF}"/>
              </a:ext>
            </a:extLst>
          </p:cNvPr>
          <p:cNvSpPr>
            <a:spLocks noGrp="1"/>
          </p:cNvSpPr>
          <p:nvPr>
            <p:ph idx="1"/>
          </p:nvPr>
        </p:nvSpPr>
        <p:spPr>
          <a:xfrm>
            <a:off x="838200" y="1622425"/>
            <a:ext cx="10515600" cy="661412"/>
          </a:xfrm>
        </p:spPr>
        <p:txBody>
          <a:bodyPr vert="horz" lIns="91440" tIns="45720" rIns="91440" bIns="45720" rtlCol="0" anchor="t">
            <a:normAutofit fontScale="92500" lnSpcReduction="20000"/>
          </a:bodyPr>
          <a:lstStyle/>
          <a:p>
            <a:pPr marL="0" indent="0">
              <a:buNone/>
            </a:pPr>
            <a:r>
              <a:rPr lang="it-IT" sz="2000">
                <a:solidFill>
                  <a:srgbClr val="01396C"/>
                </a:solidFill>
                <a:ea typeface="+mn-lt"/>
                <a:cs typeface="+mn-lt"/>
              </a:rPr>
              <a:t>The scalar propagator can be </a:t>
            </a:r>
            <a:r>
              <a:rPr lang="it-IT" sz="2000" err="1">
                <a:solidFill>
                  <a:srgbClr val="01396C"/>
                </a:solidFill>
                <a:ea typeface="+mn-lt"/>
                <a:cs typeface="+mn-lt"/>
              </a:rPr>
              <a:t>expanded</a:t>
            </a:r>
            <a:r>
              <a:rPr lang="it-IT" sz="2000">
                <a:solidFill>
                  <a:srgbClr val="01396C"/>
                </a:solidFill>
                <a:ea typeface="+mn-lt"/>
                <a:cs typeface="+mn-lt"/>
              </a:rPr>
              <a:t> in powers of </a:t>
            </a:r>
            <a:r>
              <a:rPr lang="it-IT" sz="2000" err="1">
                <a:solidFill>
                  <a:srgbClr val="01396C"/>
                </a:solidFill>
                <a:ea typeface="+mn-lt"/>
                <a:cs typeface="+mn-lt"/>
              </a:rPr>
              <a:t>momenta</a:t>
            </a:r>
            <a:r>
              <a:rPr lang="it-IT" sz="2000">
                <a:solidFill>
                  <a:srgbClr val="01396C"/>
                </a:solidFill>
              </a:rPr>
              <a:t> (</a:t>
            </a:r>
            <a:r>
              <a:rPr lang="it-IT" sz="2000" err="1">
                <a:solidFill>
                  <a:srgbClr val="01396C"/>
                </a:solidFill>
              </a:rPr>
              <a:t>considering</a:t>
            </a:r>
            <a:r>
              <a:rPr lang="it-IT" sz="2000">
                <a:solidFill>
                  <a:srgbClr val="01396C"/>
                </a:solidFill>
              </a:rPr>
              <a:t> m</a:t>
            </a:r>
            <a:r>
              <a:rPr lang="it-IT" sz="2000" baseline="30000">
                <a:solidFill>
                  <a:srgbClr val="01396C"/>
                </a:solidFill>
              </a:rPr>
              <a:t>2</a:t>
            </a:r>
            <a:r>
              <a:rPr lang="it-IT" sz="2000" baseline="30000">
                <a:solidFill>
                  <a:srgbClr val="01396C"/>
                </a:solidFill>
                <a:ea typeface="+mn-lt"/>
                <a:cs typeface="+mn-lt"/>
              </a:rPr>
              <a:t> </a:t>
            </a:r>
            <a:r>
              <a:rPr lang="it-IT" sz="2000">
                <a:solidFill>
                  <a:srgbClr val="01396C"/>
                </a:solidFill>
                <a:ea typeface="+mn-lt"/>
                <a:cs typeface="+mn-lt"/>
              </a:rPr>
              <a:t>≪</a:t>
            </a:r>
            <a:r>
              <a:rPr lang="it-IT" sz="2000">
                <a:solidFill>
                  <a:srgbClr val="01396C"/>
                </a:solidFill>
              </a:rPr>
              <a:t> p</a:t>
            </a:r>
            <a:r>
              <a:rPr lang="it-IT" sz="2000" baseline="30000">
                <a:solidFill>
                  <a:srgbClr val="01396C"/>
                </a:solidFill>
              </a:rPr>
              <a:t>2</a:t>
            </a:r>
            <a:r>
              <a:rPr lang="it-IT" sz="2000" baseline="30000">
                <a:solidFill>
                  <a:srgbClr val="01396C"/>
                </a:solidFill>
                <a:ea typeface="+mn-lt"/>
                <a:cs typeface="+mn-lt"/>
              </a:rPr>
              <a:t> </a:t>
            </a:r>
            <a:r>
              <a:rPr lang="it-IT" sz="2000">
                <a:solidFill>
                  <a:srgbClr val="01396C"/>
                </a:solidFill>
                <a:ea typeface="+mn-lt"/>
                <a:cs typeface="+mn-lt"/>
              </a:rPr>
              <a:t>≪</a:t>
            </a:r>
            <a:r>
              <a:rPr lang="it-IT" sz="2000">
                <a:solidFill>
                  <a:srgbClr val="01396C"/>
                </a:solidFill>
              </a:rPr>
              <a:t> M</a:t>
            </a:r>
            <a:r>
              <a:rPr lang="it-IT" sz="2000" baseline="30000">
                <a:solidFill>
                  <a:srgbClr val="01396C"/>
                </a:solidFill>
              </a:rPr>
              <a:t>2</a:t>
            </a:r>
            <a:r>
              <a:rPr lang="it-IT" sz="2000">
                <a:solidFill>
                  <a:srgbClr val="01396C"/>
                </a:solidFill>
              </a:rPr>
              <a:t>). </a:t>
            </a:r>
            <a:endParaRPr lang="it-IT"/>
          </a:p>
          <a:p>
            <a:pPr marL="0" indent="0">
              <a:buNone/>
            </a:pPr>
            <a:r>
              <a:rPr lang="it-IT" sz="2000">
                <a:solidFill>
                  <a:srgbClr val="01396C"/>
                </a:solidFill>
              </a:rPr>
              <a:t>The first </a:t>
            </a:r>
            <a:r>
              <a:rPr lang="it-IT" sz="2000" err="1">
                <a:solidFill>
                  <a:srgbClr val="01396C"/>
                </a:solidFill>
              </a:rPr>
              <a:t>term</a:t>
            </a:r>
            <a:r>
              <a:rPr lang="it-IT" sz="2000">
                <a:solidFill>
                  <a:srgbClr val="01396C"/>
                </a:solidFill>
              </a:rPr>
              <a:t> </a:t>
            </a:r>
            <a:r>
              <a:rPr lang="it-IT" sz="2000" err="1">
                <a:solidFill>
                  <a:srgbClr val="01396C"/>
                </a:solidFill>
              </a:rPr>
              <a:t>is</a:t>
            </a:r>
            <a:r>
              <a:rPr lang="it-IT" sz="2000">
                <a:solidFill>
                  <a:srgbClr val="01396C"/>
                </a:solidFill>
              </a:rPr>
              <a:t>:</a:t>
            </a:r>
            <a:endParaRPr lang="it-IT"/>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03FAC67B-D07E-0D48-C9C6-D9D0B50D9EA0}"/>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B070FB69-8A69-362F-4A70-3554C19789AF}"/>
              </a:ext>
            </a:extLst>
          </p:cNvPr>
          <p:cNvSpPr>
            <a:spLocks noGrp="1"/>
          </p:cNvSpPr>
          <p:nvPr>
            <p:ph type="sldNum" sz="quarter" idx="12"/>
          </p:nvPr>
        </p:nvSpPr>
        <p:spPr/>
        <p:txBody>
          <a:bodyPr/>
          <a:lstStyle/>
          <a:p>
            <a:fld id="{66CD45B7-DFE2-4393-8D37-380FC36BF3AA}" type="slidenum">
              <a:rPr lang="de-DE" dirty="0" smtClean="0">
                <a:solidFill>
                  <a:srgbClr val="01396C"/>
                </a:solidFill>
              </a:rPr>
              <a:t>7</a:t>
            </a:fld>
            <a:endParaRPr lang="de-DE">
              <a:solidFill>
                <a:srgbClr val="01396C"/>
              </a:solidFill>
            </a:endParaRPr>
          </a:p>
        </p:txBody>
      </p:sp>
      <p:pic>
        <p:nvPicPr>
          <p:cNvPr id="7" name="Immagine 6">
            <a:extLst>
              <a:ext uri="{FF2B5EF4-FFF2-40B4-BE49-F238E27FC236}">
                <a16:creationId xmlns:a16="http://schemas.microsoft.com/office/drawing/2014/main" id="{A8F60FEF-7ECF-BA49-C90B-AEF6F9CD2A92}"/>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2D513164-DF24-9F80-7FB8-DE7CA01ADEDB}"/>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A Toy Model for matching</a:t>
            </a:r>
            <a:endParaRPr lang="it-IT" b="1">
              <a:solidFill>
                <a:schemeClr val="bg1"/>
              </a:solidFill>
              <a:ea typeface="Calibri"/>
              <a:cs typeface="Calibri"/>
            </a:endParaRPr>
          </a:p>
        </p:txBody>
      </p:sp>
      <p:sp>
        <p:nvSpPr>
          <p:cNvPr id="12" name="Segnaposto contenuto 8">
            <a:extLst>
              <a:ext uri="{FF2B5EF4-FFF2-40B4-BE49-F238E27FC236}">
                <a16:creationId xmlns:a16="http://schemas.microsoft.com/office/drawing/2014/main" id="{CAF7B92C-474A-ECB2-261A-468B4A5FF0F9}"/>
              </a:ext>
            </a:extLst>
          </p:cNvPr>
          <p:cNvSpPr txBox="1">
            <a:spLocks/>
          </p:cNvSpPr>
          <p:nvPr/>
        </p:nvSpPr>
        <p:spPr>
          <a:xfrm>
            <a:off x="836271" y="3270531"/>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err="1">
                <a:solidFill>
                  <a:srgbClr val="01396C"/>
                </a:solidFill>
              </a:rPr>
              <a:t>We</a:t>
            </a:r>
            <a:r>
              <a:rPr lang="it-IT" sz="2000">
                <a:solidFill>
                  <a:srgbClr val="01396C"/>
                </a:solidFill>
              </a:rPr>
              <a:t> </a:t>
            </a:r>
            <a:r>
              <a:rPr lang="it-IT" sz="2000" err="1">
                <a:solidFill>
                  <a:srgbClr val="01396C"/>
                </a:solidFill>
              </a:rPr>
              <a:t>would</a:t>
            </a:r>
            <a:r>
              <a:rPr lang="it-IT" sz="2000">
                <a:solidFill>
                  <a:srgbClr val="01396C"/>
                </a:solidFill>
              </a:rPr>
              <a:t> </a:t>
            </a:r>
            <a:r>
              <a:rPr lang="it-IT" sz="2000" err="1">
                <a:solidFill>
                  <a:srgbClr val="01396C"/>
                </a:solidFill>
              </a:rPr>
              <a:t>have</a:t>
            </a:r>
            <a:r>
              <a:rPr lang="it-IT" sz="2000">
                <a:solidFill>
                  <a:srgbClr val="01396C"/>
                </a:solidFill>
              </a:rPr>
              <a:t> </a:t>
            </a:r>
            <a:r>
              <a:rPr lang="it-IT" sz="2000" err="1">
                <a:solidFill>
                  <a:srgbClr val="01396C"/>
                </a:solidFill>
              </a:rPr>
              <a:t>obtained</a:t>
            </a:r>
            <a:r>
              <a:rPr lang="it-IT" sz="2000">
                <a:solidFill>
                  <a:srgbClr val="01396C"/>
                </a:solidFill>
              </a:rPr>
              <a:t> the </a:t>
            </a:r>
            <a:r>
              <a:rPr lang="it-IT" sz="2000" err="1">
                <a:solidFill>
                  <a:srgbClr val="01396C"/>
                </a:solidFill>
              </a:rPr>
              <a:t>same</a:t>
            </a:r>
            <a:r>
              <a:rPr lang="it-IT" sz="2000">
                <a:solidFill>
                  <a:srgbClr val="01396C"/>
                </a:solidFill>
              </a:rPr>
              <a:t> </a:t>
            </a:r>
            <a:r>
              <a:rPr lang="it-IT" sz="2000" err="1">
                <a:solidFill>
                  <a:srgbClr val="01396C"/>
                </a:solidFill>
              </a:rPr>
              <a:t>result</a:t>
            </a:r>
            <a:r>
              <a:rPr lang="it-IT" sz="2000">
                <a:solidFill>
                  <a:srgbClr val="01396C"/>
                </a:solidFill>
              </a:rPr>
              <a:t> with the </a:t>
            </a:r>
            <a:r>
              <a:rPr lang="it-IT" sz="2000" err="1">
                <a:solidFill>
                  <a:srgbClr val="01396C"/>
                </a:solidFill>
              </a:rPr>
              <a:t>effective</a:t>
            </a:r>
            <a:r>
              <a:rPr lang="it-IT" sz="2000">
                <a:solidFill>
                  <a:srgbClr val="01396C"/>
                </a:solidFill>
              </a:rPr>
              <a:t> theory:</a:t>
            </a:r>
          </a:p>
          <a:p>
            <a:endParaRPr lang="it-IT" sz="2000">
              <a:solidFill>
                <a:srgbClr val="01396C"/>
              </a:solidFill>
            </a:endParaRPr>
          </a:p>
          <a:p>
            <a:endParaRPr lang="it-IT">
              <a:solidFill>
                <a:srgbClr val="01396C"/>
              </a:solidFill>
            </a:endParaRPr>
          </a:p>
        </p:txBody>
      </p:sp>
      <p:sp>
        <p:nvSpPr>
          <p:cNvPr id="15" name="Segnaposto contenuto 8">
            <a:extLst>
              <a:ext uri="{FF2B5EF4-FFF2-40B4-BE49-F238E27FC236}">
                <a16:creationId xmlns:a16="http://schemas.microsoft.com/office/drawing/2014/main" id="{F510AB02-4214-4683-694A-F2A124ABF4D0}"/>
              </a:ext>
            </a:extLst>
          </p:cNvPr>
          <p:cNvSpPr txBox="1">
            <a:spLocks/>
          </p:cNvSpPr>
          <p:nvPr/>
        </p:nvSpPr>
        <p:spPr>
          <a:xfrm>
            <a:off x="836271" y="4775240"/>
            <a:ext cx="10515600" cy="1388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it-IT" sz="2000">
                <a:solidFill>
                  <a:srgbClr val="01396C"/>
                </a:solidFill>
              </a:rPr>
              <a:t>At low energy (</a:t>
            </a:r>
            <a:r>
              <a:rPr lang="it-IT" sz="2000" i="1">
                <a:solidFill>
                  <a:srgbClr val="01396C"/>
                </a:solidFill>
              </a:rPr>
              <a:t>E</a:t>
            </a:r>
            <a:r>
              <a:rPr lang="it-IT" sz="2000" i="1">
                <a:solidFill>
                  <a:srgbClr val="01396C"/>
                </a:solidFill>
                <a:ea typeface="+mn-lt"/>
                <a:cs typeface="+mn-lt"/>
              </a:rPr>
              <a:t>≪</a:t>
            </a:r>
            <a:r>
              <a:rPr lang="it-IT" sz="2000" i="1">
                <a:solidFill>
                  <a:srgbClr val="01396C"/>
                </a:solidFill>
              </a:rPr>
              <a:t> M</a:t>
            </a:r>
            <a:r>
              <a:rPr lang="it-IT" sz="2000">
                <a:solidFill>
                  <a:srgbClr val="01396C"/>
                </a:solidFill>
              </a:rPr>
              <a:t>) the </a:t>
            </a:r>
            <a:r>
              <a:rPr lang="it-IT" sz="2000" err="1">
                <a:solidFill>
                  <a:srgbClr val="01396C"/>
                </a:solidFill>
              </a:rPr>
              <a:t>two</a:t>
            </a:r>
            <a:r>
              <a:rPr lang="it-IT" sz="2000">
                <a:solidFill>
                  <a:srgbClr val="01396C"/>
                </a:solidFill>
              </a:rPr>
              <a:t> theories are</a:t>
            </a:r>
            <a:r>
              <a:rPr lang="it-IT" sz="2000" i="1">
                <a:solidFill>
                  <a:srgbClr val="01396C"/>
                </a:solidFill>
              </a:rPr>
              <a:t> </a:t>
            </a:r>
            <a:r>
              <a:rPr lang="it-IT" sz="2000" i="1" err="1">
                <a:solidFill>
                  <a:srgbClr val="01396C"/>
                </a:solidFill>
              </a:rPr>
              <a:t>indistinguishable</a:t>
            </a:r>
            <a:endParaRPr lang="it-IT" sz="2000" i="1">
              <a:solidFill>
                <a:srgbClr val="01396C"/>
              </a:solidFill>
            </a:endParaRPr>
          </a:p>
          <a:p>
            <a:pPr marL="342900" indent="-342900"/>
            <a:r>
              <a:rPr lang="it-IT" sz="2000">
                <a:solidFill>
                  <a:srgbClr val="01396C"/>
                </a:solidFill>
              </a:rPr>
              <a:t>The </a:t>
            </a:r>
            <a:r>
              <a:rPr lang="it-IT" sz="2000" err="1">
                <a:solidFill>
                  <a:srgbClr val="01396C"/>
                </a:solidFill>
              </a:rPr>
              <a:t>effective</a:t>
            </a:r>
            <a:r>
              <a:rPr lang="it-IT" sz="2000">
                <a:solidFill>
                  <a:srgbClr val="01396C"/>
                </a:solidFill>
              </a:rPr>
              <a:t> theory </a:t>
            </a:r>
            <a:r>
              <a:rPr lang="it-IT" sz="2000" err="1">
                <a:solidFill>
                  <a:srgbClr val="01396C"/>
                </a:solidFill>
              </a:rPr>
              <a:t>does</a:t>
            </a:r>
            <a:r>
              <a:rPr lang="it-IT" sz="2000">
                <a:solidFill>
                  <a:srgbClr val="01396C"/>
                </a:solidFill>
              </a:rPr>
              <a:t> </a:t>
            </a:r>
            <a:r>
              <a:rPr lang="it-IT" sz="2000" b="1" err="1">
                <a:solidFill>
                  <a:srgbClr val="01396C"/>
                </a:solidFill>
              </a:rPr>
              <a:t>not</a:t>
            </a:r>
            <a:r>
              <a:rPr lang="it-IT" sz="2000">
                <a:solidFill>
                  <a:srgbClr val="01396C"/>
                </a:solidFill>
              </a:rPr>
              <a:t> postulate a scalar </a:t>
            </a:r>
            <a:r>
              <a:rPr lang="it-IT" sz="2000" err="1">
                <a:solidFill>
                  <a:srgbClr val="01396C"/>
                </a:solidFill>
              </a:rPr>
              <a:t>boson</a:t>
            </a:r>
            <a:endParaRPr lang="it-IT" sz="2000">
              <a:solidFill>
                <a:srgbClr val="01396C"/>
              </a:solidFill>
            </a:endParaRPr>
          </a:p>
          <a:p>
            <a:pPr marL="0" indent="0">
              <a:buNone/>
            </a:pPr>
            <a:endParaRPr lang="it-IT">
              <a:solidFill>
                <a:srgbClr val="000000"/>
              </a:solidFill>
            </a:endParaRPr>
          </a:p>
          <a:p>
            <a:endParaRPr lang="it-IT" sz="2000">
              <a:solidFill>
                <a:srgbClr val="01396C"/>
              </a:solidFill>
            </a:endParaRPr>
          </a:p>
          <a:p>
            <a:endParaRPr lang="it-IT">
              <a:solidFill>
                <a:srgbClr val="01396C"/>
              </a:solidFill>
            </a:endParaRPr>
          </a:p>
        </p:txBody>
      </p:sp>
      <p:pic>
        <p:nvPicPr>
          <p:cNvPr id="3" name="Immagine 2" descr="Immagine che contiene nero, oscurità&#10;&#10;Il contenuto generato dall&amp;#39;IA potrebbe non essere corretto.">
            <a:extLst>
              <a:ext uri="{FF2B5EF4-FFF2-40B4-BE49-F238E27FC236}">
                <a16:creationId xmlns:a16="http://schemas.microsoft.com/office/drawing/2014/main" id="{7A4AFB78-5FD5-3CDF-43CE-ACB24AC29ED6}"/>
              </a:ext>
            </a:extLst>
          </p:cNvPr>
          <p:cNvPicPr>
            <a:picLocks noChangeAspect="1"/>
          </p:cNvPicPr>
          <p:nvPr/>
        </p:nvPicPr>
        <p:blipFill>
          <a:blip r:embed="rId3"/>
          <a:stretch>
            <a:fillRect/>
          </a:stretch>
        </p:blipFill>
        <p:spPr>
          <a:xfrm>
            <a:off x="2981325" y="3808482"/>
            <a:ext cx="6229350" cy="742950"/>
          </a:xfrm>
          <a:prstGeom prst="rect">
            <a:avLst/>
          </a:prstGeom>
        </p:spPr>
      </p:pic>
      <p:pic>
        <p:nvPicPr>
          <p:cNvPr id="6" name="Immagine 5" descr="Immagine che contiene nero, oscurità&#10;&#10;Il contenuto generato dall&amp;#39;IA potrebbe non essere corretto.">
            <a:extLst>
              <a:ext uri="{FF2B5EF4-FFF2-40B4-BE49-F238E27FC236}">
                <a16:creationId xmlns:a16="http://schemas.microsoft.com/office/drawing/2014/main" id="{9D0BAD08-83AB-5235-E22C-F2F585EA5FBF}"/>
              </a:ext>
            </a:extLst>
          </p:cNvPr>
          <p:cNvPicPr>
            <a:picLocks noChangeAspect="1"/>
          </p:cNvPicPr>
          <p:nvPr/>
        </p:nvPicPr>
        <p:blipFill>
          <a:blip r:embed="rId4"/>
          <a:stretch>
            <a:fillRect/>
          </a:stretch>
        </p:blipFill>
        <p:spPr>
          <a:xfrm>
            <a:off x="1945999" y="2287242"/>
            <a:ext cx="8324850" cy="742950"/>
          </a:xfrm>
          <a:prstGeom prst="rect">
            <a:avLst/>
          </a:prstGeom>
        </p:spPr>
      </p:pic>
      <p:pic>
        <p:nvPicPr>
          <p:cNvPr id="19" name="Immagine 18" descr="Immagine che contiene linea, diagramma, design&#10;&#10;Il contenuto generato dall&amp;#39;IA potrebbe non essere corretto.">
            <a:extLst>
              <a:ext uri="{FF2B5EF4-FFF2-40B4-BE49-F238E27FC236}">
                <a16:creationId xmlns:a16="http://schemas.microsoft.com/office/drawing/2014/main" id="{51DE4AEB-B3D2-9551-B353-AC00D8B5E7E9}"/>
              </a:ext>
            </a:extLst>
          </p:cNvPr>
          <p:cNvPicPr>
            <a:picLocks noChangeAspect="1"/>
          </p:cNvPicPr>
          <p:nvPr/>
        </p:nvPicPr>
        <p:blipFill>
          <a:blip r:embed="rId5"/>
          <a:stretch>
            <a:fillRect/>
          </a:stretch>
        </p:blipFill>
        <p:spPr>
          <a:xfrm>
            <a:off x="9356596" y="4077863"/>
            <a:ext cx="1836038" cy="1640944"/>
          </a:xfrm>
          <a:prstGeom prst="rect">
            <a:avLst/>
          </a:prstGeom>
        </p:spPr>
      </p:pic>
    </p:spTree>
    <p:extLst>
      <p:ext uri="{BB962C8B-B14F-4D97-AF65-F5344CB8AC3E}">
        <p14:creationId xmlns:p14="http://schemas.microsoft.com/office/powerpoint/2010/main" val="38239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A03F0-2B8F-F1A3-F705-38E00FBAA32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9481994-CB16-45C7-2488-7760CD8AF825}"/>
              </a:ext>
            </a:extLst>
          </p:cNvPr>
          <p:cNvSpPr>
            <a:spLocks noGrp="1"/>
          </p:cNvSpPr>
          <p:nvPr>
            <p:ph type="title"/>
          </p:nvPr>
        </p:nvSpPr>
        <p:spPr/>
        <p:txBody>
          <a:bodyPr/>
          <a:lstStyle/>
          <a:p>
            <a:pPr algn="ctr"/>
            <a:r>
              <a:rPr lang="it-IT" sz="4000" b="1">
                <a:solidFill>
                  <a:srgbClr val="01396C"/>
                </a:solidFill>
              </a:rPr>
              <a:t>Standard Model </a:t>
            </a:r>
            <a:r>
              <a:rPr lang="it-IT" sz="4000" b="1" err="1">
                <a:solidFill>
                  <a:srgbClr val="01396C"/>
                </a:solidFill>
              </a:rPr>
              <a:t>as</a:t>
            </a:r>
            <a:r>
              <a:rPr lang="it-IT" sz="4000" b="1">
                <a:solidFill>
                  <a:srgbClr val="01396C"/>
                </a:solidFill>
              </a:rPr>
              <a:t> an EFT (SMEFT)</a:t>
            </a:r>
          </a:p>
        </p:txBody>
      </p:sp>
      <p:sp>
        <p:nvSpPr>
          <p:cNvPr id="9" name="Segnaposto contenuto 8">
            <a:extLst>
              <a:ext uri="{FF2B5EF4-FFF2-40B4-BE49-F238E27FC236}">
                <a16:creationId xmlns:a16="http://schemas.microsoft.com/office/drawing/2014/main" id="{0C53218F-20B1-CD20-59EB-BD994E65C8B1}"/>
              </a:ext>
            </a:extLst>
          </p:cNvPr>
          <p:cNvSpPr>
            <a:spLocks noGrp="1"/>
          </p:cNvSpPr>
          <p:nvPr>
            <p:ph idx="1"/>
          </p:nvPr>
        </p:nvSpPr>
        <p:spPr>
          <a:xfrm>
            <a:off x="838200" y="1604755"/>
            <a:ext cx="10515600" cy="1522702"/>
          </a:xfrm>
        </p:spPr>
        <p:txBody>
          <a:bodyPr vert="horz" lIns="91440" tIns="45720" rIns="91440" bIns="45720" rtlCol="0" anchor="t">
            <a:normAutofit/>
          </a:bodyPr>
          <a:lstStyle/>
          <a:p>
            <a:r>
              <a:rPr lang="it-IT" sz="2000">
                <a:solidFill>
                  <a:srgbClr val="01396C"/>
                </a:solidFill>
              </a:rPr>
              <a:t>Just like Fermi theory </a:t>
            </a:r>
            <a:r>
              <a:rPr lang="it-IT" sz="2000" err="1">
                <a:solidFill>
                  <a:srgbClr val="01396C"/>
                </a:solidFill>
              </a:rPr>
              <a:t>is</a:t>
            </a:r>
            <a:r>
              <a:rPr lang="it-IT" sz="2000">
                <a:solidFill>
                  <a:srgbClr val="01396C"/>
                </a:solidFill>
              </a:rPr>
              <a:t> an EFT for the SM, </a:t>
            </a:r>
            <a:r>
              <a:rPr lang="it-IT" sz="2000" err="1">
                <a:solidFill>
                  <a:srgbClr val="01396C"/>
                </a:solidFill>
              </a:rPr>
              <a:t>we</a:t>
            </a:r>
            <a:r>
              <a:rPr lang="it-IT" sz="2000">
                <a:solidFill>
                  <a:srgbClr val="01396C"/>
                </a:solidFill>
              </a:rPr>
              <a:t> can </a:t>
            </a:r>
            <a:r>
              <a:rPr lang="it-IT" sz="2000" err="1">
                <a:solidFill>
                  <a:srgbClr val="01396C"/>
                </a:solidFill>
              </a:rPr>
              <a:t>consider</a:t>
            </a:r>
            <a:r>
              <a:rPr lang="it-IT" sz="2000">
                <a:solidFill>
                  <a:srgbClr val="01396C"/>
                </a:solidFill>
              </a:rPr>
              <a:t> the SM to be an EFT of some </a:t>
            </a:r>
            <a:r>
              <a:rPr lang="it-IT" sz="2000" err="1">
                <a:solidFill>
                  <a:srgbClr val="01396C"/>
                </a:solidFill>
              </a:rPr>
              <a:t>bigger</a:t>
            </a:r>
            <a:r>
              <a:rPr lang="it-IT" sz="2000">
                <a:solidFill>
                  <a:srgbClr val="01396C"/>
                </a:solidFill>
              </a:rPr>
              <a:t>  </a:t>
            </a:r>
            <a:r>
              <a:rPr lang="it-IT" sz="2000" err="1">
                <a:solidFill>
                  <a:srgbClr val="01396C"/>
                </a:solidFill>
                <a:ea typeface="+mn-lt"/>
                <a:cs typeface="+mn-lt"/>
              </a:rPr>
              <a:t>underlying</a:t>
            </a:r>
            <a:r>
              <a:rPr lang="it-IT" sz="2000">
                <a:solidFill>
                  <a:srgbClr val="01396C"/>
                </a:solidFill>
              </a:rPr>
              <a:t> theory</a:t>
            </a:r>
          </a:p>
          <a:p>
            <a:r>
              <a:rPr lang="it-IT" sz="2000">
                <a:solidFill>
                  <a:srgbClr val="01396C"/>
                </a:solidFill>
                <a:ea typeface="+mn-lt"/>
                <a:cs typeface="+mn-lt"/>
              </a:rPr>
              <a:t>SMEFT </a:t>
            </a:r>
            <a:r>
              <a:rPr lang="it-IT" sz="2000" err="1">
                <a:solidFill>
                  <a:srgbClr val="01396C"/>
                </a:solidFill>
                <a:ea typeface="+mn-lt"/>
                <a:cs typeface="+mn-lt"/>
              </a:rPr>
              <a:t>extends</a:t>
            </a:r>
            <a:r>
              <a:rPr lang="it-IT" sz="2000">
                <a:solidFill>
                  <a:srgbClr val="01396C"/>
                </a:solidFill>
                <a:ea typeface="+mn-lt"/>
                <a:cs typeface="+mn-lt"/>
              </a:rPr>
              <a:t> the SM in a model-</a:t>
            </a:r>
            <a:r>
              <a:rPr lang="it-IT" sz="2000" err="1">
                <a:solidFill>
                  <a:srgbClr val="01396C"/>
                </a:solidFill>
                <a:ea typeface="+mn-lt"/>
                <a:cs typeface="+mn-lt"/>
              </a:rPr>
              <a:t>independent</a:t>
            </a:r>
            <a:r>
              <a:rPr lang="it-IT" sz="2000">
                <a:solidFill>
                  <a:srgbClr val="01396C"/>
                </a:solidFill>
                <a:ea typeface="+mn-lt"/>
                <a:cs typeface="+mn-lt"/>
              </a:rPr>
              <a:t> way, </a:t>
            </a:r>
            <a:r>
              <a:rPr lang="it-IT" sz="2000" err="1">
                <a:solidFill>
                  <a:srgbClr val="01396C"/>
                </a:solidFill>
                <a:ea typeface="+mn-lt"/>
                <a:cs typeface="+mn-lt"/>
              </a:rPr>
              <a:t>capturing</a:t>
            </a:r>
            <a:r>
              <a:rPr lang="it-IT" sz="2000">
                <a:solidFill>
                  <a:srgbClr val="01396C"/>
                </a:solidFill>
                <a:ea typeface="+mn-lt"/>
                <a:cs typeface="+mn-lt"/>
              </a:rPr>
              <a:t> </a:t>
            </a:r>
            <a:r>
              <a:rPr lang="it-IT" sz="2000" err="1">
                <a:solidFill>
                  <a:srgbClr val="01396C"/>
                </a:solidFill>
                <a:ea typeface="+mn-lt"/>
                <a:cs typeface="+mn-lt"/>
              </a:rPr>
              <a:t>possible</a:t>
            </a:r>
            <a:r>
              <a:rPr lang="it-IT" sz="2000">
                <a:solidFill>
                  <a:srgbClr val="01396C"/>
                </a:solidFill>
                <a:ea typeface="+mn-lt"/>
                <a:cs typeface="+mn-lt"/>
              </a:rPr>
              <a:t> </a:t>
            </a:r>
            <a:r>
              <a:rPr lang="it-IT" sz="2000" err="1">
                <a:solidFill>
                  <a:srgbClr val="01396C"/>
                </a:solidFill>
                <a:ea typeface="+mn-lt"/>
                <a:cs typeface="+mn-lt"/>
              </a:rPr>
              <a:t>effects</a:t>
            </a:r>
            <a:r>
              <a:rPr lang="it-IT" sz="2000">
                <a:solidFill>
                  <a:srgbClr val="01396C"/>
                </a:solidFill>
                <a:ea typeface="+mn-lt"/>
                <a:cs typeface="+mn-lt"/>
              </a:rPr>
              <a:t> of high-energy new </a:t>
            </a:r>
            <a:r>
              <a:rPr lang="it-IT" sz="2000" err="1">
                <a:solidFill>
                  <a:srgbClr val="01396C"/>
                </a:solidFill>
                <a:ea typeface="+mn-lt"/>
                <a:cs typeface="+mn-lt"/>
              </a:rPr>
              <a:t>physics</a:t>
            </a:r>
            <a:r>
              <a:rPr lang="it-IT" sz="2000">
                <a:solidFill>
                  <a:srgbClr val="01396C"/>
                </a:solidFill>
                <a:ea typeface="+mn-lt"/>
                <a:cs typeface="+mn-lt"/>
              </a:rPr>
              <a:t> from </a:t>
            </a:r>
            <a:r>
              <a:rPr lang="it-IT" sz="2000" err="1">
                <a:solidFill>
                  <a:srgbClr val="01396C"/>
                </a:solidFill>
                <a:ea typeface="+mn-lt"/>
                <a:cs typeface="+mn-lt"/>
              </a:rPr>
              <a:t>lower</a:t>
            </a:r>
            <a:r>
              <a:rPr lang="it-IT" sz="2000">
                <a:solidFill>
                  <a:srgbClr val="01396C"/>
                </a:solidFill>
                <a:ea typeface="+mn-lt"/>
                <a:cs typeface="+mn-lt"/>
              </a:rPr>
              <a:t>-energy data</a:t>
            </a:r>
          </a:p>
          <a:p>
            <a:endParaRPr lang="it-IT" sz="2000">
              <a:solidFill>
                <a:srgbClr val="01396C"/>
              </a:solidFill>
            </a:endParaRPr>
          </a:p>
          <a:p>
            <a:endParaRPr lang="it-IT">
              <a:solidFill>
                <a:srgbClr val="01396C"/>
              </a:solidFill>
            </a:endParaRPr>
          </a:p>
        </p:txBody>
      </p:sp>
      <p:sp>
        <p:nvSpPr>
          <p:cNvPr id="4" name="Segnaposto piè di pagina 3">
            <a:extLst>
              <a:ext uri="{FF2B5EF4-FFF2-40B4-BE49-F238E27FC236}">
                <a16:creationId xmlns:a16="http://schemas.microsoft.com/office/drawing/2014/main" id="{ACBD3A51-0AD1-A597-7E81-8B1362084D50}"/>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72059450-B06E-3171-6497-F3EDF0EE9FCB}"/>
              </a:ext>
            </a:extLst>
          </p:cNvPr>
          <p:cNvSpPr>
            <a:spLocks noGrp="1"/>
          </p:cNvSpPr>
          <p:nvPr>
            <p:ph type="sldNum" sz="quarter" idx="12"/>
          </p:nvPr>
        </p:nvSpPr>
        <p:spPr/>
        <p:txBody>
          <a:bodyPr/>
          <a:lstStyle/>
          <a:p>
            <a:fld id="{66CD45B7-DFE2-4393-8D37-380FC36BF3AA}" type="slidenum">
              <a:rPr lang="de-DE" dirty="0" smtClean="0">
                <a:solidFill>
                  <a:srgbClr val="01396C"/>
                </a:solidFill>
              </a:rPr>
              <a:t>8</a:t>
            </a:fld>
            <a:endParaRPr lang="de-DE">
              <a:solidFill>
                <a:srgbClr val="01396C"/>
              </a:solidFill>
            </a:endParaRPr>
          </a:p>
        </p:txBody>
      </p:sp>
      <p:pic>
        <p:nvPicPr>
          <p:cNvPr id="7" name="Immagine 6">
            <a:extLst>
              <a:ext uri="{FF2B5EF4-FFF2-40B4-BE49-F238E27FC236}">
                <a16:creationId xmlns:a16="http://schemas.microsoft.com/office/drawing/2014/main" id="{2B412FD1-3061-13D2-7F01-6B7D0E17BAF9}"/>
              </a:ext>
            </a:extLst>
          </p:cNvPr>
          <p:cNvPicPr>
            <a:picLocks noChangeAspect="1"/>
          </p:cNvPicPr>
          <p:nvPr/>
        </p:nvPicPr>
        <p:blipFill>
          <a:blip r:embed="rId2"/>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A7684C66-BDB6-FDFF-F8D8-EE56E01D4C0B}"/>
              </a:ext>
            </a:extLst>
          </p:cNvPr>
          <p:cNvSpPr txBox="1"/>
          <p:nvPr/>
        </p:nvSpPr>
        <p:spPr>
          <a:xfrm>
            <a:off x="4378476" y="36286"/>
            <a:ext cx="345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ea typeface="Calibri"/>
                <a:cs typeface="Calibri"/>
              </a:rPr>
              <a:t>SMEFT </a:t>
            </a:r>
            <a:r>
              <a:rPr lang="it-IT" b="1" err="1">
                <a:solidFill>
                  <a:schemeClr val="bg1"/>
                </a:solidFill>
                <a:ea typeface="Calibri"/>
                <a:cs typeface="Calibri"/>
              </a:rPr>
              <a:t>Effects</a:t>
            </a:r>
            <a:r>
              <a:rPr lang="it-IT" b="1">
                <a:solidFill>
                  <a:schemeClr val="bg1"/>
                </a:solidFill>
                <a:ea typeface="Calibri"/>
                <a:cs typeface="Calibri"/>
              </a:rPr>
              <a:t> in Drell–Yan</a:t>
            </a:r>
          </a:p>
          <a:p>
            <a:pPr algn="ctr"/>
            <a:endParaRPr lang="it-IT" b="1">
              <a:solidFill>
                <a:schemeClr val="bg1"/>
              </a:solidFill>
              <a:ea typeface="Calibri"/>
              <a:cs typeface="Calibri"/>
            </a:endParaRPr>
          </a:p>
        </p:txBody>
      </p:sp>
      <p:pic>
        <p:nvPicPr>
          <p:cNvPr id="3" name="Immagine 2" descr="Immagine che contiene Carattere, bianco, linea, diagramma&#10;&#10;Il contenuto generato dall&amp;#39;IA potrebbe non essere corretto.">
            <a:extLst>
              <a:ext uri="{FF2B5EF4-FFF2-40B4-BE49-F238E27FC236}">
                <a16:creationId xmlns:a16="http://schemas.microsoft.com/office/drawing/2014/main" id="{B483CF67-DA40-A24E-F992-7103AF44EF92}"/>
              </a:ext>
            </a:extLst>
          </p:cNvPr>
          <p:cNvPicPr>
            <a:picLocks noChangeAspect="1"/>
          </p:cNvPicPr>
          <p:nvPr/>
        </p:nvPicPr>
        <p:blipFill>
          <a:blip r:embed="rId3"/>
          <a:stretch>
            <a:fillRect/>
          </a:stretch>
        </p:blipFill>
        <p:spPr>
          <a:xfrm>
            <a:off x="2774518" y="3125147"/>
            <a:ext cx="6619875" cy="904875"/>
          </a:xfrm>
          <a:prstGeom prst="rect">
            <a:avLst/>
          </a:prstGeom>
        </p:spPr>
      </p:pic>
      <p:sp>
        <p:nvSpPr>
          <p:cNvPr id="10" name="Segnaposto contenuto 8">
            <a:extLst>
              <a:ext uri="{FF2B5EF4-FFF2-40B4-BE49-F238E27FC236}">
                <a16:creationId xmlns:a16="http://schemas.microsoft.com/office/drawing/2014/main" id="{0FAB3F6D-EA66-78C4-FC19-CD6FC8A7AF8F}"/>
              </a:ext>
            </a:extLst>
          </p:cNvPr>
          <p:cNvSpPr txBox="1">
            <a:spLocks/>
          </p:cNvSpPr>
          <p:nvPr/>
        </p:nvSpPr>
        <p:spPr>
          <a:xfrm>
            <a:off x="850167" y="4036027"/>
            <a:ext cx="10515600" cy="2096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solidFill>
                  <a:srgbClr val="01396C"/>
                </a:solidFill>
                <a:latin typeface="Aptos Display"/>
                <a:ea typeface="+mn-lt"/>
                <a:cs typeface="+mn-lt"/>
              </a:rPr>
              <a:t>Λ </a:t>
            </a:r>
            <a:r>
              <a:rPr lang="it-IT" sz="2000" err="1">
                <a:solidFill>
                  <a:srgbClr val="01396C"/>
                </a:solidFill>
                <a:latin typeface="Aptos Display"/>
                <a:ea typeface="+mn-lt"/>
                <a:cs typeface="+mn-lt"/>
              </a:rPr>
              <a:t>is</a:t>
            </a:r>
            <a:r>
              <a:rPr lang="it-IT" sz="2000">
                <a:solidFill>
                  <a:srgbClr val="01396C"/>
                </a:solidFill>
                <a:latin typeface="Aptos Display"/>
                <a:ea typeface="+mn-lt"/>
                <a:cs typeface="+mn-lt"/>
              </a:rPr>
              <a:t> the energy scale of new </a:t>
            </a:r>
            <a:r>
              <a:rPr lang="it-IT" sz="2000" err="1">
                <a:solidFill>
                  <a:srgbClr val="01396C"/>
                </a:solidFill>
                <a:latin typeface="Aptos Display"/>
                <a:ea typeface="+mn-lt"/>
                <a:cs typeface="+mn-lt"/>
              </a:rPr>
              <a:t>physics</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here</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fixed</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at</a:t>
            </a:r>
            <a:r>
              <a:rPr lang="it-IT" sz="2000">
                <a:solidFill>
                  <a:srgbClr val="01396C"/>
                </a:solidFill>
                <a:latin typeface="Aptos Display"/>
                <a:ea typeface="+mn-lt"/>
                <a:cs typeface="+mn-lt"/>
              </a:rPr>
              <a:t> 1 TeV)</a:t>
            </a:r>
          </a:p>
          <a:p>
            <a:r>
              <a:rPr lang="it-IT" sz="2000">
                <a:solidFill>
                  <a:srgbClr val="01396C"/>
                </a:solidFill>
                <a:latin typeface="Aptos Display"/>
                <a:ea typeface="+mn-lt"/>
                <a:cs typeface="+mn-lt"/>
              </a:rPr>
              <a:t>C</a:t>
            </a:r>
            <a:r>
              <a:rPr lang="it-IT" sz="2000" baseline="-25000">
                <a:solidFill>
                  <a:srgbClr val="01396C"/>
                </a:solidFill>
                <a:latin typeface="Aptos Display"/>
                <a:ea typeface="+mn-lt"/>
                <a:cs typeface="+mn-lt"/>
              </a:rPr>
              <a:t>i </a:t>
            </a:r>
            <a:r>
              <a:rPr lang="it-IT" sz="2000">
                <a:solidFill>
                  <a:srgbClr val="01396C"/>
                </a:solidFill>
                <a:latin typeface="Aptos Display"/>
                <a:ea typeface="+mn-lt"/>
                <a:cs typeface="+mn-lt"/>
              </a:rPr>
              <a:t>are the so-</a:t>
            </a:r>
            <a:r>
              <a:rPr lang="it-IT" sz="2000" err="1">
                <a:solidFill>
                  <a:srgbClr val="01396C"/>
                </a:solidFill>
                <a:latin typeface="Aptos Display"/>
                <a:ea typeface="+mn-lt"/>
                <a:cs typeface="+mn-lt"/>
              </a:rPr>
              <a:t>called</a:t>
            </a:r>
            <a:r>
              <a:rPr lang="it-IT" sz="2000">
                <a:solidFill>
                  <a:srgbClr val="01396C"/>
                </a:solidFill>
                <a:latin typeface="Aptos Display"/>
                <a:ea typeface="+mn-lt"/>
                <a:cs typeface="+mn-lt"/>
              </a:rPr>
              <a:t> </a:t>
            </a:r>
            <a:r>
              <a:rPr lang="it-IT" sz="2000" b="1" i="1">
                <a:solidFill>
                  <a:srgbClr val="01396C"/>
                </a:solidFill>
                <a:latin typeface="Aptos Display"/>
                <a:ea typeface="+mn-lt"/>
                <a:cs typeface="+mn-lt"/>
              </a:rPr>
              <a:t>Wilson </a:t>
            </a:r>
            <a:r>
              <a:rPr lang="it-IT" sz="2000" b="1" i="1" err="1">
                <a:solidFill>
                  <a:srgbClr val="01396C"/>
                </a:solidFill>
                <a:latin typeface="Aptos Display"/>
                <a:ea typeface="+mn-lt"/>
                <a:cs typeface="+mn-lt"/>
              </a:rPr>
              <a:t>coefficients</a:t>
            </a:r>
            <a:endParaRPr lang="it-IT" sz="2000">
              <a:latin typeface="Aptos Display"/>
            </a:endParaRPr>
          </a:p>
          <a:p>
            <a:r>
              <a:rPr lang="it-IT" sz="2000" err="1">
                <a:solidFill>
                  <a:srgbClr val="01396C"/>
                </a:solidFill>
                <a:latin typeface="Aptos Display"/>
                <a:ea typeface="+mn-lt"/>
                <a:cs typeface="+mn-lt"/>
              </a:rPr>
              <a:t>Any</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relevant</a:t>
            </a:r>
            <a:r>
              <a:rPr lang="it-IT" sz="2000">
                <a:solidFill>
                  <a:srgbClr val="01396C"/>
                </a:solidFill>
                <a:latin typeface="Aptos Display"/>
                <a:ea typeface="+mn-lt"/>
                <a:cs typeface="+mn-lt"/>
              </a:rPr>
              <a:t> operator </a:t>
            </a:r>
            <a:r>
              <a:rPr lang="it-IT" sz="2000" err="1">
                <a:solidFill>
                  <a:srgbClr val="01396C"/>
                </a:solidFill>
                <a:latin typeface="Aptos Display"/>
                <a:ea typeface="+mn-lt"/>
                <a:cs typeface="+mn-lt"/>
              </a:rPr>
              <a:t>that</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is</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compatible</a:t>
            </a:r>
            <a:r>
              <a:rPr lang="it-IT" sz="2000">
                <a:solidFill>
                  <a:srgbClr val="01396C"/>
                </a:solidFill>
                <a:latin typeface="Aptos Display"/>
                <a:ea typeface="+mn-lt"/>
                <a:cs typeface="+mn-lt"/>
              </a:rPr>
              <a:t> with the </a:t>
            </a:r>
            <a:r>
              <a:rPr lang="it-IT" sz="2000" err="1">
                <a:solidFill>
                  <a:srgbClr val="01396C"/>
                </a:solidFill>
                <a:latin typeface="Aptos Display"/>
                <a:ea typeface="+mn-lt"/>
                <a:cs typeface="+mn-lt"/>
              </a:rPr>
              <a:t>symmetries</a:t>
            </a:r>
            <a:r>
              <a:rPr lang="it-IT" sz="2000">
                <a:solidFill>
                  <a:srgbClr val="01396C"/>
                </a:solidFill>
                <a:latin typeface="Aptos Display"/>
                <a:ea typeface="+mn-lt"/>
                <a:cs typeface="+mn-lt"/>
              </a:rPr>
              <a:t> of the system </a:t>
            </a:r>
            <a:r>
              <a:rPr lang="it-IT" sz="2000" err="1">
                <a:solidFill>
                  <a:srgbClr val="01396C"/>
                </a:solidFill>
                <a:latin typeface="Aptos Display"/>
                <a:ea typeface="+mn-lt"/>
                <a:cs typeface="+mn-lt"/>
              </a:rPr>
              <a:t>should</a:t>
            </a:r>
            <a:r>
              <a:rPr lang="it-IT" sz="2000">
                <a:solidFill>
                  <a:srgbClr val="01396C"/>
                </a:solidFill>
                <a:latin typeface="Aptos Display"/>
                <a:ea typeface="+mn-lt"/>
                <a:cs typeface="+mn-lt"/>
              </a:rPr>
              <a:t> in </a:t>
            </a:r>
            <a:r>
              <a:rPr lang="it-IT" sz="2000" err="1">
                <a:solidFill>
                  <a:srgbClr val="01396C"/>
                </a:solidFill>
                <a:latin typeface="Aptos Display"/>
                <a:ea typeface="+mn-lt"/>
                <a:cs typeface="+mn-lt"/>
              </a:rPr>
              <a:t>principle</a:t>
            </a:r>
            <a:r>
              <a:rPr lang="it-IT" sz="2000">
                <a:solidFill>
                  <a:srgbClr val="01396C"/>
                </a:solidFill>
                <a:latin typeface="Aptos Display"/>
                <a:ea typeface="+mn-lt"/>
                <a:cs typeface="+mn-lt"/>
              </a:rPr>
              <a:t> be </a:t>
            </a:r>
            <a:r>
              <a:rPr lang="it-IT" sz="2000" err="1">
                <a:solidFill>
                  <a:srgbClr val="01396C"/>
                </a:solidFill>
                <a:latin typeface="Aptos Display"/>
                <a:ea typeface="+mn-lt"/>
                <a:cs typeface="+mn-lt"/>
              </a:rPr>
              <a:t>included</a:t>
            </a:r>
            <a:endParaRPr lang="it-IT" sz="2000">
              <a:solidFill>
                <a:srgbClr val="01396C"/>
              </a:solidFill>
              <a:latin typeface="Aptos Display"/>
              <a:ea typeface="+mn-lt"/>
              <a:cs typeface="+mn-lt"/>
            </a:endParaRPr>
          </a:p>
          <a:p>
            <a:r>
              <a:rPr lang="it-IT" sz="2000">
                <a:solidFill>
                  <a:srgbClr val="01396C"/>
                </a:solidFill>
                <a:latin typeface="Aptos Display"/>
                <a:ea typeface="+mn-lt"/>
                <a:cs typeface="+mn-lt"/>
              </a:rPr>
              <a:t>O</a:t>
            </a:r>
            <a:r>
              <a:rPr lang="it-IT" sz="2000" baseline="-25000">
                <a:solidFill>
                  <a:srgbClr val="01396C"/>
                </a:solidFill>
                <a:latin typeface="Aptos Display"/>
                <a:ea typeface="+mn-lt"/>
                <a:cs typeface="+mn-lt"/>
              </a:rPr>
              <a:t>i</a:t>
            </a:r>
            <a:r>
              <a:rPr lang="it-IT" sz="2000" baseline="30000">
                <a:solidFill>
                  <a:srgbClr val="01396C"/>
                </a:solidFill>
                <a:latin typeface="Aptos Display"/>
                <a:ea typeface="+mn-lt"/>
                <a:cs typeface="+mn-lt"/>
              </a:rPr>
              <a:t>(5)</a:t>
            </a:r>
            <a:r>
              <a:rPr lang="it-IT" sz="2000">
                <a:solidFill>
                  <a:srgbClr val="01396C"/>
                </a:solidFill>
                <a:latin typeface="Aptos Display"/>
                <a:ea typeface="+mn-lt"/>
                <a:cs typeface="+mn-lt"/>
              </a:rPr>
              <a:t> and O</a:t>
            </a:r>
            <a:r>
              <a:rPr lang="it-IT" sz="2000" baseline="-25000">
                <a:solidFill>
                  <a:srgbClr val="01396C"/>
                </a:solidFill>
                <a:latin typeface="Aptos Display"/>
                <a:ea typeface="+mn-lt"/>
                <a:cs typeface="+mn-lt"/>
              </a:rPr>
              <a:t>i</a:t>
            </a:r>
            <a:r>
              <a:rPr lang="it-IT" sz="2000" baseline="30000">
                <a:solidFill>
                  <a:srgbClr val="01396C"/>
                </a:solidFill>
                <a:latin typeface="Aptos Display"/>
                <a:ea typeface="+mn-lt"/>
                <a:cs typeface="+mn-lt"/>
              </a:rPr>
              <a:t>(7)</a:t>
            </a:r>
            <a:r>
              <a:rPr lang="it-IT" sz="2000">
                <a:solidFill>
                  <a:srgbClr val="01396C"/>
                </a:solidFill>
                <a:latin typeface="Aptos Display"/>
                <a:ea typeface="+mn-lt"/>
                <a:cs typeface="+mn-lt"/>
              </a:rPr>
              <a:t> are </a:t>
            </a:r>
            <a:r>
              <a:rPr lang="it-IT" sz="2000" err="1">
                <a:solidFill>
                  <a:srgbClr val="01396C"/>
                </a:solidFill>
                <a:latin typeface="Aptos Display"/>
                <a:ea typeface="+mn-lt"/>
                <a:cs typeface="+mn-lt"/>
              </a:rPr>
              <a:t>not</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considered</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because</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they</a:t>
            </a:r>
            <a:r>
              <a:rPr lang="it-IT" sz="2000">
                <a:solidFill>
                  <a:srgbClr val="01396C"/>
                </a:solidFill>
                <a:latin typeface="Aptos Display"/>
                <a:ea typeface="+mn-lt"/>
                <a:cs typeface="+mn-lt"/>
              </a:rPr>
              <a:t> violate </a:t>
            </a:r>
            <a:r>
              <a:rPr lang="it-IT" sz="2000" err="1">
                <a:solidFill>
                  <a:srgbClr val="01396C"/>
                </a:solidFill>
                <a:latin typeface="Aptos Display"/>
                <a:ea typeface="+mn-lt"/>
                <a:cs typeface="+mn-lt"/>
              </a:rPr>
              <a:t>either</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leptonic</a:t>
            </a:r>
            <a:r>
              <a:rPr lang="it-IT" sz="2000">
                <a:solidFill>
                  <a:srgbClr val="01396C"/>
                </a:solidFill>
                <a:latin typeface="Aptos Display"/>
                <a:ea typeface="+mn-lt"/>
                <a:cs typeface="+mn-lt"/>
              </a:rPr>
              <a:t> or </a:t>
            </a:r>
            <a:r>
              <a:rPr lang="it-IT" sz="2000" err="1">
                <a:solidFill>
                  <a:srgbClr val="01396C"/>
                </a:solidFill>
                <a:latin typeface="Aptos Display"/>
                <a:ea typeface="+mn-lt"/>
                <a:cs typeface="+mn-lt"/>
              </a:rPr>
              <a:t>baryonic</a:t>
            </a:r>
            <a:r>
              <a:rPr lang="it-IT" sz="2000">
                <a:solidFill>
                  <a:srgbClr val="01396C"/>
                </a:solidFill>
                <a:latin typeface="Aptos Display"/>
                <a:ea typeface="+mn-lt"/>
                <a:cs typeface="+mn-lt"/>
              </a:rPr>
              <a:t> </a:t>
            </a:r>
            <a:r>
              <a:rPr lang="it-IT" sz="2000" err="1">
                <a:solidFill>
                  <a:srgbClr val="01396C"/>
                </a:solidFill>
                <a:latin typeface="Aptos Display"/>
                <a:ea typeface="+mn-lt"/>
                <a:cs typeface="+mn-lt"/>
              </a:rPr>
              <a:t>number</a:t>
            </a:r>
            <a:r>
              <a:rPr lang="it-IT" sz="2000" b="1" baseline="30000">
                <a:solidFill>
                  <a:schemeClr val="tx1">
                    <a:lumMod val="49000"/>
                    <a:lumOff val="51000"/>
                  </a:schemeClr>
                </a:solidFill>
                <a:latin typeface="Aptos Display"/>
                <a:ea typeface="+mn-lt"/>
                <a:cs typeface="+mn-lt"/>
              </a:rPr>
              <a:t>+</a:t>
            </a:r>
          </a:p>
          <a:p>
            <a:pPr marL="0" indent="0">
              <a:buNone/>
            </a:pPr>
            <a:endParaRPr lang="it-IT" sz="2000">
              <a:solidFill>
                <a:srgbClr val="01396C"/>
              </a:solidFill>
            </a:endParaRPr>
          </a:p>
          <a:p>
            <a:pPr marL="0" indent="0">
              <a:buNone/>
            </a:pPr>
            <a:endParaRPr lang="it-IT">
              <a:solidFill>
                <a:srgbClr val="01396C"/>
              </a:solidFill>
            </a:endParaRPr>
          </a:p>
        </p:txBody>
      </p:sp>
      <p:graphicFrame>
        <p:nvGraphicFramePr>
          <p:cNvPr id="11" name="Tabella 10">
            <a:extLst>
              <a:ext uri="{FF2B5EF4-FFF2-40B4-BE49-F238E27FC236}">
                <a16:creationId xmlns:a16="http://schemas.microsoft.com/office/drawing/2014/main" id="{162B643A-C017-94E5-3649-A008CAC18AF3}"/>
              </a:ext>
            </a:extLst>
          </p:cNvPr>
          <p:cNvGraphicFramePr>
            <a:graphicFrameLocks noGrp="1"/>
          </p:cNvGraphicFramePr>
          <p:nvPr>
            <p:extLst>
              <p:ext uri="{D42A27DB-BD31-4B8C-83A1-F6EECF244321}">
                <p14:modId xmlns:p14="http://schemas.microsoft.com/office/powerpoint/2010/main" val="3610799880"/>
              </p:ext>
            </p:extLst>
          </p:nvPr>
        </p:nvGraphicFramePr>
        <p:xfrm>
          <a:off x="5102086" y="6151217"/>
          <a:ext cx="2006276" cy="415522"/>
        </p:xfrm>
        <a:graphic>
          <a:graphicData uri="http://schemas.openxmlformats.org/drawingml/2006/table">
            <a:tbl>
              <a:tblPr bandRow="1">
                <a:tableStyleId>{5C22544A-7EE6-4342-B048-85BDC9FD1C3A}</a:tableStyleId>
              </a:tblPr>
              <a:tblGrid>
                <a:gridCol w="2006276">
                  <a:extLst>
                    <a:ext uri="{9D8B030D-6E8A-4147-A177-3AD203B41FA5}">
                      <a16:colId xmlns:a16="http://schemas.microsoft.com/office/drawing/2014/main" val="3042300525"/>
                    </a:ext>
                  </a:extLst>
                </a:gridCol>
              </a:tblGrid>
              <a:tr h="415522">
                <a:tc>
                  <a:txBody>
                    <a:bodyPr/>
                    <a:lstStyle/>
                    <a:p>
                      <a:pPr fontAlgn="t"/>
                      <a:r>
                        <a:rPr lang="it-IT" sz="1400" b="1" i="1" u="none" strike="noStrike" baseline="30000">
                          <a:solidFill>
                            <a:schemeClr val="tx1">
                              <a:lumMod val="49000"/>
                              <a:lumOff val="51000"/>
                            </a:schemeClr>
                          </a:solidFill>
                          <a:effectLst/>
                          <a:latin typeface="Aptos Display"/>
                        </a:rPr>
                        <a:t>+</a:t>
                      </a:r>
                      <a:r>
                        <a:rPr lang="it-IT" sz="1400" b="0" i="1" u="none" strike="noStrike">
                          <a:solidFill>
                            <a:schemeClr val="tx1">
                              <a:lumMod val="49000"/>
                              <a:lumOff val="51000"/>
                            </a:schemeClr>
                          </a:solidFill>
                          <a:effectLst/>
                          <a:latin typeface="Aptos Display"/>
                          <a:hlinkClick r:id="rId4">
                            <a:extLst>
                              <a:ext uri="{A12FA001-AC4F-418D-AE19-62706E023703}">
                                <ahyp:hlinkClr xmlns:ahyp="http://schemas.microsoft.com/office/drawing/2018/hyperlinkcolor" val="tx"/>
                              </a:ext>
                            </a:extLst>
                          </a:hlinkClick>
                        </a:rPr>
                        <a:t>arXiv:1604.05726</a:t>
                      </a:r>
                      <a:endParaRPr lang="it-IT" sz="1400" i="1">
                        <a:solidFill>
                          <a:schemeClr val="tx1">
                            <a:lumMod val="49000"/>
                            <a:lumOff val="51000"/>
                          </a:schemeClr>
                        </a:solidFill>
                        <a:effectLst/>
                        <a:latin typeface="Aptos Display"/>
                        <a:hlinkClick r:id="rId4">
                          <a:extLst>
                            <a:ext uri="{A12FA001-AC4F-418D-AE19-62706E023703}">
                              <ahyp:hlinkClr xmlns:ahyp="http://schemas.microsoft.com/office/drawing/2018/hyperlinkcolor" val="tx"/>
                            </a:ext>
                          </a:extLst>
                        </a:hlinkClick>
                      </a:endParaRPr>
                    </a:p>
                  </a:txBody>
                  <a:tcPr marR="61913">
                    <a:lnL>
                      <a:noFill/>
                    </a:lnL>
                    <a:lnR>
                      <a:noFill/>
                    </a:lnR>
                    <a:lnT>
                      <a:noFill/>
                    </a:lnT>
                    <a:lnB>
                      <a:noFill/>
                    </a:lnB>
                    <a:noFill/>
                  </a:tcPr>
                </a:tc>
                <a:extLst>
                  <a:ext uri="{0D108BD9-81ED-4DB2-BD59-A6C34878D82A}">
                    <a16:rowId xmlns:a16="http://schemas.microsoft.com/office/drawing/2014/main" val="946234451"/>
                  </a:ext>
                </a:extLst>
              </a:tr>
            </a:tbl>
          </a:graphicData>
        </a:graphic>
      </p:graphicFrame>
    </p:spTree>
    <p:extLst>
      <p:ext uri="{BB962C8B-B14F-4D97-AF65-F5344CB8AC3E}">
        <p14:creationId xmlns:p14="http://schemas.microsoft.com/office/powerpoint/2010/main" val="38733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0211-2FAA-3B3A-A793-66684396F0D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C5FBF90-68A8-4FE9-D6EB-4CFFE09E9417}"/>
              </a:ext>
            </a:extLst>
          </p:cNvPr>
          <p:cNvSpPr>
            <a:spLocks noGrp="1"/>
          </p:cNvSpPr>
          <p:nvPr>
            <p:ph type="title"/>
          </p:nvPr>
        </p:nvSpPr>
        <p:spPr/>
        <p:txBody>
          <a:bodyPr/>
          <a:lstStyle/>
          <a:p>
            <a:pPr algn="ctr"/>
            <a:r>
              <a:rPr lang="it-IT" sz="4000" b="1">
                <a:solidFill>
                  <a:srgbClr val="01396C"/>
                </a:solidFill>
              </a:rPr>
              <a:t>SMEFT </a:t>
            </a:r>
            <a:r>
              <a:rPr lang="it-IT" sz="4000" b="1" err="1">
                <a:solidFill>
                  <a:srgbClr val="01396C"/>
                </a:solidFill>
              </a:rPr>
              <a:t>Operators</a:t>
            </a:r>
            <a:r>
              <a:rPr lang="it-IT" sz="4000" b="1">
                <a:solidFill>
                  <a:srgbClr val="01396C"/>
                </a:solidFill>
              </a:rPr>
              <a:t> in the </a:t>
            </a:r>
            <a:r>
              <a:rPr lang="it-IT" sz="4000" b="1" err="1">
                <a:solidFill>
                  <a:srgbClr val="01396C"/>
                </a:solidFill>
              </a:rPr>
              <a:t>Amplitude</a:t>
            </a:r>
          </a:p>
        </p:txBody>
      </p:sp>
      <p:pic>
        <p:nvPicPr>
          <p:cNvPr id="18" name="Segnaposto contenuto 17" descr="Immagine che contiene Carattere, testo, bianco, linea&#10;&#10;Il contenuto generato dall&amp;#39;IA potrebbe non essere corretto.">
            <a:extLst>
              <a:ext uri="{FF2B5EF4-FFF2-40B4-BE49-F238E27FC236}">
                <a16:creationId xmlns:a16="http://schemas.microsoft.com/office/drawing/2014/main" id="{BF2DF620-014C-4AC3-DA0C-FAC5EED05BE7}"/>
              </a:ext>
            </a:extLst>
          </p:cNvPr>
          <p:cNvPicPr>
            <a:picLocks noGrp="1" noChangeAspect="1"/>
          </p:cNvPicPr>
          <p:nvPr>
            <p:ph idx="1"/>
          </p:nvPr>
        </p:nvPicPr>
        <p:blipFill>
          <a:blip r:embed="rId2"/>
          <a:stretch>
            <a:fillRect/>
          </a:stretch>
        </p:blipFill>
        <p:spPr>
          <a:xfrm>
            <a:off x="1742660" y="3499436"/>
            <a:ext cx="8706679" cy="550932"/>
          </a:xfrm>
        </p:spPr>
      </p:pic>
      <p:sp>
        <p:nvSpPr>
          <p:cNvPr id="4" name="Segnaposto piè di pagina 3">
            <a:extLst>
              <a:ext uri="{FF2B5EF4-FFF2-40B4-BE49-F238E27FC236}">
                <a16:creationId xmlns:a16="http://schemas.microsoft.com/office/drawing/2014/main" id="{CB91F917-19CD-6C6D-3087-3FD471AF6163}"/>
              </a:ext>
            </a:extLst>
          </p:cNvPr>
          <p:cNvSpPr>
            <a:spLocks noGrp="1"/>
          </p:cNvSpPr>
          <p:nvPr>
            <p:ph type="ftr" sz="quarter" idx="11"/>
          </p:nvPr>
        </p:nvSpPr>
        <p:spPr/>
        <p:txBody>
          <a:bodyPr/>
          <a:lstStyle/>
          <a:p>
            <a:r>
              <a:rPr lang="de-DE" sz="1400">
                <a:solidFill>
                  <a:srgbClr val="01396C"/>
                </a:solidFill>
              </a:rPr>
              <a:t>Martina </a:t>
            </a:r>
            <a:r>
              <a:rPr lang="de-DE" sz="1400" err="1">
                <a:solidFill>
                  <a:srgbClr val="01396C"/>
                </a:solidFill>
              </a:rPr>
              <a:t>Fusi</a:t>
            </a:r>
            <a:r>
              <a:rPr lang="de-DE" sz="1400">
                <a:solidFill>
                  <a:srgbClr val="01396C"/>
                </a:solidFill>
              </a:rPr>
              <a:t> - University </a:t>
            </a:r>
            <a:r>
              <a:rPr lang="de-DE" sz="1400" err="1">
                <a:solidFill>
                  <a:srgbClr val="01396C"/>
                </a:solidFill>
              </a:rPr>
              <a:t>of</a:t>
            </a:r>
            <a:r>
              <a:rPr lang="de-DE" sz="1400">
                <a:solidFill>
                  <a:srgbClr val="01396C"/>
                </a:solidFill>
              </a:rPr>
              <a:t> Southampton</a:t>
            </a:r>
          </a:p>
        </p:txBody>
      </p:sp>
      <p:sp>
        <p:nvSpPr>
          <p:cNvPr id="5" name="Segnaposto numero diapositiva 4">
            <a:extLst>
              <a:ext uri="{FF2B5EF4-FFF2-40B4-BE49-F238E27FC236}">
                <a16:creationId xmlns:a16="http://schemas.microsoft.com/office/drawing/2014/main" id="{9AFA87BF-3489-54B7-051B-48F5745234EB}"/>
              </a:ext>
            </a:extLst>
          </p:cNvPr>
          <p:cNvSpPr>
            <a:spLocks noGrp="1"/>
          </p:cNvSpPr>
          <p:nvPr>
            <p:ph type="sldNum" sz="quarter" idx="12"/>
          </p:nvPr>
        </p:nvSpPr>
        <p:spPr/>
        <p:txBody>
          <a:bodyPr/>
          <a:lstStyle/>
          <a:p>
            <a:fld id="{66CD45B7-DFE2-4393-8D37-380FC36BF3AA}" type="slidenum">
              <a:rPr lang="de-DE" dirty="0" smtClean="0">
                <a:solidFill>
                  <a:srgbClr val="01396C"/>
                </a:solidFill>
              </a:rPr>
              <a:t>9</a:t>
            </a:fld>
            <a:endParaRPr lang="de-DE">
              <a:solidFill>
                <a:srgbClr val="01396C"/>
              </a:solidFill>
            </a:endParaRPr>
          </a:p>
        </p:txBody>
      </p:sp>
      <p:pic>
        <p:nvPicPr>
          <p:cNvPr id="7" name="Immagine 6">
            <a:extLst>
              <a:ext uri="{FF2B5EF4-FFF2-40B4-BE49-F238E27FC236}">
                <a16:creationId xmlns:a16="http://schemas.microsoft.com/office/drawing/2014/main" id="{488F9419-B00A-D991-8BD8-FF62E0BB8E28}"/>
              </a:ext>
            </a:extLst>
          </p:cNvPr>
          <p:cNvPicPr>
            <a:picLocks noChangeAspect="1"/>
          </p:cNvPicPr>
          <p:nvPr/>
        </p:nvPicPr>
        <p:blipFill>
          <a:blip r:embed="rId3"/>
          <a:stretch>
            <a:fillRect/>
          </a:stretch>
        </p:blipFill>
        <p:spPr>
          <a:xfrm>
            <a:off x="482" y="-1929"/>
            <a:ext cx="12200680" cy="457200"/>
          </a:xfrm>
          <a:prstGeom prst="rect">
            <a:avLst/>
          </a:prstGeom>
        </p:spPr>
      </p:pic>
      <p:sp>
        <p:nvSpPr>
          <p:cNvPr id="8" name="CasellaDiTesto 7">
            <a:extLst>
              <a:ext uri="{FF2B5EF4-FFF2-40B4-BE49-F238E27FC236}">
                <a16:creationId xmlns:a16="http://schemas.microsoft.com/office/drawing/2014/main" id="{EEFC7760-9A7E-A501-DCC8-B95393524B91}"/>
              </a:ext>
            </a:extLst>
          </p:cNvPr>
          <p:cNvSpPr txBox="1"/>
          <p:nvPr/>
        </p:nvSpPr>
        <p:spPr>
          <a:xfrm>
            <a:off x="4378476" y="36286"/>
            <a:ext cx="3459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solidFill>
                  <a:schemeClr val="bg1"/>
                </a:solidFill>
              </a:rPr>
              <a:t>SMEFT </a:t>
            </a:r>
            <a:r>
              <a:rPr lang="it-IT" b="1" err="1">
                <a:solidFill>
                  <a:schemeClr val="bg1"/>
                </a:solidFill>
              </a:rPr>
              <a:t>Effects</a:t>
            </a:r>
            <a:r>
              <a:rPr lang="it-IT" b="1">
                <a:solidFill>
                  <a:schemeClr val="bg1"/>
                </a:solidFill>
              </a:rPr>
              <a:t> in </a:t>
            </a:r>
            <a:r>
              <a:rPr lang="it-IT" b="1" err="1">
                <a:solidFill>
                  <a:schemeClr val="bg1"/>
                </a:solidFill>
              </a:rPr>
              <a:t>Drell</a:t>
            </a:r>
            <a:r>
              <a:rPr lang="it-IT" b="1">
                <a:solidFill>
                  <a:schemeClr val="bg1"/>
                </a:solidFill>
              </a:rPr>
              <a:t>–</a:t>
            </a:r>
            <a:r>
              <a:rPr lang="it-IT" b="1" err="1">
                <a:solidFill>
                  <a:schemeClr val="bg1"/>
                </a:solidFill>
              </a:rPr>
              <a:t>Yan</a:t>
            </a:r>
            <a:endParaRPr lang="it-IT" err="1">
              <a:solidFill>
                <a:schemeClr val="bg1"/>
              </a:solidFill>
            </a:endParaRPr>
          </a:p>
        </p:txBody>
      </p:sp>
      <p:sp>
        <p:nvSpPr>
          <p:cNvPr id="12" name="Segnaposto contenuto 8">
            <a:extLst>
              <a:ext uri="{FF2B5EF4-FFF2-40B4-BE49-F238E27FC236}">
                <a16:creationId xmlns:a16="http://schemas.microsoft.com/office/drawing/2014/main" id="{A321E7A3-AEF0-4D72-FD4C-FB4BF0AB8B1C}"/>
              </a:ext>
            </a:extLst>
          </p:cNvPr>
          <p:cNvSpPr txBox="1">
            <a:spLocks/>
          </p:cNvSpPr>
          <p:nvPr/>
        </p:nvSpPr>
        <p:spPr>
          <a:xfrm>
            <a:off x="838200" y="1626842"/>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a:solidFill>
                  <a:srgbClr val="01396C"/>
                </a:solidFill>
                <a:ea typeface="+mn-lt"/>
                <a:cs typeface="+mn-lt"/>
              </a:rPr>
              <a:t>The </a:t>
            </a:r>
            <a:r>
              <a:rPr lang="it-IT" sz="2000" err="1">
                <a:solidFill>
                  <a:srgbClr val="01396C"/>
                </a:solidFill>
                <a:ea typeface="+mn-lt"/>
                <a:cs typeface="+mn-lt"/>
              </a:rPr>
              <a:t>matrix</a:t>
            </a:r>
            <a:r>
              <a:rPr lang="it-IT" sz="2000">
                <a:solidFill>
                  <a:srgbClr val="01396C"/>
                </a:solidFill>
                <a:ea typeface="+mn-lt"/>
                <a:cs typeface="+mn-lt"/>
              </a:rPr>
              <a:t> </a:t>
            </a:r>
            <a:r>
              <a:rPr lang="it-IT" sz="2000" err="1">
                <a:solidFill>
                  <a:srgbClr val="01396C"/>
                </a:solidFill>
                <a:ea typeface="+mn-lt"/>
                <a:cs typeface="+mn-lt"/>
              </a:rPr>
              <a:t>element</a:t>
            </a:r>
            <a:r>
              <a:rPr lang="it-IT" sz="2000">
                <a:solidFill>
                  <a:srgbClr val="01396C"/>
                </a:solidFill>
                <a:ea typeface="+mn-lt"/>
                <a:cs typeface="+mn-lt"/>
              </a:rPr>
              <a:t> </a:t>
            </a:r>
            <a:r>
              <a:rPr lang="it-IT" sz="2000" err="1">
                <a:solidFill>
                  <a:srgbClr val="01396C"/>
                </a:solidFill>
                <a:ea typeface="+mn-lt"/>
                <a:cs typeface="+mn-lt"/>
              </a:rPr>
              <a:t>will</a:t>
            </a:r>
            <a:r>
              <a:rPr lang="it-IT" sz="2000">
                <a:solidFill>
                  <a:srgbClr val="01396C"/>
                </a:solidFill>
                <a:ea typeface="+mn-lt"/>
                <a:cs typeface="+mn-lt"/>
              </a:rPr>
              <a:t> </a:t>
            </a:r>
            <a:r>
              <a:rPr lang="it-IT" sz="2000" err="1">
                <a:solidFill>
                  <a:srgbClr val="01396C"/>
                </a:solidFill>
                <a:ea typeface="+mn-lt"/>
                <a:cs typeface="+mn-lt"/>
              </a:rPr>
              <a:t>then</a:t>
            </a:r>
            <a:r>
              <a:rPr lang="it-IT" sz="2000">
                <a:solidFill>
                  <a:srgbClr val="01396C"/>
                </a:solidFill>
                <a:ea typeface="+mn-lt"/>
                <a:cs typeface="+mn-lt"/>
              </a:rPr>
              <a:t> be:</a:t>
            </a:r>
            <a:endParaRPr lang="it-IT" sz="2000">
              <a:solidFill>
                <a:srgbClr val="01396C"/>
              </a:solidFill>
            </a:endParaRPr>
          </a:p>
          <a:p>
            <a:endParaRPr lang="it-IT" sz="2000">
              <a:solidFill>
                <a:srgbClr val="01396C"/>
              </a:solidFill>
            </a:endParaRPr>
          </a:p>
          <a:p>
            <a:endParaRPr lang="it-IT">
              <a:solidFill>
                <a:srgbClr val="01396C"/>
              </a:solidFill>
            </a:endParaRPr>
          </a:p>
        </p:txBody>
      </p:sp>
      <p:sp>
        <p:nvSpPr>
          <p:cNvPr id="15" name="Segnaposto contenuto 8">
            <a:extLst>
              <a:ext uri="{FF2B5EF4-FFF2-40B4-BE49-F238E27FC236}">
                <a16:creationId xmlns:a16="http://schemas.microsoft.com/office/drawing/2014/main" id="{226C3954-14AB-6ADD-0BD6-957B328C1C38}"/>
              </a:ext>
            </a:extLst>
          </p:cNvPr>
          <p:cNvSpPr txBox="1">
            <a:spLocks/>
          </p:cNvSpPr>
          <p:nvPr/>
        </p:nvSpPr>
        <p:spPr>
          <a:xfrm>
            <a:off x="862094" y="2889290"/>
            <a:ext cx="10515600" cy="3566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a:solidFill>
                  <a:srgbClr val="01396C"/>
                </a:solidFill>
                <a:ea typeface="+mn-lt"/>
                <a:cs typeface="+mn-lt"/>
              </a:rPr>
              <a:t>And</a:t>
            </a:r>
            <a:r>
              <a:rPr lang="it-IT" sz="2000">
                <a:solidFill>
                  <a:srgbClr val="01396C"/>
                </a:solidFill>
              </a:rPr>
              <a:t> the cross </a:t>
            </a:r>
            <a:r>
              <a:rPr lang="it-IT" sz="2000" err="1">
                <a:solidFill>
                  <a:srgbClr val="01396C"/>
                </a:solidFill>
              </a:rPr>
              <a:t>section</a:t>
            </a:r>
            <a:r>
              <a:rPr lang="it-IT" sz="2000">
                <a:solidFill>
                  <a:srgbClr val="01396C"/>
                </a:solidFill>
              </a:rPr>
              <a:t> </a:t>
            </a:r>
            <a:r>
              <a:rPr lang="it-IT" sz="2000" err="1">
                <a:solidFill>
                  <a:srgbClr val="01396C"/>
                </a:solidFill>
              </a:rPr>
              <a:t>will</a:t>
            </a:r>
            <a:r>
              <a:rPr lang="it-IT" sz="2000">
                <a:solidFill>
                  <a:srgbClr val="01396C"/>
                </a:solidFill>
              </a:rPr>
              <a:t> be </a:t>
            </a:r>
            <a:r>
              <a:rPr lang="it-IT" sz="2000" err="1">
                <a:solidFill>
                  <a:srgbClr val="01396C"/>
                </a:solidFill>
              </a:rPr>
              <a:t>proportional</a:t>
            </a:r>
            <a:r>
              <a:rPr lang="it-IT" sz="2000">
                <a:solidFill>
                  <a:srgbClr val="01396C"/>
                </a:solidFill>
              </a:rPr>
              <a:t> to: </a:t>
            </a:r>
          </a:p>
        </p:txBody>
      </p:sp>
      <p:sp>
        <p:nvSpPr>
          <p:cNvPr id="20" name="Segnaposto contenuto 8">
            <a:extLst>
              <a:ext uri="{FF2B5EF4-FFF2-40B4-BE49-F238E27FC236}">
                <a16:creationId xmlns:a16="http://schemas.microsoft.com/office/drawing/2014/main" id="{9E77C1FA-B9F5-F317-B65D-6BA9035E4595}"/>
              </a:ext>
            </a:extLst>
          </p:cNvPr>
          <p:cNvSpPr txBox="1">
            <a:spLocks/>
          </p:cNvSpPr>
          <p:nvPr/>
        </p:nvSpPr>
        <p:spPr>
          <a:xfrm>
            <a:off x="864087" y="4218190"/>
            <a:ext cx="10527890" cy="19227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 sz="2000">
                <a:solidFill>
                  <a:srgbClr val="01396C"/>
                </a:solidFill>
              </a:rPr>
              <a:t>The second term is the </a:t>
            </a:r>
            <a:r>
              <a:rPr lang="en" sz="2000" b="1">
                <a:solidFill>
                  <a:srgbClr val="01396C"/>
                </a:solidFill>
              </a:rPr>
              <a:t>interference</a:t>
            </a:r>
            <a:r>
              <a:rPr lang="en" sz="2000">
                <a:solidFill>
                  <a:srgbClr val="01396C"/>
                </a:solidFill>
              </a:rPr>
              <a:t> between SMEFT and SM (</a:t>
            </a:r>
            <a:r>
              <a:rPr lang="en" sz="2000" i="1">
                <a:solidFill>
                  <a:srgbClr val="01396C"/>
                </a:solidFill>
              </a:rPr>
              <a:t>~1/</a:t>
            </a:r>
            <a:r>
              <a:rPr lang="en" sz="2000" i="1">
                <a:solidFill>
                  <a:srgbClr val="01396C"/>
                </a:solidFill>
                <a:ea typeface="+mn-lt"/>
                <a:cs typeface="+mn-lt"/>
              </a:rPr>
              <a:t>Λ</a:t>
            </a:r>
            <a:r>
              <a:rPr lang="en" sz="2000" i="1" baseline="30000">
                <a:solidFill>
                  <a:srgbClr val="01396C"/>
                </a:solidFill>
              </a:rPr>
              <a:t>2</a:t>
            </a:r>
            <a:r>
              <a:rPr lang="en" sz="2000">
                <a:solidFill>
                  <a:srgbClr val="01396C"/>
                </a:solidFill>
              </a:rPr>
              <a:t>) and is a linear combination of the Wilson coefficients</a:t>
            </a:r>
          </a:p>
          <a:p>
            <a:pPr marL="342900" indent="-342900"/>
            <a:r>
              <a:rPr lang="it-IT" sz="2000">
                <a:solidFill>
                  <a:srgbClr val="01396C"/>
                </a:solidFill>
              </a:rPr>
              <a:t>The </a:t>
            </a:r>
            <a:r>
              <a:rPr lang="it-IT" sz="2000" err="1">
                <a:solidFill>
                  <a:srgbClr val="01396C"/>
                </a:solidFill>
              </a:rPr>
              <a:t>third</a:t>
            </a:r>
            <a:r>
              <a:rPr lang="it-IT" sz="2000">
                <a:solidFill>
                  <a:srgbClr val="01396C"/>
                </a:solidFill>
              </a:rPr>
              <a:t> </a:t>
            </a:r>
            <a:r>
              <a:rPr lang="it-IT" sz="2000" err="1">
                <a:solidFill>
                  <a:srgbClr val="01396C"/>
                </a:solidFill>
              </a:rPr>
              <a:t>term</a:t>
            </a:r>
            <a:r>
              <a:rPr lang="it-IT" sz="2000">
                <a:solidFill>
                  <a:srgbClr val="01396C"/>
                </a:solidFill>
              </a:rPr>
              <a:t> </a:t>
            </a:r>
            <a:r>
              <a:rPr lang="it-IT" sz="2000" err="1">
                <a:solidFill>
                  <a:srgbClr val="01396C"/>
                </a:solidFill>
              </a:rPr>
              <a:t>is</a:t>
            </a:r>
            <a:r>
              <a:rPr lang="it-IT" sz="2000">
                <a:solidFill>
                  <a:srgbClr val="01396C"/>
                </a:solidFill>
              </a:rPr>
              <a:t> the pure SMEFT </a:t>
            </a:r>
            <a:r>
              <a:rPr lang="it-IT" sz="2000" err="1">
                <a:solidFill>
                  <a:srgbClr val="01396C"/>
                </a:solidFill>
              </a:rPr>
              <a:t>contribution</a:t>
            </a:r>
            <a:r>
              <a:rPr lang="it-IT" sz="2000">
                <a:solidFill>
                  <a:srgbClr val="01396C"/>
                </a:solidFill>
              </a:rPr>
              <a:t> (</a:t>
            </a:r>
            <a:r>
              <a:rPr lang="it-IT" sz="2000" i="1">
                <a:solidFill>
                  <a:srgbClr val="01396C"/>
                </a:solidFill>
              </a:rPr>
              <a:t>~1/</a:t>
            </a:r>
            <a:r>
              <a:rPr lang="it-IT" sz="2000" i="1">
                <a:solidFill>
                  <a:srgbClr val="01396C"/>
                </a:solidFill>
                <a:ea typeface="+mn-lt"/>
                <a:cs typeface="+mn-lt"/>
              </a:rPr>
              <a:t>Λ</a:t>
            </a:r>
            <a:r>
              <a:rPr lang="it-IT" sz="2000" i="1" baseline="30000">
                <a:solidFill>
                  <a:srgbClr val="01396C"/>
                </a:solidFill>
              </a:rPr>
              <a:t>4</a:t>
            </a:r>
            <a:r>
              <a:rPr lang="it-IT" sz="2000">
                <a:solidFill>
                  <a:srgbClr val="01396C"/>
                </a:solidFill>
              </a:rPr>
              <a:t>), </a:t>
            </a:r>
            <a:r>
              <a:rPr lang="it-IT" sz="2000" err="1">
                <a:solidFill>
                  <a:srgbClr val="01396C"/>
                </a:solidFill>
                <a:ea typeface="+mn-lt"/>
                <a:cs typeface="+mn-lt"/>
              </a:rPr>
              <a:t>sometimes</a:t>
            </a:r>
            <a:r>
              <a:rPr lang="it-IT" sz="2000">
                <a:solidFill>
                  <a:srgbClr val="01396C"/>
                </a:solidFill>
                <a:ea typeface="+mn-lt"/>
                <a:cs typeface="+mn-lt"/>
              </a:rPr>
              <a:t> </a:t>
            </a:r>
            <a:r>
              <a:rPr lang="it-IT" sz="2000" err="1">
                <a:solidFill>
                  <a:srgbClr val="01396C"/>
                </a:solidFill>
                <a:ea typeface="+mn-lt"/>
                <a:cs typeface="+mn-lt"/>
              </a:rPr>
              <a:t>referred</a:t>
            </a:r>
            <a:r>
              <a:rPr lang="it-IT" sz="2000">
                <a:solidFill>
                  <a:srgbClr val="01396C"/>
                </a:solidFill>
                <a:ea typeface="+mn-lt"/>
                <a:cs typeface="+mn-lt"/>
              </a:rPr>
              <a:t> to </a:t>
            </a:r>
            <a:r>
              <a:rPr lang="it-IT" sz="2000" err="1">
                <a:solidFill>
                  <a:srgbClr val="01396C"/>
                </a:solidFill>
                <a:ea typeface="+mn-lt"/>
                <a:cs typeface="+mn-lt"/>
              </a:rPr>
              <a:t>as</a:t>
            </a:r>
            <a:r>
              <a:rPr lang="it-IT" sz="2000">
                <a:solidFill>
                  <a:srgbClr val="01396C"/>
                </a:solidFill>
                <a:ea typeface="+mn-lt"/>
                <a:cs typeface="+mn-lt"/>
              </a:rPr>
              <a:t> the </a:t>
            </a:r>
            <a:r>
              <a:rPr lang="it-IT" sz="2000" b="1" err="1">
                <a:solidFill>
                  <a:srgbClr val="01396C"/>
                </a:solidFill>
                <a:ea typeface="+mn-lt"/>
                <a:cs typeface="+mn-lt"/>
              </a:rPr>
              <a:t>squared</a:t>
            </a:r>
            <a:r>
              <a:rPr lang="it-IT" sz="2000" b="1">
                <a:solidFill>
                  <a:srgbClr val="01396C"/>
                </a:solidFill>
                <a:ea typeface="+mn-lt"/>
                <a:cs typeface="+mn-lt"/>
              </a:rPr>
              <a:t> </a:t>
            </a:r>
            <a:r>
              <a:rPr lang="it-IT" sz="2000" b="1" err="1">
                <a:solidFill>
                  <a:srgbClr val="01396C"/>
                </a:solidFill>
                <a:ea typeface="+mn-lt"/>
                <a:cs typeface="+mn-lt"/>
              </a:rPr>
              <a:t>term</a:t>
            </a:r>
            <a:r>
              <a:rPr lang="it-IT" sz="2000">
                <a:solidFill>
                  <a:srgbClr val="01396C"/>
                </a:solidFill>
                <a:ea typeface="+mn-lt"/>
                <a:cs typeface="+mn-lt"/>
              </a:rPr>
              <a:t>, and </a:t>
            </a:r>
            <a:r>
              <a:rPr lang="it-IT" sz="2000" err="1">
                <a:solidFill>
                  <a:srgbClr val="01396C"/>
                </a:solidFill>
                <a:ea typeface="+mn-lt"/>
                <a:cs typeface="+mn-lt"/>
              </a:rPr>
              <a:t>it</a:t>
            </a:r>
            <a:r>
              <a:rPr lang="it-IT" sz="2000">
                <a:solidFill>
                  <a:srgbClr val="01396C"/>
                </a:solidFill>
                <a:ea typeface="+mn-lt"/>
                <a:cs typeface="+mn-lt"/>
              </a:rPr>
              <a:t> </a:t>
            </a:r>
            <a:r>
              <a:rPr lang="it-IT" sz="2000" err="1">
                <a:solidFill>
                  <a:srgbClr val="01396C"/>
                </a:solidFill>
                <a:ea typeface="+mn-lt"/>
                <a:cs typeface="+mn-lt"/>
              </a:rPr>
              <a:t>is</a:t>
            </a:r>
            <a:r>
              <a:rPr lang="it-IT" sz="2000">
                <a:solidFill>
                  <a:srgbClr val="01396C"/>
                </a:solidFill>
                <a:ea typeface="+mn-lt"/>
                <a:cs typeface="+mn-lt"/>
              </a:rPr>
              <a:t> a </a:t>
            </a:r>
            <a:r>
              <a:rPr lang="it-IT" sz="2000" err="1">
                <a:solidFill>
                  <a:srgbClr val="01396C"/>
                </a:solidFill>
                <a:ea typeface="+mn-lt"/>
                <a:cs typeface="+mn-lt"/>
              </a:rPr>
              <a:t>quadratic</a:t>
            </a:r>
            <a:r>
              <a:rPr lang="it-IT" sz="2000">
                <a:solidFill>
                  <a:srgbClr val="01396C"/>
                </a:solidFill>
                <a:ea typeface="+mn-lt"/>
                <a:cs typeface="+mn-lt"/>
              </a:rPr>
              <a:t> </a:t>
            </a:r>
            <a:r>
              <a:rPr lang="it-IT" sz="2000" err="1">
                <a:solidFill>
                  <a:srgbClr val="01396C"/>
                </a:solidFill>
                <a:ea typeface="+mn-lt"/>
                <a:cs typeface="+mn-lt"/>
              </a:rPr>
              <a:t>combination</a:t>
            </a:r>
            <a:r>
              <a:rPr lang="it-IT" sz="2000">
                <a:solidFill>
                  <a:srgbClr val="01396C"/>
                </a:solidFill>
                <a:ea typeface="+mn-lt"/>
                <a:cs typeface="+mn-lt"/>
              </a:rPr>
              <a:t> of the Wilson </a:t>
            </a:r>
            <a:r>
              <a:rPr lang="it-IT" sz="2000" err="1">
                <a:solidFill>
                  <a:srgbClr val="01396C"/>
                </a:solidFill>
                <a:ea typeface="+mn-lt"/>
                <a:cs typeface="+mn-lt"/>
              </a:rPr>
              <a:t>coefficients</a:t>
            </a:r>
            <a:endParaRPr lang="en" sz="2000" err="1">
              <a:solidFill>
                <a:srgbClr val="01396C"/>
              </a:solidFill>
              <a:ea typeface="+mn-lt"/>
              <a:cs typeface="+mn-lt"/>
            </a:endParaRPr>
          </a:p>
          <a:p>
            <a:pPr marL="342900" indent="-342900"/>
            <a:r>
              <a:rPr lang="it-IT" sz="2000">
                <a:solidFill>
                  <a:srgbClr val="01396C"/>
                </a:solidFill>
              </a:rPr>
              <a:t>The </a:t>
            </a:r>
            <a:r>
              <a:rPr lang="it-IT" sz="2000" err="1">
                <a:solidFill>
                  <a:srgbClr val="01396C"/>
                </a:solidFill>
              </a:rPr>
              <a:t>interference</a:t>
            </a:r>
            <a:r>
              <a:rPr lang="it-IT" sz="2000">
                <a:solidFill>
                  <a:srgbClr val="01396C"/>
                </a:solidFill>
              </a:rPr>
              <a:t> </a:t>
            </a:r>
            <a:r>
              <a:rPr lang="it-IT" sz="2000" err="1">
                <a:solidFill>
                  <a:srgbClr val="01396C"/>
                </a:solidFill>
              </a:rPr>
              <a:t>between</a:t>
            </a:r>
            <a:r>
              <a:rPr lang="it-IT" sz="2000">
                <a:solidFill>
                  <a:srgbClr val="01396C"/>
                </a:solidFill>
              </a:rPr>
              <a:t> SM and dim-8 SMEFT </a:t>
            </a:r>
            <a:r>
              <a:rPr lang="it-IT" sz="2000" err="1">
                <a:solidFill>
                  <a:srgbClr val="01396C"/>
                </a:solidFill>
              </a:rPr>
              <a:t>operators</a:t>
            </a:r>
            <a:r>
              <a:rPr lang="it-IT" sz="2000">
                <a:solidFill>
                  <a:srgbClr val="01396C"/>
                </a:solidFill>
              </a:rPr>
              <a:t> </a:t>
            </a:r>
            <a:r>
              <a:rPr lang="it-IT" sz="2000" err="1">
                <a:solidFill>
                  <a:srgbClr val="01396C"/>
                </a:solidFill>
              </a:rPr>
              <a:t>also</a:t>
            </a:r>
            <a:r>
              <a:rPr lang="it-IT" sz="2000">
                <a:solidFill>
                  <a:srgbClr val="01396C"/>
                </a:solidFill>
              </a:rPr>
              <a:t> </a:t>
            </a:r>
            <a:r>
              <a:rPr lang="it-IT" sz="2000" err="1">
                <a:solidFill>
                  <a:srgbClr val="01396C"/>
                </a:solidFill>
              </a:rPr>
              <a:t>contributes</a:t>
            </a:r>
            <a:r>
              <a:rPr lang="it-IT" sz="2000">
                <a:solidFill>
                  <a:srgbClr val="01396C"/>
                </a:solidFill>
              </a:rPr>
              <a:t> to </a:t>
            </a:r>
            <a:r>
              <a:rPr lang="it-IT" sz="2000" i="1">
                <a:solidFill>
                  <a:srgbClr val="01396C"/>
                </a:solidFill>
              </a:rPr>
              <a:t>~1/Λ</a:t>
            </a:r>
            <a:r>
              <a:rPr lang="it-IT" sz="2000" i="1" baseline="30000">
                <a:solidFill>
                  <a:srgbClr val="01396C"/>
                </a:solidFill>
              </a:rPr>
              <a:t>4</a:t>
            </a:r>
          </a:p>
          <a:p>
            <a:pPr marL="342900" indent="-342900">
              <a:buFont typeface="Arial" panose="020B0604020202020204" pitchFamily="34" charset="0"/>
              <a:buChar char="•"/>
            </a:pPr>
            <a:endParaRPr lang="it-IT" sz="2000">
              <a:solidFill>
                <a:srgbClr val="01396C"/>
              </a:solidFill>
            </a:endParaRPr>
          </a:p>
          <a:p>
            <a:pPr marL="0" indent="0">
              <a:buNone/>
            </a:pPr>
            <a:endParaRPr lang="it-IT" sz="2000">
              <a:solidFill>
                <a:srgbClr val="01396C"/>
              </a:solidFill>
            </a:endParaRPr>
          </a:p>
          <a:p>
            <a:endParaRPr lang="it-IT" sz="2000">
              <a:solidFill>
                <a:srgbClr val="01396C"/>
              </a:solidFill>
            </a:endParaRPr>
          </a:p>
          <a:p>
            <a:endParaRPr lang="it-IT" sz="2000">
              <a:solidFill>
                <a:srgbClr val="01396C"/>
              </a:solidFill>
            </a:endParaRPr>
          </a:p>
        </p:txBody>
      </p:sp>
      <p:pic>
        <p:nvPicPr>
          <p:cNvPr id="14" name="Immagine 13" descr="Immagine che contiene Carattere, bianco, testo, linea&#10;&#10;Il contenuto generato dall&amp;#39;IA potrebbe non essere corretto.">
            <a:extLst>
              <a:ext uri="{FF2B5EF4-FFF2-40B4-BE49-F238E27FC236}">
                <a16:creationId xmlns:a16="http://schemas.microsoft.com/office/drawing/2014/main" id="{AF4EC6CF-F059-0774-A2A8-F77755B760CC}"/>
              </a:ext>
            </a:extLst>
          </p:cNvPr>
          <p:cNvPicPr>
            <a:picLocks noChangeAspect="1"/>
          </p:cNvPicPr>
          <p:nvPr/>
        </p:nvPicPr>
        <p:blipFill>
          <a:blip r:embed="rId4"/>
          <a:srcRect l="-123" r="26341" b="3922"/>
          <a:stretch>
            <a:fillRect/>
          </a:stretch>
        </p:blipFill>
        <p:spPr>
          <a:xfrm>
            <a:off x="4359594" y="2131971"/>
            <a:ext cx="3463929" cy="504341"/>
          </a:xfrm>
          <a:prstGeom prst="rect">
            <a:avLst/>
          </a:prstGeom>
        </p:spPr>
      </p:pic>
    </p:spTree>
    <p:extLst>
      <p:ext uri="{BB962C8B-B14F-4D97-AF65-F5344CB8AC3E}">
        <p14:creationId xmlns:p14="http://schemas.microsoft.com/office/powerpoint/2010/main" val="36619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2AD2FB-A46C-4E57-9F8D-8BB6D6DF7A05}">
  <we:reference id="wa104381909" version="3.20.0" store="en-US" storeType="omex"/>
  <we:alternateReferences>
    <we:reference id="wa104381909" version="3.20.0" store="omex"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0</Notes>
  <HiddenSlides>0</HiddenSlide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Office Theme</vt:lpstr>
      <vt:lpstr>Catching Four-Fermions SMEFT Operators in the Drell-Yan Process </vt:lpstr>
      <vt:lpstr>Table of Contents</vt:lpstr>
      <vt:lpstr>Presentazione standard di PowerPoint</vt:lpstr>
      <vt:lpstr>Effective Field Theory (EFT)</vt:lpstr>
      <vt:lpstr>Fermi Theory as an EFT</vt:lpstr>
      <vt:lpstr>A Toy Effective Field Theory+</vt:lpstr>
      <vt:lpstr>A Toy Effective Field Theory</vt:lpstr>
      <vt:lpstr>Standard Model as an EFT (SMEFT)</vt:lpstr>
      <vt:lpstr>SMEFT Operators in the Amplitude</vt:lpstr>
      <vt:lpstr>The Drell-Yan (DY) Process </vt:lpstr>
      <vt:lpstr>Dim-6 SMEFT Operators in DY </vt:lpstr>
      <vt:lpstr>SMEFT Operators in DY </vt:lpstr>
      <vt:lpstr>Including SMEFT Terms</vt:lpstr>
      <vt:lpstr>Fitting strategy</vt:lpstr>
      <vt:lpstr>Preliminary SMEFT constraints from Drell–Yan</vt:lpstr>
      <vt:lpstr>Preliminary SMEFT constraints from Drell–Yan</vt:lpstr>
      <vt:lpstr>Flat Directions</vt:lpstr>
      <vt:lpstr>Conclusions and Outlook</vt:lpstr>
      <vt:lpstr>Thank you for your attention!</vt:lpstr>
      <vt:lpstr>Matching Amplitudes</vt:lpstr>
      <vt:lpstr>Matching Amplitudes</vt:lpstr>
      <vt:lpstr>Matching Amplitudes</vt:lpstr>
      <vt:lpstr>Summary of the SMEFT approach </vt:lpstr>
      <vt:lpstr>Differential Cross Section in DY</vt:lpstr>
      <vt:lpstr>How many SMEFT operators?</vt:lpstr>
      <vt:lpstr>Helicity Amplitudes</vt:lpstr>
      <vt:lpstr>Differential Cross Section: p p       e+e- </vt:lpstr>
      <vt:lpstr>SMEFT Contributions:  p p        e+e- </vt:lpstr>
      <vt:lpstr>Presentazione standard di PowerPoint</vt:lpstr>
      <vt:lpstr>Relative impact of the SMEFT contributions</vt:lpstr>
      <vt:lpstr>Relative impact of the SMEFT contributions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8</cp:revision>
  <dcterms:created xsi:type="dcterms:W3CDTF">2025-05-16T16:10:30Z</dcterms:created>
  <dcterms:modified xsi:type="dcterms:W3CDTF">2025-12-17T14:35:11Z</dcterms:modified>
</cp:coreProperties>
</file>