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8" r:id="rId3"/>
    <p:sldId id="257" r:id="rId4"/>
    <p:sldId id="261"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27"/>
    <p:restoredTop sz="73151"/>
  </p:normalViewPr>
  <p:slideViewPr>
    <p:cSldViewPr snapToGrid="0">
      <p:cViewPr>
        <p:scale>
          <a:sx n="67" d="100"/>
          <a:sy n="67" d="100"/>
        </p:scale>
        <p:origin x="864" y="3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FBCEF-8DA9-7741-BBB5-B37950BCBC68}" type="datetimeFigureOut">
              <a:rPr lang="en-GB" smtClean="0"/>
              <a:t>14/12/2025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CFF3B-E6E7-C343-9331-BAB2D7964CFB}" type="slidenum">
              <a:rPr lang="en-GB" smtClean="0"/>
              <a:t>‹#›</a:t>
            </a:fld>
            <a:endParaRPr lang="en-GB"/>
          </a:p>
        </p:txBody>
      </p:sp>
    </p:spTree>
    <p:extLst>
      <p:ext uri="{BB962C8B-B14F-4D97-AF65-F5344CB8AC3E}">
        <p14:creationId xmlns:p14="http://schemas.microsoft.com/office/powerpoint/2010/main" val="236887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greetings and introduce myself: I’m Andres, I just graduated from Cambridge, where I completed my master's degree in Maths. There, I focused on theoretical physics and took general relativity and quantum field theory-related courses. I’ve also done a bit of Quantum Computing during my undergrad and also through a summer school with the Wolfram Institute.</a:t>
            </a:r>
          </a:p>
          <a:p>
            <a:endParaRPr lang="en-GB" dirty="0"/>
          </a:p>
          <a:p>
            <a:r>
              <a:rPr lang="en-GB" dirty="0"/>
              <a:t>Now I am working with Cyrus and Marek on a project that aims to shed light on the design and understanding of quantum algorithms through the lens of optimisation on Riemannian manifolds.</a:t>
            </a:r>
          </a:p>
        </p:txBody>
      </p:sp>
      <p:sp>
        <p:nvSpPr>
          <p:cNvPr id="4" name="Slide Number Placeholder 3"/>
          <p:cNvSpPr>
            <a:spLocks noGrp="1"/>
          </p:cNvSpPr>
          <p:nvPr>
            <p:ph type="sldNum" sz="quarter" idx="5"/>
          </p:nvPr>
        </p:nvSpPr>
        <p:spPr/>
        <p:txBody>
          <a:bodyPr/>
          <a:lstStyle/>
          <a:p>
            <a:fld id="{BC5CFF3B-E6E7-C343-9331-BAB2D7964CFB}" type="slidenum">
              <a:rPr lang="en-GB" smtClean="0"/>
              <a:t>1</a:t>
            </a:fld>
            <a:endParaRPr lang="en-GB"/>
          </a:p>
        </p:txBody>
      </p:sp>
    </p:spTree>
    <p:extLst>
      <p:ext uri="{BB962C8B-B14F-4D97-AF65-F5344CB8AC3E}">
        <p14:creationId xmlns:p14="http://schemas.microsoft.com/office/powerpoint/2010/main" val="310925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525C0-0F11-D9FC-8DC5-370F9375C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18B9C-F98B-49DF-5F0F-8F74BEBEB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2913E-B04A-1138-BA68-52B63D8E0354}"/>
              </a:ext>
            </a:extLst>
          </p:cNvPr>
          <p:cNvSpPr>
            <a:spLocks noGrp="1"/>
          </p:cNvSpPr>
          <p:nvPr>
            <p:ph type="body" idx="1"/>
          </p:nvPr>
        </p:nvSpPr>
        <p:spPr/>
        <p:txBody>
          <a:bodyPr/>
          <a:lstStyle/>
          <a:p>
            <a:r>
              <a:rPr lang="en-GB" dirty="0"/>
              <a:t>Say greetings and introduce myself: I’m Andres, I just graduated from Cambridge, where I completed my master's degree in Maths. There, I focused on theoretical physics and took general relativity and quantum field theory-related courses. I’ve also done a bit of Quantum Computing during my undergrad and also through a summer school with the Wolfram Institute.</a:t>
            </a:r>
          </a:p>
          <a:p>
            <a:endParaRPr lang="en-GB" dirty="0"/>
          </a:p>
          <a:p>
            <a:r>
              <a:rPr lang="en-GB" dirty="0"/>
              <a:t>PRESS</a:t>
            </a:r>
          </a:p>
          <a:p>
            <a:endParaRPr lang="en-GB" dirty="0"/>
          </a:p>
          <a:p>
            <a:r>
              <a:rPr lang="en-GB" dirty="0"/>
              <a:t>Now I am working with Cyrus and Marek on a project that aims to shed light on the design and understanding of quantum algorithms through the lens of optimisation on Riemannian manifolds.</a:t>
            </a:r>
          </a:p>
        </p:txBody>
      </p:sp>
      <p:sp>
        <p:nvSpPr>
          <p:cNvPr id="4" name="Slide Number Placeholder 3">
            <a:extLst>
              <a:ext uri="{FF2B5EF4-FFF2-40B4-BE49-F238E27FC236}">
                <a16:creationId xmlns:a16="http://schemas.microsoft.com/office/drawing/2014/main" id="{B0E0512F-0F64-6A98-E73F-D2E022D2D436}"/>
              </a:ext>
            </a:extLst>
          </p:cNvPr>
          <p:cNvSpPr>
            <a:spLocks noGrp="1"/>
          </p:cNvSpPr>
          <p:nvPr>
            <p:ph type="sldNum" sz="quarter" idx="5"/>
          </p:nvPr>
        </p:nvSpPr>
        <p:spPr/>
        <p:txBody>
          <a:bodyPr/>
          <a:lstStyle/>
          <a:p>
            <a:fld id="{BC5CFF3B-E6E7-C343-9331-BAB2D7964CFB}" type="slidenum">
              <a:rPr lang="en-GB" smtClean="0"/>
              <a:t>2</a:t>
            </a:fld>
            <a:endParaRPr lang="en-GB"/>
          </a:p>
        </p:txBody>
      </p:sp>
    </p:spTree>
    <p:extLst>
      <p:ext uri="{BB962C8B-B14F-4D97-AF65-F5344CB8AC3E}">
        <p14:creationId xmlns:p14="http://schemas.microsoft.com/office/powerpoint/2010/main" val="217123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01EC-B687-AA0E-3865-6E2DC20F6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0973D-49A8-2646-5067-3F65775E3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6B57E-882B-7474-8F67-90F3166AA8A8}"/>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Quantum algorithms are unintuitive to understand, and it is difficult to see what aspect makes them succeed. Something Dr </a:t>
            </a:r>
            <a:r>
              <a:rPr lang="en-GB" sz="1200" kern="1200" dirty="0" err="1">
                <a:solidFill>
                  <a:schemeClr val="tx1"/>
                </a:solidFill>
                <a:effectLst/>
                <a:latin typeface="+mn-lt"/>
                <a:ea typeface="+mn-ea"/>
                <a:cs typeface="+mn-cs"/>
              </a:rPr>
              <a:t>Gluza</a:t>
            </a:r>
            <a:r>
              <a:rPr lang="en-GB" sz="1200" kern="1200" dirty="0">
                <a:solidFill>
                  <a:schemeClr val="tx1"/>
                </a:solidFill>
                <a:effectLst/>
                <a:latin typeface="+mn-lt"/>
                <a:ea typeface="+mn-ea"/>
                <a:cs typeface="+mn-cs"/>
              </a:rPr>
              <a:t> mentions in his paper is that after decades of research, we have remarkably few classes of quantum algorithms. One of these classes encompasses </a:t>
            </a:r>
            <a:r>
              <a:rPr lang="en-GB" sz="1200" kern="1200" dirty="0" err="1">
                <a:solidFill>
                  <a:schemeClr val="tx1"/>
                </a:solidFill>
                <a:effectLst/>
                <a:latin typeface="+mn-lt"/>
                <a:ea typeface="+mn-ea"/>
                <a:cs typeface="+mn-cs"/>
              </a:rPr>
              <a:t>unstructered</a:t>
            </a:r>
            <a:r>
              <a:rPr lang="en-GB" sz="1200" kern="1200" dirty="0">
                <a:solidFill>
                  <a:schemeClr val="tx1"/>
                </a:solidFill>
                <a:effectLst/>
                <a:latin typeface="+mn-lt"/>
                <a:ea typeface="+mn-ea"/>
                <a:cs typeface="+mn-cs"/>
              </a:rPr>
              <a:t> search problems. A key algorithm in this class is Grover’s algorithm, which serves as a template for other algorithms within this class. This class is important because it provides a quadratic speed up to its classical counter part.</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Compared to the hardware side of quantum computing, “quantum software” has lagged behind, with no </a:t>
            </a:r>
            <a:r>
              <a:rPr lang="en-GB" sz="1200" kern="1200" dirty="0" err="1">
                <a:solidFill>
                  <a:schemeClr val="tx1"/>
                </a:solidFill>
                <a:effectLst/>
                <a:latin typeface="+mn-lt"/>
                <a:ea typeface="+mn-ea"/>
                <a:cs typeface="+mn-cs"/>
              </a:rPr>
              <a:t>newclasses</a:t>
            </a:r>
            <a:r>
              <a:rPr lang="en-GB" sz="1200" kern="1200" dirty="0">
                <a:solidFill>
                  <a:schemeClr val="tx1"/>
                </a:solidFill>
                <a:effectLst/>
                <a:latin typeface="+mn-lt"/>
                <a:ea typeface="+mn-ea"/>
                <a:cs typeface="+mn-cs"/>
              </a:rPr>
              <a:t> of algorithms proposed since 1995. In part, this is due to the lack of a unifying framework to uncover the key factors for the success of algorithms like Grover’s.</a:t>
            </a:r>
          </a:p>
          <a:p>
            <a:endParaRPr lang="en-GB" dirty="0"/>
          </a:p>
        </p:txBody>
      </p:sp>
      <p:sp>
        <p:nvSpPr>
          <p:cNvPr id="4" name="Slide Number Placeholder 3">
            <a:extLst>
              <a:ext uri="{FF2B5EF4-FFF2-40B4-BE49-F238E27FC236}">
                <a16:creationId xmlns:a16="http://schemas.microsoft.com/office/drawing/2014/main" id="{1CEC9550-1B1D-F16F-6371-E4EB89EE44A5}"/>
              </a:ext>
            </a:extLst>
          </p:cNvPr>
          <p:cNvSpPr>
            <a:spLocks noGrp="1"/>
          </p:cNvSpPr>
          <p:nvPr>
            <p:ph type="sldNum" sz="quarter" idx="5"/>
          </p:nvPr>
        </p:nvSpPr>
        <p:spPr/>
        <p:txBody>
          <a:bodyPr/>
          <a:lstStyle/>
          <a:p>
            <a:fld id="{BC5CFF3B-E6E7-C343-9331-BAB2D7964CFB}" type="slidenum">
              <a:rPr lang="en-GB" smtClean="0"/>
              <a:t>3</a:t>
            </a:fld>
            <a:endParaRPr lang="en-GB"/>
          </a:p>
        </p:txBody>
      </p:sp>
    </p:spTree>
    <p:extLst>
      <p:ext uri="{BB962C8B-B14F-4D97-AF65-F5344CB8AC3E}">
        <p14:creationId xmlns:p14="http://schemas.microsoft.com/office/powerpoint/2010/main" val="1857605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A092-CF43-D45D-AC82-59701B993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9064F-953C-C0DC-226D-2B690E67B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472E4-FC5D-1222-35F3-CA5992EA96FA}"/>
              </a:ext>
            </a:extLst>
          </p:cNvPr>
          <p:cNvSpPr>
            <a:spLocks noGrp="1"/>
          </p:cNvSpPr>
          <p:nvPr>
            <p:ph type="body" idx="1"/>
          </p:nvPr>
        </p:nvSpPr>
        <p:spPr/>
        <p:txBody>
          <a:bodyPr/>
          <a:lstStyle/>
          <a:p>
            <a:endParaRPr lang="en-GB" dirty="0"/>
          </a:p>
          <a:p>
            <a:r>
              <a:rPr lang="en-GB" dirty="0"/>
              <a:t>Explain briefly Grover’s algorithm.</a:t>
            </a:r>
          </a:p>
          <a:p>
            <a:endParaRPr lang="en-GB" dirty="0"/>
          </a:p>
          <a:p>
            <a:r>
              <a:rPr lang="en-GB" dirty="0"/>
              <a:t>So, how do we frame a search problem in the context of quantum computing?</a:t>
            </a:r>
          </a:p>
        </p:txBody>
      </p:sp>
      <p:sp>
        <p:nvSpPr>
          <p:cNvPr id="4" name="Slide Number Placeholder 3">
            <a:extLst>
              <a:ext uri="{FF2B5EF4-FFF2-40B4-BE49-F238E27FC236}">
                <a16:creationId xmlns:a16="http://schemas.microsoft.com/office/drawing/2014/main" id="{C534FEBB-B892-B62A-C011-11BFF781775A}"/>
              </a:ext>
            </a:extLst>
          </p:cNvPr>
          <p:cNvSpPr>
            <a:spLocks noGrp="1"/>
          </p:cNvSpPr>
          <p:nvPr>
            <p:ph type="sldNum" sz="quarter" idx="5"/>
          </p:nvPr>
        </p:nvSpPr>
        <p:spPr/>
        <p:txBody>
          <a:bodyPr/>
          <a:lstStyle/>
          <a:p>
            <a:fld id="{BC5CFF3B-E6E7-C343-9331-BAB2D7964CFB}" type="slidenum">
              <a:rPr lang="en-GB" smtClean="0"/>
              <a:t>4</a:t>
            </a:fld>
            <a:endParaRPr lang="en-GB"/>
          </a:p>
        </p:txBody>
      </p:sp>
    </p:spTree>
    <p:extLst>
      <p:ext uri="{BB962C8B-B14F-4D97-AF65-F5344CB8AC3E}">
        <p14:creationId xmlns:p14="http://schemas.microsoft.com/office/powerpoint/2010/main" val="92611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755B6-0CD7-62F5-D3E6-6C9F8530C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46621-8ACC-DA4D-680D-F2FCABF46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2F6A7-52E4-55A6-7E9E-D5B116D67472}"/>
              </a:ext>
            </a:extLst>
          </p:cNvPr>
          <p:cNvSpPr>
            <a:spLocks noGrp="1"/>
          </p:cNvSpPr>
          <p:nvPr>
            <p:ph type="body" idx="1"/>
          </p:nvPr>
        </p:nvSpPr>
        <p:spPr/>
        <p:txBody>
          <a:bodyPr/>
          <a:lstStyle/>
          <a:p>
            <a:r>
              <a:rPr lang="en-GB" dirty="0"/>
              <a:t>In Dr </a:t>
            </a:r>
            <a:r>
              <a:rPr lang="en-GB" dirty="0" err="1"/>
              <a:t>Gluza’s</a:t>
            </a:r>
            <a:r>
              <a:rPr lang="en-GB" dirty="0"/>
              <a:t> paper, they show that a natural framework for understanding quantum algorithms, and specifically Grover, is optimisation on Riemannian manifolds. </a:t>
            </a:r>
          </a:p>
          <a:p>
            <a:endParaRPr lang="en-GB" dirty="0"/>
          </a:p>
          <a:p>
            <a:r>
              <a:rPr lang="en-GB" dirty="0"/>
              <a:t>What Grover essentially achieves is that it gets you from your initial state psi_0 to a state that contains information about the elements you are interested in.</a:t>
            </a:r>
          </a:p>
          <a:p>
            <a:endParaRPr lang="en-GB" dirty="0"/>
          </a:p>
          <a:p>
            <a:r>
              <a:rPr lang="en-GB" dirty="0"/>
              <a:t>The idea is that ITE recovers the solution state of Grover’s algorithm. Notice that ITE is a solution to DBF, and that solutions to DBF can be approximated by the following equation. </a:t>
            </a:r>
          </a:p>
          <a:p>
            <a:endParaRPr lang="en-GB" dirty="0"/>
          </a:p>
          <a:p>
            <a:r>
              <a:rPr lang="en-GB" dirty="0"/>
              <a:t>PRESS</a:t>
            </a:r>
          </a:p>
          <a:p>
            <a:endParaRPr lang="en-GB" dirty="0"/>
          </a:p>
          <a:p>
            <a:r>
              <a:rPr lang="en-GB" dirty="0"/>
              <a:t>We can get rid of the commutator by using a product formula that in the end recovers Grover’s algorithm. Using this framework recovers key results like the optimal query complexity from geodesic length.</a:t>
            </a:r>
          </a:p>
          <a:p>
            <a:endParaRPr lang="en-GB" dirty="0"/>
          </a:p>
          <a:p>
            <a:r>
              <a:rPr lang="en-GB" dirty="0"/>
              <a:t>PRESS</a:t>
            </a:r>
          </a:p>
          <a:p>
            <a:endParaRPr lang="en-GB" dirty="0"/>
          </a:p>
          <a:p>
            <a:r>
              <a:rPr lang="en-GB" dirty="0"/>
              <a:t>Notice as well that this equation corresponds to the steepest descent direction of a least squares function corresponding to the energy of the state. </a:t>
            </a:r>
          </a:p>
          <a:p>
            <a:endParaRPr lang="en-GB" dirty="0"/>
          </a:p>
          <a:p>
            <a:endParaRPr lang="en-GB" dirty="0"/>
          </a:p>
        </p:txBody>
      </p:sp>
      <p:sp>
        <p:nvSpPr>
          <p:cNvPr id="4" name="Slide Number Placeholder 3">
            <a:extLst>
              <a:ext uri="{FF2B5EF4-FFF2-40B4-BE49-F238E27FC236}">
                <a16:creationId xmlns:a16="http://schemas.microsoft.com/office/drawing/2014/main" id="{EFD5EDF4-3B44-49A9-8978-E4FED8AD8A3B}"/>
              </a:ext>
            </a:extLst>
          </p:cNvPr>
          <p:cNvSpPr>
            <a:spLocks noGrp="1"/>
          </p:cNvSpPr>
          <p:nvPr>
            <p:ph type="sldNum" sz="quarter" idx="5"/>
          </p:nvPr>
        </p:nvSpPr>
        <p:spPr/>
        <p:txBody>
          <a:bodyPr/>
          <a:lstStyle/>
          <a:p>
            <a:fld id="{BC5CFF3B-E6E7-C343-9331-BAB2D7964CFB}" type="slidenum">
              <a:rPr lang="en-GB" smtClean="0"/>
              <a:t>5</a:t>
            </a:fld>
            <a:endParaRPr lang="en-GB"/>
          </a:p>
        </p:txBody>
      </p:sp>
    </p:spTree>
    <p:extLst>
      <p:ext uri="{BB962C8B-B14F-4D97-AF65-F5344CB8AC3E}">
        <p14:creationId xmlns:p14="http://schemas.microsoft.com/office/powerpoint/2010/main" val="149054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7B209-8060-B27A-3D10-BE51B2516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14DB0-35BE-DE54-6328-192948A75C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44D6F-4C1B-0AC1-4A66-8CCF36E477AA}"/>
              </a:ext>
            </a:extLst>
          </p:cNvPr>
          <p:cNvSpPr>
            <a:spLocks noGrp="1"/>
          </p:cNvSpPr>
          <p:nvPr>
            <p:ph type="body" idx="1"/>
          </p:nvPr>
        </p:nvSpPr>
        <p:spPr/>
        <p:txBody>
          <a:bodyPr/>
          <a:lstStyle/>
          <a:p>
            <a:r>
              <a:rPr lang="en-GB" dirty="0"/>
              <a:t>Now that we have a direct link between optimisation on U(n) and quantum algorithms, we can explore other optimisation algorithms on our cost function. For example, CG. There is already work detailing how to do CG optimisation on U(n). The objective now would be to translate it into a QC perspective.</a:t>
            </a:r>
          </a:p>
        </p:txBody>
      </p:sp>
      <p:sp>
        <p:nvSpPr>
          <p:cNvPr id="4" name="Slide Number Placeholder 3">
            <a:extLst>
              <a:ext uri="{FF2B5EF4-FFF2-40B4-BE49-F238E27FC236}">
                <a16:creationId xmlns:a16="http://schemas.microsoft.com/office/drawing/2014/main" id="{531F50D7-2226-F609-135A-303BFE6C23D1}"/>
              </a:ext>
            </a:extLst>
          </p:cNvPr>
          <p:cNvSpPr>
            <a:spLocks noGrp="1"/>
          </p:cNvSpPr>
          <p:nvPr>
            <p:ph type="sldNum" sz="quarter" idx="5"/>
          </p:nvPr>
        </p:nvSpPr>
        <p:spPr/>
        <p:txBody>
          <a:bodyPr/>
          <a:lstStyle/>
          <a:p>
            <a:fld id="{BC5CFF3B-E6E7-C343-9331-BAB2D7964CFB}" type="slidenum">
              <a:rPr lang="en-GB" smtClean="0"/>
              <a:t>6</a:t>
            </a:fld>
            <a:endParaRPr lang="en-GB"/>
          </a:p>
        </p:txBody>
      </p:sp>
    </p:spTree>
    <p:extLst>
      <p:ext uri="{BB962C8B-B14F-4D97-AF65-F5344CB8AC3E}">
        <p14:creationId xmlns:p14="http://schemas.microsoft.com/office/powerpoint/2010/main" val="69227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C7B9-AC52-1702-2B7D-3247CF40E2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7E8BB46-89CE-8F8E-C8A6-9220734C4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3472E97-4C38-D318-8739-91EFA21F542E}"/>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8BC7E23B-A23F-EC3B-F447-8451B15D5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3C370-AE39-1D71-2F83-D6C5C8CB0405}"/>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46095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813C-B97B-3ABD-96E8-6E7F92530D3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466371B-AA68-1507-4B6C-E0E1842C37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A393AB-FEAE-0538-4842-A97144AFE210}"/>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00F0404E-2C8A-1886-69E2-1D0969B88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55360-951A-A575-A972-1F2E9958BC0E}"/>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63205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22C49-EA2F-82A9-A23A-B43CB9DA00F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151B17-F6BC-8C1A-D9C4-930DE86BC8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9530D6-3538-1A5D-743A-F837432F71CD}"/>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44AA0CBB-0210-A89C-8E7B-54D6B138B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2FB2-4CC7-288F-7B6E-6486BB216446}"/>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6143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6216-FBAE-B36C-C04C-D2B9F36D6F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2CB8B4-B88A-3D97-7E3F-9776E93ED5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AD511-FA2D-7DD5-5E85-A8CD7E046269}"/>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1A0B021C-75B9-93BB-B6E0-62820E8EB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724E0-C056-9A3E-B74E-D13FCBBBF18E}"/>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87035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B3F0-928A-0DED-4A89-54E50BA7991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3D549A-FC91-79CE-21D3-3DF5547434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76A449-A693-65D2-3384-0EDA61318CDF}"/>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7BF1EFD1-9BBB-2BA9-C02A-C1BCD43F4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ECB63-857F-10FD-317E-F30B36B182A9}"/>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82527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C579-E49D-A9AB-3CAE-1513C29F5A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CB32F7-2FF1-24A2-2E68-D1F65226BF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2FBFA21-2AEE-7946-6FEB-6EC01A7352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B716F39-1528-D0A9-3A73-3DC1B7821EB1}"/>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9F1BA731-9325-0A16-32D8-399598323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6C339-614E-A1A1-D563-AB1BB168F504}"/>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153855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FBE1-31F3-8998-1220-F04FE21B3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2D21F9-1B2D-BCE3-F07E-A62656A55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A17F89-276F-6F0C-6455-BBFA17907A0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F29F6C-78AD-3F9A-9E30-5930193FC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958235-BC3E-3AA7-3B1B-B990B73393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41C89EF-1030-40CF-0F9B-4D9CACA7CB39}"/>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8" name="Footer Placeholder 7">
            <a:extLst>
              <a:ext uri="{FF2B5EF4-FFF2-40B4-BE49-F238E27FC236}">
                <a16:creationId xmlns:a16="http://schemas.microsoft.com/office/drawing/2014/main" id="{824FA185-43D7-8E58-C7C3-F7DE1C830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03BF8A-0618-67D9-D460-4F6B97D425C1}"/>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41535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604F-2C53-0ABC-1043-C5700178232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55DE294-2991-8E13-6A6F-3713F0F26BA3}"/>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4" name="Footer Placeholder 3">
            <a:extLst>
              <a:ext uri="{FF2B5EF4-FFF2-40B4-BE49-F238E27FC236}">
                <a16:creationId xmlns:a16="http://schemas.microsoft.com/office/drawing/2014/main" id="{190ACCA3-8281-9101-1D8E-56582FE392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2A3A1-C904-585D-2DB0-B807E996665D}"/>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88413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81306-2A71-DC28-78FC-6A768974ED54}"/>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3" name="Footer Placeholder 2">
            <a:extLst>
              <a:ext uri="{FF2B5EF4-FFF2-40B4-BE49-F238E27FC236}">
                <a16:creationId xmlns:a16="http://schemas.microsoft.com/office/drawing/2014/main" id="{F2FBEB3D-B676-5EBF-ECC7-F41FCB85A1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26F666-14F1-784D-7823-19438BD86C8B}"/>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279241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DF31-2485-09E1-6738-D71561C084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490C26-B82A-EAAF-EF6A-D3263F853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5EE904-08A0-C076-50B1-BD2179147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24ADC0-1BDD-27DD-1DCF-58C56E45F14E}"/>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60E03CB5-5B34-6A14-66D4-D3295D6E8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23B22-7E0A-C05C-42EC-B1BC7241F632}"/>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398676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DA48-295A-5815-177D-D68D03DE67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CBADA3-6764-9833-4BC9-6A5331214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93D7D2-64B9-4382-170A-45DA4CDAB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2BCD19-BC14-A792-180F-4E90413487A8}"/>
              </a:ext>
            </a:extLst>
          </p:cNvPr>
          <p:cNvSpPr>
            <a:spLocks noGrp="1"/>
          </p:cNvSpPr>
          <p:nvPr>
            <p:ph type="dt" sz="half" idx="10"/>
          </p:nvPr>
        </p:nvSpPr>
        <p:spPr/>
        <p:txBody>
          <a:bodyPr/>
          <a:lstStyle/>
          <a:p>
            <a:fld id="{F0A930C7-882F-2847-BEDD-56E2C578938A}" type="datetimeFigureOut">
              <a:rPr lang="en-US" smtClean="0"/>
              <a:t>12/14/25</a:t>
            </a:fld>
            <a:endParaRPr lang="en-US"/>
          </a:p>
        </p:txBody>
      </p:sp>
      <p:sp>
        <p:nvSpPr>
          <p:cNvPr id="6" name="Footer Placeholder 5">
            <a:extLst>
              <a:ext uri="{FF2B5EF4-FFF2-40B4-BE49-F238E27FC236}">
                <a16:creationId xmlns:a16="http://schemas.microsoft.com/office/drawing/2014/main" id="{AA4547E8-24F8-0E79-5A2C-4535AB2D1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E1B2F-6FED-9EE2-389C-0EBB3D610068}"/>
              </a:ext>
            </a:extLst>
          </p:cNvPr>
          <p:cNvSpPr>
            <a:spLocks noGrp="1"/>
          </p:cNvSpPr>
          <p:nvPr>
            <p:ph type="sldNum" sz="quarter" idx="12"/>
          </p:nvPr>
        </p:nvSpPr>
        <p:spPr/>
        <p:txBody>
          <a:bodyPr/>
          <a:lstStyle/>
          <a:p>
            <a:fld id="{BD0E058F-F77A-C045-9532-6CB76C236E32}" type="slidenum">
              <a:rPr lang="en-US" smtClean="0"/>
              <a:t>‹#›</a:t>
            </a:fld>
            <a:endParaRPr lang="en-US"/>
          </a:p>
        </p:txBody>
      </p:sp>
    </p:spTree>
    <p:extLst>
      <p:ext uri="{BB962C8B-B14F-4D97-AF65-F5344CB8AC3E}">
        <p14:creationId xmlns:p14="http://schemas.microsoft.com/office/powerpoint/2010/main" val="33453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767883-5BB1-6D7A-B42C-8B9F04C77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3DE169-9F88-8243-8F76-CEFD59DBE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F54C7B-2E4C-A936-3398-E17703784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A930C7-882F-2847-BEDD-56E2C578938A}" type="datetimeFigureOut">
              <a:rPr lang="en-US" smtClean="0"/>
              <a:t>12/14/25</a:t>
            </a:fld>
            <a:endParaRPr lang="en-US"/>
          </a:p>
        </p:txBody>
      </p:sp>
      <p:sp>
        <p:nvSpPr>
          <p:cNvPr id="5" name="Footer Placeholder 4">
            <a:extLst>
              <a:ext uri="{FF2B5EF4-FFF2-40B4-BE49-F238E27FC236}">
                <a16:creationId xmlns:a16="http://schemas.microsoft.com/office/drawing/2014/main" id="{7EDBB076-3EE5-5144-D34C-53C5EBAF3D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B66B08D-193E-BBBE-C59E-E166BF8C1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D0E058F-F77A-C045-9532-6CB76C236E32}" type="slidenum">
              <a:rPr lang="en-US" smtClean="0"/>
              <a:t>‹#›</a:t>
            </a:fld>
            <a:endParaRPr lang="en-US"/>
          </a:p>
        </p:txBody>
      </p:sp>
    </p:spTree>
    <p:extLst>
      <p:ext uri="{BB962C8B-B14F-4D97-AF65-F5344CB8AC3E}">
        <p14:creationId xmlns:p14="http://schemas.microsoft.com/office/powerpoint/2010/main" val="3879287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3D68-9ADC-028A-91D3-2EA8B69D1CC4}"/>
              </a:ext>
            </a:extLst>
          </p:cNvPr>
          <p:cNvSpPr>
            <a:spLocks noGrp="1"/>
          </p:cNvSpPr>
          <p:nvPr>
            <p:ph type="ctrTitle"/>
          </p:nvPr>
        </p:nvSpPr>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0B1A21AE-7DE9-07E2-743E-99AD380EE881}"/>
              </a:ext>
            </a:extLst>
          </p:cNvPr>
          <p:cNvSpPr>
            <a:spLocks noGrp="1"/>
          </p:cNvSpPr>
          <p:nvPr>
            <p:ph type="subTitle" idx="1"/>
          </p:nvPr>
        </p:nvSpPr>
        <p:spPr/>
        <p:txBody>
          <a:bodyPr/>
          <a:lstStyle/>
          <a:p>
            <a:r>
              <a:rPr lang="en-US" dirty="0"/>
              <a:t>Andres Arcia Lopez</a:t>
            </a:r>
          </a:p>
          <a:p>
            <a:r>
              <a:rPr lang="en-US" dirty="0" err="1"/>
              <a:t>andres.arcialopez@ntu.edu.sg</a:t>
            </a:r>
            <a:endParaRPr lang="en-US" dirty="0"/>
          </a:p>
        </p:txBody>
      </p:sp>
      <p:pic>
        <p:nvPicPr>
          <p:cNvPr id="7" name="Picture 6" descr="A close-up of a document&#10;&#10;AI-generated content may be incorrect.">
            <a:extLst>
              <a:ext uri="{FF2B5EF4-FFF2-40B4-BE49-F238E27FC236}">
                <a16:creationId xmlns:a16="http://schemas.microsoft.com/office/drawing/2014/main" id="{63CC1E0E-0B5C-B7BE-0BE5-501136C3E0E0}"/>
              </a:ext>
            </a:extLst>
          </p:cNvPr>
          <p:cNvPicPr>
            <a:picLocks noChangeAspect="1"/>
          </p:cNvPicPr>
          <p:nvPr/>
        </p:nvPicPr>
        <p:blipFill>
          <a:blip r:embed="rId3"/>
          <a:stretch>
            <a:fillRect/>
          </a:stretch>
        </p:blipFill>
        <p:spPr>
          <a:xfrm>
            <a:off x="-7652096" y="327795"/>
            <a:ext cx="7546523" cy="4102124"/>
          </a:xfrm>
          <a:prstGeom prst="rect">
            <a:avLst/>
          </a:prstGeom>
        </p:spPr>
      </p:pic>
      <p:pic>
        <p:nvPicPr>
          <p:cNvPr id="9" name="Picture 8" descr="A close-up of a sign&#10;&#10;AI-generated content may be incorrect.">
            <a:extLst>
              <a:ext uri="{FF2B5EF4-FFF2-40B4-BE49-F238E27FC236}">
                <a16:creationId xmlns:a16="http://schemas.microsoft.com/office/drawing/2014/main" id="{A0C47D2F-50C5-C22C-9307-74C73E9469B8}"/>
              </a:ext>
            </a:extLst>
          </p:cNvPr>
          <p:cNvPicPr>
            <a:picLocks noChangeAspect="1"/>
          </p:cNvPicPr>
          <p:nvPr/>
        </p:nvPicPr>
        <p:blipFill>
          <a:blip r:embed="rId4"/>
          <a:stretch>
            <a:fillRect/>
          </a:stretch>
        </p:blipFill>
        <p:spPr>
          <a:xfrm>
            <a:off x="12330362" y="3054744"/>
            <a:ext cx="7772400" cy="3005118"/>
          </a:xfrm>
          <a:prstGeom prst="rect">
            <a:avLst/>
          </a:prstGeom>
        </p:spPr>
      </p:pic>
      <p:sp>
        <p:nvSpPr>
          <p:cNvPr id="4" name="TextBox 3">
            <a:extLst>
              <a:ext uri="{FF2B5EF4-FFF2-40B4-BE49-F238E27FC236}">
                <a16:creationId xmlns:a16="http://schemas.microsoft.com/office/drawing/2014/main" id="{F8B5C5C3-C080-F423-E74C-CF3B5FF41305}"/>
              </a:ext>
            </a:extLst>
          </p:cNvPr>
          <p:cNvSpPr txBox="1"/>
          <p:nvPr/>
        </p:nvSpPr>
        <p:spPr>
          <a:xfrm>
            <a:off x="2101516"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D37E2591-0FC5-5993-261B-FFF62BE57BD0}"/>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13" name="Picture 12" descr="A red and blue text on a black background&#10;&#10;AI-generated content may be incorrect.">
            <a:extLst>
              <a:ext uri="{FF2B5EF4-FFF2-40B4-BE49-F238E27FC236}">
                <a16:creationId xmlns:a16="http://schemas.microsoft.com/office/drawing/2014/main" id="{4FFC1239-F834-AA38-6040-64882B24B9BD}"/>
              </a:ext>
            </a:extLst>
          </p:cNvPr>
          <p:cNvPicPr>
            <a:picLocks noChangeAspect="1"/>
          </p:cNvPicPr>
          <p:nvPr/>
        </p:nvPicPr>
        <p:blipFill>
          <a:blip r:embed="rId5"/>
          <a:stretch>
            <a:fillRect/>
          </a:stretch>
        </p:blipFill>
        <p:spPr>
          <a:xfrm>
            <a:off x="129045" y="6044390"/>
            <a:ext cx="2163989" cy="770921"/>
          </a:xfrm>
          <a:prstGeom prst="rect">
            <a:avLst/>
          </a:prstGeom>
        </p:spPr>
      </p:pic>
    </p:spTree>
    <p:extLst>
      <p:ext uri="{BB962C8B-B14F-4D97-AF65-F5344CB8AC3E}">
        <p14:creationId xmlns:p14="http://schemas.microsoft.com/office/powerpoint/2010/main" val="330083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FA7DE-0A38-C16F-4EA3-9D0173DABF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A9D44-9EC7-3D47-7DFA-5F76B1548CD9}"/>
              </a:ext>
            </a:extLst>
          </p:cNvPr>
          <p:cNvSpPr>
            <a:spLocks noGrp="1"/>
          </p:cNvSpPr>
          <p:nvPr>
            <p:ph type="ctrTitle"/>
          </p:nvPr>
        </p:nvSpPr>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DDF942E6-33B3-FFBD-9F49-95A6B9011527}"/>
              </a:ext>
            </a:extLst>
          </p:cNvPr>
          <p:cNvSpPr>
            <a:spLocks noGrp="1"/>
          </p:cNvSpPr>
          <p:nvPr>
            <p:ph type="subTitle" idx="1"/>
          </p:nvPr>
        </p:nvSpPr>
        <p:spPr/>
        <p:txBody>
          <a:bodyPr/>
          <a:lstStyle/>
          <a:p>
            <a:r>
              <a:rPr lang="en-US" dirty="0"/>
              <a:t>Andres Arcia Lopez</a:t>
            </a:r>
          </a:p>
          <a:p>
            <a:r>
              <a:rPr lang="en-US" dirty="0" err="1"/>
              <a:t>andres.arcialopez@ntu.edu.sg</a:t>
            </a:r>
            <a:endParaRPr lang="en-US" dirty="0"/>
          </a:p>
        </p:txBody>
      </p:sp>
      <p:pic>
        <p:nvPicPr>
          <p:cNvPr id="7" name="Picture 6" descr="A close-up of a document&#10;&#10;AI-generated content may be incorrect.">
            <a:extLst>
              <a:ext uri="{FF2B5EF4-FFF2-40B4-BE49-F238E27FC236}">
                <a16:creationId xmlns:a16="http://schemas.microsoft.com/office/drawing/2014/main" id="{18CADD39-9477-0A76-5572-1A94CB431FDA}"/>
              </a:ext>
            </a:extLst>
          </p:cNvPr>
          <p:cNvPicPr>
            <a:picLocks noChangeAspect="1"/>
          </p:cNvPicPr>
          <p:nvPr/>
        </p:nvPicPr>
        <p:blipFill>
          <a:blip r:embed="rId3"/>
          <a:stretch>
            <a:fillRect/>
          </a:stretch>
        </p:blipFill>
        <p:spPr>
          <a:xfrm>
            <a:off x="18704" y="327795"/>
            <a:ext cx="7546523" cy="4102124"/>
          </a:xfrm>
          <a:prstGeom prst="rect">
            <a:avLst/>
          </a:prstGeom>
        </p:spPr>
      </p:pic>
      <p:pic>
        <p:nvPicPr>
          <p:cNvPr id="9" name="Picture 8" descr="A close-up of a sign&#10;&#10;AI-generated content may be incorrect.">
            <a:extLst>
              <a:ext uri="{FF2B5EF4-FFF2-40B4-BE49-F238E27FC236}">
                <a16:creationId xmlns:a16="http://schemas.microsoft.com/office/drawing/2014/main" id="{D6ED57D1-B660-299C-CF5B-55147FF29C3C}"/>
              </a:ext>
            </a:extLst>
          </p:cNvPr>
          <p:cNvPicPr>
            <a:picLocks noChangeAspect="1"/>
          </p:cNvPicPr>
          <p:nvPr/>
        </p:nvPicPr>
        <p:blipFill>
          <a:blip r:embed="rId4"/>
          <a:stretch>
            <a:fillRect/>
          </a:stretch>
        </p:blipFill>
        <p:spPr>
          <a:xfrm>
            <a:off x="4227762" y="3054744"/>
            <a:ext cx="7772400" cy="3005118"/>
          </a:xfrm>
          <a:prstGeom prst="rect">
            <a:avLst/>
          </a:prstGeom>
        </p:spPr>
      </p:pic>
      <p:sp>
        <p:nvSpPr>
          <p:cNvPr id="4" name="TextBox 3">
            <a:extLst>
              <a:ext uri="{FF2B5EF4-FFF2-40B4-BE49-F238E27FC236}">
                <a16:creationId xmlns:a16="http://schemas.microsoft.com/office/drawing/2014/main" id="{A4D096A1-1CAC-D5CD-689B-AFE48329929F}"/>
              </a:ext>
            </a:extLst>
          </p:cNvPr>
          <p:cNvSpPr txBox="1"/>
          <p:nvPr/>
        </p:nvSpPr>
        <p:spPr>
          <a:xfrm>
            <a:off x="2101516"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BB0FDCCB-6470-B1C6-5EA8-766B86000580}"/>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6" name="Picture 5" descr="A red and blue text on a black background&#10;&#10;AI-generated content may be incorrect.">
            <a:extLst>
              <a:ext uri="{FF2B5EF4-FFF2-40B4-BE49-F238E27FC236}">
                <a16:creationId xmlns:a16="http://schemas.microsoft.com/office/drawing/2014/main" id="{1574FFF9-644E-0D0C-85D6-AE8EEA9C7888}"/>
              </a:ext>
            </a:extLst>
          </p:cNvPr>
          <p:cNvPicPr>
            <a:picLocks noChangeAspect="1"/>
          </p:cNvPicPr>
          <p:nvPr/>
        </p:nvPicPr>
        <p:blipFill>
          <a:blip r:embed="rId5"/>
          <a:stretch>
            <a:fillRect/>
          </a:stretch>
        </p:blipFill>
        <p:spPr>
          <a:xfrm>
            <a:off x="129045" y="6044390"/>
            <a:ext cx="2163989" cy="770921"/>
          </a:xfrm>
          <a:prstGeom prst="rect">
            <a:avLst/>
          </a:prstGeom>
        </p:spPr>
      </p:pic>
      <p:grpSp>
        <p:nvGrpSpPr>
          <p:cNvPr id="12" name="Group 11">
            <a:extLst>
              <a:ext uri="{FF2B5EF4-FFF2-40B4-BE49-F238E27FC236}">
                <a16:creationId xmlns:a16="http://schemas.microsoft.com/office/drawing/2014/main" id="{B732012F-9F38-6116-28F1-6969A35E4E83}"/>
              </a:ext>
            </a:extLst>
          </p:cNvPr>
          <p:cNvGrpSpPr/>
          <p:nvPr/>
        </p:nvGrpSpPr>
        <p:grpSpPr>
          <a:xfrm>
            <a:off x="7210718" y="-2717079"/>
            <a:ext cx="4275636" cy="2394167"/>
            <a:chOff x="7210718" y="1135393"/>
            <a:chExt cx="4275636" cy="2394167"/>
          </a:xfrm>
        </p:grpSpPr>
        <p:pic>
          <p:nvPicPr>
            <p:cNvPr id="13" name="Picture 12" descr="A diagram of a circuit diagram&#10;&#10;AI-generated content may be incorrect.">
              <a:extLst>
                <a:ext uri="{FF2B5EF4-FFF2-40B4-BE49-F238E27FC236}">
                  <a16:creationId xmlns:a16="http://schemas.microsoft.com/office/drawing/2014/main" id="{142AB5FF-314E-A290-0E9C-C575653DCA9C}"/>
                </a:ext>
              </a:extLst>
            </p:cNvPr>
            <p:cNvPicPr>
              <a:picLocks noChangeAspect="1"/>
            </p:cNvPicPr>
            <p:nvPr/>
          </p:nvPicPr>
          <p:blipFill>
            <a:blip r:embed="rId6"/>
            <a:stretch>
              <a:fillRect/>
            </a:stretch>
          </p:blipFill>
          <p:spPr>
            <a:xfrm>
              <a:off x="7210718" y="1135393"/>
              <a:ext cx="4275636" cy="1655761"/>
            </a:xfrm>
            <a:prstGeom prst="rect">
              <a:avLst/>
            </a:prstGeom>
          </p:spPr>
        </p:pic>
        <p:sp>
          <p:nvSpPr>
            <p:cNvPr id="14" name="TextBox 13">
              <a:extLst>
                <a:ext uri="{FF2B5EF4-FFF2-40B4-BE49-F238E27FC236}">
                  <a16:creationId xmlns:a16="http://schemas.microsoft.com/office/drawing/2014/main" id="{20EA3423-EE25-437A-0D6E-3A34BC4F395E}"/>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spTree>
    <p:extLst>
      <p:ext uri="{BB962C8B-B14F-4D97-AF65-F5344CB8AC3E}">
        <p14:creationId xmlns:p14="http://schemas.microsoft.com/office/powerpoint/2010/main" val="464582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5724-A523-8070-D24C-CD0E62575605}"/>
            </a:ext>
          </a:extLst>
        </p:cNvPr>
        <p:cNvGrpSpPr/>
        <p:nvPr/>
      </p:nvGrpSpPr>
      <p:grpSpPr>
        <a:xfrm>
          <a:off x="0" y="0"/>
          <a:ext cx="0" cy="0"/>
          <a:chOff x="0" y="0"/>
          <a:chExt cx="0" cy="0"/>
        </a:xfrm>
      </p:grpSpPr>
      <p:pic>
        <p:nvPicPr>
          <p:cNvPr id="28" name="Picture 27" descr="A diagram of a graphing of a line&#10;&#10;AI-generated content may be incorrect.">
            <a:extLst>
              <a:ext uri="{FF2B5EF4-FFF2-40B4-BE49-F238E27FC236}">
                <a16:creationId xmlns:a16="http://schemas.microsoft.com/office/drawing/2014/main" id="{14BEC5F7-2262-8F0E-2CD5-B5BFA20A67F2}"/>
              </a:ext>
            </a:extLst>
          </p:cNvPr>
          <p:cNvPicPr>
            <a:picLocks noChangeAspect="1"/>
          </p:cNvPicPr>
          <p:nvPr/>
        </p:nvPicPr>
        <p:blipFill>
          <a:blip r:embed="rId3"/>
          <a:stretch>
            <a:fillRect/>
          </a:stretch>
        </p:blipFill>
        <p:spPr>
          <a:xfrm>
            <a:off x="12389718" y="345757"/>
            <a:ext cx="5818562" cy="3149222"/>
          </a:xfrm>
          <a:prstGeom prst="rect">
            <a:avLst/>
          </a:prstGeom>
        </p:spPr>
      </p:pic>
      <p:sp>
        <p:nvSpPr>
          <p:cNvPr id="2" name="Title 1">
            <a:extLst>
              <a:ext uri="{FF2B5EF4-FFF2-40B4-BE49-F238E27FC236}">
                <a16:creationId xmlns:a16="http://schemas.microsoft.com/office/drawing/2014/main" id="{333587D3-4B84-7BAE-92F9-56EA99EB10CE}"/>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4F0804C4-1610-29AE-83E0-FBB844080DB8}"/>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A44BE571-F249-20D4-DD1C-FEF9137A8EF3}"/>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E3ECA288-AC00-614C-7928-E585B2B8ED53}"/>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ACFAC554-0E46-BA35-D6FD-B507B18D15FB}"/>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grpSp>
        <p:nvGrpSpPr>
          <p:cNvPr id="9" name="Group 8">
            <a:extLst>
              <a:ext uri="{FF2B5EF4-FFF2-40B4-BE49-F238E27FC236}">
                <a16:creationId xmlns:a16="http://schemas.microsoft.com/office/drawing/2014/main" id="{5B4EF373-CE1C-A111-880A-A88D7BD35DBB}"/>
              </a:ext>
            </a:extLst>
          </p:cNvPr>
          <p:cNvGrpSpPr/>
          <p:nvPr/>
        </p:nvGrpSpPr>
        <p:grpSpPr>
          <a:xfrm>
            <a:off x="7210718" y="1135393"/>
            <a:ext cx="4275636" cy="2394167"/>
            <a:chOff x="7210718" y="1135393"/>
            <a:chExt cx="4275636" cy="2394167"/>
          </a:xfrm>
        </p:grpSpPr>
        <p:pic>
          <p:nvPicPr>
            <p:cNvPr id="7" name="Picture 6" descr="A diagram of a circuit diagram&#10;&#10;AI-generated content may be incorrect.">
              <a:extLst>
                <a:ext uri="{FF2B5EF4-FFF2-40B4-BE49-F238E27FC236}">
                  <a16:creationId xmlns:a16="http://schemas.microsoft.com/office/drawing/2014/main" id="{C3ADD60A-A713-B74F-DDF7-3E43940BB5D8}"/>
                </a:ext>
              </a:extLst>
            </p:cNvPr>
            <p:cNvPicPr>
              <a:picLocks noChangeAspect="1"/>
            </p:cNvPicPr>
            <p:nvPr/>
          </p:nvPicPr>
          <p:blipFill>
            <a:blip r:embed="rId5"/>
            <a:stretch>
              <a:fillRect/>
            </a:stretch>
          </p:blipFill>
          <p:spPr>
            <a:xfrm>
              <a:off x="7210718" y="1135393"/>
              <a:ext cx="4275636" cy="1655761"/>
            </a:xfrm>
            <a:prstGeom prst="rect">
              <a:avLst/>
            </a:prstGeom>
          </p:spPr>
        </p:pic>
        <p:sp>
          <p:nvSpPr>
            <p:cNvPr id="8" name="TextBox 7">
              <a:extLst>
                <a:ext uri="{FF2B5EF4-FFF2-40B4-BE49-F238E27FC236}">
                  <a16:creationId xmlns:a16="http://schemas.microsoft.com/office/drawing/2014/main" id="{C42BC061-72E3-A057-2766-106CD59C8BA4}"/>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pic>
        <p:nvPicPr>
          <p:cNvPr id="11" name="Picture 10" descr="A close-up of a sign&#10;&#10;AI-generated content may be incorrect.">
            <a:extLst>
              <a:ext uri="{FF2B5EF4-FFF2-40B4-BE49-F238E27FC236}">
                <a16:creationId xmlns:a16="http://schemas.microsoft.com/office/drawing/2014/main" id="{E860E3BF-E21F-907D-236C-7D69F210913A}"/>
              </a:ext>
            </a:extLst>
          </p:cNvPr>
          <p:cNvPicPr>
            <a:picLocks noChangeAspect="1"/>
          </p:cNvPicPr>
          <p:nvPr/>
        </p:nvPicPr>
        <p:blipFill>
          <a:blip r:embed="rId6"/>
          <a:stretch>
            <a:fillRect/>
          </a:stretch>
        </p:blipFill>
        <p:spPr>
          <a:xfrm>
            <a:off x="10565895" y="6124353"/>
            <a:ext cx="1243279" cy="480701"/>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F446F31F-8D47-64C6-663C-D426C8D03656}"/>
              </a:ext>
            </a:extLst>
          </p:cNvPr>
          <p:cNvPicPr>
            <a:picLocks noChangeAspect="1"/>
          </p:cNvPicPr>
          <p:nvPr/>
        </p:nvPicPr>
        <p:blipFill>
          <a:blip r:embed="rId7"/>
          <a:stretch>
            <a:fillRect/>
          </a:stretch>
        </p:blipFill>
        <p:spPr>
          <a:xfrm>
            <a:off x="129045" y="6044390"/>
            <a:ext cx="2163989" cy="770921"/>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73B2186-D656-BD61-619C-BAA312BCD6BF}"/>
                  </a:ext>
                </a:extLst>
              </p:cNvPr>
              <p:cNvSpPr txBox="1"/>
              <p:nvPr/>
            </p:nvSpPr>
            <p:spPr>
              <a:xfrm>
                <a:off x="1428536" y="7105804"/>
                <a:ext cx="2159053"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a:latin typeface="Cambria Math" panose="02040503050406030204" pitchFamily="18" charset="0"/>
                            </a:rPr>
                            <m:t>𝑥</m:t>
                          </m:r>
                          <m:r>
                            <a:rPr lang="en-GB" i="1">
                              <a:latin typeface="Cambria Math" panose="02040503050406030204" pitchFamily="18" charset="0"/>
                            </a:rPr>
                            <m:t>∈</m:t>
                          </m:r>
                          <m:r>
                            <m:rPr>
                              <m:lit/>
                            </m:rP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r>
                            <m:rPr>
                              <m:lit/>
                            </m:rPr>
                            <a:rPr lang="en-GB" i="1">
                              <a:latin typeface="Cambria Math" panose="02040503050406030204" pitchFamily="18" charset="0"/>
                            </a:rPr>
                            <m:t>}</m:t>
                          </m:r>
                        </m:sub>
                        <m:sup/>
                        <m:e>
                          <m:d>
                            <m:dPr>
                              <m:begChr m:val="|"/>
                              <m:endChr m:val="⟩"/>
                              <m:ctrlPr>
                                <a:rPr lang="en-GB" i="1">
                                  <a:latin typeface="Cambria Math" panose="02040503050406030204" pitchFamily="18" charset="0"/>
                                </a:rPr>
                              </m:ctrlPr>
                            </m:dPr>
                            <m:e>
                              <m:r>
                                <a:rPr lang="en-GB" i="1">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14" name="TextBox 13">
                <a:extLst>
                  <a:ext uri="{FF2B5EF4-FFF2-40B4-BE49-F238E27FC236}">
                    <a16:creationId xmlns:a16="http://schemas.microsoft.com/office/drawing/2014/main" id="{873B2186-D656-BD61-619C-BAA312BCD6BF}"/>
                  </a:ext>
                </a:extLst>
              </p:cNvPr>
              <p:cNvSpPr txBox="1">
                <a:spLocks noRot="1" noChangeAspect="1" noMove="1" noResize="1" noEditPoints="1" noAdjustHandles="1" noChangeArrowheads="1" noChangeShapeType="1" noTextEdit="1"/>
              </p:cNvSpPr>
              <p:nvPr/>
            </p:nvSpPr>
            <p:spPr>
              <a:xfrm>
                <a:off x="1428536" y="7105804"/>
                <a:ext cx="2159053" cy="3150734"/>
              </a:xfrm>
              <a:prstGeom prst="rect">
                <a:avLst/>
              </a:prstGeom>
              <a:blipFill>
                <a:blip r:embed="rId8"/>
                <a:stretch>
                  <a:fillRect t="-27711" r="-5848"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521F66BD-D93B-2B90-B7C0-891E672DAC8A}"/>
                  </a:ext>
                </a:extLst>
              </p:cNvPr>
              <p:cNvSpPr txBox="1"/>
              <p:nvPr/>
            </p:nvSpPr>
            <p:spPr>
              <a:xfrm>
                <a:off x="4159319" y="7808852"/>
                <a:ext cx="3547894"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18" name="TextBox 17">
                <a:extLst>
                  <a:ext uri="{FF2B5EF4-FFF2-40B4-BE49-F238E27FC236}">
                    <a16:creationId xmlns:a16="http://schemas.microsoft.com/office/drawing/2014/main" id="{521F66BD-D93B-2B90-B7C0-891E672DAC8A}"/>
                  </a:ext>
                </a:extLst>
              </p:cNvPr>
              <p:cNvSpPr txBox="1">
                <a:spLocks noRot="1" noChangeAspect="1" noMove="1" noResize="1" noEditPoints="1" noAdjustHandles="1" noChangeArrowheads="1" noChangeShapeType="1" noTextEdit="1"/>
              </p:cNvSpPr>
              <p:nvPr/>
            </p:nvSpPr>
            <p:spPr>
              <a:xfrm>
                <a:off x="4159319" y="7808852"/>
                <a:ext cx="3547894" cy="1692899"/>
              </a:xfrm>
              <a:prstGeom prst="rect">
                <a:avLst/>
              </a:prstGeom>
              <a:blipFill>
                <a:blip r:embed="rId9"/>
                <a:stretch>
                  <a:fillRect t="-19259" b="-57778"/>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BC8B8FD7-1929-A6F3-2214-05B49F624AF7}"/>
                  </a:ext>
                </a:extLst>
              </p:cNvPr>
              <p:cNvSpPr txBox="1"/>
              <p:nvPr/>
            </p:nvSpPr>
            <p:spPr>
              <a:xfrm>
                <a:off x="8278943" y="8049903"/>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0" name="TextBox 19">
                <a:extLst>
                  <a:ext uri="{FF2B5EF4-FFF2-40B4-BE49-F238E27FC236}">
                    <a16:creationId xmlns:a16="http://schemas.microsoft.com/office/drawing/2014/main" id="{BC8B8FD7-1929-A6F3-2214-05B49F624AF7}"/>
                  </a:ext>
                </a:extLst>
              </p:cNvPr>
              <p:cNvSpPr txBox="1">
                <a:spLocks noRot="1" noChangeAspect="1" noMove="1" noResize="1" noEditPoints="1" noAdjustHandles="1" noChangeArrowheads="1" noChangeShapeType="1" noTextEdit="1"/>
              </p:cNvSpPr>
              <p:nvPr/>
            </p:nvSpPr>
            <p:spPr>
              <a:xfrm>
                <a:off x="8278943" y="8049903"/>
                <a:ext cx="3228641" cy="878126"/>
              </a:xfrm>
              <a:prstGeom prst="rect">
                <a:avLst/>
              </a:prstGeom>
              <a:blipFill>
                <a:blip r:embed="rId10"/>
                <a:stretch>
                  <a:fillRect l="-781" t="-94286" b="-147143"/>
                </a:stretch>
              </a:blipFill>
            </p:spPr>
            <p:txBody>
              <a:bodyPr/>
              <a:lstStyle/>
              <a:p>
                <a:r>
                  <a:rPr lang="en-GB">
                    <a:noFill/>
                  </a:rPr>
                  <a:t> </a:t>
                </a:r>
              </a:p>
            </p:txBody>
          </p:sp>
        </mc:Fallback>
      </mc:AlternateContent>
    </p:spTree>
    <p:extLst>
      <p:ext uri="{BB962C8B-B14F-4D97-AF65-F5344CB8AC3E}">
        <p14:creationId xmlns:p14="http://schemas.microsoft.com/office/powerpoint/2010/main" val="317858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C9B0-9860-EDA2-3594-08DDBE281FFF}"/>
            </a:ext>
          </a:extLst>
        </p:cNvPr>
        <p:cNvGrpSpPr/>
        <p:nvPr/>
      </p:nvGrpSpPr>
      <p:grpSpPr>
        <a:xfrm>
          <a:off x="0" y="0"/>
          <a:ext cx="0" cy="0"/>
          <a:chOff x="0" y="0"/>
          <a:chExt cx="0" cy="0"/>
        </a:xfrm>
      </p:grpSpPr>
      <p:pic>
        <p:nvPicPr>
          <p:cNvPr id="13" name="Picture 12" descr="A diagram of a graphing of a line&#10;&#10;AI-generated content may be incorrect.">
            <a:extLst>
              <a:ext uri="{FF2B5EF4-FFF2-40B4-BE49-F238E27FC236}">
                <a16:creationId xmlns:a16="http://schemas.microsoft.com/office/drawing/2014/main" id="{64AC3385-D452-8A22-5F5B-7EDA6E7D8656}"/>
              </a:ext>
            </a:extLst>
          </p:cNvPr>
          <p:cNvPicPr>
            <a:picLocks noChangeAspect="1"/>
          </p:cNvPicPr>
          <p:nvPr/>
        </p:nvPicPr>
        <p:blipFill>
          <a:blip r:embed="rId3"/>
          <a:stretch>
            <a:fillRect/>
          </a:stretch>
        </p:blipFill>
        <p:spPr>
          <a:xfrm>
            <a:off x="6303706" y="345757"/>
            <a:ext cx="5818562" cy="3149222"/>
          </a:xfrm>
          <a:prstGeom prst="rect">
            <a:avLst/>
          </a:prstGeom>
        </p:spPr>
      </p:pic>
      <p:sp>
        <p:nvSpPr>
          <p:cNvPr id="2" name="Title 1">
            <a:extLst>
              <a:ext uri="{FF2B5EF4-FFF2-40B4-BE49-F238E27FC236}">
                <a16:creationId xmlns:a16="http://schemas.microsoft.com/office/drawing/2014/main" id="{7CA13B08-35E0-FCBD-1FFC-18E58FE084A4}"/>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B3A9A30E-1B8C-EBD6-AB19-8F9DB9CE2B15}"/>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30DE988C-8E91-A8DC-8A71-6AD7C9575753}"/>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7D1A649F-FAEE-6B01-C2CA-57EA59535317}"/>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2AEABC4F-FDA2-56A0-AE6B-A29F9BEC57B8}"/>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grpSp>
        <p:nvGrpSpPr>
          <p:cNvPr id="9" name="Group 8">
            <a:extLst>
              <a:ext uri="{FF2B5EF4-FFF2-40B4-BE49-F238E27FC236}">
                <a16:creationId xmlns:a16="http://schemas.microsoft.com/office/drawing/2014/main" id="{30BE14FF-BBF5-5F65-4BA5-052405E9186A}"/>
              </a:ext>
            </a:extLst>
          </p:cNvPr>
          <p:cNvGrpSpPr/>
          <p:nvPr/>
        </p:nvGrpSpPr>
        <p:grpSpPr>
          <a:xfrm>
            <a:off x="7210718" y="-2732063"/>
            <a:ext cx="4275636" cy="2394167"/>
            <a:chOff x="7210718" y="1135393"/>
            <a:chExt cx="4275636" cy="2394167"/>
          </a:xfrm>
        </p:grpSpPr>
        <p:pic>
          <p:nvPicPr>
            <p:cNvPr id="7" name="Picture 6" descr="A diagram of a circuit diagram&#10;&#10;AI-generated content may be incorrect.">
              <a:extLst>
                <a:ext uri="{FF2B5EF4-FFF2-40B4-BE49-F238E27FC236}">
                  <a16:creationId xmlns:a16="http://schemas.microsoft.com/office/drawing/2014/main" id="{46DF6DC9-D842-4B5A-8F42-A13377976ADD}"/>
                </a:ext>
              </a:extLst>
            </p:cNvPr>
            <p:cNvPicPr>
              <a:picLocks noChangeAspect="1"/>
            </p:cNvPicPr>
            <p:nvPr/>
          </p:nvPicPr>
          <p:blipFill>
            <a:blip r:embed="rId5"/>
            <a:stretch>
              <a:fillRect/>
            </a:stretch>
          </p:blipFill>
          <p:spPr>
            <a:xfrm>
              <a:off x="7210718" y="1135393"/>
              <a:ext cx="4275636" cy="1655761"/>
            </a:xfrm>
            <a:prstGeom prst="rect">
              <a:avLst/>
            </a:prstGeom>
          </p:spPr>
        </p:pic>
        <p:sp>
          <p:nvSpPr>
            <p:cNvPr id="8" name="TextBox 7">
              <a:extLst>
                <a:ext uri="{FF2B5EF4-FFF2-40B4-BE49-F238E27FC236}">
                  <a16:creationId xmlns:a16="http://schemas.microsoft.com/office/drawing/2014/main" id="{91E05BE9-522E-F57D-02CD-DA7A28904EEE}"/>
                </a:ext>
              </a:extLst>
            </p:cNvPr>
            <p:cNvSpPr txBox="1"/>
            <p:nvPr/>
          </p:nvSpPr>
          <p:spPr>
            <a:xfrm>
              <a:off x="8610599" y="2883229"/>
              <a:ext cx="2719137" cy="646331"/>
            </a:xfrm>
            <a:prstGeom prst="rect">
              <a:avLst/>
            </a:prstGeom>
            <a:noFill/>
          </p:spPr>
          <p:txBody>
            <a:bodyPr wrap="square" rtlCol="0">
              <a:spAutoFit/>
            </a:bodyPr>
            <a:lstStyle/>
            <a:p>
              <a:r>
                <a:rPr lang="en-GB" dirty="0"/>
                <a:t>Quantum algorithms are confusing and unintuitive.</a:t>
              </a:r>
            </a:p>
          </p:txBody>
        </p:sp>
      </p:grpSp>
      <p:pic>
        <p:nvPicPr>
          <p:cNvPr id="11" name="Picture 10" descr="A close-up of a sign&#10;&#10;AI-generated content may be incorrect.">
            <a:extLst>
              <a:ext uri="{FF2B5EF4-FFF2-40B4-BE49-F238E27FC236}">
                <a16:creationId xmlns:a16="http://schemas.microsoft.com/office/drawing/2014/main" id="{F03D3A2F-13CB-4358-B815-7DE80D34832B}"/>
              </a:ext>
            </a:extLst>
          </p:cNvPr>
          <p:cNvPicPr>
            <a:picLocks noChangeAspect="1"/>
          </p:cNvPicPr>
          <p:nvPr/>
        </p:nvPicPr>
        <p:blipFill>
          <a:blip r:embed="rId6"/>
          <a:stretch>
            <a:fillRect/>
          </a:stretch>
        </p:blipFill>
        <p:spPr>
          <a:xfrm>
            <a:off x="10565895" y="6124353"/>
            <a:ext cx="1243279" cy="480701"/>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DD729B15-9E64-DD50-AC51-D3221A8BDFE7}"/>
              </a:ext>
            </a:extLst>
          </p:cNvPr>
          <p:cNvPicPr>
            <a:picLocks noChangeAspect="1"/>
          </p:cNvPicPr>
          <p:nvPr/>
        </p:nvPicPr>
        <p:blipFill>
          <a:blip r:embed="rId7"/>
          <a:stretch>
            <a:fillRect/>
          </a:stretch>
        </p:blipFill>
        <p:spPr>
          <a:xfrm>
            <a:off x="129045" y="6044390"/>
            <a:ext cx="2163989" cy="770921"/>
          </a:xfrm>
          <a:prstGeom prst="rect">
            <a:avLst/>
          </a:prstGeom>
        </p:spPr>
      </p:pic>
      <p:pic>
        <p:nvPicPr>
          <p:cNvPr id="12" name="Picture 11" descr="A diagram of a graphing of a line&#10;&#10;AI-generated content may be incorrect.">
            <a:extLst>
              <a:ext uri="{FF2B5EF4-FFF2-40B4-BE49-F238E27FC236}">
                <a16:creationId xmlns:a16="http://schemas.microsoft.com/office/drawing/2014/main" id="{C0E04766-BD2C-2DAA-D582-18336818CA31}"/>
              </a:ext>
            </a:extLst>
          </p:cNvPr>
          <p:cNvPicPr>
            <a:picLocks noChangeAspect="1"/>
          </p:cNvPicPr>
          <p:nvPr/>
        </p:nvPicPr>
        <p:blipFill>
          <a:blip r:embed="rId3"/>
          <a:stretch>
            <a:fillRect/>
          </a:stretch>
        </p:blipFill>
        <p:spPr>
          <a:xfrm>
            <a:off x="-6464906" y="3290069"/>
            <a:ext cx="5818562" cy="3149222"/>
          </a:xfrm>
          <a:prstGeom prst="rect">
            <a:avLst/>
          </a:prstGeom>
        </p:spPr>
      </p:pic>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843318A7-A5F7-9510-9131-6C2A77747198}"/>
                  </a:ext>
                </a:extLst>
              </p:cNvPr>
              <p:cNvSpPr txBox="1"/>
              <p:nvPr/>
            </p:nvSpPr>
            <p:spPr>
              <a:xfrm>
                <a:off x="1428536" y="3434135"/>
                <a:ext cx="2159053"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a:latin typeface="Cambria Math" panose="02040503050406030204" pitchFamily="18" charset="0"/>
                            </a:rPr>
                            <m:t>𝑥</m:t>
                          </m:r>
                          <m:r>
                            <a:rPr lang="en-GB" i="1">
                              <a:latin typeface="Cambria Math" panose="02040503050406030204" pitchFamily="18" charset="0"/>
                            </a:rPr>
                            <m:t>∈</m:t>
                          </m:r>
                          <m:r>
                            <m:rPr>
                              <m:lit/>
                            </m:rP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r>
                            <m:rPr>
                              <m:lit/>
                            </m:rPr>
                            <a:rPr lang="en-GB" i="1">
                              <a:latin typeface="Cambria Math" panose="02040503050406030204" pitchFamily="18" charset="0"/>
                            </a:rPr>
                            <m:t>}</m:t>
                          </m:r>
                        </m:sub>
                        <m:sup/>
                        <m:e>
                          <m:d>
                            <m:dPr>
                              <m:begChr m:val="|"/>
                              <m:endChr m:val="⟩"/>
                              <m:ctrlPr>
                                <a:rPr lang="en-GB" i="1">
                                  <a:latin typeface="Cambria Math" panose="02040503050406030204" pitchFamily="18" charset="0"/>
                                </a:rPr>
                              </m:ctrlPr>
                            </m:dPr>
                            <m:e>
                              <m:r>
                                <a:rPr lang="en-GB" i="1">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14" name="TextBox 13">
                <a:extLst>
                  <a:ext uri="{FF2B5EF4-FFF2-40B4-BE49-F238E27FC236}">
                    <a16:creationId xmlns:a16="http://schemas.microsoft.com/office/drawing/2014/main" id="{843318A7-A5F7-9510-9131-6C2A77747198}"/>
                  </a:ext>
                </a:extLst>
              </p:cNvPr>
              <p:cNvSpPr txBox="1">
                <a:spLocks noRot="1" noChangeAspect="1" noMove="1" noResize="1" noEditPoints="1" noAdjustHandles="1" noChangeArrowheads="1" noChangeShapeType="1" noTextEdit="1"/>
              </p:cNvSpPr>
              <p:nvPr/>
            </p:nvSpPr>
            <p:spPr>
              <a:xfrm>
                <a:off x="1428536" y="3434135"/>
                <a:ext cx="2159053" cy="3150734"/>
              </a:xfrm>
              <a:prstGeom prst="rect">
                <a:avLst/>
              </a:prstGeom>
              <a:blipFill>
                <a:blip r:embed="rId8"/>
                <a:stretch>
                  <a:fillRect t="-27711" r="-5848"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B830BBBB-DD98-5A8A-3EB6-78ACC47386EC}"/>
                  </a:ext>
                </a:extLst>
              </p:cNvPr>
              <p:cNvSpPr txBox="1"/>
              <p:nvPr/>
            </p:nvSpPr>
            <p:spPr>
              <a:xfrm>
                <a:off x="4159319" y="4137183"/>
                <a:ext cx="3547894"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18" name="TextBox 17">
                <a:extLst>
                  <a:ext uri="{FF2B5EF4-FFF2-40B4-BE49-F238E27FC236}">
                    <a16:creationId xmlns:a16="http://schemas.microsoft.com/office/drawing/2014/main" id="{B830BBBB-DD98-5A8A-3EB6-78ACC47386EC}"/>
                  </a:ext>
                </a:extLst>
              </p:cNvPr>
              <p:cNvSpPr txBox="1">
                <a:spLocks noRot="1" noChangeAspect="1" noMove="1" noResize="1" noEditPoints="1" noAdjustHandles="1" noChangeArrowheads="1" noChangeShapeType="1" noTextEdit="1"/>
              </p:cNvSpPr>
              <p:nvPr/>
            </p:nvSpPr>
            <p:spPr>
              <a:xfrm>
                <a:off x="4159319" y="4137183"/>
                <a:ext cx="3547894" cy="1692899"/>
              </a:xfrm>
              <a:prstGeom prst="rect">
                <a:avLst/>
              </a:prstGeom>
              <a:blipFill>
                <a:blip r:embed="rId9"/>
                <a:stretch>
                  <a:fillRect t="-19403" b="-589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D0FEE71-E461-6C44-7B0D-56227340596D}"/>
                  </a:ext>
                </a:extLst>
              </p:cNvPr>
              <p:cNvSpPr txBox="1"/>
              <p:nvPr/>
            </p:nvSpPr>
            <p:spPr>
              <a:xfrm>
                <a:off x="8278943" y="4378234"/>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0" name="TextBox 19">
                <a:extLst>
                  <a:ext uri="{FF2B5EF4-FFF2-40B4-BE49-F238E27FC236}">
                    <a16:creationId xmlns:a16="http://schemas.microsoft.com/office/drawing/2014/main" id="{5D0FEE71-E461-6C44-7B0D-56227340596D}"/>
                  </a:ext>
                </a:extLst>
              </p:cNvPr>
              <p:cNvSpPr txBox="1">
                <a:spLocks noRot="1" noChangeAspect="1" noMove="1" noResize="1" noEditPoints="1" noAdjustHandles="1" noChangeArrowheads="1" noChangeShapeType="1" noTextEdit="1"/>
              </p:cNvSpPr>
              <p:nvPr/>
            </p:nvSpPr>
            <p:spPr>
              <a:xfrm>
                <a:off x="8278943" y="4378234"/>
                <a:ext cx="3228641" cy="878126"/>
              </a:xfrm>
              <a:prstGeom prst="rect">
                <a:avLst/>
              </a:prstGeom>
              <a:blipFill>
                <a:blip r:embed="rId10"/>
                <a:stretch>
                  <a:fillRect l="-781" t="-94286" b="-148571"/>
                </a:stretch>
              </a:blipFill>
            </p:spPr>
            <p:txBody>
              <a:bodyPr/>
              <a:lstStyle/>
              <a:p>
                <a:r>
                  <a:rPr lang="en-GB">
                    <a:noFill/>
                  </a:rPr>
                  <a:t> </a:t>
                </a:r>
              </a:p>
            </p:txBody>
          </p:sp>
        </mc:Fallback>
      </mc:AlternateContent>
    </p:spTree>
    <p:extLst>
      <p:ext uri="{BB962C8B-B14F-4D97-AF65-F5344CB8AC3E}">
        <p14:creationId xmlns:p14="http://schemas.microsoft.com/office/powerpoint/2010/main" val="2358956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006C-7216-23B1-DABE-B777F31E2450}"/>
            </a:ext>
          </a:extLst>
        </p:cNvPr>
        <p:cNvGrpSpPr/>
        <p:nvPr/>
      </p:nvGrpSpPr>
      <p:grpSpPr>
        <a:xfrm>
          <a:off x="0" y="0"/>
          <a:ext cx="0" cy="0"/>
          <a:chOff x="0" y="0"/>
          <a:chExt cx="0" cy="0"/>
        </a:xfrm>
      </p:grpSpPr>
      <p:pic>
        <p:nvPicPr>
          <p:cNvPr id="12" name="Picture 11" descr="A diagram of a graphing of a line&#10;&#10;AI-generated content may be incorrect.">
            <a:extLst>
              <a:ext uri="{FF2B5EF4-FFF2-40B4-BE49-F238E27FC236}">
                <a16:creationId xmlns:a16="http://schemas.microsoft.com/office/drawing/2014/main" id="{C23C74E7-91F5-804C-8E3F-CA7DCE687226}"/>
              </a:ext>
            </a:extLst>
          </p:cNvPr>
          <p:cNvPicPr>
            <a:picLocks noChangeAspect="1"/>
          </p:cNvPicPr>
          <p:nvPr/>
        </p:nvPicPr>
        <p:blipFill>
          <a:blip r:embed="rId3"/>
          <a:stretch>
            <a:fillRect/>
          </a:stretch>
        </p:blipFill>
        <p:spPr>
          <a:xfrm>
            <a:off x="6303706" y="345757"/>
            <a:ext cx="5818562" cy="3149222"/>
          </a:xfrm>
          <a:prstGeom prst="rect">
            <a:avLst/>
          </a:prstGeom>
        </p:spPr>
      </p:pic>
      <p:sp>
        <p:nvSpPr>
          <p:cNvPr id="2" name="Title 1">
            <a:extLst>
              <a:ext uri="{FF2B5EF4-FFF2-40B4-BE49-F238E27FC236}">
                <a16:creationId xmlns:a16="http://schemas.microsoft.com/office/drawing/2014/main" id="{A19B0B21-8B10-1161-B70C-1A412221627D}"/>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5E3530B6-CCC1-1181-828A-9CE03DAC1F78}"/>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pic>
        <p:nvPicPr>
          <p:cNvPr id="10" name="Picture 9" descr="A close-up of a document&#10;&#10;AI-generated content may be incorrect.">
            <a:extLst>
              <a:ext uri="{FF2B5EF4-FFF2-40B4-BE49-F238E27FC236}">
                <a16:creationId xmlns:a16="http://schemas.microsoft.com/office/drawing/2014/main" id="{6EA78551-B176-9C37-EE28-0651D8B0244C}"/>
              </a:ext>
            </a:extLst>
          </p:cNvPr>
          <p:cNvPicPr>
            <a:picLocks noChangeAspect="1"/>
          </p:cNvPicPr>
          <p:nvPr/>
        </p:nvPicPr>
        <p:blipFill>
          <a:blip r:embed="rId4"/>
          <a:stretch>
            <a:fillRect/>
          </a:stretch>
        </p:blipFill>
        <p:spPr>
          <a:xfrm>
            <a:off x="5811" y="68034"/>
            <a:ext cx="5927455" cy="3222035"/>
          </a:xfrm>
          <a:prstGeom prst="rect">
            <a:avLst/>
          </a:prstGeom>
        </p:spPr>
      </p:pic>
      <p:sp>
        <p:nvSpPr>
          <p:cNvPr id="4" name="TextBox 3">
            <a:extLst>
              <a:ext uri="{FF2B5EF4-FFF2-40B4-BE49-F238E27FC236}">
                <a16:creationId xmlns:a16="http://schemas.microsoft.com/office/drawing/2014/main" id="{F9BD0998-5A38-4EDC-4FBF-2442A0347F5B}"/>
              </a:ext>
            </a:extLst>
          </p:cNvPr>
          <p:cNvSpPr txBox="1"/>
          <p:nvPr/>
        </p:nvSpPr>
        <p:spPr>
          <a:xfrm>
            <a:off x="4547937" y="3013501"/>
            <a:ext cx="3096126" cy="830997"/>
          </a:xfrm>
          <a:prstGeom prst="rect">
            <a:avLst/>
          </a:prstGeom>
          <a:noFill/>
        </p:spPr>
        <p:txBody>
          <a:bodyPr wrap="square" rtlCol="0">
            <a:spAutoFit/>
          </a:bodyPr>
          <a:lstStyle/>
          <a:p>
            <a:r>
              <a:rPr lang="en-GB" sz="4800" dirty="0"/>
              <a:t>Big Picture</a:t>
            </a:r>
          </a:p>
        </p:txBody>
      </p:sp>
      <p:sp>
        <p:nvSpPr>
          <p:cNvPr id="5" name="TextBox 4">
            <a:extLst>
              <a:ext uri="{FF2B5EF4-FFF2-40B4-BE49-F238E27FC236}">
                <a16:creationId xmlns:a16="http://schemas.microsoft.com/office/drawing/2014/main" id="{8F7D0E2B-93E3-E51B-8FAA-195D98572789}"/>
              </a:ext>
            </a:extLst>
          </p:cNvPr>
          <p:cNvSpPr txBox="1"/>
          <p:nvPr/>
        </p:nvSpPr>
        <p:spPr>
          <a:xfrm>
            <a:off x="8726905" y="522328"/>
            <a:ext cx="1243263" cy="369332"/>
          </a:xfrm>
          <a:prstGeom prst="rect">
            <a:avLst/>
          </a:prstGeom>
          <a:noFill/>
        </p:spPr>
        <p:txBody>
          <a:bodyPr wrap="square" rtlCol="0">
            <a:spAutoFit/>
          </a:bodyPr>
          <a:lstStyle/>
          <a:p>
            <a:r>
              <a:rPr lang="en-GB" dirty="0">
                <a:solidFill>
                  <a:schemeClr val="bg2">
                    <a:lumMod val="75000"/>
                  </a:schemeClr>
                </a:solidFill>
              </a:rPr>
              <a:t>Objective</a:t>
            </a:r>
          </a:p>
        </p:txBody>
      </p:sp>
      <p:pic>
        <p:nvPicPr>
          <p:cNvPr id="11" name="Picture 10" descr="A close-up of a sign&#10;&#10;AI-generated content may be incorrect.">
            <a:extLst>
              <a:ext uri="{FF2B5EF4-FFF2-40B4-BE49-F238E27FC236}">
                <a16:creationId xmlns:a16="http://schemas.microsoft.com/office/drawing/2014/main" id="{8F916007-B1D0-EE19-696C-491F07D73A65}"/>
              </a:ext>
            </a:extLst>
          </p:cNvPr>
          <p:cNvPicPr>
            <a:picLocks noChangeAspect="1"/>
          </p:cNvPicPr>
          <p:nvPr/>
        </p:nvPicPr>
        <p:blipFill>
          <a:blip r:embed="rId5"/>
          <a:stretch>
            <a:fillRect/>
          </a:stretch>
        </p:blipFill>
        <p:spPr>
          <a:xfrm>
            <a:off x="10565895" y="6124353"/>
            <a:ext cx="1243279" cy="480701"/>
          </a:xfrm>
          <a:prstGeom prst="rect">
            <a:avLst/>
          </a:prstGeom>
        </p:spPr>
      </p:pic>
      <p:pic>
        <p:nvPicPr>
          <p:cNvPr id="19" name="Picture 18" descr="A black text on a white background&#10;&#10;AI-generated content may be incorrect.">
            <a:extLst>
              <a:ext uri="{FF2B5EF4-FFF2-40B4-BE49-F238E27FC236}">
                <a16:creationId xmlns:a16="http://schemas.microsoft.com/office/drawing/2014/main" id="{47AAF012-4C4C-DF3F-DEC7-653749441111}"/>
              </a:ext>
            </a:extLst>
          </p:cNvPr>
          <p:cNvPicPr>
            <a:picLocks noChangeAspect="1"/>
          </p:cNvPicPr>
          <p:nvPr/>
        </p:nvPicPr>
        <p:blipFill>
          <a:blip r:embed="rId6"/>
          <a:stretch>
            <a:fillRect/>
          </a:stretch>
        </p:blipFill>
        <p:spPr>
          <a:xfrm>
            <a:off x="3853503" y="3398107"/>
            <a:ext cx="3279003" cy="988352"/>
          </a:xfrm>
          <a:prstGeom prst="rect">
            <a:avLst/>
          </a:prstGeom>
        </p:spPr>
      </p:pic>
      <p:grpSp>
        <p:nvGrpSpPr>
          <p:cNvPr id="23" name="Group 22">
            <a:extLst>
              <a:ext uri="{FF2B5EF4-FFF2-40B4-BE49-F238E27FC236}">
                <a16:creationId xmlns:a16="http://schemas.microsoft.com/office/drawing/2014/main" id="{2B5EE0B6-076F-02EF-8716-D54149A2DCCF}"/>
              </a:ext>
            </a:extLst>
          </p:cNvPr>
          <p:cNvGrpSpPr/>
          <p:nvPr/>
        </p:nvGrpSpPr>
        <p:grpSpPr>
          <a:xfrm>
            <a:off x="7245408" y="3404760"/>
            <a:ext cx="4057118" cy="988352"/>
            <a:chOff x="7245408" y="4269275"/>
            <a:chExt cx="4057118" cy="988352"/>
          </a:xfrm>
        </p:grpSpPr>
        <p:pic>
          <p:nvPicPr>
            <p:cNvPr id="17" name="Picture 16" descr="A black text with a white background&#10;&#10;AI-generated content may be incorrect.">
              <a:extLst>
                <a:ext uri="{FF2B5EF4-FFF2-40B4-BE49-F238E27FC236}">
                  <a16:creationId xmlns:a16="http://schemas.microsoft.com/office/drawing/2014/main" id="{0E7E2AB3-A6B4-FCD5-7DA9-7CFCE138A6BB}"/>
                </a:ext>
              </a:extLst>
            </p:cNvPr>
            <p:cNvPicPr>
              <a:picLocks noChangeAspect="1"/>
            </p:cNvPicPr>
            <p:nvPr/>
          </p:nvPicPr>
          <p:blipFill>
            <a:blip r:embed="rId7"/>
            <a:stretch>
              <a:fillRect/>
            </a:stretch>
          </p:blipFill>
          <p:spPr>
            <a:xfrm>
              <a:off x="8023522" y="4269275"/>
              <a:ext cx="3279004" cy="988352"/>
            </a:xfrm>
            <a:prstGeom prst="rect">
              <a:avLst/>
            </a:prstGeom>
          </p:spPr>
        </p:pic>
        <p:sp>
          <p:nvSpPr>
            <p:cNvPr id="22" name="Right Arrow 21">
              <a:extLst>
                <a:ext uri="{FF2B5EF4-FFF2-40B4-BE49-F238E27FC236}">
                  <a16:creationId xmlns:a16="http://schemas.microsoft.com/office/drawing/2014/main" id="{17F24C0F-DE5D-7BD8-B131-6CFBD764C47A}"/>
                </a:ext>
              </a:extLst>
            </p:cNvPr>
            <p:cNvSpPr/>
            <p:nvPr/>
          </p:nvSpPr>
          <p:spPr>
            <a:xfrm>
              <a:off x="7245408" y="4541429"/>
              <a:ext cx="661372" cy="463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42005464-6749-5B08-2FAD-DDC04B54461B}"/>
              </a:ext>
            </a:extLst>
          </p:cNvPr>
          <p:cNvGrpSpPr/>
          <p:nvPr/>
        </p:nvGrpSpPr>
        <p:grpSpPr>
          <a:xfrm>
            <a:off x="7329905" y="4361568"/>
            <a:ext cx="2794000" cy="1262060"/>
            <a:chOff x="7329905" y="5031213"/>
            <a:chExt cx="2794000" cy="1262060"/>
          </a:xfrm>
        </p:grpSpPr>
        <p:pic>
          <p:nvPicPr>
            <p:cNvPr id="15" name="Picture 14" descr="A black text on a white background&#10;&#10;AI-generated content may be incorrect.">
              <a:extLst>
                <a:ext uri="{FF2B5EF4-FFF2-40B4-BE49-F238E27FC236}">
                  <a16:creationId xmlns:a16="http://schemas.microsoft.com/office/drawing/2014/main" id="{6F81DAB4-2356-38CF-9AF2-A549EB1E198F}"/>
                </a:ext>
              </a:extLst>
            </p:cNvPr>
            <p:cNvPicPr>
              <a:picLocks noChangeAspect="1"/>
            </p:cNvPicPr>
            <p:nvPr/>
          </p:nvPicPr>
          <p:blipFill>
            <a:blip r:embed="rId8"/>
            <a:stretch>
              <a:fillRect/>
            </a:stretch>
          </p:blipFill>
          <p:spPr>
            <a:xfrm>
              <a:off x="7329905" y="5594773"/>
              <a:ext cx="2794000" cy="698500"/>
            </a:xfrm>
            <a:prstGeom prst="rect">
              <a:avLst/>
            </a:prstGeom>
          </p:spPr>
        </p:pic>
        <p:sp>
          <p:nvSpPr>
            <p:cNvPr id="24" name="Down Arrow 23">
              <a:extLst>
                <a:ext uri="{FF2B5EF4-FFF2-40B4-BE49-F238E27FC236}">
                  <a16:creationId xmlns:a16="http://schemas.microsoft.com/office/drawing/2014/main" id="{F23F7A35-3489-8F69-C544-683935522130}"/>
                </a:ext>
              </a:extLst>
            </p:cNvPr>
            <p:cNvSpPr/>
            <p:nvPr/>
          </p:nvSpPr>
          <p:spPr>
            <a:xfrm>
              <a:off x="8551644" y="5031213"/>
              <a:ext cx="350521" cy="576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2" name="Group 31">
            <a:extLst>
              <a:ext uri="{FF2B5EF4-FFF2-40B4-BE49-F238E27FC236}">
                <a16:creationId xmlns:a16="http://schemas.microsoft.com/office/drawing/2014/main" id="{0BAA699C-ED27-D374-27EA-513C6E2B2F1A}"/>
              </a:ext>
            </a:extLst>
          </p:cNvPr>
          <p:cNvGrpSpPr/>
          <p:nvPr/>
        </p:nvGrpSpPr>
        <p:grpSpPr>
          <a:xfrm>
            <a:off x="729152" y="4407111"/>
            <a:ext cx="6213262" cy="1751309"/>
            <a:chOff x="729152" y="4407111"/>
            <a:chExt cx="6213262" cy="1751309"/>
          </a:xfrm>
        </p:grpSpPr>
        <p:pic>
          <p:nvPicPr>
            <p:cNvPr id="30" name="Picture 29" descr="A mathematical equation with numbers and symbols&#10;&#10;AI-generated content may be incorrect.">
              <a:extLst>
                <a:ext uri="{FF2B5EF4-FFF2-40B4-BE49-F238E27FC236}">
                  <a16:creationId xmlns:a16="http://schemas.microsoft.com/office/drawing/2014/main" id="{8897A065-321D-B404-C228-F8DE2E5FECB5}"/>
                </a:ext>
              </a:extLst>
            </p:cNvPr>
            <p:cNvPicPr>
              <a:picLocks noChangeAspect="1"/>
            </p:cNvPicPr>
            <p:nvPr/>
          </p:nvPicPr>
          <p:blipFill>
            <a:blip r:embed="rId9"/>
            <a:stretch>
              <a:fillRect/>
            </a:stretch>
          </p:blipFill>
          <p:spPr>
            <a:xfrm>
              <a:off x="729152" y="4407111"/>
              <a:ext cx="5879393" cy="1751309"/>
            </a:xfrm>
            <a:prstGeom prst="rect">
              <a:avLst/>
            </a:prstGeom>
          </p:spPr>
        </p:pic>
        <p:sp>
          <p:nvSpPr>
            <p:cNvPr id="31" name="Left Arrow 30">
              <a:extLst>
                <a:ext uri="{FF2B5EF4-FFF2-40B4-BE49-F238E27FC236}">
                  <a16:creationId xmlns:a16="http://schemas.microsoft.com/office/drawing/2014/main" id="{976F66F3-480A-D2AC-C8FA-45B2F357CC2D}"/>
                </a:ext>
              </a:extLst>
            </p:cNvPr>
            <p:cNvSpPr/>
            <p:nvPr/>
          </p:nvSpPr>
          <p:spPr>
            <a:xfrm>
              <a:off x="6366649" y="5113199"/>
              <a:ext cx="575765" cy="33627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descr="A red and blue text on a black background&#10;&#10;AI-generated content may be incorrect.">
            <a:extLst>
              <a:ext uri="{FF2B5EF4-FFF2-40B4-BE49-F238E27FC236}">
                <a16:creationId xmlns:a16="http://schemas.microsoft.com/office/drawing/2014/main" id="{82F2A232-5ED8-552F-0448-C793114CF08A}"/>
              </a:ext>
            </a:extLst>
          </p:cNvPr>
          <p:cNvPicPr>
            <a:picLocks noChangeAspect="1"/>
          </p:cNvPicPr>
          <p:nvPr/>
        </p:nvPicPr>
        <p:blipFill>
          <a:blip r:embed="rId10"/>
          <a:stretch>
            <a:fillRect/>
          </a:stretch>
        </p:blipFill>
        <p:spPr>
          <a:xfrm>
            <a:off x="129045" y="6044390"/>
            <a:ext cx="2163989" cy="770921"/>
          </a:xfrm>
          <a:prstGeom prst="rect">
            <a:avLst/>
          </a:prstGeom>
        </p:spPr>
      </p:pic>
      <p:pic>
        <p:nvPicPr>
          <p:cNvPr id="27" name="Picture 26" descr="A black text on a white background&#10;&#10;AI-generated content may be incorrect.">
            <a:extLst>
              <a:ext uri="{FF2B5EF4-FFF2-40B4-BE49-F238E27FC236}">
                <a16:creationId xmlns:a16="http://schemas.microsoft.com/office/drawing/2014/main" id="{F1387310-227F-6ABD-E03F-0B549196827B}"/>
              </a:ext>
            </a:extLst>
          </p:cNvPr>
          <p:cNvPicPr>
            <a:picLocks noChangeAspect="1"/>
          </p:cNvPicPr>
          <p:nvPr/>
        </p:nvPicPr>
        <p:blipFill>
          <a:blip r:embed="rId11"/>
          <a:stretch>
            <a:fillRect/>
          </a:stretch>
        </p:blipFill>
        <p:spPr>
          <a:xfrm>
            <a:off x="6959065" y="5899024"/>
            <a:ext cx="3886200" cy="660400"/>
          </a:xfrm>
          <a:prstGeom prst="rect">
            <a:avLst/>
          </a:prstGeom>
        </p:spPr>
      </p:pic>
      <p:sp>
        <p:nvSpPr>
          <p:cNvPr id="16" name="Down Arrow 15">
            <a:extLst>
              <a:ext uri="{FF2B5EF4-FFF2-40B4-BE49-F238E27FC236}">
                <a16:creationId xmlns:a16="http://schemas.microsoft.com/office/drawing/2014/main" id="{D089945E-B21A-E897-F145-6F90B8A6C6A6}"/>
              </a:ext>
            </a:extLst>
          </p:cNvPr>
          <p:cNvSpPr/>
          <p:nvPr/>
        </p:nvSpPr>
        <p:spPr>
          <a:xfrm>
            <a:off x="8549652" y="5449469"/>
            <a:ext cx="350521" cy="57608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304DDDE-9D83-F99C-AEB1-B2D7E46B0E04}"/>
                  </a:ext>
                </a:extLst>
              </p:cNvPr>
              <p:cNvSpPr txBox="1"/>
              <p:nvPr/>
            </p:nvSpPr>
            <p:spPr>
              <a:xfrm>
                <a:off x="-2495764" y="3434135"/>
                <a:ext cx="2159053" cy="3150734"/>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dirty="0">
                                  <a:latin typeface="Cambria Math" panose="02040503050406030204" pitchFamily="18" charset="0"/>
                                </a:rPr>
                                <m:t>0</m:t>
                              </m:r>
                            </m:sub>
                          </m:sSub>
                        </m:e>
                      </m:d>
                      <m:r>
                        <a:rPr lang="en-GB" dirty="0">
                          <a:latin typeface="Cambria Math" panose="02040503050406030204" pitchFamily="18" charset="0"/>
                        </a:rPr>
                        <m:t>=</m:t>
                      </m:r>
                      <m:r>
                        <a:rPr lang="en-GB" i="1" dirty="0">
                          <a:latin typeface="Cambria Math" panose="02040503050406030204" pitchFamily="18" charset="0"/>
                        </a:rPr>
                        <m:t> </m:t>
                      </m:r>
                      <m:f>
                        <m:fPr>
                          <m:ctrlPr>
                            <a:rPr lang="en-GB" i="1" dirty="0">
                              <a:latin typeface="Cambria Math" panose="02040503050406030204" pitchFamily="18" charset="0"/>
                            </a:rPr>
                          </m:ctrlPr>
                        </m:fPr>
                        <m:num>
                          <m:r>
                            <a:rPr lang="en-GB" dirty="0">
                              <a:latin typeface="Cambria Math" panose="02040503050406030204" pitchFamily="18" charset="0"/>
                            </a:rPr>
                            <m:t>1</m:t>
                          </m:r>
                        </m:num>
                        <m:den>
                          <m:rad>
                            <m:radPr>
                              <m:degHide m:val="on"/>
                              <m:ctrlPr>
                                <a:rPr lang="en-GB" i="1" dirty="0">
                                  <a:latin typeface="Cambria Math" panose="02040503050406030204" pitchFamily="18" charset="0"/>
                                </a:rPr>
                              </m:ctrlPr>
                            </m:radPr>
                            <m:deg/>
                            <m:e>
                              <m:r>
                                <a:rPr lang="en-GB" i="1" dirty="0">
                                  <a:latin typeface="Cambria Math" panose="02040503050406030204" pitchFamily="18" charset="0"/>
                                </a:rPr>
                                <m:t>𝑁</m:t>
                              </m:r>
                            </m:e>
                          </m:rad>
                        </m:den>
                      </m:f>
                      <m:r>
                        <a:rPr lang="en-GB" i="1" dirty="0">
                          <a:latin typeface="Cambria Math" panose="02040503050406030204" pitchFamily="18" charset="0"/>
                        </a:rPr>
                        <m:t> </m:t>
                      </m:r>
                      <m:nary>
                        <m:naryPr>
                          <m:chr m:val="∑"/>
                          <m:ctrlPr>
                            <a:rPr lang="en-GB" i="1" dirty="0">
                              <a:latin typeface="Cambria Math" panose="02040503050406030204" pitchFamily="18" charset="0"/>
                            </a:rPr>
                          </m:ctrlPr>
                        </m:naryPr>
                        <m:sub>
                          <m:r>
                            <a:rPr lang="en-GB" i="1" dirty="0">
                              <a:latin typeface="Cambria Math" panose="02040503050406030204" pitchFamily="18" charset="0"/>
                            </a:rPr>
                            <m:t>𝑥</m:t>
                          </m:r>
                          <m:r>
                            <a:rPr lang="en-GB" dirty="0">
                              <a:latin typeface="Cambria Math" panose="02040503050406030204" pitchFamily="18" charset="0"/>
                            </a:rPr>
                            <m:t>=0</m:t>
                          </m:r>
                        </m:sub>
                        <m:sup>
                          <m:r>
                            <a:rPr lang="en-GB" i="1" dirty="0">
                              <a:latin typeface="Cambria Math" panose="02040503050406030204" pitchFamily="18" charset="0"/>
                            </a:rPr>
                            <m:t>𝑁</m:t>
                          </m:r>
                          <m:r>
                            <a:rPr lang="en-GB" i="1" dirty="0">
                              <a:latin typeface="Cambria Math" panose="02040503050406030204" pitchFamily="18" charset="0"/>
                            </a:rPr>
                            <m:t>−</m:t>
                          </m:r>
                          <m:r>
                            <a:rPr lang="en-GB" dirty="0">
                              <a:latin typeface="Cambria Math" panose="02040503050406030204" pitchFamily="18" charset="0"/>
                            </a:rPr>
                            <m:t>1</m:t>
                          </m:r>
                        </m:sup>
                        <m:e>
                          <m:d>
                            <m:dPr>
                              <m:begChr m:val="|"/>
                              <m:endChr m:val="⟩"/>
                              <m:ctrlPr>
                                <a:rPr lang="en-GB" i="1" dirty="0">
                                  <a:latin typeface="Cambria Math" panose="02040503050406030204" pitchFamily="18" charset="0"/>
                                </a:rPr>
                              </m:ctrlPr>
                            </m:dPr>
                            <m:e>
                              <m:r>
                                <a:rPr lang="en-GB" i="1" dirty="0">
                                  <a:latin typeface="Cambria Math" panose="02040503050406030204" pitchFamily="18" charset="0"/>
                                </a:rPr>
                                <m:t>𝑥</m:t>
                              </m:r>
                            </m:e>
                          </m:d>
                        </m:e>
                      </m:nary>
                    </m:oMath>
                  </m:oMathPara>
                </a14:m>
                <a:endParaRPr lang="en-GB" dirty="0"/>
              </a:p>
              <a:p>
                <a:endParaRPr lang="en-GB"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GB" dirty="0" smtClean="0">
                              <a:latin typeface="Cambria Math" panose="02040503050406030204" pitchFamily="18" charset="0"/>
                            </a:rPr>
                          </m:ctrlPr>
                        </m:sSubPr>
                        <m:e>
                          <m:r>
                            <a:rPr lang="en-GB" i="1" dirty="0" smtClean="0">
                              <a:latin typeface="Cambria Math" panose="02040503050406030204" pitchFamily="18" charset="0"/>
                            </a:rPr>
                            <m:t>𝜓</m:t>
                          </m:r>
                        </m:e>
                        <m:sub>
                          <m:r>
                            <a:rPr lang="en-GB" dirty="0" smtClean="0">
                              <a:latin typeface="Cambria Math" panose="02040503050406030204" pitchFamily="18" charset="0"/>
                            </a:rPr>
                            <m:t>0</m:t>
                          </m:r>
                        </m:sub>
                      </m:sSub>
                      <m:r>
                        <a:rPr lang="en-GB" i="1">
                          <a:latin typeface="Cambria Math" panose="02040503050406030204" pitchFamily="18" charset="0"/>
                        </a:rPr>
                        <m:t>=</m:t>
                      </m:r>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dirty="0">
                                  <a:latin typeface="Cambria Math" panose="02040503050406030204" pitchFamily="18" charset="0"/>
                                </a:rPr>
                                <m:t>𝜓</m:t>
                              </m:r>
                            </m:e>
                            <m:sub>
                              <m:r>
                                <a:rPr lang="en-GB" i="1" dirty="0">
                                  <a:latin typeface="Cambria Math" panose="02040503050406030204" pitchFamily="18" charset="0"/>
                                </a:rPr>
                                <m:t>0</m:t>
                              </m:r>
                            </m:sub>
                          </m:sSub>
                        </m:e>
                      </m:d>
                      <m:d>
                        <m:dPr>
                          <m:begChr m:val="⟨"/>
                          <m:endChr m:val="|"/>
                          <m:ctrlPr>
                            <a:rPr lang="en-GB" i="1" dirty="0">
                              <a:latin typeface="Cambria Math" panose="02040503050406030204" pitchFamily="18" charset="0"/>
                            </a:rPr>
                          </m:ctrlPr>
                        </m:dPr>
                        <m:e>
                          <m:sSub>
                            <m:sSubPr>
                              <m:ctrlPr>
                                <a:rPr lang="en-GB" i="1" dirty="0">
                                  <a:latin typeface="Cambria Math" panose="02040503050406030204" pitchFamily="18" charset="0"/>
                                </a:rPr>
                              </m:ctrlPr>
                            </m:sSubPr>
                            <m:e>
                              <m:r>
                                <a:rPr lang="en-GB" i="1">
                                  <a:latin typeface="Cambria Math" panose="02040503050406030204" pitchFamily="18" charset="0"/>
                                </a:rPr>
                                <m:t>𝜓</m:t>
                              </m:r>
                            </m:e>
                            <m:sub>
                              <m:r>
                                <a:rPr lang="en-GB" i="1">
                                  <a:latin typeface="Cambria Math" panose="02040503050406030204" pitchFamily="18" charset="0"/>
                                </a:rPr>
                                <m:t>0</m:t>
                              </m:r>
                            </m:sub>
                          </m:sSub>
                        </m:e>
                      </m:d>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𝐻</m:t>
                          </m:r>
                        </m:e>
                        <m:sub>
                          <m:r>
                            <a:rPr lang="en-GB" i="1" smtClean="0">
                              <a:latin typeface="Cambria Math" panose="02040503050406030204" pitchFamily="18" charset="0"/>
                            </a:rPr>
                            <m:t>𝑓</m:t>
                          </m:r>
                        </m:sub>
                      </m:sSub>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a:rPr lang="en-GB" i="1">
                              <a:latin typeface="Cambria Math" panose="02040503050406030204" pitchFamily="18" charset="0"/>
                            </a:rPr>
                            <m:t>𝑥</m:t>
                          </m:r>
                          <m:r>
                            <a:rPr lang="en-GB" i="1">
                              <a:latin typeface="Cambria Math" panose="02040503050406030204" pitchFamily="18" charset="0"/>
                            </a:rPr>
                            <m:t>∈</m:t>
                          </m:r>
                          <m:r>
                            <m:rPr>
                              <m:lit/>
                            </m:rP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=1</m:t>
                          </m:r>
                          <m:r>
                            <m:rPr>
                              <m:lit/>
                            </m:rPr>
                            <a:rPr lang="en-GB" i="1">
                              <a:latin typeface="Cambria Math" panose="02040503050406030204" pitchFamily="18" charset="0"/>
                            </a:rPr>
                            <m:t>}</m:t>
                          </m:r>
                        </m:sub>
                        <m:sup/>
                        <m:e>
                          <m:d>
                            <m:dPr>
                              <m:begChr m:val="|"/>
                              <m:endChr m:val="⟩"/>
                              <m:ctrlPr>
                                <a:rPr lang="en-GB" i="1">
                                  <a:latin typeface="Cambria Math" panose="02040503050406030204" pitchFamily="18" charset="0"/>
                                </a:rPr>
                              </m:ctrlPr>
                            </m:dPr>
                            <m:e>
                              <m:r>
                                <a:rPr lang="en-GB" i="1">
                                  <a:latin typeface="Cambria Math" panose="02040503050406030204" pitchFamily="18" charset="0"/>
                                </a:rPr>
                                <m:t>𝑥</m:t>
                              </m:r>
                            </m:e>
                          </m:d>
                        </m:e>
                      </m:nary>
                    </m:oMath>
                  </m:oMathPara>
                </a14:m>
                <a:endParaRPr lang="en-GB" dirty="0"/>
              </a:p>
              <a:p>
                <a:endParaRPr lang="en-GB" dirty="0"/>
              </a:p>
              <a:p>
                <a:endParaRPr lang="en-GB" dirty="0"/>
              </a:p>
              <a:p>
                <a:endParaRPr lang="en-GB" dirty="0"/>
              </a:p>
              <a:p>
                <a:endParaRPr lang="en-GB" dirty="0"/>
              </a:p>
            </p:txBody>
          </p:sp>
        </mc:Choice>
        <mc:Fallback>
          <p:sp>
            <p:nvSpPr>
              <p:cNvPr id="20" name="TextBox 19">
                <a:extLst>
                  <a:ext uri="{FF2B5EF4-FFF2-40B4-BE49-F238E27FC236}">
                    <a16:creationId xmlns:a16="http://schemas.microsoft.com/office/drawing/2014/main" id="{3304DDDE-9D83-F99C-AEB1-B2D7E46B0E04}"/>
                  </a:ext>
                </a:extLst>
              </p:cNvPr>
              <p:cNvSpPr txBox="1">
                <a:spLocks noRot="1" noChangeAspect="1" noMove="1" noResize="1" noEditPoints="1" noAdjustHandles="1" noChangeArrowheads="1" noChangeShapeType="1" noTextEdit="1"/>
              </p:cNvSpPr>
              <p:nvPr/>
            </p:nvSpPr>
            <p:spPr>
              <a:xfrm>
                <a:off x="-2495764" y="3434135"/>
                <a:ext cx="2159053" cy="3150734"/>
              </a:xfrm>
              <a:prstGeom prst="rect">
                <a:avLst/>
              </a:prstGeom>
              <a:blipFill>
                <a:blip r:embed="rId12"/>
                <a:stretch>
                  <a:fillRect t="-27711" r="-5848" b="-64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10828B19-6596-3346-258E-4F76D4A71250}"/>
                  </a:ext>
                </a:extLst>
              </p:cNvPr>
              <p:cNvSpPr txBox="1"/>
              <p:nvPr/>
            </p:nvSpPr>
            <p:spPr>
              <a:xfrm>
                <a:off x="4159319" y="7489983"/>
                <a:ext cx="3547894" cy="169289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𝑖</m:t>
                          </m:r>
                          <m:r>
                            <a:rPr lang="en-GB" b="0" i="1" smtClean="0">
                              <a:latin typeface="Cambria Math" panose="02040503050406030204" pitchFamily="18" charset="0"/>
                            </a:rPr>
                            <m:t>𝛼</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sup>
                      </m:sSup>
                    </m:oMath>
                  </m:oMathPara>
                </a14:m>
                <a:endParaRPr lang="en-GB" b="0" dirty="0"/>
              </a:p>
              <a:p>
                <a14:m>
                  <m:oMathPara xmlns:m="http://schemas.openxmlformats.org/officeDocument/2006/math">
                    <m:oMathParaPr>
                      <m:jc m:val="centerGroup"/>
                    </m:oMathParaPr>
                    <m:oMath xmlns:m="http://schemas.openxmlformats.org/officeDocument/2006/math">
                      <m:sSub>
                        <m:sSubPr>
                          <m:ctrlPr>
                            <a:rPr lang="en-GB" b="0" i="1" dirty="0" smtClean="0">
                              <a:latin typeface="Cambria Math" panose="02040503050406030204" pitchFamily="18" charset="0"/>
                            </a:rPr>
                          </m:ctrlPr>
                        </m:sSubPr>
                        <m:e>
                          <m:r>
                            <a:rPr lang="en-GB" b="0" i="1" dirty="0" smtClean="0">
                              <a:latin typeface="Cambria Math" panose="02040503050406030204" pitchFamily="18" charset="0"/>
                            </a:rPr>
                            <m:t>𝑈</m:t>
                          </m:r>
                        </m:e>
                        <m:sub>
                          <m:r>
                            <a:rPr lang="en-GB" b="0" i="1" dirty="0" smtClean="0">
                              <a:latin typeface="Cambria Math" panose="02040503050406030204" pitchFamily="18" charset="0"/>
                            </a:rPr>
                            <m:t>𝑓</m:t>
                          </m:r>
                        </m:sub>
                      </m:sSub>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𝑒</m:t>
                          </m:r>
                        </m:e>
                        <m:sup>
                          <m:r>
                            <a:rPr lang="en-GB" b="0" i="1" dirty="0" err="1" smtClean="0">
                              <a:latin typeface="Cambria Math" panose="02040503050406030204" pitchFamily="18" charset="0"/>
                            </a:rPr>
                            <m:t>𝑖</m:t>
                          </m:r>
                          <m:r>
                            <a:rPr lang="en-GB" b="0" i="1" dirty="0" smtClean="0">
                              <a:latin typeface="Cambria Math" panose="02040503050406030204" pitchFamily="18" charset="0"/>
                            </a:rPr>
                            <m:t>𝛽</m:t>
                          </m:r>
                          <m:sSub>
                            <m:sSubPr>
                              <m:ctrlPr>
                                <a:rPr lang="en-GB" b="0" i="1" dirty="0" err="1" smtClean="0">
                                  <a:latin typeface="Cambria Math" panose="02040503050406030204" pitchFamily="18" charset="0"/>
                                </a:rPr>
                              </m:ctrlPr>
                            </m:sSubPr>
                            <m:e>
                              <m:r>
                                <a:rPr lang="en-GB" b="0" i="1" dirty="0" err="1" smtClean="0">
                                  <a:latin typeface="Cambria Math" panose="02040503050406030204" pitchFamily="18" charset="0"/>
                                </a:rPr>
                                <m:t>𝐻</m:t>
                              </m:r>
                            </m:e>
                            <m:sub>
                              <m:r>
                                <a:rPr lang="en-GB" b="0" i="1" dirty="0" err="1" smtClean="0">
                                  <a:latin typeface="Cambria Math" panose="02040503050406030204" pitchFamily="18" charset="0"/>
                                </a:rPr>
                                <m:t>𝑓</m:t>
                              </m:r>
                            </m:sub>
                          </m:sSub>
                        </m:sup>
                      </m:sSup>
                    </m:oMath>
                  </m:oMathPara>
                </a14:m>
                <a:endParaRPr lang="en-GB"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d>
                        <m:dPr>
                          <m:begChr m:val="|"/>
                          <m:endChr m:val="⟩"/>
                          <m:ctrlPr>
                            <a:rPr lang="en-GB" b="0" i="1" dirty="0" smtClean="0">
                              <a:latin typeface="Cambria Math" panose="02040503050406030204" pitchFamily="18" charset="0"/>
                            </a:rPr>
                          </m:ctrlPr>
                        </m:dPr>
                        <m:e>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𝜓</m:t>
                              </m:r>
                            </m:e>
                            <m:sup>
                              <m:r>
                                <a:rPr lang="en-GB" b="0" i="1" dirty="0" smtClean="0">
                                  <a:latin typeface="Cambria Math" panose="02040503050406030204" pitchFamily="18" charset="0"/>
                                </a:rPr>
                                <m:t>∗</m:t>
                              </m:r>
                            </m:sup>
                          </m:sSup>
                        </m:e>
                      </m:d>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ad>
                            <m:radPr>
                              <m:degHide m:val="on"/>
                              <m:ctrlPr>
                                <a:rPr lang="en-GB" b="0" i="1" dirty="0" smtClean="0">
                                  <a:latin typeface="Cambria Math" panose="02040503050406030204" pitchFamily="18" charset="0"/>
                                </a:rPr>
                              </m:ctrlPr>
                            </m:radPr>
                            <m:deg/>
                            <m:e>
                              <m:r>
                                <a:rPr lang="en-GB" b="0" i="1" dirty="0" smtClean="0">
                                  <a:latin typeface="Cambria Math" panose="02040503050406030204" pitchFamily="18" charset="0"/>
                                </a:rPr>
                                <m:t>𝑀</m:t>
                              </m:r>
                            </m:e>
                          </m:rad>
                        </m:den>
                      </m:f>
                      <m:nary>
                        <m:naryPr>
                          <m:chr m:val="∑"/>
                          <m:supHide m:val="on"/>
                          <m:ctrlPr>
                            <a:rPr lang="en-GB" b="0" i="1" dirty="0" smtClean="0">
                              <a:latin typeface="Cambria Math" panose="02040503050406030204" pitchFamily="18" charset="0"/>
                            </a:rPr>
                          </m:ctrlPr>
                        </m:naryPr>
                        <m:sub>
                          <m:r>
                            <a:rPr lang="en-GB" b="0" i="1" dirty="0" smtClean="0">
                              <a:latin typeface="Cambria Math" panose="02040503050406030204" pitchFamily="18" charset="0"/>
                            </a:rPr>
                            <m:t>𝑥</m:t>
                          </m:r>
                          <m:r>
                            <a:rPr lang="en-GB" b="0" i="1" dirty="0" smtClean="0">
                              <a:latin typeface="Cambria Math" panose="02040503050406030204" pitchFamily="18" charset="0"/>
                            </a:rPr>
                            <m:t>∈</m:t>
                          </m:r>
                          <m:r>
                            <m:rPr>
                              <m:lit/>
                            </m:rPr>
                            <a:rPr lang="en-GB" b="0" i="1" dirty="0" smtClean="0">
                              <a:latin typeface="Cambria Math" panose="02040503050406030204" pitchFamily="18" charset="0"/>
                            </a:rPr>
                            <m:t>{</m:t>
                          </m:r>
                          <m:r>
                            <a:rPr lang="en-GB" b="0" i="1" dirty="0" err="1" smtClean="0">
                              <a:latin typeface="Cambria Math" panose="02040503050406030204" pitchFamily="18" charset="0"/>
                            </a:rPr>
                            <m:t>𝑥</m:t>
                          </m:r>
                          <m:r>
                            <a:rPr lang="en-GB" b="0" i="1" dirty="0" err="1" smtClean="0">
                              <a:latin typeface="Cambria Math" panose="02040503050406030204" pitchFamily="18" charset="0"/>
                            </a:rPr>
                            <m:t>:</m:t>
                          </m:r>
                          <m:r>
                            <a:rPr lang="en-GB" b="0" i="1" dirty="0" err="1" smtClean="0">
                              <a:latin typeface="Cambria Math" panose="02040503050406030204" pitchFamily="18" charset="0"/>
                            </a:rPr>
                            <m:t>𝑓</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r>
                            <a:rPr lang="en-GB" b="0" i="1" dirty="0" smtClean="0">
                              <a:latin typeface="Cambria Math" panose="02040503050406030204" pitchFamily="18" charset="0"/>
                            </a:rPr>
                            <m:t>=1</m:t>
                          </m:r>
                          <m:r>
                            <m:rPr>
                              <m:lit/>
                            </m:rPr>
                            <a:rPr lang="en-GB" b="0" i="1" dirty="0" smtClean="0">
                              <a:latin typeface="Cambria Math" panose="02040503050406030204" pitchFamily="18" charset="0"/>
                            </a:rPr>
                            <m:t>}</m:t>
                          </m:r>
                        </m:sub>
                        <m:sup/>
                        <m:e>
                          <m:d>
                            <m:dPr>
                              <m:begChr m:val="|"/>
                              <m:endChr m:val="⟩"/>
                              <m:ctrlPr>
                                <a:rPr lang="en-GB" b="0" i="1" dirty="0" smtClean="0">
                                  <a:latin typeface="Cambria Math" panose="02040503050406030204" pitchFamily="18" charset="0"/>
                                </a:rPr>
                              </m:ctrlPr>
                            </m:dPr>
                            <m:e>
                              <m:r>
                                <a:rPr lang="en-GB" b="0" i="1" dirty="0" smtClean="0">
                                  <a:latin typeface="Cambria Math" panose="02040503050406030204" pitchFamily="18" charset="0"/>
                                </a:rPr>
                                <m:t>𝑥</m:t>
                              </m:r>
                            </m:e>
                          </m:d>
                        </m:e>
                      </m:nary>
                    </m:oMath>
                  </m:oMathPara>
                </a14:m>
                <a:endParaRPr lang="en-GB" b="0" dirty="0"/>
              </a:p>
              <a:p>
                <a:endParaRPr lang="en-GB" dirty="0"/>
              </a:p>
            </p:txBody>
          </p:sp>
        </mc:Choice>
        <mc:Fallback>
          <p:sp>
            <p:nvSpPr>
              <p:cNvPr id="21" name="TextBox 20">
                <a:extLst>
                  <a:ext uri="{FF2B5EF4-FFF2-40B4-BE49-F238E27FC236}">
                    <a16:creationId xmlns:a16="http://schemas.microsoft.com/office/drawing/2014/main" id="{10828B19-6596-3346-258E-4F76D4A71250}"/>
                  </a:ext>
                </a:extLst>
              </p:cNvPr>
              <p:cNvSpPr txBox="1">
                <a:spLocks noRot="1" noChangeAspect="1" noMove="1" noResize="1" noEditPoints="1" noAdjustHandles="1" noChangeArrowheads="1" noChangeShapeType="1" noTextEdit="1"/>
              </p:cNvSpPr>
              <p:nvPr/>
            </p:nvSpPr>
            <p:spPr>
              <a:xfrm>
                <a:off x="4159319" y="7489983"/>
                <a:ext cx="3547894" cy="1692899"/>
              </a:xfrm>
              <a:prstGeom prst="rect">
                <a:avLst/>
              </a:prstGeom>
              <a:blipFill>
                <a:blip r:embed="rId13"/>
                <a:stretch>
                  <a:fillRect t="-19403" b="-589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8CA365C9-BC83-C507-25EA-2AE042CA60A6}"/>
                  </a:ext>
                </a:extLst>
              </p:cNvPr>
              <p:cNvSpPr txBox="1"/>
              <p:nvPr/>
            </p:nvSpPr>
            <p:spPr>
              <a:xfrm>
                <a:off x="12584243" y="4378234"/>
                <a:ext cx="3228641" cy="87812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𝜓</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𝒩</m:t>
                          </m:r>
                        </m:sup>
                        <m:e>
                          <m:r>
                            <a:rPr lang="en-GB" b="0" i="1" smtClean="0">
                              <a:latin typeface="Cambria Math" panose="02040503050406030204" pitchFamily="18" charset="0"/>
                            </a:rPr>
                            <m:t>−</m:t>
                          </m:r>
                          <m:r>
                            <a:rPr lang="en-GB" b="0" i="1" smtClean="0">
                              <a:latin typeface="Cambria Math" panose="02040503050406030204" pitchFamily="18" charset="0"/>
                            </a:rPr>
                            <m:t>𝐷</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𝑘</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𝑓</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𝑘</m:t>
                                  </m:r>
                                </m:sub>
                              </m:sSub>
                            </m:e>
                          </m:d>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𝜓</m:t>
                                  </m:r>
                                </m:e>
                                <m:sub>
                                  <m:r>
                                    <a:rPr lang="en-GB" b="0" i="1" smtClean="0">
                                      <a:latin typeface="Cambria Math" panose="02040503050406030204" pitchFamily="18" charset="0"/>
                                    </a:rPr>
                                    <m:t>0</m:t>
                                  </m:r>
                                </m:sub>
                              </m:sSub>
                            </m:e>
                          </m:d>
                        </m:e>
                      </m:nary>
                    </m:oMath>
                  </m:oMathPara>
                </a14:m>
                <a:endParaRPr lang="en-GB" dirty="0"/>
              </a:p>
            </p:txBody>
          </p:sp>
        </mc:Choice>
        <mc:Fallback>
          <p:sp>
            <p:nvSpPr>
              <p:cNvPr id="26" name="TextBox 25">
                <a:extLst>
                  <a:ext uri="{FF2B5EF4-FFF2-40B4-BE49-F238E27FC236}">
                    <a16:creationId xmlns:a16="http://schemas.microsoft.com/office/drawing/2014/main" id="{8CA365C9-BC83-C507-25EA-2AE042CA60A6}"/>
                  </a:ext>
                </a:extLst>
              </p:cNvPr>
              <p:cNvSpPr txBox="1">
                <a:spLocks noRot="1" noChangeAspect="1" noMove="1" noResize="1" noEditPoints="1" noAdjustHandles="1" noChangeArrowheads="1" noChangeShapeType="1" noTextEdit="1"/>
              </p:cNvSpPr>
              <p:nvPr/>
            </p:nvSpPr>
            <p:spPr>
              <a:xfrm>
                <a:off x="12584243" y="4378234"/>
                <a:ext cx="3228641" cy="878126"/>
              </a:xfrm>
              <a:prstGeom prst="rect">
                <a:avLst/>
              </a:prstGeom>
              <a:blipFill>
                <a:blip r:embed="rId14"/>
                <a:stretch>
                  <a:fillRect l="-781" t="-94286" b="-148571"/>
                </a:stretch>
              </a:blipFill>
            </p:spPr>
            <p:txBody>
              <a:bodyPr/>
              <a:lstStyle/>
              <a:p>
                <a:r>
                  <a:rPr lang="en-GB">
                    <a:noFill/>
                  </a:rPr>
                  <a:t> </a:t>
                </a:r>
              </a:p>
            </p:txBody>
          </p:sp>
        </mc:Fallback>
      </mc:AlternateContent>
    </p:spTree>
    <p:extLst>
      <p:ext uri="{BB962C8B-B14F-4D97-AF65-F5344CB8AC3E}">
        <p14:creationId xmlns:p14="http://schemas.microsoft.com/office/powerpoint/2010/main" val="3937204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928A-6CA9-BC19-8782-87BE88600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1CD714-0AED-7BC6-BD61-CC62C4B0D53F}"/>
              </a:ext>
            </a:extLst>
          </p:cNvPr>
          <p:cNvSpPr>
            <a:spLocks noGrp="1"/>
          </p:cNvSpPr>
          <p:nvPr>
            <p:ph type="ctrTitle"/>
          </p:nvPr>
        </p:nvSpPr>
        <p:spPr>
          <a:xfrm>
            <a:off x="1524000" y="-2541912"/>
            <a:ext cx="9144000" cy="2387600"/>
          </a:xfrm>
        </p:spPr>
        <p:txBody>
          <a:bodyPr>
            <a:normAutofit fontScale="90000"/>
          </a:bodyPr>
          <a:lstStyle/>
          <a:p>
            <a:r>
              <a:rPr lang="en-US" dirty="0" err="1"/>
              <a:t>Optimisation</a:t>
            </a:r>
            <a:r>
              <a:rPr lang="en-US" dirty="0"/>
              <a:t> on Riemannian Manifolds &amp; Quantum Algorithms</a:t>
            </a:r>
          </a:p>
        </p:txBody>
      </p:sp>
      <p:sp>
        <p:nvSpPr>
          <p:cNvPr id="3" name="Subtitle 2">
            <a:extLst>
              <a:ext uri="{FF2B5EF4-FFF2-40B4-BE49-F238E27FC236}">
                <a16:creationId xmlns:a16="http://schemas.microsoft.com/office/drawing/2014/main" id="{A1B917EA-BA23-3F12-B16E-837814ABD04B}"/>
              </a:ext>
            </a:extLst>
          </p:cNvPr>
          <p:cNvSpPr>
            <a:spLocks noGrp="1"/>
          </p:cNvSpPr>
          <p:nvPr>
            <p:ph type="subTitle" idx="1"/>
          </p:nvPr>
        </p:nvSpPr>
        <p:spPr>
          <a:xfrm>
            <a:off x="1524000" y="10123163"/>
            <a:ext cx="9144000" cy="1655762"/>
          </a:xfrm>
        </p:spPr>
        <p:txBody>
          <a:bodyPr/>
          <a:lstStyle/>
          <a:p>
            <a:r>
              <a:rPr lang="en-US" dirty="0"/>
              <a:t>Andres Arcia Lopez</a:t>
            </a:r>
          </a:p>
          <a:p>
            <a:r>
              <a:rPr lang="en-US" dirty="0" err="1"/>
              <a:t>andres.arcialopez@ntu.edu.sg</a:t>
            </a:r>
            <a:endParaRPr lang="en-US" dirty="0"/>
          </a:p>
        </p:txBody>
      </p:sp>
      <p:sp>
        <p:nvSpPr>
          <p:cNvPr id="4" name="TextBox 3">
            <a:extLst>
              <a:ext uri="{FF2B5EF4-FFF2-40B4-BE49-F238E27FC236}">
                <a16:creationId xmlns:a16="http://schemas.microsoft.com/office/drawing/2014/main" id="{846D8197-BB6C-B502-B66F-9ABE49A650E6}"/>
              </a:ext>
            </a:extLst>
          </p:cNvPr>
          <p:cNvSpPr txBox="1"/>
          <p:nvPr/>
        </p:nvSpPr>
        <p:spPr>
          <a:xfrm>
            <a:off x="2191959" y="522328"/>
            <a:ext cx="1243263" cy="369332"/>
          </a:xfrm>
          <a:prstGeom prst="rect">
            <a:avLst/>
          </a:prstGeom>
          <a:noFill/>
        </p:spPr>
        <p:txBody>
          <a:bodyPr wrap="square" rtlCol="0">
            <a:spAutoFit/>
          </a:bodyPr>
          <a:lstStyle/>
          <a:p>
            <a:r>
              <a:rPr lang="en-GB" dirty="0">
                <a:solidFill>
                  <a:schemeClr val="bg2">
                    <a:lumMod val="75000"/>
                  </a:schemeClr>
                </a:solidFill>
              </a:rPr>
              <a:t>Big Picture</a:t>
            </a:r>
          </a:p>
        </p:txBody>
      </p:sp>
      <p:sp>
        <p:nvSpPr>
          <p:cNvPr id="5" name="TextBox 4">
            <a:extLst>
              <a:ext uri="{FF2B5EF4-FFF2-40B4-BE49-F238E27FC236}">
                <a16:creationId xmlns:a16="http://schemas.microsoft.com/office/drawing/2014/main" id="{98428C36-AC5C-75C3-88EC-26372F49B4E4}"/>
              </a:ext>
            </a:extLst>
          </p:cNvPr>
          <p:cNvSpPr txBox="1"/>
          <p:nvPr/>
        </p:nvSpPr>
        <p:spPr>
          <a:xfrm>
            <a:off x="4749338" y="3013501"/>
            <a:ext cx="2693323" cy="830997"/>
          </a:xfrm>
          <a:prstGeom prst="rect">
            <a:avLst/>
          </a:prstGeom>
          <a:noFill/>
        </p:spPr>
        <p:txBody>
          <a:bodyPr wrap="square" rtlCol="0">
            <a:spAutoFit/>
          </a:bodyPr>
          <a:lstStyle/>
          <a:p>
            <a:r>
              <a:rPr lang="en-GB" sz="4800" dirty="0"/>
              <a:t>Objective</a:t>
            </a:r>
          </a:p>
        </p:txBody>
      </p:sp>
      <p:pic>
        <p:nvPicPr>
          <p:cNvPr id="10" name="Picture 9" descr="A close-up of a document&#10;&#10;AI-generated content may be incorrect.">
            <a:extLst>
              <a:ext uri="{FF2B5EF4-FFF2-40B4-BE49-F238E27FC236}">
                <a16:creationId xmlns:a16="http://schemas.microsoft.com/office/drawing/2014/main" id="{A16EC927-C628-445C-D423-887851FE3697}"/>
              </a:ext>
            </a:extLst>
          </p:cNvPr>
          <p:cNvPicPr>
            <a:picLocks noChangeAspect="1"/>
          </p:cNvPicPr>
          <p:nvPr/>
        </p:nvPicPr>
        <p:blipFill>
          <a:blip r:embed="rId3"/>
          <a:stretch>
            <a:fillRect/>
          </a:stretch>
        </p:blipFill>
        <p:spPr>
          <a:xfrm>
            <a:off x="5811" y="68035"/>
            <a:ext cx="1518189" cy="825254"/>
          </a:xfrm>
          <a:prstGeom prst="rect">
            <a:avLst/>
          </a:prstGeom>
        </p:spPr>
      </p:pic>
      <p:pic>
        <p:nvPicPr>
          <p:cNvPr id="11" name="Picture 10" descr="A close-up of a sign&#10;&#10;AI-generated content may be incorrect.">
            <a:extLst>
              <a:ext uri="{FF2B5EF4-FFF2-40B4-BE49-F238E27FC236}">
                <a16:creationId xmlns:a16="http://schemas.microsoft.com/office/drawing/2014/main" id="{05EA493D-D0B7-4C5A-624F-CBF4728006A9}"/>
              </a:ext>
            </a:extLst>
          </p:cNvPr>
          <p:cNvPicPr>
            <a:picLocks noChangeAspect="1"/>
          </p:cNvPicPr>
          <p:nvPr/>
        </p:nvPicPr>
        <p:blipFill>
          <a:blip r:embed="rId4"/>
          <a:stretch>
            <a:fillRect/>
          </a:stretch>
        </p:blipFill>
        <p:spPr>
          <a:xfrm>
            <a:off x="5633918" y="4217456"/>
            <a:ext cx="6175257" cy="2387599"/>
          </a:xfrm>
          <a:prstGeom prst="rect">
            <a:avLst/>
          </a:prstGeom>
        </p:spPr>
      </p:pic>
      <p:pic>
        <p:nvPicPr>
          <p:cNvPr id="6" name="Picture 5" descr="A red and blue text on a black background&#10;&#10;AI-generated content may be incorrect.">
            <a:extLst>
              <a:ext uri="{FF2B5EF4-FFF2-40B4-BE49-F238E27FC236}">
                <a16:creationId xmlns:a16="http://schemas.microsoft.com/office/drawing/2014/main" id="{D765E966-D6FE-EC85-FC53-FB4C4B7EAE94}"/>
              </a:ext>
            </a:extLst>
          </p:cNvPr>
          <p:cNvPicPr>
            <a:picLocks noChangeAspect="1"/>
          </p:cNvPicPr>
          <p:nvPr/>
        </p:nvPicPr>
        <p:blipFill>
          <a:blip r:embed="rId5"/>
          <a:stretch>
            <a:fillRect/>
          </a:stretch>
        </p:blipFill>
        <p:spPr>
          <a:xfrm>
            <a:off x="129045" y="6044390"/>
            <a:ext cx="2163989" cy="770921"/>
          </a:xfrm>
          <a:prstGeom prst="rect">
            <a:avLst/>
          </a:prstGeom>
        </p:spPr>
      </p:pic>
      <p:pic>
        <p:nvPicPr>
          <p:cNvPr id="17" name="Picture 16" descr="A black text on a white background&#10;&#10;AI-generated content may be incorrect.">
            <a:extLst>
              <a:ext uri="{FF2B5EF4-FFF2-40B4-BE49-F238E27FC236}">
                <a16:creationId xmlns:a16="http://schemas.microsoft.com/office/drawing/2014/main" id="{22914FB1-AAFA-EDC7-B085-FC958E8899F9}"/>
              </a:ext>
            </a:extLst>
          </p:cNvPr>
          <p:cNvPicPr>
            <a:picLocks noChangeAspect="1"/>
          </p:cNvPicPr>
          <p:nvPr/>
        </p:nvPicPr>
        <p:blipFill>
          <a:blip r:embed="rId6"/>
          <a:stretch>
            <a:fillRect/>
          </a:stretch>
        </p:blipFill>
        <p:spPr>
          <a:xfrm>
            <a:off x="7492465" y="3174874"/>
            <a:ext cx="3886200" cy="660400"/>
          </a:xfrm>
          <a:prstGeom prst="rect">
            <a:avLst/>
          </a:prstGeom>
        </p:spPr>
      </p:pic>
      <p:grpSp>
        <p:nvGrpSpPr>
          <p:cNvPr id="24" name="Group 23">
            <a:extLst>
              <a:ext uri="{FF2B5EF4-FFF2-40B4-BE49-F238E27FC236}">
                <a16:creationId xmlns:a16="http://schemas.microsoft.com/office/drawing/2014/main" id="{7793EA4E-0992-4561-E986-092F8D342B74}"/>
              </a:ext>
            </a:extLst>
          </p:cNvPr>
          <p:cNvGrpSpPr/>
          <p:nvPr/>
        </p:nvGrpSpPr>
        <p:grpSpPr>
          <a:xfrm>
            <a:off x="857250" y="1373331"/>
            <a:ext cx="10377942" cy="4670811"/>
            <a:chOff x="857250" y="1373331"/>
            <a:chExt cx="10377942" cy="4670811"/>
          </a:xfrm>
        </p:grpSpPr>
        <p:grpSp>
          <p:nvGrpSpPr>
            <p:cNvPr id="21" name="Group 20">
              <a:extLst>
                <a:ext uri="{FF2B5EF4-FFF2-40B4-BE49-F238E27FC236}">
                  <a16:creationId xmlns:a16="http://schemas.microsoft.com/office/drawing/2014/main" id="{433EC6FE-C119-6FF9-4066-89DEB955FABF}"/>
                </a:ext>
              </a:extLst>
            </p:cNvPr>
            <p:cNvGrpSpPr/>
            <p:nvPr/>
          </p:nvGrpSpPr>
          <p:grpSpPr>
            <a:xfrm>
              <a:off x="934673" y="1373331"/>
              <a:ext cx="10300519" cy="2461944"/>
              <a:chOff x="1607458" y="1477286"/>
              <a:chExt cx="18384549" cy="3801281"/>
            </a:xfrm>
          </p:grpSpPr>
          <p:pic>
            <p:nvPicPr>
              <p:cNvPr id="16" name="Picture 15" descr="A diagram of a sphere with lines and arrows&#10;&#10;AI-generated content may be incorrect.">
                <a:extLst>
                  <a:ext uri="{FF2B5EF4-FFF2-40B4-BE49-F238E27FC236}">
                    <a16:creationId xmlns:a16="http://schemas.microsoft.com/office/drawing/2014/main" id="{E2EC2A88-F8D9-8156-E031-A88D946E67D7}"/>
                  </a:ext>
                </a:extLst>
              </p:cNvPr>
              <p:cNvPicPr>
                <a:picLocks noChangeAspect="1"/>
              </p:cNvPicPr>
              <p:nvPr/>
            </p:nvPicPr>
            <p:blipFill>
              <a:blip r:embed="rId7"/>
              <a:stretch>
                <a:fillRect/>
              </a:stretch>
            </p:blipFill>
            <p:spPr>
              <a:xfrm>
                <a:off x="1607458" y="1868039"/>
                <a:ext cx="6018577" cy="3410528"/>
              </a:xfrm>
              <a:prstGeom prst="rect">
                <a:avLst/>
              </a:prstGeom>
            </p:spPr>
          </p:pic>
          <p:pic>
            <p:nvPicPr>
              <p:cNvPr id="20" name="Picture 19" descr="A mathematical equations and symbols&#10;&#10;AI-generated content may be incorrect.">
                <a:extLst>
                  <a:ext uri="{FF2B5EF4-FFF2-40B4-BE49-F238E27FC236}">
                    <a16:creationId xmlns:a16="http://schemas.microsoft.com/office/drawing/2014/main" id="{33325217-B406-254F-4976-AA86ADAAA6EA}"/>
                  </a:ext>
                </a:extLst>
              </p:cNvPr>
              <p:cNvPicPr>
                <a:picLocks noChangeAspect="1"/>
              </p:cNvPicPr>
              <p:nvPr/>
            </p:nvPicPr>
            <p:blipFill>
              <a:blip r:embed="rId8"/>
              <a:stretch>
                <a:fillRect/>
              </a:stretch>
            </p:blipFill>
            <p:spPr>
              <a:xfrm>
                <a:off x="13223030" y="1477286"/>
                <a:ext cx="6768977" cy="2486564"/>
              </a:xfrm>
              <a:prstGeom prst="rect">
                <a:avLst/>
              </a:prstGeom>
            </p:spPr>
          </p:pic>
        </p:grpSp>
        <p:pic>
          <p:nvPicPr>
            <p:cNvPr id="23" name="Picture 22" descr="A diagram of a sphere with arrows and letters&#10;&#10;AI-generated content may be incorrect.">
              <a:extLst>
                <a:ext uri="{FF2B5EF4-FFF2-40B4-BE49-F238E27FC236}">
                  <a16:creationId xmlns:a16="http://schemas.microsoft.com/office/drawing/2014/main" id="{9846F61E-648E-819D-5B31-C27D43FFA52F}"/>
                </a:ext>
              </a:extLst>
            </p:cNvPr>
            <p:cNvPicPr>
              <a:picLocks noChangeAspect="1"/>
            </p:cNvPicPr>
            <p:nvPr/>
          </p:nvPicPr>
          <p:blipFill>
            <a:blip r:embed="rId9"/>
            <a:stretch>
              <a:fillRect/>
            </a:stretch>
          </p:blipFill>
          <p:spPr>
            <a:xfrm>
              <a:off x="857250" y="3835274"/>
              <a:ext cx="3449519" cy="2208868"/>
            </a:xfrm>
            <a:prstGeom prst="rect">
              <a:avLst/>
            </a:prstGeom>
          </p:spPr>
        </p:pic>
      </p:grpSp>
    </p:spTree>
    <p:extLst>
      <p:ext uri="{BB962C8B-B14F-4D97-AF65-F5344CB8AC3E}">
        <p14:creationId xmlns:p14="http://schemas.microsoft.com/office/powerpoint/2010/main" val="697616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3382</TotalTime>
  <Words>806</Words>
  <Application>Microsoft Macintosh PowerPoint</Application>
  <PresentationFormat>Widescreen</PresentationFormat>
  <Paragraphs>98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Cambria Math</vt:lpstr>
      <vt:lpstr>Office Theme</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lpstr>Optimisation on Riemannian Manifolds &amp; Quantum Algorithms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Andrés Arcia</dc:creator>
  <cp:lastModifiedBy>Microsoft Office User</cp:lastModifiedBy>
  <cp:revision>4</cp:revision>
  <dcterms:created xsi:type="dcterms:W3CDTF">2025-11-24T14:47:05Z</dcterms:created>
  <dcterms:modified xsi:type="dcterms:W3CDTF">2025-12-16T17:47:07Z</dcterms:modified>
</cp:coreProperties>
</file>