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
  </p:notesMasterIdLst>
  <p:sldIdLst>
    <p:sldId id="256" r:id="rId2"/>
    <p:sldId id="258" r:id="rId3"/>
    <p:sldId id="257" r:id="rId4"/>
    <p:sldId id="261" r:id="rId5"/>
    <p:sldId id="260" r:id="rId6"/>
    <p:sldId id="259"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442"/>
    <p:restoredTop sz="73151"/>
  </p:normalViewPr>
  <p:slideViewPr>
    <p:cSldViewPr snapToGrid="0">
      <p:cViewPr>
        <p:scale>
          <a:sx n="67" d="100"/>
          <a:sy n="67" d="100"/>
        </p:scale>
        <p:origin x="568" y="69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AFBCEF-8DA9-7741-BBB5-B37950BCBC68}" type="datetimeFigureOut">
              <a:rPr lang="en-GB" smtClean="0"/>
              <a:t>14/12/2025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5CFF3B-E6E7-C343-9331-BAB2D7964CFB}" type="slidenum">
              <a:rPr lang="en-GB" smtClean="0"/>
              <a:t>‹#›</a:t>
            </a:fld>
            <a:endParaRPr lang="en-GB"/>
          </a:p>
        </p:txBody>
      </p:sp>
    </p:spTree>
    <p:extLst>
      <p:ext uri="{BB962C8B-B14F-4D97-AF65-F5344CB8AC3E}">
        <p14:creationId xmlns:p14="http://schemas.microsoft.com/office/powerpoint/2010/main" val="23688796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Introduction:</a:t>
            </a:r>
          </a:p>
          <a:p>
            <a:endParaRPr lang="en-GB" dirty="0"/>
          </a:p>
          <a:p>
            <a:r>
              <a:rPr lang="en-GB" dirty="0"/>
              <a:t>Hello everyone, my name is Andres. Last month I started a research project at Nanyang Technological University in Singapore under the supervision of Professor </a:t>
            </a:r>
            <a:r>
              <a:rPr lang="en-GB" dirty="0" err="1"/>
              <a:t>Mostajeran</a:t>
            </a:r>
            <a:r>
              <a:rPr lang="en-GB" dirty="0"/>
              <a:t> and Dr </a:t>
            </a:r>
            <a:r>
              <a:rPr lang="en-GB" dirty="0" err="1"/>
              <a:t>Gluza</a:t>
            </a:r>
            <a:r>
              <a:rPr lang="en-GB" dirty="0"/>
              <a:t>. The project is still in its initial stage; but broadly, the aim is to shed light on the design and understanding of quantum algorithms through the lens of optimisation on Riemannian manifolds. </a:t>
            </a:r>
          </a:p>
          <a:p>
            <a:endParaRPr lang="en-GB" dirty="0"/>
          </a:p>
          <a:p>
            <a:r>
              <a:rPr lang="en-GB" dirty="0"/>
              <a:t>PRESS</a:t>
            </a:r>
          </a:p>
        </p:txBody>
      </p:sp>
      <p:sp>
        <p:nvSpPr>
          <p:cNvPr id="4" name="Slide Number Placeholder 3"/>
          <p:cNvSpPr>
            <a:spLocks noGrp="1"/>
          </p:cNvSpPr>
          <p:nvPr>
            <p:ph type="sldNum" sz="quarter" idx="5"/>
          </p:nvPr>
        </p:nvSpPr>
        <p:spPr/>
        <p:txBody>
          <a:bodyPr/>
          <a:lstStyle/>
          <a:p>
            <a:fld id="{BC5CFF3B-E6E7-C343-9331-BAB2D7964CFB}" type="slidenum">
              <a:rPr lang="en-GB" smtClean="0"/>
              <a:t>1</a:t>
            </a:fld>
            <a:endParaRPr lang="en-GB"/>
          </a:p>
        </p:txBody>
      </p:sp>
    </p:spTree>
    <p:extLst>
      <p:ext uri="{BB962C8B-B14F-4D97-AF65-F5344CB8AC3E}">
        <p14:creationId xmlns:p14="http://schemas.microsoft.com/office/powerpoint/2010/main" val="31092532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1525C0-0F11-D9FC-8DC5-370F9375C1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718B9C-F98B-49DF-5F0F-8F74BEBEBB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3A2913E-B04A-1138-BA68-52B63D8E0354}"/>
              </a:ext>
            </a:extLst>
          </p:cNvPr>
          <p:cNvSpPr>
            <a:spLocks noGrp="1"/>
          </p:cNvSpPr>
          <p:nvPr>
            <p:ph type="body" idx="1"/>
          </p:nvPr>
        </p:nvSpPr>
        <p:spPr/>
        <p:txBody>
          <a:bodyPr/>
          <a:lstStyle/>
          <a:p>
            <a:r>
              <a:rPr lang="en-GB" dirty="0"/>
              <a:t>During my talk, I will take you on the journey that links these two areas as outlined in the paper on the top right, in which Dr </a:t>
            </a:r>
            <a:r>
              <a:rPr lang="en-GB" dirty="0" err="1"/>
              <a:t>Gluza</a:t>
            </a:r>
            <a:r>
              <a:rPr lang="en-GB" dirty="0"/>
              <a:t> is a major contributor. My work so far mainly focuses on these two papers. Let’s start with some context.</a:t>
            </a:r>
          </a:p>
          <a:p>
            <a:endParaRPr lang="en-GB" dirty="0"/>
          </a:p>
          <a:p>
            <a:r>
              <a:rPr lang="en-GB" dirty="0"/>
              <a:t>PRESS</a:t>
            </a:r>
          </a:p>
        </p:txBody>
      </p:sp>
      <p:sp>
        <p:nvSpPr>
          <p:cNvPr id="4" name="Slide Number Placeholder 3">
            <a:extLst>
              <a:ext uri="{FF2B5EF4-FFF2-40B4-BE49-F238E27FC236}">
                <a16:creationId xmlns:a16="http://schemas.microsoft.com/office/drawing/2014/main" id="{B0E0512F-0F64-6A98-E73F-D2E022D2D436}"/>
              </a:ext>
            </a:extLst>
          </p:cNvPr>
          <p:cNvSpPr>
            <a:spLocks noGrp="1"/>
          </p:cNvSpPr>
          <p:nvPr>
            <p:ph type="sldNum" sz="quarter" idx="5"/>
          </p:nvPr>
        </p:nvSpPr>
        <p:spPr/>
        <p:txBody>
          <a:bodyPr/>
          <a:lstStyle/>
          <a:p>
            <a:fld id="{BC5CFF3B-E6E7-C343-9331-BAB2D7964CFB}" type="slidenum">
              <a:rPr lang="en-GB" smtClean="0"/>
              <a:t>2</a:t>
            </a:fld>
            <a:endParaRPr lang="en-GB"/>
          </a:p>
        </p:txBody>
      </p:sp>
    </p:spTree>
    <p:extLst>
      <p:ext uri="{BB962C8B-B14F-4D97-AF65-F5344CB8AC3E}">
        <p14:creationId xmlns:p14="http://schemas.microsoft.com/office/powerpoint/2010/main" val="21712360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9001EC-B687-AA0E-3865-6E2DC20F6D8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90973D-49A8-2646-5067-3F65775E3ED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E76B57E-882B-7474-8F67-90F3166AA8A8}"/>
              </a:ext>
            </a:extLst>
          </p:cNvPr>
          <p:cNvSpPr>
            <a:spLocks noGrp="1"/>
          </p:cNvSpPr>
          <p:nvPr>
            <p:ph type="body" idx="1"/>
          </p:nvPr>
        </p:nvSpPr>
        <p:spPr/>
        <p:txBody>
          <a:bodyPr/>
          <a:lstStyle/>
          <a:p>
            <a:r>
              <a:rPr lang="en-GB" sz="1200" kern="1200" dirty="0">
                <a:solidFill>
                  <a:schemeClr val="tx1"/>
                </a:solidFill>
                <a:effectLst/>
                <a:latin typeface="+mn-lt"/>
                <a:ea typeface="+mn-ea"/>
                <a:cs typeface="+mn-cs"/>
              </a:rPr>
              <a:t>Famously, quantum algorithms are unintuitive to understand, and it is difficult to see what aspect makes them succeed, as in what makes them better than classical algorithms. Something Dr </a:t>
            </a:r>
            <a:r>
              <a:rPr lang="en-GB" sz="1200" kern="1200" dirty="0" err="1">
                <a:solidFill>
                  <a:schemeClr val="tx1"/>
                </a:solidFill>
                <a:effectLst/>
                <a:latin typeface="+mn-lt"/>
                <a:ea typeface="+mn-ea"/>
                <a:cs typeface="+mn-cs"/>
              </a:rPr>
              <a:t>Gluza</a:t>
            </a:r>
            <a:r>
              <a:rPr lang="en-GB" sz="1200" kern="1200" dirty="0">
                <a:solidFill>
                  <a:schemeClr val="tx1"/>
                </a:solidFill>
                <a:effectLst/>
                <a:latin typeface="+mn-lt"/>
                <a:ea typeface="+mn-ea"/>
                <a:cs typeface="+mn-cs"/>
              </a:rPr>
              <a:t> mentions in his paper is that after decades of research, we have remarkably few classes – building blocks - of quantum algorithms. One of these classes encompasses unstructured search problems. A key algorithm in this class is Grover’s algorithm, which serves as a template for other algorithms within this class. This class is important because it provides a quadratic speed up to its classical counterpart.</a:t>
            </a:r>
          </a:p>
          <a:p>
            <a:br>
              <a:rPr lang="en-GB" sz="1200" kern="1200" dirty="0">
                <a:solidFill>
                  <a:schemeClr val="tx1"/>
                </a:solidFill>
                <a:effectLst/>
                <a:latin typeface="+mn-lt"/>
                <a:ea typeface="+mn-ea"/>
                <a:cs typeface="+mn-cs"/>
              </a:rPr>
            </a:b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Compared to the hardware side of quantum computing, “quantum software” has lagged behind, with no new classes of algorithms proposed since 1995. In part, this is due to the lack of a unifying framework for uncovering the key factors behind the success of algorithms like Grover’s.</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PRESS</a:t>
            </a:r>
          </a:p>
          <a:p>
            <a:endParaRPr lang="en-GB" dirty="0"/>
          </a:p>
        </p:txBody>
      </p:sp>
      <p:sp>
        <p:nvSpPr>
          <p:cNvPr id="4" name="Slide Number Placeholder 3">
            <a:extLst>
              <a:ext uri="{FF2B5EF4-FFF2-40B4-BE49-F238E27FC236}">
                <a16:creationId xmlns:a16="http://schemas.microsoft.com/office/drawing/2014/main" id="{1CEC9550-1B1D-F16F-6371-E4EB89EE44A5}"/>
              </a:ext>
            </a:extLst>
          </p:cNvPr>
          <p:cNvSpPr>
            <a:spLocks noGrp="1"/>
          </p:cNvSpPr>
          <p:nvPr>
            <p:ph type="sldNum" sz="quarter" idx="5"/>
          </p:nvPr>
        </p:nvSpPr>
        <p:spPr/>
        <p:txBody>
          <a:bodyPr/>
          <a:lstStyle/>
          <a:p>
            <a:fld id="{BC5CFF3B-E6E7-C343-9331-BAB2D7964CFB}" type="slidenum">
              <a:rPr lang="en-GB" smtClean="0"/>
              <a:t>3</a:t>
            </a:fld>
            <a:endParaRPr lang="en-GB"/>
          </a:p>
        </p:txBody>
      </p:sp>
    </p:spTree>
    <p:extLst>
      <p:ext uri="{BB962C8B-B14F-4D97-AF65-F5344CB8AC3E}">
        <p14:creationId xmlns:p14="http://schemas.microsoft.com/office/powerpoint/2010/main" val="18576054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A0A092-CF43-D45D-AC82-59701B9930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69064F-953C-C0DC-226D-2B690E67B7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8472E4-FC5D-1222-35F3-CA5992EA96FA}"/>
              </a:ext>
            </a:extLst>
          </p:cNvPr>
          <p:cNvSpPr>
            <a:spLocks noGrp="1"/>
          </p:cNvSpPr>
          <p:nvPr>
            <p:ph type="body" idx="1"/>
          </p:nvPr>
        </p:nvSpPr>
        <p:spPr/>
        <p:txBody>
          <a:bodyPr/>
          <a:lstStyle/>
          <a:p>
            <a:r>
              <a:rPr lang="en-GB" dirty="0"/>
              <a:t>For context, let me briefly outline Grover’s algorithm. Imagine we have a set of N=2^n objects and we are interested in finding M of them.</a:t>
            </a:r>
          </a:p>
          <a:p>
            <a:endParaRPr lang="en-GB" dirty="0"/>
          </a:p>
          <a:p>
            <a:r>
              <a:rPr lang="en-GB" dirty="0"/>
              <a:t>We need an initial state and an operator, which contains information about our search targets. </a:t>
            </a:r>
          </a:p>
          <a:p>
            <a:endParaRPr lang="en-GB" dirty="0"/>
          </a:p>
          <a:p>
            <a:r>
              <a:rPr lang="en-GB" dirty="0"/>
              <a:t>Then we form these operators, which will make up our algorithm. The aim is to get to this state.</a:t>
            </a:r>
          </a:p>
          <a:p>
            <a:endParaRPr lang="en-GB" dirty="0"/>
          </a:p>
          <a:p>
            <a:r>
              <a:rPr lang="en-GB" dirty="0"/>
              <a:t>By composing the operators in this way, we achieve a quadratic speedup. That is, while normally it would take us in the order of N queries to find our targets, using a quantum algorithm, it takes us in the order of root N queries.</a:t>
            </a:r>
          </a:p>
          <a:p>
            <a:endParaRPr lang="en-GB" dirty="0"/>
          </a:p>
          <a:p>
            <a:r>
              <a:rPr lang="en-GB" dirty="0"/>
              <a:t>So, how does this algorithm arise in the context of optimisation?</a:t>
            </a:r>
          </a:p>
        </p:txBody>
      </p:sp>
      <p:sp>
        <p:nvSpPr>
          <p:cNvPr id="4" name="Slide Number Placeholder 3">
            <a:extLst>
              <a:ext uri="{FF2B5EF4-FFF2-40B4-BE49-F238E27FC236}">
                <a16:creationId xmlns:a16="http://schemas.microsoft.com/office/drawing/2014/main" id="{C534FEBB-B892-B62A-C011-11BFF781775A}"/>
              </a:ext>
            </a:extLst>
          </p:cNvPr>
          <p:cNvSpPr>
            <a:spLocks noGrp="1"/>
          </p:cNvSpPr>
          <p:nvPr>
            <p:ph type="sldNum" sz="quarter" idx="5"/>
          </p:nvPr>
        </p:nvSpPr>
        <p:spPr/>
        <p:txBody>
          <a:bodyPr/>
          <a:lstStyle/>
          <a:p>
            <a:fld id="{BC5CFF3B-E6E7-C343-9331-BAB2D7964CFB}" type="slidenum">
              <a:rPr lang="en-GB" smtClean="0"/>
              <a:t>4</a:t>
            </a:fld>
            <a:endParaRPr lang="en-GB"/>
          </a:p>
        </p:txBody>
      </p:sp>
    </p:spTree>
    <p:extLst>
      <p:ext uri="{BB962C8B-B14F-4D97-AF65-F5344CB8AC3E}">
        <p14:creationId xmlns:p14="http://schemas.microsoft.com/office/powerpoint/2010/main" val="9261113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D755B6-0CD7-62F5-D3E6-6C9F8530C6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A46621-8ACC-DA4D-680D-F2FCABF46EA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42F6A7-52E4-55A6-7E9E-D5B116D67472}"/>
              </a:ext>
            </a:extLst>
          </p:cNvPr>
          <p:cNvSpPr>
            <a:spLocks noGrp="1"/>
          </p:cNvSpPr>
          <p:nvPr>
            <p:ph type="body" idx="1"/>
          </p:nvPr>
        </p:nvSpPr>
        <p:spPr/>
        <p:txBody>
          <a:bodyPr/>
          <a:lstStyle/>
          <a:p>
            <a:r>
              <a:rPr lang="en-GB" dirty="0"/>
              <a:t>What Grover essentially achieves is that it gets you from your initial state psi_0 to a state that contains information about the elements you are interested in psi^*. We can think of these states as living on the Unitary manifold, since we can get to any valid state by applying a unitary matrix to it.</a:t>
            </a:r>
          </a:p>
          <a:p>
            <a:endParaRPr lang="en-GB" dirty="0"/>
          </a:p>
          <a:p>
            <a:r>
              <a:rPr lang="en-GB" dirty="0"/>
              <a:t>PRESS</a:t>
            </a:r>
          </a:p>
          <a:p>
            <a:endParaRPr lang="en-GB" dirty="0"/>
          </a:p>
          <a:p>
            <a:r>
              <a:rPr lang="en-GB" dirty="0"/>
              <a:t>Another way to move from state to state is ITE. Which is quite natural as it moves the state along a geodesic. In this way, we exactly recover the solution state.</a:t>
            </a:r>
          </a:p>
          <a:p>
            <a:endParaRPr lang="en-GB" dirty="0"/>
          </a:p>
          <a:p>
            <a:r>
              <a:rPr lang="en-GB" dirty="0"/>
              <a:t>PRESS</a:t>
            </a:r>
          </a:p>
          <a:p>
            <a:endParaRPr lang="en-GB" dirty="0"/>
          </a:p>
          <a:p>
            <a:r>
              <a:rPr lang="en-GB" dirty="0"/>
              <a:t>Notice that for any tau, ITE is a solution to DBF. A DBF is just a differential equation for matrix valued functions.</a:t>
            </a:r>
          </a:p>
          <a:p>
            <a:endParaRPr lang="en-GB" dirty="0"/>
          </a:p>
          <a:p>
            <a:r>
              <a:rPr lang="en-GB" dirty="0"/>
              <a:t>Solutions to DBF can be approximated by the following equation. An in our case, since </a:t>
            </a:r>
            <a:r>
              <a:rPr lang="en-GB" dirty="0" err="1"/>
              <a:t>H_f</a:t>
            </a:r>
            <a:r>
              <a:rPr lang="en-GB" dirty="0"/>
              <a:t> is a projector operator, it actually is exact. We can find for any tau, an s that gives us the same state.</a:t>
            </a:r>
          </a:p>
          <a:p>
            <a:endParaRPr lang="en-GB" dirty="0"/>
          </a:p>
          <a:p>
            <a:r>
              <a:rPr lang="en-GB" dirty="0"/>
              <a:t>PRESS</a:t>
            </a:r>
          </a:p>
          <a:p>
            <a:endParaRPr lang="en-GB" dirty="0"/>
          </a:p>
          <a:p>
            <a:r>
              <a:rPr lang="en-GB" dirty="0"/>
              <a:t>We can get rid of the commutator by using a product formula approximation. This recovers Grover’s algorithm.</a:t>
            </a:r>
          </a:p>
          <a:p>
            <a:endParaRPr lang="en-GB" dirty="0"/>
          </a:p>
          <a:p>
            <a:r>
              <a:rPr lang="en-GB" dirty="0"/>
              <a:t>PRESS</a:t>
            </a:r>
          </a:p>
          <a:p>
            <a:endParaRPr lang="en-GB" dirty="0"/>
          </a:p>
          <a:p>
            <a:r>
              <a:rPr lang="en-GB" dirty="0"/>
              <a:t>Notice as well that this equation corresponds to the steepest descent direction of a least squares function corresponding to the energy of the state.</a:t>
            </a:r>
          </a:p>
          <a:p>
            <a:r>
              <a:rPr lang="en-GB" dirty="0"/>
              <a:t>Using this framework we can recover key results like the optimal query complexity root N from the geodesic length. </a:t>
            </a:r>
          </a:p>
          <a:p>
            <a:endParaRPr lang="en-GB" dirty="0"/>
          </a:p>
          <a:p>
            <a:endParaRPr lang="en-GB" dirty="0"/>
          </a:p>
        </p:txBody>
      </p:sp>
      <p:sp>
        <p:nvSpPr>
          <p:cNvPr id="4" name="Slide Number Placeholder 3">
            <a:extLst>
              <a:ext uri="{FF2B5EF4-FFF2-40B4-BE49-F238E27FC236}">
                <a16:creationId xmlns:a16="http://schemas.microsoft.com/office/drawing/2014/main" id="{EFD5EDF4-3B44-49A9-8978-E4FED8AD8A3B}"/>
              </a:ext>
            </a:extLst>
          </p:cNvPr>
          <p:cNvSpPr>
            <a:spLocks noGrp="1"/>
          </p:cNvSpPr>
          <p:nvPr>
            <p:ph type="sldNum" sz="quarter" idx="5"/>
          </p:nvPr>
        </p:nvSpPr>
        <p:spPr/>
        <p:txBody>
          <a:bodyPr/>
          <a:lstStyle/>
          <a:p>
            <a:fld id="{BC5CFF3B-E6E7-C343-9331-BAB2D7964CFB}" type="slidenum">
              <a:rPr lang="en-GB" smtClean="0"/>
              <a:t>5</a:t>
            </a:fld>
            <a:endParaRPr lang="en-GB"/>
          </a:p>
        </p:txBody>
      </p:sp>
    </p:spTree>
    <p:extLst>
      <p:ext uri="{BB962C8B-B14F-4D97-AF65-F5344CB8AC3E}">
        <p14:creationId xmlns:p14="http://schemas.microsoft.com/office/powerpoint/2010/main" val="14905483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57B209-8060-B27A-3D10-BE51B2516B8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0C14DB0-35BE-DE54-6328-192948A75C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3744D6F-4C1B-0AC1-4A66-8CCF36E477AA}"/>
              </a:ext>
            </a:extLst>
          </p:cNvPr>
          <p:cNvSpPr>
            <a:spLocks noGrp="1"/>
          </p:cNvSpPr>
          <p:nvPr>
            <p:ph type="body" idx="1"/>
          </p:nvPr>
        </p:nvSpPr>
        <p:spPr/>
        <p:txBody>
          <a:bodyPr/>
          <a:lstStyle/>
          <a:p>
            <a:r>
              <a:rPr lang="en-GB" dirty="0" err="1"/>
              <a:t>Noiw</a:t>
            </a:r>
            <a:r>
              <a:rPr lang="en-GB" dirty="0"/>
              <a:t>, the idea is that by considering different ways of moving about in U(n) we can hope to discover new quantum algorithms or understand current ones better. We can exploit this link between optimisation on U(n) and quantum algorithms, and consider different optimisation algorithms for our cost function. For example, CG. There is already work detailing how to do CG optimisation on U(n). The objective now would be to translate it into a QC perspective.</a:t>
            </a:r>
          </a:p>
        </p:txBody>
      </p:sp>
      <p:sp>
        <p:nvSpPr>
          <p:cNvPr id="4" name="Slide Number Placeholder 3">
            <a:extLst>
              <a:ext uri="{FF2B5EF4-FFF2-40B4-BE49-F238E27FC236}">
                <a16:creationId xmlns:a16="http://schemas.microsoft.com/office/drawing/2014/main" id="{531F50D7-2226-F609-135A-303BFE6C23D1}"/>
              </a:ext>
            </a:extLst>
          </p:cNvPr>
          <p:cNvSpPr>
            <a:spLocks noGrp="1"/>
          </p:cNvSpPr>
          <p:nvPr>
            <p:ph type="sldNum" sz="quarter" idx="5"/>
          </p:nvPr>
        </p:nvSpPr>
        <p:spPr/>
        <p:txBody>
          <a:bodyPr/>
          <a:lstStyle/>
          <a:p>
            <a:fld id="{BC5CFF3B-E6E7-C343-9331-BAB2D7964CFB}" type="slidenum">
              <a:rPr lang="en-GB" smtClean="0"/>
              <a:t>6</a:t>
            </a:fld>
            <a:endParaRPr lang="en-GB"/>
          </a:p>
        </p:txBody>
      </p:sp>
    </p:spTree>
    <p:extLst>
      <p:ext uri="{BB962C8B-B14F-4D97-AF65-F5344CB8AC3E}">
        <p14:creationId xmlns:p14="http://schemas.microsoft.com/office/powerpoint/2010/main" val="6922719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DC7B9-AC52-1702-2B7D-3247CF40E24D}"/>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C7E8BB46-89CE-8F8E-C8A6-9220734C422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33472E97-4C38-D318-8739-91EFA21F542E}"/>
              </a:ext>
            </a:extLst>
          </p:cNvPr>
          <p:cNvSpPr>
            <a:spLocks noGrp="1"/>
          </p:cNvSpPr>
          <p:nvPr>
            <p:ph type="dt" sz="half" idx="10"/>
          </p:nvPr>
        </p:nvSpPr>
        <p:spPr/>
        <p:txBody>
          <a:bodyPr/>
          <a:lstStyle/>
          <a:p>
            <a:fld id="{F0A930C7-882F-2847-BEDD-56E2C578938A}" type="datetimeFigureOut">
              <a:rPr lang="en-US" smtClean="0"/>
              <a:t>12/14/25</a:t>
            </a:fld>
            <a:endParaRPr lang="en-US"/>
          </a:p>
        </p:txBody>
      </p:sp>
      <p:sp>
        <p:nvSpPr>
          <p:cNvPr id="5" name="Footer Placeholder 4">
            <a:extLst>
              <a:ext uri="{FF2B5EF4-FFF2-40B4-BE49-F238E27FC236}">
                <a16:creationId xmlns:a16="http://schemas.microsoft.com/office/drawing/2014/main" id="{8BC7E23B-A23F-EC3B-F447-8451B15D55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13C370-AE39-1D71-2F83-D6C5C8CB0405}"/>
              </a:ext>
            </a:extLst>
          </p:cNvPr>
          <p:cNvSpPr>
            <a:spLocks noGrp="1"/>
          </p:cNvSpPr>
          <p:nvPr>
            <p:ph type="sldNum" sz="quarter" idx="12"/>
          </p:nvPr>
        </p:nvSpPr>
        <p:spPr/>
        <p:txBody>
          <a:bodyPr/>
          <a:lstStyle/>
          <a:p>
            <a:fld id="{BD0E058F-F77A-C045-9532-6CB76C236E32}" type="slidenum">
              <a:rPr lang="en-US" smtClean="0"/>
              <a:t>‹#›</a:t>
            </a:fld>
            <a:endParaRPr lang="en-US"/>
          </a:p>
        </p:txBody>
      </p:sp>
    </p:spTree>
    <p:extLst>
      <p:ext uri="{BB962C8B-B14F-4D97-AF65-F5344CB8AC3E}">
        <p14:creationId xmlns:p14="http://schemas.microsoft.com/office/powerpoint/2010/main" val="4609598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C813C-B97B-3ABD-96E8-6E7F92530D34}"/>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F466371B-AA68-1507-4B6C-E0E1842C37A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FA393AB-FEAE-0538-4842-A97144AFE210}"/>
              </a:ext>
            </a:extLst>
          </p:cNvPr>
          <p:cNvSpPr>
            <a:spLocks noGrp="1"/>
          </p:cNvSpPr>
          <p:nvPr>
            <p:ph type="dt" sz="half" idx="10"/>
          </p:nvPr>
        </p:nvSpPr>
        <p:spPr/>
        <p:txBody>
          <a:bodyPr/>
          <a:lstStyle/>
          <a:p>
            <a:fld id="{F0A930C7-882F-2847-BEDD-56E2C578938A}" type="datetimeFigureOut">
              <a:rPr lang="en-US" smtClean="0"/>
              <a:t>12/14/25</a:t>
            </a:fld>
            <a:endParaRPr lang="en-US"/>
          </a:p>
        </p:txBody>
      </p:sp>
      <p:sp>
        <p:nvSpPr>
          <p:cNvPr id="5" name="Footer Placeholder 4">
            <a:extLst>
              <a:ext uri="{FF2B5EF4-FFF2-40B4-BE49-F238E27FC236}">
                <a16:creationId xmlns:a16="http://schemas.microsoft.com/office/drawing/2014/main" id="{00F0404E-2C8A-1886-69E2-1D0969B886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355360-951A-A575-A972-1F2E9958BC0E}"/>
              </a:ext>
            </a:extLst>
          </p:cNvPr>
          <p:cNvSpPr>
            <a:spLocks noGrp="1"/>
          </p:cNvSpPr>
          <p:nvPr>
            <p:ph type="sldNum" sz="quarter" idx="12"/>
          </p:nvPr>
        </p:nvSpPr>
        <p:spPr/>
        <p:txBody>
          <a:bodyPr/>
          <a:lstStyle/>
          <a:p>
            <a:fld id="{BD0E058F-F77A-C045-9532-6CB76C236E32}" type="slidenum">
              <a:rPr lang="en-US" smtClean="0"/>
              <a:t>‹#›</a:t>
            </a:fld>
            <a:endParaRPr lang="en-US"/>
          </a:p>
        </p:txBody>
      </p:sp>
    </p:spTree>
    <p:extLst>
      <p:ext uri="{BB962C8B-B14F-4D97-AF65-F5344CB8AC3E}">
        <p14:creationId xmlns:p14="http://schemas.microsoft.com/office/powerpoint/2010/main" val="1632050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8D22C49-EA2F-82A9-A23A-B43CB9DA00F7}"/>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60151B17-F6BC-8C1A-D9C4-930DE86BC834}"/>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C9530D6-3538-1A5D-743A-F837432F71CD}"/>
              </a:ext>
            </a:extLst>
          </p:cNvPr>
          <p:cNvSpPr>
            <a:spLocks noGrp="1"/>
          </p:cNvSpPr>
          <p:nvPr>
            <p:ph type="dt" sz="half" idx="10"/>
          </p:nvPr>
        </p:nvSpPr>
        <p:spPr/>
        <p:txBody>
          <a:bodyPr/>
          <a:lstStyle/>
          <a:p>
            <a:fld id="{F0A930C7-882F-2847-BEDD-56E2C578938A}" type="datetimeFigureOut">
              <a:rPr lang="en-US" smtClean="0"/>
              <a:t>12/14/25</a:t>
            </a:fld>
            <a:endParaRPr lang="en-US"/>
          </a:p>
        </p:txBody>
      </p:sp>
      <p:sp>
        <p:nvSpPr>
          <p:cNvPr id="5" name="Footer Placeholder 4">
            <a:extLst>
              <a:ext uri="{FF2B5EF4-FFF2-40B4-BE49-F238E27FC236}">
                <a16:creationId xmlns:a16="http://schemas.microsoft.com/office/drawing/2014/main" id="{44AA0CBB-0210-A89C-8E7B-54D6B138B3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6F2FB2-4CC7-288F-7B6E-6486BB216446}"/>
              </a:ext>
            </a:extLst>
          </p:cNvPr>
          <p:cNvSpPr>
            <a:spLocks noGrp="1"/>
          </p:cNvSpPr>
          <p:nvPr>
            <p:ph type="sldNum" sz="quarter" idx="12"/>
          </p:nvPr>
        </p:nvSpPr>
        <p:spPr/>
        <p:txBody>
          <a:bodyPr/>
          <a:lstStyle/>
          <a:p>
            <a:fld id="{BD0E058F-F77A-C045-9532-6CB76C236E32}" type="slidenum">
              <a:rPr lang="en-US" smtClean="0"/>
              <a:t>‹#›</a:t>
            </a:fld>
            <a:endParaRPr lang="en-US"/>
          </a:p>
        </p:txBody>
      </p:sp>
    </p:spTree>
    <p:extLst>
      <p:ext uri="{BB962C8B-B14F-4D97-AF65-F5344CB8AC3E}">
        <p14:creationId xmlns:p14="http://schemas.microsoft.com/office/powerpoint/2010/main" val="2614388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76216-FBAE-B36C-C04C-D2B9F36D6F92}"/>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AB2CB8B4-B88A-3D97-7E3F-9776E93ED5D2}"/>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15AD511-FA2D-7DD5-5E85-A8CD7E046269}"/>
              </a:ext>
            </a:extLst>
          </p:cNvPr>
          <p:cNvSpPr>
            <a:spLocks noGrp="1"/>
          </p:cNvSpPr>
          <p:nvPr>
            <p:ph type="dt" sz="half" idx="10"/>
          </p:nvPr>
        </p:nvSpPr>
        <p:spPr/>
        <p:txBody>
          <a:bodyPr/>
          <a:lstStyle/>
          <a:p>
            <a:fld id="{F0A930C7-882F-2847-BEDD-56E2C578938A}" type="datetimeFigureOut">
              <a:rPr lang="en-US" smtClean="0"/>
              <a:t>12/14/25</a:t>
            </a:fld>
            <a:endParaRPr lang="en-US"/>
          </a:p>
        </p:txBody>
      </p:sp>
      <p:sp>
        <p:nvSpPr>
          <p:cNvPr id="5" name="Footer Placeholder 4">
            <a:extLst>
              <a:ext uri="{FF2B5EF4-FFF2-40B4-BE49-F238E27FC236}">
                <a16:creationId xmlns:a16="http://schemas.microsoft.com/office/drawing/2014/main" id="{1A0B021C-75B9-93BB-B6E0-62820E8EBD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1724E0-C056-9A3E-B74E-D13FCBBBF18E}"/>
              </a:ext>
            </a:extLst>
          </p:cNvPr>
          <p:cNvSpPr>
            <a:spLocks noGrp="1"/>
          </p:cNvSpPr>
          <p:nvPr>
            <p:ph type="sldNum" sz="quarter" idx="12"/>
          </p:nvPr>
        </p:nvSpPr>
        <p:spPr/>
        <p:txBody>
          <a:bodyPr/>
          <a:lstStyle/>
          <a:p>
            <a:fld id="{BD0E058F-F77A-C045-9532-6CB76C236E32}" type="slidenum">
              <a:rPr lang="en-US" smtClean="0"/>
              <a:t>‹#›</a:t>
            </a:fld>
            <a:endParaRPr lang="en-US"/>
          </a:p>
        </p:txBody>
      </p:sp>
    </p:spTree>
    <p:extLst>
      <p:ext uri="{BB962C8B-B14F-4D97-AF65-F5344CB8AC3E}">
        <p14:creationId xmlns:p14="http://schemas.microsoft.com/office/powerpoint/2010/main" val="18703549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9B3F0-928A-0DED-4A89-54E50BA79913}"/>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463D549A-FC91-79CE-21D3-3DF5547434D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2976A449-A693-65D2-3384-0EDA61318CDF}"/>
              </a:ext>
            </a:extLst>
          </p:cNvPr>
          <p:cNvSpPr>
            <a:spLocks noGrp="1"/>
          </p:cNvSpPr>
          <p:nvPr>
            <p:ph type="dt" sz="half" idx="10"/>
          </p:nvPr>
        </p:nvSpPr>
        <p:spPr/>
        <p:txBody>
          <a:bodyPr/>
          <a:lstStyle/>
          <a:p>
            <a:fld id="{F0A930C7-882F-2847-BEDD-56E2C578938A}" type="datetimeFigureOut">
              <a:rPr lang="en-US" smtClean="0"/>
              <a:t>12/14/25</a:t>
            </a:fld>
            <a:endParaRPr lang="en-US"/>
          </a:p>
        </p:txBody>
      </p:sp>
      <p:sp>
        <p:nvSpPr>
          <p:cNvPr id="5" name="Footer Placeholder 4">
            <a:extLst>
              <a:ext uri="{FF2B5EF4-FFF2-40B4-BE49-F238E27FC236}">
                <a16:creationId xmlns:a16="http://schemas.microsoft.com/office/drawing/2014/main" id="{7BF1EFD1-9BBB-2BA9-C02A-C1BCD43F4C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9ECB63-857F-10FD-317E-F30B36B182A9}"/>
              </a:ext>
            </a:extLst>
          </p:cNvPr>
          <p:cNvSpPr>
            <a:spLocks noGrp="1"/>
          </p:cNvSpPr>
          <p:nvPr>
            <p:ph type="sldNum" sz="quarter" idx="12"/>
          </p:nvPr>
        </p:nvSpPr>
        <p:spPr/>
        <p:txBody>
          <a:bodyPr/>
          <a:lstStyle/>
          <a:p>
            <a:fld id="{BD0E058F-F77A-C045-9532-6CB76C236E32}" type="slidenum">
              <a:rPr lang="en-US" smtClean="0"/>
              <a:t>‹#›</a:t>
            </a:fld>
            <a:endParaRPr lang="en-US"/>
          </a:p>
        </p:txBody>
      </p:sp>
    </p:spTree>
    <p:extLst>
      <p:ext uri="{BB962C8B-B14F-4D97-AF65-F5344CB8AC3E}">
        <p14:creationId xmlns:p14="http://schemas.microsoft.com/office/powerpoint/2010/main" val="18252706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2C579-E49D-A9AB-3CAE-1513C29F5AA9}"/>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60CB32F7-2FF1-24A2-2E68-D1F65226BF9F}"/>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D2FBFA21-2AEE-7946-6FEB-6EC01A7352A4}"/>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7B716F39-1528-D0A9-3A73-3DC1B7821EB1}"/>
              </a:ext>
            </a:extLst>
          </p:cNvPr>
          <p:cNvSpPr>
            <a:spLocks noGrp="1"/>
          </p:cNvSpPr>
          <p:nvPr>
            <p:ph type="dt" sz="half" idx="10"/>
          </p:nvPr>
        </p:nvSpPr>
        <p:spPr/>
        <p:txBody>
          <a:bodyPr/>
          <a:lstStyle/>
          <a:p>
            <a:fld id="{F0A930C7-882F-2847-BEDD-56E2C578938A}" type="datetimeFigureOut">
              <a:rPr lang="en-US" smtClean="0"/>
              <a:t>12/14/25</a:t>
            </a:fld>
            <a:endParaRPr lang="en-US"/>
          </a:p>
        </p:txBody>
      </p:sp>
      <p:sp>
        <p:nvSpPr>
          <p:cNvPr id="6" name="Footer Placeholder 5">
            <a:extLst>
              <a:ext uri="{FF2B5EF4-FFF2-40B4-BE49-F238E27FC236}">
                <a16:creationId xmlns:a16="http://schemas.microsoft.com/office/drawing/2014/main" id="{9F1BA731-9325-0A16-32D8-399598323D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606C339-614E-A1A1-D563-AB1BB168F504}"/>
              </a:ext>
            </a:extLst>
          </p:cNvPr>
          <p:cNvSpPr>
            <a:spLocks noGrp="1"/>
          </p:cNvSpPr>
          <p:nvPr>
            <p:ph type="sldNum" sz="quarter" idx="12"/>
          </p:nvPr>
        </p:nvSpPr>
        <p:spPr/>
        <p:txBody>
          <a:bodyPr/>
          <a:lstStyle/>
          <a:p>
            <a:fld id="{BD0E058F-F77A-C045-9532-6CB76C236E32}" type="slidenum">
              <a:rPr lang="en-US" smtClean="0"/>
              <a:t>‹#›</a:t>
            </a:fld>
            <a:endParaRPr lang="en-US"/>
          </a:p>
        </p:txBody>
      </p:sp>
    </p:spTree>
    <p:extLst>
      <p:ext uri="{BB962C8B-B14F-4D97-AF65-F5344CB8AC3E}">
        <p14:creationId xmlns:p14="http://schemas.microsoft.com/office/powerpoint/2010/main" val="1538558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5FBE1-31F3-8998-1220-F04FE21B3F8D}"/>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202D21F9-1B2D-BCE3-F07E-A62656A55A4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63A17F89-276F-6F0C-6455-BBFA17907A00}"/>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41F29F6C-78AD-3F9A-9E30-5930193FCA7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A1958235-BC3E-3AA7-3B1B-B990B73393AB}"/>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141C89EF-1030-40CF-0F9B-4D9CACA7CB39}"/>
              </a:ext>
            </a:extLst>
          </p:cNvPr>
          <p:cNvSpPr>
            <a:spLocks noGrp="1"/>
          </p:cNvSpPr>
          <p:nvPr>
            <p:ph type="dt" sz="half" idx="10"/>
          </p:nvPr>
        </p:nvSpPr>
        <p:spPr/>
        <p:txBody>
          <a:bodyPr/>
          <a:lstStyle/>
          <a:p>
            <a:fld id="{F0A930C7-882F-2847-BEDD-56E2C578938A}" type="datetimeFigureOut">
              <a:rPr lang="en-US" smtClean="0"/>
              <a:t>12/14/25</a:t>
            </a:fld>
            <a:endParaRPr lang="en-US"/>
          </a:p>
        </p:txBody>
      </p:sp>
      <p:sp>
        <p:nvSpPr>
          <p:cNvPr id="8" name="Footer Placeholder 7">
            <a:extLst>
              <a:ext uri="{FF2B5EF4-FFF2-40B4-BE49-F238E27FC236}">
                <a16:creationId xmlns:a16="http://schemas.microsoft.com/office/drawing/2014/main" id="{824FA185-43D7-8E58-C7C3-F7DE1C83051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803BF8A-0618-67D9-D460-4F6B97D425C1}"/>
              </a:ext>
            </a:extLst>
          </p:cNvPr>
          <p:cNvSpPr>
            <a:spLocks noGrp="1"/>
          </p:cNvSpPr>
          <p:nvPr>
            <p:ph type="sldNum" sz="quarter" idx="12"/>
          </p:nvPr>
        </p:nvSpPr>
        <p:spPr/>
        <p:txBody>
          <a:bodyPr/>
          <a:lstStyle/>
          <a:p>
            <a:fld id="{BD0E058F-F77A-C045-9532-6CB76C236E32}" type="slidenum">
              <a:rPr lang="en-US" smtClean="0"/>
              <a:t>‹#›</a:t>
            </a:fld>
            <a:endParaRPr lang="en-US"/>
          </a:p>
        </p:txBody>
      </p:sp>
    </p:spTree>
    <p:extLst>
      <p:ext uri="{BB962C8B-B14F-4D97-AF65-F5344CB8AC3E}">
        <p14:creationId xmlns:p14="http://schemas.microsoft.com/office/powerpoint/2010/main" val="4153585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6604F-2C53-0ABC-1043-C57001782323}"/>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655DE294-2991-8E13-6A6F-3713F0F26BA3}"/>
              </a:ext>
            </a:extLst>
          </p:cNvPr>
          <p:cNvSpPr>
            <a:spLocks noGrp="1"/>
          </p:cNvSpPr>
          <p:nvPr>
            <p:ph type="dt" sz="half" idx="10"/>
          </p:nvPr>
        </p:nvSpPr>
        <p:spPr/>
        <p:txBody>
          <a:bodyPr/>
          <a:lstStyle/>
          <a:p>
            <a:fld id="{F0A930C7-882F-2847-BEDD-56E2C578938A}" type="datetimeFigureOut">
              <a:rPr lang="en-US" smtClean="0"/>
              <a:t>12/14/25</a:t>
            </a:fld>
            <a:endParaRPr lang="en-US"/>
          </a:p>
        </p:txBody>
      </p:sp>
      <p:sp>
        <p:nvSpPr>
          <p:cNvPr id="4" name="Footer Placeholder 3">
            <a:extLst>
              <a:ext uri="{FF2B5EF4-FFF2-40B4-BE49-F238E27FC236}">
                <a16:creationId xmlns:a16="http://schemas.microsoft.com/office/drawing/2014/main" id="{190ACCA3-8281-9101-1D8E-56582FE392E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542A3A1-C904-585D-2DB0-B807E996665D}"/>
              </a:ext>
            </a:extLst>
          </p:cNvPr>
          <p:cNvSpPr>
            <a:spLocks noGrp="1"/>
          </p:cNvSpPr>
          <p:nvPr>
            <p:ph type="sldNum" sz="quarter" idx="12"/>
          </p:nvPr>
        </p:nvSpPr>
        <p:spPr/>
        <p:txBody>
          <a:bodyPr/>
          <a:lstStyle/>
          <a:p>
            <a:fld id="{BD0E058F-F77A-C045-9532-6CB76C236E32}" type="slidenum">
              <a:rPr lang="en-US" smtClean="0"/>
              <a:t>‹#›</a:t>
            </a:fld>
            <a:endParaRPr lang="en-US"/>
          </a:p>
        </p:txBody>
      </p:sp>
    </p:spTree>
    <p:extLst>
      <p:ext uri="{BB962C8B-B14F-4D97-AF65-F5344CB8AC3E}">
        <p14:creationId xmlns:p14="http://schemas.microsoft.com/office/powerpoint/2010/main" val="2884139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F581306-2A71-DC28-78FC-6A768974ED54}"/>
              </a:ext>
            </a:extLst>
          </p:cNvPr>
          <p:cNvSpPr>
            <a:spLocks noGrp="1"/>
          </p:cNvSpPr>
          <p:nvPr>
            <p:ph type="dt" sz="half" idx="10"/>
          </p:nvPr>
        </p:nvSpPr>
        <p:spPr/>
        <p:txBody>
          <a:bodyPr/>
          <a:lstStyle/>
          <a:p>
            <a:fld id="{F0A930C7-882F-2847-BEDD-56E2C578938A}" type="datetimeFigureOut">
              <a:rPr lang="en-US" smtClean="0"/>
              <a:t>12/14/25</a:t>
            </a:fld>
            <a:endParaRPr lang="en-US"/>
          </a:p>
        </p:txBody>
      </p:sp>
      <p:sp>
        <p:nvSpPr>
          <p:cNvPr id="3" name="Footer Placeholder 2">
            <a:extLst>
              <a:ext uri="{FF2B5EF4-FFF2-40B4-BE49-F238E27FC236}">
                <a16:creationId xmlns:a16="http://schemas.microsoft.com/office/drawing/2014/main" id="{F2FBEB3D-B676-5EBF-ECC7-F41FCB85A15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126F666-14F1-784D-7823-19438BD86C8B}"/>
              </a:ext>
            </a:extLst>
          </p:cNvPr>
          <p:cNvSpPr>
            <a:spLocks noGrp="1"/>
          </p:cNvSpPr>
          <p:nvPr>
            <p:ph type="sldNum" sz="quarter" idx="12"/>
          </p:nvPr>
        </p:nvSpPr>
        <p:spPr/>
        <p:txBody>
          <a:bodyPr/>
          <a:lstStyle/>
          <a:p>
            <a:fld id="{BD0E058F-F77A-C045-9532-6CB76C236E32}" type="slidenum">
              <a:rPr lang="en-US" smtClean="0"/>
              <a:t>‹#›</a:t>
            </a:fld>
            <a:endParaRPr lang="en-US"/>
          </a:p>
        </p:txBody>
      </p:sp>
    </p:spTree>
    <p:extLst>
      <p:ext uri="{BB962C8B-B14F-4D97-AF65-F5344CB8AC3E}">
        <p14:creationId xmlns:p14="http://schemas.microsoft.com/office/powerpoint/2010/main" val="27924125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3DF31-2485-09E1-6738-D71561C084A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31490C26-B82A-EAAF-EF6A-D3263F85323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C45EE904-08A0-C076-50B1-BD2179147A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C24ADC0-1BDD-27DD-1DCF-58C56E45F14E}"/>
              </a:ext>
            </a:extLst>
          </p:cNvPr>
          <p:cNvSpPr>
            <a:spLocks noGrp="1"/>
          </p:cNvSpPr>
          <p:nvPr>
            <p:ph type="dt" sz="half" idx="10"/>
          </p:nvPr>
        </p:nvSpPr>
        <p:spPr/>
        <p:txBody>
          <a:bodyPr/>
          <a:lstStyle/>
          <a:p>
            <a:fld id="{F0A930C7-882F-2847-BEDD-56E2C578938A}" type="datetimeFigureOut">
              <a:rPr lang="en-US" smtClean="0"/>
              <a:t>12/14/25</a:t>
            </a:fld>
            <a:endParaRPr lang="en-US"/>
          </a:p>
        </p:txBody>
      </p:sp>
      <p:sp>
        <p:nvSpPr>
          <p:cNvPr id="6" name="Footer Placeholder 5">
            <a:extLst>
              <a:ext uri="{FF2B5EF4-FFF2-40B4-BE49-F238E27FC236}">
                <a16:creationId xmlns:a16="http://schemas.microsoft.com/office/drawing/2014/main" id="{60E03CB5-5B34-6A14-66D4-D3295D6E88F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CC23B22-7E0A-C05C-42EC-B1BC7241F632}"/>
              </a:ext>
            </a:extLst>
          </p:cNvPr>
          <p:cNvSpPr>
            <a:spLocks noGrp="1"/>
          </p:cNvSpPr>
          <p:nvPr>
            <p:ph type="sldNum" sz="quarter" idx="12"/>
          </p:nvPr>
        </p:nvSpPr>
        <p:spPr/>
        <p:txBody>
          <a:bodyPr/>
          <a:lstStyle/>
          <a:p>
            <a:fld id="{BD0E058F-F77A-C045-9532-6CB76C236E32}" type="slidenum">
              <a:rPr lang="en-US" smtClean="0"/>
              <a:t>‹#›</a:t>
            </a:fld>
            <a:endParaRPr lang="en-US"/>
          </a:p>
        </p:txBody>
      </p:sp>
    </p:spTree>
    <p:extLst>
      <p:ext uri="{BB962C8B-B14F-4D97-AF65-F5344CB8AC3E}">
        <p14:creationId xmlns:p14="http://schemas.microsoft.com/office/powerpoint/2010/main" val="39867648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DDA48-295A-5815-177D-D68D03DE670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54CBADA3-6764-9833-4BC9-6A533121430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593D7D2-64B9-4382-170A-45DA4CDAB3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32BCD19-BC14-A792-180F-4E90413487A8}"/>
              </a:ext>
            </a:extLst>
          </p:cNvPr>
          <p:cNvSpPr>
            <a:spLocks noGrp="1"/>
          </p:cNvSpPr>
          <p:nvPr>
            <p:ph type="dt" sz="half" idx="10"/>
          </p:nvPr>
        </p:nvSpPr>
        <p:spPr/>
        <p:txBody>
          <a:bodyPr/>
          <a:lstStyle/>
          <a:p>
            <a:fld id="{F0A930C7-882F-2847-BEDD-56E2C578938A}" type="datetimeFigureOut">
              <a:rPr lang="en-US" smtClean="0"/>
              <a:t>12/14/25</a:t>
            </a:fld>
            <a:endParaRPr lang="en-US"/>
          </a:p>
        </p:txBody>
      </p:sp>
      <p:sp>
        <p:nvSpPr>
          <p:cNvPr id="6" name="Footer Placeholder 5">
            <a:extLst>
              <a:ext uri="{FF2B5EF4-FFF2-40B4-BE49-F238E27FC236}">
                <a16:creationId xmlns:a16="http://schemas.microsoft.com/office/drawing/2014/main" id="{AA4547E8-24F8-0E79-5A2C-4535AB2D14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49E1B2F-6FED-9EE2-389C-0EBB3D610068}"/>
              </a:ext>
            </a:extLst>
          </p:cNvPr>
          <p:cNvSpPr>
            <a:spLocks noGrp="1"/>
          </p:cNvSpPr>
          <p:nvPr>
            <p:ph type="sldNum" sz="quarter" idx="12"/>
          </p:nvPr>
        </p:nvSpPr>
        <p:spPr/>
        <p:txBody>
          <a:bodyPr/>
          <a:lstStyle/>
          <a:p>
            <a:fld id="{BD0E058F-F77A-C045-9532-6CB76C236E32}" type="slidenum">
              <a:rPr lang="en-US" smtClean="0"/>
              <a:t>‹#›</a:t>
            </a:fld>
            <a:endParaRPr lang="en-US"/>
          </a:p>
        </p:txBody>
      </p:sp>
    </p:spTree>
    <p:extLst>
      <p:ext uri="{BB962C8B-B14F-4D97-AF65-F5344CB8AC3E}">
        <p14:creationId xmlns:p14="http://schemas.microsoft.com/office/powerpoint/2010/main" val="33453841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2767883-5BB1-6D7A-B42C-8B9F04C773D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903DE169-9F88-8243-8F76-CEFD59DBE06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EF54C7B-2E4C-A936-3398-E1770378471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0A930C7-882F-2847-BEDD-56E2C578938A}" type="datetimeFigureOut">
              <a:rPr lang="en-US" smtClean="0"/>
              <a:t>12/14/25</a:t>
            </a:fld>
            <a:endParaRPr lang="en-US"/>
          </a:p>
        </p:txBody>
      </p:sp>
      <p:sp>
        <p:nvSpPr>
          <p:cNvPr id="5" name="Footer Placeholder 4">
            <a:extLst>
              <a:ext uri="{FF2B5EF4-FFF2-40B4-BE49-F238E27FC236}">
                <a16:creationId xmlns:a16="http://schemas.microsoft.com/office/drawing/2014/main" id="{7EDBB076-3EE5-5144-D34C-53C5EBAF3DA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7B66B08D-193E-BBBE-C59E-E166BF8C15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D0E058F-F77A-C045-9532-6CB76C236E32}" type="slidenum">
              <a:rPr lang="en-US" smtClean="0"/>
              <a:t>‹#›</a:t>
            </a:fld>
            <a:endParaRPr lang="en-US"/>
          </a:p>
        </p:txBody>
      </p:sp>
    </p:spTree>
    <p:extLst>
      <p:ext uri="{BB962C8B-B14F-4D97-AF65-F5344CB8AC3E}">
        <p14:creationId xmlns:p14="http://schemas.microsoft.com/office/powerpoint/2010/main" val="38792871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andres.arcialopez@ntu.edu.s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5.png"/><Relationship Id="rId7"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1.png"/><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4.png"/><Relationship Id="rId10" Type="http://schemas.openxmlformats.org/officeDocument/2006/relationships/image" Target="../media/image11.png"/><Relationship Id="rId4" Type="http://schemas.openxmlformats.org/officeDocument/2006/relationships/image" Target="../media/image1.pn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8.png"/><Relationship Id="rId3" Type="http://schemas.openxmlformats.org/officeDocument/2006/relationships/image" Target="../media/image5.png"/><Relationship Id="rId7" Type="http://schemas.openxmlformats.org/officeDocument/2006/relationships/image" Target="../media/image13.png"/><Relationship Id="rId12"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2.png"/><Relationship Id="rId11" Type="http://schemas.openxmlformats.org/officeDocument/2006/relationships/image" Target="../media/image16.png"/><Relationship Id="rId5" Type="http://schemas.openxmlformats.org/officeDocument/2006/relationships/image" Target="../media/image2.png"/><Relationship Id="rId10" Type="http://schemas.openxmlformats.org/officeDocument/2006/relationships/image" Target="../media/image3.png"/><Relationship Id="rId4" Type="http://schemas.openxmlformats.org/officeDocument/2006/relationships/image" Target="../media/image1.png"/><Relationship Id="rId9" Type="http://schemas.openxmlformats.org/officeDocument/2006/relationships/image" Target="../media/image15.png"/><Relationship Id="rId14" Type="http://schemas.openxmlformats.org/officeDocument/2006/relationships/image" Target="../media/image19.png"/></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png"/><Relationship Id="rId7"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03D68-9ADC-028A-91D3-2EA8B69D1CC4}"/>
              </a:ext>
            </a:extLst>
          </p:cNvPr>
          <p:cNvSpPr>
            <a:spLocks noGrp="1"/>
          </p:cNvSpPr>
          <p:nvPr>
            <p:ph type="ctrTitle"/>
          </p:nvPr>
        </p:nvSpPr>
        <p:spPr/>
        <p:txBody>
          <a:bodyPr>
            <a:normAutofit fontScale="90000"/>
          </a:bodyPr>
          <a:lstStyle/>
          <a:p>
            <a:r>
              <a:rPr lang="en-US" dirty="0" err="1"/>
              <a:t>Optimisation</a:t>
            </a:r>
            <a:r>
              <a:rPr lang="en-US" dirty="0"/>
              <a:t> on Riemannian Manifolds &amp; Quantum Algorithms</a:t>
            </a:r>
          </a:p>
        </p:txBody>
      </p:sp>
      <p:sp>
        <p:nvSpPr>
          <p:cNvPr id="3" name="Subtitle 2">
            <a:extLst>
              <a:ext uri="{FF2B5EF4-FFF2-40B4-BE49-F238E27FC236}">
                <a16:creationId xmlns:a16="http://schemas.microsoft.com/office/drawing/2014/main" id="{0B1A21AE-7DE9-07E2-743E-99AD380EE881}"/>
              </a:ext>
            </a:extLst>
          </p:cNvPr>
          <p:cNvSpPr>
            <a:spLocks noGrp="1"/>
          </p:cNvSpPr>
          <p:nvPr>
            <p:ph type="subTitle" idx="1"/>
          </p:nvPr>
        </p:nvSpPr>
        <p:spPr/>
        <p:txBody>
          <a:bodyPr/>
          <a:lstStyle/>
          <a:p>
            <a:r>
              <a:rPr lang="en-US" dirty="0"/>
              <a:t>Andres Arcia Lopez</a:t>
            </a:r>
          </a:p>
          <a:p>
            <a:r>
              <a:rPr lang="en-US" dirty="0">
                <a:hlinkClick r:id="rId3"/>
              </a:rPr>
              <a:t>andres.arcialopez@ntu.edu.sg</a:t>
            </a:r>
            <a:endParaRPr lang="en-US" dirty="0"/>
          </a:p>
          <a:p>
            <a:r>
              <a:rPr lang="en-US" dirty="0"/>
              <a:t>Professor </a:t>
            </a:r>
            <a:r>
              <a:rPr lang="en-US" dirty="0" err="1"/>
              <a:t>Mostajeran</a:t>
            </a:r>
            <a:r>
              <a:rPr lang="en-US" dirty="0"/>
              <a:t>, Dr </a:t>
            </a:r>
            <a:r>
              <a:rPr lang="en-US" dirty="0" err="1"/>
              <a:t>Gluza</a:t>
            </a:r>
            <a:endParaRPr lang="en-US" dirty="0"/>
          </a:p>
        </p:txBody>
      </p:sp>
      <p:pic>
        <p:nvPicPr>
          <p:cNvPr id="7" name="Picture 6" descr="A close-up of a document&#10;&#10;AI-generated content may be incorrect.">
            <a:extLst>
              <a:ext uri="{FF2B5EF4-FFF2-40B4-BE49-F238E27FC236}">
                <a16:creationId xmlns:a16="http://schemas.microsoft.com/office/drawing/2014/main" id="{63CC1E0E-0B5C-B7BE-0BE5-501136C3E0E0}"/>
              </a:ext>
            </a:extLst>
          </p:cNvPr>
          <p:cNvPicPr>
            <a:picLocks noChangeAspect="1"/>
          </p:cNvPicPr>
          <p:nvPr/>
        </p:nvPicPr>
        <p:blipFill>
          <a:blip r:embed="rId4"/>
          <a:stretch>
            <a:fillRect/>
          </a:stretch>
        </p:blipFill>
        <p:spPr>
          <a:xfrm>
            <a:off x="-7652096" y="327795"/>
            <a:ext cx="7546523" cy="4102124"/>
          </a:xfrm>
          <a:prstGeom prst="rect">
            <a:avLst/>
          </a:prstGeom>
        </p:spPr>
      </p:pic>
      <p:pic>
        <p:nvPicPr>
          <p:cNvPr id="9" name="Picture 8" descr="A close-up of a sign&#10;&#10;AI-generated content may be incorrect.">
            <a:extLst>
              <a:ext uri="{FF2B5EF4-FFF2-40B4-BE49-F238E27FC236}">
                <a16:creationId xmlns:a16="http://schemas.microsoft.com/office/drawing/2014/main" id="{A0C47D2F-50C5-C22C-9307-74C73E9469B8}"/>
              </a:ext>
            </a:extLst>
          </p:cNvPr>
          <p:cNvPicPr>
            <a:picLocks noChangeAspect="1"/>
          </p:cNvPicPr>
          <p:nvPr/>
        </p:nvPicPr>
        <p:blipFill>
          <a:blip r:embed="rId5"/>
          <a:stretch>
            <a:fillRect/>
          </a:stretch>
        </p:blipFill>
        <p:spPr>
          <a:xfrm>
            <a:off x="12330362" y="3054744"/>
            <a:ext cx="7772400" cy="3005118"/>
          </a:xfrm>
          <a:prstGeom prst="rect">
            <a:avLst/>
          </a:prstGeom>
        </p:spPr>
      </p:pic>
      <p:sp>
        <p:nvSpPr>
          <p:cNvPr id="4" name="TextBox 3">
            <a:extLst>
              <a:ext uri="{FF2B5EF4-FFF2-40B4-BE49-F238E27FC236}">
                <a16:creationId xmlns:a16="http://schemas.microsoft.com/office/drawing/2014/main" id="{F8B5C5C3-C080-F423-E74C-CF3B5FF41305}"/>
              </a:ext>
            </a:extLst>
          </p:cNvPr>
          <p:cNvSpPr txBox="1"/>
          <p:nvPr/>
        </p:nvSpPr>
        <p:spPr>
          <a:xfrm>
            <a:off x="2101516" y="522328"/>
            <a:ext cx="1243263" cy="369332"/>
          </a:xfrm>
          <a:prstGeom prst="rect">
            <a:avLst/>
          </a:prstGeom>
          <a:noFill/>
        </p:spPr>
        <p:txBody>
          <a:bodyPr wrap="square" rtlCol="0">
            <a:spAutoFit/>
          </a:bodyPr>
          <a:lstStyle/>
          <a:p>
            <a:r>
              <a:rPr lang="en-GB" dirty="0">
                <a:solidFill>
                  <a:schemeClr val="bg2">
                    <a:lumMod val="75000"/>
                  </a:schemeClr>
                </a:solidFill>
              </a:rPr>
              <a:t>Big Picture</a:t>
            </a:r>
          </a:p>
        </p:txBody>
      </p:sp>
      <p:sp>
        <p:nvSpPr>
          <p:cNvPr id="5" name="TextBox 4">
            <a:extLst>
              <a:ext uri="{FF2B5EF4-FFF2-40B4-BE49-F238E27FC236}">
                <a16:creationId xmlns:a16="http://schemas.microsoft.com/office/drawing/2014/main" id="{D37E2591-0FC5-5993-261B-FFF62BE57BD0}"/>
              </a:ext>
            </a:extLst>
          </p:cNvPr>
          <p:cNvSpPr txBox="1"/>
          <p:nvPr/>
        </p:nvSpPr>
        <p:spPr>
          <a:xfrm>
            <a:off x="8726905" y="522328"/>
            <a:ext cx="1243263" cy="369332"/>
          </a:xfrm>
          <a:prstGeom prst="rect">
            <a:avLst/>
          </a:prstGeom>
          <a:noFill/>
        </p:spPr>
        <p:txBody>
          <a:bodyPr wrap="square" rtlCol="0">
            <a:spAutoFit/>
          </a:bodyPr>
          <a:lstStyle/>
          <a:p>
            <a:r>
              <a:rPr lang="en-GB" dirty="0">
                <a:solidFill>
                  <a:schemeClr val="bg2">
                    <a:lumMod val="75000"/>
                  </a:schemeClr>
                </a:solidFill>
              </a:rPr>
              <a:t>Objective</a:t>
            </a:r>
          </a:p>
        </p:txBody>
      </p:sp>
      <p:pic>
        <p:nvPicPr>
          <p:cNvPr id="13" name="Picture 12" descr="A red and blue text on a black background&#10;&#10;AI-generated content may be incorrect.">
            <a:extLst>
              <a:ext uri="{FF2B5EF4-FFF2-40B4-BE49-F238E27FC236}">
                <a16:creationId xmlns:a16="http://schemas.microsoft.com/office/drawing/2014/main" id="{4FFC1239-F834-AA38-6040-64882B24B9BD}"/>
              </a:ext>
            </a:extLst>
          </p:cNvPr>
          <p:cNvPicPr>
            <a:picLocks noChangeAspect="1"/>
          </p:cNvPicPr>
          <p:nvPr/>
        </p:nvPicPr>
        <p:blipFill>
          <a:blip r:embed="rId6"/>
          <a:stretch>
            <a:fillRect/>
          </a:stretch>
        </p:blipFill>
        <p:spPr>
          <a:xfrm>
            <a:off x="129045" y="6044390"/>
            <a:ext cx="2163989" cy="770921"/>
          </a:xfrm>
          <a:prstGeom prst="rect">
            <a:avLst/>
          </a:prstGeom>
        </p:spPr>
      </p:pic>
    </p:spTree>
    <p:extLst>
      <p:ext uri="{BB962C8B-B14F-4D97-AF65-F5344CB8AC3E}">
        <p14:creationId xmlns:p14="http://schemas.microsoft.com/office/powerpoint/2010/main" val="33008376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EFA7DE-0A38-C16F-4EA3-9D0173DABF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77A9D44-9EC7-3D47-7DFA-5F76B1548CD9}"/>
              </a:ext>
            </a:extLst>
          </p:cNvPr>
          <p:cNvSpPr>
            <a:spLocks noGrp="1"/>
          </p:cNvSpPr>
          <p:nvPr>
            <p:ph type="ctrTitle"/>
          </p:nvPr>
        </p:nvSpPr>
        <p:spPr/>
        <p:txBody>
          <a:bodyPr>
            <a:normAutofit fontScale="90000"/>
          </a:bodyPr>
          <a:lstStyle/>
          <a:p>
            <a:r>
              <a:rPr lang="en-US" dirty="0" err="1"/>
              <a:t>Optimisation</a:t>
            </a:r>
            <a:r>
              <a:rPr lang="en-US" dirty="0"/>
              <a:t> on Riemannian Manifolds &amp; Quantum Algorithms</a:t>
            </a:r>
          </a:p>
        </p:txBody>
      </p:sp>
      <p:sp>
        <p:nvSpPr>
          <p:cNvPr id="3" name="Subtitle 2">
            <a:extLst>
              <a:ext uri="{FF2B5EF4-FFF2-40B4-BE49-F238E27FC236}">
                <a16:creationId xmlns:a16="http://schemas.microsoft.com/office/drawing/2014/main" id="{DDF942E6-33B3-FFBD-9F49-95A6B9011527}"/>
              </a:ext>
            </a:extLst>
          </p:cNvPr>
          <p:cNvSpPr>
            <a:spLocks noGrp="1"/>
          </p:cNvSpPr>
          <p:nvPr>
            <p:ph type="subTitle" idx="1"/>
          </p:nvPr>
        </p:nvSpPr>
        <p:spPr/>
        <p:txBody>
          <a:bodyPr/>
          <a:lstStyle/>
          <a:p>
            <a:r>
              <a:rPr lang="en-US" dirty="0"/>
              <a:t>Andres Arcia Lopez</a:t>
            </a:r>
          </a:p>
          <a:p>
            <a:r>
              <a:rPr lang="en-US" dirty="0" err="1"/>
              <a:t>andres.arcialopez@ntu.edu.sg</a:t>
            </a:r>
            <a:endParaRPr lang="en-US" dirty="0"/>
          </a:p>
        </p:txBody>
      </p:sp>
      <p:pic>
        <p:nvPicPr>
          <p:cNvPr id="7" name="Picture 6" descr="A close-up of a document&#10;&#10;AI-generated content may be incorrect.">
            <a:extLst>
              <a:ext uri="{FF2B5EF4-FFF2-40B4-BE49-F238E27FC236}">
                <a16:creationId xmlns:a16="http://schemas.microsoft.com/office/drawing/2014/main" id="{18CADD39-9477-0A76-5572-1A94CB431FDA}"/>
              </a:ext>
            </a:extLst>
          </p:cNvPr>
          <p:cNvPicPr>
            <a:picLocks noChangeAspect="1"/>
          </p:cNvPicPr>
          <p:nvPr/>
        </p:nvPicPr>
        <p:blipFill>
          <a:blip r:embed="rId3"/>
          <a:stretch>
            <a:fillRect/>
          </a:stretch>
        </p:blipFill>
        <p:spPr>
          <a:xfrm>
            <a:off x="18704" y="327795"/>
            <a:ext cx="7546523" cy="4102124"/>
          </a:xfrm>
          <a:prstGeom prst="rect">
            <a:avLst/>
          </a:prstGeom>
        </p:spPr>
      </p:pic>
      <p:pic>
        <p:nvPicPr>
          <p:cNvPr id="9" name="Picture 8" descr="A close-up of a sign&#10;&#10;AI-generated content may be incorrect.">
            <a:extLst>
              <a:ext uri="{FF2B5EF4-FFF2-40B4-BE49-F238E27FC236}">
                <a16:creationId xmlns:a16="http://schemas.microsoft.com/office/drawing/2014/main" id="{D6ED57D1-B660-299C-CF5B-55147FF29C3C}"/>
              </a:ext>
            </a:extLst>
          </p:cNvPr>
          <p:cNvPicPr>
            <a:picLocks noChangeAspect="1"/>
          </p:cNvPicPr>
          <p:nvPr/>
        </p:nvPicPr>
        <p:blipFill>
          <a:blip r:embed="rId4"/>
          <a:stretch>
            <a:fillRect/>
          </a:stretch>
        </p:blipFill>
        <p:spPr>
          <a:xfrm>
            <a:off x="4227762" y="3054744"/>
            <a:ext cx="7772400" cy="3005118"/>
          </a:xfrm>
          <a:prstGeom prst="rect">
            <a:avLst/>
          </a:prstGeom>
        </p:spPr>
      </p:pic>
      <p:sp>
        <p:nvSpPr>
          <p:cNvPr id="4" name="TextBox 3">
            <a:extLst>
              <a:ext uri="{FF2B5EF4-FFF2-40B4-BE49-F238E27FC236}">
                <a16:creationId xmlns:a16="http://schemas.microsoft.com/office/drawing/2014/main" id="{A4D096A1-1CAC-D5CD-689B-AFE48329929F}"/>
              </a:ext>
            </a:extLst>
          </p:cNvPr>
          <p:cNvSpPr txBox="1"/>
          <p:nvPr/>
        </p:nvSpPr>
        <p:spPr>
          <a:xfrm>
            <a:off x="2101516" y="522328"/>
            <a:ext cx="1243263" cy="369332"/>
          </a:xfrm>
          <a:prstGeom prst="rect">
            <a:avLst/>
          </a:prstGeom>
          <a:noFill/>
        </p:spPr>
        <p:txBody>
          <a:bodyPr wrap="square" rtlCol="0">
            <a:spAutoFit/>
          </a:bodyPr>
          <a:lstStyle/>
          <a:p>
            <a:r>
              <a:rPr lang="en-GB" dirty="0">
                <a:solidFill>
                  <a:schemeClr val="bg2">
                    <a:lumMod val="75000"/>
                  </a:schemeClr>
                </a:solidFill>
              </a:rPr>
              <a:t>Big Picture</a:t>
            </a:r>
          </a:p>
        </p:txBody>
      </p:sp>
      <p:sp>
        <p:nvSpPr>
          <p:cNvPr id="5" name="TextBox 4">
            <a:extLst>
              <a:ext uri="{FF2B5EF4-FFF2-40B4-BE49-F238E27FC236}">
                <a16:creationId xmlns:a16="http://schemas.microsoft.com/office/drawing/2014/main" id="{BB0FDCCB-6470-B1C6-5EA8-766B86000580}"/>
              </a:ext>
            </a:extLst>
          </p:cNvPr>
          <p:cNvSpPr txBox="1"/>
          <p:nvPr/>
        </p:nvSpPr>
        <p:spPr>
          <a:xfrm>
            <a:off x="8726905" y="522328"/>
            <a:ext cx="1243263" cy="369332"/>
          </a:xfrm>
          <a:prstGeom prst="rect">
            <a:avLst/>
          </a:prstGeom>
          <a:noFill/>
        </p:spPr>
        <p:txBody>
          <a:bodyPr wrap="square" rtlCol="0">
            <a:spAutoFit/>
          </a:bodyPr>
          <a:lstStyle/>
          <a:p>
            <a:r>
              <a:rPr lang="en-GB" dirty="0">
                <a:solidFill>
                  <a:schemeClr val="bg2">
                    <a:lumMod val="75000"/>
                  </a:schemeClr>
                </a:solidFill>
              </a:rPr>
              <a:t>Objective</a:t>
            </a:r>
          </a:p>
        </p:txBody>
      </p:sp>
      <p:pic>
        <p:nvPicPr>
          <p:cNvPr id="6" name="Picture 5" descr="A red and blue text on a black background&#10;&#10;AI-generated content may be incorrect.">
            <a:extLst>
              <a:ext uri="{FF2B5EF4-FFF2-40B4-BE49-F238E27FC236}">
                <a16:creationId xmlns:a16="http://schemas.microsoft.com/office/drawing/2014/main" id="{1574FFF9-644E-0D0C-85D6-AE8EEA9C7888}"/>
              </a:ext>
            </a:extLst>
          </p:cNvPr>
          <p:cNvPicPr>
            <a:picLocks noChangeAspect="1"/>
          </p:cNvPicPr>
          <p:nvPr/>
        </p:nvPicPr>
        <p:blipFill>
          <a:blip r:embed="rId5"/>
          <a:stretch>
            <a:fillRect/>
          </a:stretch>
        </p:blipFill>
        <p:spPr>
          <a:xfrm>
            <a:off x="129045" y="6044390"/>
            <a:ext cx="2163989" cy="770921"/>
          </a:xfrm>
          <a:prstGeom prst="rect">
            <a:avLst/>
          </a:prstGeom>
        </p:spPr>
      </p:pic>
      <p:grpSp>
        <p:nvGrpSpPr>
          <p:cNvPr id="12" name="Group 11">
            <a:extLst>
              <a:ext uri="{FF2B5EF4-FFF2-40B4-BE49-F238E27FC236}">
                <a16:creationId xmlns:a16="http://schemas.microsoft.com/office/drawing/2014/main" id="{B732012F-9F38-6116-28F1-6969A35E4E83}"/>
              </a:ext>
            </a:extLst>
          </p:cNvPr>
          <p:cNvGrpSpPr/>
          <p:nvPr/>
        </p:nvGrpSpPr>
        <p:grpSpPr>
          <a:xfrm>
            <a:off x="7210718" y="-2717079"/>
            <a:ext cx="4275636" cy="2394167"/>
            <a:chOff x="7210718" y="1135393"/>
            <a:chExt cx="4275636" cy="2394167"/>
          </a:xfrm>
        </p:grpSpPr>
        <p:pic>
          <p:nvPicPr>
            <p:cNvPr id="13" name="Picture 12" descr="A diagram of a circuit diagram&#10;&#10;AI-generated content may be incorrect.">
              <a:extLst>
                <a:ext uri="{FF2B5EF4-FFF2-40B4-BE49-F238E27FC236}">
                  <a16:creationId xmlns:a16="http://schemas.microsoft.com/office/drawing/2014/main" id="{142AB5FF-314E-A290-0E9C-C575653DCA9C}"/>
                </a:ext>
              </a:extLst>
            </p:cNvPr>
            <p:cNvPicPr>
              <a:picLocks noChangeAspect="1"/>
            </p:cNvPicPr>
            <p:nvPr/>
          </p:nvPicPr>
          <p:blipFill>
            <a:blip r:embed="rId6"/>
            <a:stretch>
              <a:fillRect/>
            </a:stretch>
          </p:blipFill>
          <p:spPr>
            <a:xfrm>
              <a:off x="7210718" y="1135393"/>
              <a:ext cx="4275636" cy="1655761"/>
            </a:xfrm>
            <a:prstGeom prst="rect">
              <a:avLst/>
            </a:prstGeom>
          </p:spPr>
        </p:pic>
        <p:sp>
          <p:nvSpPr>
            <p:cNvPr id="14" name="TextBox 13">
              <a:extLst>
                <a:ext uri="{FF2B5EF4-FFF2-40B4-BE49-F238E27FC236}">
                  <a16:creationId xmlns:a16="http://schemas.microsoft.com/office/drawing/2014/main" id="{20EA3423-EE25-437A-0D6E-3A34BC4F395E}"/>
                </a:ext>
              </a:extLst>
            </p:cNvPr>
            <p:cNvSpPr txBox="1"/>
            <p:nvPr/>
          </p:nvSpPr>
          <p:spPr>
            <a:xfrm>
              <a:off x="8610599" y="2883229"/>
              <a:ext cx="2719137" cy="646331"/>
            </a:xfrm>
            <a:prstGeom prst="rect">
              <a:avLst/>
            </a:prstGeom>
            <a:noFill/>
          </p:spPr>
          <p:txBody>
            <a:bodyPr wrap="square" rtlCol="0">
              <a:spAutoFit/>
            </a:bodyPr>
            <a:lstStyle/>
            <a:p>
              <a:r>
                <a:rPr lang="en-GB" dirty="0"/>
                <a:t>Quantum algorithms are confusing and unintuitive.</a:t>
              </a:r>
            </a:p>
          </p:txBody>
        </p:sp>
      </p:grpSp>
    </p:spTree>
    <p:extLst>
      <p:ext uri="{BB962C8B-B14F-4D97-AF65-F5344CB8AC3E}">
        <p14:creationId xmlns:p14="http://schemas.microsoft.com/office/powerpoint/2010/main" val="4645821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AA5724-A523-8070-D24C-CD0E62575605}"/>
            </a:ext>
          </a:extLst>
        </p:cNvPr>
        <p:cNvGrpSpPr/>
        <p:nvPr/>
      </p:nvGrpSpPr>
      <p:grpSpPr>
        <a:xfrm>
          <a:off x="0" y="0"/>
          <a:ext cx="0" cy="0"/>
          <a:chOff x="0" y="0"/>
          <a:chExt cx="0" cy="0"/>
        </a:xfrm>
      </p:grpSpPr>
      <p:pic>
        <p:nvPicPr>
          <p:cNvPr id="28" name="Picture 27" descr="A diagram of a graphing of a line&#10;&#10;AI-generated content may be incorrect.">
            <a:extLst>
              <a:ext uri="{FF2B5EF4-FFF2-40B4-BE49-F238E27FC236}">
                <a16:creationId xmlns:a16="http://schemas.microsoft.com/office/drawing/2014/main" id="{14BEC5F7-2262-8F0E-2CD5-B5BFA20A67F2}"/>
              </a:ext>
            </a:extLst>
          </p:cNvPr>
          <p:cNvPicPr>
            <a:picLocks noChangeAspect="1"/>
          </p:cNvPicPr>
          <p:nvPr/>
        </p:nvPicPr>
        <p:blipFill>
          <a:blip r:embed="rId3"/>
          <a:stretch>
            <a:fillRect/>
          </a:stretch>
        </p:blipFill>
        <p:spPr>
          <a:xfrm>
            <a:off x="12389718" y="345757"/>
            <a:ext cx="5818562" cy="3149222"/>
          </a:xfrm>
          <a:prstGeom prst="rect">
            <a:avLst/>
          </a:prstGeom>
        </p:spPr>
      </p:pic>
      <p:sp>
        <p:nvSpPr>
          <p:cNvPr id="2" name="Title 1">
            <a:extLst>
              <a:ext uri="{FF2B5EF4-FFF2-40B4-BE49-F238E27FC236}">
                <a16:creationId xmlns:a16="http://schemas.microsoft.com/office/drawing/2014/main" id="{333587D3-4B84-7BAE-92F9-56EA99EB10CE}"/>
              </a:ext>
            </a:extLst>
          </p:cNvPr>
          <p:cNvSpPr>
            <a:spLocks noGrp="1"/>
          </p:cNvSpPr>
          <p:nvPr>
            <p:ph type="ctrTitle"/>
          </p:nvPr>
        </p:nvSpPr>
        <p:spPr>
          <a:xfrm>
            <a:off x="1524000" y="-2541912"/>
            <a:ext cx="9144000" cy="2387600"/>
          </a:xfrm>
        </p:spPr>
        <p:txBody>
          <a:bodyPr>
            <a:normAutofit fontScale="90000"/>
          </a:bodyPr>
          <a:lstStyle/>
          <a:p>
            <a:r>
              <a:rPr lang="en-US" dirty="0" err="1"/>
              <a:t>Optimisation</a:t>
            </a:r>
            <a:r>
              <a:rPr lang="en-US" dirty="0"/>
              <a:t> on Riemannian Manifolds &amp; Quantum Algorithms</a:t>
            </a:r>
          </a:p>
        </p:txBody>
      </p:sp>
      <p:sp>
        <p:nvSpPr>
          <p:cNvPr id="3" name="Subtitle 2">
            <a:extLst>
              <a:ext uri="{FF2B5EF4-FFF2-40B4-BE49-F238E27FC236}">
                <a16:creationId xmlns:a16="http://schemas.microsoft.com/office/drawing/2014/main" id="{4F0804C4-1610-29AE-83E0-FBB844080DB8}"/>
              </a:ext>
            </a:extLst>
          </p:cNvPr>
          <p:cNvSpPr>
            <a:spLocks noGrp="1"/>
          </p:cNvSpPr>
          <p:nvPr>
            <p:ph type="subTitle" idx="1"/>
          </p:nvPr>
        </p:nvSpPr>
        <p:spPr>
          <a:xfrm>
            <a:off x="1524000" y="10123163"/>
            <a:ext cx="9144000" cy="1655762"/>
          </a:xfrm>
        </p:spPr>
        <p:txBody>
          <a:bodyPr/>
          <a:lstStyle/>
          <a:p>
            <a:r>
              <a:rPr lang="en-US" dirty="0"/>
              <a:t>Andres Arcia Lopez</a:t>
            </a:r>
          </a:p>
          <a:p>
            <a:r>
              <a:rPr lang="en-US" dirty="0" err="1"/>
              <a:t>andres.arcialopez@ntu.edu.sg</a:t>
            </a:r>
            <a:endParaRPr lang="en-US" dirty="0"/>
          </a:p>
        </p:txBody>
      </p:sp>
      <p:pic>
        <p:nvPicPr>
          <p:cNvPr id="10" name="Picture 9" descr="A close-up of a document&#10;&#10;AI-generated content may be incorrect.">
            <a:extLst>
              <a:ext uri="{FF2B5EF4-FFF2-40B4-BE49-F238E27FC236}">
                <a16:creationId xmlns:a16="http://schemas.microsoft.com/office/drawing/2014/main" id="{A44BE571-F249-20D4-DD1C-FEF9137A8EF3}"/>
              </a:ext>
            </a:extLst>
          </p:cNvPr>
          <p:cNvPicPr>
            <a:picLocks noChangeAspect="1"/>
          </p:cNvPicPr>
          <p:nvPr/>
        </p:nvPicPr>
        <p:blipFill>
          <a:blip r:embed="rId4"/>
          <a:stretch>
            <a:fillRect/>
          </a:stretch>
        </p:blipFill>
        <p:spPr>
          <a:xfrm>
            <a:off x="5811" y="68034"/>
            <a:ext cx="5927455" cy="3222035"/>
          </a:xfrm>
          <a:prstGeom prst="rect">
            <a:avLst/>
          </a:prstGeom>
        </p:spPr>
      </p:pic>
      <p:sp>
        <p:nvSpPr>
          <p:cNvPr id="4" name="TextBox 3">
            <a:extLst>
              <a:ext uri="{FF2B5EF4-FFF2-40B4-BE49-F238E27FC236}">
                <a16:creationId xmlns:a16="http://schemas.microsoft.com/office/drawing/2014/main" id="{E3ECA288-AC00-614C-7928-E585B2B8ED53}"/>
              </a:ext>
            </a:extLst>
          </p:cNvPr>
          <p:cNvSpPr txBox="1"/>
          <p:nvPr/>
        </p:nvSpPr>
        <p:spPr>
          <a:xfrm>
            <a:off x="4547937" y="3013501"/>
            <a:ext cx="3096126" cy="830997"/>
          </a:xfrm>
          <a:prstGeom prst="rect">
            <a:avLst/>
          </a:prstGeom>
          <a:noFill/>
        </p:spPr>
        <p:txBody>
          <a:bodyPr wrap="square" rtlCol="0">
            <a:spAutoFit/>
          </a:bodyPr>
          <a:lstStyle/>
          <a:p>
            <a:r>
              <a:rPr lang="en-GB" sz="4800" dirty="0"/>
              <a:t>Big Picture</a:t>
            </a:r>
          </a:p>
        </p:txBody>
      </p:sp>
      <p:sp>
        <p:nvSpPr>
          <p:cNvPr id="5" name="TextBox 4">
            <a:extLst>
              <a:ext uri="{FF2B5EF4-FFF2-40B4-BE49-F238E27FC236}">
                <a16:creationId xmlns:a16="http://schemas.microsoft.com/office/drawing/2014/main" id="{ACFAC554-0E46-BA35-D6FD-B507B18D15FB}"/>
              </a:ext>
            </a:extLst>
          </p:cNvPr>
          <p:cNvSpPr txBox="1"/>
          <p:nvPr/>
        </p:nvSpPr>
        <p:spPr>
          <a:xfrm>
            <a:off x="8726905" y="522328"/>
            <a:ext cx="1243263" cy="369332"/>
          </a:xfrm>
          <a:prstGeom prst="rect">
            <a:avLst/>
          </a:prstGeom>
          <a:noFill/>
        </p:spPr>
        <p:txBody>
          <a:bodyPr wrap="square" rtlCol="0">
            <a:spAutoFit/>
          </a:bodyPr>
          <a:lstStyle/>
          <a:p>
            <a:r>
              <a:rPr lang="en-GB" dirty="0">
                <a:solidFill>
                  <a:schemeClr val="bg2">
                    <a:lumMod val="75000"/>
                  </a:schemeClr>
                </a:solidFill>
              </a:rPr>
              <a:t>Objective</a:t>
            </a:r>
          </a:p>
        </p:txBody>
      </p:sp>
      <p:grpSp>
        <p:nvGrpSpPr>
          <p:cNvPr id="9" name="Group 8">
            <a:extLst>
              <a:ext uri="{FF2B5EF4-FFF2-40B4-BE49-F238E27FC236}">
                <a16:creationId xmlns:a16="http://schemas.microsoft.com/office/drawing/2014/main" id="{5B4EF373-CE1C-A111-880A-A88D7BD35DBB}"/>
              </a:ext>
            </a:extLst>
          </p:cNvPr>
          <p:cNvGrpSpPr/>
          <p:nvPr/>
        </p:nvGrpSpPr>
        <p:grpSpPr>
          <a:xfrm>
            <a:off x="7210718" y="1135393"/>
            <a:ext cx="4275636" cy="2394167"/>
            <a:chOff x="7210718" y="1135393"/>
            <a:chExt cx="4275636" cy="2394167"/>
          </a:xfrm>
        </p:grpSpPr>
        <p:pic>
          <p:nvPicPr>
            <p:cNvPr id="7" name="Picture 6" descr="A diagram of a circuit diagram&#10;&#10;AI-generated content may be incorrect.">
              <a:extLst>
                <a:ext uri="{FF2B5EF4-FFF2-40B4-BE49-F238E27FC236}">
                  <a16:creationId xmlns:a16="http://schemas.microsoft.com/office/drawing/2014/main" id="{C3ADD60A-A713-B74F-DDF7-3E43940BB5D8}"/>
                </a:ext>
              </a:extLst>
            </p:cNvPr>
            <p:cNvPicPr>
              <a:picLocks noChangeAspect="1"/>
            </p:cNvPicPr>
            <p:nvPr/>
          </p:nvPicPr>
          <p:blipFill>
            <a:blip r:embed="rId5"/>
            <a:stretch>
              <a:fillRect/>
            </a:stretch>
          </p:blipFill>
          <p:spPr>
            <a:xfrm>
              <a:off x="7210718" y="1135393"/>
              <a:ext cx="4275636" cy="1655761"/>
            </a:xfrm>
            <a:prstGeom prst="rect">
              <a:avLst/>
            </a:prstGeom>
          </p:spPr>
        </p:pic>
        <p:sp>
          <p:nvSpPr>
            <p:cNvPr id="8" name="TextBox 7">
              <a:extLst>
                <a:ext uri="{FF2B5EF4-FFF2-40B4-BE49-F238E27FC236}">
                  <a16:creationId xmlns:a16="http://schemas.microsoft.com/office/drawing/2014/main" id="{C42BC061-72E3-A057-2766-106CD59C8BA4}"/>
                </a:ext>
              </a:extLst>
            </p:cNvPr>
            <p:cNvSpPr txBox="1"/>
            <p:nvPr/>
          </p:nvSpPr>
          <p:spPr>
            <a:xfrm>
              <a:off x="8610599" y="2883229"/>
              <a:ext cx="2719137" cy="646331"/>
            </a:xfrm>
            <a:prstGeom prst="rect">
              <a:avLst/>
            </a:prstGeom>
            <a:noFill/>
          </p:spPr>
          <p:txBody>
            <a:bodyPr wrap="square" rtlCol="0">
              <a:spAutoFit/>
            </a:bodyPr>
            <a:lstStyle/>
            <a:p>
              <a:r>
                <a:rPr lang="en-GB" dirty="0"/>
                <a:t>Quantum algorithms are confusing and unintuitive.</a:t>
              </a:r>
            </a:p>
          </p:txBody>
        </p:sp>
      </p:grpSp>
      <p:pic>
        <p:nvPicPr>
          <p:cNvPr id="11" name="Picture 10" descr="A close-up of a sign&#10;&#10;AI-generated content may be incorrect.">
            <a:extLst>
              <a:ext uri="{FF2B5EF4-FFF2-40B4-BE49-F238E27FC236}">
                <a16:creationId xmlns:a16="http://schemas.microsoft.com/office/drawing/2014/main" id="{E860E3BF-E21F-907D-236C-7D69F210913A}"/>
              </a:ext>
            </a:extLst>
          </p:cNvPr>
          <p:cNvPicPr>
            <a:picLocks noChangeAspect="1"/>
          </p:cNvPicPr>
          <p:nvPr/>
        </p:nvPicPr>
        <p:blipFill>
          <a:blip r:embed="rId6"/>
          <a:stretch>
            <a:fillRect/>
          </a:stretch>
        </p:blipFill>
        <p:spPr>
          <a:xfrm>
            <a:off x="10565895" y="6124353"/>
            <a:ext cx="1243279" cy="480701"/>
          </a:xfrm>
          <a:prstGeom prst="rect">
            <a:avLst/>
          </a:prstGeom>
        </p:spPr>
      </p:pic>
      <p:pic>
        <p:nvPicPr>
          <p:cNvPr id="6" name="Picture 5" descr="A red and blue text on a black background&#10;&#10;AI-generated content may be incorrect.">
            <a:extLst>
              <a:ext uri="{FF2B5EF4-FFF2-40B4-BE49-F238E27FC236}">
                <a16:creationId xmlns:a16="http://schemas.microsoft.com/office/drawing/2014/main" id="{F446F31F-8D47-64C6-663C-D426C8D03656}"/>
              </a:ext>
            </a:extLst>
          </p:cNvPr>
          <p:cNvPicPr>
            <a:picLocks noChangeAspect="1"/>
          </p:cNvPicPr>
          <p:nvPr/>
        </p:nvPicPr>
        <p:blipFill>
          <a:blip r:embed="rId7"/>
          <a:stretch>
            <a:fillRect/>
          </a:stretch>
        </p:blipFill>
        <p:spPr>
          <a:xfrm>
            <a:off x="129045" y="6044390"/>
            <a:ext cx="2163989" cy="770921"/>
          </a:xfrm>
          <a:prstGeom prst="rect">
            <a:avLst/>
          </a:prstGeom>
        </p:spPr>
      </p:pic>
      <mc:AlternateContent xmlns:mc="http://schemas.openxmlformats.org/markup-compatibility/2006">
        <mc:Choice xmlns:a14="http://schemas.microsoft.com/office/drawing/2010/main" Requires="a14">
          <p:sp>
            <p:nvSpPr>
              <p:cNvPr id="14" name="TextBox 13">
                <a:extLst>
                  <a:ext uri="{FF2B5EF4-FFF2-40B4-BE49-F238E27FC236}">
                    <a16:creationId xmlns:a16="http://schemas.microsoft.com/office/drawing/2014/main" id="{873B2186-D656-BD61-619C-BAA312BCD6BF}"/>
                  </a:ext>
                </a:extLst>
              </p:cNvPr>
              <p:cNvSpPr txBox="1"/>
              <p:nvPr/>
            </p:nvSpPr>
            <p:spPr>
              <a:xfrm>
                <a:off x="1428536" y="7105804"/>
                <a:ext cx="2159053" cy="3150734"/>
              </a:xfrm>
              <a:prstGeom prst="rect">
                <a:avLst/>
              </a:prstGeom>
              <a:noFill/>
            </p:spPr>
            <p:txBody>
              <a:bodyPr wrap="square" lIns="0" tIns="0" rIns="0" bIns="0" rtlCol="0">
                <a:spAutoFit/>
              </a:bodyPr>
              <a:lstStyle/>
              <a:p>
                <a14:m>
                  <m:oMathPara xmlns:m="http://schemas.openxmlformats.org/officeDocument/2006/math">
                    <m:oMathParaPr>
                      <m:jc m:val="centerGroup"/>
                    </m:oMathParaPr>
                    <m:oMath xmlns:m="http://schemas.openxmlformats.org/officeDocument/2006/math">
                      <m:d>
                        <m:dPr>
                          <m:begChr m:val="|"/>
                          <m:endChr m:val="⟩"/>
                          <m:ctrlPr>
                            <a:rPr lang="en-GB" i="1" dirty="0">
                              <a:latin typeface="Cambria Math" panose="02040503050406030204" pitchFamily="18" charset="0"/>
                            </a:rPr>
                          </m:ctrlPr>
                        </m:dPr>
                        <m:e>
                          <m:sSub>
                            <m:sSubPr>
                              <m:ctrlPr>
                                <a:rPr lang="en-GB" i="1" dirty="0">
                                  <a:latin typeface="Cambria Math" panose="02040503050406030204" pitchFamily="18" charset="0"/>
                                </a:rPr>
                              </m:ctrlPr>
                            </m:sSubPr>
                            <m:e>
                              <m:r>
                                <a:rPr lang="en-GB" i="1" dirty="0">
                                  <a:latin typeface="Cambria Math" panose="02040503050406030204" pitchFamily="18" charset="0"/>
                                </a:rPr>
                                <m:t>𝜓</m:t>
                              </m:r>
                            </m:e>
                            <m:sub>
                              <m:r>
                                <a:rPr lang="en-GB" dirty="0">
                                  <a:latin typeface="Cambria Math" panose="02040503050406030204" pitchFamily="18" charset="0"/>
                                </a:rPr>
                                <m:t>0</m:t>
                              </m:r>
                            </m:sub>
                          </m:sSub>
                        </m:e>
                      </m:d>
                      <m:r>
                        <a:rPr lang="en-GB" dirty="0">
                          <a:latin typeface="Cambria Math" panose="02040503050406030204" pitchFamily="18" charset="0"/>
                        </a:rPr>
                        <m:t>=</m:t>
                      </m:r>
                      <m:r>
                        <a:rPr lang="en-GB" i="1" dirty="0">
                          <a:latin typeface="Cambria Math" panose="02040503050406030204" pitchFamily="18" charset="0"/>
                        </a:rPr>
                        <m:t> </m:t>
                      </m:r>
                      <m:f>
                        <m:fPr>
                          <m:ctrlPr>
                            <a:rPr lang="en-GB" i="1" dirty="0">
                              <a:latin typeface="Cambria Math" panose="02040503050406030204" pitchFamily="18" charset="0"/>
                            </a:rPr>
                          </m:ctrlPr>
                        </m:fPr>
                        <m:num>
                          <m:r>
                            <a:rPr lang="en-GB" dirty="0">
                              <a:latin typeface="Cambria Math" panose="02040503050406030204" pitchFamily="18" charset="0"/>
                            </a:rPr>
                            <m:t>1</m:t>
                          </m:r>
                        </m:num>
                        <m:den>
                          <m:rad>
                            <m:radPr>
                              <m:degHide m:val="on"/>
                              <m:ctrlPr>
                                <a:rPr lang="en-GB" i="1" dirty="0">
                                  <a:latin typeface="Cambria Math" panose="02040503050406030204" pitchFamily="18" charset="0"/>
                                </a:rPr>
                              </m:ctrlPr>
                            </m:radPr>
                            <m:deg/>
                            <m:e>
                              <m:r>
                                <a:rPr lang="en-GB" i="1" dirty="0">
                                  <a:latin typeface="Cambria Math" panose="02040503050406030204" pitchFamily="18" charset="0"/>
                                </a:rPr>
                                <m:t>𝑁</m:t>
                              </m:r>
                            </m:e>
                          </m:rad>
                        </m:den>
                      </m:f>
                      <m:r>
                        <a:rPr lang="en-GB" i="1" dirty="0">
                          <a:latin typeface="Cambria Math" panose="02040503050406030204" pitchFamily="18" charset="0"/>
                        </a:rPr>
                        <m:t> </m:t>
                      </m:r>
                      <m:nary>
                        <m:naryPr>
                          <m:chr m:val="∑"/>
                          <m:ctrlPr>
                            <a:rPr lang="en-GB" i="1" dirty="0">
                              <a:latin typeface="Cambria Math" panose="02040503050406030204" pitchFamily="18" charset="0"/>
                            </a:rPr>
                          </m:ctrlPr>
                        </m:naryPr>
                        <m:sub>
                          <m:r>
                            <a:rPr lang="en-GB" i="1" dirty="0">
                              <a:latin typeface="Cambria Math" panose="02040503050406030204" pitchFamily="18" charset="0"/>
                            </a:rPr>
                            <m:t>𝑥</m:t>
                          </m:r>
                          <m:r>
                            <a:rPr lang="en-GB" dirty="0">
                              <a:latin typeface="Cambria Math" panose="02040503050406030204" pitchFamily="18" charset="0"/>
                            </a:rPr>
                            <m:t>=0</m:t>
                          </m:r>
                        </m:sub>
                        <m:sup>
                          <m:r>
                            <a:rPr lang="en-GB" i="1" dirty="0">
                              <a:latin typeface="Cambria Math" panose="02040503050406030204" pitchFamily="18" charset="0"/>
                            </a:rPr>
                            <m:t>𝑁</m:t>
                          </m:r>
                          <m:r>
                            <a:rPr lang="en-GB" i="1" dirty="0">
                              <a:latin typeface="Cambria Math" panose="02040503050406030204" pitchFamily="18" charset="0"/>
                            </a:rPr>
                            <m:t>−</m:t>
                          </m:r>
                          <m:r>
                            <a:rPr lang="en-GB" dirty="0">
                              <a:latin typeface="Cambria Math" panose="02040503050406030204" pitchFamily="18" charset="0"/>
                            </a:rPr>
                            <m:t>1</m:t>
                          </m:r>
                        </m:sup>
                        <m:e>
                          <m:d>
                            <m:dPr>
                              <m:begChr m:val="|"/>
                              <m:endChr m:val="⟩"/>
                              <m:ctrlPr>
                                <a:rPr lang="en-GB" i="1" dirty="0">
                                  <a:latin typeface="Cambria Math" panose="02040503050406030204" pitchFamily="18" charset="0"/>
                                </a:rPr>
                              </m:ctrlPr>
                            </m:dPr>
                            <m:e>
                              <m:r>
                                <a:rPr lang="en-GB" i="1" dirty="0">
                                  <a:latin typeface="Cambria Math" panose="02040503050406030204" pitchFamily="18" charset="0"/>
                                </a:rPr>
                                <m:t>𝑥</m:t>
                              </m:r>
                            </m:e>
                          </m:d>
                        </m:e>
                      </m:nary>
                    </m:oMath>
                  </m:oMathPara>
                </a14:m>
                <a:endParaRPr lang="en-GB" dirty="0"/>
              </a:p>
              <a:p>
                <a:endParaRPr lang="en-GB" dirty="0">
                  <a:latin typeface="Cambria Math" panose="02040503050406030204" pitchFamily="18" charset="0"/>
                </a:endParaRPr>
              </a:p>
              <a:p>
                <a14:m>
                  <m:oMathPara xmlns:m="http://schemas.openxmlformats.org/officeDocument/2006/math">
                    <m:oMathParaPr>
                      <m:jc m:val="centerGroup"/>
                    </m:oMathParaPr>
                    <m:oMath xmlns:m="http://schemas.openxmlformats.org/officeDocument/2006/math">
                      <m:sSub>
                        <m:sSubPr>
                          <m:ctrlPr>
                            <a:rPr lang="en-GB" dirty="0" smtClean="0">
                              <a:latin typeface="Cambria Math" panose="02040503050406030204" pitchFamily="18" charset="0"/>
                            </a:rPr>
                          </m:ctrlPr>
                        </m:sSubPr>
                        <m:e>
                          <m:r>
                            <a:rPr lang="en-GB" i="1" dirty="0" smtClean="0">
                              <a:latin typeface="Cambria Math" panose="02040503050406030204" pitchFamily="18" charset="0"/>
                            </a:rPr>
                            <m:t>𝜓</m:t>
                          </m:r>
                        </m:e>
                        <m:sub>
                          <m:r>
                            <a:rPr lang="en-GB" dirty="0" smtClean="0">
                              <a:latin typeface="Cambria Math" panose="02040503050406030204" pitchFamily="18" charset="0"/>
                            </a:rPr>
                            <m:t>0</m:t>
                          </m:r>
                        </m:sub>
                      </m:sSub>
                      <m:r>
                        <a:rPr lang="en-GB" i="1">
                          <a:latin typeface="Cambria Math" panose="02040503050406030204" pitchFamily="18" charset="0"/>
                        </a:rPr>
                        <m:t>=</m:t>
                      </m:r>
                      <m:d>
                        <m:dPr>
                          <m:begChr m:val="|"/>
                          <m:endChr m:val="⟩"/>
                          <m:ctrlPr>
                            <a:rPr lang="en-GB" i="1" dirty="0">
                              <a:latin typeface="Cambria Math" panose="02040503050406030204" pitchFamily="18" charset="0"/>
                            </a:rPr>
                          </m:ctrlPr>
                        </m:dPr>
                        <m:e>
                          <m:sSub>
                            <m:sSubPr>
                              <m:ctrlPr>
                                <a:rPr lang="en-GB" i="1" dirty="0">
                                  <a:latin typeface="Cambria Math" panose="02040503050406030204" pitchFamily="18" charset="0"/>
                                </a:rPr>
                              </m:ctrlPr>
                            </m:sSubPr>
                            <m:e>
                              <m:r>
                                <a:rPr lang="en-GB" i="1" dirty="0">
                                  <a:latin typeface="Cambria Math" panose="02040503050406030204" pitchFamily="18" charset="0"/>
                                </a:rPr>
                                <m:t>𝜓</m:t>
                              </m:r>
                            </m:e>
                            <m:sub>
                              <m:r>
                                <a:rPr lang="en-GB" i="1" dirty="0">
                                  <a:latin typeface="Cambria Math" panose="02040503050406030204" pitchFamily="18" charset="0"/>
                                </a:rPr>
                                <m:t>0</m:t>
                              </m:r>
                            </m:sub>
                          </m:sSub>
                        </m:e>
                      </m:d>
                      <m:d>
                        <m:dPr>
                          <m:begChr m:val="⟨"/>
                          <m:endChr m:val="|"/>
                          <m:ctrlPr>
                            <a:rPr lang="en-GB" i="1" dirty="0">
                              <a:latin typeface="Cambria Math" panose="02040503050406030204" pitchFamily="18" charset="0"/>
                            </a:rPr>
                          </m:ctrlPr>
                        </m:dPr>
                        <m:e>
                          <m:sSub>
                            <m:sSubPr>
                              <m:ctrlPr>
                                <a:rPr lang="en-GB" i="1" dirty="0">
                                  <a:latin typeface="Cambria Math" panose="02040503050406030204" pitchFamily="18" charset="0"/>
                                </a:rPr>
                              </m:ctrlPr>
                            </m:sSubPr>
                            <m:e>
                              <m:r>
                                <a:rPr lang="en-GB" i="1">
                                  <a:latin typeface="Cambria Math" panose="02040503050406030204" pitchFamily="18" charset="0"/>
                                </a:rPr>
                                <m:t>𝜓</m:t>
                              </m:r>
                            </m:e>
                            <m:sub>
                              <m:r>
                                <a:rPr lang="en-GB" i="1">
                                  <a:latin typeface="Cambria Math" panose="02040503050406030204" pitchFamily="18" charset="0"/>
                                </a:rPr>
                                <m:t>0</m:t>
                              </m:r>
                            </m:sub>
                          </m:sSub>
                        </m:e>
                      </m:d>
                    </m:oMath>
                  </m:oMathPara>
                </a14:m>
                <a:endParaRPr lang="en-GB"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en-GB" i="1" smtClean="0">
                              <a:latin typeface="Cambria Math" panose="02040503050406030204" pitchFamily="18" charset="0"/>
                            </a:rPr>
                          </m:ctrlPr>
                        </m:sSubPr>
                        <m:e>
                          <m:r>
                            <a:rPr lang="en-GB" i="1" smtClean="0">
                              <a:latin typeface="Cambria Math" panose="02040503050406030204" pitchFamily="18" charset="0"/>
                            </a:rPr>
                            <m:t>𝐻</m:t>
                          </m:r>
                        </m:e>
                        <m:sub>
                          <m:r>
                            <a:rPr lang="en-GB" i="1" smtClean="0">
                              <a:latin typeface="Cambria Math" panose="02040503050406030204" pitchFamily="18" charset="0"/>
                            </a:rPr>
                            <m:t>𝑓</m:t>
                          </m:r>
                        </m:sub>
                      </m:sSub>
                      <m:r>
                        <a:rPr lang="en-GB" i="1">
                          <a:latin typeface="Cambria Math" panose="02040503050406030204" pitchFamily="18" charset="0"/>
                        </a:rPr>
                        <m:t>=</m:t>
                      </m:r>
                      <m:nary>
                        <m:naryPr>
                          <m:chr m:val="∑"/>
                          <m:supHide m:val="on"/>
                          <m:ctrlPr>
                            <a:rPr lang="en-GB" i="1" smtClean="0">
                              <a:latin typeface="Cambria Math" panose="02040503050406030204" pitchFamily="18" charset="0"/>
                            </a:rPr>
                          </m:ctrlPr>
                        </m:naryPr>
                        <m:sub>
                          <m:r>
                            <a:rPr lang="en-GB" i="1">
                              <a:latin typeface="Cambria Math" panose="02040503050406030204" pitchFamily="18" charset="0"/>
                            </a:rPr>
                            <m:t>𝑥</m:t>
                          </m:r>
                          <m:r>
                            <a:rPr lang="en-GB" i="1">
                              <a:latin typeface="Cambria Math" panose="02040503050406030204" pitchFamily="18" charset="0"/>
                            </a:rPr>
                            <m:t>∈</m:t>
                          </m:r>
                          <m:r>
                            <m:rPr>
                              <m:lit/>
                            </m:rPr>
                            <a:rPr lang="en-GB" i="1">
                              <a:latin typeface="Cambria Math" panose="02040503050406030204" pitchFamily="18" charset="0"/>
                            </a:rPr>
                            <m:t>{</m:t>
                          </m:r>
                          <m:r>
                            <a:rPr lang="en-GB" i="1">
                              <a:latin typeface="Cambria Math" panose="02040503050406030204" pitchFamily="18" charset="0"/>
                            </a:rPr>
                            <m:t>𝑥</m:t>
                          </m:r>
                          <m:r>
                            <a:rPr lang="en-GB" i="1">
                              <a:latin typeface="Cambria Math" panose="02040503050406030204" pitchFamily="18" charset="0"/>
                            </a:rPr>
                            <m:t>:</m:t>
                          </m:r>
                          <m:r>
                            <a:rPr lang="en-GB" i="1">
                              <a:latin typeface="Cambria Math" panose="02040503050406030204" pitchFamily="18" charset="0"/>
                            </a:rPr>
                            <m:t>𝑓</m:t>
                          </m:r>
                          <m:d>
                            <m:dPr>
                              <m:ctrlPr>
                                <a:rPr lang="en-GB" i="1">
                                  <a:latin typeface="Cambria Math" panose="02040503050406030204" pitchFamily="18" charset="0"/>
                                </a:rPr>
                              </m:ctrlPr>
                            </m:dPr>
                            <m:e>
                              <m:r>
                                <a:rPr lang="en-GB" i="1">
                                  <a:latin typeface="Cambria Math" panose="02040503050406030204" pitchFamily="18" charset="0"/>
                                </a:rPr>
                                <m:t>𝑥</m:t>
                              </m:r>
                            </m:e>
                          </m:d>
                          <m:r>
                            <a:rPr lang="en-GB" i="1">
                              <a:latin typeface="Cambria Math" panose="02040503050406030204" pitchFamily="18" charset="0"/>
                            </a:rPr>
                            <m:t>=1</m:t>
                          </m:r>
                          <m:r>
                            <m:rPr>
                              <m:lit/>
                            </m:rPr>
                            <a:rPr lang="en-GB" i="1">
                              <a:latin typeface="Cambria Math" panose="02040503050406030204" pitchFamily="18" charset="0"/>
                            </a:rPr>
                            <m:t>}</m:t>
                          </m:r>
                        </m:sub>
                        <m:sup/>
                        <m:e>
                          <m:d>
                            <m:dPr>
                              <m:begChr m:val="|"/>
                              <m:endChr m:val="⟩"/>
                              <m:ctrlPr>
                                <a:rPr lang="en-GB" i="1">
                                  <a:latin typeface="Cambria Math" panose="02040503050406030204" pitchFamily="18" charset="0"/>
                                </a:rPr>
                              </m:ctrlPr>
                            </m:dPr>
                            <m:e>
                              <m:r>
                                <a:rPr lang="en-GB" i="1">
                                  <a:latin typeface="Cambria Math" panose="02040503050406030204" pitchFamily="18" charset="0"/>
                                </a:rPr>
                                <m:t>𝑥</m:t>
                              </m:r>
                            </m:e>
                          </m:d>
                        </m:e>
                      </m:nary>
                    </m:oMath>
                  </m:oMathPara>
                </a14:m>
                <a:endParaRPr lang="en-GB" dirty="0"/>
              </a:p>
              <a:p>
                <a:endParaRPr lang="en-GB" dirty="0"/>
              </a:p>
              <a:p>
                <a:endParaRPr lang="en-GB" dirty="0"/>
              </a:p>
              <a:p>
                <a:endParaRPr lang="en-GB" dirty="0"/>
              </a:p>
              <a:p>
                <a:endParaRPr lang="en-GB" dirty="0"/>
              </a:p>
            </p:txBody>
          </p:sp>
        </mc:Choice>
        <mc:Fallback>
          <p:sp>
            <p:nvSpPr>
              <p:cNvPr id="14" name="TextBox 13">
                <a:extLst>
                  <a:ext uri="{FF2B5EF4-FFF2-40B4-BE49-F238E27FC236}">
                    <a16:creationId xmlns:a16="http://schemas.microsoft.com/office/drawing/2014/main" id="{873B2186-D656-BD61-619C-BAA312BCD6BF}"/>
                  </a:ext>
                </a:extLst>
              </p:cNvPr>
              <p:cNvSpPr txBox="1">
                <a:spLocks noRot="1" noChangeAspect="1" noMove="1" noResize="1" noEditPoints="1" noAdjustHandles="1" noChangeArrowheads="1" noChangeShapeType="1" noTextEdit="1"/>
              </p:cNvSpPr>
              <p:nvPr/>
            </p:nvSpPr>
            <p:spPr>
              <a:xfrm>
                <a:off x="1428536" y="7105804"/>
                <a:ext cx="2159053" cy="3150734"/>
              </a:xfrm>
              <a:prstGeom prst="rect">
                <a:avLst/>
              </a:prstGeom>
              <a:blipFill>
                <a:blip r:embed="rId8"/>
                <a:stretch>
                  <a:fillRect t="-27711" r="-5848" b="-6426"/>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8" name="TextBox 17">
                <a:extLst>
                  <a:ext uri="{FF2B5EF4-FFF2-40B4-BE49-F238E27FC236}">
                    <a16:creationId xmlns:a16="http://schemas.microsoft.com/office/drawing/2014/main" id="{521F66BD-D93B-2B90-B7C0-891E672DAC8A}"/>
                  </a:ext>
                </a:extLst>
              </p:cNvPr>
              <p:cNvSpPr txBox="1"/>
              <p:nvPr/>
            </p:nvSpPr>
            <p:spPr>
              <a:xfrm>
                <a:off x="4159319" y="7808852"/>
                <a:ext cx="3547894" cy="1692899"/>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𝐷</m:t>
                      </m:r>
                      <m:d>
                        <m:dPr>
                          <m:ctrlPr>
                            <a:rPr lang="en-GB" b="0" i="1" smtClean="0">
                              <a:latin typeface="Cambria Math" panose="02040503050406030204" pitchFamily="18" charset="0"/>
                            </a:rPr>
                          </m:ctrlPr>
                        </m:dPr>
                        <m:e>
                          <m:r>
                            <a:rPr lang="en-GB" b="0" i="1" smtClean="0">
                              <a:latin typeface="Cambria Math" panose="02040503050406030204" pitchFamily="18" charset="0"/>
                            </a:rPr>
                            <m:t>𝛼</m:t>
                          </m:r>
                        </m:e>
                      </m:d>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𝑒</m:t>
                          </m:r>
                        </m:e>
                        <m:sup>
                          <m:r>
                            <a:rPr lang="en-GB" b="0" i="1" smtClean="0">
                              <a:latin typeface="Cambria Math" panose="02040503050406030204" pitchFamily="18" charset="0"/>
                            </a:rPr>
                            <m:t>𝑖</m:t>
                          </m:r>
                          <m:r>
                            <a:rPr lang="en-GB" b="0" i="1" smtClean="0">
                              <a:latin typeface="Cambria Math" panose="02040503050406030204" pitchFamily="18" charset="0"/>
                            </a:rPr>
                            <m:t>𝛼</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𝜓</m:t>
                              </m:r>
                            </m:e>
                            <m:sub>
                              <m:r>
                                <a:rPr lang="en-GB" b="0" i="1" smtClean="0">
                                  <a:latin typeface="Cambria Math" panose="02040503050406030204" pitchFamily="18" charset="0"/>
                                </a:rPr>
                                <m:t>0</m:t>
                              </m:r>
                            </m:sub>
                          </m:sSub>
                        </m:sup>
                      </m:sSup>
                    </m:oMath>
                  </m:oMathPara>
                </a14:m>
                <a:endParaRPr lang="en-GB" b="0" dirty="0"/>
              </a:p>
              <a:p>
                <a14:m>
                  <m:oMathPara xmlns:m="http://schemas.openxmlformats.org/officeDocument/2006/math">
                    <m:oMathParaPr>
                      <m:jc m:val="centerGroup"/>
                    </m:oMathParaPr>
                    <m:oMath xmlns:m="http://schemas.openxmlformats.org/officeDocument/2006/math">
                      <m:sSub>
                        <m:sSubPr>
                          <m:ctrlPr>
                            <a:rPr lang="en-GB" b="0" i="1" dirty="0" smtClean="0">
                              <a:latin typeface="Cambria Math" panose="02040503050406030204" pitchFamily="18" charset="0"/>
                            </a:rPr>
                          </m:ctrlPr>
                        </m:sSubPr>
                        <m:e>
                          <m:r>
                            <a:rPr lang="en-GB" b="0" i="1" dirty="0" smtClean="0">
                              <a:latin typeface="Cambria Math" panose="02040503050406030204" pitchFamily="18" charset="0"/>
                            </a:rPr>
                            <m:t>𝑈</m:t>
                          </m:r>
                        </m:e>
                        <m:sub>
                          <m:r>
                            <a:rPr lang="en-GB" b="0" i="1" dirty="0" smtClean="0">
                              <a:latin typeface="Cambria Math" panose="02040503050406030204" pitchFamily="18" charset="0"/>
                            </a:rPr>
                            <m:t>𝑓</m:t>
                          </m:r>
                        </m:sub>
                      </m:sSub>
                      <m:r>
                        <a:rPr lang="en-GB" b="0" i="1" dirty="0" smtClean="0">
                          <a:latin typeface="Cambria Math" panose="02040503050406030204" pitchFamily="18" charset="0"/>
                        </a:rPr>
                        <m:t>=</m:t>
                      </m:r>
                      <m:sSup>
                        <m:sSupPr>
                          <m:ctrlPr>
                            <a:rPr lang="en-GB" b="0" i="1" dirty="0" smtClean="0">
                              <a:latin typeface="Cambria Math" panose="02040503050406030204" pitchFamily="18" charset="0"/>
                            </a:rPr>
                          </m:ctrlPr>
                        </m:sSupPr>
                        <m:e>
                          <m:r>
                            <a:rPr lang="en-GB" b="0" i="1" dirty="0" smtClean="0">
                              <a:latin typeface="Cambria Math" panose="02040503050406030204" pitchFamily="18" charset="0"/>
                            </a:rPr>
                            <m:t>𝑒</m:t>
                          </m:r>
                        </m:e>
                        <m:sup>
                          <m:r>
                            <a:rPr lang="en-GB" b="0" i="1" dirty="0" err="1" smtClean="0">
                              <a:latin typeface="Cambria Math" panose="02040503050406030204" pitchFamily="18" charset="0"/>
                            </a:rPr>
                            <m:t>𝑖</m:t>
                          </m:r>
                          <m:r>
                            <a:rPr lang="en-GB" b="0" i="1" dirty="0" smtClean="0">
                              <a:latin typeface="Cambria Math" panose="02040503050406030204" pitchFamily="18" charset="0"/>
                            </a:rPr>
                            <m:t>𝛽</m:t>
                          </m:r>
                          <m:sSub>
                            <m:sSubPr>
                              <m:ctrlPr>
                                <a:rPr lang="en-GB" b="0" i="1" dirty="0" err="1" smtClean="0">
                                  <a:latin typeface="Cambria Math" panose="02040503050406030204" pitchFamily="18" charset="0"/>
                                </a:rPr>
                              </m:ctrlPr>
                            </m:sSubPr>
                            <m:e>
                              <m:r>
                                <a:rPr lang="en-GB" b="0" i="1" dirty="0" err="1" smtClean="0">
                                  <a:latin typeface="Cambria Math" panose="02040503050406030204" pitchFamily="18" charset="0"/>
                                </a:rPr>
                                <m:t>𝐻</m:t>
                              </m:r>
                            </m:e>
                            <m:sub>
                              <m:r>
                                <a:rPr lang="en-GB" b="0" i="1" dirty="0" err="1" smtClean="0">
                                  <a:latin typeface="Cambria Math" panose="02040503050406030204" pitchFamily="18" charset="0"/>
                                </a:rPr>
                                <m:t>𝑓</m:t>
                              </m:r>
                            </m:sub>
                          </m:sSub>
                        </m:sup>
                      </m:sSup>
                    </m:oMath>
                  </m:oMathPara>
                </a14:m>
                <a:endParaRPr lang="en-GB" b="0" i="1" dirty="0">
                  <a:latin typeface="Cambria Math" panose="02040503050406030204" pitchFamily="18" charset="0"/>
                </a:endParaRPr>
              </a:p>
              <a:p>
                <a14:m>
                  <m:oMathPara xmlns:m="http://schemas.openxmlformats.org/officeDocument/2006/math">
                    <m:oMathParaPr>
                      <m:jc m:val="centerGroup"/>
                    </m:oMathParaPr>
                    <m:oMath xmlns:m="http://schemas.openxmlformats.org/officeDocument/2006/math">
                      <m:d>
                        <m:dPr>
                          <m:begChr m:val="|"/>
                          <m:endChr m:val="⟩"/>
                          <m:ctrlPr>
                            <a:rPr lang="en-GB" b="0" i="1" dirty="0" smtClean="0">
                              <a:latin typeface="Cambria Math" panose="02040503050406030204" pitchFamily="18" charset="0"/>
                            </a:rPr>
                          </m:ctrlPr>
                        </m:dPr>
                        <m:e>
                          <m:sSup>
                            <m:sSupPr>
                              <m:ctrlPr>
                                <a:rPr lang="en-GB" b="0" i="1" dirty="0" smtClean="0">
                                  <a:latin typeface="Cambria Math" panose="02040503050406030204" pitchFamily="18" charset="0"/>
                                </a:rPr>
                              </m:ctrlPr>
                            </m:sSupPr>
                            <m:e>
                              <m:r>
                                <a:rPr lang="en-GB" b="0" i="1" dirty="0" smtClean="0">
                                  <a:latin typeface="Cambria Math" panose="02040503050406030204" pitchFamily="18" charset="0"/>
                                </a:rPr>
                                <m:t>𝜓</m:t>
                              </m:r>
                            </m:e>
                            <m:sup>
                              <m:r>
                                <a:rPr lang="en-GB" b="0" i="1" dirty="0" smtClean="0">
                                  <a:latin typeface="Cambria Math" panose="02040503050406030204" pitchFamily="18" charset="0"/>
                                </a:rPr>
                                <m:t>∗</m:t>
                              </m:r>
                            </m:sup>
                          </m:sSup>
                        </m:e>
                      </m:d>
                      <m:r>
                        <a:rPr lang="en-GB" b="0" i="1" dirty="0" smtClean="0">
                          <a:latin typeface="Cambria Math" panose="02040503050406030204" pitchFamily="18" charset="0"/>
                        </a:rPr>
                        <m:t>=</m:t>
                      </m:r>
                      <m:f>
                        <m:fPr>
                          <m:ctrlPr>
                            <a:rPr lang="en-GB" b="0" i="1" dirty="0" smtClean="0">
                              <a:latin typeface="Cambria Math" panose="02040503050406030204" pitchFamily="18" charset="0"/>
                            </a:rPr>
                          </m:ctrlPr>
                        </m:fPr>
                        <m:num>
                          <m:r>
                            <a:rPr lang="en-GB" b="0" i="1" dirty="0" smtClean="0">
                              <a:latin typeface="Cambria Math" panose="02040503050406030204" pitchFamily="18" charset="0"/>
                            </a:rPr>
                            <m:t>1</m:t>
                          </m:r>
                        </m:num>
                        <m:den>
                          <m:rad>
                            <m:radPr>
                              <m:degHide m:val="on"/>
                              <m:ctrlPr>
                                <a:rPr lang="en-GB" b="0" i="1" dirty="0" smtClean="0">
                                  <a:latin typeface="Cambria Math" panose="02040503050406030204" pitchFamily="18" charset="0"/>
                                </a:rPr>
                              </m:ctrlPr>
                            </m:radPr>
                            <m:deg/>
                            <m:e>
                              <m:r>
                                <a:rPr lang="en-GB" b="0" i="1" dirty="0" smtClean="0">
                                  <a:latin typeface="Cambria Math" panose="02040503050406030204" pitchFamily="18" charset="0"/>
                                </a:rPr>
                                <m:t>𝑀</m:t>
                              </m:r>
                            </m:e>
                          </m:rad>
                        </m:den>
                      </m:f>
                      <m:nary>
                        <m:naryPr>
                          <m:chr m:val="∑"/>
                          <m:supHide m:val="on"/>
                          <m:ctrlPr>
                            <a:rPr lang="en-GB" b="0" i="1" dirty="0" smtClean="0">
                              <a:latin typeface="Cambria Math" panose="02040503050406030204" pitchFamily="18" charset="0"/>
                            </a:rPr>
                          </m:ctrlPr>
                        </m:naryPr>
                        <m:sub>
                          <m:r>
                            <a:rPr lang="en-GB" b="0" i="1" dirty="0" smtClean="0">
                              <a:latin typeface="Cambria Math" panose="02040503050406030204" pitchFamily="18" charset="0"/>
                            </a:rPr>
                            <m:t>𝑥</m:t>
                          </m:r>
                          <m:r>
                            <a:rPr lang="en-GB" b="0" i="1" dirty="0" smtClean="0">
                              <a:latin typeface="Cambria Math" panose="02040503050406030204" pitchFamily="18" charset="0"/>
                            </a:rPr>
                            <m:t>∈</m:t>
                          </m:r>
                          <m:r>
                            <m:rPr>
                              <m:lit/>
                            </m:rPr>
                            <a:rPr lang="en-GB" b="0" i="1" dirty="0" smtClean="0">
                              <a:latin typeface="Cambria Math" panose="02040503050406030204" pitchFamily="18" charset="0"/>
                            </a:rPr>
                            <m:t>{</m:t>
                          </m:r>
                          <m:r>
                            <a:rPr lang="en-GB" b="0" i="1" dirty="0" err="1" smtClean="0">
                              <a:latin typeface="Cambria Math" panose="02040503050406030204" pitchFamily="18" charset="0"/>
                            </a:rPr>
                            <m:t>𝑥</m:t>
                          </m:r>
                          <m:r>
                            <a:rPr lang="en-GB" b="0" i="1" dirty="0" err="1" smtClean="0">
                              <a:latin typeface="Cambria Math" panose="02040503050406030204" pitchFamily="18" charset="0"/>
                            </a:rPr>
                            <m:t>:</m:t>
                          </m:r>
                          <m:r>
                            <a:rPr lang="en-GB" b="0" i="1" dirty="0" err="1" smtClean="0">
                              <a:latin typeface="Cambria Math" panose="02040503050406030204" pitchFamily="18" charset="0"/>
                            </a:rPr>
                            <m:t>𝑓</m:t>
                          </m:r>
                          <m:d>
                            <m:dPr>
                              <m:ctrlPr>
                                <a:rPr lang="en-GB" b="0" i="1" dirty="0" smtClean="0">
                                  <a:latin typeface="Cambria Math" panose="02040503050406030204" pitchFamily="18" charset="0"/>
                                </a:rPr>
                              </m:ctrlPr>
                            </m:dPr>
                            <m:e>
                              <m:r>
                                <a:rPr lang="en-GB" b="0" i="1" dirty="0" smtClean="0">
                                  <a:latin typeface="Cambria Math" panose="02040503050406030204" pitchFamily="18" charset="0"/>
                                </a:rPr>
                                <m:t>𝑥</m:t>
                              </m:r>
                            </m:e>
                          </m:d>
                          <m:r>
                            <a:rPr lang="en-GB" b="0" i="1" dirty="0" smtClean="0">
                              <a:latin typeface="Cambria Math" panose="02040503050406030204" pitchFamily="18" charset="0"/>
                            </a:rPr>
                            <m:t>=1</m:t>
                          </m:r>
                          <m:r>
                            <m:rPr>
                              <m:lit/>
                            </m:rPr>
                            <a:rPr lang="en-GB" b="0" i="1" dirty="0" smtClean="0">
                              <a:latin typeface="Cambria Math" panose="02040503050406030204" pitchFamily="18" charset="0"/>
                            </a:rPr>
                            <m:t>}</m:t>
                          </m:r>
                        </m:sub>
                        <m:sup/>
                        <m:e>
                          <m:d>
                            <m:dPr>
                              <m:begChr m:val="|"/>
                              <m:endChr m:val="⟩"/>
                              <m:ctrlPr>
                                <a:rPr lang="en-GB" b="0" i="1" dirty="0" smtClean="0">
                                  <a:latin typeface="Cambria Math" panose="02040503050406030204" pitchFamily="18" charset="0"/>
                                </a:rPr>
                              </m:ctrlPr>
                            </m:dPr>
                            <m:e>
                              <m:r>
                                <a:rPr lang="en-GB" b="0" i="1" dirty="0" smtClean="0">
                                  <a:latin typeface="Cambria Math" panose="02040503050406030204" pitchFamily="18" charset="0"/>
                                </a:rPr>
                                <m:t>𝑥</m:t>
                              </m:r>
                            </m:e>
                          </m:d>
                        </m:e>
                      </m:nary>
                    </m:oMath>
                  </m:oMathPara>
                </a14:m>
                <a:endParaRPr lang="en-GB" b="0" dirty="0"/>
              </a:p>
              <a:p>
                <a:endParaRPr lang="en-GB" dirty="0"/>
              </a:p>
            </p:txBody>
          </p:sp>
        </mc:Choice>
        <mc:Fallback>
          <p:sp>
            <p:nvSpPr>
              <p:cNvPr id="18" name="TextBox 17">
                <a:extLst>
                  <a:ext uri="{FF2B5EF4-FFF2-40B4-BE49-F238E27FC236}">
                    <a16:creationId xmlns:a16="http://schemas.microsoft.com/office/drawing/2014/main" id="{521F66BD-D93B-2B90-B7C0-891E672DAC8A}"/>
                  </a:ext>
                </a:extLst>
              </p:cNvPr>
              <p:cNvSpPr txBox="1">
                <a:spLocks noRot="1" noChangeAspect="1" noMove="1" noResize="1" noEditPoints="1" noAdjustHandles="1" noChangeArrowheads="1" noChangeShapeType="1" noTextEdit="1"/>
              </p:cNvSpPr>
              <p:nvPr/>
            </p:nvSpPr>
            <p:spPr>
              <a:xfrm>
                <a:off x="4159319" y="7808852"/>
                <a:ext cx="3547894" cy="1692899"/>
              </a:xfrm>
              <a:prstGeom prst="rect">
                <a:avLst/>
              </a:prstGeom>
              <a:blipFill>
                <a:blip r:embed="rId9"/>
                <a:stretch>
                  <a:fillRect t="-19259" b="-57778"/>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20" name="TextBox 19">
                <a:extLst>
                  <a:ext uri="{FF2B5EF4-FFF2-40B4-BE49-F238E27FC236}">
                    <a16:creationId xmlns:a16="http://schemas.microsoft.com/office/drawing/2014/main" id="{BC8B8FD7-1929-A6F3-2214-05B49F624AF7}"/>
                  </a:ext>
                </a:extLst>
              </p:cNvPr>
              <p:cNvSpPr txBox="1"/>
              <p:nvPr/>
            </p:nvSpPr>
            <p:spPr>
              <a:xfrm>
                <a:off x="8278943" y="8049903"/>
                <a:ext cx="3228641" cy="878126"/>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d>
                        <m:dPr>
                          <m:begChr m:val="|"/>
                          <m:endChr m:val="⟩"/>
                          <m:ctrlPr>
                            <a:rPr lang="en-GB" b="0" i="1" smtClean="0">
                              <a:latin typeface="Cambria Math" panose="02040503050406030204" pitchFamily="18" charset="0"/>
                            </a:rPr>
                          </m:ctrlPr>
                        </m:dPr>
                        <m:e>
                          <m:sSup>
                            <m:sSupPr>
                              <m:ctrlPr>
                                <a:rPr lang="en-GB" b="0" i="1" smtClean="0">
                                  <a:latin typeface="Cambria Math" panose="02040503050406030204" pitchFamily="18" charset="0"/>
                                </a:rPr>
                              </m:ctrlPr>
                            </m:sSupPr>
                            <m:e>
                              <m:r>
                                <a:rPr lang="en-GB" b="0" i="1" smtClean="0">
                                  <a:latin typeface="Cambria Math" panose="02040503050406030204" pitchFamily="18" charset="0"/>
                                </a:rPr>
                                <m:t>𝜓</m:t>
                              </m:r>
                            </m:e>
                            <m:sup>
                              <m:r>
                                <a:rPr lang="en-GB" b="0" i="1" smtClean="0">
                                  <a:latin typeface="Cambria Math" panose="02040503050406030204" pitchFamily="18" charset="0"/>
                                </a:rPr>
                                <m:t>∗</m:t>
                              </m:r>
                            </m:sup>
                          </m:sSup>
                        </m:e>
                      </m:d>
                      <m:r>
                        <a:rPr lang="en-GB" b="0" i="1" smtClean="0">
                          <a:latin typeface="Cambria Math" panose="02040503050406030204" pitchFamily="18" charset="0"/>
                        </a:rPr>
                        <m:t>=</m:t>
                      </m:r>
                      <m:nary>
                        <m:naryPr>
                          <m:chr m:val="∏"/>
                          <m:ctrlPr>
                            <a:rPr lang="en-GB" b="0" i="1" smtClean="0">
                              <a:latin typeface="Cambria Math" panose="02040503050406030204" pitchFamily="18" charset="0"/>
                            </a:rPr>
                          </m:ctrlPr>
                        </m:naryPr>
                        <m:sub>
                          <m:r>
                            <a:rPr lang="en-GB" b="0" i="1" smtClean="0">
                              <a:latin typeface="Cambria Math" panose="02040503050406030204" pitchFamily="18" charset="0"/>
                            </a:rPr>
                            <m:t>𝑘</m:t>
                          </m:r>
                          <m:r>
                            <a:rPr lang="en-GB" b="0" i="1" smtClean="0">
                              <a:latin typeface="Cambria Math" panose="02040503050406030204" pitchFamily="18" charset="0"/>
                            </a:rPr>
                            <m:t>=1</m:t>
                          </m:r>
                        </m:sub>
                        <m:sup>
                          <m:r>
                            <a:rPr lang="en-GB" b="0" i="1" smtClean="0">
                              <a:latin typeface="Cambria Math" panose="02040503050406030204" pitchFamily="18" charset="0"/>
                            </a:rPr>
                            <m:t>𝒩</m:t>
                          </m:r>
                        </m:sup>
                        <m:e>
                          <m:r>
                            <a:rPr lang="en-GB" b="0" i="1" smtClean="0">
                              <a:latin typeface="Cambria Math" panose="02040503050406030204" pitchFamily="18" charset="0"/>
                            </a:rPr>
                            <m:t>−</m:t>
                          </m:r>
                          <m:r>
                            <a:rPr lang="en-GB" b="0" i="1" smtClean="0">
                              <a:latin typeface="Cambria Math" panose="02040503050406030204" pitchFamily="18" charset="0"/>
                            </a:rPr>
                            <m:t>𝐷</m:t>
                          </m:r>
                          <m:d>
                            <m:dPr>
                              <m:ctrlPr>
                                <a:rPr lang="en-GB" b="0" i="1" smtClean="0">
                                  <a:latin typeface="Cambria Math" panose="02040503050406030204" pitchFamily="18" charset="0"/>
                                </a:rPr>
                              </m:ctrlPr>
                            </m:dPr>
                            <m:e>
                              <m:sSub>
                                <m:sSubPr>
                                  <m:ctrlPr>
                                    <a:rPr lang="en-GB" b="0" i="1" smtClean="0">
                                      <a:latin typeface="Cambria Math" panose="02040503050406030204" pitchFamily="18" charset="0"/>
                                    </a:rPr>
                                  </m:ctrlPr>
                                </m:sSubPr>
                                <m:e>
                                  <m:r>
                                    <a:rPr lang="en-GB" b="0" i="1" smtClean="0">
                                      <a:latin typeface="Cambria Math" panose="02040503050406030204" pitchFamily="18" charset="0"/>
                                    </a:rPr>
                                    <m:t>𝛼</m:t>
                                  </m:r>
                                </m:e>
                                <m:sub>
                                  <m:r>
                                    <a:rPr lang="en-GB" b="0" i="1" smtClean="0">
                                      <a:latin typeface="Cambria Math" panose="02040503050406030204" pitchFamily="18" charset="0"/>
                                    </a:rPr>
                                    <m:t>𝑘</m:t>
                                  </m:r>
                                </m:sub>
                              </m:sSub>
                            </m:e>
                          </m:d>
                          <m:sSub>
                            <m:sSubPr>
                              <m:ctrlPr>
                                <a:rPr lang="en-GB" b="0" i="1" smtClean="0">
                                  <a:latin typeface="Cambria Math" panose="02040503050406030204" pitchFamily="18" charset="0"/>
                                </a:rPr>
                              </m:ctrlPr>
                            </m:sSubPr>
                            <m:e>
                              <m:r>
                                <a:rPr lang="en-GB" b="0" i="1" smtClean="0">
                                  <a:latin typeface="Cambria Math" panose="02040503050406030204" pitchFamily="18" charset="0"/>
                                </a:rPr>
                                <m:t>𝑈</m:t>
                              </m:r>
                            </m:e>
                            <m:sub>
                              <m:r>
                                <a:rPr lang="en-GB" b="0" i="1" smtClean="0">
                                  <a:latin typeface="Cambria Math" panose="02040503050406030204" pitchFamily="18" charset="0"/>
                                </a:rPr>
                                <m:t>𝑓</m:t>
                              </m:r>
                            </m:sub>
                          </m:sSub>
                          <m:d>
                            <m:dPr>
                              <m:ctrlPr>
                                <a:rPr lang="en-GB" b="0" i="1" smtClean="0">
                                  <a:latin typeface="Cambria Math" panose="02040503050406030204" pitchFamily="18" charset="0"/>
                                </a:rPr>
                              </m:ctrlPr>
                            </m:dPr>
                            <m:e>
                              <m:sSub>
                                <m:sSubPr>
                                  <m:ctrlPr>
                                    <a:rPr lang="en-GB" b="0" i="1" smtClean="0">
                                      <a:latin typeface="Cambria Math" panose="02040503050406030204" pitchFamily="18" charset="0"/>
                                    </a:rPr>
                                  </m:ctrlPr>
                                </m:sSubPr>
                                <m:e>
                                  <m:r>
                                    <a:rPr lang="en-GB" b="0" i="1" smtClean="0">
                                      <a:latin typeface="Cambria Math" panose="02040503050406030204" pitchFamily="18" charset="0"/>
                                    </a:rPr>
                                    <m:t>𝛽</m:t>
                                  </m:r>
                                </m:e>
                                <m:sub>
                                  <m:r>
                                    <a:rPr lang="en-GB" b="0" i="1" smtClean="0">
                                      <a:latin typeface="Cambria Math" panose="02040503050406030204" pitchFamily="18" charset="0"/>
                                    </a:rPr>
                                    <m:t>𝑘</m:t>
                                  </m:r>
                                </m:sub>
                              </m:sSub>
                            </m:e>
                          </m:d>
                          <m:d>
                            <m:dPr>
                              <m:begChr m:val="|"/>
                              <m:endChr m:val="⟩"/>
                              <m:ctrlPr>
                                <a:rPr lang="en-GB" b="0" i="1" smtClean="0">
                                  <a:latin typeface="Cambria Math" panose="02040503050406030204" pitchFamily="18" charset="0"/>
                                </a:rPr>
                              </m:ctrlPr>
                            </m:dPr>
                            <m:e>
                              <m:sSub>
                                <m:sSubPr>
                                  <m:ctrlPr>
                                    <a:rPr lang="en-GB" b="0" i="1" smtClean="0">
                                      <a:latin typeface="Cambria Math" panose="02040503050406030204" pitchFamily="18" charset="0"/>
                                    </a:rPr>
                                  </m:ctrlPr>
                                </m:sSubPr>
                                <m:e>
                                  <m:r>
                                    <a:rPr lang="en-GB" b="0" i="1" smtClean="0">
                                      <a:latin typeface="Cambria Math" panose="02040503050406030204" pitchFamily="18" charset="0"/>
                                    </a:rPr>
                                    <m:t>𝜓</m:t>
                                  </m:r>
                                </m:e>
                                <m:sub>
                                  <m:r>
                                    <a:rPr lang="en-GB" b="0" i="1" smtClean="0">
                                      <a:latin typeface="Cambria Math" panose="02040503050406030204" pitchFamily="18" charset="0"/>
                                    </a:rPr>
                                    <m:t>0</m:t>
                                  </m:r>
                                </m:sub>
                              </m:sSub>
                            </m:e>
                          </m:d>
                        </m:e>
                      </m:nary>
                    </m:oMath>
                  </m:oMathPara>
                </a14:m>
                <a:endParaRPr lang="en-GB" dirty="0"/>
              </a:p>
            </p:txBody>
          </p:sp>
        </mc:Choice>
        <mc:Fallback>
          <p:sp>
            <p:nvSpPr>
              <p:cNvPr id="20" name="TextBox 19">
                <a:extLst>
                  <a:ext uri="{FF2B5EF4-FFF2-40B4-BE49-F238E27FC236}">
                    <a16:creationId xmlns:a16="http://schemas.microsoft.com/office/drawing/2014/main" id="{BC8B8FD7-1929-A6F3-2214-05B49F624AF7}"/>
                  </a:ext>
                </a:extLst>
              </p:cNvPr>
              <p:cNvSpPr txBox="1">
                <a:spLocks noRot="1" noChangeAspect="1" noMove="1" noResize="1" noEditPoints="1" noAdjustHandles="1" noChangeArrowheads="1" noChangeShapeType="1" noTextEdit="1"/>
              </p:cNvSpPr>
              <p:nvPr/>
            </p:nvSpPr>
            <p:spPr>
              <a:xfrm>
                <a:off x="8278943" y="8049903"/>
                <a:ext cx="3228641" cy="878126"/>
              </a:xfrm>
              <a:prstGeom prst="rect">
                <a:avLst/>
              </a:prstGeom>
              <a:blipFill>
                <a:blip r:embed="rId10"/>
                <a:stretch>
                  <a:fillRect l="-781" t="-94286" b="-147143"/>
                </a:stretch>
              </a:blipFill>
            </p:spPr>
            <p:txBody>
              <a:bodyPr/>
              <a:lstStyle/>
              <a:p>
                <a:r>
                  <a:rPr lang="en-GB">
                    <a:noFill/>
                  </a:rPr>
                  <a:t> </a:t>
                </a:r>
              </a:p>
            </p:txBody>
          </p:sp>
        </mc:Fallback>
      </mc:AlternateContent>
    </p:spTree>
    <p:extLst>
      <p:ext uri="{BB962C8B-B14F-4D97-AF65-F5344CB8AC3E}">
        <p14:creationId xmlns:p14="http://schemas.microsoft.com/office/powerpoint/2010/main" val="31785861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EDC9B0-9860-EDA2-3594-08DDBE281FFF}"/>
            </a:ext>
          </a:extLst>
        </p:cNvPr>
        <p:cNvGrpSpPr/>
        <p:nvPr/>
      </p:nvGrpSpPr>
      <p:grpSpPr>
        <a:xfrm>
          <a:off x="0" y="0"/>
          <a:ext cx="0" cy="0"/>
          <a:chOff x="0" y="0"/>
          <a:chExt cx="0" cy="0"/>
        </a:xfrm>
      </p:grpSpPr>
      <p:pic>
        <p:nvPicPr>
          <p:cNvPr id="13" name="Picture 12" descr="A diagram of a graphing of a line&#10;&#10;AI-generated content may be incorrect.">
            <a:extLst>
              <a:ext uri="{FF2B5EF4-FFF2-40B4-BE49-F238E27FC236}">
                <a16:creationId xmlns:a16="http://schemas.microsoft.com/office/drawing/2014/main" id="{64AC3385-D452-8A22-5F5B-7EDA6E7D8656}"/>
              </a:ext>
            </a:extLst>
          </p:cNvPr>
          <p:cNvPicPr>
            <a:picLocks noChangeAspect="1"/>
          </p:cNvPicPr>
          <p:nvPr/>
        </p:nvPicPr>
        <p:blipFill>
          <a:blip r:embed="rId3"/>
          <a:stretch>
            <a:fillRect/>
          </a:stretch>
        </p:blipFill>
        <p:spPr>
          <a:xfrm>
            <a:off x="6303706" y="345757"/>
            <a:ext cx="5818562" cy="3149222"/>
          </a:xfrm>
          <a:prstGeom prst="rect">
            <a:avLst/>
          </a:prstGeom>
        </p:spPr>
      </p:pic>
      <p:sp>
        <p:nvSpPr>
          <p:cNvPr id="2" name="Title 1">
            <a:extLst>
              <a:ext uri="{FF2B5EF4-FFF2-40B4-BE49-F238E27FC236}">
                <a16:creationId xmlns:a16="http://schemas.microsoft.com/office/drawing/2014/main" id="{7CA13B08-35E0-FCBD-1FFC-18E58FE084A4}"/>
              </a:ext>
            </a:extLst>
          </p:cNvPr>
          <p:cNvSpPr>
            <a:spLocks noGrp="1"/>
          </p:cNvSpPr>
          <p:nvPr>
            <p:ph type="ctrTitle"/>
          </p:nvPr>
        </p:nvSpPr>
        <p:spPr>
          <a:xfrm>
            <a:off x="1524000" y="-2541912"/>
            <a:ext cx="9144000" cy="2387600"/>
          </a:xfrm>
        </p:spPr>
        <p:txBody>
          <a:bodyPr>
            <a:normAutofit fontScale="90000"/>
          </a:bodyPr>
          <a:lstStyle/>
          <a:p>
            <a:r>
              <a:rPr lang="en-US" dirty="0" err="1"/>
              <a:t>Optimisation</a:t>
            </a:r>
            <a:r>
              <a:rPr lang="en-US" dirty="0"/>
              <a:t> on Riemannian Manifolds &amp; Quantum Algorithms</a:t>
            </a:r>
          </a:p>
        </p:txBody>
      </p:sp>
      <p:sp>
        <p:nvSpPr>
          <p:cNvPr id="3" name="Subtitle 2">
            <a:extLst>
              <a:ext uri="{FF2B5EF4-FFF2-40B4-BE49-F238E27FC236}">
                <a16:creationId xmlns:a16="http://schemas.microsoft.com/office/drawing/2014/main" id="{B3A9A30E-1B8C-EBD6-AB19-8F9DB9CE2B15}"/>
              </a:ext>
            </a:extLst>
          </p:cNvPr>
          <p:cNvSpPr>
            <a:spLocks noGrp="1"/>
          </p:cNvSpPr>
          <p:nvPr>
            <p:ph type="subTitle" idx="1"/>
          </p:nvPr>
        </p:nvSpPr>
        <p:spPr>
          <a:xfrm>
            <a:off x="1524000" y="10123163"/>
            <a:ext cx="9144000" cy="1655762"/>
          </a:xfrm>
        </p:spPr>
        <p:txBody>
          <a:bodyPr/>
          <a:lstStyle/>
          <a:p>
            <a:r>
              <a:rPr lang="en-US" dirty="0"/>
              <a:t>Andres Arcia Lopez</a:t>
            </a:r>
          </a:p>
          <a:p>
            <a:r>
              <a:rPr lang="en-US" dirty="0" err="1"/>
              <a:t>andres.arcialopez@ntu.edu.sg</a:t>
            </a:r>
            <a:endParaRPr lang="en-US" dirty="0"/>
          </a:p>
        </p:txBody>
      </p:sp>
      <p:pic>
        <p:nvPicPr>
          <p:cNvPr id="10" name="Picture 9" descr="A close-up of a document&#10;&#10;AI-generated content may be incorrect.">
            <a:extLst>
              <a:ext uri="{FF2B5EF4-FFF2-40B4-BE49-F238E27FC236}">
                <a16:creationId xmlns:a16="http://schemas.microsoft.com/office/drawing/2014/main" id="{30DE988C-8E91-A8DC-8A71-6AD7C9575753}"/>
              </a:ext>
            </a:extLst>
          </p:cNvPr>
          <p:cNvPicPr>
            <a:picLocks noChangeAspect="1"/>
          </p:cNvPicPr>
          <p:nvPr/>
        </p:nvPicPr>
        <p:blipFill>
          <a:blip r:embed="rId4"/>
          <a:stretch>
            <a:fillRect/>
          </a:stretch>
        </p:blipFill>
        <p:spPr>
          <a:xfrm>
            <a:off x="5811" y="68034"/>
            <a:ext cx="5927455" cy="3222035"/>
          </a:xfrm>
          <a:prstGeom prst="rect">
            <a:avLst/>
          </a:prstGeom>
        </p:spPr>
      </p:pic>
      <p:sp>
        <p:nvSpPr>
          <p:cNvPr id="4" name="TextBox 3">
            <a:extLst>
              <a:ext uri="{FF2B5EF4-FFF2-40B4-BE49-F238E27FC236}">
                <a16:creationId xmlns:a16="http://schemas.microsoft.com/office/drawing/2014/main" id="{7D1A649F-FAEE-6B01-C2CA-57EA59535317}"/>
              </a:ext>
            </a:extLst>
          </p:cNvPr>
          <p:cNvSpPr txBox="1"/>
          <p:nvPr/>
        </p:nvSpPr>
        <p:spPr>
          <a:xfrm>
            <a:off x="4547937" y="3013501"/>
            <a:ext cx="3096126" cy="830997"/>
          </a:xfrm>
          <a:prstGeom prst="rect">
            <a:avLst/>
          </a:prstGeom>
          <a:noFill/>
        </p:spPr>
        <p:txBody>
          <a:bodyPr wrap="square" rtlCol="0">
            <a:spAutoFit/>
          </a:bodyPr>
          <a:lstStyle/>
          <a:p>
            <a:r>
              <a:rPr lang="en-GB" sz="4800" dirty="0"/>
              <a:t>Big Picture</a:t>
            </a:r>
          </a:p>
        </p:txBody>
      </p:sp>
      <p:sp>
        <p:nvSpPr>
          <p:cNvPr id="5" name="TextBox 4">
            <a:extLst>
              <a:ext uri="{FF2B5EF4-FFF2-40B4-BE49-F238E27FC236}">
                <a16:creationId xmlns:a16="http://schemas.microsoft.com/office/drawing/2014/main" id="{2AEABC4F-FDA2-56A0-AE6B-A29F9BEC57B8}"/>
              </a:ext>
            </a:extLst>
          </p:cNvPr>
          <p:cNvSpPr txBox="1"/>
          <p:nvPr/>
        </p:nvSpPr>
        <p:spPr>
          <a:xfrm>
            <a:off x="8726905" y="522328"/>
            <a:ext cx="1243263" cy="369332"/>
          </a:xfrm>
          <a:prstGeom prst="rect">
            <a:avLst/>
          </a:prstGeom>
          <a:noFill/>
        </p:spPr>
        <p:txBody>
          <a:bodyPr wrap="square" rtlCol="0">
            <a:spAutoFit/>
          </a:bodyPr>
          <a:lstStyle/>
          <a:p>
            <a:r>
              <a:rPr lang="en-GB" dirty="0">
                <a:solidFill>
                  <a:schemeClr val="bg2">
                    <a:lumMod val="75000"/>
                  </a:schemeClr>
                </a:solidFill>
              </a:rPr>
              <a:t>Objective</a:t>
            </a:r>
          </a:p>
        </p:txBody>
      </p:sp>
      <p:grpSp>
        <p:nvGrpSpPr>
          <p:cNvPr id="9" name="Group 8">
            <a:extLst>
              <a:ext uri="{FF2B5EF4-FFF2-40B4-BE49-F238E27FC236}">
                <a16:creationId xmlns:a16="http://schemas.microsoft.com/office/drawing/2014/main" id="{30BE14FF-BBF5-5F65-4BA5-052405E9186A}"/>
              </a:ext>
            </a:extLst>
          </p:cNvPr>
          <p:cNvGrpSpPr/>
          <p:nvPr/>
        </p:nvGrpSpPr>
        <p:grpSpPr>
          <a:xfrm>
            <a:off x="7210718" y="-2732063"/>
            <a:ext cx="4275636" cy="2394167"/>
            <a:chOff x="7210718" y="1135393"/>
            <a:chExt cx="4275636" cy="2394167"/>
          </a:xfrm>
        </p:grpSpPr>
        <p:pic>
          <p:nvPicPr>
            <p:cNvPr id="7" name="Picture 6" descr="A diagram of a circuit diagram&#10;&#10;AI-generated content may be incorrect.">
              <a:extLst>
                <a:ext uri="{FF2B5EF4-FFF2-40B4-BE49-F238E27FC236}">
                  <a16:creationId xmlns:a16="http://schemas.microsoft.com/office/drawing/2014/main" id="{46DF6DC9-D842-4B5A-8F42-A13377976ADD}"/>
                </a:ext>
              </a:extLst>
            </p:cNvPr>
            <p:cNvPicPr>
              <a:picLocks noChangeAspect="1"/>
            </p:cNvPicPr>
            <p:nvPr/>
          </p:nvPicPr>
          <p:blipFill>
            <a:blip r:embed="rId5"/>
            <a:stretch>
              <a:fillRect/>
            </a:stretch>
          </p:blipFill>
          <p:spPr>
            <a:xfrm>
              <a:off x="7210718" y="1135393"/>
              <a:ext cx="4275636" cy="1655761"/>
            </a:xfrm>
            <a:prstGeom prst="rect">
              <a:avLst/>
            </a:prstGeom>
          </p:spPr>
        </p:pic>
        <p:sp>
          <p:nvSpPr>
            <p:cNvPr id="8" name="TextBox 7">
              <a:extLst>
                <a:ext uri="{FF2B5EF4-FFF2-40B4-BE49-F238E27FC236}">
                  <a16:creationId xmlns:a16="http://schemas.microsoft.com/office/drawing/2014/main" id="{91E05BE9-522E-F57D-02CD-DA7A28904EEE}"/>
                </a:ext>
              </a:extLst>
            </p:cNvPr>
            <p:cNvSpPr txBox="1"/>
            <p:nvPr/>
          </p:nvSpPr>
          <p:spPr>
            <a:xfrm>
              <a:off x="8610599" y="2883229"/>
              <a:ext cx="2719137" cy="646331"/>
            </a:xfrm>
            <a:prstGeom prst="rect">
              <a:avLst/>
            </a:prstGeom>
            <a:noFill/>
          </p:spPr>
          <p:txBody>
            <a:bodyPr wrap="square" rtlCol="0">
              <a:spAutoFit/>
            </a:bodyPr>
            <a:lstStyle/>
            <a:p>
              <a:r>
                <a:rPr lang="en-GB" dirty="0"/>
                <a:t>Quantum algorithms are confusing and unintuitive.</a:t>
              </a:r>
            </a:p>
          </p:txBody>
        </p:sp>
      </p:grpSp>
      <p:pic>
        <p:nvPicPr>
          <p:cNvPr id="11" name="Picture 10" descr="A close-up of a sign&#10;&#10;AI-generated content may be incorrect.">
            <a:extLst>
              <a:ext uri="{FF2B5EF4-FFF2-40B4-BE49-F238E27FC236}">
                <a16:creationId xmlns:a16="http://schemas.microsoft.com/office/drawing/2014/main" id="{F03D3A2F-13CB-4358-B815-7DE80D34832B}"/>
              </a:ext>
            </a:extLst>
          </p:cNvPr>
          <p:cNvPicPr>
            <a:picLocks noChangeAspect="1"/>
          </p:cNvPicPr>
          <p:nvPr/>
        </p:nvPicPr>
        <p:blipFill>
          <a:blip r:embed="rId6"/>
          <a:stretch>
            <a:fillRect/>
          </a:stretch>
        </p:blipFill>
        <p:spPr>
          <a:xfrm>
            <a:off x="10565895" y="6124353"/>
            <a:ext cx="1243279" cy="480701"/>
          </a:xfrm>
          <a:prstGeom prst="rect">
            <a:avLst/>
          </a:prstGeom>
        </p:spPr>
      </p:pic>
      <p:pic>
        <p:nvPicPr>
          <p:cNvPr id="6" name="Picture 5" descr="A red and blue text on a black background&#10;&#10;AI-generated content may be incorrect.">
            <a:extLst>
              <a:ext uri="{FF2B5EF4-FFF2-40B4-BE49-F238E27FC236}">
                <a16:creationId xmlns:a16="http://schemas.microsoft.com/office/drawing/2014/main" id="{DD729B15-9E64-DD50-AC51-D3221A8BDFE7}"/>
              </a:ext>
            </a:extLst>
          </p:cNvPr>
          <p:cNvPicPr>
            <a:picLocks noChangeAspect="1"/>
          </p:cNvPicPr>
          <p:nvPr/>
        </p:nvPicPr>
        <p:blipFill>
          <a:blip r:embed="rId7"/>
          <a:stretch>
            <a:fillRect/>
          </a:stretch>
        </p:blipFill>
        <p:spPr>
          <a:xfrm>
            <a:off x="129045" y="6044390"/>
            <a:ext cx="2163989" cy="770921"/>
          </a:xfrm>
          <a:prstGeom prst="rect">
            <a:avLst/>
          </a:prstGeom>
        </p:spPr>
      </p:pic>
      <p:pic>
        <p:nvPicPr>
          <p:cNvPr id="12" name="Picture 11" descr="A diagram of a graphing of a line&#10;&#10;AI-generated content may be incorrect.">
            <a:extLst>
              <a:ext uri="{FF2B5EF4-FFF2-40B4-BE49-F238E27FC236}">
                <a16:creationId xmlns:a16="http://schemas.microsoft.com/office/drawing/2014/main" id="{C0E04766-BD2C-2DAA-D582-18336818CA31}"/>
              </a:ext>
            </a:extLst>
          </p:cNvPr>
          <p:cNvPicPr>
            <a:picLocks noChangeAspect="1"/>
          </p:cNvPicPr>
          <p:nvPr/>
        </p:nvPicPr>
        <p:blipFill>
          <a:blip r:embed="rId3"/>
          <a:stretch>
            <a:fillRect/>
          </a:stretch>
        </p:blipFill>
        <p:spPr>
          <a:xfrm>
            <a:off x="-6464906" y="3290069"/>
            <a:ext cx="5818562" cy="3149222"/>
          </a:xfrm>
          <a:prstGeom prst="rect">
            <a:avLst/>
          </a:prstGeom>
        </p:spPr>
      </p:pic>
      <mc:AlternateContent xmlns:mc="http://schemas.openxmlformats.org/markup-compatibility/2006">
        <mc:Choice xmlns:a14="http://schemas.microsoft.com/office/drawing/2010/main" Requires="a14">
          <p:sp>
            <p:nvSpPr>
              <p:cNvPr id="14" name="TextBox 13">
                <a:extLst>
                  <a:ext uri="{FF2B5EF4-FFF2-40B4-BE49-F238E27FC236}">
                    <a16:creationId xmlns:a16="http://schemas.microsoft.com/office/drawing/2014/main" id="{843318A7-A5F7-9510-9131-6C2A77747198}"/>
                  </a:ext>
                </a:extLst>
              </p:cNvPr>
              <p:cNvSpPr txBox="1"/>
              <p:nvPr/>
            </p:nvSpPr>
            <p:spPr>
              <a:xfrm>
                <a:off x="1276350" y="3434135"/>
                <a:ext cx="2311239" cy="3150734"/>
              </a:xfrm>
              <a:prstGeom prst="rect">
                <a:avLst/>
              </a:prstGeom>
              <a:noFill/>
            </p:spPr>
            <p:txBody>
              <a:bodyPr wrap="square" lIns="0" tIns="0" rIns="0" bIns="0" rtlCol="0">
                <a:spAutoFit/>
              </a:bodyPr>
              <a:lstStyle/>
              <a:p>
                <a14:m>
                  <m:oMathPara xmlns:m="http://schemas.openxmlformats.org/officeDocument/2006/math">
                    <m:oMathParaPr>
                      <m:jc m:val="centerGroup"/>
                    </m:oMathParaPr>
                    <m:oMath xmlns:m="http://schemas.openxmlformats.org/officeDocument/2006/math">
                      <m:d>
                        <m:dPr>
                          <m:begChr m:val="|"/>
                          <m:endChr m:val="⟩"/>
                          <m:ctrlPr>
                            <a:rPr lang="en-GB" i="1" dirty="0">
                              <a:latin typeface="Cambria Math" panose="02040503050406030204" pitchFamily="18" charset="0"/>
                            </a:rPr>
                          </m:ctrlPr>
                        </m:dPr>
                        <m:e>
                          <m:sSub>
                            <m:sSubPr>
                              <m:ctrlPr>
                                <a:rPr lang="en-GB" i="1" dirty="0">
                                  <a:latin typeface="Cambria Math" panose="02040503050406030204" pitchFamily="18" charset="0"/>
                                </a:rPr>
                              </m:ctrlPr>
                            </m:sSubPr>
                            <m:e>
                              <m:r>
                                <a:rPr lang="en-GB" i="1" dirty="0">
                                  <a:latin typeface="Cambria Math" panose="02040503050406030204" pitchFamily="18" charset="0"/>
                                </a:rPr>
                                <m:t>𝜓</m:t>
                              </m:r>
                            </m:e>
                            <m:sub>
                              <m:r>
                                <a:rPr lang="en-GB" dirty="0">
                                  <a:latin typeface="Cambria Math" panose="02040503050406030204" pitchFamily="18" charset="0"/>
                                </a:rPr>
                                <m:t>0</m:t>
                              </m:r>
                            </m:sub>
                          </m:sSub>
                        </m:e>
                      </m:d>
                      <m:r>
                        <a:rPr lang="en-GB" dirty="0">
                          <a:latin typeface="Cambria Math" panose="02040503050406030204" pitchFamily="18" charset="0"/>
                        </a:rPr>
                        <m:t>=</m:t>
                      </m:r>
                      <m:r>
                        <a:rPr lang="en-GB" i="1" dirty="0">
                          <a:latin typeface="Cambria Math" panose="02040503050406030204" pitchFamily="18" charset="0"/>
                        </a:rPr>
                        <m:t> </m:t>
                      </m:r>
                      <m:f>
                        <m:fPr>
                          <m:ctrlPr>
                            <a:rPr lang="en-GB" i="1" dirty="0">
                              <a:latin typeface="Cambria Math" panose="02040503050406030204" pitchFamily="18" charset="0"/>
                            </a:rPr>
                          </m:ctrlPr>
                        </m:fPr>
                        <m:num>
                          <m:r>
                            <a:rPr lang="en-GB" dirty="0">
                              <a:latin typeface="Cambria Math" panose="02040503050406030204" pitchFamily="18" charset="0"/>
                            </a:rPr>
                            <m:t>1</m:t>
                          </m:r>
                        </m:num>
                        <m:den>
                          <m:rad>
                            <m:radPr>
                              <m:degHide m:val="on"/>
                              <m:ctrlPr>
                                <a:rPr lang="en-GB" i="1" dirty="0">
                                  <a:latin typeface="Cambria Math" panose="02040503050406030204" pitchFamily="18" charset="0"/>
                                </a:rPr>
                              </m:ctrlPr>
                            </m:radPr>
                            <m:deg/>
                            <m:e>
                              <m:r>
                                <a:rPr lang="en-GB" i="1" dirty="0">
                                  <a:latin typeface="Cambria Math" panose="02040503050406030204" pitchFamily="18" charset="0"/>
                                </a:rPr>
                                <m:t>𝑁</m:t>
                              </m:r>
                            </m:e>
                          </m:rad>
                        </m:den>
                      </m:f>
                      <m:r>
                        <a:rPr lang="en-GB" i="1" dirty="0">
                          <a:latin typeface="Cambria Math" panose="02040503050406030204" pitchFamily="18" charset="0"/>
                        </a:rPr>
                        <m:t> </m:t>
                      </m:r>
                      <m:nary>
                        <m:naryPr>
                          <m:chr m:val="∑"/>
                          <m:ctrlPr>
                            <a:rPr lang="en-GB" i="1" dirty="0">
                              <a:latin typeface="Cambria Math" panose="02040503050406030204" pitchFamily="18" charset="0"/>
                            </a:rPr>
                          </m:ctrlPr>
                        </m:naryPr>
                        <m:sub>
                          <m:r>
                            <a:rPr lang="en-GB" i="1" dirty="0">
                              <a:latin typeface="Cambria Math" panose="02040503050406030204" pitchFamily="18" charset="0"/>
                            </a:rPr>
                            <m:t>𝑥</m:t>
                          </m:r>
                          <m:r>
                            <a:rPr lang="en-GB" dirty="0">
                              <a:latin typeface="Cambria Math" panose="02040503050406030204" pitchFamily="18" charset="0"/>
                            </a:rPr>
                            <m:t>=0</m:t>
                          </m:r>
                        </m:sub>
                        <m:sup>
                          <m:r>
                            <a:rPr lang="en-GB" i="1" dirty="0">
                              <a:latin typeface="Cambria Math" panose="02040503050406030204" pitchFamily="18" charset="0"/>
                            </a:rPr>
                            <m:t>𝑁</m:t>
                          </m:r>
                          <m:r>
                            <a:rPr lang="en-GB" i="1" dirty="0">
                              <a:latin typeface="Cambria Math" panose="02040503050406030204" pitchFamily="18" charset="0"/>
                            </a:rPr>
                            <m:t>−</m:t>
                          </m:r>
                          <m:r>
                            <a:rPr lang="en-GB" dirty="0">
                              <a:latin typeface="Cambria Math" panose="02040503050406030204" pitchFamily="18" charset="0"/>
                            </a:rPr>
                            <m:t>1</m:t>
                          </m:r>
                        </m:sup>
                        <m:e>
                          <m:d>
                            <m:dPr>
                              <m:begChr m:val="|"/>
                              <m:endChr m:val="⟩"/>
                              <m:ctrlPr>
                                <a:rPr lang="en-GB" i="1" dirty="0">
                                  <a:latin typeface="Cambria Math" panose="02040503050406030204" pitchFamily="18" charset="0"/>
                                </a:rPr>
                              </m:ctrlPr>
                            </m:dPr>
                            <m:e>
                              <m:r>
                                <a:rPr lang="en-GB" i="1" dirty="0">
                                  <a:latin typeface="Cambria Math" panose="02040503050406030204" pitchFamily="18" charset="0"/>
                                </a:rPr>
                                <m:t>𝑥</m:t>
                              </m:r>
                            </m:e>
                          </m:d>
                        </m:e>
                      </m:nary>
                    </m:oMath>
                  </m:oMathPara>
                </a14:m>
                <a:endParaRPr lang="en-GB" dirty="0"/>
              </a:p>
              <a:p>
                <a:endParaRPr lang="en-GB" dirty="0">
                  <a:latin typeface="Cambria Math" panose="02040503050406030204" pitchFamily="18" charset="0"/>
                </a:endParaRPr>
              </a:p>
              <a:p>
                <a14:m>
                  <m:oMathPara xmlns:m="http://schemas.openxmlformats.org/officeDocument/2006/math">
                    <m:oMathParaPr>
                      <m:jc m:val="centerGroup"/>
                    </m:oMathParaPr>
                    <m:oMath xmlns:m="http://schemas.openxmlformats.org/officeDocument/2006/math">
                      <m:sSub>
                        <m:sSubPr>
                          <m:ctrlPr>
                            <a:rPr lang="en-GB" dirty="0" smtClean="0">
                              <a:latin typeface="Cambria Math" panose="02040503050406030204" pitchFamily="18" charset="0"/>
                            </a:rPr>
                          </m:ctrlPr>
                        </m:sSubPr>
                        <m:e>
                          <m:r>
                            <a:rPr lang="en-GB" i="1" dirty="0" smtClean="0">
                              <a:latin typeface="Cambria Math" panose="02040503050406030204" pitchFamily="18" charset="0"/>
                            </a:rPr>
                            <m:t>𝜓</m:t>
                          </m:r>
                        </m:e>
                        <m:sub>
                          <m:r>
                            <a:rPr lang="en-GB" dirty="0" smtClean="0">
                              <a:latin typeface="Cambria Math" panose="02040503050406030204" pitchFamily="18" charset="0"/>
                            </a:rPr>
                            <m:t>0</m:t>
                          </m:r>
                        </m:sub>
                      </m:sSub>
                      <m:r>
                        <a:rPr lang="en-GB" i="1">
                          <a:latin typeface="Cambria Math" panose="02040503050406030204" pitchFamily="18" charset="0"/>
                        </a:rPr>
                        <m:t>=</m:t>
                      </m:r>
                      <m:d>
                        <m:dPr>
                          <m:begChr m:val="|"/>
                          <m:endChr m:val="⟩"/>
                          <m:ctrlPr>
                            <a:rPr lang="en-GB" i="1" dirty="0">
                              <a:latin typeface="Cambria Math" panose="02040503050406030204" pitchFamily="18" charset="0"/>
                            </a:rPr>
                          </m:ctrlPr>
                        </m:dPr>
                        <m:e>
                          <m:sSub>
                            <m:sSubPr>
                              <m:ctrlPr>
                                <a:rPr lang="en-GB" i="1" dirty="0">
                                  <a:latin typeface="Cambria Math" panose="02040503050406030204" pitchFamily="18" charset="0"/>
                                </a:rPr>
                              </m:ctrlPr>
                            </m:sSubPr>
                            <m:e>
                              <m:r>
                                <a:rPr lang="en-GB" i="1" dirty="0">
                                  <a:latin typeface="Cambria Math" panose="02040503050406030204" pitchFamily="18" charset="0"/>
                                </a:rPr>
                                <m:t>𝜓</m:t>
                              </m:r>
                            </m:e>
                            <m:sub>
                              <m:r>
                                <a:rPr lang="en-GB" i="1" dirty="0">
                                  <a:latin typeface="Cambria Math" panose="02040503050406030204" pitchFamily="18" charset="0"/>
                                </a:rPr>
                                <m:t>0</m:t>
                              </m:r>
                            </m:sub>
                          </m:sSub>
                        </m:e>
                      </m:d>
                      <m:d>
                        <m:dPr>
                          <m:begChr m:val="⟨"/>
                          <m:endChr m:val="|"/>
                          <m:ctrlPr>
                            <a:rPr lang="en-GB" i="1" dirty="0">
                              <a:latin typeface="Cambria Math" panose="02040503050406030204" pitchFamily="18" charset="0"/>
                            </a:rPr>
                          </m:ctrlPr>
                        </m:dPr>
                        <m:e>
                          <m:sSub>
                            <m:sSubPr>
                              <m:ctrlPr>
                                <a:rPr lang="en-GB" i="1" dirty="0">
                                  <a:latin typeface="Cambria Math" panose="02040503050406030204" pitchFamily="18" charset="0"/>
                                </a:rPr>
                              </m:ctrlPr>
                            </m:sSubPr>
                            <m:e>
                              <m:r>
                                <a:rPr lang="en-GB" i="1">
                                  <a:latin typeface="Cambria Math" panose="02040503050406030204" pitchFamily="18" charset="0"/>
                                </a:rPr>
                                <m:t>𝜓</m:t>
                              </m:r>
                            </m:e>
                            <m:sub>
                              <m:r>
                                <a:rPr lang="en-GB" i="1">
                                  <a:latin typeface="Cambria Math" panose="02040503050406030204" pitchFamily="18" charset="0"/>
                                </a:rPr>
                                <m:t>0</m:t>
                              </m:r>
                            </m:sub>
                          </m:sSub>
                        </m:e>
                      </m:d>
                    </m:oMath>
                  </m:oMathPara>
                </a14:m>
                <a:endParaRPr lang="en-GB"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en-GB" i="1" smtClean="0">
                              <a:latin typeface="Cambria Math" panose="02040503050406030204" pitchFamily="18" charset="0"/>
                            </a:rPr>
                          </m:ctrlPr>
                        </m:sSubPr>
                        <m:e>
                          <m:r>
                            <a:rPr lang="en-GB" i="1" smtClean="0">
                              <a:latin typeface="Cambria Math" panose="02040503050406030204" pitchFamily="18" charset="0"/>
                            </a:rPr>
                            <m:t>𝐻</m:t>
                          </m:r>
                        </m:e>
                        <m:sub>
                          <m:r>
                            <a:rPr lang="en-GB" i="1" smtClean="0">
                              <a:latin typeface="Cambria Math" panose="02040503050406030204" pitchFamily="18" charset="0"/>
                            </a:rPr>
                            <m:t>𝑓</m:t>
                          </m:r>
                        </m:sub>
                      </m:sSub>
                      <m:r>
                        <a:rPr lang="en-GB" i="1">
                          <a:latin typeface="Cambria Math" panose="02040503050406030204" pitchFamily="18" charset="0"/>
                        </a:rPr>
                        <m:t>=</m:t>
                      </m:r>
                      <m:nary>
                        <m:naryPr>
                          <m:chr m:val="∑"/>
                          <m:supHide m:val="on"/>
                          <m:ctrlPr>
                            <a:rPr lang="en-GB" i="1" smtClean="0">
                              <a:latin typeface="Cambria Math" panose="02040503050406030204" pitchFamily="18" charset="0"/>
                            </a:rPr>
                          </m:ctrlPr>
                        </m:naryPr>
                        <m:sub>
                          <m:r>
                            <a:rPr lang="en-GB" i="1" smtClean="0">
                              <a:latin typeface="Cambria Math" panose="02040503050406030204" pitchFamily="18" charset="0"/>
                            </a:rPr>
                            <m:t>𝑥</m:t>
                          </m:r>
                          <m:r>
                            <a:rPr lang="en-GB" i="1" smtClean="0">
                              <a:latin typeface="Cambria Math" panose="02040503050406030204" pitchFamily="18" charset="0"/>
                            </a:rPr>
                            <m:t>∈</m:t>
                          </m:r>
                          <m:r>
                            <m:rPr>
                              <m:lit/>
                            </m:rPr>
                            <a:rPr lang="en-GB" i="1" smtClean="0">
                              <a:latin typeface="Cambria Math" panose="02040503050406030204" pitchFamily="18" charset="0"/>
                            </a:rPr>
                            <m:t>{</m:t>
                          </m:r>
                          <m:r>
                            <a:rPr lang="en-GB" i="1" smtClean="0">
                              <a:latin typeface="Cambria Math" panose="02040503050406030204" pitchFamily="18" charset="0"/>
                            </a:rPr>
                            <m:t>𝑥</m:t>
                          </m:r>
                          <m:r>
                            <a:rPr lang="en-GB" i="1" smtClean="0">
                              <a:latin typeface="Cambria Math" panose="02040503050406030204" pitchFamily="18" charset="0"/>
                            </a:rPr>
                            <m:t>:</m:t>
                          </m:r>
                          <m:r>
                            <a:rPr lang="en-GB" i="1" smtClean="0">
                              <a:latin typeface="Cambria Math" panose="02040503050406030204" pitchFamily="18" charset="0"/>
                            </a:rPr>
                            <m:t>𝑓</m:t>
                          </m:r>
                          <m:d>
                            <m:dPr>
                              <m:ctrlPr>
                                <a:rPr lang="en-GB" i="1" smtClean="0">
                                  <a:latin typeface="Cambria Math" panose="02040503050406030204" pitchFamily="18" charset="0"/>
                                </a:rPr>
                              </m:ctrlPr>
                            </m:dPr>
                            <m:e>
                              <m:r>
                                <a:rPr lang="en-GB" i="1" smtClean="0">
                                  <a:latin typeface="Cambria Math" panose="02040503050406030204" pitchFamily="18" charset="0"/>
                                </a:rPr>
                                <m:t>𝑥</m:t>
                              </m:r>
                            </m:e>
                          </m:d>
                          <m:r>
                            <a:rPr lang="en-GB" i="1" smtClean="0">
                              <a:latin typeface="Cambria Math" panose="02040503050406030204" pitchFamily="18" charset="0"/>
                            </a:rPr>
                            <m:t>=1</m:t>
                          </m:r>
                          <m:r>
                            <m:rPr>
                              <m:lit/>
                            </m:rPr>
                            <a:rPr lang="en-GB" i="1" smtClean="0">
                              <a:latin typeface="Cambria Math" panose="02040503050406030204" pitchFamily="18" charset="0"/>
                            </a:rPr>
                            <m:t>}</m:t>
                          </m:r>
                        </m:sub>
                        <m:sup/>
                        <m:e>
                          <m:d>
                            <m:dPr>
                              <m:begChr m:val="|"/>
                              <m:endChr m:val="⟩"/>
                              <m:ctrlPr>
                                <a:rPr lang="en-GB" i="1" smtClean="0">
                                  <a:latin typeface="Cambria Math" panose="02040503050406030204" pitchFamily="18" charset="0"/>
                                </a:rPr>
                              </m:ctrlPr>
                            </m:dPr>
                            <m:e>
                              <m:r>
                                <a:rPr lang="en-GB" i="1" smtClean="0">
                                  <a:latin typeface="Cambria Math" panose="02040503050406030204" pitchFamily="18" charset="0"/>
                                </a:rPr>
                                <m:t>𝑥</m:t>
                              </m:r>
                            </m:e>
                          </m:d>
                          <m:d>
                            <m:dPr>
                              <m:begChr m:val="⟨"/>
                              <m:endChr m:val="|"/>
                              <m:ctrlPr>
                                <a:rPr lang="en-GB" i="1" smtClean="0">
                                  <a:latin typeface="Cambria Math" panose="02040503050406030204" pitchFamily="18" charset="0"/>
                                </a:rPr>
                              </m:ctrlPr>
                            </m:dPr>
                            <m:e>
                              <m:r>
                                <a:rPr lang="en-GB" b="0" i="1" smtClean="0">
                                  <a:latin typeface="Cambria Math" panose="02040503050406030204" pitchFamily="18" charset="0"/>
                                </a:rPr>
                                <m:t>𝑥</m:t>
                              </m:r>
                            </m:e>
                          </m:d>
                        </m:e>
                      </m:nary>
                    </m:oMath>
                  </m:oMathPara>
                </a14:m>
                <a:endParaRPr lang="en-GB" dirty="0"/>
              </a:p>
              <a:p>
                <a:endParaRPr lang="en-GB" dirty="0"/>
              </a:p>
              <a:p>
                <a:endParaRPr lang="en-GB" dirty="0"/>
              </a:p>
              <a:p>
                <a:endParaRPr lang="en-GB" dirty="0"/>
              </a:p>
              <a:p>
                <a:endParaRPr lang="en-GB" dirty="0"/>
              </a:p>
            </p:txBody>
          </p:sp>
        </mc:Choice>
        <mc:Fallback>
          <p:sp>
            <p:nvSpPr>
              <p:cNvPr id="14" name="TextBox 13">
                <a:extLst>
                  <a:ext uri="{FF2B5EF4-FFF2-40B4-BE49-F238E27FC236}">
                    <a16:creationId xmlns:a16="http://schemas.microsoft.com/office/drawing/2014/main" id="{843318A7-A5F7-9510-9131-6C2A77747198}"/>
                  </a:ext>
                </a:extLst>
              </p:cNvPr>
              <p:cNvSpPr txBox="1">
                <a:spLocks noRot="1" noChangeAspect="1" noMove="1" noResize="1" noEditPoints="1" noAdjustHandles="1" noChangeArrowheads="1" noChangeShapeType="1" noTextEdit="1"/>
              </p:cNvSpPr>
              <p:nvPr/>
            </p:nvSpPr>
            <p:spPr>
              <a:xfrm>
                <a:off x="1276350" y="3434135"/>
                <a:ext cx="2311239" cy="3150734"/>
              </a:xfrm>
              <a:prstGeom prst="rect">
                <a:avLst/>
              </a:prstGeom>
              <a:blipFill>
                <a:blip r:embed="rId8"/>
                <a:stretch>
                  <a:fillRect l="-546" t="-27711" r="-2186" b="-6426"/>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8" name="TextBox 17">
                <a:extLst>
                  <a:ext uri="{FF2B5EF4-FFF2-40B4-BE49-F238E27FC236}">
                    <a16:creationId xmlns:a16="http://schemas.microsoft.com/office/drawing/2014/main" id="{B830BBBB-DD98-5A8A-3EB6-78ACC47386EC}"/>
                  </a:ext>
                </a:extLst>
              </p:cNvPr>
              <p:cNvSpPr txBox="1"/>
              <p:nvPr/>
            </p:nvSpPr>
            <p:spPr>
              <a:xfrm>
                <a:off x="4159319" y="4137183"/>
                <a:ext cx="2824106" cy="1692899"/>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𝐷</m:t>
                      </m:r>
                      <m:d>
                        <m:dPr>
                          <m:ctrlPr>
                            <a:rPr lang="en-GB" b="0" i="1" smtClean="0">
                              <a:latin typeface="Cambria Math" panose="02040503050406030204" pitchFamily="18" charset="0"/>
                            </a:rPr>
                          </m:ctrlPr>
                        </m:dPr>
                        <m:e>
                          <m:r>
                            <a:rPr lang="en-GB" b="0" i="1" smtClean="0">
                              <a:latin typeface="Cambria Math" panose="02040503050406030204" pitchFamily="18" charset="0"/>
                            </a:rPr>
                            <m:t>𝛼</m:t>
                          </m:r>
                        </m:e>
                      </m:d>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𝑒</m:t>
                          </m:r>
                        </m:e>
                        <m:sup>
                          <m:r>
                            <a:rPr lang="en-GB" b="0" i="1" smtClean="0">
                              <a:latin typeface="Cambria Math" panose="02040503050406030204" pitchFamily="18" charset="0"/>
                            </a:rPr>
                            <m:t>𝑖</m:t>
                          </m:r>
                          <m:r>
                            <a:rPr lang="en-GB" b="0" i="1" smtClean="0">
                              <a:latin typeface="Cambria Math" panose="02040503050406030204" pitchFamily="18" charset="0"/>
                            </a:rPr>
                            <m:t>𝛼</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𝜓</m:t>
                              </m:r>
                            </m:e>
                            <m:sub>
                              <m:r>
                                <a:rPr lang="en-GB" b="0" i="1" smtClean="0">
                                  <a:latin typeface="Cambria Math" panose="02040503050406030204" pitchFamily="18" charset="0"/>
                                </a:rPr>
                                <m:t>0</m:t>
                              </m:r>
                            </m:sub>
                          </m:sSub>
                        </m:sup>
                      </m:sSup>
                    </m:oMath>
                  </m:oMathPara>
                </a14:m>
                <a:endParaRPr lang="en-GB" b="0" dirty="0"/>
              </a:p>
              <a:p>
                <a14:m>
                  <m:oMathPara xmlns:m="http://schemas.openxmlformats.org/officeDocument/2006/math">
                    <m:oMathParaPr>
                      <m:jc m:val="centerGroup"/>
                    </m:oMathParaPr>
                    <m:oMath xmlns:m="http://schemas.openxmlformats.org/officeDocument/2006/math">
                      <m:sSub>
                        <m:sSubPr>
                          <m:ctrlPr>
                            <a:rPr lang="en-GB" b="0" i="1" dirty="0" smtClean="0">
                              <a:latin typeface="Cambria Math" panose="02040503050406030204" pitchFamily="18" charset="0"/>
                            </a:rPr>
                          </m:ctrlPr>
                        </m:sSubPr>
                        <m:e>
                          <m:r>
                            <a:rPr lang="en-GB" b="0" i="1" dirty="0" smtClean="0">
                              <a:latin typeface="Cambria Math" panose="02040503050406030204" pitchFamily="18" charset="0"/>
                            </a:rPr>
                            <m:t>𝑈</m:t>
                          </m:r>
                        </m:e>
                        <m:sub>
                          <m:r>
                            <a:rPr lang="en-GB" b="0" i="1" dirty="0" smtClean="0">
                              <a:latin typeface="Cambria Math" panose="02040503050406030204" pitchFamily="18" charset="0"/>
                            </a:rPr>
                            <m:t>𝑓</m:t>
                          </m:r>
                        </m:sub>
                      </m:sSub>
                      <m:d>
                        <m:dPr>
                          <m:ctrlPr>
                            <a:rPr lang="en-GB" b="0" i="1" dirty="0" smtClean="0">
                              <a:latin typeface="Cambria Math" panose="02040503050406030204" pitchFamily="18" charset="0"/>
                            </a:rPr>
                          </m:ctrlPr>
                        </m:dPr>
                        <m:e>
                          <m:r>
                            <a:rPr lang="en-GB" b="0" i="1" dirty="0" smtClean="0">
                              <a:latin typeface="Cambria Math" panose="02040503050406030204" pitchFamily="18" charset="0"/>
                            </a:rPr>
                            <m:t>𝛽</m:t>
                          </m:r>
                        </m:e>
                      </m:d>
                      <m:r>
                        <a:rPr lang="en-GB" b="0" i="1" dirty="0" smtClean="0">
                          <a:latin typeface="Cambria Math" panose="02040503050406030204" pitchFamily="18" charset="0"/>
                        </a:rPr>
                        <m:t>=</m:t>
                      </m:r>
                      <m:sSup>
                        <m:sSupPr>
                          <m:ctrlPr>
                            <a:rPr lang="en-GB" b="0" i="1" dirty="0" smtClean="0">
                              <a:latin typeface="Cambria Math" panose="02040503050406030204" pitchFamily="18" charset="0"/>
                            </a:rPr>
                          </m:ctrlPr>
                        </m:sSupPr>
                        <m:e>
                          <m:r>
                            <a:rPr lang="en-GB" b="0" i="1" dirty="0" smtClean="0">
                              <a:latin typeface="Cambria Math" panose="02040503050406030204" pitchFamily="18" charset="0"/>
                            </a:rPr>
                            <m:t>𝑒</m:t>
                          </m:r>
                        </m:e>
                        <m:sup>
                          <m:r>
                            <a:rPr lang="en-GB" b="0" i="1" dirty="0" err="1" smtClean="0">
                              <a:latin typeface="Cambria Math" panose="02040503050406030204" pitchFamily="18" charset="0"/>
                            </a:rPr>
                            <m:t>𝑖</m:t>
                          </m:r>
                          <m:r>
                            <a:rPr lang="en-GB" b="0" i="1" dirty="0" smtClean="0">
                              <a:latin typeface="Cambria Math" panose="02040503050406030204" pitchFamily="18" charset="0"/>
                            </a:rPr>
                            <m:t>𝛽</m:t>
                          </m:r>
                          <m:sSub>
                            <m:sSubPr>
                              <m:ctrlPr>
                                <a:rPr lang="en-GB" b="0" i="1" dirty="0" err="1" smtClean="0">
                                  <a:latin typeface="Cambria Math" panose="02040503050406030204" pitchFamily="18" charset="0"/>
                                </a:rPr>
                              </m:ctrlPr>
                            </m:sSubPr>
                            <m:e>
                              <m:r>
                                <a:rPr lang="en-GB" b="0" i="1" dirty="0" err="1" smtClean="0">
                                  <a:latin typeface="Cambria Math" panose="02040503050406030204" pitchFamily="18" charset="0"/>
                                </a:rPr>
                                <m:t>𝐻</m:t>
                              </m:r>
                            </m:e>
                            <m:sub>
                              <m:r>
                                <a:rPr lang="en-GB" b="0" i="1" dirty="0" err="1" smtClean="0">
                                  <a:latin typeface="Cambria Math" panose="02040503050406030204" pitchFamily="18" charset="0"/>
                                </a:rPr>
                                <m:t>𝑓</m:t>
                              </m:r>
                            </m:sub>
                          </m:sSub>
                        </m:sup>
                      </m:sSup>
                    </m:oMath>
                  </m:oMathPara>
                </a14:m>
                <a:endParaRPr lang="en-GB" b="0" i="1" dirty="0">
                  <a:latin typeface="Cambria Math" panose="02040503050406030204" pitchFamily="18" charset="0"/>
                </a:endParaRPr>
              </a:p>
              <a:p>
                <a14:m>
                  <m:oMathPara xmlns:m="http://schemas.openxmlformats.org/officeDocument/2006/math">
                    <m:oMathParaPr>
                      <m:jc m:val="centerGroup"/>
                    </m:oMathParaPr>
                    <m:oMath xmlns:m="http://schemas.openxmlformats.org/officeDocument/2006/math">
                      <m:d>
                        <m:dPr>
                          <m:begChr m:val="|"/>
                          <m:endChr m:val="⟩"/>
                          <m:ctrlPr>
                            <a:rPr lang="en-GB" b="0" i="1" dirty="0" smtClean="0">
                              <a:latin typeface="Cambria Math" panose="02040503050406030204" pitchFamily="18" charset="0"/>
                            </a:rPr>
                          </m:ctrlPr>
                        </m:dPr>
                        <m:e>
                          <m:sSup>
                            <m:sSupPr>
                              <m:ctrlPr>
                                <a:rPr lang="en-GB" b="0" i="1" dirty="0" smtClean="0">
                                  <a:latin typeface="Cambria Math" panose="02040503050406030204" pitchFamily="18" charset="0"/>
                                </a:rPr>
                              </m:ctrlPr>
                            </m:sSupPr>
                            <m:e>
                              <m:r>
                                <a:rPr lang="en-GB" b="0" i="1" dirty="0" smtClean="0">
                                  <a:latin typeface="Cambria Math" panose="02040503050406030204" pitchFamily="18" charset="0"/>
                                </a:rPr>
                                <m:t>𝜓</m:t>
                              </m:r>
                            </m:e>
                            <m:sup>
                              <m:r>
                                <a:rPr lang="en-GB" b="0" i="1" dirty="0" smtClean="0">
                                  <a:latin typeface="Cambria Math" panose="02040503050406030204" pitchFamily="18" charset="0"/>
                                </a:rPr>
                                <m:t>∗</m:t>
                              </m:r>
                            </m:sup>
                          </m:sSup>
                        </m:e>
                      </m:d>
                      <m:r>
                        <a:rPr lang="en-GB" b="0" i="1" dirty="0" smtClean="0">
                          <a:latin typeface="Cambria Math" panose="02040503050406030204" pitchFamily="18" charset="0"/>
                        </a:rPr>
                        <m:t>=</m:t>
                      </m:r>
                      <m:f>
                        <m:fPr>
                          <m:ctrlPr>
                            <a:rPr lang="en-GB" b="0" i="1" dirty="0" smtClean="0">
                              <a:latin typeface="Cambria Math" panose="02040503050406030204" pitchFamily="18" charset="0"/>
                            </a:rPr>
                          </m:ctrlPr>
                        </m:fPr>
                        <m:num>
                          <m:r>
                            <a:rPr lang="en-GB" b="0" i="1" dirty="0" smtClean="0">
                              <a:latin typeface="Cambria Math" panose="02040503050406030204" pitchFamily="18" charset="0"/>
                            </a:rPr>
                            <m:t>1</m:t>
                          </m:r>
                        </m:num>
                        <m:den>
                          <m:rad>
                            <m:radPr>
                              <m:degHide m:val="on"/>
                              <m:ctrlPr>
                                <a:rPr lang="en-GB" b="0" i="1" dirty="0" smtClean="0">
                                  <a:latin typeface="Cambria Math" panose="02040503050406030204" pitchFamily="18" charset="0"/>
                                </a:rPr>
                              </m:ctrlPr>
                            </m:radPr>
                            <m:deg/>
                            <m:e>
                              <m:r>
                                <a:rPr lang="en-GB" b="0" i="1" dirty="0" smtClean="0">
                                  <a:latin typeface="Cambria Math" panose="02040503050406030204" pitchFamily="18" charset="0"/>
                                </a:rPr>
                                <m:t>𝑀</m:t>
                              </m:r>
                            </m:e>
                          </m:rad>
                        </m:den>
                      </m:f>
                      <m:nary>
                        <m:naryPr>
                          <m:chr m:val="∑"/>
                          <m:supHide m:val="on"/>
                          <m:ctrlPr>
                            <a:rPr lang="en-GB" b="0" i="1" dirty="0" smtClean="0">
                              <a:latin typeface="Cambria Math" panose="02040503050406030204" pitchFamily="18" charset="0"/>
                            </a:rPr>
                          </m:ctrlPr>
                        </m:naryPr>
                        <m:sub>
                          <m:r>
                            <a:rPr lang="en-GB" b="0" i="1" dirty="0" smtClean="0">
                              <a:latin typeface="Cambria Math" panose="02040503050406030204" pitchFamily="18" charset="0"/>
                            </a:rPr>
                            <m:t>𝑥</m:t>
                          </m:r>
                          <m:r>
                            <a:rPr lang="en-GB" b="0" i="1" dirty="0" smtClean="0">
                              <a:latin typeface="Cambria Math" panose="02040503050406030204" pitchFamily="18" charset="0"/>
                            </a:rPr>
                            <m:t>∈</m:t>
                          </m:r>
                          <m:r>
                            <m:rPr>
                              <m:lit/>
                            </m:rPr>
                            <a:rPr lang="en-GB" b="0" i="1" dirty="0" smtClean="0">
                              <a:latin typeface="Cambria Math" panose="02040503050406030204" pitchFamily="18" charset="0"/>
                            </a:rPr>
                            <m:t>{</m:t>
                          </m:r>
                          <m:r>
                            <a:rPr lang="en-GB" b="0" i="1" dirty="0" err="1" smtClean="0">
                              <a:latin typeface="Cambria Math" panose="02040503050406030204" pitchFamily="18" charset="0"/>
                            </a:rPr>
                            <m:t>𝑥</m:t>
                          </m:r>
                          <m:r>
                            <a:rPr lang="en-GB" b="0" i="1" dirty="0" err="1" smtClean="0">
                              <a:latin typeface="Cambria Math" panose="02040503050406030204" pitchFamily="18" charset="0"/>
                            </a:rPr>
                            <m:t>:</m:t>
                          </m:r>
                          <m:r>
                            <a:rPr lang="en-GB" b="0" i="1" dirty="0" err="1" smtClean="0">
                              <a:latin typeface="Cambria Math" panose="02040503050406030204" pitchFamily="18" charset="0"/>
                            </a:rPr>
                            <m:t>𝑓</m:t>
                          </m:r>
                          <m:d>
                            <m:dPr>
                              <m:ctrlPr>
                                <a:rPr lang="en-GB" b="0" i="1" dirty="0" smtClean="0">
                                  <a:latin typeface="Cambria Math" panose="02040503050406030204" pitchFamily="18" charset="0"/>
                                </a:rPr>
                              </m:ctrlPr>
                            </m:dPr>
                            <m:e>
                              <m:r>
                                <a:rPr lang="en-GB" b="0" i="1" dirty="0" smtClean="0">
                                  <a:latin typeface="Cambria Math" panose="02040503050406030204" pitchFamily="18" charset="0"/>
                                </a:rPr>
                                <m:t>𝑥</m:t>
                              </m:r>
                            </m:e>
                          </m:d>
                          <m:r>
                            <a:rPr lang="en-GB" b="0" i="1" dirty="0" smtClean="0">
                              <a:latin typeface="Cambria Math" panose="02040503050406030204" pitchFamily="18" charset="0"/>
                            </a:rPr>
                            <m:t>=1</m:t>
                          </m:r>
                          <m:r>
                            <m:rPr>
                              <m:lit/>
                            </m:rPr>
                            <a:rPr lang="en-GB" b="0" i="1" dirty="0" smtClean="0">
                              <a:latin typeface="Cambria Math" panose="02040503050406030204" pitchFamily="18" charset="0"/>
                            </a:rPr>
                            <m:t>}</m:t>
                          </m:r>
                        </m:sub>
                        <m:sup/>
                        <m:e>
                          <m:d>
                            <m:dPr>
                              <m:begChr m:val="|"/>
                              <m:endChr m:val="⟩"/>
                              <m:ctrlPr>
                                <a:rPr lang="en-GB" b="0" i="1" dirty="0" smtClean="0">
                                  <a:latin typeface="Cambria Math" panose="02040503050406030204" pitchFamily="18" charset="0"/>
                                </a:rPr>
                              </m:ctrlPr>
                            </m:dPr>
                            <m:e>
                              <m:r>
                                <a:rPr lang="en-GB" b="0" i="1" dirty="0" smtClean="0">
                                  <a:latin typeface="Cambria Math" panose="02040503050406030204" pitchFamily="18" charset="0"/>
                                </a:rPr>
                                <m:t>𝑥</m:t>
                              </m:r>
                            </m:e>
                          </m:d>
                        </m:e>
                      </m:nary>
                    </m:oMath>
                  </m:oMathPara>
                </a14:m>
                <a:endParaRPr lang="en-GB" b="0" dirty="0"/>
              </a:p>
              <a:p>
                <a:endParaRPr lang="en-GB" dirty="0"/>
              </a:p>
            </p:txBody>
          </p:sp>
        </mc:Choice>
        <mc:Fallback>
          <p:sp>
            <p:nvSpPr>
              <p:cNvPr id="18" name="TextBox 17">
                <a:extLst>
                  <a:ext uri="{FF2B5EF4-FFF2-40B4-BE49-F238E27FC236}">
                    <a16:creationId xmlns:a16="http://schemas.microsoft.com/office/drawing/2014/main" id="{B830BBBB-DD98-5A8A-3EB6-78ACC47386EC}"/>
                  </a:ext>
                </a:extLst>
              </p:cNvPr>
              <p:cNvSpPr txBox="1">
                <a:spLocks noRot="1" noChangeAspect="1" noMove="1" noResize="1" noEditPoints="1" noAdjustHandles="1" noChangeArrowheads="1" noChangeShapeType="1" noTextEdit="1"/>
              </p:cNvSpPr>
              <p:nvPr/>
            </p:nvSpPr>
            <p:spPr>
              <a:xfrm>
                <a:off x="4159319" y="4137183"/>
                <a:ext cx="2824106" cy="1692899"/>
              </a:xfrm>
              <a:prstGeom prst="rect">
                <a:avLst/>
              </a:prstGeom>
              <a:blipFill>
                <a:blip r:embed="rId9"/>
                <a:stretch>
                  <a:fillRect t="-19403" b="-58955"/>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20" name="TextBox 19">
                <a:extLst>
                  <a:ext uri="{FF2B5EF4-FFF2-40B4-BE49-F238E27FC236}">
                    <a16:creationId xmlns:a16="http://schemas.microsoft.com/office/drawing/2014/main" id="{5D0FEE71-E461-6C44-7B0D-56227340596D}"/>
                  </a:ext>
                </a:extLst>
              </p:cNvPr>
              <p:cNvSpPr txBox="1"/>
              <p:nvPr/>
            </p:nvSpPr>
            <p:spPr>
              <a:xfrm>
                <a:off x="8278943" y="4378234"/>
                <a:ext cx="3228641" cy="878126"/>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d>
                        <m:dPr>
                          <m:begChr m:val="|"/>
                          <m:endChr m:val="⟩"/>
                          <m:ctrlPr>
                            <a:rPr lang="en-GB" b="0" i="1" smtClean="0">
                              <a:latin typeface="Cambria Math" panose="02040503050406030204" pitchFamily="18" charset="0"/>
                            </a:rPr>
                          </m:ctrlPr>
                        </m:dPr>
                        <m:e>
                          <m:sSup>
                            <m:sSupPr>
                              <m:ctrlPr>
                                <a:rPr lang="en-GB" b="0" i="1" smtClean="0">
                                  <a:latin typeface="Cambria Math" panose="02040503050406030204" pitchFamily="18" charset="0"/>
                                </a:rPr>
                              </m:ctrlPr>
                            </m:sSupPr>
                            <m:e>
                              <m:r>
                                <a:rPr lang="en-GB" b="0" i="1" smtClean="0">
                                  <a:latin typeface="Cambria Math" panose="02040503050406030204" pitchFamily="18" charset="0"/>
                                </a:rPr>
                                <m:t>𝜓</m:t>
                              </m:r>
                            </m:e>
                            <m:sup>
                              <m:r>
                                <a:rPr lang="en-GB" b="0" i="1" smtClean="0">
                                  <a:latin typeface="Cambria Math" panose="02040503050406030204" pitchFamily="18" charset="0"/>
                                </a:rPr>
                                <m:t>∗</m:t>
                              </m:r>
                            </m:sup>
                          </m:sSup>
                        </m:e>
                      </m:d>
                      <m:r>
                        <a:rPr lang="en-GB" b="0" i="1" smtClean="0">
                          <a:latin typeface="Cambria Math" panose="02040503050406030204" pitchFamily="18" charset="0"/>
                        </a:rPr>
                        <m:t>=</m:t>
                      </m:r>
                      <m:nary>
                        <m:naryPr>
                          <m:chr m:val="∏"/>
                          <m:ctrlPr>
                            <a:rPr lang="en-GB" b="0" i="1" smtClean="0">
                              <a:latin typeface="Cambria Math" panose="02040503050406030204" pitchFamily="18" charset="0"/>
                            </a:rPr>
                          </m:ctrlPr>
                        </m:naryPr>
                        <m:sub>
                          <m:r>
                            <a:rPr lang="en-GB" b="0" i="1" smtClean="0">
                              <a:latin typeface="Cambria Math" panose="02040503050406030204" pitchFamily="18" charset="0"/>
                            </a:rPr>
                            <m:t>𝑘</m:t>
                          </m:r>
                          <m:r>
                            <a:rPr lang="en-GB" b="0" i="1" smtClean="0">
                              <a:latin typeface="Cambria Math" panose="02040503050406030204" pitchFamily="18" charset="0"/>
                            </a:rPr>
                            <m:t>=1</m:t>
                          </m:r>
                        </m:sub>
                        <m:sup>
                          <m:r>
                            <a:rPr lang="en-GB" b="0" i="1" smtClean="0">
                              <a:latin typeface="Cambria Math" panose="02040503050406030204" pitchFamily="18" charset="0"/>
                            </a:rPr>
                            <m:t>𝒩</m:t>
                          </m:r>
                        </m:sup>
                        <m:e>
                          <m:r>
                            <a:rPr lang="en-GB" b="0" i="1" smtClean="0">
                              <a:latin typeface="Cambria Math" panose="02040503050406030204" pitchFamily="18" charset="0"/>
                            </a:rPr>
                            <m:t>−</m:t>
                          </m:r>
                          <m:r>
                            <a:rPr lang="en-GB" b="0" i="1" smtClean="0">
                              <a:latin typeface="Cambria Math" panose="02040503050406030204" pitchFamily="18" charset="0"/>
                            </a:rPr>
                            <m:t>𝐷</m:t>
                          </m:r>
                          <m:d>
                            <m:dPr>
                              <m:ctrlPr>
                                <a:rPr lang="en-GB" b="0" i="1" smtClean="0">
                                  <a:latin typeface="Cambria Math" panose="02040503050406030204" pitchFamily="18" charset="0"/>
                                </a:rPr>
                              </m:ctrlPr>
                            </m:dPr>
                            <m:e>
                              <m:sSub>
                                <m:sSubPr>
                                  <m:ctrlPr>
                                    <a:rPr lang="en-GB" b="0" i="1" smtClean="0">
                                      <a:latin typeface="Cambria Math" panose="02040503050406030204" pitchFamily="18" charset="0"/>
                                    </a:rPr>
                                  </m:ctrlPr>
                                </m:sSubPr>
                                <m:e>
                                  <m:r>
                                    <a:rPr lang="en-GB" b="0" i="1" smtClean="0">
                                      <a:latin typeface="Cambria Math" panose="02040503050406030204" pitchFamily="18" charset="0"/>
                                    </a:rPr>
                                    <m:t>𝛼</m:t>
                                  </m:r>
                                </m:e>
                                <m:sub>
                                  <m:r>
                                    <a:rPr lang="en-GB" b="0" i="1" smtClean="0">
                                      <a:latin typeface="Cambria Math" panose="02040503050406030204" pitchFamily="18" charset="0"/>
                                    </a:rPr>
                                    <m:t>𝑘</m:t>
                                  </m:r>
                                </m:sub>
                              </m:sSub>
                            </m:e>
                          </m:d>
                          <m:sSub>
                            <m:sSubPr>
                              <m:ctrlPr>
                                <a:rPr lang="en-GB" b="0" i="1" smtClean="0">
                                  <a:latin typeface="Cambria Math" panose="02040503050406030204" pitchFamily="18" charset="0"/>
                                </a:rPr>
                              </m:ctrlPr>
                            </m:sSubPr>
                            <m:e>
                              <m:r>
                                <a:rPr lang="en-GB" b="0" i="1" smtClean="0">
                                  <a:latin typeface="Cambria Math" panose="02040503050406030204" pitchFamily="18" charset="0"/>
                                </a:rPr>
                                <m:t>𝑈</m:t>
                              </m:r>
                            </m:e>
                            <m:sub>
                              <m:r>
                                <a:rPr lang="en-GB" b="0" i="1" smtClean="0">
                                  <a:latin typeface="Cambria Math" panose="02040503050406030204" pitchFamily="18" charset="0"/>
                                </a:rPr>
                                <m:t>𝑓</m:t>
                              </m:r>
                            </m:sub>
                          </m:sSub>
                          <m:d>
                            <m:dPr>
                              <m:ctrlPr>
                                <a:rPr lang="en-GB" b="0" i="1" smtClean="0">
                                  <a:latin typeface="Cambria Math" panose="02040503050406030204" pitchFamily="18" charset="0"/>
                                </a:rPr>
                              </m:ctrlPr>
                            </m:dPr>
                            <m:e>
                              <m:sSub>
                                <m:sSubPr>
                                  <m:ctrlPr>
                                    <a:rPr lang="en-GB" b="0" i="1" smtClean="0">
                                      <a:latin typeface="Cambria Math" panose="02040503050406030204" pitchFamily="18" charset="0"/>
                                    </a:rPr>
                                  </m:ctrlPr>
                                </m:sSubPr>
                                <m:e>
                                  <m:r>
                                    <a:rPr lang="en-GB" b="0" i="1" smtClean="0">
                                      <a:latin typeface="Cambria Math" panose="02040503050406030204" pitchFamily="18" charset="0"/>
                                    </a:rPr>
                                    <m:t>𝛽</m:t>
                                  </m:r>
                                </m:e>
                                <m:sub>
                                  <m:r>
                                    <a:rPr lang="en-GB" b="0" i="1" smtClean="0">
                                      <a:latin typeface="Cambria Math" panose="02040503050406030204" pitchFamily="18" charset="0"/>
                                    </a:rPr>
                                    <m:t>𝑘</m:t>
                                  </m:r>
                                </m:sub>
                              </m:sSub>
                            </m:e>
                          </m:d>
                          <m:d>
                            <m:dPr>
                              <m:begChr m:val="|"/>
                              <m:endChr m:val="⟩"/>
                              <m:ctrlPr>
                                <a:rPr lang="en-GB" b="0" i="1" smtClean="0">
                                  <a:latin typeface="Cambria Math" panose="02040503050406030204" pitchFamily="18" charset="0"/>
                                </a:rPr>
                              </m:ctrlPr>
                            </m:dPr>
                            <m:e>
                              <m:sSub>
                                <m:sSubPr>
                                  <m:ctrlPr>
                                    <a:rPr lang="en-GB" b="0" i="1" smtClean="0">
                                      <a:latin typeface="Cambria Math" panose="02040503050406030204" pitchFamily="18" charset="0"/>
                                    </a:rPr>
                                  </m:ctrlPr>
                                </m:sSubPr>
                                <m:e>
                                  <m:r>
                                    <a:rPr lang="en-GB" b="0" i="1" smtClean="0">
                                      <a:latin typeface="Cambria Math" panose="02040503050406030204" pitchFamily="18" charset="0"/>
                                    </a:rPr>
                                    <m:t>𝜓</m:t>
                                  </m:r>
                                </m:e>
                                <m:sub>
                                  <m:r>
                                    <a:rPr lang="en-GB" b="0" i="1" smtClean="0">
                                      <a:latin typeface="Cambria Math" panose="02040503050406030204" pitchFamily="18" charset="0"/>
                                    </a:rPr>
                                    <m:t>0</m:t>
                                  </m:r>
                                </m:sub>
                              </m:sSub>
                            </m:e>
                          </m:d>
                        </m:e>
                      </m:nary>
                    </m:oMath>
                  </m:oMathPara>
                </a14:m>
                <a:endParaRPr lang="en-GB" dirty="0"/>
              </a:p>
            </p:txBody>
          </p:sp>
        </mc:Choice>
        <mc:Fallback>
          <p:sp>
            <p:nvSpPr>
              <p:cNvPr id="20" name="TextBox 19">
                <a:extLst>
                  <a:ext uri="{FF2B5EF4-FFF2-40B4-BE49-F238E27FC236}">
                    <a16:creationId xmlns:a16="http://schemas.microsoft.com/office/drawing/2014/main" id="{5D0FEE71-E461-6C44-7B0D-56227340596D}"/>
                  </a:ext>
                </a:extLst>
              </p:cNvPr>
              <p:cNvSpPr txBox="1">
                <a:spLocks noRot="1" noChangeAspect="1" noMove="1" noResize="1" noEditPoints="1" noAdjustHandles="1" noChangeArrowheads="1" noChangeShapeType="1" noTextEdit="1"/>
              </p:cNvSpPr>
              <p:nvPr/>
            </p:nvSpPr>
            <p:spPr>
              <a:xfrm>
                <a:off x="8278943" y="4378234"/>
                <a:ext cx="3228641" cy="878126"/>
              </a:xfrm>
              <a:prstGeom prst="rect">
                <a:avLst/>
              </a:prstGeom>
              <a:blipFill>
                <a:blip r:embed="rId10"/>
                <a:stretch>
                  <a:fillRect l="-781" t="-94286" b="-148571"/>
                </a:stretch>
              </a:blipFill>
            </p:spPr>
            <p:txBody>
              <a:bodyPr/>
              <a:lstStyle/>
              <a:p>
                <a:r>
                  <a:rPr lang="en-GB">
                    <a:noFill/>
                  </a:rPr>
                  <a:t> </a:t>
                </a:r>
              </a:p>
            </p:txBody>
          </p:sp>
        </mc:Fallback>
      </mc:AlternateContent>
    </p:spTree>
    <p:extLst>
      <p:ext uri="{BB962C8B-B14F-4D97-AF65-F5344CB8AC3E}">
        <p14:creationId xmlns:p14="http://schemas.microsoft.com/office/powerpoint/2010/main" val="23589565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A6006C-7216-23B1-DABE-B777F31E2450}"/>
            </a:ext>
          </a:extLst>
        </p:cNvPr>
        <p:cNvGrpSpPr/>
        <p:nvPr/>
      </p:nvGrpSpPr>
      <p:grpSpPr>
        <a:xfrm>
          <a:off x="0" y="0"/>
          <a:ext cx="0" cy="0"/>
          <a:chOff x="0" y="0"/>
          <a:chExt cx="0" cy="0"/>
        </a:xfrm>
      </p:grpSpPr>
      <p:pic>
        <p:nvPicPr>
          <p:cNvPr id="12" name="Picture 11" descr="A diagram of a graphing of a line&#10;&#10;AI-generated content may be incorrect.">
            <a:extLst>
              <a:ext uri="{FF2B5EF4-FFF2-40B4-BE49-F238E27FC236}">
                <a16:creationId xmlns:a16="http://schemas.microsoft.com/office/drawing/2014/main" id="{C23C74E7-91F5-804C-8E3F-CA7DCE687226}"/>
              </a:ext>
            </a:extLst>
          </p:cNvPr>
          <p:cNvPicPr>
            <a:picLocks noChangeAspect="1"/>
          </p:cNvPicPr>
          <p:nvPr/>
        </p:nvPicPr>
        <p:blipFill>
          <a:blip r:embed="rId3"/>
          <a:stretch>
            <a:fillRect/>
          </a:stretch>
        </p:blipFill>
        <p:spPr>
          <a:xfrm>
            <a:off x="6303706" y="345757"/>
            <a:ext cx="5818562" cy="3149222"/>
          </a:xfrm>
          <a:prstGeom prst="rect">
            <a:avLst/>
          </a:prstGeom>
        </p:spPr>
      </p:pic>
      <p:sp>
        <p:nvSpPr>
          <p:cNvPr id="2" name="Title 1">
            <a:extLst>
              <a:ext uri="{FF2B5EF4-FFF2-40B4-BE49-F238E27FC236}">
                <a16:creationId xmlns:a16="http://schemas.microsoft.com/office/drawing/2014/main" id="{A19B0B21-8B10-1161-B70C-1A412221627D}"/>
              </a:ext>
            </a:extLst>
          </p:cNvPr>
          <p:cNvSpPr>
            <a:spLocks noGrp="1"/>
          </p:cNvSpPr>
          <p:nvPr>
            <p:ph type="ctrTitle"/>
          </p:nvPr>
        </p:nvSpPr>
        <p:spPr>
          <a:xfrm>
            <a:off x="1524000" y="-2541912"/>
            <a:ext cx="9144000" cy="2387600"/>
          </a:xfrm>
        </p:spPr>
        <p:txBody>
          <a:bodyPr>
            <a:normAutofit fontScale="90000"/>
          </a:bodyPr>
          <a:lstStyle/>
          <a:p>
            <a:r>
              <a:rPr lang="en-US" dirty="0" err="1"/>
              <a:t>Optimisation</a:t>
            </a:r>
            <a:r>
              <a:rPr lang="en-US" dirty="0"/>
              <a:t> on Riemannian Manifolds &amp; Quantum Algorithms</a:t>
            </a:r>
          </a:p>
        </p:txBody>
      </p:sp>
      <p:sp>
        <p:nvSpPr>
          <p:cNvPr id="3" name="Subtitle 2">
            <a:extLst>
              <a:ext uri="{FF2B5EF4-FFF2-40B4-BE49-F238E27FC236}">
                <a16:creationId xmlns:a16="http://schemas.microsoft.com/office/drawing/2014/main" id="{5E3530B6-CCC1-1181-828A-9CE03DAC1F78}"/>
              </a:ext>
            </a:extLst>
          </p:cNvPr>
          <p:cNvSpPr>
            <a:spLocks noGrp="1"/>
          </p:cNvSpPr>
          <p:nvPr>
            <p:ph type="subTitle" idx="1"/>
          </p:nvPr>
        </p:nvSpPr>
        <p:spPr>
          <a:xfrm>
            <a:off x="1524000" y="10123163"/>
            <a:ext cx="9144000" cy="1655762"/>
          </a:xfrm>
        </p:spPr>
        <p:txBody>
          <a:bodyPr/>
          <a:lstStyle/>
          <a:p>
            <a:r>
              <a:rPr lang="en-US" dirty="0"/>
              <a:t>Andres Arcia Lopez</a:t>
            </a:r>
          </a:p>
          <a:p>
            <a:r>
              <a:rPr lang="en-US" dirty="0" err="1"/>
              <a:t>andres.arcialopez@ntu.edu.sg</a:t>
            </a:r>
            <a:endParaRPr lang="en-US" dirty="0"/>
          </a:p>
        </p:txBody>
      </p:sp>
      <p:pic>
        <p:nvPicPr>
          <p:cNvPr id="10" name="Picture 9" descr="A close-up of a document&#10;&#10;AI-generated content may be incorrect.">
            <a:extLst>
              <a:ext uri="{FF2B5EF4-FFF2-40B4-BE49-F238E27FC236}">
                <a16:creationId xmlns:a16="http://schemas.microsoft.com/office/drawing/2014/main" id="{6EA78551-B176-9C37-EE28-0651D8B0244C}"/>
              </a:ext>
            </a:extLst>
          </p:cNvPr>
          <p:cNvPicPr>
            <a:picLocks noChangeAspect="1"/>
          </p:cNvPicPr>
          <p:nvPr/>
        </p:nvPicPr>
        <p:blipFill>
          <a:blip r:embed="rId4"/>
          <a:stretch>
            <a:fillRect/>
          </a:stretch>
        </p:blipFill>
        <p:spPr>
          <a:xfrm>
            <a:off x="5811" y="68034"/>
            <a:ext cx="5927455" cy="3222035"/>
          </a:xfrm>
          <a:prstGeom prst="rect">
            <a:avLst/>
          </a:prstGeom>
        </p:spPr>
      </p:pic>
      <p:sp>
        <p:nvSpPr>
          <p:cNvPr id="4" name="TextBox 3">
            <a:extLst>
              <a:ext uri="{FF2B5EF4-FFF2-40B4-BE49-F238E27FC236}">
                <a16:creationId xmlns:a16="http://schemas.microsoft.com/office/drawing/2014/main" id="{F9BD0998-5A38-4EDC-4FBF-2442A0347F5B}"/>
              </a:ext>
            </a:extLst>
          </p:cNvPr>
          <p:cNvSpPr txBox="1"/>
          <p:nvPr/>
        </p:nvSpPr>
        <p:spPr>
          <a:xfrm>
            <a:off x="4547937" y="3013501"/>
            <a:ext cx="3096126" cy="830997"/>
          </a:xfrm>
          <a:prstGeom prst="rect">
            <a:avLst/>
          </a:prstGeom>
          <a:noFill/>
        </p:spPr>
        <p:txBody>
          <a:bodyPr wrap="square" rtlCol="0">
            <a:spAutoFit/>
          </a:bodyPr>
          <a:lstStyle/>
          <a:p>
            <a:r>
              <a:rPr lang="en-GB" sz="4800" dirty="0"/>
              <a:t>Big Picture</a:t>
            </a:r>
          </a:p>
        </p:txBody>
      </p:sp>
      <p:sp>
        <p:nvSpPr>
          <p:cNvPr id="5" name="TextBox 4">
            <a:extLst>
              <a:ext uri="{FF2B5EF4-FFF2-40B4-BE49-F238E27FC236}">
                <a16:creationId xmlns:a16="http://schemas.microsoft.com/office/drawing/2014/main" id="{8F7D0E2B-93E3-E51B-8FAA-195D98572789}"/>
              </a:ext>
            </a:extLst>
          </p:cNvPr>
          <p:cNvSpPr txBox="1"/>
          <p:nvPr/>
        </p:nvSpPr>
        <p:spPr>
          <a:xfrm>
            <a:off x="8726905" y="522328"/>
            <a:ext cx="1243263" cy="369332"/>
          </a:xfrm>
          <a:prstGeom prst="rect">
            <a:avLst/>
          </a:prstGeom>
          <a:noFill/>
        </p:spPr>
        <p:txBody>
          <a:bodyPr wrap="square" rtlCol="0">
            <a:spAutoFit/>
          </a:bodyPr>
          <a:lstStyle/>
          <a:p>
            <a:r>
              <a:rPr lang="en-GB" dirty="0">
                <a:solidFill>
                  <a:schemeClr val="bg2">
                    <a:lumMod val="75000"/>
                  </a:schemeClr>
                </a:solidFill>
              </a:rPr>
              <a:t>Objective</a:t>
            </a:r>
          </a:p>
        </p:txBody>
      </p:sp>
      <p:pic>
        <p:nvPicPr>
          <p:cNvPr id="11" name="Picture 10" descr="A close-up of a sign&#10;&#10;AI-generated content may be incorrect.">
            <a:extLst>
              <a:ext uri="{FF2B5EF4-FFF2-40B4-BE49-F238E27FC236}">
                <a16:creationId xmlns:a16="http://schemas.microsoft.com/office/drawing/2014/main" id="{8F916007-B1D0-EE19-696C-491F07D73A65}"/>
              </a:ext>
            </a:extLst>
          </p:cNvPr>
          <p:cNvPicPr>
            <a:picLocks noChangeAspect="1"/>
          </p:cNvPicPr>
          <p:nvPr/>
        </p:nvPicPr>
        <p:blipFill>
          <a:blip r:embed="rId5"/>
          <a:stretch>
            <a:fillRect/>
          </a:stretch>
        </p:blipFill>
        <p:spPr>
          <a:xfrm>
            <a:off x="10565895" y="6124353"/>
            <a:ext cx="1243279" cy="480701"/>
          </a:xfrm>
          <a:prstGeom prst="rect">
            <a:avLst/>
          </a:prstGeom>
        </p:spPr>
      </p:pic>
      <p:pic>
        <p:nvPicPr>
          <p:cNvPr id="19" name="Picture 18" descr="A black text on a white background&#10;&#10;AI-generated content may be incorrect.">
            <a:extLst>
              <a:ext uri="{FF2B5EF4-FFF2-40B4-BE49-F238E27FC236}">
                <a16:creationId xmlns:a16="http://schemas.microsoft.com/office/drawing/2014/main" id="{47AAF012-4C4C-DF3F-DEC7-653749441111}"/>
              </a:ext>
            </a:extLst>
          </p:cNvPr>
          <p:cNvPicPr>
            <a:picLocks noChangeAspect="1"/>
          </p:cNvPicPr>
          <p:nvPr/>
        </p:nvPicPr>
        <p:blipFill>
          <a:blip r:embed="rId6"/>
          <a:stretch>
            <a:fillRect/>
          </a:stretch>
        </p:blipFill>
        <p:spPr>
          <a:xfrm>
            <a:off x="3853503" y="3398107"/>
            <a:ext cx="3279003" cy="988352"/>
          </a:xfrm>
          <a:prstGeom prst="rect">
            <a:avLst/>
          </a:prstGeom>
        </p:spPr>
      </p:pic>
      <p:grpSp>
        <p:nvGrpSpPr>
          <p:cNvPr id="23" name="Group 22">
            <a:extLst>
              <a:ext uri="{FF2B5EF4-FFF2-40B4-BE49-F238E27FC236}">
                <a16:creationId xmlns:a16="http://schemas.microsoft.com/office/drawing/2014/main" id="{2B5EE0B6-076F-02EF-8716-D54149A2DCCF}"/>
              </a:ext>
            </a:extLst>
          </p:cNvPr>
          <p:cNvGrpSpPr/>
          <p:nvPr/>
        </p:nvGrpSpPr>
        <p:grpSpPr>
          <a:xfrm>
            <a:off x="7245408" y="3404760"/>
            <a:ext cx="4057118" cy="988352"/>
            <a:chOff x="7245408" y="4269275"/>
            <a:chExt cx="4057118" cy="988352"/>
          </a:xfrm>
        </p:grpSpPr>
        <p:pic>
          <p:nvPicPr>
            <p:cNvPr id="17" name="Picture 16" descr="A black text with a white background&#10;&#10;AI-generated content may be incorrect.">
              <a:extLst>
                <a:ext uri="{FF2B5EF4-FFF2-40B4-BE49-F238E27FC236}">
                  <a16:creationId xmlns:a16="http://schemas.microsoft.com/office/drawing/2014/main" id="{0E7E2AB3-A6B4-FCD5-7DA9-7CFCE138A6BB}"/>
                </a:ext>
              </a:extLst>
            </p:cNvPr>
            <p:cNvPicPr>
              <a:picLocks noChangeAspect="1"/>
            </p:cNvPicPr>
            <p:nvPr/>
          </p:nvPicPr>
          <p:blipFill>
            <a:blip r:embed="rId7"/>
            <a:stretch>
              <a:fillRect/>
            </a:stretch>
          </p:blipFill>
          <p:spPr>
            <a:xfrm>
              <a:off x="8023522" y="4269275"/>
              <a:ext cx="3279004" cy="988352"/>
            </a:xfrm>
            <a:prstGeom prst="rect">
              <a:avLst/>
            </a:prstGeom>
          </p:spPr>
        </p:pic>
        <p:sp>
          <p:nvSpPr>
            <p:cNvPr id="22" name="Right Arrow 21">
              <a:extLst>
                <a:ext uri="{FF2B5EF4-FFF2-40B4-BE49-F238E27FC236}">
                  <a16:creationId xmlns:a16="http://schemas.microsoft.com/office/drawing/2014/main" id="{17F24C0F-DE5D-7BD8-B131-6CFBD764C47A}"/>
                </a:ext>
              </a:extLst>
            </p:cNvPr>
            <p:cNvSpPr/>
            <p:nvPr/>
          </p:nvSpPr>
          <p:spPr>
            <a:xfrm>
              <a:off x="7245408" y="4541429"/>
              <a:ext cx="661372" cy="46372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5" name="Group 24">
            <a:extLst>
              <a:ext uri="{FF2B5EF4-FFF2-40B4-BE49-F238E27FC236}">
                <a16:creationId xmlns:a16="http://schemas.microsoft.com/office/drawing/2014/main" id="{42005464-6749-5B08-2FAD-DDC04B54461B}"/>
              </a:ext>
            </a:extLst>
          </p:cNvPr>
          <p:cNvGrpSpPr/>
          <p:nvPr/>
        </p:nvGrpSpPr>
        <p:grpSpPr>
          <a:xfrm>
            <a:off x="7329905" y="4361568"/>
            <a:ext cx="2794000" cy="1262060"/>
            <a:chOff x="7329905" y="5031213"/>
            <a:chExt cx="2794000" cy="1262060"/>
          </a:xfrm>
        </p:grpSpPr>
        <p:pic>
          <p:nvPicPr>
            <p:cNvPr id="15" name="Picture 14" descr="A black text on a white background&#10;&#10;AI-generated content may be incorrect.">
              <a:extLst>
                <a:ext uri="{FF2B5EF4-FFF2-40B4-BE49-F238E27FC236}">
                  <a16:creationId xmlns:a16="http://schemas.microsoft.com/office/drawing/2014/main" id="{6F81DAB4-2356-38CF-9AF2-A549EB1E198F}"/>
                </a:ext>
              </a:extLst>
            </p:cNvPr>
            <p:cNvPicPr>
              <a:picLocks noChangeAspect="1"/>
            </p:cNvPicPr>
            <p:nvPr/>
          </p:nvPicPr>
          <p:blipFill>
            <a:blip r:embed="rId8"/>
            <a:stretch>
              <a:fillRect/>
            </a:stretch>
          </p:blipFill>
          <p:spPr>
            <a:xfrm>
              <a:off x="7329905" y="5594773"/>
              <a:ext cx="2794000" cy="698500"/>
            </a:xfrm>
            <a:prstGeom prst="rect">
              <a:avLst/>
            </a:prstGeom>
          </p:spPr>
        </p:pic>
        <p:sp>
          <p:nvSpPr>
            <p:cNvPr id="24" name="Down Arrow 23">
              <a:extLst>
                <a:ext uri="{FF2B5EF4-FFF2-40B4-BE49-F238E27FC236}">
                  <a16:creationId xmlns:a16="http://schemas.microsoft.com/office/drawing/2014/main" id="{F23F7A35-3489-8F69-C544-683935522130}"/>
                </a:ext>
              </a:extLst>
            </p:cNvPr>
            <p:cNvSpPr/>
            <p:nvPr/>
          </p:nvSpPr>
          <p:spPr>
            <a:xfrm>
              <a:off x="8551644" y="5031213"/>
              <a:ext cx="350521" cy="576083"/>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32" name="Group 31">
            <a:extLst>
              <a:ext uri="{FF2B5EF4-FFF2-40B4-BE49-F238E27FC236}">
                <a16:creationId xmlns:a16="http://schemas.microsoft.com/office/drawing/2014/main" id="{0BAA699C-ED27-D374-27EA-513C6E2B2F1A}"/>
              </a:ext>
            </a:extLst>
          </p:cNvPr>
          <p:cNvGrpSpPr/>
          <p:nvPr/>
        </p:nvGrpSpPr>
        <p:grpSpPr>
          <a:xfrm>
            <a:off x="729152" y="4407111"/>
            <a:ext cx="6213262" cy="1751309"/>
            <a:chOff x="729152" y="4407111"/>
            <a:chExt cx="6213262" cy="1751309"/>
          </a:xfrm>
        </p:grpSpPr>
        <p:pic>
          <p:nvPicPr>
            <p:cNvPr id="30" name="Picture 29" descr="A mathematical equation with numbers and symbols&#10;&#10;AI-generated content may be incorrect.">
              <a:extLst>
                <a:ext uri="{FF2B5EF4-FFF2-40B4-BE49-F238E27FC236}">
                  <a16:creationId xmlns:a16="http://schemas.microsoft.com/office/drawing/2014/main" id="{8897A065-321D-B404-C228-F8DE2E5FECB5}"/>
                </a:ext>
              </a:extLst>
            </p:cNvPr>
            <p:cNvPicPr>
              <a:picLocks noChangeAspect="1"/>
            </p:cNvPicPr>
            <p:nvPr/>
          </p:nvPicPr>
          <p:blipFill>
            <a:blip r:embed="rId9"/>
            <a:stretch>
              <a:fillRect/>
            </a:stretch>
          </p:blipFill>
          <p:spPr>
            <a:xfrm>
              <a:off x="729152" y="4407111"/>
              <a:ext cx="5879393" cy="1751309"/>
            </a:xfrm>
            <a:prstGeom prst="rect">
              <a:avLst/>
            </a:prstGeom>
          </p:spPr>
        </p:pic>
        <p:sp>
          <p:nvSpPr>
            <p:cNvPr id="31" name="Left Arrow 30">
              <a:extLst>
                <a:ext uri="{FF2B5EF4-FFF2-40B4-BE49-F238E27FC236}">
                  <a16:creationId xmlns:a16="http://schemas.microsoft.com/office/drawing/2014/main" id="{976F66F3-480A-D2AC-C8FA-45B2F357CC2D}"/>
                </a:ext>
              </a:extLst>
            </p:cNvPr>
            <p:cNvSpPr/>
            <p:nvPr/>
          </p:nvSpPr>
          <p:spPr>
            <a:xfrm>
              <a:off x="6366649" y="5113199"/>
              <a:ext cx="575765" cy="336270"/>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6" name="Picture 5" descr="A red and blue text on a black background&#10;&#10;AI-generated content may be incorrect.">
            <a:extLst>
              <a:ext uri="{FF2B5EF4-FFF2-40B4-BE49-F238E27FC236}">
                <a16:creationId xmlns:a16="http://schemas.microsoft.com/office/drawing/2014/main" id="{82F2A232-5ED8-552F-0448-C793114CF08A}"/>
              </a:ext>
            </a:extLst>
          </p:cNvPr>
          <p:cNvPicPr>
            <a:picLocks noChangeAspect="1"/>
          </p:cNvPicPr>
          <p:nvPr/>
        </p:nvPicPr>
        <p:blipFill>
          <a:blip r:embed="rId10"/>
          <a:stretch>
            <a:fillRect/>
          </a:stretch>
        </p:blipFill>
        <p:spPr>
          <a:xfrm>
            <a:off x="129045" y="6044390"/>
            <a:ext cx="2163989" cy="770921"/>
          </a:xfrm>
          <a:prstGeom prst="rect">
            <a:avLst/>
          </a:prstGeom>
        </p:spPr>
      </p:pic>
      <p:pic>
        <p:nvPicPr>
          <p:cNvPr id="27" name="Picture 26" descr="A black text on a white background&#10;&#10;AI-generated content may be incorrect.">
            <a:extLst>
              <a:ext uri="{FF2B5EF4-FFF2-40B4-BE49-F238E27FC236}">
                <a16:creationId xmlns:a16="http://schemas.microsoft.com/office/drawing/2014/main" id="{F1387310-227F-6ABD-E03F-0B549196827B}"/>
              </a:ext>
            </a:extLst>
          </p:cNvPr>
          <p:cNvPicPr>
            <a:picLocks noChangeAspect="1"/>
          </p:cNvPicPr>
          <p:nvPr/>
        </p:nvPicPr>
        <p:blipFill>
          <a:blip r:embed="rId11"/>
          <a:stretch>
            <a:fillRect/>
          </a:stretch>
        </p:blipFill>
        <p:spPr>
          <a:xfrm>
            <a:off x="6959065" y="5899024"/>
            <a:ext cx="3886200" cy="660400"/>
          </a:xfrm>
          <a:prstGeom prst="rect">
            <a:avLst/>
          </a:prstGeom>
        </p:spPr>
      </p:pic>
      <p:sp>
        <p:nvSpPr>
          <p:cNvPr id="16" name="Down Arrow 15">
            <a:extLst>
              <a:ext uri="{FF2B5EF4-FFF2-40B4-BE49-F238E27FC236}">
                <a16:creationId xmlns:a16="http://schemas.microsoft.com/office/drawing/2014/main" id="{D089945E-B21A-E897-F145-6F90B8A6C6A6}"/>
              </a:ext>
            </a:extLst>
          </p:cNvPr>
          <p:cNvSpPr/>
          <p:nvPr/>
        </p:nvSpPr>
        <p:spPr>
          <a:xfrm>
            <a:off x="8549652" y="5449469"/>
            <a:ext cx="350521" cy="576083"/>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mc:AlternateContent xmlns:mc="http://schemas.openxmlformats.org/markup-compatibility/2006">
        <mc:Choice xmlns:a14="http://schemas.microsoft.com/office/drawing/2010/main" Requires="a14">
          <p:sp>
            <p:nvSpPr>
              <p:cNvPr id="20" name="TextBox 19">
                <a:extLst>
                  <a:ext uri="{FF2B5EF4-FFF2-40B4-BE49-F238E27FC236}">
                    <a16:creationId xmlns:a16="http://schemas.microsoft.com/office/drawing/2014/main" id="{3304DDDE-9D83-F99C-AEB1-B2D7E46B0E04}"/>
                  </a:ext>
                </a:extLst>
              </p:cNvPr>
              <p:cNvSpPr txBox="1"/>
              <p:nvPr/>
            </p:nvSpPr>
            <p:spPr>
              <a:xfrm>
                <a:off x="-2495764" y="3434135"/>
                <a:ext cx="2159053" cy="3150734"/>
              </a:xfrm>
              <a:prstGeom prst="rect">
                <a:avLst/>
              </a:prstGeom>
              <a:noFill/>
            </p:spPr>
            <p:txBody>
              <a:bodyPr wrap="square" lIns="0" tIns="0" rIns="0" bIns="0" rtlCol="0">
                <a:spAutoFit/>
              </a:bodyPr>
              <a:lstStyle/>
              <a:p>
                <a14:m>
                  <m:oMathPara xmlns:m="http://schemas.openxmlformats.org/officeDocument/2006/math">
                    <m:oMathParaPr>
                      <m:jc m:val="centerGroup"/>
                    </m:oMathParaPr>
                    <m:oMath xmlns:m="http://schemas.openxmlformats.org/officeDocument/2006/math">
                      <m:d>
                        <m:dPr>
                          <m:begChr m:val="|"/>
                          <m:endChr m:val="⟩"/>
                          <m:ctrlPr>
                            <a:rPr lang="en-GB" i="1" dirty="0">
                              <a:latin typeface="Cambria Math" panose="02040503050406030204" pitchFamily="18" charset="0"/>
                            </a:rPr>
                          </m:ctrlPr>
                        </m:dPr>
                        <m:e>
                          <m:sSub>
                            <m:sSubPr>
                              <m:ctrlPr>
                                <a:rPr lang="en-GB" i="1" dirty="0">
                                  <a:latin typeface="Cambria Math" panose="02040503050406030204" pitchFamily="18" charset="0"/>
                                </a:rPr>
                              </m:ctrlPr>
                            </m:sSubPr>
                            <m:e>
                              <m:r>
                                <a:rPr lang="en-GB" i="1" dirty="0">
                                  <a:latin typeface="Cambria Math" panose="02040503050406030204" pitchFamily="18" charset="0"/>
                                </a:rPr>
                                <m:t>𝜓</m:t>
                              </m:r>
                            </m:e>
                            <m:sub>
                              <m:r>
                                <a:rPr lang="en-GB" dirty="0">
                                  <a:latin typeface="Cambria Math" panose="02040503050406030204" pitchFamily="18" charset="0"/>
                                </a:rPr>
                                <m:t>0</m:t>
                              </m:r>
                            </m:sub>
                          </m:sSub>
                        </m:e>
                      </m:d>
                      <m:r>
                        <a:rPr lang="en-GB" dirty="0">
                          <a:latin typeface="Cambria Math" panose="02040503050406030204" pitchFamily="18" charset="0"/>
                        </a:rPr>
                        <m:t>=</m:t>
                      </m:r>
                      <m:r>
                        <a:rPr lang="en-GB" i="1" dirty="0">
                          <a:latin typeface="Cambria Math" panose="02040503050406030204" pitchFamily="18" charset="0"/>
                        </a:rPr>
                        <m:t> </m:t>
                      </m:r>
                      <m:f>
                        <m:fPr>
                          <m:ctrlPr>
                            <a:rPr lang="en-GB" i="1" dirty="0">
                              <a:latin typeface="Cambria Math" panose="02040503050406030204" pitchFamily="18" charset="0"/>
                            </a:rPr>
                          </m:ctrlPr>
                        </m:fPr>
                        <m:num>
                          <m:r>
                            <a:rPr lang="en-GB" dirty="0">
                              <a:latin typeface="Cambria Math" panose="02040503050406030204" pitchFamily="18" charset="0"/>
                            </a:rPr>
                            <m:t>1</m:t>
                          </m:r>
                        </m:num>
                        <m:den>
                          <m:rad>
                            <m:radPr>
                              <m:degHide m:val="on"/>
                              <m:ctrlPr>
                                <a:rPr lang="en-GB" i="1" dirty="0">
                                  <a:latin typeface="Cambria Math" panose="02040503050406030204" pitchFamily="18" charset="0"/>
                                </a:rPr>
                              </m:ctrlPr>
                            </m:radPr>
                            <m:deg/>
                            <m:e>
                              <m:r>
                                <a:rPr lang="en-GB" i="1" dirty="0">
                                  <a:latin typeface="Cambria Math" panose="02040503050406030204" pitchFamily="18" charset="0"/>
                                </a:rPr>
                                <m:t>𝑁</m:t>
                              </m:r>
                            </m:e>
                          </m:rad>
                        </m:den>
                      </m:f>
                      <m:r>
                        <a:rPr lang="en-GB" i="1" dirty="0">
                          <a:latin typeface="Cambria Math" panose="02040503050406030204" pitchFamily="18" charset="0"/>
                        </a:rPr>
                        <m:t> </m:t>
                      </m:r>
                      <m:nary>
                        <m:naryPr>
                          <m:chr m:val="∑"/>
                          <m:ctrlPr>
                            <a:rPr lang="en-GB" i="1" dirty="0">
                              <a:latin typeface="Cambria Math" panose="02040503050406030204" pitchFamily="18" charset="0"/>
                            </a:rPr>
                          </m:ctrlPr>
                        </m:naryPr>
                        <m:sub>
                          <m:r>
                            <a:rPr lang="en-GB" i="1" dirty="0">
                              <a:latin typeface="Cambria Math" panose="02040503050406030204" pitchFamily="18" charset="0"/>
                            </a:rPr>
                            <m:t>𝑥</m:t>
                          </m:r>
                          <m:r>
                            <a:rPr lang="en-GB" dirty="0">
                              <a:latin typeface="Cambria Math" panose="02040503050406030204" pitchFamily="18" charset="0"/>
                            </a:rPr>
                            <m:t>=0</m:t>
                          </m:r>
                        </m:sub>
                        <m:sup>
                          <m:r>
                            <a:rPr lang="en-GB" i="1" dirty="0">
                              <a:latin typeface="Cambria Math" panose="02040503050406030204" pitchFamily="18" charset="0"/>
                            </a:rPr>
                            <m:t>𝑁</m:t>
                          </m:r>
                          <m:r>
                            <a:rPr lang="en-GB" i="1" dirty="0">
                              <a:latin typeface="Cambria Math" panose="02040503050406030204" pitchFamily="18" charset="0"/>
                            </a:rPr>
                            <m:t>−</m:t>
                          </m:r>
                          <m:r>
                            <a:rPr lang="en-GB" dirty="0">
                              <a:latin typeface="Cambria Math" panose="02040503050406030204" pitchFamily="18" charset="0"/>
                            </a:rPr>
                            <m:t>1</m:t>
                          </m:r>
                        </m:sup>
                        <m:e>
                          <m:d>
                            <m:dPr>
                              <m:begChr m:val="|"/>
                              <m:endChr m:val="⟩"/>
                              <m:ctrlPr>
                                <a:rPr lang="en-GB" i="1" dirty="0">
                                  <a:latin typeface="Cambria Math" panose="02040503050406030204" pitchFamily="18" charset="0"/>
                                </a:rPr>
                              </m:ctrlPr>
                            </m:dPr>
                            <m:e>
                              <m:r>
                                <a:rPr lang="en-GB" i="1" dirty="0">
                                  <a:latin typeface="Cambria Math" panose="02040503050406030204" pitchFamily="18" charset="0"/>
                                </a:rPr>
                                <m:t>𝑥</m:t>
                              </m:r>
                            </m:e>
                          </m:d>
                        </m:e>
                      </m:nary>
                    </m:oMath>
                  </m:oMathPara>
                </a14:m>
                <a:endParaRPr lang="en-GB" dirty="0"/>
              </a:p>
              <a:p>
                <a:endParaRPr lang="en-GB" dirty="0">
                  <a:latin typeface="Cambria Math" panose="02040503050406030204" pitchFamily="18" charset="0"/>
                </a:endParaRPr>
              </a:p>
              <a:p>
                <a14:m>
                  <m:oMathPara xmlns:m="http://schemas.openxmlformats.org/officeDocument/2006/math">
                    <m:oMathParaPr>
                      <m:jc m:val="centerGroup"/>
                    </m:oMathParaPr>
                    <m:oMath xmlns:m="http://schemas.openxmlformats.org/officeDocument/2006/math">
                      <m:sSub>
                        <m:sSubPr>
                          <m:ctrlPr>
                            <a:rPr lang="en-GB" dirty="0" smtClean="0">
                              <a:latin typeface="Cambria Math" panose="02040503050406030204" pitchFamily="18" charset="0"/>
                            </a:rPr>
                          </m:ctrlPr>
                        </m:sSubPr>
                        <m:e>
                          <m:r>
                            <a:rPr lang="en-GB" i="1" dirty="0" smtClean="0">
                              <a:latin typeface="Cambria Math" panose="02040503050406030204" pitchFamily="18" charset="0"/>
                            </a:rPr>
                            <m:t>𝜓</m:t>
                          </m:r>
                        </m:e>
                        <m:sub>
                          <m:r>
                            <a:rPr lang="en-GB" dirty="0" smtClean="0">
                              <a:latin typeface="Cambria Math" panose="02040503050406030204" pitchFamily="18" charset="0"/>
                            </a:rPr>
                            <m:t>0</m:t>
                          </m:r>
                        </m:sub>
                      </m:sSub>
                      <m:r>
                        <a:rPr lang="en-GB" i="1">
                          <a:latin typeface="Cambria Math" panose="02040503050406030204" pitchFamily="18" charset="0"/>
                        </a:rPr>
                        <m:t>=</m:t>
                      </m:r>
                      <m:d>
                        <m:dPr>
                          <m:begChr m:val="|"/>
                          <m:endChr m:val="⟩"/>
                          <m:ctrlPr>
                            <a:rPr lang="en-GB" i="1" dirty="0">
                              <a:latin typeface="Cambria Math" panose="02040503050406030204" pitchFamily="18" charset="0"/>
                            </a:rPr>
                          </m:ctrlPr>
                        </m:dPr>
                        <m:e>
                          <m:sSub>
                            <m:sSubPr>
                              <m:ctrlPr>
                                <a:rPr lang="en-GB" i="1" dirty="0">
                                  <a:latin typeface="Cambria Math" panose="02040503050406030204" pitchFamily="18" charset="0"/>
                                </a:rPr>
                              </m:ctrlPr>
                            </m:sSubPr>
                            <m:e>
                              <m:r>
                                <a:rPr lang="en-GB" i="1" dirty="0">
                                  <a:latin typeface="Cambria Math" panose="02040503050406030204" pitchFamily="18" charset="0"/>
                                </a:rPr>
                                <m:t>𝜓</m:t>
                              </m:r>
                            </m:e>
                            <m:sub>
                              <m:r>
                                <a:rPr lang="en-GB" i="1" dirty="0">
                                  <a:latin typeface="Cambria Math" panose="02040503050406030204" pitchFamily="18" charset="0"/>
                                </a:rPr>
                                <m:t>0</m:t>
                              </m:r>
                            </m:sub>
                          </m:sSub>
                        </m:e>
                      </m:d>
                      <m:d>
                        <m:dPr>
                          <m:begChr m:val="⟨"/>
                          <m:endChr m:val="|"/>
                          <m:ctrlPr>
                            <a:rPr lang="en-GB" i="1" dirty="0">
                              <a:latin typeface="Cambria Math" panose="02040503050406030204" pitchFamily="18" charset="0"/>
                            </a:rPr>
                          </m:ctrlPr>
                        </m:dPr>
                        <m:e>
                          <m:sSub>
                            <m:sSubPr>
                              <m:ctrlPr>
                                <a:rPr lang="en-GB" i="1" dirty="0">
                                  <a:latin typeface="Cambria Math" panose="02040503050406030204" pitchFamily="18" charset="0"/>
                                </a:rPr>
                              </m:ctrlPr>
                            </m:sSubPr>
                            <m:e>
                              <m:r>
                                <a:rPr lang="en-GB" i="1">
                                  <a:latin typeface="Cambria Math" panose="02040503050406030204" pitchFamily="18" charset="0"/>
                                </a:rPr>
                                <m:t>𝜓</m:t>
                              </m:r>
                            </m:e>
                            <m:sub>
                              <m:r>
                                <a:rPr lang="en-GB" i="1">
                                  <a:latin typeface="Cambria Math" panose="02040503050406030204" pitchFamily="18" charset="0"/>
                                </a:rPr>
                                <m:t>0</m:t>
                              </m:r>
                            </m:sub>
                          </m:sSub>
                        </m:e>
                      </m:d>
                    </m:oMath>
                  </m:oMathPara>
                </a14:m>
                <a:endParaRPr lang="en-GB"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en-GB" i="1" smtClean="0">
                              <a:latin typeface="Cambria Math" panose="02040503050406030204" pitchFamily="18" charset="0"/>
                            </a:rPr>
                          </m:ctrlPr>
                        </m:sSubPr>
                        <m:e>
                          <m:r>
                            <a:rPr lang="en-GB" i="1" smtClean="0">
                              <a:latin typeface="Cambria Math" panose="02040503050406030204" pitchFamily="18" charset="0"/>
                            </a:rPr>
                            <m:t>𝐻</m:t>
                          </m:r>
                        </m:e>
                        <m:sub>
                          <m:r>
                            <a:rPr lang="en-GB" i="1" smtClean="0">
                              <a:latin typeface="Cambria Math" panose="02040503050406030204" pitchFamily="18" charset="0"/>
                            </a:rPr>
                            <m:t>𝑓</m:t>
                          </m:r>
                        </m:sub>
                      </m:sSub>
                      <m:r>
                        <a:rPr lang="en-GB" i="1">
                          <a:latin typeface="Cambria Math" panose="02040503050406030204" pitchFamily="18" charset="0"/>
                        </a:rPr>
                        <m:t>=</m:t>
                      </m:r>
                      <m:nary>
                        <m:naryPr>
                          <m:chr m:val="∑"/>
                          <m:supHide m:val="on"/>
                          <m:ctrlPr>
                            <a:rPr lang="en-GB" i="1" smtClean="0">
                              <a:latin typeface="Cambria Math" panose="02040503050406030204" pitchFamily="18" charset="0"/>
                            </a:rPr>
                          </m:ctrlPr>
                        </m:naryPr>
                        <m:sub>
                          <m:r>
                            <a:rPr lang="en-GB" i="1">
                              <a:latin typeface="Cambria Math" panose="02040503050406030204" pitchFamily="18" charset="0"/>
                            </a:rPr>
                            <m:t>𝑥</m:t>
                          </m:r>
                          <m:r>
                            <a:rPr lang="en-GB" i="1">
                              <a:latin typeface="Cambria Math" panose="02040503050406030204" pitchFamily="18" charset="0"/>
                            </a:rPr>
                            <m:t>∈</m:t>
                          </m:r>
                          <m:r>
                            <m:rPr>
                              <m:lit/>
                            </m:rPr>
                            <a:rPr lang="en-GB" i="1">
                              <a:latin typeface="Cambria Math" panose="02040503050406030204" pitchFamily="18" charset="0"/>
                            </a:rPr>
                            <m:t>{</m:t>
                          </m:r>
                          <m:r>
                            <a:rPr lang="en-GB" i="1">
                              <a:latin typeface="Cambria Math" panose="02040503050406030204" pitchFamily="18" charset="0"/>
                            </a:rPr>
                            <m:t>𝑥</m:t>
                          </m:r>
                          <m:r>
                            <a:rPr lang="en-GB" i="1">
                              <a:latin typeface="Cambria Math" panose="02040503050406030204" pitchFamily="18" charset="0"/>
                            </a:rPr>
                            <m:t>:</m:t>
                          </m:r>
                          <m:r>
                            <a:rPr lang="en-GB" i="1">
                              <a:latin typeface="Cambria Math" panose="02040503050406030204" pitchFamily="18" charset="0"/>
                            </a:rPr>
                            <m:t>𝑓</m:t>
                          </m:r>
                          <m:d>
                            <m:dPr>
                              <m:ctrlPr>
                                <a:rPr lang="en-GB" i="1">
                                  <a:latin typeface="Cambria Math" panose="02040503050406030204" pitchFamily="18" charset="0"/>
                                </a:rPr>
                              </m:ctrlPr>
                            </m:dPr>
                            <m:e>
                              <m:r>
                                <a:rPr lang="en-GB" i="1">
                                  <a:latin typeface="Cambria Math" panose="02040503050406030204" pitchFamily="18" charset="0"/>
                                </a:rPr>
                                <m:t>𝑥</m:t>
                              </m:r>
                            </m:e>
                          </m:d>
                          <m:r>
                            <a:rPr lang="en-GB" i="1">
                              <a:latin typeface="Cambria Math" panose="02040503050406030204" pitchFamily="18" charset="0"/>
                            </a:rPr>
                            <m:t>=1</m:t>
                          </m:r>
                          <m:r>
                            <m:rPr>
                              <m:lit/>
                            </m:rPr>
                            <a:rPr lang="en-GB" i="1">
                              <a:latin typeface="Cambria Math" panose="02040503050406030204" pitchFamily="18" charset="0"/>
                            </a:rPr>
                            <m:t>}</m:t>
                          </m:r>
                        </m:sub>
                        <m:sup/>
                        <m:e>
                          <m:d>
                            <m:dPr>
                              <m:begChr m:val="|"/>
                              <m:endChr m:val="⟩"/>
                              <m:ctrlPr>
                                <a:rPr lang="en-GB" i="1">
                                  <a:latin typeface="Cambria Math" panose="02040503050406030204" pitchFamily="18" charset="0"/>
                                </a:rPr>
                              </m:ctrlPr>
                            </m:dPr>
                            <m:e>
                              <m:r>
                                <a:rPr lang="en-GB" i="1">
                                  <a:latin typeface="Cambria Math" panose="02040503050406030204" pitchFamily="18" charset="0"/>
                                </a:rPr>
                                <m:t>𝑥</m:t>
                              </m:r>
                            </m:e>
                          </m:d>
                        </m:e>
                      </m:nary>
                    </m:oMath>
                  </m:oMathPara>
                </a14:m>
                <a:endParaRPr lang="en-GB" dirty="0"/>
              </a:p>
              <a:p>
                <a:endParaRPr lang="en-GB" dirty="0"/>
              </a:p>
              <a:p>
                <a:endParaRPr lang="en-GB" dirty="0"/>
              </a:p>
              <a:p>
                <a:endParaRPr lang="en-GB" dirty="0"/>
              </a:p>
              <a:p>
                <a:endParaRPr lang="en-GB" dirty="0"/>
              </a:p>
            </p:txBody>
          </p:sp>
        </mc:Choice>
        <mc:Fallback>
          <p:sp>
            <p:nvSpPr>
              <p:cNvPr id="20" name="TextBox 19">
                <a:extLst>
                  <a:ext uri="{FF2B5EF4-FFF2-40B4-BE49-F238E27FC236}">
                    <a16:creationId xmlns:a16="http://schemas.microsoft.com/office/drawing/2014/main" id="{3304DDDE-9D83-F99C-AEB1-B2D7E46B0E04}"/>
                  </a:ext>
                </a:extLst>
              </p:cNvPr>
              <p:cNvSpPr txBox="1">
                <a:spLocks noRot="1" noChangeAspect="1" noMove="1" noResize="1" noEditPoints="1" noAdjustHandles="1" noChangeArrowheads="1" noChangeShapeType="1" noTextEdit="1"/>
              </p:cNvSpPr>
              <p:nvPr/>
            </p:nvSpPr>
            <p:spPr>
              <a:xfrm>
                <a:off x="-2495764" y="3434135"/>
                <a:ext cx="2159053" cy="3150734"/>
              </a:xfrm>
              <a:prstGeom prst="rect">
                <a:avLst/>
              </a:prstGeom>
              <a:blipFill>
                <a:blip r:embed="rId12"/>
                <a:stretch>
                  <a:fillRect t="-27711" r="-5848" b="-6426"/>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21" name="TextBox 20">
                <a:extLst>
                  <a:ext uri="{FF2B5EF4-FFF2-40B4-BE49-F238E27FC236}">
                    <a16:creationId xmlns:a16="http://schemas.microsoft.com/office/drawing/2014/main" id="{10828B19-6596-3346-258E-4F76D4A71250}"/>
                  </a:ext>
                </a:extLst>
              </p:cNvPr>
              <p:cNvSpPr txBox="1"/>
              <p:nvPr/>
            </p:nvSpPr>
            <p:spPr>
              <a:xfrm>
                <a:off x="4159319" y="7489983"/>
                <a:ext cx="3547894" cy="1692899"/>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𝐷</m:t>
                      </m:r>
                      <m:d>
                        <m:dPr>
                          <m:ctrlPr>
                            <a:rPr lang="en-GB" b="0" i="1" smtClean="0">
                              <a:latin typeface="Cambria Math" panose="02040503050406030204" pitchFamily="18" charset="0"/>
                            </a:rPr>
                          </m:ctrlPr>
                        </m:dPr>
                        <m:e>
                          <m:r>
                            <a:rPr lang="en-GB" b="0" i="1" smtClean="0">
                              <a:latin typeface="Cambria Math" panose="02040503050406030204" pitchFamily="18" charset="0"/>
                            </a:rPr>
                            <m:t>𝛼</m:t>
                          </m:r>
                        </m:e>
                      </m:d>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𝑒</m:t>
                          </m:r>
                        </m:e>
                        <m:sup>
                          <m:r>
                            <a:rPr lang="en-GB" b="0" i="1" smtClean="0">
                              <a:latin typeface="Cambria Math" panose="02040503050406030204" pitchFamily="18" charset="0"/>
                            </a:rPr>
                            <m:t>𝑖</m:t>
                          </m:r>
                          <m:r>
                            <a:rPr lang="en-GB" b="0" i="1" smtClean="0">
                              <a:latin typeface="Cambria Math" panose="02040503050406030204" pitchFamily="18" charset="0"/>
                            </a:rPr>
                            <m:t>𝛼</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𝜓</m:t>
                              </m:r>
                            </m:e>
                            <m:sub>
                              <m:r>
                                <a:rPr lang="en-GB" b="0" i="1" smtClean="0">
                                  <a:latin typeface="Cambria Math" panose="02040503050406030204" pitchFamily="18" charset="0"/>
                                </a:rPr>
                                <m:t>0</m:t>
                              </m:r>
                            </m:sub>
                          </m:sSub>
                        </m:sup>
                      </m:sSup>
                    </m:oMath>
                  </m:oMathPara>
                </a14:m>
                <a:endParaRPr lang="en-GB" b="0" dirty="0"/>
              </a:p>
              <a:p>
                <a14:m>
                  <m:oMathPara xmlns:m="http://schemas.openxmlformats.org/officeDocument/2006/math">
                    <m:oMathParaPr>
                      <m:jc m:val="centerGroup"/>
                    </m:oMathParaPr>
                    <m:oMath xmlns:m="http://schemas.openxmlformats.org/officeDocument/2006/math">
                      <m:sSub>
                        <m:sSubPr>
                          <m:ctrlPr>
                            <a:rPr lang="en-GB" b="0" i="1" dirty="0" smtClean="0">
                              <a:latin typeface="Cambria Math" panose="02040503050406030204" pitchFamily="18" charset="0"/>
                            </a:rPr>
                          </m:ctrlPr>
                        </m:sSubPr>
                        <m:e>
                          <m:r>
                            <a:rPr lang="en-GB" b="0" i="1" dirty="0" smtClean="0">
                              <a:latin typeface="Cambria Math" panose="02040503050406030204" pitchFamily="18" charset="0"/>
                            </a:rPr>
                            <m:t>𝑈</m:t>
                          </m:r>
                        </m:e>
                        <m:sub>
                          <m:r>
                            <a:rPr lang="en-GB" b="0" i="1" dirty="0" smtClean="0">
                              <a:latin typeface="Cambria Math" panose="02040503050406030204" pitchFamily="18" charset="0"/>
                            </a:rPr>
                            <m:t>𝑓</m:t>
                          </m:r>
                        </m:sub>
                      </m:sSub>
                      <m:r>
                        <a:rPr lang="en-GB" b="0" i="1" dirty="0" smtClean="0">
                          <a:latin typeface="Cambria Math" panose="02040503050406030204" pitchFamily="18" charset="0"/>
                        </a:rPr>
                        <m:t>=</m:t>
                      </m:r>
                      <m:sSup>
                        <m:sSupPr>
                          <m:ctrlPr>
                            <a:rPr lang="en-GB" b="0" i="1" dirty="0" smtClean="0">
                              <a:latin typeface="Cambria Math" panose="02040503050406030204" pitchFamily="18" charset="0"/>
                            </a:rPr>
                          </m:ctrlPr>
                        </m:sSupPr>
                        <m:e>
                          <m:r>
                            <a:rPr lang="en-GB" b="0" i="1" dirty="0" smtClean="0">
                              <a:latin typeface="Cambria Math" panose="02040503050406030204" pitchFamily="18" charset="0"/>
                            </a:rPr>
                            <m:t>𝑒</m:t>
                          </m:r>
                        </m:e>
                        <m:sup>
                          <m:r>
                            <a:rPr lang="en-GB" b="0" i="1" dirty="0" err="1" smtClean="0">
                              <a:latin typeface="Cambria Math" panose="02040503050406030204" pitchFamily="18" charset="0"/>
                            </a:rPr>
                            <m:t>𝑖</m:t>
                          </m:r>
                          <m:r>
                            <a:rPr lang="en-GB" b="0" i="1" dirty="0" smtClean="0">
                              <a:latin typeface="Cambria Math" panose="02040503050406030204" pitchFamily="18" charset="0"/>
                            </a:rPr>
                            <m:t>𝛽</m:t>
                          </m:r>
                          <m:sSub>
                            <m:sSubPr>
                              <m:ctrlPr>
                                <a:rPr lang="en-GB" b="0" i="1" dirty="0" err="1" smtClean="0">
                                  <a:latin typeface="Cambria Math" panose="02040503050406030204" pitchFamily="18" charset="0"/>
                                </a:rPr>
                              </m:ctrlPr>
                            </m:sSubPr>
                            <m:e>
                              <m:r>
                                <a:rPr lang="en-GB" b="0" i="1" dirty="0" err="1" smtClean="0">
                                  <a:latin typeface="Cambria Math" panose="02040503050406030204" pitchFamily="18" charset="0"/>
                                </a:rPr>
                                <m:t>𝐻</m:t>
                              </m:r>
                            </m:e>
                            <m:sub>
                              <m:r>
                                <a:rPr lang="en-GB" b="0" i="1" dirty="0" err="1" smtClean="0">
                                  <a:latin typeface="Cambria Math" panose="02040503050406030204" pitchFamily="18" charset="0"/>
                                </a:rPr>
                                <m:t>𝑓</m:t>
                              </m:r>
                            </m:sub>
                          </m:sSub>
                        </m:sup>
                      </m:sSup>
                    </m:oMath>
                  </m:oMathPara>
                </a14:m>
                <a:endParaRPr lang="en-GB" b="0" i="1" dirty="0">
                  <a:latin typeface="Cambria Math" panose="02040503050406030204" pitchFamily="18" charset="0"/>
                </a:endParaRPr>
              </a:p>
              <a:p>
                <a14:m>
                  <m:oMathPara xmlns:m="http://schemas.openxmlformats.org/officeDocument/2006/math">
                    <m:oMathParaPr>
                      <m:jc m:val="centerGroup"/>
                    </m:oMathParaPr>
                    <m:oMath xmlns:m="http://schemas.openxmlformats.org/officeDocument/2006/math">
                      <m:d>
                        <m:dPr>
                          <m:begChr m:val="|"/>
                          <m:endChr m:val="⟩"/>
                          <m:ctrlPr>
                            <a:rPr lang="en-GB" b="0" i="1" dirty="0" smtClean="0">
                              <a:latin typeface="Cambria Math" panose="02040503050406030204" pitchFamily="18" charset="0"/>
                            </a:rPr>
                          </m:ctrlPr>
                        </m:dPr>
                        <m:e>
                          <m:sSup>
                            <m:sSupPr>
                              <m:ctrlPr>
                                <a:rPr lang="en-GB" b="0" i="1" dirty="0" smtClean="0">
                                  <a:latin typeface="Cambria Math" panose="02040503050406030204" pitchFamily="18" charset="0"/>
                                </a:rPr>
                              </m:ctrlPr>
                            </m:sSupPr>
                            <m:e>
                              <m:r>
                                <a:rPr lang="en-GB" b="0" i="1" dirty="0" smtClean="0">
                                  <a:latin typeface="Cambria Math" panose="02040503050406030204" pitchFamily="18" charset="0"/>
                                </a:rPr>
                                <m:t>𝜓</m:t>
                              </m:r>
                            </m:e>
                            <m:sup>
                              <m:r>
                                <a:rPr lang="en-GB" b="0" i="1" dirty="0" smtClean="0">
                                  <a:latin typeface="Cambria Math" panose="02040503050406030204" pitchFamily="18" charset="0"/>
                                </a:rPr>
                                <m:t>∗</m:t>
                              </m:r>
                            </m:sup>
                          </m:sSup>
                        </m:e>
                      </m:d>
                      <m:r>
                        <a:rPr lang="en-GB" b="0" i="1" dirty="0" smtClean="0">
                          <a:latin typeface="Cambria Math" panose="02040503050406030204" pitchFamily="18" charset="0"/>
                        </a:rPr>
                        <m:t>=</m:t>
                      </m:r>
                      <m:f>
                        <m:fPr>
                          <m:ctrlPr>
                            <a:rPr lang="en-GB" b="0" i="1" dirty="0" smtClean="0">
                              <a:latin typeface="Cambria Math" panose="02040503050406030204" pitchFamily="18" charset="0"/>
                            </a:rPr>
                          </m:ctrlPr>
                        </m:fPr>
                        <m:num>
                          <m:r>
                            <a:rPr lang="en-GB" b="0" i="1" dirty="0" smtClean="0">
                              <a:latin typeface="Cambria Math" panose="02040503050406030204" pitchFamily="18" charset="0"/>
                            </a:rPr>
                            <m:t>1</m:t>
                          </m:r>
                        </m:num>
                        <m:den>
                          <m:rad>
                            <m:radPr>
                              <m:degHide m:val="on"/>
                              <m:ctrlPr>
                                <a:rPr lang="en-GB" b="0" i="1" dirty="0" smtClean="0">
                                  <a:latin typeface="Cambria Math" panose="02040503050406030204" pitchFamily="18" charset="0"/>
                                </a:rPr>
                              </m:ctrlPr>
                            </m:radPr>
                            <m:deg/>
                            <m:e>
                              <m:r>
                                <a:rPr lang="en-GB" b="0" i="1" dirty="0" smtClean="0">
                                  <a:latin typeface="Cambria Math" panose="02040503050406030204" pitchFamily="18" charset="0"/>
                                </a:rPr>
                                <m:t>𝑀</m:t>
                              </m:r>
                            </m:e>
                          </m:rad>
                        </m:den>
                      </m:f>
                      <m:nary>
                        <m:naryPr>
                          <m:chr m:val="∑"/>
                          <m:supHide m:val="on"/>
                          <m:ctrlPr>
                            <a:rPr lang="en-GB" b="0" i="1" dirty="0" smtClean="0">
                              <a:latin typeface="Cambria Math" panose="02040503050406030204" pitchFamily="18" charset="0"/>
                            </a:rPr>
                          </m:ctrlPr>
                        </m:naryPr>
                        <m:sub>
                          <m:r>
                            <a:rPr lang="en-GB" b="0" i="1" dirty="0" smtClean="0">
                              <a:latin typeface="Cambria Math" panose="02040503050406030204" pitchFamily="18" charset="0"/>
                            </a:rPr>
                            <m:t>𝑥</m:t>
                          </m:r>
                          <m:r>
                            <a:rPr lang="en-GB" b="0" i="1" dirty="0" smtClean="0">
                              <a:latin typeface="Cambria Math" panose="02040503050406030204" pitchFamily="18" charset="0"/>
                            </a:rPr>
                            <m:t>∈</m:t>
                          </m:r>
                          <m:r>
                            <m:rPr>
                              <m:lit/>
                            </m:rPr>
                            <a:rPr lang="en-GB" b="0" i="1" dirty="0" smtClean="0">
                              <a:latin typeface="Cambria Math" panose="02040503050406030204" pitchFamily="18" charset="0"/>
                            </a:rPr>
                            <m:t>{</m:t>
                          </m:r>
                          <m:r>
                            <a:rPr lang="en-GB" b="0" i="1" dirty="0" err="1" smtClean="0">
                              <a:latin typeface="Cambria Math" panose="02040503050406030204" pitchFamily="18" charset="0"/>
                            </a:rPr>
                            <m:t>𝑥</m:t>
                          </m:r>
                          <m:r>
                            <a:rPr lang="en-GB" b="0" i="1" dirty="0" err="1" smtClean="0">
                              <a:latin typeface="Cambria Math" panose="02040503050406030204" pitchFamily="18" charset="0"/>
                            </a:rPr>
                            <m:t>:</m:t>
                          </m:r>
                          <m:r>
                            <a:rPr lang="en-GB" b="0" i="1" dirty="0" err="1" smtClean="0">
                              <a:latin typeface="Cambria Math" panose="02040503050406030204" pitchFamily="18" charset="0"/>
                            </a:rPr>
                            <m:t>𝑓</m:t>
                          </m:r>
                          <m:d>
                            <m:dPr>
                              <m:ctrlPr>
                                <a:rPr lang="en-GB" b="0" i="1" dirty="0" smtClean="0">
                                  <a:latin typeface="Cambria Math" panose="02040503050406030204" pitchFamily="18" charset="0"/>
                                </a:rPr>
                              </m:ctrlPr>
                            </m:dPr>
                            <m:e>
                              <m:r>
                                <a:rPr lang="en-GB" b="0" i="1" dirty="0" smtClean="0">
                                  <a:latin typeface="Cambria Math" panose="02040503050406030204" pitchFamily="18" charset="0"/>
                                </a:rPr>
                                <m:t>𝑥</m:t>
                              </m:r>
                            </m:e>
                          </m:d>
                          <m:r>
                            <a:rPr lang="en-GB" b="0" i="1" dirty="0" smtClean="0">
                              <a:latin typeface="Cambria Math" panose="02040503050406030204" pitchFamily="18" charset="0"/>
                            </a:rPr>
                            <m:t>=1</m:t>
                          </m:r>
                          <m:r>
                            <m:rPr>
                              <m:lit/>
                            </m:rPr>
                            <a:rPr lang="en-GB" b="0" i="1" dirty="0" smtClean="0">
                              <a:latin typeface="Cambria Math" panose="02040503050406030204" pitchFamily="18" charset="0"/>
                            </a:rPr>
                            <m:t>}</m:t>
                          </m:r>
                        </m:sub>
                        <m:sup/>
                        <m:e>
                          <m:d>
                            <m:dPr>
                              <m:begChr m:val="|"/>
                              <m:endChr m:val="⟩"/>
                              <m:ctrlPr>
                                <a:rPr lang="en-GB" b="0" i="1" dirty="0" smtClean="0">
                                  <a:latin typeface="Cambria Math" panose="02040503050406030204" pitchFamily="18" charset="0"/>
                                </a:rPr>
                              </m:ctrlPr>
                            </m:dPr>
                            <m:e>
                              <m:r>
                                <a:rPr lang="en-GB" b="0" i="1" dirty="0" smtClean="0">
                                  <a:latin typeface="Cambria Math" panose="02040503050406030204" pitchFamily="18" charset="0"/>
                                </a:rPr>
                                <m:t>𝑥</m:t>
                              </m:r>
                            </m:e>
                          </m:d>
                        </m:e>
                      </m:nary>
                    </m:oMath>
                  </m:oMathPara>
                </a14:m>
                <a:endParaRPr lang="en-GB" b="0" dirty="0"/>
              </a:p>
              <a:p>
                <a:endParaRPr lang="en-GB" dirty="0"/>
              </a:p>
            </p:txBody>
          </p:sp>
        </mc:Choice>
        <mc:Fallback>
          <p:sp>
            <p:nvSpPr>
              <p:cNvPr id="21" name="TextBox 20">
                <a:extLst>
                  <a:ext uri="{FF2B5EF4-FFF2-40B4-BE49-F238E27FC236}">
                    <a16:creationId xmlns:a16="http://schemas.microsoft.com/office/drawing/2014/main" id="{10828B19-6596-3346-258E-4F76D4A71250}"/>
                  </a:ext>
                </a:extLst>
              </p:cNvPr>
              <p:cNvSpPr txBox="1">
                <a:spLocks noRot="1" noChangeAspect="1" noMove="1" noResize="1" noEditPoints="1" noAdjustHandles="1" noChangeArrowheads="1" noChangeShapeType="1" noTextEdit="1"/>
              </p:cNvSpPr>
              <p:nvPr/>
            </p:nvSpPr>
            <p:spPr>
              <a:xfrm>
                <a:off x="4159319" y="7489983"/>
                <a:ext cx="3547894" cy="1692899"/>
              </a:xfrm>
              <a:prstGeom prst="rect">
                <a:avLst/>
              </a:prstGeom>
              <a:blipFill>
                <a:blip r:embed="rId13"/>
                <a:stretch>
                  <a:fillRect t="-19403" b="-58955"/>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26" name="TextBox 25">
                <a:extLst>
                  <a:ext uri="{FF2B5EF4-FFF2-40B4-BE49-F238E27FC236}">
                    <a16:creationId xmlns:a16="http://schemas.microsoft.com/office/drawing/2014/main" id="{8CA365C9-BC83-C507-25EA-2AE042CA60A6}"/>
                  </a:ext>
                </a:extLst>
              </p:cNvPr>
              <p:cNvSpPr txBox="1"/>
              <p:nvPr/>
            </p:nvSpPr>
            <p:spPr>
              <a:xfrm>
                <a:off x="12584243" y="4378234"/>
                <a:ext cx="3228641" cy="878126"/>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d>
                        <m:dPr>
                          <m:begChr m:val="|"/>
                          <m:endChr m:val="⟩"/>
                          <m:ctrlPr>
                            <a:rPr lang="en-GB" b="0" i="1" smtClean="0">
                              <a:latin typeface="Cambria Math" panose="02040503050406030204" pitchFamily="18" charset="0"/>
                            </a:rPr>
                          </m:ctrlPr>
                        </m:dPr>
                        <m:e>
                          <m:sSup>
                            <m:sSupPr>
                              <m:ctrlPr>
                                <a:rPr lang="en-GB" b="0" i="1" smtClean="0">
                                  <a:latin typeface="Cambria Math" panose="02040503050406030204" pitchFamily="18" charset="0"/>
                                </a:rPr>
                              </m:ctrlPr>
                            </m:sSupPr>
                            <m:e>
                              <m:r>
                                <a:rPr lang="en-GB" b="0" i="1" smtClean="0">
                                  <a:latin typeface="Cambria Math" panose="02040503050406030204" pitchFamily="18" charset="0"/>
                                </a:rPr>
                                <m:t>𝜓</m:t>
                              </m:r>
                            </m:e>
                            <m:sup>
                              <m:r>
                                <a:rPr lang="en-GB" b="0" i="1" smtClean="0">
                                  <a:latin typeface="Cambria Math" panose="02040503050406030204" pitchFamily="18" charset="0"/>
                                </a:rPr>
                                <m:t>∗</m:t>
                              </m:r>
                            </m:sup>
                          </m:sSup>
                        </m:e>
                      </m:d>
                      <m:r>
                        <a:rPr lang="en-GB" b="0" i="1" smtClean="0">
                          <a:latin typeface="Cambria Math" panose="02040503050406030204" pitchFamily="18" charset="0"/>
                        </a:rPr>
                        <m:t>=</m:t>
                      </m:r>
                      <m:nary>
                        <m:naryPr>
                          <m:chr m:val="∏"/>
                          <m:ctrlPr>
                            <a:rPr lang="en-GB" b="0" i="1" smtClean="0">
                              <a:latin typeface="Cambria Math" panose="02040503050406030204" pitchFamily="18" charset="0"/>
                            </a:rPr>
                          </m:ctrlPr>
                        </m:naryPr>
                        <m:sub>
                          <m:r>
                            <a:rPr lang="en-GB" b="0" i="1" smtClean="0">
                              <a:latin typeface="Cambria Math" panose="02040503050406030204" pitchFamily="18" charset="0"/>
                            </a:rPr>
                            <m:t>𝑘</m:t>
                          </m:r>
                          <m:r>
                            <a:rPr lang="en-GB" b="0" i="1" smtClean="0">
                              <a:latin typeface="Cambria Math" panose="02040503050406030204" pitchFamily="18" charset="0"/>
                            </a:rPr>
                            <m:t>=1</m:t>
                          </m:r>
                        </m:sub>
                        <m:sup>
                          <m:r>
                            <a:rPr lang="en-GB" b="0" i="1" smtClean="0">
                              <a:latin typeface="Cambria Math" panose="02040503050406030204" pitchFamily="18" charset="0"/>
                            </a:rPr>
                            <m:t>𝒩</m:t>
                          </m:r>
                        </m:sup>
                        <m:e>
                          <m:r>
                            <a:rPr lang="en-GB" b="0" i="1" smtClean="0">
                              <a:latin typeface="Cambria Math" panose="02040503050406030204" pitchFamily="18" charset="0"/>
                            </a:rPr>
                            <m:t>−</m:t>
                          </m:r>
                          <m:r>
                            <a:rPr lang="en-GB" b="0" i="1" smtClean="0">
                              <a:latin typeface="Cambria Math" panose="02040503050406030204" pitchFamily="18" charset="0"/>
                            </a:rPr>
                            <m:t>𝐷</m:t>
                          </m:r>
                          <m:d>
                            <m:dPr>
                              <m:ctrlPr>
                                <a:rPr lang="en-GB" b="0" i="1" smtClean="0">
                                  <a:latin typeface="Cambria Math" panose="02040503050406030204" pitchFamily="18" charset="0"/>
                                </a:rPr>
                              </m:ctrlPr>
                            </m:dPr>
                            <m:e>
                              <m:sSub>
                                <m:sSubPr>
                                  <m:ctrlPr>
                                    <a:rPr lang="en-GB" b="0" i="1" smtClean="0">
                                      <a:latin typeface="Cambria Math" panose="02040503050406030204" pitchFamily="18" charset="0"/>
                                    </a:rPr>
                                  </m:ctrlPr>
                                </m:sSubPr>
                                <m:e>
                                  <m:r>
                                    <a:rPr lang="en-GB" b="0" i="1" smtClean="0">
                                      <a:latin typeface="Cambria Math" panose="02040503050406030204" pitchFamily="18" charset="0"/>
                                    </a:rPr>
                                    <m:t>𝛼</m:t>
                                  </m:r>
                                </m:e>
                                <m:sub>
                                  <m:r>
                                    <a:rPr lang="en-GB" b="0" i="1" smtClean="0">
                                      <a:latin typeface="Cambria Math" panose="02040503050406030204" pitchFamily="18" charset="0"/>
                                    </a:rPr>
                                    <m:t>𝑘</m:t>
                                  </m:r>
                                </m:sub>
                              </m:sSub>
                            </m:e>
                          </m:d>
                          <m:sSub>
                            <m:sSubPr>
                              <m:ctrlPr>
                                <a:rPr lang="en-GB" b="0" i="1" smtClean="0">
                                  <a:latin typeface="Cambria Math" panose="02040503050406030204" pitchFamily="18" charset="0"/>
                                </a:rPr>
                              </m:ctrlPr>
                            </m:sSubPr>
                            <m:e>
                              <m:r>
                                <a:rPr lang="en-GB" b="0" i="1" smtClean="0">
                                  <a:latin typeface="Cambria Math" panose="02040503050406030204" pitchFamily="18" charset="0"/>
                                </a:rPr>
                                <m:t>𝑈</m:t>
                              </m:r>
                            </m:e>
                            <m:sub>
                              <m:r>
                                <a:rPr lang="en-GB" b="0" i="1" smtClean="0">
                                  <a:latin typeface="Cambria Math" panose="02040503050406030204" pitchFamily="18" charset="0"/>
                                </a:rPr>
                                <m:t>𝑓</m:t>
                              </m:r>
                            </m:sub>
                          </m:sSub>
                          <m:d>
                            <m:dPr>
                              <m:ctrlPr>
                                <a:rPr lang="en-GB" b="0" i="1" smtClean="0">
                                  <a:latin typeface="Cambria Math" panose="02040503050406030204" pitchFamily="18" charset="0"/>
                                </a:rPr>
                              </m:ctrlPr>
                            </m:dPr>
                            <m:e>
                              <m:sSub>
                                <m:sSubPr>
                                  <m:ctrlPr>
                                    <a:rPr lang="en-GB" b="0" i="1" smtClean="0">
                                      <a:latin typeface="Cambria Math" panose="02040503050406030204" pitchFamily="18" charset="0"/>
                                    </a:rPr>
                                  </m:ctrlPr>
                                </m:sSubPr>
                                <m:e>
                                  <m:r>
                                    <a:rPr lang="en-GB" b="0" i="1" smtClean="0">
                                      <a:latin typeface="Cambria Math" panose="02040503050406030204" pitchFamily="18" charset="0"/>
                                    </a:rPr>
                                    <m:t>𝛽</m:t>
                                  </m:r>
                                </m:e>
                                <m:sub>
                                  <m:r>
                                    <a:rPr lang="en-GB" b="0" i="1" smtClean="0">
                                      <a:latin typeface="Cambria Math" panose="02040503050406030204" pitchFamily="18" charset="0"/>
                                    </a:rPr>
                                    <m:t>𝑘</m:t>
                                  </m:r>
                                </m:sub>
                              </m:sSub>
                            </m:e>
                          </m:d>
                          <m:d>
                            <m:dPr>
                              <m:begChr m:val="|"/>
                              <m:endChr m:val="⟩"/>
                              <m:ctrlPr>
                                <a:rPr lang="en-GB" b="0" i="1" smtClean="0">
                                  <a:latin typeface="Cambria Math" panose="02040503050406030204" pitchFamily="18" charset="0"/>
                                </a:rPr>
                              </m:ctrlPr>
                            </m:dPr>
                            <m:e>
                              <m:sSub>
                                <m:sSubPr>
                                  <m:ctrlPr>
                                    <a:rPr lang="en-GB" b="0" i="1" smtClean="0">
                                      <a:latin typeface="Cambria Math" panose="02040503050406030204" pitchFamily="18" charset="0"/>
                                    </a:rPr>
                                  </m:ctrlPr>
                                </m:sSubPr>
                                <m:e>
                                  <m:r>
                                    <a:rPr lang="en-GB" b="0" i="1" smtClean="0">
                                      <a:latin typeface="Cambria Math" panose="02040503050406030204" pitchFamily="18" charset="0"/>
                                    </a:rPr>
                                    <m:t>𝜓</m:t>
                                  </m:r>
                                </m:e>
                                <m:sub>
                                  <m:r>
                                    <a:rPr lang="en-GB" b="0" i="1" smtClean="0">
                                      <a:latin typeface="Cambria Math" panose="02040503050406030204" pitchFamily="18" charset="0"/>
                                    </a:rPr>
                                    <m:t>0</m:t>
                                  </m:r>
                                </m:sub>
                              </m:sSub>
                            </m:e>
                          </m:d>
                        </m:e>
                      </m:nary>
                    </m:oMath>
                  </m:oMathPara>
                </a14:m>
                <a:endParaRPr lang="en-GB" dirty="0"/>
              </a:p>
            </p:txBody>
          </p:sp>
        </mc:Choice>
        <mc:Fallback>
          <p:sp>
            <p:nvSpPr>
              <p:cNvPr id="26" name="TextBox 25">
                <a:extLst>
                  <a:ext uri="{FF2B5EF4-FFF2-40B4-BE49-F238E27FC236}">
                    <a16:creationId xmlns:a16="http://schemas.microsoft.com/office/drawing/2014/main" id="{8CA365C9-BC83-C507-25EA-2AE042CA60A6}"/>
                  </a:ext>
                </a:extLst>
              </p:cNvPr>
              <p:cNvSpPr txBox="1">
                <a:spLocks noRot="1" noChangeAspect="1" noMove="1" noResize="1" noEditPoints="1" noAdjustHandles="1" noChangeArrowheads="1" noChangeShapeType="1" noTextEdit="1"/>
              </p:cNvSpPr>
              <p:nvPr/>
            </p:nvSpPr>
            <p:spPr>
              <a:xfrm>
                <a:off x="12584243" y="4378234"/>
                <a:ext cx="3228641" cy="878126"/>
              </a:xfrm>
              <a:prstGeom prst="rect">
                <a:avLst/>
              </a:prstGeom>
              <a:blipFill>
                <a:blip r:embed="rId14"/>
                <a:stretch>
                  <a:fillRect l="-781" t="-94286" b="-148571"/>
                </a:stretch>
              </a:blipFill>
            </p:spPr>
            <p:txBody>
              <a:bodyPr/>
              <a:lstStyle/>
              <a:p>
                <a:r>
                  <a:rPr lang="en-GB">
                    <a:noFill/>
                  </a:rPr>
                  <a:t> </a:t>
                </a:r>
              </a:p>
            </p:txBody>
          </p:sp>
        </mc:Fallback>
      </mc:AlternateContent>
    </p:spTree>
    <p:extLst>
      <p:ext uri="{BB962C8B-B14F-4D97-AF65-F5344CB8AC3E}">
        <p14:creationId xmlns:p14="http://schemas.microsoft.com/office/powerpoint/2010/main" val="39372049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8F928A-6CA9-BC19-8782-87BE886006E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91CD714-0AED-7BC6-BD61-CC62C4B0D53F}"/>
              </a:ext>
            </a:extLst>
          </p:cNvPr>
          <p:cNvSpPr>
            <a:spLocks noGrp="1"/>
          </p:cNvSpPr>
          <p:nvPr>
            <p:ph type="ctrTitle"/>
          </p:nvPr>
        </p:nvSpPr>
        <p:spPr>
          <a:xfrm>
            <a:off x="1524000" y="-2541912"/>
            <a:ext cx="9144000" cy="2387600"/>
          </a:xfrm>
        </p:spPr>
        <p:txBody>
          <a:bodyPr>
            <a:normAutofit fontScale="90000"/>
          </a:bodyPr>
          <a:lstStyle/>
          <a:p>
            <a:r>
              <a:rPr lang="en-US" dirty="0" err="1"/>
              <a:t>Optimisation</a:t>
            </a:r>
            <a:r>
              <a:rPr lang="en-US" dirty="0"/>
              <a:t> on Riemannian Manifolds &amp; Quantum Algorithms</a:t>
            </a:r>
          </a:p>
        </p:txBody>
      </p:sp>
      <p:sp>
        <p:nvSpPr>
          <p:cNvPr id="3" name="Subtitle 2">
            <a:extLst>
              <a:ext uri="{FF2B5EF4-FFF2-40B4-BE49-F238E27FC236}">
                <a16:creationId xmlns:a16="http://schemas.microsoft.com/office/drawing/2014/main" id="{A1B917EA-BA23-3F12-B16E-837814ABD04B}"/>
              </a:ext>
            </a:extLst>
          </p:cNvPr>
          <p:cNvSpPr>
            <a:spLocks noGrp="1"/>
          </p:cNvSpPr>
          <p:nvPr>
            <p:ph type="subTitle" idx="1"/>
          </p:nvPr>
        </p:nvSpPr>
        <p:spPr>
          <a:xfrm>
            <a:off x="1524000" y="10123163"/>
            <a:ext cx="9144000" cy="1655762"/>
          </a:xfrm>
        </p:spPr>
        <p:txBody>
          <a:bodyPr/>
          <a:lstStyle/>
          <a:p>
            <a:r>
              <a:rPr lang="en-US" dirty="0"/>
              <a:t>Andres Arcia Lopez</a:t>
            </a:r>
          </a:p>
          <a:p>
            <a:r>
              <a:rPr lang="en-US" dirty="0" err="1"/>
              <a:t>andres.arcialopez@ntu.edu.sg</a:t>
            </a:r>
            <a:endParaRPr lang="en-US" dirty="0"/>
          </a:p>
        </p:txBody>
      </p:sp>
      <p:sp>
        <p:nvSpPr>
          <p:cNvPr id="4" name="TextBox 3">
            <a:extLst>
              <a:ext uri="{FF2B5EF4-FFF2-40B4-BE49-F238E27FC236}">
                <a16:creationId xmlns:a16="http://schemas.microsoft.com/office/drawing/2014/main" id="{846D8197-BB6C-B502-B66F-9ABE49A650E6}"/>
              </a:ext>
            </a:extLst>
          </p:cNvPr>
          <p:cNvSpPr txBox="1"/>
          <p:nvPr/>
        </p:nvSpPr>
        <p:spPr>
          <a:xfrm>
            <a:off x="2191959" y="522328"/>
            <a:ext cx="1243263" cy="369332"/>
          </a:xfrm>
          <a:prstGeom prst="rect">
            <a:avLst/>
          </a:prstGeom>
          <a:noFill/>
        </p:spPr>
        <p:txBody>
          <a:bodyPr wrap="square" rtlCol="0">
            <a:spAutoFit/>
          </a:bodyPr>
          <a:lstStyle/>
          <a:p>
            <a:r>
              <a:rPr lang="en-GB" dirty="0">
                <a:solidFill>
                  <a:schemeClr val="bg2">
                    <a:lumMod val="75000"/>
                  </a:schemeClr>
                </a:solidFill>
              </a:rPr>
              <a:t>Big Picture</a:t>
            </a:r>
          </a:p>
        </p:txBody>
      </p:sp>
      <p:sp>
        <p:nvSpPr>
          <p:cNvPr id="5" name="TextBox 4">
            <a:extLst>
              <a:ext uri="{FF2B5EF4-FFF2-40B4-BE49-F238E27FC236}">
                <a16:creationId xmlns:a16="http://schemas.microsoft.com/office/drawing/2014/main" id="{98428C36-AC5C-75C3-88EC-26372F49B4E4}"/>
              </a:ext>
            </a:extLst>
          </p:cNvPr>
          <p:cNvSpPr txBox="1"/>
          <p:nvPr/>
        </p:nvSpPr>
        <p:spPr>
          <a:xfrm>
            <a:off x="4749338" y="3013501"/>
            <a:ext cx="2693323" cy="830997"/>
          </a:xfrm>
          <a:prstGeom prst="rect">
            <a:avLst/>
          </a:prstGeom>
          <a:noFill/>
        </p:spPr>
        <p:txBody>
          <a:bodyPr wrap="square" rtlCol="0">
            <a:spAutoFit/>
          </a:bodyPr>
          <a:lstStyle/>
          <a:p>
            <a:r>
              <a:rPr lang="en-GB" sz="4800" dirty="0"/>
              <a:t>Objective</a:t>
            </a:r>
          </a:p>
        </p:txBody>
      </p:sp>
      <p:pic>
        <p:nvPicPr>
          <p:cNvPr id="10" name="Picture 9" descr="A close-up of a document&#10;&#10;AI-generated content may be incorrect.">
            <a:extLst>
              <a:ext uri="{FF2B5EF4-FFF2-40B4-BE49-F238E27FC236}">
                <a16:creationId xmlns:a16="http://schemas.microsoft.com/office/drawing/2014/main" id="{A16EC927-C628-445C-D423-887851FE3697}"/>
              </a:ext>
            </a:extLst>
          </p:cNvPr>
          <p:cNvPicPr>
            <a:picLocks noChangeAspect="1"/>
          </p:cNvPicPr>
          <p:nvPr/>
        </p:nvPicPr>
        <p:blipFill>
          <a:blip r:embed="rId3"/>
          <a:stretch>
            <a:fillRect/>
          </a:stretch>
        </p:blipFill>
        <p:spPr>
          <a:xfrm>
            <a:off x="5811" y="68035"/>
            <a:ext cx="1518189" cy="825254"/>
          </a:xfrm>
          <a:prstGeom prst="rect">
            <a:avLst/>
          </a:prstGeom>
        </p:spPr>
      </p:pic>
      <p:pic>
        <p:nvPicPr>
          <p:cNvPr id="11" name="Picture 10" descr="A close-up of a sign&#10;&#10;AI-generated content may be incorrect.">
            <a:extLst>
              <a:ext uri="{FF2B5EF4-FFF2-40B4-BE49-F238E27FC236}">
                <a16:creationId xmlns:a16="http://schemas.microsoft.com/office/drawing/2014/main" id="{05EA493D-D0B7-4C5A-624F-CBF4728006A9}"/>
              </a:ext>
            </a:extLst>
          </p:cNvPr>
          <p:cNvPicPr>
            <a:picLocks noChangeAspect="1"/>
          </p:cNvPicPr>
          <p:nvPr/>
        </p:nvPicPr>
        <p:blipFill>
          <a:blip r:embed="rId4"/>
          <a:stretch>
            <a:fillRect/>
          </a:stretch>
        </p:blipFill>
        <p:spPr>
          <a:xfrm>
            <a:off x="5633918" y="4217456"/>
            <a:ext cx="6175257" cy="2387599"/>
          </a:xfrm>
          <a:prstGeom prst="rect">
            <a:avLst/>
          </a:prstGeom>
        </p:spPr>
      </p:pic>
      <p:pic>
        <p:nvPicPr>
          <p:cNvPr id="6" name="Picture 5" descr="A red and blue text on a black background&#10;&#10;AI-generated content may be incorrect.">
            <a:extLst>
              <a:ext uri="{FF2B5EF4-FFF2-40B4-BE49-F238E27FC236}">
                <a16:creationId xmlns:a16="http://schemas.microsoft.com/office/drawing/2014/main" id="{D765E966-D6FE-EC85-FC53-FB4C4B7EAE94}"/>
              </a:ext>
            </a:extLst>
          </p:cNvPr>
          <p:cNvPicPr>
            <a:picLocks noChangeAspect="1"/>
          </p:cNvPicPr>
          <p:nvPr/>
        </p:nvPicPr>
        <p:blipFill>
          <a:blip r:embed="rId5"/>
          <a:stretch>
            <a:fillRect/>
          </a:stretch>
        </p:blipFill>
        <p:spPr>
          <a:xfrm>
            <a:off x="129045" y="6044390"/>
            <a:ext cx="2163989" cy="770921"/>
          </a:xfrm>
          <a:prstGeom prst="rect">
            <a:avLst/>
          </a:prstGeom>
        </p:spPr>
      </p:pic>
      <p:pic>
        <p:nvPicPr>
          <p:cNvPr id="17" name="Picture 16" descr="A black text on a white background&#10;&#10;AI-generated content may be incorrect.">
            <a:extLst>
              <a:ext uri="{FF2B5EF4-FFF2-40B4-BE49-F238E27FC236}">
                <a16:creationId xmlns:a16="http://schemas.microsoft.com/office/drawing/2014/main" id="{22914FB1-AAFA-EDC7-B085-FC958E8899F9}"/>
              </a:ext>
            </a:extLst>
          </p:cNvPr>
          <p:cNvPicPr>
            <a:picLocks noChangeAspect="1"/>
          </p:cNvPicPr>
          <p:nvPr/>
        </p:nvPicPr>
        <p:blipFill>
          <a:blip r:embed="rId6"/>
          <a:stretch>
            <a:fillRect/>
          </a:stretch>
        </p:blipFill>
        <p:spPr>
          <a:xfrm>
            <a:off x="7492465" y="3174874"/>
            <a:ext cx="3886200" cy="660400"/>
          </a:xfrm>
          <a:prstGeom prst="rect">
            <a:avLst/>
          </a:prstGeom>
        </p:spPr>
      </p:pic>
      <p:grpSp>
        <p:nvGrpSpPr>
          <p:cNvPr id="24" name="Group 23">
            <a:extLst>
              <a:ext uri="{FF2B5EF4-FFF2-40B4-BE49-F238E27FC236}">
                <a16:creationId xmlns:a16="http://schemas.microsoft.com/office/drawing/2014/main" id="{7793EA4E-0992-4561-E986-092F8D342B74}"/>
              </a:ext>
            </a:extLst>
          </p:cNvPr>
          <p:cNvGrpSpPr/>
          <p:nvPr/>
        </p:nvGrpSpPr>
        <p:grpSpPr>
          <a:xfrm>
            <a:off x="857250" y="1373331"/>
            <a:ext cx="10377942" cy="4670811"/>
            <a:chOff x="857250" y="1373331"/>
            <a:chExt cx="10377942" cy="4670811"/>
          </a:xfrm>
        </p:grpSpPr>
        <p:grpSp>
          <p:nvGrpSpPr>
            <p:cNvPr id="21" name="Group 20">
              <a:extLst>
                <a:ext uri="{FF2B5EF4-FFF2-40B4-BE49-F238E27FC236}">
                  <a16:creationId xmlns:a16="http://schemas.microsoft.com/office/drawing/2014/main" id="{433EC6FE-C119-6FF9-4066-89DEB955FABF}"/>
                </a:ext>
              </a:extLst>
            </p:cNvPr>
            <p:cNvGrpSpPr/>
            <p:nvPr/>
          </p:nvGrpSpPr>
          <p:grpSpPr>
            <a:xfrm>
              <a:off x="934673" y="1373331"/>
              <a:ext cx="10300519" cy="2461944"/>
              <a:chOff x="1607458" y="1477286"/>
              <a:chExt cx="18384549" cy="3801281"/>
            </a:xfrm>
          </p:grpSpPr>
          <p:pic>
            <p:nvPicPr>
              <p:cNvPr id="16" name="Picture 15" descr="A diagram of a sphere with lines and arrows&#10;&#10;AI-generated content may be incorrect.">
                <a:extLst>
                  <a:ext uri="{FF2B5EF4-FFF2-40B4-BE49-F238E27FC236}">
                    <a16:creationId xmlns:a16="http://schemas.microsoft.com/office/drawing/2014/main" id="{E2EC2A88-F8D9-8156-E031-A88D946E67D7}"/>
                  </a:ext>
                </a:extLst>
              </p:cNvPr>
              <p:cNvPicPr>
                <a:picLocks noChangeAspect="1"/>
              </p:cNvPicPr>
              <p:nvPr/>
            </p:nvPicPr>
            <p:blipFill>
              <a:blip r:embed="rId7"/>
              <a:stretch>
                <a:fillRect/>
              </a:stretch>
            </p:blipFill>
            <p:spPr>
              <a:xfrm>
                <a:off x="1607458" y="1868039"/>
                <a:ext cx="6018577" cy="3410528"/>
              </a:xfrm>
              <a:prstGeom prst="rect">
                <a:avLst/>
              </a:prstGeom>
            </p:spPr>
          </p:pic>
          <p:pic>
            <p:nvPicPr>
              <p:cNvPr id="20" name="Picture 19" descr="A mathematical equations and symbols&#10;&#10;AI-generated content may be incorrect.">
                <a:extLst>
                  <a:ext uri="{FF2B5EF4-FFF2-40B4-BE49-F238E27FC236}">
                    <a16:creationId xmlns:a16="http://schemas.microsoft.com/office/drawing/2014/main" id="{33325217-B406-254F-4976-AA86ADAAA6EA}"/>
                  </a:ext>
                </a:extLst>
              </p:cNvPr>
              <p:cNvPicPr>
                <a:picLocks noChangeAspect="1"/>
              </p:cNvPicPr>
              <p:nvPr/>
            </p:nvPicPr>
            <p:blipFill>
              <a:blip r:embed="rId8"/>
              <a:stretch>
                <a:fillRect/>
              </a:stretch>
            </p:blipFill>
            <p:spPr>
              <a:xfrm>
                <a:off x="13223030" y="1477286"/>
                <a:ext cx="6768977" cy="2486564"/>
              </a:xfrm>
              <a:prstGeom prst="rect">
                <a:avLst/>
              </a:prstGeom>
            </p:spPr>
          </p:pic>
        </p:grpSp>
        <p:pic>
          <p:nvPicPr>
            <p:cNvPr id="23" name="Picture 22" descr="A diagram of a sphere with arrows and letters&#10;&#10;AI-generated content may be incorrect.">
              <a:extLst>
                <a:ext uri="{FF2B5EF4-FFF2-40B4-BE49-F238E27FC236}">
                  <a16:creationId xmlns:a16="http://schemas.microsoft.com/office/drawing/2014/main" id="{9846F61E-648E-819D-5B31-C27D43FFA52F}"/>
                </a:ext>
              </a:extLst>
            </p:cNvPr>
            <p:cNvPicPr>
              <a:picLocks noChangeAspect="1"/>
            </p:cNvPicPr>
            <p:nvPr/>
          </p:nvPicPr>
          <p:blipFill>
            <a:blip r:embed="rId9"/>
            <a:stretch>
              <a:fillRect/>
            </a:stretch>
          </p:blipFill>
          <p:spPr>
            <a:xfrm>
              <a:off x="857250" y="3835274"/>
              <a:ext cx="3449519" cy="2208868"/>
            </a:xfrm>
            <a:prstGeom prst="rect">
              <a:avLst/>
            </a:prstGeom>
          </p:spPr>
        </p:pic>
      </p:grpSp>
    </p:spTree>
    <p:extLst>
      <p:ext uri="{BB962C8B-B14F-4D97-AF65-F5344CB8AC3E}">
        <p14:creationId xmlns:p14="http://schemas.microsoft.com/office/powerpoint/2010/main" val="6976164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4509</TotalTime>
  <Words>981</Words>
  <Application>Microsoft Macintosh PowerPoint</Application>
  <PresentationFormat>Widescreen</PresentationFormat>
  <Paragraphs>113</Paragraphs>
  <Slides>6</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Aptos</vt:lpstr>
      <vt:lpstr>Aptos Display</vt:lpstr>
      <vt:lpstr>Arial</vt:lpstr>
      <vt:lpstr>Cambria Math</vt:lpstr>
      <vt:lpstr>Office Theme</vt:lpstr>
      <vt:lpstr>Optimisation on Riemannian Manifolds &amp; Quantum Algorithms</vt:lpstr>
      <vt:lpstr>Optimisation on Riemannian Manifolds &amp; Quantum Algorithms</vt:lpstr>
      <vt:lpstr>Optimisation on Riemannian Manifolds &amp; Quantum Algorithms</vt:lpstr>
      <vt:lpstr>Optimisation on Riemannian Manifolds &amp; Quantum Algorithms</vt:lpstr>
      <vt:lpstr>Optimisation on Riemannian Manifolds &amp; Quantum Algorithms</vt:lpstr>
      <vt:lpstr>Optimisation on Riemannian Manifolds &amp; Quantum Algorithms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Andrés Arcia</dc:creator>
  <cp:lastModifiedBy>Microsoft Office User</cp:lastModifiedBy>
  <cp:revision>8</cp:revision>
  <dcterms:created xsi:type="dcterms:W3CDTF">2025-11-24T14:47:05Z</dcterms:created>
  <dcterms:modified xsi:type="dcterms:W3CDTF">2025-12-17T12:33:37Z</dcterms:modified>
</cp:coreProperties>
</file>