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74" r:id="rId16"/>
    <p:sldId id="269" r:id="rId17"/>
    <p:sldId id="272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2"/>
    <p:restoredTop sz="94672"/>
  </p:normalViewPr>
  <p:slideViewPr>
    <p:cSldViewPr snapToGrid="0">
      <p:cViewPr varScale="1">
        <p:scale>
          <a:sx n="90" d="100"/>
          <a:sy n="90" d="100"/>
        </p:scale>
        <p:origin x="232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A51C4-359D-3A40-9B5C-1683DCDE1470}" type="datetimeFigureOut">
              <a:rPr lang="en-US" smtClean="0"/>
              <a:t>1/23/26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C1B5B-8697-9B4E-B753-F4DEA7B0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6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1B5B-8697-9B4E-B753-F4DEA7B000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7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CF9A-C1F1-042E-EDB3-6A9A1949E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5FAE3-B4C7-267A-1BB9-4D85BB018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D237-C3F4-2202-9109-27EF6B832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E76D-9EE2-3B4F-AA64-137C85C5978A}" type="datetimeFigureOut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00B02-2060-0163-161F-B13CD448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9AD4A-DB69-F0E1-EB45-A997F0E6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B632-61F7-4D8F-2F7E-70843CBB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D0912-7AAB-B286-E1D4-0D15922AE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28FE4-FAE0-7EAD-E673-D0A864567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E76D-9EE2-3B4F-AA64-137C85C5978A}" type="datetimeFigureOut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422B1-2ADB-ABB1-5208-DD95409B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8FEE9-138E-DC37-1ECC-D49C8E9F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8D87A5-0562-5437-DB06-74C16F5D42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B934D-3148-A4F3-0E0E-9E33C2D8D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D712B-7016-A313-73C2-1DFF74CF4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E76D-9EE2-3B4F-AA64-137C85C5978A}" type="datetimeFigureOut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8CAAB-9555-6A5D-B5C5-7037C8E5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F3B85-A99C-B8E1-3AB8-41C75B8F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7D0A0-B543-C530-DFD5-D76BB461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C2C5C-41D3-44B1-923F-CAEDC2309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9A543-E50D-53F7-D993-8A53631E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E76D-9EE2-3B4F-AA64-137C85C5978A}" type="datetimeFigureOut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43525-8E50-64DC-F4DD-02DB4953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D5192-94BB-4E4B-0691-44611B04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0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9BFB-7E03-FCEC-13ED-A0E011D8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BE420-3459-3095-56B4-D4634D222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7F334-9CBA-05DB-C2E5-90DF6992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E76D-9EE2-3B4F-AA64-137C85C5978A}" type="datetimeFigureOut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C4E0E-B9FD-4093-2019-224FFE39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55F6D-6178-3CB7-5F88-3F3D4FF9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2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B66B-00D2-72C9-C714-FB190808D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28140-BEB2-DED2-F7E6-890E93BD8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53A99-4B06-B1CA-B01D-99CA52339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034D6-2FA8-7BA3-B813-09C3BC89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E76D-9EE2-3B4F-AA64-137C85C5978A}" type="datetimeFigureOut">
              <a:rPr lang="en-US" smtClean="0"/>
              <a:t>1/23/26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47AED-E9FD-3A2D-906D-BDDFA44F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A475B-CF13-BF5F-3CAF-59323019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24F4-BB67-A79F-DD4F-0743C7E2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340FA-4737-587E-C006-26F7ADB2A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44886-95F2-7443-8563-057343DE0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B58779-6031-D2F0-428F-88EA9028B1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32A243-F226-80CE-74FC-58652D725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EDC715-2621-5247-2E75-08B6756D8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E76D-9EE2-3B4F-AA64-137C85C5978A}" type="datetimeFigureOut">
              <a:rPr lang="en-US" smtClean="0"/>
              <a:t>1/23/26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41531-AFEC-E7E4-A85B-61D8E3E9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BD812A-CBDF-0962-F184-DF835E84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1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BB704-FB46-D29D-B47B-A37E9655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FB717-9BE1-6C4A-EFC5-93C39639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E76D-9EE2-3B4F-AA64-137C85C5978A}" type="datetimeFigureOut">
              <a:rPr lang="en-US" smtClean="0"/>
              <a:t>1/23/26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DCEA2-8ADC-3078-D789-A5796C91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0B369-1C14-3EC4-23D3-DA8299FC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4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673973-D59F-12A9-B0A1-F73CB8E3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E76D-9EE2-3B4F-AA64-137C85C5978A}" type="datetimeFigureOut">
              <a:rPr lang="en-US" smtClean="0"/>
              <a:t>1/23/26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86876-BE56-F352-0A70-3FEC6D9AE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1F2DD-6F52-2FBE-A554-4C663C72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3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693D-C309-8B31-4D42-7BBBF0E9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9609D-3C42-5006-AE82-A46B7E631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049B1-E609-F786-9009-4BD31BD39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8AB56-1958-15B9-825E-1FA2B5BA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E76D-9EE2-3B4F-AA64-137C85C5978A}" type="datetimeFigureOut">
              <a:rPr lang="en-US" smtClean="0"/>
              <a:t>1/23/26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EF2ED-26BC-4C0D-616E-5627DF3A8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75484-9F28-FAEE-00A7-721AC5E6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7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1BE5D-E9E0-9359-2716-24D93B132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44732-C5D5-7002-D41D-47781AB8B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A4642-B33A-36FD-915C-BA85A9881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FBC97-167B-55DC-160E-4DE9139FE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E76D-9EE2-3B4F-AA64-137C85C5978A}" type="datetimeFigureOut">
              <a:rPr lang="en-US" smtClean="0"/>
              <a:t>1/23/26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6EC82-EA69-F540-F635-0DFC9B7AB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5A12E-0AB2-0627-A94A-FD1D334B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6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63C20B-BD56-9ED0-CB57-1251D6AC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628D7-ED62-5B01-5101-07382F0E2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AB67A-9D5C-74F7-5A64-D04B41608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F0E76D-9EE2-3B4F-AA64-137C85C5978A}" type="datetimeFigureOut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DD30A-D0BA-8A2E-4400-4240DFAEC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416FD-4939-5D90-B061-25BD3C8A1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1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94FB2-9A02-A571-7B7F-B1A62DEEC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7030"/>
            <a:ext cx="9144000" cy="1722933"/>
          </a:xfrm>
        </p:spPr>
        <p:txBody>
          <a:bodyPr>
            <a:normAutofit fontScale="90000"/>
          </a:bodyPr>
          <a:lstStyle/>
          <a:p>
            <a:r>
              <a:rPr lang="en-GB" dirty="0"/>
              <a:t>Spectrum of radiation from global (axion) strings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17446-B8A8-4812-DB95-303B034EB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659007" cy="2483452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r>
              <a:rPr lang="en-GB" sz="2000" dirty="0"/>
              <a:t>Lukasz Bunio</a:t>
            </a:r>
          </a:p>
          <a:p>
            <a:endParaRPr lang="en-GB" sz="2000" dirty="0"/>
          </a:p>
          <a:p>
            <a:r>
              <a:rPr lang="en-GB" sz="2000" dirty="0"/>
              <a:t>YTF 2025</a:t>
            </a:r>
          </a:p>
          <a:p>
            <a:endParaRPr lang="en-GB" sz="2000" dirty="0"/>
          </a:p>
          <a:p>
            <a:r>
              <a:rPr lang="en-GB" sz="2000" dirty="0"/>
              <a:t>Based on: R. Battye, L. Bunio, S. Cotterill and P. Manoj, in prep</a:t>
            </a:r>
          </a:p>
          <a:p>
            <a:endParaRPr lang="en-GB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DADC5-5855-950E-235E-389026BAB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" y="731982"/>
            <a:ext cx="2468059" cy="10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86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8B93-2965-F59F-3017-396C62AE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Axion 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AB049-03E1-45D5-C1E4-CE527E415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Energy density</a:t>
            </a:r>
          </a:p>
          <a:p>
            <a:pPr marL="0" indent="0">
              <a:buNone/>
            </a:pPr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„Axion energy density”</a:t>
            </a:r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The self-field contribution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36E5A54-4D88-AAE4-61E9-B9A12BF41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348" y="4797769"/>
            <a:ext cx="1733792" cy="66684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498EE45-F371-1167-A244-7EFD69312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582" y="3353250"/>
            <a:ext cx="5725324" cy="48584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964C352-57F6-86A4-7CEB-9CFD3CB31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292" y="1699152"/>
            <a:ext cx="647790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46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D3F61-D699-37DF-69D9-A7280C09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Self-field subtraction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D0BD1-1375-584F-CA3D-3843FD45F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5A25D93-0D8F-2FC9-6776-A645D5584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1708"/>
            <a:ext cx="12192000" cy="381175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CA1B38C-3710-1741-62A7-889BD0425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061" y="5544479"/>
            <a:ext cx="685896" cy="3905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C54A596-4FA1-8E7D-C60A-D6FE85717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2183" y="5516385"/>
            <a:ext cx="866896" cy="36200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2FF73FE-DD42-6F1E-C28C-161DAC048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341" y="5530674"/>
            <a:ext cx="657317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9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21BB25-1268-8B13-90D8-8DDAA562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Axion energy spectrum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2797FB-EA48-64E1-3F1B-75D0F55A1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Energy spectrum defined as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same for </a:t>
            </a:r>
          </a:p>
          <a:p>
            <a:r>
              <a:rPr lang="en-GB" dirty="0"/>
              <a:t>Then the instantaneous emission spectrum (power spectrum)</a:t>
            </a:r>
          </a:p>
          <a:p>
            <a:endParaRPr lang="pl-PL" dirty="0"/>
          </a:p>
          <a:p>
            <a:endParaRPr lang="en-GB" dirty="0"/>
          </a:p>
          <a:p>
            <a:r>
              <a:rPr lang="en-GB" dirty="0"/>
              <a:t>Axion mass depends on spectral index as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6AE16ED-E587-0029-0884-08C4959E8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389" y="5796240"/>
            <a:ext cx="3153215" cy="93358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FE38B5D-5C0B-FA12-49A5-FA6D9F819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997" y="2403722"/>
            <a:ext cx="3258005" cy="80021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FF93353-D2F6-2CFB-CCC0-E6A1526E6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119" y="3429000"/>
            <a:ext cx="866896" cy="36200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2A69C57-1C4C-8ED6-D925-5CDA19E95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391" y="4309648"/>
            <a:ext cx="2067213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0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C8E1E-2D8C-3FD2-0C28-C4B2A755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2C9E2-D017-B204-63E3-C38538648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022AE8-F066-4237-8480-7BB4CA382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4" y="260411"/>
            <a:ext cx="10191751" cy="633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81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96F8A-BF29-B00A-4399-6BDD5D9C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8F57C81-339D-83D7-8B74-4AAA201EA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221" y="513153"/>
            <a:ext cx="8423558" cy="5831694"/>
          </a:xfrm>
        </p:spPr>
      </p:pic>
    </p:spTree>
    <p:extLst>
      <p:ext uri="{BB962C8B-B14F-4D97-AF65-F5344CB8AC3E}">
        <p14:creationId xmlns:p14="http://schemas.microsoft.com/office/powerpoint/2010/main" val="1254066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A4C67-0073-55FD-AF13-4036452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85E83-9850-1AF2-7750-A6FE57AD0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D8CAE-8B48-F713-FE88-4053597DA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851" y="787545"/>
            <a:ext cx="5559454" cy="53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16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0436-4066-F9AF-B3D1-E9B0FC4C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8D041AF-EEE4-4B25-4848-6FA932935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880" y="886900"/>
            <a:ext cx="10789920" cy="5394960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EF535BF-8B8D-BB33-4F80-BEB2B601F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187" y="143846"/>
            <a:ext cx="2067213" cy="74305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3BC0507-BF7C-7C62-3E98-CB86B77D9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220" y="191478"/>
            <a:ext cx="1505160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55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A127A-1A61-FE9D-7C27-385CB6947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E22BBF-8384-9DD7-2A10-F5F9958F2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1FEDE08-9C06-1DD4-D60F-B632566CA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06" y="83167"/>
            <a:ext cx="7569114" cy="595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9D187E3-6E74-780D-D706-AC8CE7569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091" y="5983601"/>
            <a:ext cx="1552792" cy="38105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D7D68F1-E09F-B0AC-4DC4-1B477B5EC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328" y="5910866"/>
            <a:ext cx="1762371" cy="457264"/>
          </a:xfrm>
          <a:prstGeom prst="rect">
            <a:avLst/>
          </a:prstGeom>
        </p:spPr>
      </p:pic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47544ECA-05E2-A21A-790C-172D01A2307C}"/>
              </a:ext>
            </a:extLst>
          </p:cNvPr>
          <p:cNvSpPr/>
          <p:nvPr/>
        </p:nvSpPr>
        <p:spPr>
          <a:xfrm rot="16200000">
            <a:off x="3287613" y="5462142"/>
            <a:ext cx="501748" cy="28837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7F3BB86F-1869-CEBC-F1FB-35C948C054AE}"/>
              </a:ext>
            </a:extLst>
          </p:cNvPr>
          <p:cNvSpPr/>
          <p:nvPr/>
        </p:nvSpPr>
        <p:spPr>
          <a:xfrm rot="16200000">
            <a:off x="8402640" y="5485801"/>
            <a:ext cx="501748" cy="28837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9A9BA-F82F-001A-691B-2AA1DF48624D}"/>
              </a:ext>
            </a:extLst>
          </p:cNvPr>
          <p:cNvSpPr txBox="1"/>
          <p:nvPr/>
        </p:nvSpPr>
        <p:spPr>
          <a:xfrm>
            <a:off x="7870337" y="6405501"/>
            <a:ext cx="404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cajohare.github.io</a:t>
            </a:r>
            <a:r>
              <a:rPr lang="en-GB" dirty="0"/>
              <a:t>/</a:t>
            </a:r>
            <a:r>
              <a:rPr lang="en-GB" dirty="0" err="1"/>
              <a:t>AxionLimits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06485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C4C63D-7710-03E4-8846-296ABE3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46626"/>
          </a:xfrm>
        </p:spPr>
        <p:txBody>
          <a:bodyPr/>
          <a:lstStyle/>
          <a:p>
            <a:pPr algn="ctr"/>
            <a:r>
              <a:rPr lang="en-US" dirty="0"/>
              <a:t>Thank you for your attention!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892544-28F9-FB70-0858-6D36FD810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9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9423F-444A-DF5A-68B6-A343229DA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CP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7FFFA-B0F0-764D-11E3-EBE726DCD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2A51776-86A2-0982-9413-BC1B15A4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155" y="1873578"/>
            <a:ext cx="3505689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7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C685A-29F8-3FBF-573E-08DB3C4FE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225FE-F00F-B83E-84B7-50A26501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CP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9B946-AED2-4C69-DD3B-FB751421B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Requires fine-tuning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The Scream (painting by Edvard Munch ...">
            <a:extLst>
              <a:ext uri="{FF2B5EF4-FFF2-40B4-BE49-F238E27FC236}">
                <a16:creationId xmlns:a16="http://schemas.microsoft.com/office/drawing/2014/main" id="{09980FE5-98CC-C090-1BD2-93E5AECD6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44" y="3358580"/>
            <a:ext cx="5082309" cy="284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E567472-EF5F-529A-4F8D-3DFA6D96C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155" y="1873578"/>
            <a:ext cx="3505689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6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123DB-27CF-B44A-043F-27E97835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Peccei – Quinn 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B394B-85F8-B47E-2710-7943AECCD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6135"/>
            <a:ext cx="10515600" cy="4351338"/>
          </a:xfrm>
        </p:spPr>
        <p:txBody>
          <a:bodyPr/>
          <a:lstStyle/>
          <a:p>
            <a:r>
              <a:rPr lang="en-US" dirty="0"/>
              <a:t>PQ potential: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At temperatures</a:t>
            </a:r>
            <a:r>
              <a:rPr lang="pl-PL" dirty="0"/>
              <a:t> </a:t>
            </a:r>
            <a:r>
              <a:rPr lang="en-GB" noProof="0" dirty="0"/>
              <a:t>lower than </a:t>
            </a:r>
          </a:p>
          <a:p>
            <a:pPr marL="0" indent="0">
              <a:buNone/>
            </a:pPr>
            <a:r>
              <a:rPr lang="en-GB" noProof="0" dirty="0"/>
              <a:t>QCD scale (200 MeV)</a:t>
            </a:r>
          </a:p>
          <a:p>
            <a:endParaRPr lang="en-US" dirty="0"/>
          </a:p>
        </p:txBody>
      </p:sp>
      <p:pic>
        <p:nvPicPr>
          <p:cNvPr id="4" name="Content Placeholder 3" descr="A wireframe of a cone&#10;&#10;Description automatically generated">
            <a:extLst>
              <a:ext uri="{FF2B5EF4-FFF2-40B4-BE49-F238E27FC236}">
                <a16:creationId xmlns:a16="http://schemas.microsoft.com/office/drawing/2014/main" id="{8022A311-52AD-38A9-32BF-B082543A0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55" y="2313623"/>
            <a:ext cx="4705217" cy="310528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A70D69B-7AA2-8287-5D6C-A199E2242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289" y="2396865"/>
            <a:ext cx="3858163" cy="68589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0B5B357-F430-E983-0E61-1F097ABE8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8868" y="4500073"/>
            <a:ext cx="3801005" cy="74305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DB05DAC-FC87-D8EE-F455-70DF0BB81328}"/>
              </a:ext>
            </a:extLst>
          </p:cNvPr>
          <p:cNvSpPr/>
          <p:nvPr/>
        </p:nvSpPr>
        <p:spPr>
          <a:xfrm>
            <a:off x="9394411" y="3082761"/>
            <a:ext cx="236737" cy="2367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3EF25E-9E85-8E6B-4481-A5D61BCABE42}"/>
              </a:ext>
            </a:extLst>
          </p:cNvPr>
          <p:cNvSpPr/>
          <p:nvPr/>
        </p:nvSpPr>
        <p:spPr>
          <a:xfrm>
            <a:off x="8013729" y="4051907"/>
            <a:ext cx="236737" cy="2367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B84DC1CC-023F-79EF-E1FB-44E9407BF113}"/>
              </a:ext>
            </a:extLst>
          </p:cNvPr>
          <p:cNvSpPr/>
          <p:nvPr/>
        </p:nvSpPr>
        <p:spPr>
          <a:xfrm rot="3123537">
            <a:off x="8645713" y="3244132"/>
            <a:ext cx="199696" cy="8002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29250-3231-7AD4-96E0-52BFE6627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Cosmic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6C8F3-0873-C22A-10AF-BC35D4126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BD2C4E8-4023-6309-02B9-874B61E34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206" y="2358002"/>
            <a:ext cx="6001588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0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95A5-3B2A-2353-0340-E63AF10C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Cosmic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4018B-06B9-2C9F-2268-F4013D49C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23E5D1F-580E-BA95-2C3F-84057FF22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84" y="2053159"/>
            <a:ext cx="6030167" cy="3896269"/>
          </a:xfrm>
          <a:prstGeom prst="rect">
            <a:avLst/>
          </a:prstGeom>
        </p:spPr>
      </p:pic>
      <p:pic>
        <p:nvPicPr>
          <p:cNvPr id="7" name="Picture 4" descr="A black arrows in a spiral&#10;&#10;Description automatically generated">
            <a:extLst>
              <a:ext uri="{FF2B5EF4-FFF2-40B4-BE49-F238E27FC236}">
                <a16:creationId xmlns:a16="http://schemas.microsoft.com/office/drawing/2014/main" id="{201C04DB-D56A-36EC-93A4-0E70CA0C6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982" y="2883751"/>
            <a:ext cx="3539818" cy="2235084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37329022-D4AB-ED0E-CE95-6DEFBF0573CF}"/>
              </a:ext>
            </a:extLst>
          </p:cNvPr>
          <p:cNvSpPr txBox="1"/>
          <p:nvPr/>
        </p:nvSpPr>
        <p:spPr>
          <a:xfrm>
            <a:off x="8090371" y="5530630"/>
            <a:ext cx="298704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ea typeface="Calibri"/>
                <a:cs typeface="Calibri"/>
              </a:rPr>
              <a:t>Fig 6.1 from "An Introduction to Spontaneous Symmetry Breaking" by J. Beekman et al. (2019)</a:t>
            </a:r>
          </a:p>
        </p:txBody>
      </p:sp>
    </p:spTree>
    <p:extLst>
      <p:ext uri="{BB962C8B-B14F-4D97-AF65-F5344CB8AC3E}">
        <p14:creationId xmlns:p14="http://schemas.microsoft.com/office/powerpoint/2010/main" val="202150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D6BD1-8520-FBB9-5CCB-99A0681B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96B27-8A8B-8463-69B3-22101D5BD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trings_movie.mp4">
            <a:hlinkClick r:id="" action="ppaction://media"/>
            <a:extLst>
              <a:ext uri="{FF2B5EF4-FFF2-40B4-BE49-F238E27FC236}">
                <a16:creationId xmlns:a16="http://schemas.microsoft.com/office/drawing/2014/main" id="{28EFA896-BDC0-4146-A9A1-F92859D946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81486" y="169822"/>
            <a:ext cx="7996943" cy="649131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65C37B0-A809-374C-1CC1-4EE0CA50D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006715" y="1840542"/>
            <a:ext cx="6837273" cy="31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8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9B41D-7AA2-D86F-766B-F63041287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Numerical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EFF91-F981-CBD2-1325-E04AC5E83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GB" noProof="0" dirty="0"/>
              <a:t>Based on the low temperature effective </a:t>
            </a:r>
            <a:r>
              <a:rPr lang="en-GB" noProof="0" dirty="0" err="1"/>
              <a:t>Lagrangian</a:t>
            </a:r>
            <a:endParaRPr lang="en-GB" noProof="0" dirty="0"/>
          </a:p>
          <a:p>
            <a:pPr marL="514350" indent="-514350">
              <a:buAutoNum type="arabicParenR"/>
            </a:pPr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derive equations of motion.</a:t>
            </a:r>
          </a:p>
          <a:p>
            <a:pPr marL="0" indent="0">
              <a:buNone/>
            </a:pPr>
            <a:r>
              <a:rPr lang="en-GB" noProof="0" dirty="0"/>
              <a:t>2)  Discretise space and time, approximate derivatives as finite differences.</a:t>
            </a:r>
          </a:p>
          <a:p>
            <a:pPr marL="0" indent="0">
              <a:buNone/>
            </a:pPr>
            <a:r>
              <a:rPr lang="en-GB" noProof="0" dirty="0"/>
              <a:t>3)  Solve equations numerically on a cubic lattice starting with some initial conditions.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19EA8C9-8F73-F907-4C90-F02AB5E9B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08" y="2312773"/>
            <a:ext cx="3467584" cy="62873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3C97C7F-9B9B-0559-D05B-9F2D08DBC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493" y="5765122"/>
            <a:ext cx="1552792" cy="44773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8515F60-2422-D4D3-ACB3-171287A15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984" y="5822280"/>
            <a:ext cx="2067213" cy="3334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6CF11A-6D69-7379-B748-B6169D37A832}"/>
              </a:ext>
            </a:extLst>
          </p:cNvPr>
          <p:cNvSpPr txBox="1"/>
          <p:nvPr/>
        </p:nvSpPr>
        <p:spPr>
          <a:xfrm>
            <a:off x="838199" y="5297214"/>
            <a:ext cx="180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problem: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72503-7EB9-E0BA-BAD2-B6C875211FE5}"/>
              </a:ext>
            </a:extLst>
          </p:cNvPr>
          <p:cNvSpPr txBox="1"/>
          <p:nvPr/>
        </p:nvSpPr>
        <p:spPr>
          <a:xfrm>
            <a:off x="3195559" y="5359894"/>
            <a:ext cx="2333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we have: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6ACB8-FB05-F3FA-19E8-7D00D7FB955A}"/>
              </a:ext>
            </a:extLst>
          </p:cNvPr>
          <p:cNvSpPr txBox="1"/>
          <p:nvPr/>
        </p:nvSpPr>
        <p:spPr>
          <a:xfrm>
            <a:off x="7217984" y="5297214"/>
            <a:ext cx="2333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we need:</a:t>
            </a:r>
          </a:p>
        </p:txBody>
      </p:sp>
    </p:spTree>
    <p:extLst>
      <p:ext uri="{BB962C8B-B14F-4D97-AF65-F5344CB8AC3E}">
        <p14:creationId xmlns:p14="http://schemas.microsoft.com/office/powerpoint/2010/main" val="234989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23749-1C80-A54C-4EF1-17737C2D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Sinusoidally perturbed straight 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86D4-72A8-45A7-6D7F-CE0115069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noProof="0" dirty="0"/>
              <a:t>Initial displacement</a:t>
            </a:r>
          </a:p>
          <a:p>
            <a:endParaRPr lang="en-GB" dirty="0"/>
          </a:p>
          <a:p>
            <a:endParaRPr lang="en-GB" noProof="0" dirty="0"/>
          </a:p>
          <a:p>
            <a:pPr marL="0" indent="0">
              <a:buNone/>
            </a:pPr>
            <a:r>
              <a:rPr lang="en-GB" sz="1800" dirty="0"/>
              <a:t>(Battye, Shellard, </a:t>
            </a:r>
            <a:r>
              <a:rPr lang="en-GB" sz="1800" i="1" dirty="0"/>
              <a:t>1993)</a:t>
            </a:r>
            <a:endParaRPr lang="en-GB" sz="1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C11317B-8BCB-32A6-FF93-8412EBBF8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744" y="1825625"/>
            <a:ext cx="6401693" cy="411537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76EB618-9E77-6AA4-36EE-1FFF684C2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29" y="2862951"/>
            <a:ext cx="223868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55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206</Words>
  <Application>Microsoft Macintosh PowerPoint</Application>
  <PresentationFormat>Widescreen</PresentationFormat>
  <Paragraphs>58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Office Theme</vt:lpstr>
      <vt:lpstr>Spectrum of radiation from global (axion) strings</vt:lpstr>
      <vt:lpstr>Strong CP problem</vt:lpstr>
      <vt:lpstr>Strong CP problem</vt:lpstr>
      <vt:lpstr>Peccei – Quinn solution </vt:lpstr>
      <vt:lpstr>Cosmic strings</vt:lpstr>
      <vt:lpstr>Cosmic strings</vt:lpstr>
      <vt:lpstr>PowerPoint Presentation</vt:lpstr>
      <vt:lpstr>Numerical simulations</vt:lpstr>
      <vt:lpstr>Sinusoidally perturbed straight string</vt:lpstr>
      <vt:lpstr>Axion radiation</vt:lpstr>
      <vt:lpstr>Self-field subtraction</vt:lpstr>
      <vt:lpstr>Axion energy spectrum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Lukasz Bunio</dc:creator>
  <cp:lastModifiedBy>Lukasz Bunio</cp:lastModifiedBy>
  <cp:revision>13</cp:revision>
  <dcterms:created xsi:type="dcterms:W3CDTF">2025-12-14T15:44:28Z</dcterms:created>
  <dcterms:modified xsi:type="dcterms:W3CDTF">2026-01-23T12:49:43Z</dcterms:modified>
</cp:coreProperties>
</file>