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_rels/notesSlide24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8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4.xml" ContentType="application/vnd.openxmlformats-officedocument.presentationml.notesSlid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9.png" ContentType="image/png"/>
  <Override PartName="/ppt/media/image13.png" ContentType="image/png"/>
  <Override PartName="/ppt/media/image8.png" ContentType="image/png"/>
  <Override PartName="/ppt/media/image12.png" ContentType="image/png"/>
  <Override PartName="/ppt/media/image20.jpeg" ContentType="image/jpeg"/>
  <Override PartName="/ppt/media/image7.png" ContentType="image/png"/>
  <Override PartName="/ppt/media/image11.png" ContentType="image/png"/>
  <Override PartName="/ppt/media/image6.png" ContentType="image/png"/>
  <Override PartName="/ppt/media/image10.png" ContentType="image/png"/>
  <Override PartName="/ppt/media/image22.png" ContentType="image/png"/>
  <Override PartName="/ppt/media/image5.png" ContentType="image/png"/>
  <Override PartName="/ppt/media/image4.png" ContentType="image/png"/>
  <Override PartName="/ppt/media/image21.png" ContentType="image/png"/>
  <Override PartName="/ppt/media/image19.png" ContentType="image/png"/>
  <Override PartName="/ppt/media/image1.png" ContentType="image/png"/>
  <Override PartName="/ppt/media/image18.jpeg" ContentType="image/jpeg"/>
  <Override PartName="/ppt/media/image16.png" ContentType="image/png"/>
  <Override PartName="/ppt/media/image15.png" ContentType="image/png"/>
  <Override PartName="/ppt/media/image14.png" ContentType="image/png"/>
  <Override PartName="/ppt/media/image2.png" ContentType="image/png"/>
  <Override PartName="/ppt/media/image17.jpeg" ContentType="image/jpeg"/>
  <Override PartName="/ppt/media/image3.png" ContentType="image/png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7.xml.rels" ContentType="application/vnd.openxmlformats-package.relationships+xml"/>
  <Override PartName="/ppt/slides/_rels/slide9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28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9.xml.rels" ContentType="application/vnd.openxmlformats-package.relationships+xml"/>
  <Override PartName="/ppt/slides/_rels/slide14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17.xml" ContentType="application/vnd.openxmlformats-officedocument.presentationml.slide+xml"/>
  <Override PartName="/ppt/slides/slide29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9144000" cy="51435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GB" sz="2000" spc="-1" strike="noStrike">
                <a:latin typeface="Arial"/>
              </a:rPr>
              <a:t>Click to edit the </a:t>
            </a:r>
            <a:r>
              <a:rPr b="0" lang="en-GB" sz="2000" spc="-1" strike="noStrike">
                <a:latin typeface="Arial"/>
              </a:rPr>
              <a:t>notes' format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n-GB" sz="1400" spc="-1" strike="noStrike">
                <a:latin typeface="Times New Roman"/>
              </a:rPr>
              <a:t>&lt;header&gt;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dt" idx="2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n-GB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n-GB" sz="1400" spc="-1" strike="noStrike">
                <a:latin typeface="Times New Roman"/>
              </a:rPr>
              <a:t>&lt;date/time&gt;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ftr" idx="3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n-GB" sz="1400" spc="-1" strike="noStrike">
                <a:latin typeface="Times New Roman"/>
              </a:defRPr>
            </a:lvl1pPr>
          </a:lstStyle>
          <a:p>
            <a:r>
              <a:rPr b="0" lang="en-GB" sz="1400" spc="-1" strike="noStrike">
                <a:latin typeface="Times New Roman"/>
              </a:rPr>
              <a:t>&lt;footer&gt;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sldNum" idx="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n-GB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E8FCB9E4-74AD-4D84-860C-52823EF4DC03}" type="slidenum">
              <a:rPr b="0" lang="en-GB" sz="1400" spc="-1" strike="noStrike">
                <a:latin typeface="Times New Roman"/>
              </a:rPr>
              <a:t>&lt;number&gt;</a:t>
            </a:fld>
            <a:endParaRPr b="0" lang="en-GB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latin typeface="Arial"/>
              </a:rPr>
              <a:t>It governs the dynamics and gives a coupling between mass of BH and mass of boson. If the product is too small, the timescales are poor. </a:t>
            </a:r>
            <a:endParaRPr b="0" lang="en-GB" sz="1100" spc="-1" strike="noStrike"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latin typeface="Arial"/>
              </a:rPr>
              <a:t>There are others like transition channels, but they produce lesser magnitude SGWB. So a star collapses, forms a stellar BH, which spurns this hair around it, assuming ULDM exists, and within that cloud annihilation starts happening. </a:t>
            </a:r>
            <a:endParaRPr b="0" lang="en-GB" sz="1100" spc="-1" strike="noStrike"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latin typeface="Arial"/>
              </a:rPr>
              <a:t>Frequency drift exists but is really small and negligible. </a:t>
            </a:r>
            <a:endParaRPr b="0" lang="en-GB" sz="1100" spc="-1" strike="noStrike"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latin typeface="Arial"/>
              </a:rPr>
              <a:t>The question is how is this loss encoded as an observable? And the answer is the Newman penrose constant.</a:t>
            </a:r>
            <a:endParaRPr b="0" lang="en-GB" sz="11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latin typeface="Arial"/>
              </a:rPr>
              <a:t>Consider your scalp as the event horizon. It is characterized by the radius, and hence the mass, the elongation, and hence the spin, and the charge, which I am assuming no one here has. Any observable thing other than that is the hair. </a:t>
            </a:r>
            <a:endParaRPr b="0" lang="en-GB" sz="1100" spc="-1" strike="noStrike"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latin typeface="Arial"/>
              </a:rPr>
              <a:t>Talk about why this is going to be the pattern. Why some frequency has the peak </a:t>
            </a:r>
            <a:endParaRPr b="0" lang="en-GB" sz="1100" spc="-1" strike="noStrike"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latin typeface="Arial"/>
              </a:rPr>
              <a:t>The isolated assumption is important because it contributes most.</a:t>
            </a:r>
            <a:endParaRPr b="0" lang="en-GB" sz="11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latin typeface="Arial"/>
              </a:rPr>
              <a:t>How to say one is not bald</a:t>
            </a:r>
            <a:endParaRPr b="0" lang="en-GB" sz="11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latin typeface="Arial"/>
              </a:rPr>
              <a:t>Vortex creating superradiance in bath tub</a:t>
            </a:r>
            <a:endParaRPr b="0" lang="en-GB" sz="11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100" spc="-1" strike="noStrike">
                <a:latin typeface="Arial"/>
              </a:rPr>
              <a:t>Black holes are like bath tubs</a:t>
            </a:r>
            <a:endParaRPr b="0" lang="en-GB" sz="11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2024912-EC04-4BFD-A884-4E3132BDB05B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32880" y="1124640"/>
            <a:ext cx="7877880" cy="174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064040" y="4335120"/>
            <a:ext cx="1015560" cy="12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064040" y="4474440"/>
            <a:ext cx="1015560" cy="12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58CB085-9591-4B8E-998A-12850B5859CF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32880" y="1124640"/>
            <a:ext cx="7877880" cy="174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064040" y="4335120"/>
            <a:ext cx="495360" cy="12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2000"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584600" y="4335120"/>
            <a:ext cx="495360" cy="12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2000"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064040" y="4474440"/>
            <a:ext cx="495360" cy="12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2000"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4584600" y="4474440"/>
            <a:ext cx="495360" cy="12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2000"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85FD60A-A77E-4E33-B3A5-82CF9873EB5E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32880" y="1124640"/>
            <a:ext cx="7877880" cy="174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064040" y="4335120"/>
            <a:ext cx="326880" cy="12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9000"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407480" y="4335120"/>
            <a:ext cx="326880" cy="12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9000"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4751280" y="4335120"/>
            <a:ext cx="326880" cy="12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9000"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4064040" y="4474440"/>
            <a:ext cx="326880" cy="12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9000"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4407480" y="4474440"/>
            <a:ext cx="326880" cy="12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9000"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4751280" y="4474440"/>
            <a:ext cx="326880" cy="12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9000"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3B6D5FB-6818-465D-B3BC-9342F84E223A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32880" y="1124640"/>
            <a:ext cx="7877880" cy="174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064040" y="3556440"/>
            <a:ext cx="1015560" cy="1823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B5DD617-037F-4ED9-AE66-CD22FEE90361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32880" y="1124640"/>
            <a:ext cx="7877880" cy="174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4064040" y="4335120"/>
            <a:ext cx="1015560" cy="26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6000"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82BF048-3081-45BC-935A-CBBFC86FF49D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32880" y="1124640"/>
            <a:ext cx="7877880" cy="174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064040" y="4335120"/>
            <a:ext cx="495360" cy="26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4584600" y="4335120"/>
            <a:ext cx="495360" cy="26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75CD5DD-173F-4503-A73E-F9359C5DC21A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32880" y="1124640"/>
            <a:ext cx="7877880" cy="174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B16131B-1574-4514-8E53-2A80AA0695C9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32880" y="1124640"/>
            <a:ext cx="7877880" cy="807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9841A07-8A08-42E8-A823-FAFE99AD7DA1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32880" y="1124640"/>
            <a:ext cx="7877880" cy="174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064040" y="4335120"/>
            <a:ext cx="495360" cy="12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2000"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4584600" y="4335120"/>
            <a:ext cx="495360" cy="26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4064040" y="4474440"/>
            <a:ext cx="495360" cy="12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2000"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6EC1AC26-F986-4BF1-901F-8C3F7605567E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32880" y="1124640"/>
            <a:ext cx="7877880" cy="174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064040" y="4335120"/>
            <a:ext cx="495360" cy="26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5000"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584600" y="4335120"/>
            <a:ext cx="495360" cy="12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2000"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4584600" y="4474440"/>
            <a:ext cx="495360" cy="12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2000"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423B538-B688-474C-AD4D-B6C94F56F8EB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32880" y="1124640"/>
            <a:ext cx="7877880" cy="1741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064040" y="4335120"/>
            <a:ext cx="495360" cy="12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2000"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584600" y="4335120"/>
            <a:ext cx="495360" cy="12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2000"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064040" y="4474440"/>
            <a:ext cx="1015560" cy="126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8000"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B3EA4C8-5B57-41C1-9F7C-C68AE4B6D938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32880" y="1124640"/>
            <a:ext cx="7877880" cy="17413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r>
              <a:rPr b="0" lang="en-GB" sz="5400" spc="-1" strike="noStrike">
                <a:solidFill>
                  <a:srgbClr val="000000"/>
                </a:solidFill>
                <a:latin typeface="Arial"/>
              </a:rPr>
              <a:t>Click to edit the title text </a:t>
            </a:r>
            <a:r>
              <a:rPr b="0" lang="en-GB" sz="5400" spc="-1" strike="noStrike">
                <a:solidFill>
                  <a:srgbClr val="000000"/>
                </a:solidFill>
                <a:latin typeface="Arial"/>
              </a:rPr>
              <a:t>format</a:t>
            </a:r>
            <a:endParaRPr b="0" lang="en-GB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064040" y="4335120"/>
            <a:ext cx="1015560" cy="265680"/>
          </a:xfrm>
          <a:prstGeom prst="rect">
            <a:avLst/>
          </a:prstGeom>
          <a:noFill/>
          <a:ln w="9360">
            <a:solidFill>
              <a:srgbClr val="ffffff"/>
            </a:solidFill>
            <a:round/>
          </a:ln>
        </p:spPr>
        <p:txBody>
          <a:bodyPr lIns="0" rIns="0" tIns="0" bIns="0" anchor="ctr">
            <a:no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GB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1"/>
          </p:nvPr>
        </p:nvSpPr>
        <p:spPr>
          <a:xfrm>
            <a:off x="8556840" y="47498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" sz="1300" spc="-1" strike="noStrike">
                <a:solidFill>
                  <a:srgbClr val="ffffff"/>
                </a:solidFill>
                <a:latin typeface="Barlow Medium"/>
                <a:ea typeface="Barlow Medium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CE3D422F-362B-4307-8952-5929AE7073E4}" type="slidenum">
              <a:rPr b="0" lang="en" sz="1300" spc="-1" strike="noStrike">
                <a:solidFill>
                  <a:srgbClr val="ffffff"/>
                </a:solidFill>
                <a:latin typeface="Barlow Medium"/>
                <a:ea typeface="Barlow Medium"/>
              </a:rPr>
              <a:t>&lt;number&gt;</a:t>
            </a:fld>
            <a:endParaRPr b="0" lang="en-GB" sz="13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344880" y="908280"/>
            <a:ext cx="8453880" cy="17413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5400" spc="-1" strike="noStrike">
                <a:solidFill>
                  <a:srgbClr val="ffffff"/>
                </a:solidFill>
                <a:latin typeface="Hepta Slab"/>
                <a:ea typeface="Hepta Slab"/>
              </a:rPr>
              <a:t>Black hole hair transplant with ultra light dark matter</a:t>
            </a:r>
            <a:endParaRPr b="0" lang="en-GB" sz="5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GB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Google Shape;372;p59"/>
          <p:cNvSpPr/>
          <p:nvPr/>
        </p:nvSpPr>
        <p:spPr>
          <a:xfrm>
            <a:off x="2237400" y="4059360"/>
            <a:ext cx="4668840" cy="934560"/>
          </a:xfrm>
          <a:prstGeom prst="rect">
            <a:avLst/>
          </a:prstGeom>
          <a:noFill/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500" spc="-1" strike="noStrike">
                <a:solidFill>
                  <a:srgbClr val="ffffff"/>
                </a:solidFill>
                <a:latin typeface="Barlow Medium"/>
                <a:ea typeface="Barlow Medium"/>
              </a:rPr>
              <a:t>   </a:t>
            </a:r>
            <a:r>
              <a:rPr b="0" lang="en" sz="2500" spc="-1" strike="noStrike">
                <a:solidFill>
                  <a:srgbClr val="ffffff"/>
                </a:solidFill>
                <a:latin typeface="Barlow Medium"/>
                <a:ea typeface="Barlow Medium"/>
              </a:rPr>
              <a:t>Dhruv Pathak Govardhan</a:t>
            </a:r>
            <a:endParaRPr b="0" lang="en-GB" sz="25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500" spc="-1" strike="noStrike">
                <a:solidFill>
                  <a:srgbClr val="ffffff"/>
                </a:solidFill>
                <a:latin typeface="Barlow Medium"/>
                <a:ea typeface="Barlow Medium"/>
              </a:rPr>
              <a:t>King’s College, London </a:t>
            </a:r>
            <a:endParaRPr b="0" lang="en-GB" sz="25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GB" sz="2500" spc="-1" strike="noStrike">
              <a:latin typeface="Arial"/>
            </a:endParaRPr>
          </a:p>
        </p:txBody>
      </p:sp>
      <p:sp>
        <p:nvSpPr>
          <p:cNvPr id="47" name="Google Shape;373;p59"/>
          <p:cNvSpPr/>
          <p:nvPr/>
        </p:nvSpPr>
        <p:spPr>
          <a:xfrm>
            <a:off x="6504120" y="3490560"/>
            <a:ext cx="2272680" cy="4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000" spc="-1" strike="noStrike">
                <a:solidFill>
                  <a:srgbClr val="ffffff"/>
                </a:solidFill>
                <a:latin typeface="Barlow Light"/>
                <a:ea typeface="Barlow Light"/>
              </a:rPr>
              <a:t>(Based on arxiv 26xx.xxxx with Diego Blas and Chirstopher McCabe)</a:t>
            </a:r>
            <a:endParaRPr b="0" lang="en-GB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429;p68"/>
          <p:cNvSpPr/>
          <p:nvPr/>
        </p:nvSpPr>
        <p:spPr>
          <a:xfrm>
            <a:off x="537840" y="207000"/>
            <a:ext cx="7877880" cy="77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3700" spc="-1" strike="noStrike">
                <a:solidFill>
                  <a:srgbClr val="ffffff"/>
                </a:solidFill>
                <a:latin typeface="Hepta Slab"/>
                <a:ea typeface="Hepta Slab"/>
              </a:rPr>
              <a:t>BH Bomb</a:t>
            </a:r>
            <a:endParaRPr b="0" lang="en-GB" sz="3700" spc="-1" strike="noStrike">
              <a:latin typeface="Arial"/>
            </a:endParaRPr>
          </a:p>
        </p:txBody>
      </p:sp>
      <p:sp>
        <p:nvSpPr>
          <p:cNvPr id="68" name="Google Shape;430;p68"/>
          <p:cNvSpPr/>
          <p:nvPr/>
        </p:nvSpPr>
        <p:spPr>
          <a:xfrm>
            <a:off x="537840" y="1373040"/>
            <a:ext cx="7805520" cy="319896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marL="457200" indent="-368280">
              <a:lnSpc>
                <a:spcPct val="100000"/>
              </a:lnSpc>
              <a:buClr>
                <a:srgbClr val="ffffff"/>
              </a:buClr>
              <a:buFont typeface="Barlow Light"/>
              <a:buChar char="●"/>
            </a:pPr>
            <a:r>
              <a:rPr b="0" lang="en" sz="2200" spc="-1" strike="noStrike">
                <a:solidFill>
                  <a:srgbClr val="ffffff"/>
                </a:solidFill>
                <a:latin typeface="Barlow Light"/>
                <a:ea typeface="Barlow Light"/>
              </a:rPr>
              <a:t>Put mirrors around a black hole and the wave keeps on coming back. And keeps taking and taking.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200" spc="-1" strike="noStrike">
                <a:solidFill>
                  <a:srgbClr val="ffffff"/>
                </a:solidFill>
                <a:latin typeface="Barlow Light"/>
                <a:ea typeface="Barlow Light"/>
              </a:rPr>
              <a:t> </a:t>
            </a:r>
            <a:endParaRPr b="0" lang="en-GB" sz="2200" spc="-1" strike="noStrike">
              <a:latin typeface="Arial"/>
            </a:endParaRPr>
          </a:p>
          <a:p>
            <a:pPr marL="457200" indent="-368280">
              <a:lnSpc>
                <a:spcPct val="100000"/>
              </a:lnSpc>
              <a:buClr>
                <a:srgbClr val="ffffff"/>
              </a:buClr>
              <a:buFont typeface="Barlow Light"/>
              <a:buChar char="●"/>
              <a:tabLst>
                <a:tab algn="l" pos="0"/>
              </a:tabLst>
            </a:pPr>
            <a:r>
              <a:rPr b="0" lang="en" sz="2200" spc="-1" strike="noStrike">
                <a:solidFill>
                  <a:srgbClr val="ffffff"/>
                </a:solidFill>
                <a:latin typeface="Barlow Light"/>
                <a:ea typeface="Barlow Light"/>
              </a:rPr>
              <a:t>This confinement mechanism creates a feedback loop.</a:t>
            </a:r>
            <a:endParaRPr b="0" lang="en-GB" sz="2200" spc="-1" strike="noStrike">
              <a:latin typeface="Arial"/>
            </a:endParaRPr>
          </a:p>
          <a:p>
            <a:pPr marL="457200">
              <a:lnSpc>
                <a:spcPct val="100000"/>
              </a:lnSpc>
              <a:buNone/>
              <a:tabLst>
                <a:tab algn="l" pos="0"/>
              </a:tabLst>
            </a:pPr>
            <a:endParaRPr b="0" lang="en-GB" sz="2200" spc="-1" strike="noStrike">
              <a:latin typeface="Arial"/>
            </a:endParaRPr>
          </a:p>
          <a:p>
            <a:pPr marL="457200" indent="-368280">
              <a:lnSpc>
                <a:spcPct val="100000"/>
              </a:lnSpc>
              <a:buClr>
                <a:srgbClr val="ffffff"/>
              </a:buClr>
              <a:buFont typeface="Barlow Light"/>
              <a:buChar char="●"/>
              <a:tabLst>
                <a:tab algn="l" pos="0"/>
              </a:tabLst>
            </a:pPr>
            <a:r>
              <a:rPr b="0" lang="en" sz="2200" spc="-1" strike="noStrike">
                <a:solidFill>
                  <a:srgbClr val="ffffff"/>
                </a:solidFill>
                <a:latin typeface="Barlow Light"/>
                <a:ea typeface="Barlow Light"/>
              </a:rPr>
              <a:t>For massive fields, the mass itself acts like a confinement mechanism.</a:t>
            </a:r>
            <a:endParaRPr b="0" lang="en-GB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435;p69"/>
          <p:cNvSpPr/>
          <p:nvPr/>
        </p:nvSpPr>
        <p:spPr>
          <a:xfrm>
            <a:off x="537840" y="207000"/>
            <a:ext cx="7877880" cy="77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3700" spc="-1" strike="noStrike">
                <a:solidFill>
                  <a:srgbClr val="ffffff"/>
                </a:solidFill>
                <a:latin typeface="Hepta Slab"/>
                <a:ea typeface="Hepta Slab"/>
              </a:rPr>
              <a:t>Gravitational fine structure constant</a:t>
            </a:r>
            <a:endParaRPr b="0" lang="en-GB" sz="3700" spc="-1" strike="noStrike">
              <a:latin typeface="Arial"/>
            </a:endParaRPr>
          </a:p>
        </p:txBody>
      </p:sp>
      <p:sp>
        <p:nvSpPr>
          <p:cNvPr id="70" name="Google Shape;436;p69"/>
          <p:cNvSpPr/>
          <p:nvPr/>
        </p:nvSpPr>
        <p:spPr>
          <a:xfrm>
            <a:off x="519480" y="1632960"/>
            <a:ext cx="8105040" cy="185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marL="457200" indent="-368280">
              <a:lnSpc>
                <a:spcPct val="100000"/>
              </a:lnSpc>
              <a:buClr>
                <a:srgbClr val="ffffff"/>
              </a:buClr>
              <a:buFont typeface="Barlow Light"/>
              <a:buChar char="●"/>
            </a:pPr>
            <a:r>
              <a:rPr b="0" lang="en" sz="2200" spc="-1" strike="noStrike">
                <a:solidFill>
                  <a:srgbClr val="ffffff"/>
                </a:solidFill>
                <a:latin typeface="Barlow Light"/>
                <a:ea typeface="Barlow Light"/>
              </a:rPr>
              <a:t>The bound state of the Kerr BH and the bosonic cloud can be treated as a hydorgenic system. </a:t>
            </a:r>
            <a:endParaRPr b="0" lang="en-GB" sz="2200" spc="-1" strike="noStrike">
              <a:latin typeface="Arial"/>
            </a:endParaRPr>
          </a:p>
          <a:p>
            <a:pPr marL="457200">
              <a:lnSpc>
                <a:spcPct val="100000"/>
              </a:lnSpc>
              <a:buNone/>
              <a:tabLst>
                <a:tab algn="l" pos="0"/>
              </a:tabLst>
            </a:pPr>
            <a:endParaRPr b="0" lang="en-GB" sz="2200" spc="-1" strike="noStrike">
              <a:latin typeface="Arial"/>
            </a:endParaRPr>
          </a:p>
          <a:p>
            <a:pPr marL="457200" indent="-368280">
              <a:lnSpc>
                <a:spcPct val="100000"/>
              </a:lnSpc>
              <a:buClr>
                <a:srgbClr val="ffffff"/>
              </a:buClr>
              <a:buFont typeface="Barlow Light"/>
              <a:buChar char="●"/>
              <a:tabLst>
                <a:tab algn="l" pos="0"/>
              </a:tabLst>
            </a:pPr>
            <a:r>
              <a:rPr b="0" lang="en" sz="2200" spc="-1" strike="noStrike">
                <a:solidFill>
                  <a:srgbClr val="ffffff"/>
                </a:solidFill>
                <a:latin typeface="Barlow Light"/>
                <a:ea typeface="Barlow Light"/>
              </a:rPr>
              <a:t>The gravitational analog of the fine structure constant is gravitational fine structure constant.</a:t>
            </a:r>
            <a:endParaRPr b="0" lang="en-GB" sz="2200" spc="-1" strike="noStrike">
              <a:latin typeface="Arial"/>
            </a:endParaRPr>
          </a:p>
        </p:txBody>
      </p:sp>
      <p:pic>
        <p:nvPicPr>
          <p:cNvPr id="71" name="Google Shape;437;p69" descr=""/>
          <p:cNvPicPr/>
          <p:nvPr/>
        </p:nvPicPr>
        <p:blipFill>
          <a:blip r:embed="rId1"/>
          <a:stretch/>
        </p:blipFill>
        <p:spPr>
          <a:xfrm>
            <a:off x="1863720" y="3669120"/>
            <a:ext cx="5226480" cy="1127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442;p70"/>
          <p:cNvSpPr/>
          <p:nvPr/>
        </p:nvSpPr>
        <p:spPr>
          <a:xfrm>
            <a:off x="537840" y="207000"/>
            <a:ext cx="7877880" cy="77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3700" spc="-1" strike="noStrike">
                <a:solidFill>
                  <a:srgbClr val="ffffff"/>
                </a:solidFill>
                <a:latin typeface="Hepta Slab"/>
                <a:ea typeface="Hepta Slab"/>
              </a:rPr>
              <a:t>Modes and timescales</a:t>
            </a:r>
            <a:endParaRPr b="0" lang="en-GB" sz="3700" spc="-1" strike="noStrike">
              <a:latin typeface="Arial"/>
            </a:endParaRPr>
          </a:p>
        </p:txBody>
      </p:sp>
      <p:sp>
        <p:nvSpPr>
          <p:cNvPr id="73" name="Google Shape;443;p70"/>
          <p:cNvSpPr/>
          <p:nvPr/>
        </p:nvSpPr>
        <p:spPr>
          <a:xfrm>
            <a:off x="537840" y="1347120"/>
            <a:ext cx="8105040" cy="185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marL="457200" indent="-368280">
              <a:lnSpc>
                <a:spcPct val="100000"/>
              </a:lnSpc>
              <a:buClr>
                <a:srgbClr val="ffffff"/>
              </a:buClr>
              <a:buFont typeface="Barlow Light"/>
              <a:buChar char="●"/>
            </a:pPr>
            <a:r>
              <a:rPr b="0" lang="en" sz="2200" spc="-1" strike="noStrike">
                <a:solidFill>
                  <a:srgbClr val="ffffff"/>
                </a:solidFill>
                <a:latin typeface="Barlow Light"/>
                <a:ea typeface="Barlow Light"/>
              </a:rPr>
              <a:t>Just like Hydrogen, you have now multiple modes. </a:t>
            </a:r>
            <a:endParaRPr b="0" lang="en-GB" sz="2200" spc="-1" strike="noStrike">
              <a:latin typeface="Arial"/>
            </a:endParaRPr>
          </a:p>
          <a:p>
            <a:pPr marL="457200">
              <a:lnSpc>
                <a:spcPct val="100000"/>
              </a:lnSpc>
              <a:buNone/>
              <a:tabLst>
                <a:tab algn="l" pos="0"/>
              </a:tabLst>
            </a:pPr>
            <a:endParaRPr b="0" lang="en-GB" sz="2200" spc="-1" strike="noStrike">
              <a:latin typeface="Arial"/>
            </a:endParaRPr>
          </a:p>
          <a:p>
            <a:pPr marL="457200" indent="-368280">
              <a:lnSpc>
                <a:spcPct val="100000"/>
              </a:lnSpc>
              <a:buClr>
                <a:srgbClr val="ffffff"/>
              </a:buClr>
              <a:buFont typeface="Barlow Light"/>
              <a:buChar char="●"/>
              <a:tabLst>
                <a:tab algn="l" pos="0"/>
              </a:tabLst>
            </a:pPr>
            <a:r>
              <a:rPr b="0" lang="en" sz="2200" spc="-1" strike="noStrike">
                <a:solidFill>
                  <a:srgbClr val="ffffff"/>
                </a:solidFill>
                <a:latin typeface="Barlow Light"/>
                <a:ea typeface="Barlow Light"/>
              </a:rPr>
              <a:t>The first mode is the largest (talk about how higher modes do not significantly contribute for masses lower than 10^-12 eV).</a:t>
            </a:r>
            <a:endParaRPr b="0" lang="en-GB" sz="2200" spc="-1" strike="noStrike">
              <a:latin typeface="Arial"/>
            </a:endParaRPr>
          </a:p>
        </p:txBody>
      </p:sp>
      <p:pic>
        <p:nvPicPr>
          <p:cNvPr id="74" name="Google Shape;444;p70" descr=""/>
          <p:cNvPicPr/>
          <p:nvPr/>
        </p:nvPicPr>
        <p:blipFill>
          <a:blip r:embed="rId1"/>
          <a:stretch/>
        </p:blipFill>
        <p:spPr>
          <a:xfrm>
            <a:off x="1608120" y="3600000"/>
            <a:ext cx="6131880" cy="1227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449;p71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76" name="Google Shape;450;p71"/>
          <p:cNvSpPr/>
          <p:nvPr/>
        </p:nvSpPr>
        <p:spPr>
          <a:xfrm>
            <a:off x="2743560" y="1638720"/>
            <a:ext cx="4135320" cy="16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4000" spc="-1" strike="noStrike">
                <a:solidFill>
                  <a:srgbClr val="000000"/>
                </a:solidFill>
                <a:latin typeface="Playfair Display"/>
                <a:ea typeface="Playfair Display"/>
              </a:rPr>
              <a:t>Act 2</a:t>
            </a:r>
            <a:endParaRPr b="0" lang="en-GB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4000" spc="-1" strike="noStrike">
                <a:solidFill>
                  <a:srgbClr val="000000"/>
                </a:solidFill>
                <a:latin typeface="Playfair Display"/>
                <a:ea typeface="Playfair Display"/>
              </a:rPr>
              <a:t>Losing the Hair</a:t>
            </a:r>
            <a:endParaRPr b="0" lang="en-GB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GB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GB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455;p72"/>
          <p:cNvSpPr/>
          <p:nvPr/>
        </p:nvSpPr>
        <p:spPr>
          <a:xfrm>
            <a:off x="537840" y="207000"/>
            <a:ext cx="7877880" cy="77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3700" spc="-1" strike="noStrike">
                <a:solidFill>
                  <a:srgbClr val="ffffff"/>
                </a:solidFill>
                <a:latin typeface="Hepta Slab"/>
                <a:ea typeface="Hepta Slab"/>
              </a:rPr>
              <a:t>Annihilation</a:t>
            </a:r>
            <a:endParaRPr b="0" lang="en-GB" sz="3700" spc="-1" strike="noStrike">
              <a:latin typeface="Arial"/>
            </a:endParaRPr>
          </a:p>
        </p:txBody>
      </p:sp>
      <p:pic>
        <p:nvPicPr>
          <p:cNvPr id="78" name="Google Shape;456;p72" descr=""/>
          <p:cNvPicPr/>
          <p:nvPr/>
        </p:nvPicPr>
        <p:blipFill>
          <a:blip r:embed="rId1"/>
          <a:stretch/>
        </p:blipFill>
        <p:spPr>
          <a:xfrm>
            <a:off x="1176840" y="1213200"/>
            <a:ext cx="6600600" cy="3571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461;p73"/>
          <p:cNvSpPr/>
          <p:nvPr/>
        </p:nvSpPr>
        <p:spPr>
          <a:xfrm>
            <a:off x="537840" y="207000"/>
            <a:ext cx="7877880" cy="77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3700" spc="-1" strike="noStrike">
                <a:solidFill>
                  <a:srgbClr val="ffffff"/>
                </a:solidFill>
                <a:latin typeface="Hepta Slab"/>
                <a:ea typeface="Hepta Slab"/>
              </a:rPr>
              <a:t>Monochromatic GWs</a:t>
            </a:r>
            <a:endParaRPr b="0" lang="en-GB" sz="3700" spc="-1" strike="noStrike">
              <a:latin typeface="Arial"/>
            </a:endParaRPr>
          </a:p>
        </p:txBody>
      </p:sp>
      <p:sp>
        <p:nvSpPr>
          <p:cNvPr id="80" name="Google Shape;462;p73"/>
          <p:cNvSpPr/>
          <p:nvPr/>
        </p:nvSpPr>
        <p:spPr>
          <a:xfrm>
            <a:off x="537840" y="1347120"/>
            <a:ext cx="8105040" cy="219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marL="457200" indent="-368280">
              <a:lnSpc>
                <a:spcPct val="100000"/>
              </a:lnSpc>
              <a:buClr>
                <a:srgbClr val="ffffff"/>
              </a:buClr>
              <a:buFont typeface="Barlow Light"/>
              <a:buChar char="●"/>
            </a:pPr>
            <a:r>
              <a:rPr b="0" lang="en" sz="2200" spc="-1" strike="noStrike">
                <a:solidFill>
                  <a:srgbClr val="ffffff"/>
                </a:solidFill>
                <a:latin typeface="Barlow Light"/>
                <a:ea typeface="Barlow Light"/>
              </a:rPr>
              <a:t>These emitted GWs are almost monochromatic, with the frequency determined by the mass of the boson. 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GB" sz="2200" spc="-1" strike="noStrike">
              <a:latin typeface="Arial"/>
            </a:endParaRPr>
          </a:p>
          <a:p>
            <a:pPr marL="457200" indent="-368280">
              <a:lnSpc>
                <a:spcPct val="100000"/>
              </a:lnSpc>
              <a:buClr>
                <a:srgbClr val="ffffff"/>
              </a:buClr>
              <a:buFont typeface="Barlow Light"/>
              <a:buChar char="●"/>
              <a:tabLst>
                <a:tab algn="l" pos="0"/>
              </a:tabLst>
            </a:pPr>
            <a:r>
              <a:rPr b="0" lang="en" sz="2200" spc="-1" strike="noStrike">
                <a:solidFill>
                  <a:srgbClr val="ffffff"/>
                </a:solidFill>
                <a:latin typeface="Barlow Light"/>
                <a:ea typeface="Barlow Light"/>
              </a:rPr>
              <a:t>This is in contrast to compact-binary coalescences and bursts which are broadband, short-lived, chirping signals.</a:t>
            </a:r>
            <a:endParaRPr b="0" lang="en-GB" sz="2200" spc="-1" strike="noStrike">
              <a:latin typeface="Arial"/>
            </a:endParaRPr>
          </a:p>
        </p:txBody>
      </p:sp>
      <p:pic>
        <p:nvPicPr>
          <p:cNvPr id="81" name="Google Shape;463;p73" descr=""/>
          <p:cNvPicPr/>
          <p:nvPr/>
        </p:nvPicPr>
        <p:blipFill>
          <a:blip r:embed="rId1"/>
          <a:stretch/>
        </p:blipFill>
        <p:spPr>
          <a:xfrm>
            <a:off x="1582560" y="3600000"/>
            <a:ext cx="6109560" cy="1246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468;p74" descr=""/>
          <p:cNvPicPr/>
          <p:nvPr/>
        </p:nvPicPr>
        <p:blipFill>
          <a:blip r:embed="rId1"/>
          <a:stretch/>
        </p:blipFill>
        <p:spPr>
          <a:xfrm>
            <a:off x="0" y="1072440"/>
            <a:ext cx="9143640" cy="4070520"/>
          </a:xfrm>
          <a:prstGeom prst="rect">
            <a:avLst/>
          </a:prstGeom>
          <a:ln w="0">
            <a:noFill/>
          </a:ln>
        </p:spPr>
      </p:pic>
      <p:sp>
        <p:nvSpPr>
          <p:cNvPr id="83" name="Google Shape;469;p74"/>
          <p:cNvSpPr/>
          <p:nvPr/>
        </p:nvSpPr>
        <p:spPr>
          <a:xfrm>
            <a:off x="488520" y="198360"/>
            <a:ext cx="8166600" cy="77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3700" spc="-1" strike="noStrike">
                <a:solidFill>
                  <a:srgbClr val="ffffff"/>
                </a:solidFill>
                <a:latin typeface="Hepta Slab"/>
                <a:ea typeface="Hepta Slab"/>
              </a:rPr>
              <a:t>Vacuum to hair to annihilation</a:t>
            </a:r>
            <a:endParaRPr b="0" lang="en-GB" sz="3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474;p75"/>
          <p:cNvSpPr/>
          <p:nvPr/>
        </p:nvSpPr>
        <p:spPr>
          <a:xfrm>
            <a:off x="537840" y="207000"/>
            <a:ext cx="7877880" cy="77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3700" spc="-1" strike="noStrike">
                <a:solidFill>
                  <a:srgbClr val="ffffff"/>
                </a:solidFill>
                <a:latin typeface="Hepta Slab"/>
                <a:ea typeface="Hepta Slab"/>
              </a:rPr>
              <a:t>Distribution</a:t>
            </a:r>
            <a:endParaRPr b="0" lang="en-GB" sz="3700" spc="-1" strike="noStrike">
              <a:latin typeface="Arial"/>
            </a:endParaRPr>
          </a:p>
        </p:txBody>
      </p:sp>
      <p:sp>
        <p:nvSpPr>
          <p:cNvPr id="85" name="Google Shape;475;p75"/>
          <p:cNvSpPr/>
          <p:nvPr/>
        </p:nvSpPr>
        <p:spPr>
          <a:xfrm>
            <a:off x="537840" y="2113920"/>
            <a:ext cx="2702160" cy="118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marL="457200" indent="-368280">
              <a:lnSpc>
                <a:spcPct val="100000"/>
              </a:lnSpc>
              <a:buClr>
                <a:srgbClr val="ffffff"/>
              </a:buClr>
              <a:buFont typeface="Barlow Light"/>
              <a:buChar char="●"/>
            </a:pPr>
            <a:r>
              <a:rPr b="0" lang="en" sz="2200" spc="-1" strike="noStrike">
                <a:solidFill>
                  <a:srgbClr val="ffffff"/>
                </a:solidFill>
                <a:latin typeface="Barlow Light"/>
                <a:ea typeface="Barlow Light"/>
              </a:rPr>
              <a:t>Isotropic</a:t>
            </a:r>
            <a:endParaRPr b="0" lang="en-GB" sz="2200" spc="-1" strike="noStrike">
              <a:latin typeface="Arial"/>
            </a:endParaRPr>
          </a:p>
          <a:p>
            <a:pPr marL="457200" indent="-368280">
              <a:lnSpc>
                <a:spcPct val="100000"/>
              </a:lnSpc>
              <a:buClr>
                <a:srgbClr val="ffffff"/>
              </a:buClr>
              <a:buFont typeface="Barlow Light"/>
              <a:buChar char="●"/>
            </a:pPr>
            <a:r>
              <a:rPr b="0" lang="en" sz="2200" spc="-1" strike="noStrike">
                <a:solidFill>
                  <a:srgbClr val="ffffff"/>
                </a:solidFill>
                <a:latin typeface="Barlow Light"/>
                <a:ea typeface="Barlow Light"/>
              </a:rPr>
              <a:t>Homogeneous</a:t>
            </a:r>
            <a:endParaRPr b="0" lang="en-GB" sz="2200" spc="-1" strike="noStrike">
              <a:latin typeface="Arial"/>
            </a:endParaRPr>
          </a:p>
          <a:p>
            <a:pPr marL="457200" indent="-368280">
              <a:lnSpc>
                <a:spcPct val="100000"/>
              </a:lnSpc>
              <a:buClr>
                <a:srgbClr val="ffffff"/>
              </a:buClr>
              <a:buFont typeface="Barlow Light"/>
              <a:buChar char="●"/>
            </a:pPr>
            <a:r>
              <a:rPr b="0" lang="en" sz="2200" spc="-1" strike="noStrike">
                <a:solidFill>
                  <a:srgbClr val="ffffff"/>
                </a:solidFill>
                <a:latin typeface="Barlow Light"/>
                <a:ea typeface="Barlow Light"/>
              </a:rPr>
              <a:t>Power Law</a:t>
            </a:r>
            <a:endParaRPr b="0" lang="en-GB" sz="2200" spc="-1" strike="noStrike">
              <a:latin typeface="Arial"/>
            </a:endParaRPr>
          </a:p>
        </p:txBody>
      </p:sp>
      <p:pic>
        <p:nvPicPr>
          <p:cNvPr id="86" name="Google Shape;476;p75" descr=""/>
          <p:cNvPicPr/>
          <p:nvPr/>
        </p:nvPicPr>
        <p:blipFill>
          <a:blip r:embed="rId1"/>
          <a:stretch/>
        </p:blipFill>
        <p:spPr>
          <a:xfrm>
            <a:off x="3986280" y="3780000"/>
            <a:ext cx="5065560" cy="1200240"/>
          </a:xfrm>
          <a:prstGeom prst="rect">
            <a:avLst/>
          </a:prstGeom>
          <a:ln w="0">
            <a:noFill/>
          </a:ln>
        </p:spPr>
      </p:pic>
      <p:pic>
        <p:nvPicPr>
          <p:cNvPr id="87" name="Google Shape;477;p75" descr=""/>
          <p:cNvPicPr/>
          <p:nvPr/>
        </p:nvPicPr>
        <p:blipFill>
          <a:blip r:embed="rId2"/>
          <a:stretch/>
        </p:blipFill>
        <p:spPr>
          <a:xfrm>
            <a:off x="180000" y="3449160"/>
            <a:ext cx="3698640" cy="1050840"/>
          </a:xfrm>
          <a:prstGeom prst="rect">
            <a:avLst/>
          </a:prstGeom>
          <a:ln w="0">
            <a:noFill/>
          </a:ln>
        </p:spPr>
      </p:pic>
      <p:sp>
        <p:nvSpPr>
          <p:cNvPr id="88" name="Google Shape;478;p75"/>
          <p:cNvSpPr/>
          <p:nvPr/>
        </p:nvSpPr>
        <p:spPr>
          <a:xfrm>
            <a:off x="4597920" y="2203560"/>
            <a:ext cx="4222080" cy="118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marL="457200" indent="-368280">
              <a:lnSpc>
                <a:spcPct val="100000"/>
              </a:lnSpc>
              <a:buClr>
                <a:srgbClr val="ffffff"/>
              </a:buClr>
              <a:buFont typeface="Barlow Light"/>
              <a:buChar char="●"/>
            </a:pPr>
            <a:r>
              <a:rPr b="0" lang="en" sz="2200" spc="-1" strike="noStrike">
                <a:solidFill>
                  <a:srgbClr val="ffffff"/>
                </a:solidFill>
                <a:latin typeface="Barlow Light"/>
                <a:ea typeface="Barlow Light"/>
              </a:rPr>
              <a:t>Isotropic &amp; homogeneous</a:t>
            </a:r>
            <a:endParaRPr b="0" lang="en-GB" sz="2200" spc="-1" strike="noStrike">
              <a:latin typeface="Arial"/>
            </a:endParaRPr>
          </a:p>
          <a:p>
            <a:pPr marL="457200" indent="-368280">
              <a:lnSpc>
                <a:spcPct val="100000"/>
              </a:lnSpc>
              <a:buClr>
                <a:srgbClr val="ffffff"/>
              </a:buClr>
              <a:buFont typeface="Barlow Light"/>
              <a:buChar char="●"/>
            </a:pPr>
            <a:r>
              <a:rPr b="0" lang="en" sz="2200" spc="-1" strike="noStrike">
                <a:solidFill>
                  <a:srgbClr val="ffffff"/>
                </a:solidFill>
                <a:latin typeface="Barlow Light"/>
                <a:ea typeface="Barlow Light"/>
              </a:rPr>
              <a:t>BH to remnant </a:t>
            </a:r>
            <a:endParaRPr b="0" lang="en-GB" sz="2200" spc="-1" strike="noStrike">
              <a:latin typeface="Arial"/>
            </a:endParaRPr>
          </a:p>
          <a:p>
            <a:pPr marL="457200" indent="-368280">
              <a:lnSpc>
                <a:spcPct val="100000"/>
              </a:lnSpc>
              <a:buClr>
                <a:srgbClr val="ffffff"/>
              </a:buClr>
              <a:buFont typeface="Barlow Light"/>
              <a:buChar char="●"/>
            </a:pPr>
            <a:r>
              <a:rPr b="0" lang="en" sz="2200" spc="-1" strike="noStrike">
                <a:solidFill>
                  <a:srgbClr val="ffffff"/>
                </a:solidFill>
                <a:latin typeface="Barlow Light"/>
                <a:ea typeface="Barlow Light"/>
              </a:rPr>
              <a:t>Distribution of remnant</a:t>
            </a:r>
            <a:endParaRPr b="0" lang="en-GB" sz="2200" spc="-1" strike="noStrike">
              <a:latin typeface="Arial"/>
            </a:endParaRPr>
          </a:p>
        </p:txBody>
      </p:sp>
      <p:sp>
        <p:nvSpPr>
          <p:cNvPr id="89" name="Google Shape;479;p75"/>
          <p:cNvSpPr/>
          <p:nvPr/>
        </p:nvSpPr>
        <p:spPr>
          <a:xfrm>
            <a:off x="563400" y="1260000"/>
            <a:ext cx="2676600" cy="579240"/>
          </a:xfrm>
          <a:prstGeom prst="rect">
            <a:avLst/>
          </a:prstGeom>
          <a:noFill/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600" spc="-1" strike="noStrike">
                <a:solidFill>
                  <a:srgbClr val="ffffff"/>
                </a:solidFill>
                <a:latin typeface="Barlow Light"/>
                <a:ea typeface="Barlow Light"/>
              </a:rPr>
              <a:t>Supermassive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90" name="Google Shape;480;p75"/>
          <p:cNvSpPr/>
          <p:nvPr/>
        </p:nvSpPr>
        <p:spPr>
          <a:xfrm>
            <a:off x="5220000" y="1257480"/>
            <a:ext cx="1260000" cy="579240"/>
          </a:xfrm>
          <a:prstGeom prst="rect">
            <a:avLst/>
          </a:prstGeom>
          <a:noFill/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600" spc="-1" strike="noStrike">
                <a:solidFill>
                  <a:srgbClr val="ffffff"/>
                </a:solidFill>
                <a:latin typeface="Barlow Light"/>
                <a:ea typeface="Barlow Light"/>
              </a:rPr>
              <a:t>Stellar</a:t>
            </a:r>
            <a:endParaRPr b="0" lang="en-GB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485;p76"/>
          <p:cNvSpPr/>
          <p:nvPr/>
        </p:nvSpPr>
        <p:spPr>
          <a:xfrm>
            <a:off x="537840" y="207000"/>
            <a:ext cx="7877880" cy="77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3700" spc="-1" strike="noStrike">
                <a:solidFill>
                  <a:srgbClr val="ffffff"/>
                </a:solidFill>
                <a:latin typeface="Hepta Slab"/>
                <a:ea typeface="Hepta Slab"/>
              </a:rPr>
              <a:t>The Observable</a:t>
            </a:r>
            <a:endParaRPr b="0" lang="en-GB" sz="3700" spc="-1" strike="noStrike">
              <a:latin typeface="Arial"/>
            </a:endParaRPr>
          </a:p>
        </p:txBody>
      </p:sp>
      <p:sp>
        <p:nvSpPr>
          <p:cNvPr id="92" name="Google Shape;486;p76"/>
          <p:cNvSpPr/>
          <p:nvPr/>
        </p:nvSpPr>
        <p:spPr>
          <a:xfrm>
            <a:off x="537840" y="1347120"/>
            <a:ext cx="8105040" cy="252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marL="457200" indent="-368280">
              <a:lnSpc>
                <a:spcPct val="100000"/>
              </a:lnSpc>
              <a:buClr>
                <a:srgbClr val="ffffff"/>
              </a:buClr>
              <a:buFont typeface="Barlow Light"/>
              <a:buChar char="●"/>
            </a:pPr>
            <a:r>
              <a:rPr b="0" lang="en" sz="2200" spc="-1" strike="noStrike">
                <a:solidFill>
                  <a:srgbClr val="ffffff"/>
                </a:solidFill>
                <a:latin typeface="Barlow Light"/>
                <a:ea typeface="Barlow Light"/>
              </a:rPr>
              <a:t>The “memory” of this process is encoded in the fourth Newman Penrose scalar ψ₄.</a:t>
            </a:r>
            <a:endParaRPr b="0" lang="en-GB" sz="2200" spc="-1" strike="noStrike">
              <a:latin typeface="Arial"/>
            </a:endParaRPr>
          </a:p>
          <a:p>
            <a:pPr marL="457200">
              <a:lnSpc>
                <a:spcPct val="100000"/>
              </a:lnSpc>
              <a:buNone/>
              <a:tabLst>
                <a:tab algn="l" pos="0"/>
              </a:tabLst>
            </a:pPr>
            <a:endParaRPr b="0" lang="en-GB" sz="2200" spc="-1" strike="noStrike">
              <a:latin typeface="Arial"/>
            </a:endParaRPr>
          </a:p>
          <a:p>
            <a:pPr marL="457200" indent="-368280">
              <a:lnSpc>
                <a:spcPct val="100000"/>
              </a:lnSpc>
              <a:buClr>
                <a:srgbClr val="ffffff"/>
              </a:buClr>
              <a:buFont typeface="Barlow Light"/>
              <a:buChar char="●"/>
              <a:tabLst>
                <a:tab algn="l" pos="0"/>
              </a:tabLst>
            </a:pPr>
            <a:r>
              <a:rPr b="0" lang="en" sz="2200" spc="-1" strike="noStrike">
                <a:solidFill>
                  <a:srgbClr val="ffffff"/>
                </a:solidFill>
                <a:latin typeface="Barlow Light"/>
                <a:ea typeface="Barlow Light"/>
              </a:rPr>
              <a:t> </a:t>
            </a:r>
            <a:r>
              <a:rPr b="0" lang="en" sz="2200" spc="-1" strike="noStrike">
                <a:solidFill>
                  <a:srgbClr val="ffffff"/>
                </a:solidFill>
                <a:latin typeface="Barlow Light"/>
                <a:ea typeface="Barlow Light"/>
              </a:rPr>
              <a:t>ψ₄ is encoded in the gravitational strain induced by the GWs coming from this process. 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GB" sz="2200" spc="-1" strike="noStrike">
              <a:latin typeface="Arial"/>
            </a:endParaRPr>
          </a:p>
          <a:p>
            <a:pPr marL="457200" indent="-368280">
              <a:lnSpc>
                <a:spcPct val="100000"/>
              </a:lnSpc>
              <a:buClr>
                <a:srgbClr val="ffffff"/>
              </a:buClr>
              <a:buFont typeface="Barlow Light"/>
              <a:buChar char="●"/>
              <a:tabLst>
                <a:tab algn="l" pos="0"/>
              </a:tabLst>
            </a:pPr>
            <a:r>
              <a:rPr b="0" lang="en" sz="2200" spc="-1" strike="noStrike">
                <a:solidFill>
                  <a:srgbClr val="ffffff"/>
                </a:solidFill>
                <a:latin typeface="Barlow Light"/>
                <a:ea typeface="Barlow Light"/>
              </a:rPr>
              <a:t>This is in principle detectable.</a:t>
            </a:r>
            <a:endParaRPr b="0" lang="en-GB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494;p77"/>
          <p:cNvSpPr/>
          <p:nvPr/>
        </p:nvSpPr>
        <p:spPr>
          <a:xfrm>
            <a:off x="0" y="2623320"/>
            <a:ext cx="1800000" cy="579240"/>
          </a:xfrm>
          <a:prstGeom prst="rect">
            <a:avLst/>
          </a:prstGeom>
          <a:noFill/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600" spc="-1" strike="noStrike">
                <a:solidFill>
                  <a:srgbClr val="ffffff"/>
                </a:solidFill>
                <a:latin typeface="Barlow Light"/>
                <a:ea typeface="Barlow Light"/>
              </a:rPr>
              <a:t>Individual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94" name="Google Shape;491;p77"/>
          <p:cNvSpPr/>
          <p:nvPr/>
        </p:nvSpPr>
        <p:spPr>
          <a:xfrm>
            <a:off x="537840" y="207000"/>
            <a:ext cx="7877880" cy="77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3700" spc="-1" strike="noStrike">
                <a:solidFill>
                  <a:srgbClr val="ffffff"/>
                </a:solidFill>
                <a:latin typeface="Hepta Slab"/>
                <a:ea typeface="Hepta Slab"/>
              </a:rPr>
              <a:t>The Strain</a:t>
            </a:r>
            <a:endParaRPr b="0" lang="en-GB" sz="3700" spc="-1" strike="noStrike">
              <a:latin typeface="Arial"/>
            </a:endParaRPr>
          </a:p>
        </p:txBody>
      </p:sp>
      <p:pic>
        <p:nvPicPr>
          <p:cNvPr id="95" name="Google Shape;492;p77" descr=""/>
          <p:cNvPicPr/>
          <p:nvPr/>
        </p:nvPicPr>
        <p:blipFill>
          <a:blip r:embed="rId1"/>
          <a:stretch/>
        </p:blipFill>
        <p:spPr>
          <a:xfrm>
            <a:off x="1766880" y="1129680"/>
            <a:ext cx="5609880" cy="3571560"/>
          </a:xfrm>
          <a:prstGeom prst="rect">
            <a:avLst/>
          </a:prstGeom>
          <a:ln w="0">
            <a:noFill/>
          </a:ln>
        </p:spPr>
      </p:pic>
      <p:sp>
        <p:nvSpPr>
          <p:cNvPr id="96" name="Google Shape;493;p77"/>
          <p:cNvSpPr/>
          <p:nvPr/>
        </p:nvSpPr>
        <p:spPr>
          <a:xfrm>
            <a:off x="3333600" y="4746600"/>
            <a:ext cx="2476800" cy="48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000" spc="-1" strike="noStrike">
                <a:solidFill>
                  <a:srgbClr val="ffffff"/>
                </a:solidFill>
                <a:latin typeface="Barlow Light"/>
                <a:ea typeface="Barlow Light"/>
              </a:rPr>
              <a:t>Credits : https://arxiv.org/pdf/1706.05097</a:t>
            </a:r>
            <a:endParaRPr b="0" lang="en-GB" sz="1000" spc="-1" strike="noStrike">
              <a:latin typeface="Arial"/>
            </a:endParaRPr>
          </a:p>
        </p:txBody>
      </p:sp>
      <p:sp>
        <p:nvSpPr>
          <p:cNvPr id="97" name="Google Shape;495;p77"/>
          <p:cNvSpPr/>
          <p:nvPr/>
        </p:nvSpPr>
        <p:spPr>
          <a:xfrm>
            <a:off x="7242120" y="2444760"/>
            <a:ext cx="1937880" cy="975240"/>
          </a:xfrm>
          <a:prstGeom prst="rect">
            <a:avLst/>
          </a:prstGeom>
          <a:noFill/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600" spc="-1" strike="noStrike">
                <a:solidFill>
                  <a:srgbClr val="ffffff"/>
                </a:solidFill>
                <a:latin typeface="Barlow Light"/>
                <a:ea typeface="Barlow Light"/>
              </a:rPr>
              <a:t>Want</a:t>
            </a:r>
            <a:endParaRPr b="0" lang="en-GB" sz="2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600" spc="-1" strike="noStrike">
                <a:solidFill>
                  <a:srgbClr val="ffffff"/>
                </a:solidFill>
                <a:latin typeface="Barlow Light"/>
                <a:ea typeface="Barlow Light"/>
              </a:rPr>
              <a:t>Statistical</a:t>
            </a:r>
            <a:endParaRPr b="0" lang="en-GB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378;p60"/>
          <p:cNvSpPr/>
          <p:nvPr/>
        </p:nvSpPr>
        <p:spPr>
          <a:xfrm>
            <a:off x="537840" y="207000"/>
            <a:ext cx="7877880" cy="77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3700" spc="-1" strike="noStrike">
                <a:solidFill>
                  <a:srgbClr val="ffffff"/>
                </a:solidFill>
                <a:latin typeface="Hepta Slab"/>
                <a:ea typeface="Hepta Slab"/>
              </a:rPr>
              <a:t>Hair?</a:t>
            </a:r>
            <a:endParaRPr b="0" lang="en-GB" sz="3700" spc="-1" strike="noStrike">
              <a:latin typeface="Arial"/>
            </a:endParaRPr>
          </a:p>
        </p:txBody>
      </p:sp>
      <p:sp>
        <p:nvSpPr>
          <p:cNvPr id="49" name="Google Shape;379;p60"/>
          <p:cNvSpPr/>
          <p:nvPr/>
        </p:nvSpPr>
        <p:spPr>
          <a:xfrm>
            <a:off x="537840" y="1347120"/>
            <a:ext cx="8105040" cy="286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marL="457200" indent="-368280">
              <a:lnSpc>
                <a:spcPct val="100000"/>
              </a:lnSpc>
              <a:buClr>
                <a:srgbClr val="ffffff"/>
              </a:buClr>
              <a:buFont typeface="Barlow Light"/>
              <a:buChar char="●"/>
            </a:pPr>
            <a:r>
              <a:rPr b="0" lang="en" sz="2200" spc="-1" strike="noStrike">
                <a:solidFill>
                  <a:srgbClr val="ffffff"/>
                </a:solidFill>
                <a:latin typeface="Barlow Light"/>
                <a:ea typeface="Barlow Light"/>
              </a:rPr>
              <a:t>Any physical measurable property of a BH other than M, J, Q.</a:t>
            </a:r>
            <a:endParaRPr b="0" lang="en-GB" sz="2200" spc="-1" strike="noStrike">
              <a:latin typeface="Arial"/>
            </a:endParaRPr>
          </a:p>
          <a:p>
            <a:pPr marL="457200">
              <a:lnSpc>
                <a:spcPct val="100000"/>
              </a:lnSpc>
              <a:buNone/>
              <a:tabLst>
                <a:tab algn="l" pos="0"/>
              </a:tabLst>
            </a:pPr>
            <a:endParaRPr b="0" lang="en-GB" sz="2200" spc="-1" strike="noStrike">
              <a:latin typeface="Arial"/>
            </a:endParaRPr>
          </a:p>
          <a:p>
            <a:pPr marL="457200" indent="-368280">
              <a:lnSpc>
                <a:spcPct val="100000"/>
              </a:lnSpc>
              <a:buClr>
                <a:srgbClr val="ffffff"/>
              </a:buClr>
              <a:buFont typeface="Barlow Light"/>
              <a:buChar char="●"/>
              <a:tabLst>
                <a:tab algn="l" pos="0"/>
              </a:tabLst>
            </a:pPr>
            <a:r>
              <a:rPr b="0" lang="en" sz="2200" spc="-1" strike="noStrike">
                <a:solidFill>
                  <a:srgbClr val="ffffff"/>
                </a:solidFill>
                <a:latin typeface="Barlow Light"/>
                <a:ea typeface="Barlow Light"/>
              </a:rPr>
              <a:t>For this talk, we stick to scalar hair i.e. a non-trivial scalar field profile outside the horizon.</a:t>
            </a:r>
            <a:endParaRPr b="0" lang="en-GB" sz="2200" spc="-1" strike="noStrike">
              <a:latin typeface="Arial"/>
            </a:endParaRPr>
          </a:p>
          <a:p>
            <a:pPr marL="457200">
              <a:lnSpc>
                <a:spcPct val="100000"/>
              </a:lnSpc>
              <a:buNone/>
              <a:tabLst>
                <a:tab algn="l" pos="0"/>
              </a:tabLst>
            </a:pPr>
            <a:endParaRPr b="0" lang="en-GB" sz="2200" spc="-1" strike="noStrike">
              <a:latin typeface="Arial"/>
            </a:endParaRPr>
          </a:p>
          <a:p>
            <a:pPr marL="457200" indent="-368280">
              <a:lnSpc>
                <a:spcPct val="100000"/>
              </a:lnSpc>
              <a:buClr>
                <a:srgbClr val="ffffff"/>
              </a:buClr>
              <a:buFont typeface="Barlow Light"/>
              <a:buChar char="●"/>
              <a:tabLst>
                <a:tab algn="l" pos="0"/>
              </a:tabLst>
            </a:pPr>
            <a:r>
              <a:rPr b="0" lang="en" sz="2200" spc="-1" strike="noStrike">
                <a:solidFill>
                  <a:srgbClr val="ffffff"/>
                </a:solidFill>
                <a:latin typeface="Barlow Light"/>
                <a:ea typeface="Barlow Light"/>
              </a:rPr>
              <a:t>The no hair theorem is not violated because it only holds as t-&gt; infinity</a:t>
            </a:r>
            <a:endParaRPr b="0" lang="en-GB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500;p78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99" name="Google Shape;501;p78"/>
          <p:cNvSpPr/>
          <p:nvPr/>
        </p:nvSpPr>
        <p:spPr>
          <a:xfrm>
            <a:off x="2283480" y="1788840"/>
            <a:ext cx="4576320" cy="16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4000" spc="-1" strike="noStrike">
                <a:solidFill>
                  <a:srgbClr val="000000"/>
                </a:solidFill>
                <a:latin typeface="Playfair Display"/>
                <a:ea typeface="Playfair Display"/>
              </a:rPr>
              <a:t>Act 3</a:t>
            </a:r>
            <a:endParaRPr b="0" lang="en-GB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4000" spc="-1" strike="noStrike">
                <a:solidFill>
                  <a:srgbClr val="000000"/>
                </a:solidFill>
                <a:latin typeface="Playfair Display"/>
                <a:ea typeface="Playfair Display"/>
              </a:rPr>
              <a:t>Detecting the Hair</a:t>
            </a:r>
            <a:endParaRPr b="0" lang="en-GB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GB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GB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506;p79"/>
          <p:cNvSpPr/>
          <p:nvPr/>
        </p:nvSpPr>
        <p:spPr>
          <a:xfrm>
            <a:off x="537840" y="207000"/>
            <a:ext cx="7877880" cy="77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3700" spc="-1" strike="noStrike">
                <a:solidFill>
                  <a:srgbClr val="ffffff"/>
                </a:solidFill>
                <a:latin typeface="Hepta Slab"/>
                <a:ea typeface="Hepta Slab"/>
              </a:rPr>
              <a:t>Stochastic GWB</a:t>
            </a:r>
            <a:endParaRPr b="0" lang="en-GB" sz="3700" spc="-1" strike="noStrike">
              <a:latin typeface="Arial"/>
            </a:endParaRPr>
          </a:p>
        </p:txBody>
      </p:sp>
      <p:pic>
        <p:nvPicPr>
          <p:cNvPr id="101" name="Google Shape;507;p79" descr=""/>
          <p:cNvPicPr/>
          <p:nvPr/>
        </p:nvPicPr>
        <p:blipFill>
          <a:blip r:embed="rId1"/>
          <a:stretch/>
        </p:blipFill>
        <p:spPr>
          <a:xfrm>
            <a:off x="52200" y="1239480"/>
            <a:ext cx="8849160" cy="1973160"/>
          </a:xfrm>
          <a:prstGeom prst="rect">
            <a:avLst/>
          </a:prstGeom>
          <a:ln w="0">
            <a:noFill/>
          </a:ln>
        </p:spPr>
      </p:pic>
      <p:sp>
        <p:nvSpPr>
          <p:cNvPr id="102" name="Google Shape;508;p79"/>
          <p:cNvSpPr/>
          <p:nvPr/>
        </p:nvSpPr>
        <p:spPr>
          <a:xfrm>
            <a:off x="801720" y="3666600"/>
            <a:ext cx="1567080" cy="578520"/>
          </a:xfrm>
          <a:prstGeom prst="rect">
            <a:avLst/>
          </a:prstGeom>
          <a:noFill/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600" spc="-1" strike="noStrike">
                <a:solidFill>
                  <a:srgbClr val="ffffff"/>
                </a:solidFill>
                <a:latin typeface="Barlow Light"/>
                <a:ea typeface="Barlow Light"/>
              </a:rPr>
              <a:t>Isolated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103" name="Google Shape;509;p79"/>
          <p:cNvSpPr/>
          <p:nvPr/>
        </p:nvSpPr>
        <p:spPr>
          <a:xfrm>
            <a:off x="3372480" y="3466440"/>
            <a:ext cx="2815200" cy="974520"/>
          </a:xfrm>
          <a:prstGeom prst="rect">
            <a:avLst/>
          </a:prstGeom>
          <a:noFill/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600" spc="-1" strike="noStrike">
                <a:solidFill>
                  <a:srgbClr val="ffffff"/>
                </a:solidFill>
                <a:latin typeface="Barlow Light"/>
                <a:ea typeface="Barlow Light"/>
              </a:rPr>
              <a:t>Isotropic &amp; Homogeneous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104" name="Google Shape;510;p79"/>
          <p:cNvSpPr/>
          <p:nvPr/>
        </p:nvSpPr>
        <p:spPr>
          <a:xfrm>
            <a:off x="6848640" y="3466440"/>
            <a:ext cx="1567080" cy="974520"/>
          </a:xfrm>
          <a:prstGeom prst="rect">
            <a:avLst/>
          </a:prstGeom>
          <a:noFill/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600" spc="-1" strike="noStrike">
                <a:solidFill>
                  <a:srgbClr val="ffffff"/>
                </a:solidFill>
                <a:latin typeface="Barlow Light"/>
                <a:ea typeface="Barlow Light"/>
              </a:rPr>
              <a:t>Uniform in spin</a:t>
            </a:r>
            <a:endParaRPr b="0" lang="en-GB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" dur="indefinite" restart="never" nodeType="tmRoot">
          <p:childTnLst>
            <p:seq>
              <p:cTn id="36" dur="indefinite" nodeType="mainSeq">
                <p:childTnLst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515;p80"/>
          <p:cNvSpPr/>
          <p:nvPr/>
        </p:nvSpPr>
        <p:spPr>
          <a:xfrm>
            <a:off x="537840" y="207000"/>
            <a:ext cx="7877880" cy="77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3700" spc="-1" strike="noStrike">
                <a:solidFill>
                  <a:srgbClr val="ffffff"/>
                </a:solidFill>
                <a:latin typeface="Hepta Slab"/>
                <a:ea typeface="Hepta Slab"/>
              </a:rPr>
              <a:t>Stellar</a:t>
            </a:r>
            <a:endParaRPr b="0" lang="en-GB" sz="3700" spc="-1" strike="noStrike">
              <a:latin typeface="Arial"/>
            </a:endParaRPr>
          </a:p>
        </p:txBody>
      </p:sp>
      <p:pic>
        <p:nvPicPr>
          <p:cNvPr id="106" name="Google Shape;516;p80" descr=""/>
          <p:cNvPicPr/>
          <p:nvPr/>
        </p:nvPicPr>
        <p:blipFill>
          <a:blip r:embed="rId1"/>
          <a:stretch/>
        </p:blipFill>
        <p:spPr>
          <a:xfrm>
            <a:off x="1841760" y="1121400"/>
            <a:ext cx="5270760" cy="3852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521;p81"/>
          <p:cNvSpPr/>
          <p:nvPr/>
        </p:nvSpPr>
        <p:spPr>
          <a:xfrm>
            <a:off x="537840" y="207000"/>
            <a:ext cx="7877880" cy="77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3700" spc="-1" strike="noStrike">
                <a:solidFill>
                  <a:srgbClr val="ffffff"/>
                </a:solidFill>
                <a:latin typeface="Hepta Slab"/>
                <a:ea typeface="Hepta Slab"/>
              </a:rPr>
              <a:t>DI Supermassive</a:t>
            </a:r>
            <a:endParaRPr b="0" lang="en-GB" sz="3700" spc="-1" strike="noStrike">
              <a:latin typeface="Arial"/>
            </a:endParaRPr>
          </a:p>
        </p:txBody>
      </p:sp>
      <p:pic>
        <p:nvPicPr>
          <p:cNvPr id="108" name="Google Shape;522;p81" descr=""/>
          <p:cNvPicPr/>
          <p:nvPr/>
        </p:nvPicPr>
        <p:blipFill>
          <a:blip r:embed="rId1"/>
          <a:stretch/>
        </p:blipFill>
        <p:spPr>
          <a:xfrm>
            <a:off x="1924200" y="1160640"/>
            <a:ext cx="5295240" cy="3852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527;p82"/>
          <p:cNvSpPr/>
          <p:nvPr/>
        </p:nvSpPr>
        <p:spPr>
          <a:xfrm>
            <a:off x="537840" y="207000"/>
            <a:ext cx="7877880" cy="77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3700" spc="-1" strike="noStrike">
                <a:solidFill>
                  <a:srgbClr val="ffffff"/>
                </a:solidFill>
                <a:latin typeface="Hepta Slab"/>
                <a:ea typeface="Hepta Slab"/>
              </a:rPr>
              <a:t>Giving them Company</a:t>
            </a:r>
            <a:endParaRPr b="0" lang="en-GB" sz="3700" spc="-1" strike="noStrike">
              <a:latin typeface="Arial"/>
            </a:endParaRPr>
          </a:p>
        </p:txBody>
      </p:sp>
      <p:sp>
        <p:nvSpPr>
          <p:cNvPr id="110" name="Google Shape;528;p82"/>
          <p:cNvSpPr/>
          <p:nvPr/>
        </p:nvSpPr>
        <p:spPr>
          <a:xfrm>
            <a:off x="537840" y="1347120"/>
            <a:ext cx="8105040" cy="219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marL="457200" indent="-368280">
              <a:lnSpc>
                <a:spcPct val="100000"/>
              </a:lnSpc>
              <a:buClr>
                <a:srgbClr val="ffffff"/>
              </a:buClr>
              <a:buFont typeface="Barlow Light"/>
              <a:buChar char="●"/>
            </a:pPr>
            <a:r>
              <a:rPr b="0" lang="en" sz="2200" spc="-1" strike="noStrike">
                <a:solidFill>
                  <a:srgbClr val="ffffff"/>
                </a:solidFill>
                <a:latin typeface="Barlow Light"/>
                <a:ea typeface="Barlow Light"/>
              </a:rPr>
              <a:t>Instead of stellar collapse, we can talk about remnants of binary mergers. 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GB" sz="2200" spc="-1" strike="noStrike">
              <a:latin typeface="Arial"/>
            </a:endParaRPr>
          </a:p>
          <a:p>
            <a:pPr marL="457200" indent="-368280">
              <a:lnSpc>
                <a:spcPct val="100000"/>
              </a:lnSpc>
              <a:buClr>
                <a:srgbClr val="ffffff"/>
              </a:buClr>
              <a:buFont typeface="Barlow Light"/>
              <a:buChar char="●"/>
              <a:tabLst>
                <a:tab algn="l" pos="0"/>
              </a:tabLst>
            </a:pPr>
            <a:r>
              <a:rPr b="0" lang="en" sz="2200" spc="-1" strike="noStrike">
                <a:solidFill>
                  <a:srgbClr val="ffffff"/>
                </a:solidFill>
                <a:latin typeface="Barlow Light"/>
                <a:ea typeface="Barlow Light"/>
              </a:rPr>
              <a:t>The cloud formation then remains the same but there can be new features assuming that the colliding BHs were already hairy.</a:t>
            </a:r>
            <a:endParaRPr b="0" lang="en-GB" sz="2200" spc="-1" strike="noStrike">
              <a:latin typeface="Arial"/>
            </a:endParaRPr>
          </a:p>
        </p:txBody>
      </p:sp>
      <p:pic>
        <p:nvPicPr>
          <p:cNvPr id="111" name="Google Shape;529;p82" descr=""/>
          <p:cNvPicPr/>
          <p:nvPr/>
        </p:nvPicPr>
        <p:blipFill>
          <a:blip r:embed="rId1"/>
          <a:stretch/>
        </p:blipFill>
        <p:spPr>
          <a:xfrm>
            <a:off x="1216800" y="3563280"/>
            <a:ext cx="6520320" cy="1406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534;p83"/>
          <p:cNvSpPr/>
          <p:nvPr/>
        </p:nvSpPr>
        <p:spPr>
          <a:xfrm>
            <a:off x="537840" y="207000"/>
            <a:ext cx="7877880" cy="77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3700" spc="-1" strike="noStrike">
                <a:solidFill>
                  <a:srgbClr val="ffffff"/>
                </a:solidFill>
                <a:latin typeface="Hepta Slab"/>
                <a:ea typeface="Hepta Slab"/>
              </a:rPr>
              <a:t>Binaries</a:t>
            </a:r>
            <a:endParaRPr b="0" lang="en-GB" sz="3700" spc="-1" strike="noStrike">
              <a:latin typeface="Arial"/>
            </a:endParaRPr>
          </a:p>
        </p:txBody>
      </p:sp>
      <p:pic>
        <p:nvPicPr>
          <p:cNvPr id="113" name="Google Shape;535;p83" descr=""/>
          <p:cNvPicPr/>
          <p:nvPr/>
        </p:nvPicPr>
        <p:blipFill>
          <a:blip r:embed="rId1"/>
          <a:stretch/>
        </p:blipFill>
        <p:spPr>
          <a:xfrm>
            <a:off x="1944720" y="1094040"/>
            <a:ext cx="5254200" cy="3852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540;p84"/>
          <p:cNvSpPr/>
          <p:nvPr/>
        </p:nvSpPr>
        <p:spPr>
          <a:xfrm>
            <a:off x="537840" y="207000"/>
            <a:ext cx="7877880" cy="77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3700" spc="-1" strike="noStrike">
                <a:solidFill>
                  <a:srgbClr val="ffffff"/>
                </a:solidFill>
                <a:latin typeface="Hepta Slab"/>
                <a:ea typeface="Hepta Slab"/>
              </a:rPr>
              <a:t>IMBH</a:t>
            </a:r>
            <a:endParaRPr b="0" lang="en-GB" sz="3700" spc="-1" strike="noStrike">
              <a:latin typeface="Arial"/>
            </a:endParaRPr>
          </a:p>
        </p:txBody>
      </p:sp>
      <p:sp>
        <p:nvSpPr>
          <p:cNvPr id="115" name="Google Shape;541;p84"/>
          <p:cNvSpPr/>
          <p:nvPr/>
        </p:nvSpPr>
        <p:spPr>
          <a:xfrm>
            <a:off x="537840" y="1347120"/>
            <a:ext cx="8105040" cy="252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marL="457200" indent="-368280">
              <a:lnSpc>
                <a:spcPct val="100000"/>
              </a:lnSpc>
              <a:buClr>
                <a:srgbClr val="ffffff"/>
              </a:buClr>
              <a:buFont typeface="Barlow Light"/>
              <a:buChar char="●"/>
            </a:pPr>
            <a:r>
              <a:rPr b="0" lang="en" sz="2200" spc="-1" strike="noStrike">
                <a:solidFill>
                  <a:srgbClr val="ffffff"/>
                </a:solidFill>
                <a:latin typeface="Barlow Light"/>
                <a:ea typeface="Barlow Light"/>
              </a:rPr>
              <a:t>If we assume IMBHs exists and model their distribution, the midband contributions will be dominated by those signals. </a:t>
            </a:r>
            <a:endParaRPr b="0" lang="en-GB" sz="2200" spc="-1" strike="noStrike">
              <a:latin typeface="Arial"/>
            </a:endParaRPr>
          </a:p>
          <a:p>
            <a:pPr marL="457200">
              <a:lnSpc>
                <a:spcPct val="100000"/>
              </a:lnSpc>
              <a:buNone/>
              <a:tabLst>
                <a:tab algn="l" pos="0"/>
              </a:tabLst>
            </a:pPr>
            <a:endParaRPr b="0" lang="en-GB" sz="2200" spc="-1" strike="noStrike">
              <a:latin typeface="Arial"/>
            </a:endParaRPr>
          </a:p>
          <a:p>
            <a:pPr marL="457200" indent="-368280">
              <a:lnSpc>
                <a:spcPct val="100000"/>
              </a:lnSpc>
              <a:buClr>
                <a:srgbClr val="ffffff"/>
              </a:buClr>
              <a:buFont typeface="Barlow Light"/>
              <a:buChar char="●"/>
              <a:tabLst>
                <a:tab algn="l" pos="0"/>
              </a:tabLst>
            </a:pPr>
            <a:r>
              <a:rPr b="0" lang="en" sz="2200" spc="-1" strike="noStrike">
                <a:solidFill>
                  <a:srgbClr val="ffffff"/>
                </a:solidFill>
                <a:latin typeface="Barlow Light"/>
                <a:ea typeface="Barlow Light"/>
              </a:rPr>
              <a:t>So far only a few has been detected so there is a lot of ambiguity in the model. However, numerical simulations suggest possible mechanisms.</a:t>
            </a:r>
            <a:endParaRPr b="0" lang="en-GB" sz="2200" spc="-1" strike="noStrike">
              <a:latin typeface="Arial"/>
            </a:endParaRPr>
          </a:p>
        </p:txBody>
      </p:sp>
      <p:pic>
        <p:nvPicPr>
          <p:cNvPr id="116" name="Google Shape;542;p84" descr=""/>
          <p:cNvPicPr/>
          <p:nvPr/>
        </p:nvPicPr>
        <p:blipFill>
          <a:blip r:embed="rId1"/>
          <a:stretch/>
        </p:blipFill>
        <p:spPr>
          <a:xfrm>
            <a:off x="2340000" y="3875760"/>
            <a:ext cx="4680000" cy="1009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9" dur="indefinite" restart="never" nodeType="tmRoot">
          <p:childTnLst>
            <p:seq>
              <p:cTn id="50" dur="indefinite" nodeType="mainSeq"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547;p85" descr=""/>
          <p:cNvPicPr/>
          <p:nvPr/>
        </p:nvPicPr>
        <p:blipFill>
          <a:blip r:embed="rId1"/>
          <a:srcRect l="0" t="0" r="0" b="10792"/>
          <a:stretch/>
        </p:blipFill>
        <p:spPr>
          <a:xfrm>
            <a:off x="0" y="277560"/>
            <a:ext cx="5143320" cy="4587840"/>
          </a:xfrm>
          <a:prstGeom prst="rect">
            <a:avLst/>
          </a:prstGeom>
          <a:ln w="0">
            <a:noFill/>
          </a:ln>
        </p:spPr>
      </p:pic>
      <p:sp>
        <p:nvSpPr>
          <p:cNvPr id="118" name="Google Shape;548;p85"/>
          <p:cNvSpPr/>
          <p:nvPr/>
        </p:nvSpPr>
        <p:spPr>
          <a:xfrm>
            <a:off x="265680" y="488160"/>
            <a:ext cx="4611600" cy="41670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>
            <a:solidFill>
              <a:srgbClr val="9999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Google Shape;549;p85"/>
          <p:cNvSpPr/>
          <p:nvPr/>
        </p:nvSpPr>
        <p:spPr>
          <a:xfrm>
            <a:off x="6036840" y="69480"/>
            <a:ext cx="2642400" cy="1370520"/>
          </a:xfrm>
          <a:prstGeom prst="rect">
            <a:avLst/>
          </a:prstGeom>
          <a:noFill/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600" spc="-1" strike="noStrike">
                <a:solidFill>
                  <a:srgbClr val="ffffff"/>
                </a:solidFill>
                <a:latin typeface="Barlow Light"/>
                <a:ea typeface="Barlow Light"/>
              </a:rPr>
              <a:t>Make your head a Kerr BH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120" name="Google Shape;550;p85"/>
          <p:cNvSpPr/>
          <p:nvPr/>
        </p:nvSpPr>
        <p:spPr>
          <a:xfrm>
            <a:off x="7380000" y="1440000"/>
            <a:ext cx="153360" cy="38952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>
            <a:solidFill>
              <a:srgbClr val="9999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Google Shape;551;p85"/>
          <p:cNvSpPr/>
          <p:nvPr/>
        </p:nvSpPr>
        <p:spPr>
          <a:xfrm>
            <a:off x="6036840" y="1905480"/>
            <a:ext cx="2642400" cy="974520"/>
          </a:xfrm>
          <a:prstGeom prst="rect">
            <a:avLst/>
          </a:prstGeom>
          <a:noFill/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600" spc="-1" strike="noStrike">
                <a:solidFill>
                  <a:srgbClr val="ffffff"/>
                </a:solidFill>
                <a:latin typeface="Barlow Light"/>
                <a:ea typeface="Barlow Light"/>
              </a:rPr>
              <a:t>Spin around some ULDM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122" name="Google Shape;552;p85"/>
          <p:cNvSpPr/>
          <p:nvPr/>
        </p:nvSpPr>
        <p:spPr>
          <a:xfrm>
            <a:off x="7380000" y="2880000"/>
            <a:ext cx="180000" cy="360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>
            <a:solidFill>
              <a:srgbClr val="9999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Google Shape;553;p85"/>
          <p:cNvSpPr/>
          <p:nvPr/>
        </p:nvSpPr>
        <p:spPr>
          <a:xfrm>
            <a:off x="6120000" y="3273480"/>
            <a:ext cx="2642400" cy="1766520"/>
          </a:xfrm>
          <a:prstGeom prst="rect">
            <a:avLst/>
          </a:prstGeom>
          <a:noFill/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600" spc="-1" strike="noStrike">
                <a:solidFill>
                  <a:srgbClr val="ffffff"/>
                </a:solidFill>
                <a:latin typeface="Barlow Light"/>
                <a:ea typeface="Barlow Light"/>
              </a:rPr>
              <a:t>Get permanent hair and Nobel Prize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124" name="Google Shape;554;p85"/>
          <p:cNvSpPr/>
          <p:nvPr/>
        </p:nvSpPr>
        <p:spPr>
          <a:xfrm>
            <a:off x="6250680" y="1440000"/>
            <a:ext cx="2389320" cy="2150280"/>
          </a:xfrm>
          <a:prstGeom prst="heart">
            <a:avLst/>
          </a:prstGeom>
          <a:solidFill>
            <a:srgbClr val="ff0000"/>
          </a:solidFill>
          <a:ln w="9525">
            <a:solidFill>
              <a:srgbClr val="999999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7" dur="indefinite" restart="never" nodeType="tmRoot">
          <p:childTnLst>
            <p:seq>
              <p:cTn id="58" dur="indefinite" nodeType="mainSeq">
                <p:childTnLst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nodeType="with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1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nodeType="with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32880" y="240120"/>
            <a:ext cx="7877880" cy="1213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5400" spc="-1" strike="noStrike">
                <a:solidFill>
                  <a:srgbClr val="ffffff"/>
                </a:solidFill>
                <a:latin typeface="Barlow"/>
                <a:ea typeface="Barlow"/>
              </a:rPr>
              <a:t>Summary</a:t>
            </a:r>
            <a:endParaRPr b="0" lang="en-GB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title"/>
          </p:nvPr>
        </p:nvSpPr>
        <p:spPr>
          <a:xfrm>
            <a:off x="126000" y="1453680"/>
            <a:ext cx="8891640" cy="35661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400" spc="-1" strike="noStrike">
                <a:solidFill>
                  <a:srgbClr val="ffffff"/>
                </a:solidFill>
                <a:latin typeface="Barlow"/>
                <a:ea typeface="Barlow"/>
              </a:rPr>
              <a:t>Act 1 - Superradiance, gravitational fine structure constant, instability timescale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400" spc="-1" strike="noStrike">
                <a:solidFill>
                  <a:srgbClr val="ffffff"/>
                </a:solidFill>
                <a:latin typeface="Barlow"/>
                <a:ea typeface="Barlow"/>
              </a:rPr>
              <a:t>Act 2 - Annihilation channel, monochromatic GWs, distribution of BHs, the GW strain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2400" spc="-1" strike="noStrike">
                <a:solidFill>
                  <a:srgbClr val="ffffff"/>
                </a:solidFill>
                <a:latin typeface="Barlow"/>
                <a:ea typeface="Barlow"/>
              </a:rPr>
              <a:t>Act 3 - Stochastic GWB, stellar and supermassive plots, binary remnant contributions, role of IMBHs for midband</a:t>
            </a:r>
            <a:endParaRPr b="0" lang="en-GB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565;p87"/>
          <p:cNvSpPr/>
          <p:nvPr/>
        </p:nvSpPr>
        <p:spPr>
          <a:xfrm>
            <a:off x="537840" y="207000"/>
            <a:ext cx="7877880" cy="77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3700" spc="-1" strike="noStrike">
                <a:solidFill>
                  <a:srgbClr val="ffffff"/>
                </a:solidFill>
                <a:latin typeface="Hepta Slab"/>
                <a:ea typeface="Hepta Slab"/>
              </a:rPr>
              <a:t>What to refer?</a:t>
            </a:r>
            <a:endParaRPr b="0" lang="en-GB" sz="3700" spc="-1" strike="noStrike">
              <a:latin typeface="Arial"/>
            </a:endParaRPr>
          </a:p>
        </p:txBody>
      </p:sp>
      <p:sp>
        <p:nvSpPr>
          <p:cNvPr id="128" name="Google Shape;566;p87"/>
          <p:cNvSpPr/>
          <p:nvPr/>
        </p:nvSpPr>
        <p:spPr>
          <a:xfrm>
            <a:off x="486360" y="1349280"/>
            <a:ext cx="8478720" cy="285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marL="457200" indent="-330120">
              <a:lnSpc>
                <a:spcPct val="100000"/>
              </a:lnSpc>
              <a:buClr>
                <a:srgbClr val="ffffff"/>
              </a:buClr>
              <a:buFont typeface="Barlow Light"/>
              <a:buChar char="●"/>
            </a:pPr>
            <a:r>
              <a:rPr b="0" lang="en" sz="1600" spc="-1" strike="noStrike">
                <a:solidFill>
                  <a:srgbClr val="ffffff"/>
                </a:solidFill>
                <a:latin typeface="Barlow Light"/>
                <a:ea typeface="Barlow Light"/>
              </a:rPr>
              <a:t>Superradiance: New Frontiers in Black Hole Physics by Brito, Cardoso, and Pani</a:t>
            </a:r>
            <a:endParaRPr b="0" lang="en-GB" sz="1600" spc="-1" strike="noStrike">
              <a:latin typeface="Arial"/>
            </a:endParaRPr>
          </a:p>
          <a:p>
            <a:pPr marL="457200" indent="-330120">
              <a:lnSpc>
                <a:spcPct val="100000"/>
              </a:lnSpc>
              <a:buClr>
                <a:srgbClr val="ffffff"/>
              </a:buClr>
              <a:buFont typeface="Barlow Light"/>
              <a:buChar char="●"/>
            </a:pPr>
            <a:r>
              <a:rPr b="0" lang="en" sz="1600" spc="-1" strike="noStrike">
                <a:solidFill>
                  <a:srgbClr val="ffffff"/>
                </a:solidFill>
                <a:latin typeface="Barlow Light"/>
                <a:ea typeface="Barlow Light"/>
              </a:rPr>
              <a:t>Gravitational wave searches for ultralight bosons with LIGO and LISA by Brito, Ghosh, Barausse, Berti, Cardoso, Dvorkin, Klein, and Pani</a:t>
            </a:r>
            <a:endParaRPr b="0" lang="en-GB" sz="1600" spc="-1" strike="noStrike">
              <a:latin typeface="Arial"/>
            </a:endParaRPr>
          </a:p>
          <a:p>
            <a:pPr marL="457200" indent="-330120">
              <a:lnSpc>
                <a:spcPct val="100000"/>
              </a:lnSpc>
              <a:buClr>
                <a:srgbClr val="ffffff"/>
              </a:buClr>
              <a:buFont typeface="Barlow Light"/>
              <a:buChar char="●"/>
            </a:pPr>
            <a:r>
              <a:rPr b="0" lang="en" sz="1600" spc="-1" strike="noStrike">
                <a:solidFill>
                  <a:srgbClr val="ffffff"/>
                </a:solidFill>
                <a:latin typeface="Barlow Light"/>
                <a:ea typeface="Barlow Light"/>
              </a:rPr>
              <a:t>Stochastic and resolvable gravitational waves from ultralight bosons by Brito, Ghosh, Barausse, Berti, Cardoso, Dvorkin, Klein, and Pani</a:t>
            </a:r>
            <a:endParaRPr b="0" lang="en-GB" sz="1600" spc="-1" strike="noStrike">
              <a:latin typeface="Arial"/>
            </a:endParaRPr>
          </a:p>
          <a:p>
            <a:pPr marL="457200" indent="-330120">
              <a:lnSpc>
                <a:spcPct val="100000"/>
              </a:lnSpc>
              <a:buClr>
                <a:srgbClr val="ffffff"/>
              </a:buClr>
              <a:buFont typeface="Barlow Light"/>
              <a:buChar char="●"/>
            </a:pPr>
            <a:r>
              <a:rPr b="0" lang="en" sz="1600" spc="-1" strike="noStrike">
                <a:solidFill>
                  <a:srgbClr val="ffffff"/>
                </a:solidFill>
                <a:latin typeface="Barlow Light"/>
                <a:ea typeface="Barlow Light"/>
              </a:rPr>
              <a:t>Modeling and searching for a stochastic gravitational-wave background from ultralight vector bosons by Tsukada, Brito, East, and Siemonsen</a:t>
            </a:r>
            <a:endParaRPr b="0" lang="en-GB" sz="1600" spc="-1" strike="noStrike">
              <a:latin typeface="Arial"/>
            </a:endParaRPr>
          </a:p>
          <a:p>
            <a:pPr marL="457200" indent="-330120">
              <a:lnSpc>
                <a:spcPct val="100000"/>
              </a:lnSpc>
              <a:buClr>
                <a:srgbClr val="ffffff"/>
              </a:buClr>
              <a:buFont typeface="Barlow Light"/>
              <a:buChar char="●"/>
            </a:pPr>
            <a:r>
              <a:rPr b="0" lang="en" sz="1600" spc="-1" strike="noStrike">
                <a:solidFill>
                  <a:srgbClr val="ffffff"/>
                </a:solidFill>
                <a:latin typeface="Barlow Light"/>
                <a:ea typeface="Barlow Light"/>
              </a:rPr>
              <a:t>Black hole superradiance to search for new particles by Diego Blas</a:t>
            </a:r>
            <a:endParaRPr b="0" lang="en-GB" sz="1600" spc="-1" strike="noStrike">
              <a:latin typeface="Arial"/>
            </a:endParaRPr>
          </a:p>
          <a:p>
            <a:pPr marL="457200" indent="-330120">
              <a:lnSpc>
                <a:spcPct val="100000"/>
              </a:lnSpc>
              <a:buClr>
                <a:srgbClr val="ffffff"/>
              </a:buClr>
              <a:buFont typeface="Barlow Light"/>
              <a:buChar char="●"/>
            </a:pPr>
            <a:r>
              <a:rPr b="0" lang="en" sz="1600" spc="-1" strike="noStrike">
                <a:solidFill>
                  <a:srgbClr val="ffffff"/>
                </a:solidFill>
                <a:latin typeface="Barlow Light"/>
                <a:ea typeface="Barlow Light"/>
              </a:rPr>
              <a:t>Probing ultralight dark matter with future ground-based gravitational-wave detectors by Yuan, Brito, and Cardoso</a:t>
            </a:r>
            <a:endParaRPr b="0" lang="en-GB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384;p61"/>
          <p:cNvSpPr/>
          <p:nvPr/>
        </p:nvSpPr>
        <p:spPr>
          <a:xfrm>
            <a:off x="537840" y="207000"/>
            <a:ext cx="7877880" cy="77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3700" spc="-1" strike="noStrike">
                <a:solidFill>
                  <a:srgbClr val="ffffff"/>
                </a:solidFill>
                <a:latin typeface="Hepta Slab"/>
                <a:ea typeface="Hepta Slab"/>
              </a:rPr>
              <a:t>Transplant?</a:t>
            </a:r>
            <a:endParaRPr b="0" lang="en-GB" sz="3700" spc="-1" strike="noStrike">
              <a:latin typeface="Arial"/>
            </a:endParaRPr>
          </a:p>
        </p:txBody>
      </p:sp>
      <p:sp>
        <p:nvSpPr>
          <p:cNvPr id="51" name="Google Shape;385;p61"/>
          <p:cNvSpPr/>
          <p:nvPr/>
        </p:nvSpPr>
        <p:spPr>
          <a:xfrm>
            <a:off x="537840" y="1347120"/>
            <a:ext cx="8105040" cy="286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marL="457200" indent="-368280">
              <a:lnSpc>
                <a:spcPct val="100000"/>
              </a:lnSpc>
              <a:buClr>
                <a:srgbClr val="ffffff"/>
              </a:buClr>
              <a:buFont typeface="Barlow Light"/>
              <a:buChar char="●"/>
            </a:pPr>
            <a:r>
              <a:rPr b="0" lang="en" sz="2200" spc="-1" strike="noStrike">
                <a:solidFill>
                  <a:srgbClr val="ffffff"/>
                </a:solidFill>
                <a:latin typeface="Barlow Light"/>
                <a:ea typeface="Barlow Light"/>
              </a:rPr>
              <a:t>This hair can form via superradiance. </a:t>
            </a:r>
            <a:endParaRPr b="0" lang="en-GB" sz="2200" spc="-1" strike="noStrike">
              <a:latin typeface="Arial"/>
            </a:endParaRPr>
          </a:p>
          <a:p>
            <a:pPr marL="457200">
              <a:lnSpc>
                <a:spcPct val="100000"/>
              </a:lnSpc>
              <a:buNone/>
              <a:tabLst>
                <a:tab algn="l" pos="0"/>
              </a:tabLst>
            </a:pPr>
            <a:endParaRPr b="0" lang="en-GB" sz="2200" spc="-1" strike="noStrike">
              <a:latin typeface="Arial"/>
            </a:endParaRPr>
          </a:p>
          <a:p>
            <a:pPr marL="457200" indent="-368280">
              <a:lnSpc>
                <a:spcPct val="100000"/>
              </a:lnSpc>
              <a:buClr>
                <a:srgbClr val="ffffff"/>
              </a:buClr>
              <a:buFont typeface="Barlow Light"/>
              <a:buChar char="●"/>
              <a:tabLst>
                <a:tab algn="l" pos="0"/>
              </a:tabLst>
            </a:pPr>
            <a:r>
              <a:rPr b="0" lang="en" sz="2200" spc="-1" strike="noStrike">
                <a:solidFill>
                  <a:srgbClr val="ffffff"/>
                </a:solidFill>
                <a:latin typeface="Barlow Light"/>
                <a:ea typeface="Barlow Light"/>
              </a:rPr>
              <a:t>For astrophysical black holes, this process can only happen for ULDM scalar fields.</a:t>
            </a:r>
            <a:endParaRPr b="0" lang="en-GB" sz="2200" spc="-1" strike="noStrike">
              <a:latin typeface="Arial"/>
            </a:endParaRPr>
          </a:p>
          <a:p>
            <a:pPr marL="457200">
              <a:lnSpc>
                <a:spcPct val="100000"/>
              </a:lnSpc>
              <a:buNone/>
              <a:tabLst>
                <a:tab algn="l" pos="0"/>
              </a:tabLst>
            </a:pPr>
            <a:endParaRPr b="0" lang="en-GB" sz="2200" spc="-1" strike="noStrike">
              <a:latin typeface="Arial"/>
            </a:endParaRPr>
          </a:p>
          <a:p>
            <a:pPr marL="457200" indent="-368280">
              <a:lnSpc>
                <a:spcPct val="100000"/>
              </a:lnSpc>
              <a:buClr>
                <a:srgbClr val="ffffff"/>
              </a:buClr>
              <a:buFont typeface="Barlow Light"/>
              <a:buChar char="●"/>
              <a:tabLst>
                <a:tab algn="l" pos="0"/>
              </a:tabLst>
            </a:pPr>
            <a:r>
              <a:rPr b="0" lang="en" sz="2200" spc="-1" strike="noStrike">
                <a:solidFill>
                  <a:srgbClr val="ffffff"/>
                </a:solidFill>
                <a:latin typeface="Barlow Light"/>
                <a:ea typeface="Barlow Light"/>
              </a:rPr>
              <a:t>The hair eventually falls off via GWs, and this hairfall, if detected, would mean ULDM exist, and if not, then we can constrain their masses. </a:t>
            </a:r>
            <a:endParaRPr b="0" lang="en-GB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390;p62" descr=""/>
          <p:cNvPicPr/>
          <p:nvPr/>
        </p:nvPicPr>
        <p:blipFill>
          <a:blip r:embed="rId1"/>
          <a:stretch/>
        </p:blipFill>
        <p:spPr>
          <a:xfrm>
            <a:off x="102240" y="1335240"/>
            <a:ext cx="8838720" cy="2472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395;p63"/>
          <p:cNvSpPr/>
          <p:nvPr/>
        </p:nvSpPr>
        <p:spPr>
          <a:xfrm>
            <a:off x="537840" y="207000"/>
            <a:ext cx="7877880" cy="77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3700" spc="-1" strike="noStrike">
                <a:solidFill>
                  <a:srgbClr val="ffffff"/>
                </a:solidFill>
                <a:latin typeface="Hepta Slab"/>
                <a:ea typeface="Hepta Slab"/>
              </a:rPr>
              <a:t>Works?</a:t>
            </a:r>
            <a:endParaRPr b="0" lang="en-GB" sz="3700" spc="-1" strike="noStrike">
              <a:latin typeface="Arial"/>
            </a:endParaRPr>
          </a:p>
        </p:txBody>
      </p:sp>
      <p:pic>
        <p:nvPicPr>
          <p:cNvPr id="54" name="Google Shape;396;p63" descr=""/>
          <p:cNvPicPr/>
          <p:nvPr/>
        </p:nvPicPr>
        <p:blipFill>
          <a:blip r:embed="rId1"/>
          <a:stretch/>
        </p:blipFill>
        <p:spPr>
          <a:xfrm>
            <a:off x="1318680" y="985680"/>
            <a:ext cx="6506640" cy="4011120"/>
          </a:xfrm>
          <a:prstGeom prst="rect">
            <a:avLst/>
          </a:prstGeom>
          <a:ln w="0">
            <a:noFill/>
          </a:ln>
        </p:spPr>
      </p:pic>
      <p:sp>
        <p:nvSpPr>
          <p:cNvPr id="55" name="Google Shape;397;p63"/>
          <p:cNvSpPr/>
          <p:nvPr/>
        </p:nvSpPr>
        <p:spPr>
          <a:xfrm>
            <a:off x="4618440" y="2468520"/>
            <a:ext cx="1150920" cy="613080"/>
          </a:xfrm>
          <a:custGeom>
            <a:avLst/>
            <a:gdLst/>
            <a:ahLst/>
            <a:rect l="l" t="t" r="r" b="b"/>
            <a:pathLst>
              <a:path w="48637" h="24874">
                <a:moveTo>
                  <a:pt x="0" y="2062"/>
                </a:moveTo>
                <a:cubicBezTo>
                  <a:pt x="5335" y="3843"/>
                  <a:pt x="11329" y="-1022"/>
                  <a:pt x="16786" y="341"/>
                </a:cubicBezTo>
                <a:cubicBezTo>
                  <a:pt x="20939" y="1379"/>
                  <a:pt x="22752" y="6832"/>
                  <a:pt x="26686" y="8519"/>
                </a:cubicBezTo>
                <a:cubicBezTo>
                  <a:pt x="35072" y="12115"/>
                  <a:pt x="45755" y="16217"/>
                  <a:pt x="48637" y="24875"/>
                </a:cubicBezTo>
              </a:path>
            </a:pathLst>
          </a:custGeom>
          <a:noFill/>
          <a:ln w="38100">
            <a:solidFill>
              <a:srgbClr val="5e7f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Google Shape;398;p63"/>
          <p:cNvSpPr/>
          <p:nvPr/>
        </p:nvSpPr>
        <p:spPr>
          <a:xfrm>
            <a:off x="4508280" y="1967040"/>
            <a:ext cx="891720" cy="411480"/>
          </a:xfrm>
          <a:prstGeom prst="rect">
            <a:avLst/>
          </a:prstGeom>
          <a:noFill/>
          <a:ln w="2857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500" spc="-1" strike="noStrike">
                <a:solidFill>
                  <a:srgbClr val="0000ff"/>
                </a:solidFill>
                <a:highlight>
                  <a:srgbClr val="ffffff"/>
                </a:highlight>
                <a:latin typeface="Barlow Light"/>
                <a:ea typeface="Barlow Light"/>
              </a:rPr>
              <a:t>AION?</a:t>
            </a:r>
            <a:endParaRPr b="0" lang="en-GB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32880" y="1124640"/>
            <a:ext cx="7877880" cy="35924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3700" spc="-1" strike="noStrike">
                <a:solidFill>
                  <a:srgbClr val="ffffff"/>
                </a:solidFill>
                <a:latin typeface="Hepta Slab"/>
                <a:ea typeface="Hepta Slab"/>
              </a:rPr>
              <a:t>Act 1 - Gaining the Hair</a:t>
            </a:r>
            <a:endParaRPr b="0" lang="en-GB" sz="3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GB" sz="3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3700" spc="-1" strike="noStrike">
                <a:solidFill>
                  <a:srgbClr val="ffffff"/>
                </a:solidFill>
                <a:latin typeface="Hepta Slab"/>
                <a:ea typeface="Hepta Slab"/>
              </a:rPr>
              <a:t>Act 2 - Losing the Hair</a:t>
            </a:r>
            <a:endParaRPr b="0" lang="en-GB" sz="3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GB" sz="37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3700" spc="-1" strike="noStrike">
                <a:solidFill>
                  <a:srgbClr val="ffffff"/>
                </a:solidFill>
                <a:latin typeface="Hepta Slab"/>
                <a:ea typeface="Hepta Slab"/>
              </a:rPr>
              <a:t>Act 3 - Detecting the Hair</a:t>
            </a:r>
            <a:endParaRPr b="0" lang="en-GB" sz="37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408;p65" descr=""/>
          <p:cNvPicPr/>
          <p:nvPr/>
        </p:nvPicPr>
        <p:blipFill>
          <a:blip r:embed="rId1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  <p:sp>
        <p:nvSpPr>
          <p:cNvPr id="59" name="Google Shape;409;p65"/>
          <p:cNvSpPr/>
          <p:nvPr/>
        </p:nvSpPr>
        <p:spPr>
          <a:xfrm>
            <a:off x="2743560" y="1638720"/>
            <a:ext cx="4135320" cy="163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4000" spc="-1" strike="noStrike">
                <a:solidFill>
                  <a:srgbClr val="000000"/>
                </a:solidFill>
                <a:latin typeface="Playfair Display"/>
                <a:ea typeface="Playfair Display"/>
              </a:rPr>
              <a:t>Act 1</a:t>
            </a:r>
            <a:endParaRPr b="0" lang="en-GB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" sz="4000" spc="-1" strike="noStrike">
                <a:solidFill>
                  <a:srgbClr val="000000"/>
                </a:solidFill>
                <a:latin typeface="Playfair Display"/>
                <a:ea typeface="Playfair Display"/>
              </a:rPr>
              <a:t>Gaining the Hair</a:t>
            </a:r>
            <a:endParaRPr b="0" lang="en-GB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GB" sz="4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en-GB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414;p66"/>
          <p:cNvSpPr/>
          <p:nvPr/>
        </p:nvSpPr>
        <p:spPr>
          <a:xfrm>
            <a:off x="537840" y="207000"/>
            <a:ext cx="7877880" cy="77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3700" spc="-1" strike="noStrike">
                <a:solidFill>
                  <a:srgbClr val="ffffff"/>
                </a:solidFill>
                <a:latin typeface="Hepta Slab"/>
                <a:ea typeface="Hepta Slab"/>
              </a:rPr>
              <a:t>Superradiance</a:t>
            </a:r>
            <a:endParaRPr b="0" lang="en-GB" sz="3700" spc="-1" strike="noStrike">
              <a:latin typeface="Arial"/>
            </a:endParaRPr>
          </a:p>
        </p:txBody>
      </p:sp>
      <p:sp>
        <p:nvSpPr>
          <p:cNvPr id="61" name="Google Shape;415;p66"/>
          <p:cNvSpPr/>
          <p:nvPr/>
        </p:nvSpPr>
        <p:spPr>
          <a:xfrm>
            <a:off x="537840" y="1373040"/>
            <a:ext cx="7805520" cy="639000"/>
          </a:xfrm>
          <a:prstGeom prst="rect">
            <a:avLst/>
          </a:prstGeom>
          <a:noFill/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500" spc="-1" strike="noStrike">
                <a:solidFill>
                  <a:srgbClr val="ffffff"/>
                </a:solidFill>
                <a:latin typeface="Barlow Light"/>
                <a:ea typeface="Barlow Light"/>
              </a:rPr>
              <a:t>Scattering of a mode off an active medium, with outgoing amplitude increased by extracting energy / angular momentum from the medium.</a:t>
            </a:r>
            <a:endParaRPr b="0" lang="en-GB" sz="1500" spc="-1" strike="noStrike">
              <a:latin typeface="Arial"/>
            </a:endParaRPr>
          </a:p>
        </p:txBody>
      </p:sp>
      <p:pic>
        <p:nvPicPr>
          <p:cNvPr id="62" name="Google Shape;416;p66" descr=""/>
          <p:cNvPicPr/>
          <p:nvPr/>
        </p:nvPicPr>
        <p:blipFill>
          <a:blip r:embed="rId1"/>
          <a:stretch/>
        </p:blipFill>
        <p:spPr>
          <a:xfrm>
            <a:off x="2316600" y="2229120"/>
            <a:ext cx="4510440" cy="2733840"/>
          </a:xfrm>
          <a:prstGeom prst="rect">
            <a:avLst/>
          </a:prstGeom>
          <a:ln w="0">
            <a:noFill/>
          </a:ln>
        </p:spPr>
      </p:pic>
      <p:sp>
        <p:nvSpPr>
          <p:cNvPr id="63" name="Google Shape;417;p66"/>
          <p:cNvSpPr/>
          <p:nvPr/>
        </p:nvSpPr>
        <p:spPr>
          <a:xfrm>
            <a:off x="7004160" y="4316760"/>
            <a:ext cx="1898640" cy="63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000" spc="-1" strike="noStrike">
                <a:solidFill>
                  <a:srgbClr val="ffffff"/>
                </a:solidFill>
                <a:latin typeface="Barlow Light"/>
                <a:ea typeface="Barlow Light"/>
              </a:rPr>
              <a:t>Credits : https://www.youtube.com/watch?v=XYiZW-j1ywc</a:t>
            </a:r>
            <a:endParaRPr b="0" lang="en-GB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422;p67"/>
          <p:cNvSpPr/>
          <p:nvPr/>
        </p:nvSpPr>
        <p:spPr>
          <a:xfrm>
            <a:off x="537840" y="207000"/>
            <a:ext cx="7877880" cy="77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3700" spc="-1" strike="noStrike">
                <a:solidFill>
                  <a:srgbClr val="ffffff"/>
                </a:solidFill>
                <a:latin typeface="Hepta Slab"/>
                <a:ea typeface="Hepta Slab"/>
              </a:rPr>
              <a:t>Superradiance for BHs</a:t>
            </a:r>
            <a:endParaRPr b="0" lang="en-GB" sz="3700" spc="-1" strike="noStrike">
              <a:latin typeface="Arial"/>
            </a:endParaRPr>
          </a:p>
        </p:txBody>
      </p:sp>
      <p:pic>
        <p:nvPicPr>
          <p:cNvPr id="65" name="Google Shape;423;p67" descr=""/>
          <p:cNvPicPr/>
          <p:nvPr/>
        </p:nvPicPr>
        <p:blipFill>
          <a:blip r:embed="rId1"/>
          <a:stretch/>
        </p:blipFill>
        <p:spPr>
          <a:xfrm>
            <a:off x="152280" y="1603440"/>
            <a:ext cx="8838720" cy="2840040"/>
          </a:xfrm>
          <a:prstGeom prst="rect">
            <a:avLst/>
          </a:prstGeom>
          <a:ln w="0">
            <a:noFill/>
          </a:ln>
        </p:spPr>
      </p:pic>
      <p:sp>
        <p:nvSpPr>
          <p:cNvPr id="66" name="Google Shape;424;p67"/>
          <p:cNvSpPr/>
          <p:nvPr/>
        </p:nvSpPr>
        <p:spPr>
          <a:xfrm>
            <a:off x="6962400" y="4497120"/>
            <a:ext cx="1898640" cy="63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" sz="1000" spc="-1" strike="noStrike">
                <a:solidFill>
                  <a:srgbClr val="ffffff"/>
                </a:solidFill>
                <a:latin typeface="Barlow Light"/>
                <a:ea typeface="Barlow Light"/>
              </a:rPr>
              <a:t>Credits : https://www.youtube.com/watch?v=KDCOo6sWevY</a:t>
            </a:r>
            <a:endParaRPr b="0" lang="en-GB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99999"/>
      </a:dk2>
      <a:lt2>
        <a:srgbClr val="ffecd1"/>
      </a:lt2>
      <a:accent1>
        <a:srgbClr val="ac6600"/>
      </a:accent1>
      <a:accent2>
        <a:srgbClr val="5e7f00"/>
      </a:accent2>
      <a:accent3>
        <a:srgbClr val="2322ef"/>
      </a:accent3>
      <a:accent4>
        <a:srgbClr val="ddddff"/>
      </a:accent4>
      <a:accent5>
        <a:srgbClr val="efefef"/>
      </a:accent5>
      <a:accent6>
        <a:srgbClr val="f7feeb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99999"/>
      </a:dk2>
      <a:lt2>
        <a:srgbClr val="ffecd1"/>
      </a:lt2>
      <a:accent1>
        <a:srgbClr val="ac6600"/>
      </a:accent1>
      <a:accent2>
        <a:srgbClr val="5e7f00"/>
      </a:accent2>
      <a:accent3>
        <a:srgbClr val="2322ef"/>
      </a:accent3>
      <a:accent4>
        <a:srgbClr val="ddddff"/>
      </a:accent4>
      <a:accent5>
        <a:srgbClr val="efefef"/>
      </a:accent5>
      <a:accent6>
        <a:srgbClr val="f7feeb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Application>LibreOffice/7.3.7.2$Linux_X86_64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en-GB</dc:language>
  <cp:lastModifiedBy/>
  <dcterms:modified xsi:type="dcterms:W3CDTF">2025-12-16T23:34:41Z</dcterms:modified>
  <cp:revision>1</cp:revision>
  <dc:subject/>
  <dc:title/>
</cp:coreProperties>
</file>