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8" r:id="rId3"/>
    <p:sldId id="269" r:id="rId4"/>
    <p:sldId id="271" r:id="rId5"/>
    <p:sldId id="270" r:id="rId6"/>
    <p:sldId id="275" r:id="rId7"/>
    <p:sldId id="264" r:id="rId8"/>
    <p:sldId id="276" r:id="rId9"/>
    <p:sldId id="277" r:id="rId10"/>
    <p:sldId id="261" r:id="rId11"/>
    <p:sldId id="273" r:id="rId12"/>
    <p:sldId id="266" r:id="rId1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221E"/>
    <a:srgbClr val="075F9D"/>
    <a:srgbClr val="076AA9"/>
    <a:srgbClr val="ACC4D5"/>
    <a:srgbClr val="3C2828"/>
    <a:srgbClr val="1AA4B5"/>
    <a:srgbClr val="548285"/>
    <a:srgbClr val="3D777B"/>
    <a:srgbClr val="155857"/>
    <a:srgbClr val="7C9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65D25-0DCB-7013-BCB0-55FC08071F8E}" v="458" dt="2025-12-16T20:06:31.567"/>
    <p1510:client id="{3F166C3F-CCE6-17A7-A883-D82B32B77E75}" v="76" dt="2025-12-17T09:56:49.536"/>
    <p1510:client id="{CAEF71F7-72EF-BD96-67F0-E549469DBADF}" v="922" dt="2025-12-16T17:36:33.669"/>
    <p1510:client id="{E230B39C-208B-BB93-6432-F97872000DD3}" v="170" dt="2025-12-17T11:07:39.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17/12/2025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17/12/2025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17/12/2025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17/12/2025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forms/d/e/1FAIpQLSdeVLM57fs2YrzHsAjKkrzKSOhrRseYm7Nn2jBPr5zgAVDhQQ/viewform?usp=header"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s://docs.google.com/forms/d/e/1FAIpQLSfpbV4gs4C7o1Smzr-dWSpoj7LXRQslIwy_03EdFlvzu_IRoQ/viewform?usp=dialog" TargetMode="Externa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s://conference.ippp.dur.ac.uk/event/1518/"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8" name="Picture 7" descr="A white text in a black oval&#10;&#10;AI-generated content may be incorrect.">
            <a:extLst>
              <a:ext uri="{FF2B5EF4-FFF2-40B4-BE49-F238E27FC236}">
                <a16:creationId xmlns:a16="http://schemas.microsoft.com/office/drawing/2014/main" id="{CCF52063-D230-100C-31EC-043783E59927}"/>
              </a:ext>
            </a:extLst>
          </p:cNvPr>
          <p:cNvPicPr>
            <a:picLocks noChangeAspect="1"/>
          </p:cNvPicPr>
          <p:nvPr/>
        </p:nvPicPr>
        <p:blipFill>
          <a:blip r:embed="rId3"/>
          <a:stretch>
            <a:fillRect/>
          </a:stretch>
        </p:blipFill>
        <p:spPr>
          <a:xfrm>
            <a:off x="1002393" y="2132465"/>
            <a:ext cx="8759975" cy="2701925"/>
          </a:xfrm>
          <a:prstGeom prst="rect">
            <a:avLst/>
          </a:prstGeom>
        </p:spPr>
      </p:pic>
      <p:sp>
        <p:nvSpPr>
          <p:cNvPr id="7" name="Oval 6">
            <a:extLst>
              <a:ext uri="{FF2B5EF4-FFF2-40B4-BE49-F238E27FC236}">
                <a16:creationId xmlns:a16="http://schemas.microsoft.com/office/drawing/2014/main" id="{2CBCC755-F6D2-D5A8-C2CC-0B526468EDC5}"/>
              </a:ext>
            </a:extLst>
          </p:cNvPr>
          <p:cNvSpPr/>
          <p:nvPr/>
        </p:nvSpPr>
        <p:spPr>
          <a:xfrm>
            <a:off x="2905397" y="2079432"/>
            <a:ext cx="4962388" cy="2707976"/>
          </a:xfrm>
          <a:prstGeom prst="ellipse">
            <a:avLst/>
          </a:prstGeom>
          <a:solidFill>
            <a:srgbClr val="075F9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063A8D1-D455-E45F-9AC9-F66CCDDD2D2F}"/>
              </a:ext>
            </a:extLst>
          </p:cNvPr>
          <p:cNvSpPr txBox="1"/>
          <p:nvPr/>
        </p:nvSpPr>
        <p:spPr>
          <a:xfrm>
            <a:off x="2394857" y="2376715"/>
            <a:ext cx="5975048"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7000" b="1" baseline="0">
                <a:solidFill>
                  <a:schemeClr val="bg1"/>
                </a:solidFill>
                <a:latin typeface="Aharoni"/>
                <a:ea typeface="Segoe UI"/>
                <a:cs typeface="Segoe UI"/>
              </a:rPr>
              <a:t>YTF </a:t>
            </a:r>
            <a:r>
              <a:rPr lang="en-GB" sz="7000" b="1">
                <a:solidFill>
                  <a:schemeClr val="bg1"/>
                </a:solidFill>
                <a:latin typeface="Aharoni"/>
                <a:ea typeface="Segoe UI"/>
                <a:cs typeface="Segoe UI"/>
              </a:rPr>
              <a:t>25 </a:t>
            </a:r>
            <a:r>
              <a:rPr lang="en-US" sz="7000" b="1">
                <a:solidFill>
                  <a:schemeClr val="bg1"/>
                </a:solidFill>
                <a:latin typeface="Aharoni"/>
                <a:ea typeface="Segoe UI"/>
                <a:cs typeface="Segoe UI"/>
              </a:rPr>
              <a:t>​</a:t>
            </a:r>
            <a:endParaRPr lang="en-US">
              <a:solidFill>
                <a:schemeClr val="bg1"/>
              </a:solidFill>
              <a:latin typeface="Aharoni"/>
              <a:cs typeface="Aharoni"/>
            </a:endParaRPr>
          </a:p>
          <a:p>
            <a:pPr algn="ctr"/>
            <a:r>
              <a:rPr lang="en-GB" sz="5000" b="1">
                <a:solidFill>
                  <a:schemeClr val="bg1"/>
                </a:solidFill>
                <a:latin typeface="Aharoni"/>
                <a:ea typeface="Segoe UI"/>
                <a:cs typeface="Segoe UI"/>
              </a:rPr>
              <a:t>Welcome</a:t>
            </a:r>
            <a:r>
              <a:rPr lang="en-GB" sz="5000" b="1" baseline="0">
                <a:solidFill>
                  <a:schemeClr val="bg1"/>
                </a:solidFill>
                <a:latin typeface="Aharoni"/>
                <a:ea typeface="Segoe UI"/>
                <a:cs typeface="Segoe UI"/>
              </a:rPr>
              <a:t>!</a:t>
            </a:r>
            <a:endParaRPr lang="en-GB" sz="5000" b="1">
              <a:solidFill>
                <a:schemeClr val="bg1"/>
              </a:solidFill>
              <a:latin typeface="Aharoni"/>
              <a:cs typeface="Aharoni"/>
            </a:endParaRPr>
          </a:p>
          <a:p>
            <a:pPr algn="ctr"/>
            <a:endParaRPr lang="en-GB"/>
          </a:p>
        </p:txBody>
      </p:sp>
    </p:spTree>
    <p:extLst>
      <p:ext uri="{BB962C8B-B14F-4D97-AF65-F5344CB8AC3E}">
        <p14:creationId xmlns:p14="http://schemas.microsoft.com/office/powerpoint/2010/main" val="3508920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4B68-7E21-B99D-6484-39FA4B7575FC}"/>
              </a:ext>
            </a:extLst>
          </p:cNvPr>
          <p:cNvSpPr>
            <a:spLocks noGrp="1"/>
          </p:cNvSpPr>
          <p:nvPr>
            <p:ph type="title"/>
          </p:nvPr>
        </p:nvSpPr>
        <p:spPr>
          <a:xfrm>
            <a:off x="160867" y="207887"/>
            <a:ext cx="10515600" cy="1325563"/>
          </a:xfrm>
        </p:spPr>
        <p:txBody>
          <a:bodyPr>
            <a:normAutofit/>
          </a:bodyPr>
          <a:lstStyle/>
          <a:p>
            <a:r>
              <a:rPr lang="en-GB" sz="4000">
                <a:solidFill>
                  <a:schemeClr val="bg1"/>
                </a:solidFill>
                <a:latin typeface="Aharoni"/>
                <a:ea typeface="Verdana"/>
                <a:cs typeface="Aharoni"/>
              </a:rPr>
              <a:t>EDI Demographics</a:t>
            </a:r>
            <a:endParaRPr lang="en-US" sz="4000">
              <a:solidFill>
                <a:schemeClr val="bg1"/>
              </a:solidFill>
              <a:latin typeface="Aharoni"/>
              <a:ea typeface="Verdana"/>
              <a:cs typeface="Aharoni"/>
            </a:endParaRPr>
          </a:p>
        </p:txBody>
      </p:sp>
      <p:sp>
        <p:nvSpPr>
          <p:cNvPr id="4" name="TextBox 3">
            <a:extLst>
              <a:ext uri="{FF2B5EF4-FFF2-40B4-BE49-F238E27FC236}">
                <a16:creationId xmlns:a16="http://schemas.microsoft.com/office/drawing/2014/main" id="{EE6C856D-7C1C-4436-5215-CB71B2AEAE0F}"/>
              </a:ext>
            </a:extLst>
          </p:cNvPr>
          <p:cNvSpPr txBox="1"/>
          <p:nvPr/>
        </p:nvSpPr>
        <p:spPr>
          <a:xfrm>
            <a:off x="372533" y="4639733"/>
            <a:ext cx="21844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linkClick r:id="rId3"/>
              </a:rPr>
              <a:t>Demographics part 1</a:t>
            </a:r>
            <a:endParaRPr lang="en-GB" dirty="0"/>
          </a:p>
        </p:txBody>
      </p:sp>
      <p:pic>
        <p:nvPicPr>
          <p:cNvPr id="5" name="Picture 4" descr="A QR code that takes you to part 1 of YTF demographics form&#10;&#10;">
            <a:extLst>
              <a:ext uri="{FF2B5EF4-FFF2-40B4-BE49-F238E27FC236}">
                <a16:creationId xmlns:a16="http://schemas.microsoft.com/office/drawing/2014/main" id="{8763CABB-DADD-F7D2-1416-707FFD115913}"/>
              </a:ext>
            </a:extLst>
          </p:cNvPr>
          <p:cNvPicPr>
            <a:picLocks noChangeAspect="1"/>
          </p:cNvPicPr>
          <p:nvPr/>
        </p:nvPicPr>
        <p:blipFill>
          <a:blip r:embed="rId4"/>
          <a:stretch>
            <a:fillRect/>
          </a:stretch>
        </p:blipFill>
        <p:spPr>
          <a:xfrm>
            <a:off x="158750" y="3649128"/>
            <a:ext cx="2762456" cy="2725448"/>
          </a:xfrm>
          <a:prstGeom prst="rect">
            <a:avLst/>
          </a:prstGeom>
        </p:spPr>
      </p:pic>
      <p:sp>
        <p:nvSpPr>
          <p:cNvPr id="7" name="TextBox 6">
            <a:extLst>
              <a:ext uri="{FF2B5EF4-FFF2-40B4-BE49-F238E27FC236}">
                <a16:creationId xmlns:a16="http://schemas.microsoft.com/office/drawing/2014/main" id="{9FDF70BE-2183-3BF5-3738-AFA79B1CA4A0}"/>
              </a:ext>
            </a:extLst>
          </p:cNvPr>
          <p:cNvSpPr txBox="1"/>
          <p:nvPr/>
        </p:nvSpPr>
        <p:spPr>
          <a:xfrm>
            <a:off x="9668933" y="469053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linkClick r:id="rId5"/>
              </a:rPr>
              <a:t>Demographics part 2</a:t>
            </a:r>
            <a:endParaRPr lang="en-GB"/>
          </a:p>
        </p:txBody>
      </p:sp>
      <p:pic>
        <p:nvPicPr>
          <p:cNvPr id="6" name="Picture 5" descr="A QR code that takes you to part 1 of YTF demographics form">
            <a:extLst>
              <a:ext uri="{FF2B5EF4-FFF2-40B4-BE49-F238E27FC236}">
                <a16:creationId xmlns:a16="http://schemas.microsoft.com/office/drawing/2014/main" id="{8C57A30C-EFAE-43C8-22E2-95097B0AAAD5}"/>
              </a:ext>
            </a:extLst>
          </p:cNvPr>
          <p:cNvPicPr>
            <a:picLocks noChangeAspect="1"/>
          </p:cNvPicPr>
          <p:nvPr/>
        </p:nvPicPr>
        <p:blipFill>
          <a:blip r:embed="rId6"/>
          <a:stretch>
            <a:fillRect/>
          </a:stretch>
        </p:blipFill>
        <p:spPr>
          <a:xfrm>
            <a:off x="9307805" y="3649851"/>
            <a:ext cx="2750359" cy="2713351"/>
          </a:xfrm>
          <a:prstGeom prst="rect">
            <a:avLst/>
          </a:prstGeom>
        </p:spPr>
      </p:pic>
    </p:spTree>
    <p:extLst>
      <p:ext uri="{BB962C8B-B14F-4D97-AF65-F5344CB8AC3E}">
        <p14:creationId xmlns:p14="http://schemas.microsoft.com/office/powerpoint/2010/main" val="425057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B51D41A-15B4-285B-6716-54FC2DF2B666}"/>
              </a:ext>
              <a:ext uri="{C183D7F6-B498-43B3-948B-1728B52AA6E4}">
                <adec:decorative xmlns:adec="http://schemas.microsoft.com/office/drawing/2017/decorative" val="1"/>
              </a:ext>
            </a:extLst>
          </p:cNvPr>
          <p:cNvPicPr>
            <a:picLocks noChangeAspect="1"/>
          </p:cNvPicPr>
          <p:nvPr/>
        </p:nvPicPr>
        <p:blipFill>
          <a:blip r:embed="rId2"/>
          <a:srcRect l="6281" r="11762" b="2"/>
          <a:stretch>
            <a:fill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0" name="Content Placeholder 9">
            <a:extLst>
              <a:ext uri="{FF2B5EF4-FFF2-40B4-BE49-F238E27FC236}">
                <a16:creationId xmlns:a16="http://schemas.microsoft.com/office/drawing/2014/main" id="{D98C96A6-AE4C-8095-1BEB-EFADE6725D46}"/>
              </a:ext>
              <a:ext uri="{C183D7F6-B498-43B3-948B-1728B52AA6E4}">
                <adec:decorative xmlns:adec="http://schemas.microsoft.com/office/drawing/2017/decorative" val="1"/>
              </a:ext>
            </a:extLst>
          </p:cNvPr>
          <p:cNvPicPr>
            <a:picLocks noChangeAspect="1"/>
          </p:cNvPicPr>
          <p:nvPr/>
        </p:nvPicPr>
        <p:blipFill>
          <a:blip r:embed="rId3"/>
          <a:srcRect l="9941" r="12004" b="2"/>
          <a:stretch>
            <a:fillRect/>
          </a:stretch>
        </p:blipFill>
        <p:spPr>
          <a:xfrm>
            <a:off x="4000502" y="10"/>
            <a:ext cx="4177391" cy="3945703"/>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20" name="Picture 19">
            <a:extLst>
              <a:ext uri="{FF2B5EF4-FFF2-40B4-BE49-F238E27FC236}">
                <a16:creationId xmlns:a16="http://schemas.microsoft.com/office/drawing/2014/main" id="{E5C35159-27E6-FBE4-BB83-EA28BD19CF6D}"/>
              </a:ext>
              <a:ext uri="{C183D7F6-B498-43B3-948B-1728B52AA6E4}">
                <adec:decorative xmlns:adec="http://schemas.microsoft.com/office/drawing/2017/decorative" val="1"/>
              </a:ext>
            </a:extLst>
          </p:cNvPr>
          <p:cNvPicPr>
            <a:picLocks noChangeAspect="1"/>
          </p:cNvPicPr>
          <p:nvPr/>
        </p:nvPicPr>
        <p:blipFill>
          <a:blip r:embed="rId4"/>
          <a:srcRect l="20158" r="-2" b="-2"/>
          <a:stretch>
            <a:fillRect/>
          </a:stretch>
        </p:blipFill>
        <p:spPr>
          <a:xfrm>
            <a:off x="8164286" y="-1"/>
            <a:ext cx="4027714" cy="3967588"/>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9" name="Group 28">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0" name="Freeform: Shape 29">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193366F6-7037-08D0-04F1-F11F5EDBA942}"/>
              </a:ext>
            </a:extLst>
          </p:cNvPr>
          <p:cNvSpPr txBox="1"/>
          <p:nvPr/>
        </p:nvSpPr>
        <p:spPr>
          <a:xfrm>
            <a:off x="217715" y="5146523"/>
            <a:ext cx="11732380"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dirty="0">
                <a:solidFill>
                  <a:schemeClr val="bg1">
                    <a:lumMod val="95000"/>
                  </a:schemeClr>
                </a:solidFill>
                <a:latin typeface="Verdana"/>
                <a:ea typeface="Verdana"/>
                <a:hlinkClick r:id="rId6">
                  <a:extLst>
                    <a:ext uri="{A12FA001-AC4F-418D-AE19-62706E023703}">
                      <ahyp:hlinkClr xmlns:ahyp="http://schemas.microsoft.com/office/drawing/2018/hyperlinkcolor" val="tx"/>
                    </a:ext>
                  </a:extLst>
                </a:hlinkClick>
              </a:rPr>
              <a:t>https://conference.ippp.dur.ac.uk/event/1518/</a:t>
            </a:r>
            <a:endParaRPr lang="en-US"/>
          </a:p>
          <a:p>
            <a:pPr algn="ctr"/>
            <a:endParaRPr lang="en-GB">
              <a:solidFill>
                <a:srgbClr val="000000"/>
              </a:solidFill>
              <a:latin typeface="Aptos" panose="020B0004020202020204"/>
              <a:ea typeface="Verdana"/>
            </a:endParaRPr>
          </a:p>
        </p:txBody>
      </p:sp>
    </p:spTree>
    <p:extLst>
      <p:ext uri="{BB962C8B-B14F-4D97-AF65-F5344CB8AC3E}">
        <p14:creationId xmlns:p14="http://schemas.microsoft.com/office/powerpoint/2010/main" val="4361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86F32B4-197F-6885-B4E2-6E7610D5EF1D}"/>
              </a:ext>
            </a:extLst>
          </p:cNvPr>
          <p:cNvPicPr>
            <a:picLocks noChangeAspect="1"/>
          </p:cNvPicPr>
          <p:nvPr/>
        </p:nvPicPr>
        <p:blipFill>
          <a:blip r:embed="rId2"/>
          <a:stretch>
            <a:fillRect/>
          </a:stretch>
        </p:blipFill>
        <p:spPr>
          <a:xfrm>
            <a:off x="0" y="2677"/>
            <a:ext cx="12192000" cy="6852646"/>
          </a:xfrm>
          <a:prstGeom prst="rect">
            <a:avLst/>
          </a:prstGeom>
        </p:spPr>
      </p:pic>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Content Placeholder 13">
            <a:extLst>
              <a:ext uri="{FF2B5EF4-FFF2-40B4-BE49-F238E27FC236}">
                <a16:creationId xmlns:a16="http://schemas.microsoft.com/office/drawing/2014/main" id="{82CA009F-E51C-A1DF-42D8-55FCBE5AC790}"/>
              </a:ext>
            </a:extLst>
          </p:cNvPr>
          <p:cNvSpPr>
            <a:spLocks noGrp="1"/>
          </p:cNvSpPr>
          <p:nvPr>
            <p:ph idx="1"/>
          </p:nvPr>
        </p:nvSpPr>
        <p:spPr>
          <a:xfrm>
            <a:off x="3704772" y="5623529"/>
            <a:ext cx="4770362" cy="771148"/>
          </a:xfrm>
        </p:spPr>
        <p:txBody>
          <a:bodyPr vert="horz" lIns="91440" tIns="45720" rIns="91440" bIns="45720" rtlCol="0" anchor="t">
            <a:normAutofit/>
          </a:bodyPr>
          <a:lstStyle/>
          <a:p>
            <a:pPr marL="0" indent="0" algn="ctr">
              <a:buNone/>
            </a:pPr>
            <a:r>
              <a:rPr lang="en-GB" sz="4000">
                <a:solidFill>
                  <a:srgbClr val="FBE9BC"/>
                </a:solidFill>
                <a:latin typeface="Verdana"/>
                <a:ea typeface="Verdana"/>
              </a:rPr>
              <a:t> Thank you!</a:t>
            </a:r>
            <a:endParaRPr lang="en-US" sz="4000">
              <a:solidFill>
                <a:srgbClr val="FBE9BC"/>
              </a:solidFill>
              <a:latin typeface="Verdana"/>
              <a:ea typeface="Verdana"/>
            </a:endParaRPr>
          </a:p>
        </p:txBody>
      </p:sp>
    </p:spTree>
    <p:extLst>
      <p:ext uri="{BB962C8B-B14F-4D97-AF65-F5344CB8AC3E}">
        <p14:creationId xmlns:p14="http://schemas.microsoft.com/office/powerpoint/2010/main" val="316406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0306"/>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EBCA4A-2DB6-AF50-6A3E-3B966CB080D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847" y="8657"/>
            <a:ext cx="3854687" cy="6848322"/>
          </a:xfrm>
          <a:prstGeom prst="rect">
            <a:avLst/>
          </a:prstGeom>
        </p:spPr>
      </p:pic>
      <p:pic>
        <p:nvPicPr>
          <p:cNvPr id="6" name="Picture 5" descr="Map of ground floor of physics buildings. On this floor of the Rochester building we have a main entrance, PH8, PH30 and men's, women's and disabled toilets">
            <a:extLst>
              <a:ext uri="{FF2B5EF4-FFF2-40B4-BE49-F238E27FC236}">
                <a16:creationId xmlns:a16="http://schemas.microsoft.com/office/drawing/2014/main" id="{91A977B7-E2FF-5A14-883B-616D85C8041F}"/>
              </a:ext>
            </a:extLst>
          </p:cNvPr>
          <p:cNvPicPr>
            <a:picLocks noChangeAspect="1"/>
          </p:cNvPicPr>
          <p:nvPr/>
        </p:nvPicPr>
        <p:blipFill>
          <a:blip r:embed="rId3"/>
          <a:srcRect l="33" t="361" r="7495" b="106"/>
          <a:stretch>
            <a:fillRect/>
          </a:stretch>
        </p:blipFill>
        <p:spPr>
          <a:xfrm>
            <a:off x="3857399" y="354986"/>
            <a:ext cx="8372647" cy="6140751"/>
          </a:xfrm>
          <a:prstGeom prst="rect">
            <a:avLst/>
          </a:prstGeom>
        </p:spPr>
      </p:pic>
    </p:spTree>
    <p:extLst>
      <p:ext uri="{BB962C8B-B14F-4D97-AF65-F5344CB8AC3E}">
        <p14:creationId xmlns:p14="http://schemas.microsoft.com/office/powerpoint/2010/main" val="432452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53608"/>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A2D930-E451-F238-D93B-DAF2D3F95D3C}"/>
              </a:ext>
              <a:ext uri="{C183D7F6-B498-43B3-948B-1728B52AA6E4}">
                <adec:decorative xmlns:adec="http://schemas.microsoft.com/office/drawing/2017/decorative" val="1"/>
              </a:ext>
            </a:extLst>
          </p:cNvPr>
          <p:cNvPicPr>
            <a:picLocks noGrp="1" noChangeAspect="1"/>
          </p:cNvPicPr>
          <p:nvPr>
            <p:ph idx="1"/>
          </p:nvPr>
        </p:nvPicPr>
        <p:blipFill>
          <a:blip r:embed="rId2"/>
          <a:srcRect t="2027" r="-400"/>
          <a:stretch>
            <a:fillRect/>
          </a:stretch>
        </p:blipFill>
        <p:spPr>
          <a:xfrm>
            <a:off x="8216128" y="-3440"/>
            <a:ext cx="3960333" cy="6860376"/>
          </a:xfrm>
          <a:prstGeom prst="rect">
            <a:avLst/>
          </a:prstGeom>
        </p:spPr>
      </p:pic>
      <p:pic>
        <p:nvPicPr>
          <p:cNvPr id="6" name="Picture 5" descr="Map of first floor of physics buildings. On this floor of the Rochester building we have the EDI room. On this floor of the Ogden Centre East we have a main entrance, the IPPP coffee area, a quiet space and women's, disabled and men's toilets">
            <a:extLst>
              <a:ext uri="{FF2B5EF4-FFF2-40B4-BE49-F238E27FC236}">
                <a16:creationId xmlns:a16="http://schemas.microsoft.com/office/drawing/2014/main" id="{66C8DD39-6A88-2453-465B-ECEE6148FC2A}"/>
              </a:ext>
            </a:extLst>
          </p:cNvPr>
          <p:cNvPicPr>
            <a:picLocks noChangeAspect="1"/>
          </p:cNvPicPr>
          <p:nvPr/>
        </p:nvPicPr>
        <p:blipFill>
          <a:blip r:embed="rId3"/>
          <a:srcRect l="4099" t="-198" r="3851"/>
          <a:stretch>
            <a:fillRect/>
          </a:stretch>
        </p:blipFill>
        <p:spPr>
          <a:xfrm>
            <a:off x="-227" y="368905"/>
            <a:ext cx="8214058" cy="6108100"/>
          </a:xfrm>
          <a:prstGeom prst="rect">
            <a:avLst/>
          </a:prstGeom>
        </p:spPr>
      </p:pic>
    </p:spTree>
    <p:extLst>
      <p:ext uri="{BB962C8B-B14F-4D97-AF65-F5344CB8AC3E}">
        <p14:creationId xmlns:p14="http://schemas.microsoft.com/office/powerpoint/2010/main" val="149204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217A"/>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5E92A8-3442-72C6-2E69-19670E58A572}"/>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562" y="-3439"/>
            <a:ext cx="3903636" cy="6884608"/>
          </a:xfrm>
          <a:prstGeom prst="rect">
            <a:avLst/>
          </a:prstGeom>
        </p:spPr>
      </p:pic>
      <p:pic>
        <p:nvPicPr>
          <p:cNvPr id="6" name="Picture 5" descr="Second floor of the physics department. On this floor of the Ogden Centre is OC218 (room for poster session and food) and well as gender neutral/disabled toilet, men's toilet and women's toilet ">
            <a:extLst>
              <a:ext uri="{FF2B5EF4-FFF2-40B4-BE49-F238E27FC236}">
                <a16:creationId xmlns:a16="http://schemas.microsoft.com/office/drawing/2014/main" id="{A9764F6A-A2B0-ED5C-3DD8-BC3A04322130}"/>
              </a:ext>
            </a:extLst>
          </p:cNvPr>
          <p:cNvPicPr>
            <a:picLocks noChangeAspect="1"/>
          </p:cNvPicPr>
          <p:nvPr/>
        </p:nvPicPr>
        <p:blipFill>
          <a:blip r:embed="rId3"/>
          <a:srcRect l="1427" r="5188" b="-189"/>
          <a:stretch>
            <a:fillRect/>
          </a:stretch>
        </p:blipFill>
        <p:spPr>
          <a:xfrm>
            <a:off x="3905704" y="269648"/>
            <a:ext cx="8288024" cy="6354998"/>
          </a:xfrm>
          <a:prstGeom prst="rect">
            <a:avLst/>
          </a:prstGeom>
        </p:spPr>
      </p:pic>
    </p:spTree>
    <p:extLst>
      <p:ext uri="{BB962C8B-B14F-4D97-AF65-F5344CB8AC3E}">
        <p14:creationId xmlns:p14="http://schemas.microsoft.com/office/powerpoint/2010/main" val="2442702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1B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5FCABC-A08E-2DF7-66EB-70D77150EF53}"/>
              </a:ext>
              <a:ext uri="{C183D7F6-B498-43B3-948B-1728B52AA6E4}">
                <adec:decorative xmlns:adec="http://schemas.microsoft.com/office/drawing/2017/decorative" val="1"/>
              </a:ext>
            </a:extLst>
          </p:cNvPr>
          <p:cNvPicPr>
            <a:picLocks noGrp="1" noChangeAspect="1"/>
          </p:cNvPicPr>
          <p:nvPr>
            <p:ph idx="1"/>
          </p:nvPr>
        </p:nvPicPr>
        <p:blipFill>
          <a:blip r:embed="rId2"/>
          <a:srcRect r="1567" b="-177"/>
          <a:stretch>
            <a:fillRect/>
          </a:stretch>
        </p:blipFill>
        <p:spPr>
          <a:xfrm>
            <a:off x="8385855" y="-15534"/>
            <a:ext cx="3802224" cy="6872539"/>
          </a:xfrm>
          <a:prstGeom prst="rect">
            <a:avLst/>
          </a:prstGeom>
        </p:spPr>
      </p:pic>
      <p:pic>
        <p:nvPicPr>
          <p:cNvPr id="6" name="Content Placeholder 3" descr="A map of the third floor of the physics building. On this floor of the Ogden Centre East is the quiet space, as well as disabled/gender neutral toilets, women's toilet and men's toilet">
            <a:extLst>
              <a:ext uri="{FF2B5EF4-FFF2-40B4-BE49-F238E27FC236}">
                <a16:creationId xmlns:a16="http://schemas.microsoft.com/office/drawing/2014/main" id="{DAAE01D7-0933-F4C7-DA8C-041C7EF27E46}"/>
              </a:ext>
            </a:extLst>
          </p:cNvPr>
          <p:cNvPicPr>
            <a:picLocks noChangeAspect="1"/>
          </p:cNvPicPr>
          <p:nvPr/>
        </p:nvPicPr>
        <p:blipFill>
          <a:blip r:embed="rId3"/>
          <a:srcRect l="1077" t="-1313" r="5518" b="1126"/>
          <a:stretch>
            <a:fillRect/>
          </a:stretch>
        </p:blipFill>
        <p:spPr>
          <a:xfrm>
            <a:off x="4260" y="204864"/>
            <a:ext cx="8408660" cy="6455921"/>
          </a:xfrm>
          <a:prstGeom prst="rect">
            <a:avLst/>
          </a:prstGeom>
        </p:spPr>
      </p:pic>
    </p:spTree>
    <p:extLst>
      <p:ext uri="{BB962C8B-B14F-4D97-AF65-F5344CB8AC3E}">
        <p14:creationId xmlns:p14="http://schemas.microsoft.com/office/powerpoint/2010/main" val="350770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5CAE-7F34-7DD8-4E16-F83E276056CD}"/>
              </a:ext>
            </a:extLst>
          </p:cNvPr>
          <p:cNvSpPr>
            <a:spLocks noGrp="1"/>
          </p:cNvSpPr>
          <p:nvPr>
            <p:ph type="title"/>
          </p:nvPr>
        </p:nvSpPr>
        <p:spPr>
          <a:xfrm>
            <a:off x="6256866" y="74839"/>
            <a:ext cx="5302553" cy="1337658"/>
          </a:xfrm>
        </p:spPr>
        <p:txBody>
          <a:bodyPr/>
          <a:lstStyle/>
          <a:p>
            <a:r>
              <a:rPr lang="en-GB">
                <a:latin typeface="Aharoni"/>
                <a:ea typeface="Verdana"/>
                <a:cs typeface="Aharoni"/>
              </a:rPr>
              <a:t>Book Keeping</a:t>
            </a:r>
          </a:p>
        </p:txBody>
      </p:sp>
      <p:sp>
        <p:nvSpPr>
          <p:cNvPr id="3" name="Content Placeholder 2">
            <a:extLst>
              <a:ext uri="{FF2B5EF4-FFF2-40B4-BE49-F238E27FC236}">
                <a16:creationId xmlns:a16="http://schemas.microsoft.com/office/drawing/2014/main" id="{3086BE27-EAAB-B464-99F7-A51DFC025889}"/>
              </a:ext>
            </a:extLst>
          </p:cNvPr>
          <p:cNvSpPr>
            <a:spLocks noGrp="1"/>
          </p:cNvSpPr>
          <p:nvPr>
            <p:ph idx="1"/>
          </p:nvPr>
        </p:nvSpPr>
        <p:spPr>
          <a:xfrm>
            <a:off x="4974772" y="1208768"/>
            <a:ext cx="7116838" cy="4762576"/>
          </a:xfrm>
        </p:spPr>
        <p:txBody>
          <a:bodyPr vert="horz" lIns="91440" tIns="45720" rIns="91440" bIns="45720" rtlCol="0" anchor="t">
            <a:noAutofit/>
          </a:bodyPr>
          <a:lstStyle/>
          <a:p>
            <a:pPr>
              <a:spcBef>
                <a:spcPts val="1001"/>
              </a:spcBef>
              <a:buFont typeface="Wingdings" panose="020B0604020202020204" pitchFamily="34" charset="0"/>
              <a:buChar char="v"/>
            </a:pPr>
            <a:r>
              <a:rPr lang="en-US" sz="2200" b="1">
                <a:solidFill>
                  <a:srgbClr val="B6221E"/>
                </a:solidFill>
                <a:latin typeface="Aharoni"/>
                <a:ea typeface="+mn-lt"/>
                <a:cs typeface="Aharoni"/>
              </a:rPr>
              <a:t>A reminder for anyone who hasn’t uploaded their slides to the indico to do so in advance of their session.</a:t>
            </a:r>
            <a:endParaRPr lang="en-GB" sz="2200" b="1">
              <a:solidFill>
                <a:srgbClr val="B6221E"/>
              </a:solidFill>
              <a:latin typeface="Aharoni"/>
              <a:ea typeface="+mn-lt"/>
              <a:cs typeface="Aharoni"/>
            </a:endParaRPr>
          </a:p>
          <a:p>
            <a:pPr>
              <a:spcBef>
                <a:spcPts val="1001"/>
              </a:spcBef>
              <a:buFont typeface="Wingdings" panose="020B0604020202020204" pitchFamily="34" charset="0"/>
              <a:buChar char="v"/>
            </a:pPr>
            <a:r>
              <a:rPr lang="en-US" sz="2200" b="1">
                <a:latin typeface="Aharoni"/>
                <a:ea typeface="+mn-lt"/>
                <a:cs typeface="Aharoni"/>
              </a:rPr>
              <a:t>If you are speaking in a session, introduce yourself to the session chair before the start of the session.</a:t>
            </a:r>
            <a:endParaRPr lang="en-GB" sz="2200" b="1">
              <a:latin typeface="Aharoni"/>
              <a:ea typeface="+mn-lt"/>
              <a:cs typeface="Aharoni"/>
            </a:endParaRPr>
          </a:p>
          <a:p>
            <a:pPr>
              <a:spcBef>
                <a:spcPts val="1001"/>
              </a:spcBef>
              <a:buFont typeface="Wingdings" panose="020B0604020202020204" pitchFamily="34" charset="0"/>
              <a:buChar char="v"/>
            </a:pPr>
            <a:r>
              <a:rPr lang="en-US" sz="2200" b="1">
                <a:solidFill>
                  <a:srgbClr val="B6221E"/>
                </a:solidFill>
                <a:latin typeface="Aharoni"/>
                <a:ea typeface="+mn-lt"/>
                <a:cs typeface="Aharoni"/>
              </a:rPr>
              <a:t>The doors to the physics department buildings are locked at </a:t>
            </a:r>
            <a:r>
              <a:rPr lang="en-US" sz="3000" b="1">
                <a:solidFill>
                  <a:srgbClr val="B6221E"/>
                </a:solidFill>
                <a:latin typeface="Aharoni"/>
                <a:ea typeface="+mn-lt"/>
                <a:cs typeface="Aharoni"/>
              </a:rPr>
              <a:t>7</a:t>
            </a:r>
            <a:r>
              <a:rPr lang="en-US" sz="2200" b="1">
                <a:solidFill>
                  <a:srgbClr val="B6221E"/>
                </a:solidFill>
                <a:latin typeface="Aharoni"/>
                <a:ea typeface="+mn-lt"/>
                <a:cs typeface="Aharoni"/>
              </a:rPr>
              <a:t>pm. If anyone requires access after </a:t>
            </a:r>
            <a:r>
              <a:rPr lang="en-US" sz="3000" b="1">
                <a:solidFill>
                  <a:srgbClr val="B6221E"/>
                </a:solidFill>
                <a:latin typeface="Aharoni"/>
                <a:ea typeface="+mn-lt"/>
                <a:cs typeface="Aharoni"/>
              </a:rPr>
              <a:t>7</a:t>
            </a:r>
            <a:r>
              <a:rPr lang="en-US" sz="2200" b="1">
                <a:solidFill>
                  <a:srgbClr val="B6221E"/>
                </a:solidFill>
                <a:latin typeface="Aharoni"/>
                <a:ea typeface="+mn-lt"/>
                <a:cs typeface="Aharoni"/>
              </a:rPr>
              <a:t>pm please ask on the WhatsApp group and someone will let you in.</a:t>
            </a:r>
            <a:endParaRPr lang="en-GB" sz="2200" b="1">
              <a:solidFill>
                <a:srgbClr val="B6221E"/>
              </a:solidFill>
              <a:latin typeface="Aharoni"/>
              <a:ea typeface="+mn-lt"/>
              <a:cs typeface="Aharoni"/>
            </a:endParaRPr>
          </a:p>
          <a:p>
            <a:pPr>
              <a:spcBef>
                <a:spcPts val="1001"/>
              </a:spcBef>
              <a:buFont typeface="Wingdings" panose="020B0604020202020204" pitchFamily="34" charset="0"/>
              <a:buChar char="v"/>
            </a:pPr>
            <a:r>
              <a:rPr lang="en-US" sz="2200" b="1">
                <a:latin typeface="Aharoni"/>
                <a:ea typeface="+mn-lt"/>
                <a:cs typeface="Aharoni"/>
              </a:rPr>
              <a:t>If you have brought a poster with you, please put it upstairs in the poster room or pass it to us.</a:t>
            </a:r>
          </a:p>
          <a:p>
            <a:pPr>
              <a:spcBef>
                <a:spcPts val="1001"/>
              </a:spcBef>
              <a:buFont typeface="Wingdings" panose="020B0604020202020204" pitchFamily="34" charset="0"/>
              <a:buChar char="v"/>
            </a:pPr>
            <a:r>
              <a:rPr lang="en-US" sz="2200" b="1">
                <a:solidFill>
                  <a:srgbClr val="B6221E"/>
                </a:solidFill>
                <a:latin typeface="Aharoni"/>
                <a:cs typeface="Aharoni"/>
              </a:rPr>
              <a:t>You can check into your rooms today during the hour-long break at </a:t>
            </a:r>
            <a:r>
              <a:rPr lang="en-US" sz="3000" b="1">
                <a:solidFill>
                  <a:srgbClr val="B6221E"/>
                </a:solidFill>
                <a:latin typeface="Aharoni"/>
                <a:cs typeface="Aharoni"/>
              </a:rPr>
              <a:t>6</a:t>
            </a:r>
            <a:r>
              <a:rPr lang="en-US" sz="2200" b="1">
                <a:solidFill>
                  <a:srgbClr val="B6221E"/>
                </a:solidFill>
                <a:latin typeface="Aharoni"/>
                <a:cs typeface="Aharoni"/>
              </a:rPr>
              <a:t>pm and check out is before </a:t>
            </a:r>
            <a:r>
              <a:rPr lang="en-US" sz="3000" b="1">
                <a:solidFill>
                  <a:srgbClr val="B6221E"/>
                </a:solidFill>
                <a:latin typeface="Aharoni"/>
                <a:cs typeface="Aharoni"/>
              </a:rPr>
              <a:t>10</a:t>
            </a:r>
            <a:r>
              <a:rPr lang="en-US" sz="2200" b="1">
                <a:solidFill>
                  <a:srgbClr val="B6221E"/>
                </a:solidFill>
                <a:latin typeface="Aharoni"/>
                <a:cs typeface="Aharoni"/>
              </a:rPr>
              <a:t>am tomorrow!</a:t>
            </a:r>
          </a:p>
        </p:txBody>
      </p:sp>
      <p:pic>
        <p:nvPicPr>
          <p:cNvPr id="5" name="Picture 4">
            <a:extLst>
              <a:ext uri="{FF2B5EF4-FFF2-40B4-BE49-F238E27FC236}">
                <a16:creationId xmlns:a16="http://schemas.microsoft.com/office/drawing/2014/main" id="{9CFBD078-EFD1-33BA-53AF-DEE8A483E3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248" y="0"/>
            <a:ext cx="4891504" cy="6858000"/>
          </a:xfrm>
          <a:prstGeom prst="rect">
            <a:avLst/>
          </a:prstGeom>
        </p:spPr>
      </p:pic>
    </p:spTree>
    <p:extLst>
      <p:ext uri="{BB962C8B-B14F-4D97-AF65-F5344CB8AC3E}">
        <p14:creationId xmlns:p14="http://schemas.microsoft.com/office/powerpoint/2010/main" val="359221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598A35-7700-9FC0-2ADF-A3DD3C2E4D32}"/>
              </a:ext>
              <a:ext uri="{C183D7F6-B498-43B3-948B-1728B52AA6E4}">
                <adec:decorative xmlns:adec="http://schemas.microsoft.com/office/drawing/2017/decorative" val="1"/>
              </a:ext>
            </a:extLst>
          </p:cNvPr>
          <p:cNvPicPr>
            <a:picLocks noChangeAspect="1"/>
          </p:cNvPicPr>
          <p:nvPr/>
        </p:nvPicPr>
        <p:blipFill>
          <a:blip r:embed="rId2"/>
          <a:srcRect l="852" r="1815"/>
          <a:stretch>
            <a:fillRect/>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Title 1">
            <a:extLst>
              <a:ext uri="{FF2B5EF4-FFF2-40B4-BE49-F238E27FC236}">
                <a16:creationId xmlns:a16="http://schemas.microsoft.com/office/drawing/2014/main" id="{522BD415-F70B-D015-1D8D-1B49DDC41DFB}"/>
              </a:ext>
            </a:extLst>
          </p:cNvPr>
          <p:cNvSpPr>
            <a:spLocks noGrp="1"/>
          </p:cNvSpPr>
          <p:nvPr>
            <p:ph type="title"/>
          </p:nvPr>
        </p:nvSpPr>
        <p:spPr>
          <a:xfrm>
            <a:off x="1" y="1049268"/>
            <a:ext cx="3552372" cy="1338696"/>
          </a:xfrm>
        </p:spPr>
        <p:txBody>
          <a:bodyPr>
            <a:normAutofit fontScale="90000"/>
          </a:bodyPr>
          <a:lstStyle/>
          <a:p>
            <a:pPr algn="ctr"/>
            <a:r>
              <a:rPr lang="en-US" sz="7200" b="1">
                <a:solidFill>
                  <a:srgbClr val="FFFFFF"/>
                </a:solidFill>
                <a:latin typeface="Aharoni"/>
                <a:cs typeface="Aharoni"/>
              </a:rPr>
              <a:t>Code </a:t>
            </a:r>
            <a:r>
              <a:rPr lang="en-US" sz="7200" b="1">
                <a:solidFill>
                  <a:srgbClr val="FFF3A6"/>
                </a:solidFill>
                <a:latin typeface="Aharoni"/>
                <a:cs typeface="Aharoni"/>
              </a:rPr>
              <a:t>of </a:t>
            </a:r>
            <a:r>
              <a:rPr lang="en-US" sz="7200" b="1">
                <a:solidFill>
                  <a:srgbClr val="C00000"/>
                </a:solidFill>
                <a:latin typeface="Aharoni"/>
                <a:cs typeface="Aharoni"/>
              </a:rPr>
              <a:t>Conduct</a:t>
            </a:r>
            <a:endParaRPr lang="en-GB" sz="7200">
              <a:solidFill>
                <a:srgbClr val="C00000"/>
              </a:solidFill>
              <a:latin typeface="Aharoni"/>
              <a:cs typeface="Aharoni"/>
            </a:endParaRPr>
          </a:p>
          <a:p>
            <a:endParaRPr lang="en-GB"/>
          </a:p>
        </p:txBody>
      </p:sp>
      <p:sp>
        <p:nvSpPr>
          <p:cNvPr id="8" name="Content Placeholder 7">
            <a:extLst>
              <a:ext uri="{FF2B5EF4-FFF2-40B4-BE49-F238E27FC236}">
                <a16:creationId xmlns:a16="http://schemas.microsoft.com/office/drawing/2014/main" id="{55D360D7-635A-2D49-2EF9-3B266CCCF40D}"/>
              </a:ext>
            </a:extLst>
          </p:cNvPr>
          <p:cNvSpPr>
            <a:spLocks noGrp="1"/>
          </p:cNvSpPr>
          <p:nvPr>
            <p:ph idx="1"/>
          </p:nvPr>
        </p:nvSpPr>
        <p:spPr>
          <a:xfrm>
            <a:off x="3749526" y="97388"/>
            <a:ext cx="8438846" cy="6646347"/>
          </a:xfrm>
        </p:spPr>
        <p:txBody>
          <a:bodyPr vert="horz" lIns="91440" tIns="45720" rIns="91440" bIns="45720" rtlCol="0" anchor="t">
            <a:noAutofit/>
          </a:bodyPr>
          <a:lstStyle/>
          <a:p>
            <a:pPr>
              <a:lnSpc>
                <a:spcPct val="100000"/>
              </a:lnSpc>
              <a:buFont typeface="Wingdings" panose="020B0604020202020204" pitchFamily="34" charset="0"/>
              <a:buChar char="v"/>
            </a:pPr>
            <a:r>
              <a:rPr lang="en-US" sz="2000">
                <a:latin typeface="Aharoni"/>
                <a:ea typeface="Verdana"/>
                <a:cs typeface="Aharoni"/>
              </a:rPr>
              <a:t>Any actions that lead to an unsafe or uncomfortable environment will not be tolerated.</a:t>
            </a:r>
          </a:p>
          <a:p>
            <a:pPr>
              <a:lnSpc>
                <a:spcPct val="100000"/>
              </a:lnSpc>
              <a:buFont typeface="Wingdings" panose="020B0604020202020204" pitchFamily="34" charset="0"/>
              <a:buChar char="v"/>
            </a:pPr>
            <a:r>
              <a:rPr lang="en-US" sz="2000">
                <a:solidFill>
                  <a:srgbClr val="B6221E"/>
                </a:solidFill>
                <a:latin typeface="Aharoni"/>
                <a:ea typeface="Verdana"/>
                <a:cs typeface="Aharoni"/>
              </a:rPr>
              <a:t>All participants are expected to behave professionally: be considerate, inclusive, respectful and collaborative.</a:t>
            </a:r>
          </a:p>
          <a:p>
            <a:pPr>
              <a:lnSpc>
                <a:spcPct val="100000"/>
              </a:lnSpc>
              <a:buFont typeface="Wingdings" panose="020B0604020202020204" pitchFamily="34" charset="0"/>
              <a:buChar char="v"/>
            </a:pPr>
            <a:r>
              <a:rPr lang="en-US" sz="2000">
                <a:latin typeface="Aharoni"/>
                <a:ea typeface="Verdana"/>
                <a:cs typeface="Aharoni"/>
              </a:rPr>
              <a:t>Harassment and sexist, racist or exclusionary comments or jokes are not appropriate.</a:t>
            </a:r>
          </a:p>
          <a:p>
            <a:pPr>
              <a:lnSpc>
                <a:spcPct val="100000"/>
              </a:lnSpc>
              <a:buFont typeface="Wingdings" panose="020B0604020202020204" pitchFamily="34" charset="0"/>
              <a:buChar char="v"/>
            </a:pPr>
            <a:r>
              <a:rPr lang="en-US" sz="2000">
                <a:solidFill>
                  <a:srgbClr val="B6221E"/>
                </a:solidFill>
                <a:latin typeface="Aharoni"/>
                <a:ea typeface="Verdana"/>
                <a:cs typeface="Aharoni"/>
              </a:rPr>
              <a:t>Harassment includes sustained disruption of talks or other events, sexual attention or innuendo, deliberate intimidation, stalking, and photography or recording of an individual without consent. </a:t>
            </a:r>
          </a:p>
          <a:p>
            <a:pPr>
              <a:lnSpc>
                <a:spcPct val="100000"/>
              </a:lnSpc>
              <a:buFont typeface="Wingdings" panose="020B0604020202020204" pitchFamily="34" charset="0"/>
              <a:buChar char="v"/>
            </a:pPr>
            <a:r>
              <a:rPr lang="en-US" sz="2000">
                <a:latin typeface="Aharoni"/>
                <a:ea typeface="Verdana"/>
                <a:cs typeface="Aharoni"/>
              </a:rPr>
              <a:t>It also includes offensive or belittling comments related to age, gender, sexual orientation, ethnicity, nationality, disability, physical appearance or religion.</a:t>
            </a:r>
          </a:p>
          <a:p>
            <a:pPr>
              <a:lnSpc>
                <a:spcPct val="100000"/>
              </a:lnSpc>
              <a:buFont typeface="Wingdings" panose="020B0604020202020204" pitchFamily="34" charset="0"/>
              <a:buChar char="v"/>
            </a:pPr>
            <a:r>
              <a:rPr lang="en-US" sz="2000">
                <a:solidFill>
                  <a:srgbClr val="B6221E"/>
                </a:solidFill>
                <a:latin typeface="Aharoni"/>
                <a:ea typeface="Verdana"/>
                <a:cs typeface="Aharoni"/>
              </a:rPr>
              <a:t>All communication should be appropriate for a professional audience including people of many different backgrounds. Sexual language and imagery is not appropriate.</a:t>
            </a:r>
          </a:p>
          <a:p>
            <a:pPr>
              <a:lnSpc>
                <a:spcPct val="100000"/>
              </a:lnSpc>
              <a:buFont typeface="Wingdings" panose="020B0604020202020204" pitchFamily="34" charset="0"/>
              <a:buChar char="v"/>
            </a:pPr>
            <a:r>
              <a:rPr lang="en-US" sz="2000">
                <a:latin typeface="Aharoni"/>
                <a:ea typeface="Verdana"/>
                <a:cs typeface="Aharoni"/>
              </a:rPr>
              <a:t>Please try to be active bystanders! If you observe someone making anyone else feel unsafe, unwelcome or uncomfortable, please tell them so, and remind them of the Code of Conduct or report them to the YTF committee.</a:t>
            </a:r>
          </a:p>
          <a:p>
            <a:pPr>
              <a:buFont typeface="Wingdings" panose="020B0604020202020204" pitchFamily="34" charset="0"/>
              <a:buChar char="v"/>
            </a:pPr>
            <a:endParaRPr lang="en-US" sz="2000"/>
          </a:p>
        </p:txBody>
      </p:sp>
    </p:spTree>
    <p:extLst>
      <p:ext uri="{BB962C8B-B14F-4D97-AF65-F5344CB8AC3E}">
        <p14:creationId xmlns:p14="http://schemas.microsoft.com/office/powerpoint/2010/main" val="414922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57A33B-5B6D-A01A-A4E3-7D624F5B706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11" y="-25468"/>
            <a:ext cx="2939142" cy="3148693"/>
          </a:xfrm>
          <a:prstGeom prst="rect">
            <a:avLst/>
          </a:prstGeom>
        </p:spPr>
      </p:pic>
      <p:pic>
        <p:nvPicPr>
          <p:cNvPr id="7" name="Picture 6">
            <a:extLst>
              <a:ext uri="{FF2B5EF4-FFF2-40B4-BE49-F238E27FC236}">
                <a16:creationId xmlns:a16="http://schemas.microsoft.com/office/drawing/2014/main" id="{69BF05CE-FEE5-0FB0-2820-AD4506CF63F0}"/>
              </a:ext>
              <a:ext uri="{C183D7F6-B498-43B3-948B-1728B52AA6E4}">
                <adec:decorative xmlns:adec="http://schemas.microsoft.com/office/drawing/2017/decorative" val="1"/>
              </a:ext>
            </a:extLst>
          </p:cNvPr>
          <p:cNvPicPr>
            <a:picLocks noChangeAspect="1"/>
          </p:cNvPicPr>
          <p:nvPr/>
        </p:nvPicPr>
        <p:blipFill>
          <a:blip r:embed="rId3"/>
          <a:srcRect l="53961" t="791" r="214" b="53887"/>
          <a:stretch>
            <a:fillRect/>
          </a:stretch>
        </p:blipFill>
        <p:spPr>
          <a:xfrm>
            <a:off x="5060657" y="164357"/>
            <a:ext cx="2910689" cy="3120578"/>
          </a:xfrm>
          <a:prstGeom prst="rect">
            <a:avLst/>
          </a:prstGeom>
        </p:spPr>
      </p:pic>
      <p:pic>
        <p:nvPicPr>
          <p:cNvPr id="9" name="Picture 8">
            <a:extLst>
              <a:ext uri="{FF2B5EF4-FFF2-40B4-BE49-F238E27FC236}">
                <a16:creationId xmlns:a16="http://schemas.microsoft.com/office/drawing/2014/main" id="{8DE1F07F-2A89-DE9C-53C0-4887AF341801}"/>
              </a:ext>
              <a:ext uri="{C183D7F6-B498-43B3-948B-1728B52AA6E4}">
                <adec:decorative xmlns:adec="http://schemas.microsoft.com/office/drawing/2017/decorative" val="1"/>
              </a:ext>
            </a:extLst>
          </p:cNvPr>
          <p:cNvPicPr>
            <a:picLocks noChangeAspect="1"/>
          </p:cNvPicPr>
          <p:nvPr/>
        </p:nvPicPr>
        <p:blipFill>
          <a:blip r:embed="rId3"/>
          <a:srcRect l="436" t="51383" r="56545"/>
          <a:stretch>
            <a:fillRect/>
          </a:stretch>
        </p:blipFill>
        <p:spPr>
          <a:xfrm>
            <a:off x="7584826" y="2336648"/>
            <a:ext cx="3542837" cy="4266595"/>
          </a:xfrm>
          <a:prstGeom prst="rect">
            <a:avLst/>
          </a:prstGeom>
        </p:spPr>
      </p:pic>
      <p:pic>
        <p:nvPicPr>
          <p:cNvPr id="11" name="Picture 10">
            <a:extLst>
              <a:ext uri="{FF2B5EF4-FFF2-40B4-BE49-F238E27FC236}">
                <a16:creationId xmlns:a16="http://schemas.microsoft.com/office/drawing/2014/main" id="{7B430370-2B6A-6DC0-C49F-B35A1D73259B}"/>
              </a:ext>
              <a:ext uri="{C183D7F6-B498-43B3-948B-1728B52AA6E4}">
                <adec:decorative xmlns:adec="http://schemas.microsoft.com/office/drawing/2017/decorative" val="1"/>
              </a:ext>
            </a:extLst>
          </p:cNvPr>
          <p:cNvPicPr>
            <a:picLocks noChangeAspect="1"/>
          </p:cNvPicPr>
          <p:nvPr/>
        </p:nvPicPr>
        <p:blipFill>
          <a:blip r:embed="rId3"/>
          <a:srcRect l="-644" t="-3294" r="54010" b="49671"/>
          <a:stretch>
            <a:fillRect/>
          </a:stretch>
        </p:blipFill>
        <p:spPr>
          <a:xfrm>
            <a:off x="351971" y="2341183"/>
            <a:ext cx="3929655" cy="4925787"/>
          </a:xfrm>
          <a:prstGeom prst="rect">
            <a:avLst/>
          </a:prstGeom>
        </p:spPr>
      </p:pic>
      <p:sp>
        <p:nvSpPr>
          <p:cNvPr id="12" name="TextBox 11">
            <a:extLst>
              <a:ext uri="{FF2B5EF4-FFF2-40B4-BE49-F238E27FC236}">
                <a16:creationId xmlns:a16="http://schemas.microsoft.com/office/drawing/2014/main" id="{A777F9A7-BE48-A779-C996-F46FF8420B39}"/>
              </a:ext>
            </a:extLst>
          </p:cNvPr>
          <p:cNvSpPr txBox="1"/>
          <p:nvPr/>
        </p:nvSpPr>
        <p:spPr>
          <a:xfrm>
            <a:off x="328483" y="1319277"/>
            <a:ext cx="314290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4500">
                <a:latin typeface="Aharoni"/>
                <a:ea typeface="Verdana"/>
                <a:cs typeface="Aharoni"/>
              </a:rPr>
              <a:t>Contact</a:t>
            </a:r>
          </a:p>
        </p:txBody>
      </p:sp>
      <p:sp>
        <p:nvSpPr>
          <p:cNvPr id="13" name="TextBox 12">
            <a:extLst>
              <a:ext uri="{FF2B5EF4-FFF2-40B4-BE49-F238E27FC236}">
                <a16:creationId xmlns:a16="http://schemas.microsoft.com/office/drawing/2014/main" id="{DD309A5C-71C4-EF48-7A30-1EB83B5E243E}"/>
              </a:ext>
            </a:extLst>
          </p:cNvPr>
          <p:cNvSpPr txBox="1"/>
          <p:nvPr/>
        </p:nvSpPr>
        <p:spPr>
          <a:xfrm>
            <a:off x="891029" y="3297350"/>
            <a:ext cx="257591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haroni"/>
                <a:ea typeface="+mn-lt"/>
                <a:cs typeface="+mn-lt"/>
              </a:rPr>
              <a:t>EDI &amp; Accessibility</a:t>
            </a:r>
            <a:endParaRPr lang="en-GB" sz="2400">
              <a:latin typeface="Aharoni"/>
              <a:ea typeface="+mn-lt"/>
              <a:cs typeface="+mn-lt"/>
            </a:endParaRPr>
          </a:p>
          <a:p>
            <a:pPr algn="ctr"/>
            <a:endParaRPr lang="en-GB" sz="2400">
              <a:latin typeface="Aharoni"/>
              <a:ea typeface="+mn-lt"/>
              <a:cs typeface="+mn-lt"/>
            </a:endParaRPr>
          </a:p>
          <a:p>
            <a:pPr algn="ctr"/>
            <a:r>
              <a:rPr lang="en-US" sz="2400">
                <a:latin typeface="Aharoni"/>
                <a:ea typeface="+mn-lt"/>
                <a:cs typeface="+mn-lt"/>
              </a:rPr>
              <a:t>Ery &amp; Joanne</a:t>
            </a:r>
            <a:endParaRPr lang="en-GB" sz="2400">
              <a:latin typeface="Aharoni"/>
              <a:ea typeface="+mn-lt"/>
              <a:cs typeface="+mn-lt"/>
            </a:endParaRPr>
          </a:p>
          <a:p>
            <a:pPr algn="ctr"/>
            <a:endParaRPr lang="en-US" sz="2400">
              <a:latin typeface="Aharoni"/>
              <a:ea typeface="+mn-lt"/>
              <a:cs typeface="+mn-lt"/>
            </a:endParaRPr>
          </a:p>
          <a:p>
            <a:pPr algn="ctr"/>
            <a:r>
              <a:rPr lang="en-US" sz="2400">
                <a:latin typeface="Aharoni"/>
                <a:ea typeface="+mn-lt"/>
                <a:cs typeface="+mn-lt"/>
              </a:rPr>
              <a:t>ery.j.mcpartland@durham.ac.uk</a:t>
            </a:r>
          </a:p>
          <a:p>
            <a:pPr algn="ctr"/>
            <a:endParaRPr lang="en-US" sz="2400">
              <a:latin typeface="Aharoni"/>
              <a:ea typeface="+mn-lt"/>
              <a:cs typeface="+mn-lt"/>
            </a:endParaRPr>
          </a:p>
          <a:p>
            <a:pPr algn="ctr"/>
            <a:endParaRPr lang="en-GB" sz="2400">
              <a:latin typeface="Aptos" panose="020B0004020202020204"/>
              <a:ea typeface="+mn-lt"/>
              <a:cs typeface="+mn-lt"/>
            </a:endParaRPr>
          </a:p>
          <a:p>
            <a:pPr algn="ctr"/>
            <a:endParaRPr lang="en-GB" sz="2400">
              <a:ea typeface="+mn-lt"/>
              <a:cs typeface="+mn-lt"/>
            </a:endParaRPr>
          </a:p>
          <a:p>
            <a:pPr algn="ctr"/>
            <a:endParaRPr lang="en-GB"/>
          </a:p>
          <a:p>
            <a:endParaRPr lang="en-GB"/>
          </a:p>
        </p:txBody>
      </p:sp>
      <p:sp>
        <p:nvSpPr>
          <p:cNvPr id="14" name="TextBox 13">
            <a:extLst>
              <a:ext uri="{FF2B5EF4-FFF2-40B4-BE49-F238E27FC236}">
                <a16:creationId xmlns:a16="http://schemas.microsoft.com/office/drawing/2014/main" id="{F5BD2FC4-8A12-DA8E-B976-97B5B2A392D4}"/>
              </a:ext>
            </a:extLst>
          </p:cNvPr>
          <p:cNvSpPr txBox="1"/>
          <p:nvPr/>
        </p:nvSpPr>
        <p:spPr>
          <a:xfrm>
            <a:off x="8424944" y="3115538"/>
            <a:ext cx="1883598" cy="3059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Aharoni"/>
                <a:ea typeface="Verdana"/>
                <a:cs typeface="Aharoni"/>
              </a:rPr>
              <a:t>General</a:t>
            </a:r>
            <a:endParaRPr lang="en-US">
              <a:latin typeface="Aharoni"/>
              <a:cs typeface="Aharoni"/>
            </a:endParaRPr>
          </a:p>
          <a:p>
            <a:pPr algn="ctr"/>
            <a:endParaRPr lang="en-GB" sz="2400">
              <a:latin typeface="Aharoni"/>
              <a:ea typeface="Verdana"/>
              <a:cs typeface="Aharoni"/>
            </a:endParaRPr>
          </a:p>
          <a:p>
            <a:pPr algn="ctr"/>
            <a:r>
              <a:rPr lang="en-GB" sz="2400" err="1">
                <a:latin typeface="Aharoni"/>
                <a:ea typeface="Verdana"/>
                <a:cs typeface="Aharoni"/>
              </a:rPr>
              <a:t>Deppy</a:t>
            </a:r>
          </a:p>
          <a:p>
            <a:pPr algn="ctr"/>
            <a:endParaRPr lang="en-GB" sz="2400">
              <a:latin typeface="Aharoni"/>
              <a:ea typeface="Verdana"/>
              <a:cs typeface="Aharoni"/>
            </a:endParaRPr>
          </a:p>
          <a:p>
            <a:pPr algn="ctr"/>
            <a:r>
              <a:rPr lang="en-US" sz="2400" err="1">
                <a:latin typeface="Aharoni"/>
                <a:ea typeface="+mn-lt"/>
                <a:cs typeface="+mn-lt"/>
              </a:rPr>
              <a:t>despoina.dimakou</a:t>
            </a:r>
            <a:r>
              <a:rPr lang="en-US" sz="2400">
                <a:latin typeface="Aharoni"/>
                <a:ea typeface="+mn-lt"/>
                <a:cs typeface="+mn-lt"/>
              </a:rPr>
              <a:t>@</a:t>
            </a:r>
            <a:endParaRPr lang="en-GB" sz="2400">
              <a:latin typeface="Aharoni"/>
              <a:ea typeface="+mn-lt"/>
              <a:cs typeface="+mn-lt"/>
            </a:endParaRPr>
          </a:p>
          <a:p>
            <a:pPr algn="ctr"/>
            <a:r>
              <a:rPr lang="en-US" sz="2400">
                <a:latin typeface="Aharoni"/>
                <a:ea typeface="+mn-lt"/>
                <a:cs typeface="+mn-lt"/>
              </a:rPr>
              <a:t>durham.ac.uk</a:t>
            </a:r>
            <a:endParaRPr lang="en-GB">
              <a:latin typeface="Aharoni"/>
              <a:ea typeface="+mn-lt"/>
              <a:cs typeface="+mn-lt"/>
            </a:endParaRPr>
          </a:p>
        </p:txBody>
      </p:sp>
      <p:sp>
        <p:nvSpPr>
          <p:cNvPr id="15" name="TextBox 14">
            <a:extLst>
              <a:ext uri="{FF2B5EF4-FFF2-40B4-BE49-F238E27FC236}">
                <a16:creationId xmlns:a16="http://schemas.microsoft.com/office/drawing/2014/main" id="{30D78424-19CE-29FE-0D3B-7F1094AED153}"/>
              </a:ext>
            </a:extLst>
          </p:cNvPr>
          <p:cNvSpPr txBox="1"/>
          <p:nvPr/>
        </p:nvSpPr>
        <p:spPr>
          <a:xfrm>
            <a:off x="5766332" y="1108020"/>
            <a:ext cx="14891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Aharoni"/>
                <a:ea typeface="Verdana"/>
                <a:cs typeface="Aharoni"/>
              </a:rPr>
              <a:t>Anyone in a YTF T-shirt</a:t>
            </a:r>
            <a:endParaRPr lang="en-US">
              <a:latin typeface="Aharoni"/>
              <a:cs typeface="Aharoni"/>
            </a:endParaRPr>
          </a:p>
        </p:txBody>
      </p:sp>
    </p:spTree>
    <p:extLst>
      <p:ext uri="{BB962C8B-B14F-4D97-AF65-F5344CB8AC3E}">
        <p14:creationId xmlns:p14="http://schemas.microsoft.com/office/powerpoint/2010/main" val="946450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2739-4AFD-763F-8D0C-61BE9A4C8C8C}"/>
              </a:ext>
            </a:extLst>
          </p:cNvPr>
          <p:cNvSpPr>
            <a:spLocks noGrp="1"/>
          </p:cNvSpPr>
          <p:nvPr>
            <p:ph type="title"/>
          </p:nvPr>
        </p:nvSpPr>
        <p:spPr/>
        <p:txBody>
          <a:bodyPr/>
          <a:lstStyle/>
          <a:p>
            <a:r>
              <a:rPr lang="en-GB">
                <a:latin typeface="Aharoni"/>
                <a:cs typeface="Aharoni"/>
              </a:rPr>
              <a:t>WhatsApp Chat</a:t>
            </a:r>
            <a:endParaRPr lang="en-US"/>
          </a:p>
        </p:txBody>
      </p:sp>
      <p:pic>
        <p:nvPicPr>
          <p:cNvPr id="7" name="Picture 6" descr="QR code to join the YTF25 group chat">
            <a:extLst>
              <a:ext uri="{FF2B5EF4-FFF2-40B4-BE49-F238E27FC236}">
                <a16:creationId xmlns:a16="http://schemas.microsoft.com/office/drawing/2014/main" id="{6146A821-81E8-9C93-50B3-5269322698E9}"/>
              </a:ext>
            </a:extLst>
          </p:cNvPr>
          <p:cNvPicPr>
            <a:picLocks noChangeAspect="1"/>
          </p:cNvPicPr>
          <p:nvPr/>
        </p:nvPicPr>
        <p:blipFill>
          <a:blip r:embed="rId2"/>
          <a:srcRect l="29431" t="39925" r="29431" b="37476"/>
          <a:stretch>
            <a:fillRect/>
          </a:stretch>
        </p:blipFill>
        <p:spPr>
          <a:xfrm>
            <a:off x="1698831" y="1859219"/>
            <a:ext cx="2696838" cy="2621806"/>
          </a:xfrm>
          <a:prstGeom prst="rect">
            <a:avLst/>
          </a:prstGeom>
        </p:spPr>
      </p:pic>
      <p:pic>
        <p:nvPicPr>
          <p:cNvPr id="8" name="Graphic 7">
            <a:extLst>
              <a:ext uri="{FF2B5EF4-FFF2-40B4-BE49-F238E27FC236}">
                <a16:creationId xmlns:a16="http://schemas.microsoft.com/office/drawing/2014/main" id="{F5BF838F-45DE-6842-ADB3-5C93D2200DA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0311" y="364210"/>
            <a:ext cx="5764192" cy="4114800"/>
          </a:xfrm>
          <a:prstGeom prst="rect">
            <a:avLst/>
          </a:prstGeom>
        </p:spPr>
      </p:pic>
    </p:spTree>
    <p:extLst>
      <p:ext uri="{BB962C8B-B14F-4D97-AF65-F5344CB8AC3E}">
        <p14:creationId xmlns:p14="http://schemas.microsoft.com/office/powerpoint/2010/main" val="1131823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Book Keeping</vt:lpstr>
      <vt:lpstr>Code of Conduct </vt:lpstr>
      <vt:lpstr>PowerPoint Presentation</vt:lpstr>
      <vt:lpstr>WhatsApp Chat</vt:lpstr>
      <vt:lpstr>EDI Demographics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109</cp:revision>
  <dcterms:created xsi:type="dcterms:W3CDTF">2025-12-16T14:36:38Z</dcterms:created>
  <dcterms:modified xsi:type="dcterms:W3CDTF">2025-12-17T11:09:16Z</dcterms:modified>
</cp:coreProperties>
</file>