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798" r:id="rId2"/>
    <p:sldId id="294" r:id="rId3"/>
    <p:sldId id="804" r:id="rId4"/>
    <p:sldId id="807" r:id="rId5"/>
    <p:sldId id="803" r:id="rId6"/>
    <p:sldId id="808" r:id="rId7"/>
    <p:sldId id="80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37"/>
  </p:normalViewPr>
  <p:slideViewPr>
    <p:cSldViewPr snapToGrid="0">
      <p:cViewPr varScale="1">
        <p:scale>
          <a:sx n="108" d="100"/>
          <a:sy n="108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4309A-0BFC-E486-AE1C-B6C9FAA24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E71057-1C6F-CCF6-65BD-0B7363FD2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57553-ADCC-C8D6-4475-38A1AF88D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40C4-93F4-B64B-90E3-101209AA3263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223F6-3367-5936-8CDD-8939071A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2A57A-B7FE-6441-A9B2-8785F030E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8D3B-4AE0-904C-BBE9-80279DF0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9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D7951-A602-744E-2A42-D467A7F1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D6E923-9973-9554-51ED-F775A6E96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1E7E0-2CD8-3C5C-37ED-25133249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40C4-93F4-B64B-90E3-101209AA3263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05FEC-89C8-E883-56B0-B2FD346D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5ACC2-348B-D72E-ECB5-9C091050F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8D3B-4AE0-904C-BBE9-80279DF0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5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0C2B4A-5825-B8DE-5BD8-12631E196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BC633E-E1EB-543F-6DE1-141895C05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9D2DB-A9B6-791B-01C0-A19BB5348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40C4-93F4-B64B-90E3-101209AA3263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6356F-9363-3E0B-270F-54721BCB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42AF2-C452-C65C-70E7-8D6E5A0EE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8D3B-4AE0-904C-BBE9-80279DF0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6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and clos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B9978F3-40AA-B047-B077-E6C1CE004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0" y="1830048"/>
            <a:ext cx="6882938" cy="789709"/>
          </a:xfrm>
        </p:spPr>
        <p:txBody>
          <a:bodyPr/>
          <a:lstStyle>
            <a:lvl1pPr algn="l">
              <a:defRPr sz="3200" b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7762F7-94EF-0744-BA0E-BF26083BC29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6880" y="2619757"/>
            <a:ext cx="5933759" cy="622300"/>
          </a:xfrm>
        </p:spPr>
        <p:txBody>
          <a:bodyPr>
            <a:normAutofit/>
          </a:bodyPr>
          <a:lstStyle>
            <a:lvl1pPr>
              <a:defRPr sz="24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628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560" y="1647172"/>
            <a:ext cx="10937239" cy="579193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>
                <a:latin typeface="Noto Sans Black" panose="020B0502040504020204" pitchFamily="34" charset="0"/>
                <a:ea typeface="Noto Sans Black" panose="020B0502040504020204" pitchFamily="34" charset="0"/>
                <a:cs typeface="Noto Sans Black" panose="020B050204050402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0" y="2325757"/>
            <a:ext cx="10937239" cy="40305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7BEF7-24D3-FF9F-5ABA-E5AF81558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AE55B-B33C-2682-1B89-DE805F344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4762E-1ADF-8639-AB0D-61843807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40C4-93F4-B64B-90E3-101209AA3263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FDDE3-737E-D2CF-BCA6-8783ED5D7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B8522-9A73-55FD-8197-B269FFC50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8D3B-4AE0-904C-BBE9-80279DF0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3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12FB-F704-D923-E5D9-F6C8DA26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7054D-DC34-8C09-79C1-880913EDD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62EA9-CDC2-EE4A-0133-464E1E26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40C4-93F4-B64B-90E3-101209AA3263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1C9D3-DD0C-A787-7480-5AABC582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20E11-F113-3FBD-EA2E-FBD3E7FB7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8D3B-4AE0-904C-BBE9-80279DF0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9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34F6-21AA-C753-B2B8-CA679984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5623C-971C-1400-9C23-D64F7A8D4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679EB-0BA0-930E-EDC7-BCE3B8DCE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6377F-296D-A873-C91B-760418DA1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40C4-93F4-B64B-90E3-101209AA3263}" type="datetimeFigureOut">
              <a:rPr lang="en-US" smtClean="0"/>
              <a:t>3/17/26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21C7B-F6C0-3B11-A8F7-999D75DA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3E12A-B04D-5B99-A610-064B2A42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8D3B-4AE0-904C-BBE9-80279DF0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0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35ABD-62C2-70C9-19D8-AF11393F3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C1A22-0908-C941-2742-C98DD6653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B8AF0-093D-842A-AF82-4A679DA96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27D12-4189-3176-F977-BCEB4A145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CDADD-4A50-2417-4B99-53F1A781E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93CE5D-76E0-0536-C443-616BBDD6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40C4-93F4-B64B-90E3-101209AA3263}" type="datetimeFigureOut">
              <a:rPr lang="en-US" smtClean="0"/>
              <a:t>3/17/26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34256A-4FA2-E91A-9711-D5D4EE0C6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ECA448-79E9-711A-14A8-A7BA8204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8D3B-4AE0-904C-BBE9-80279DF0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2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B8A3-1FD9-BE7E-4D50-4A1CAAEE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1AAAF9-2523-DD52-AEE0-47689634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40C4-93F4-B64B-90E3-101209AA3263}" type="datetimeFigureOut">
              <a:rPr lang="en-US" smtClean="0"/>
              <a:t>3/17/26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4E8B2-D90F-5582-9C0F-09BC6D36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0E823-193F-9DF4-9C74-3559A963D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8D3B-4AE0-904C-BBE9-80279DF0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6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F9BF63-30B1-E8F5-875B-6E152774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40C4-93F4-B64B-90E3-101209AA3263}" type="datetimeFigureOut">
              <a:rPr lang="en-US" smtClean="0"/>
              <a:t>3/17/26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40587D-3C8D-4898-2711-85B3646C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33CE3-5541-5B9F-EB6D-74D228AC4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8D3B-4AE0-904C-BBE9-80279DF0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1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F771-C2D8-114E-C27D-46C83F0D1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AFF49-895E-0BF2-698D-27675DEEE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5B989-4850-B6BA-ACCE-D86DC5C90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A8D8E-4AC2-B542-A764-2238DB743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40C4-93F4-B64B-90E3-101209AA3263}" type="datetimeFigureOut">
              <a:rPr lang="en-US" smtClean="0"/>
              <a:t>3/17/26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C0BC9-C869-F186-2CF7-12A4DF1C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C2042-761E-50A5-2E96-1C8FAEC8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8D3B-4AE0-904C-BBE9-80279DF0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9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FCDE-EB3B-E330-1E29-066B8DC3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1B34E3-F8C0-9EC4-DDFA-08DDDB959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75E2D-FF99-875C-2F62-2505B31D8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6E0D2-BDEA-475E-2DCF-A70EF09AB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40C4-93F4-B64B-90E3-101209AA3263}" type="datetimeFigureOut">
              <a:rPr lang="en-US" smtClean="0"/>
              <a:t>3/17/26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2AF8B-58FE-F412-5F7A-680AB6675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9F81-FB7A-09B6-9664-059222A7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8D3B-4AE0-904C-BBE9-80279DF0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7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6E115F-84FA-AD00-9E21-FFAE4264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2EB22-93D5-1C5E-DA4F-7B9E6341D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AEA34-9F3F-3F13-886D-FC0B0D7D3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A940C4-93F4-B64B-90E3-101209AA3263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EE372-5EDF-E130-29AA-EBFE87D8A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B1B28-EF7D-D016-FE43-1F8F9626A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7E8D3B-4AE0-904C-BBE9-80279DF0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0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hyperlink" Target="https://arxiv.org/pdf/hep-ph/0601139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AB46B-0243-369E-1AC6-49C9EFA94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Gilbert Scott Building">
            <a:extLst>
              <a:ext uri="{FF2B5EF4-FFF2-40B4-BE49-F238E27FC236}">
                <a16:creationId xmlns:a16="http://schemas.microsoft.com/office/drawing/2014/main" id="{8D5CD965-49CE-87E7-21F6-9C191FA97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DDB6A4-43ED-3FA9-84E4-207F2CBAC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0" y="1830048"/>
            <a:ext cx="6882938" cy="1746529"/>
          </a:xfrm>
        </p:spPr>
        <p:txBody>
          <a:bodyPr>
            <a:normAutofit/>
          </a:bodyPr>
          <a:lstStyle/>
          <a:p>
            <a:r>
              <a:rPr lang="en-US" dirty="0"/>
              <a:t>QCD-Aware Jet Algorithm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43D176D-3CC1-6F03-FFAE-67680DCD3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970463" cy="1603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C8984F-1AF2-A4B0-DF84-059E4A645A27}"/>
              </a:ext>
            </a:extLst>
          </p:cNvPr>
          <p:cNvSpPr txBox="1"/>
          <p:nvPr/>
        </p:nvSpPr>
        <p:spPr>
          <a:xfrm>
            <a:off x="440551" y="3861355"/>
            <a:ext cx="445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Barry Tan</a:t>
            </a:r>
          </a:p>
        </p:txBody>
      </p:sp>
    </p:spTree>
    <p:extLst>
      <p:ext uri="{BB962C8B-B14F-4D97-AF65-F5344CB8AC3E}">
        <p14:creationId xmlns:p14="http://schemas.microsoft.com/office/powerpoint/2010/main" val="346725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9F4BD5-C51A-AF19-BF92-2786E82CD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463" y="512090"/>
            <a:ext cx="8383337" cy="579193"/>
          </a:xfrm>
        </p:spPr>
        <p:txBody>
          <a:bodyPr/>
          <a:lstStyle/>
          <a:p>
            <a:r>
              <a:rPr lang="en-US" dirty="0"/>
              <a:t>Fastjet::QCDAwarePlugin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6850DDB1-56C6-24B9-F373-3DB7F82F5460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16561" y="1708519"/>
                <a:ext cx="11256883" cy="4466650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QCD-aware clustering is a partonic (including lepton and photon) scheme which considers and propagates particle flavour through </a:t>
                </a:r>
                <a:r>
                  <a:rPr lang="en-GB" dirty="0" err="1"/>
                  <a:t>clusterings</a:t>
                </a:r>
                <a:r>
                  <a:rPr lang="en-GB" dirty="0"/>
                  <a:t>, restricted to physical 2-&gt;1 Feynman rules.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At each clustering step, the </a:t>
                </a:r>
                <a:r>
                  <a:rPr lang="en-GB" dirty="0" err="1"/>
                  <a:t>pseudojet</a:t>
                </a:r>
                <a:r>
                  <a:rPr lang="en-GB" dirty="0"/>
                  <a:t> pair undergoing combination is checked for compatibility with Standard Model QCD and QED interaction vertices; if the pair are indeed compatible, the </a:t>
                </a:r>
                <a:r>
                  <a:rPr lang="en-GB" dirty="0" err="1"/>
                  <a:t>pseudojets</a:t>
                </a:r>
                <a:r>
                  <a:rPr lang="en-GB" dirty="0"/>
                  <a:t> are combined, and the resulting </a:t>
                </a:r>
                <a:r>
                  <a:rPr lang="en-GB" dirty="0" err="1"/>
                  <a:t>pseudojet</a:t>
                </a:r>
                <a:r>
                  <a:rPr lang="en-GB" dirty="0"/>
                  <a:t> is given the appropriate flavour.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For example,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GB" i="1" dirty="0"/>
                  <a:t> Not allowed.</a:t>
                </a: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6850DDB1-56C6-24B9-F373-3DB7F82F54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16561" y="1708519"/>
                <a:ext cx="11256883" cy="4466650"/>
              </a:xfrm>
              <a:blipFill>
                <a:blip r:embed="rId2"/>
                <a:stretch>
                  <a:fillRect l="-676" t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phic 1">
            <a:extLst>
              <a:ext uri="{FF2B5EF4-FFF2-40B4-BE49-F238E27FC236}">
                <a16:creationId xmlns:a16="http://schemas.microsoft.com/office/drawing/2014/main" id="{17709FAF-803F-0B03-B7D2-71EAA9DCB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970463" cy="16033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DED635-1280-8850-D2AE-D0FA1598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3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50560-7248-317A-405C-3FA9431F6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D767F2-91C7-9587-927C-7F88C873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463" y="512090"/>
            <a:ext cx="8383337" cy="579193"/>
          </a:xfrm>
        </p:spPr>
        <p:txBody>
          <a:bodyPr/>
          <a:lstStyle/>
          <a:p>
            <a:r>
              <a:rPr lang="en-US" dirty="0"/>
              <a:t>Fastjet::QCDAwarePlugin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46C6F5CE-C67D-B772-F449-9EFBDE2E522B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16561" y="1708519"/>
                <a:ext cx="11256883" cy="4514152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Add new distance rules: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1800" dirty="0">
                  <a:hlinkClick r:id="rId2"/>
                </a:endParaRPr>
              </a:p>
              <a:p>
                <a:pPr lvl="1"/>
                <a:endParaRPr lang="en-US" sz="1800" dirty="0">
                  <a:hlinkClick r:id="rId2"/>
                </a:endParaRPr>
              </a:p>
              <a:p>
                <a:pPr lvl="1"/>
                <a:endParaRPr lang="en-US" sz="1800" dirty="0">
                  <a:hlinkClick r:id="rId2"/>
                </a:endParaRPr>
              </a:p>
              <a:p>
                <a:pPr lvl="1"/>
                <a:r>
                  <a:rPr lang="en-US" sz="1800" dirty="0">
                    <a:hlinkClick r:id="rId2"/>
                  </a:rPr>
                  <a:t>https://arxiv.org/pdf/hep-ph/0601139</a:t>
                </a:r>
                <a:endParaRPr lang="en-US" sz="1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Coupling factor</a:t>
                </a:r>
                <a:r>
                  <a:rPr lang="zh-CN" altLang="en-US" dirty="0"/>
                  <a:t> </a:t>
                </a:r>
                <a:r>
                  <a:rPr lang="en-GB" altLang="zh-CN" dirty="0"/>
                  <a:t>(optional)</a:t>
                </a:r>
                <a:r>
                  <a:rPr lang="en-US" dirty="0"/>
                  <a:t>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compute a factor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/>
                  <a:t> based on coupling constant and </a:t>
                </a:r>
                <a:r>
                  <a:rPr lang="en-US" sz="1800" dirty="0" err="1"/>
                  <a:t>colour</a:t>
                </a:r>
                <a:r>
                  <a:rPr lang="en-US" sz="1800" dirty="0"/>
                  <a:t> factor for the pair and apply a tunable exponent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Choosing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GB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l-GR" sz="1800" dirty="0"/>
                  <a:t> </a:t>
                </a:r>
                <a:r>
                  <a:rPr lang="en-US" sz="1800" dirty="0"/>
                  <a:t>makes larger couplings produce smaller effective distance (more likely to cluster); default coupling power: -2 (since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800" b="0" i="1" baseline="-25000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1800" i="1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800" i="1" baseline="-25000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1800" i="1" baseline="-25000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GB" sz="1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en-US" sz="1800" dirty="0"/>
                  <a:t> are squared).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Typical coupling/</a:t>
                </a:r>
                <a:r>
                  <a:rPr lang="en-US" sz="1800" dirty="0" err="1"/>
                  <a:t>colour</a:t>
                </a:r>
                <a:r>
                  <a:rPr lang="en-US" sz="1800" dirty="0"/>
                  <a:t>-factor examples</a:t>
                </a:r>
                <a:r>
                  <a:rPr lang="en-GB" sz="1800" dirty="0"/>
                  <a:t>:</a:t>
                </a:r>
                <a:endParaRPr lang="en-US" sz="18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46C6F5CE-C67D-B772-F449-9EFBDE2E52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16561" y="1708519"/>
                <a:ext cx="11256883" cy="4514152"/>
              </a:xfrm>
              <a:blipFill>
                <a:blip r:embed="rId3"/>
                <a:stretch>
                  <a:fillRect l="-676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phic 1">
            <a:extLst>
              <a:ext uri="{FF2B5EF4-FFF2-40B4-BE49-F238E27FC236}">
                <a16:creationId xmlns:a16="http://schemas.microsoft.com/office/drawing/2014/main" id="{240B6849-E9E5-2042-3614-A5011116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2970463" cy="16033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238DE8-A2B6-217A-C5FD-4C66FF5F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81B2E-30CF-8608-3E6F-1EC7299BA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07" y="2099908"/>
            <a:ext cx="6114390" cy="884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B76E14-F408-BAF4-113A-C39C01F265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1710" y="4105708"/>
            <a:ext cx="22479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E40090-3D0B-3734-DF44-09BDC25D51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4581" y="5351229"/>
            <a:ext cx="2696019" cy="97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06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1D632-A4FF-9E3F-9A73-DA092454A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E8B5D6-823D-4B96-F29A-C30B980C7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463" y="512090"/>
            <a:ext cx="8383337" cy="579193"/>
          </a:xfrm>
        </p:spPr>
        <p:txBody>
          <a:bodyPr/>
          <a:lstStyle/>
          <a:p>
            <a:r>
              <a:rPr lang="en-US" dirty="0"/>
              <a:t>Fastjet::QCDAwarePlugin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6AF56C75-5B22-5E3D-3D29-84EAD316815E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16561" y="1708519"/>
                <a:ext cx="11256883" cy="4514152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Comparing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baseline="-25000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𝑖𝐵</m:t>
                    </m:r>
                  </m:oMath>
                </a14:m>
                <a:r>
                  <a:rPr lang="en-US" baseline="-25000" dirty="0"/>
                  <a:t>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𝑖𝐵</m:t>
                    </m:r>
                  </m:oMath>
                </a14:m>
                <a:r>
                  <a:rPr lang="en-US" sz="1800" baseline="-25000" dirty="0"/>
                  <a:t>  </a:t>
                </a:r>
                <a:r>
                  <a:rPr lang="en-US" sz="1800" dirty="0"/>
                  <a:t>has coupling constants but not </a:t>
                </a:r>
                <a:r>
                  <a:rPr lang="en-US" sz="1800" dirty="0" err="1"/>
                  <a:t>colour</a:t>
                </a:r>
                <a:r>
                  <a:rPr lang="en-US" sz="1800" dirty="0"/>
                  <a:t> factors.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Compare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GB" sz="1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en-US" sz="1800" dirty="0"/>
                  <a:t> with input </a:t>
                </a:r>
                <a:r>
                  <a:rPr lang="en-US" sz="1800" i="1" dirty="0"/>
                  <a:t>R</a:t>
                </a:r>
                <a:r>
                  <a:rPr lang="en-US" sz="1800" dirty="0"/>
                  <a:t> explicitly for rejection.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342900" lvl="1" indent="-342900"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2060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Running couplings (optional):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Cambria Math" panose="02040503050406030204" pitchFamily="18" charset="0"/>
                  </a:rPr>
                  <a:t>Orders 0 (fixed) and 1 (one-loop) are supported for both QCD and QED.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Cambria Math" panose="02040503050406030204" pitchFamily="18" charset="0"/>
                  </a:rPr>
                  <a:t>QCD: </a:t>
                </a:r>
                <a:r>
                  <a:rPr lang="en-GB" sz="1800" dirty="0"/>
                  <a:t>flavour-threshold matching included.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Cambria Math" panose="02040503050406030204" pitchFamily="18" charset="0"/>
                  </a:rPr>
                  <a:t>QED: slow logarithmic running.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Take </a:t>
                </a:r>
                <a14:m>
                  <m:oMath xmlns:m="http://schemas.openxmlformats.org/officeDocument/2006/math">
                    <m:r>
                      <a:rPr lang="en-GB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800" i="1" baseline="-25000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1800" i="1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dirty="0"/>
                  <a:t> as the the input </a:t>
                </a:r>
                <a14:m>
                  <m:oMath xmlns:m="http://schemas.openxmlformats.org/officeDocument/2006/math">
                    <m:r>
                      <a:rPr lang="en-GB" sz="1800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1800" i="1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GB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1800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18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6AF56C75-5B22-5E3D-3D29-84EAD31681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16561" y="1708519"/>
                <a:ext cx="11256883" cy="4514152"/>
              </a:xfrm>
              <a:blipFill>
                <a:blip r:embed="rId2"/>
                <a:stretch>
                  <a:fillRect l="-676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phic 1">
            <a:extLst>
              <a:ext uri="{FF2B5EF4-FFF2-40B4-BE49-F238E27FC236}">
                <a16:creationId xmlns:a16="http://schemas.microsoft.com/office/drawing/2014/main" id="{C1E2E6A3-F027-AF9A-AB2B-ECB09DDEB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970463" cy="16033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94AF36-CA4A-535D-2101-64B16C986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3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81083-BECD-730B-F212-AC42E9631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0310A1-8C70-9A81-E935-B7966160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463" y="512090"/>
            <a:ext cx="8383337" cy="579193"/>
          </a:xfrm>
        </p:spPr>
        <p:txBody>
          <a:bodyPr/>
          <a:lstStyle/>
          <a:p>
            <a:r>
              <a:rPr lang="en-GB" dirty="0"/>
              <a:t>Parameters and Functions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E26C692-C446-733D-2BFD-1574724EF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2970463" cy="16033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86CD82-716F-8E3C-4567-B30B40FC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F683D-D085-CD34-DFFB-D01CDBB64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50" y="1440332"/>
            <a:ext cx="6896100" cy="3263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09F457-84B8-C77A-3E3F-5AA8A5DDA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936455"/>
            <a:ext cx="7772400" cy="160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DA2D6-6211-2E70-B1D6-C33FFC2AE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F3F1D2-8BFC-9081-A0FE-8A4EC53C5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463" y="512090"/>
            <a:ext cx="8383337" cy="579193"/>
          </a:xfrm>
        </p:spPr>
        <p:txBody>
          <a:bodyPr/>
          <a:lstStyle/>
          <a:p>
            <a:r>
              <a:rPr lang="en-GB" dirty="0"/>
              <a:t>Validations with </a:t>
            </a:r>
            <a:r>
              <a:rPr lang="en-GB" dirty="0" err="1"/>
              <a:t>Semileptonic</a:t>
            </a:r>
            <a:r>
              <a:rPr lang="en-GB" dirty="0"/>
              <a:t> ttbar</a:t>
            </a:r>
            <a:r>
              <a:rPr lang="en-GB" i="1" dirty="0"/>
              <a:t> </a:t>
            </a:r>
            <a:r>
              <a:rPr lang="en-GB" dirty="0"/>
              <a:t>Events</a:t>
            </a:r>
            <a:endParaRPr lang="en-GB" i="1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E5A6E54-402F-87FD-C2A4-11BB7BD69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2970463" cy="16033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B05092-80A9-69FD-53B9-C8105BDAB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2A900-1438-60E8-5148-329AD8354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689" y="3961483"/>
            <a:ext cx="4267200" cy="287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8D536E-0AE7-C19C-C79F-40A796108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734" y="3987800"/>
            <a:ext cx="42672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003339-75B4-74D5-289E-F4936A8E2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0689" y="1091283"/>
            <a:ext cx="4267200" cy="287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1B2F3D-C198-A49E-6378-078D07622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9734" y="1091283"/>
            <a:ext cx="42672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0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83DD4-1561-26D3-A788-934AA04BE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11127B-EB46-2132-0F22-7C24B79A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463" y="512090"/>
            <a:ext cx="8383337" cy="579193"/>
          </a:xfrm>
        </p:spPr>
        <p:txBody>
          <a:bodyPr/>
          <a:lstStyle/>
          <a:p>
            <a:r>
              <a:rPr lang="en-US" dirty="0"/>
              <a:t>Application in Rivet </a:t>
            </a:r>
            <a:r>
              <a:rPr lang="en-US" dirty="0" err="1"/>
              <a:t>Leptonfinder</a:t>
            </a:r>
            <a:r>
              <a:rPr lang="en-US" dirty="0"/>
              <a:t> Projection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3F647A-CA2D-AE6C-BAE2-78E099890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1" y="1708519"/>
            <a:ext cx="11256883" cy="44666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Goal: Add general particles such as </a:t>
            </a:r>
            <a:r>
              <a:rPr lang="en-US" dirty="0" err="1"/>
              <a:t>e+e</a:t>
            </a:r>
            <a:r>
              <a:rPr lang="en-US" dirty="0"/>
              <a:t>- to dressed lepton.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a new option of dressing mode </a:t>
            </a:r>
            <a:r>
              <a:rPr lang="en-US" dirty="0" err="1"/>
              <a:t>Dressingtype</a:t>
            </a:r>
            <a:r>
              <a:rPr lang="en-US" dirty="0"/>
              <a:t>::</a:t>
            </a:r>
            <a:r>
              <a:rPr lang="en-GB" dirty="0"/>
              <a:t>FLAVCLUSTER (code not</a:t>
            </a:r>
            <a:r>
              <a:rPr lang="zh-CN" altLang="en-US" dirty="0"/>
              <a:t> </a:t>
            </a:r>
            <a:r>
              <a:rPr lang="en-US" altLang="zh-CN" dirty="0"/>
              <a:t>yet</a:t>
            </a:r>
            <a:r>
              <a:rPr lang="en-GB" dirty="0"/>
              <a:t> pushed to Rivet). </a:t>
            </a:r>
            <a:endParaRPr lang="en-GB" i="1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9CDC35B-65BE-59A8-0BF3-A792EDD68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2970463" cy="16033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7A84D-E745-68C8-5D11-B13F1D49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1263AA93-96A7-9C9A-19F7-3B599FBA3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661273"/>
            <a:ext cx="10515601" cy="1785668"/>
          </a:xfrm>
          <a:prstGeom prst="rect">
            <a:avLst/>
          </a:prstGeom>
        </p:spPr>
      </p:pic>
      <p:pic>
        <p:nvPicPr>
          <p:cNvPr id="7" name="Picture 6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19F9AEF1-5E78-F908-A462-74F1D4DE6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669" y="2913120"/>
            <a:ext cx="6366660" cy="16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20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317</Words>
  <Application>Microsoft Macintosh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Noto Sans Black</vt:lpstr>
      <vt:lpstr>Aptos</vt:lpstr>
      <vt:lpstr>Aptos Display</vt:lpstr>
      <vt:lpstr>Arial</vt:lpstr>
      <vt:lpstr>Cambria Math</vt:lpstr>
      <vt:lpstr>Noto Sans</vt:lpstr>
      <vt:lpstr>Office Theme</vt:lpstr>
      <vt:lpstr>QCD-Aware Jet Algorithm</vt:lpstr>
      <vt:lpstr>Fastjet::QCDAwarePlugin</vt:lpstr>
      <vt:lpstr>Fastjet::QCDAwarePlugin</vt:lpstr>
      <vt:lpstr>Fastjet::QCDAwarePlugin</vt:lpstr>
      <vt:lpstr>Parameters and Functions</vt:lpstr>
      <vt:lpstr>Validations with Semileptonic ttbar Events</vt:lpstr>
      <vt:lpstr>Application in Rivet Leptonfinder Projection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Xinyuan Tan (PGR)</dc:creator>
  <cp:lastModifiedBy>Xinyuan Tan (PGR)</cp:lastModifiedBy>
  <cp:revision>3</cp:revision>
  <dcterms:created xsi:type="dcterms:W3CDTF">2026-03-17T12:32:57Z</dcterms:created>
  <dcterms:modified xsi:type="dcterms:W3CDTF">2026-03-18T11:51:23Z</dcterms:modified>
</cp:coreProperties>
</file>