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2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3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4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5.xml" ContentType="application/vnd.openxmlformats-officedocument.presentationml.tags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6.xml" ContentType="application/vnd.openxmlformats-officedocument.presentationml.tags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tags/tag7.xml" ContentType="application/vnd.openxmlformats-officedocument.presentationml.tags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39"/>
  </p:notesMasterIdLst>
  <p:sldIdLst>
    <p:sldId id="324" r:id="rId5"/>
    <p:sldId id="417" r:id="rId6"/>
    <p:sldId id="415" r:id="rId7"/>
    <p:sldId id="432" r:id="rId8"/>
    <p:sldId id="431" r:id="rId9"/>
    <p:sldId id="437" r:id="rId10"/>
    <p:sldId id="436" r:id="rId11"/>
    <p:sldId id="457" r:id="rId12"/>
    <p:sldId id="420" r:id="rId13"/>
    <p:sldId id="412" r:id="rId14"/>
    <p:sldId id="376" r:id="rId15"/>
    <p:sldId id="423" r:id="rId16"/>
    <p:sldId id="430" r:id="rId17"/>
    <p:sldId id="425" r:id="rId18"/>
    <p:sldId id="451" r:id="rId19"/>
    <p:sldId id="452" r:id="rId20"/>
    <p:sldId id="364" r:id="rId21"/>
    <p:sldId id="408" r:id="rId22"/>
    <p:sldId id="446" r:id="rId23"/>
    <p:sldId id="448" r:id="rId24"/>
    <p:sldId id="407" r:id="rId25"/>
    <p:sldId id="464" r:id="rId26"/>
    <p:sldId id="465" r:id="rId27"/>
    <p:sldId id="466" r:id="rId28"/>
    <p:sldId id="434" r:id="rId29"/>
    <p:sldId id="433" r:id="rId30"/>
    <p:sldId id="461" r:id="rId31"/>
    <p:sldId id="462" r:id="rId32"/>
    <p:sldId id="463" r:id="rId33"/>
    <p:sldId id="455" r:id="rId34"/>
    <p:sldId id="456" r:id="rId35"/>
    <p:sldId id="460" r:id="rId36"/>
    <p:sldId id="365" r:id="rId37"/>
    <p:sldId id="380" r:id="rId38"/>
  </p:sldIdLst>
  <p:sldSz cx="9144000" cy="6858000" type="screen4x3"/>
  <p:notesSz cx="6797675" cy="9928225"/>
  <p:embeddedFontLst>
    <p:embeddedFont>
      <p:font typeface="Cambria Math" panose="02040503050406030204" pitchFamily="18" charset="0"/>
      <p:regular r:id="rId40"/>
    </p:embeddedFont>
  </p:embeddedFontLst>
  <p:custDataLst>
    <p:tags r:id="rId41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179D00"/>
    <a:srgbClr val="B97107"/>
    <a:srgbClr val="1FCC00"/>
    <a:srgbClr val="58B000"/>
    <a:srgbClr val="968E85"/>
    <a:srgbClr val="CFDAD1"/>
    <a:srgbClr val="9FA162"/>
    <a:srgbClr val="A4B17F"/>
    <a:srgbClr val="FF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2459" autoAdjust="0"/>
  </p:normalViewPr>
  <p:slideViewPr>
    <p:cSldViewPr snapToObjects="1">
      <p:cViewPr>
        <p:scale>
          <a:sx n="60" d="100"/>
          <a:sy n="60" d="100"/>
        </p:scale>
        <p:origin x="1532" y="28"/>
      </p:cViewPr>
      <p:guideLst>
        <p:guide orient="horz" pos="2160"/>
        <p:guide pos="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1164" y="-7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36:14.7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7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3:56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46.748"/>
    </inkml:context>
    <inkml:brush xml:id="br0">
      <inkml:brushProperty name="width" value="0.035" units="cm"/>
      <inkml:brushProperty name="height" value="0.035" units="cm"/>
      <inkml:brushProperty name="color" value="#C00000"/>
    </inkml:brush>
  </inkml:definitions>
  <inkml:trace contextRef="#ctx0" brushRef="#br0">0 0 24484,'0'871'0,"1582"-871"0,-1582-871 0,-1582 871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6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24575,'5'0'0,"2"0"-8191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7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46.748"/>
    </inkml:context>
    <inkml:brush xml:id="br0">
      <inkml:brushProperty name="width" value="0.035" units="cm"/>
      <inkml:brushProperty name="height" value="0.035" units="cm"/>
      <inkml:brushProperty name="color" value="#C00000"/>
    </inkml:brush>
  </inkml:definitions>
  <inkml:trace contextRef="#ctx0" brushRef="#br0">0 0 24484,'0'871'0,"1582"-871"0,-1582-871 0,-1582 871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6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24575,'5'0'0,"2"0"-8191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7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11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13.5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43.0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 9830,'0'-3'0,"0"-5"0,0-1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21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22.1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23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23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31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32.3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36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36.9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46.748"/>
    </inkml:context>
    <inkml:brush xml:id="br0">
      <inkml:brushProperty name="width" value="0.035" units="cm"/>
      <inkml:brushProperty name="height" value="0.035" units="cm"/>
      <inkml:brushProperty name="color" value="#C00000"/>
    </inkml:brush>
  </inkml:definitions>
  <inkml:trace contextRef="#ctx0" brushRef="#br0">0 0 24484,'0'871'0,"1582"-871"0,-1582-871 0,-1582 871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6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24575,'5'0'0,"2"0"-8191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56.9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7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6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24575,'5'0'0,"2"0"-8191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7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1.5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1.7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2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3.4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4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4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4:05.4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58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2:58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0T13:43:12.8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9830,'7'0'546,"3"0"-546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6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24575,'5'0'0,"2"0"-8191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7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14:40:56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24575,'5'0'0,"2"0"-8191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CDBC7AC-18C0-BE03-4059-68320F622D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16" cy="4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>
            <a:lvl1pPr algn="l" defTabSz="95508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353B3AF-CB2E-9E89-FD27-1FB8300E8C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659" y="0"/>
            <a:ext cx="2946016" cy="4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>
            <a:lvl1pPr algn="r" defTabSz="95508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DC4193EF-0201-577E-3AD6-4B26D21E85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1EEA3A96-FDD8-0261-0B97-CDBCC38589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45" y="4715289"/>
            <a:ext cx="4986386" cy="446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9F1A6C26-E372-D79E-A5E4-55E12C4AE2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124"/>
            <a:ext cx="2946016" cy="49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4" rIns="95567" bIns="47784" numCol="1" anchor="b" anchorCtr="0" compatLnSpc="1">
            <a:prstTxWarp prst="textNoShape">
              <a:avLst/>
            </a:prstTxWarp>
          </a:bodyPr>
          <a:lstStyle>
            <a:lvl1pPr algn="l" defTabSz="95508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US" alt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0066EDB1-DB1E-D631-CF28-6E85F3A09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59" y="9432124"/>
            <a:ext cx="2946016" cy="49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7" tIns="47784" rIns="95567" bIns="47784" numCol="1" anchor="b" anchorCtr="0" compatLnSpc="1">
            <a:prstTxWarp prst="textNoShape">
              <a:avLst/>
            </a:prstTxWarp>
          </a:bodyPr>
          <a:lstStyle>
            <a:lvl1pPr algn="r" defTabSz="955080">
              <a:spcBef>
                <a:spcPct val="0"/>
              </a:spcBef>
              <a:buFontTx/>
              <a:buNone/>
              <a:defRPr sz="1300"/>
            </a:lvl1pPr>
          </a:lstStyle>
          <a:p>
            <a:fld id="{E1B2EA16-943A-4C3F-B977-47467CA5A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3068-B5F9-B5FB-883A-9132E2E82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A1F04-FA41-1BD1-7137-EBBB1C190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B1872-F277-6DCB-A832-BA4BBCC24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71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2B17-7FE0-0254-99B0-2CF9C2BC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AF31D-0710-3CBA-8213-BEAD036A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7FD61-B784-2DF7-68A3-95EABDE5E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55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E0FD5-E1D3-F16D-39C0-74CB0B241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0"/>
            <a:ext cx="1971675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B457-5B31-62F6-3CBC-E868E7D8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5762625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7426B-E039-8AE0-EFC6-CBD76CD07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1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F45C-BD42-1C58-2EDD-BF6E298E0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91FD0-6A37-42C7-FEF9-22510B5A3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4996-AA15-7BAF-EFD9-50329D71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BD4F4-A801-F364-718F-682A7A9C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32E2-78F7-7973-F981-AE417358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2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550C-0441-9FB7-65AB-2ED362B5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90CC-2F16-AF1F-C74F-0B5226399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950F2-8B13-B638-0311-1D3B7496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7C8A-E9FC-C9C1-85AA-9F2AE63C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71744-63F7-820E-26B4-600319DC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B7E-8086-8F60-4CE9-17E7A4AB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F87C6-B999-BEAC-5A0F-AE2F12053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3297-C223-5071-256F-783A27EA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0C834-1925-2E32-BE06-EE282684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5C291-80E3-CAA4-DAA5-B31F753D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5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E11D-C660-D95B-E211-6766A9AF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09DE-70D6-8A92-ACC6-5BCD7F9AE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5C1F6-2E73-D4AC-DE39-CDC280C7E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68F4C-BB80-2E85-25FB-A9696AD7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D6C2F-A100-C7C3-DDB9-32C4C2E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D5F1D-D7F8-9C90-2141-5904BD5F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CC55-DF3F-6E0D-28B1-0E982C1C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7851C-5185-00AD-D06A-C0459D2E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3E6D0-8F1B-6C44-CC6D-B556782AB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B560-6A32-DC5F-C47D-70AF9DBC6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9F0F4-D3C6-CB33-5C26-8BB262F1E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73793-2280-EDEA-3817-BEC87369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C8828-E8B4-1620-448E-C393F265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2C8C1-3A85-ABC5-F26E-F492BAF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7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A10E-CDB0-697D-AF44-37AEB1E6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8D95B-A9DA-B065-9B43-BD9D18F7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E434C-ECDC-2450-D56A-597AC23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C2E78-329D-279C-BE73-0D8BB25F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0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14E72-39BA-160C-711E-95B802BA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0ED38-595C-848A-F7F2-496C3B42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618F3-7F19-3BC4-6780-B5FCF28E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8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677-A202-29C0-65DC-88014E09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CA1C-5BDB-0A48-B19A-DED22180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C3122-5553-FAE7-8705-8BC2E8D61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B7CC8-7E85-B7A5-BA62-4DB3303C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075A7-F233-E7F0-CA6B-8A70D778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A655F-0B23-C79F-45A9-E92BA1D3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1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2BC7-A11A-493E-C5AC-E896E20A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BE6D-FC87-0F4D-0B8E-2D0E870A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F43DB-7087-EDF2-8F9E-39A63A322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50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2FFC-7F15-CA99-1D3D-E0307C02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D12F9-86A4-5252-3BB0-107FD7B37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1878-39E0-9B1B-36B9-034A2907B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BBFEC-8E2D-376D-688B-4DC60112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F4571-657A-E2FE-3D48-ECCDC8C8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3FEFF-B56D-D3C7-B16A-12290FE2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7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24DF-5C5C-84C2-218A-CC8D1F58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9A43A-BD5A-064E-9DF9-C99DD828A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71DC9-50C2-1E15-8111-9450D6EE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05A27-5098-94FC-7839-84143A92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025D-F381-F313-7D49-6F6D220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88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47869-385A-D76F-8A26-70B9B150F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B9E17-DA6D-20DA-EBA3-46A5C67A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27F6-02D9-EA90-2A50-207D7D27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414E0-EB49-20BB-B55A-3445C228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F6865-5363-B09E-6CDD-E1F61674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39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B158-989D-B448-AB86-855D2F36E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F3ED1-6D27-1FB8-C6A8-F0F09648B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24076-948C-CB78-E3E6-B622C43E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F61E-A1C7-4196-DF2A-4622DC6C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9919-DB98-CB53-7125-81472736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10D1-C74A-5486-1575-8078BABA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8BF2-432E-2DA9-0BFB-9C4DC5069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5F15-1409-8D8C-A6A5-C6F4010B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4333-12DA-614A-AAFB-EE145AFC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AD0D-0A56-A84E-CC62-8E01E9E6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3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EC62-B7E2-0580-DCBC-7F9B28CD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D270-78E5-51F1-2BDF-11E257D2D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B59C-2982-BF8F-4A79-CC3207C9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8E278-2B5D-A8C4-D9E1-B41EF5CF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032F5-5233-D594-E497-C8EB0AA2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7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ECA0-419D-C9BC-09E5-F8A5A581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CD9D-9C5C-D514-7328-7441D2BDE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D1FEB-C867-E562-78A4-714644417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1ED4B-5FA6-D865-B2CE-B6489665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83D8C-0D39-3ECE-E70A-062CE2D9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D785-3757-CE5B-A49E-70C82307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43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9FC5-31A1-E0E2-EF3D-3D2A3260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EC8EE-5E13-91A9-CE71-6A8BE245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203A-A3BD-B847-A41A-A9D6BDEBF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5E6F8-1A01-7BE9-D731-B57A150A7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80E83-17FF-B687-C098-BD9C6EA47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9F57A-81D3-58D9-727C-4BBDC3D9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8081E-1305-13D8-EF8F-3DC2FAAE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DE2E2-09F1-D364-4B4B-9955A0D4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4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84CD-82BA-1E27-E695-B2275AE9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517D2-2900-ED6C-FB0B-5DCFA3C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FAA07-3091-5D57-BD69-86EE7565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E3123-E1D7-D1F2-EC9A-639A790B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70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77654-F385-AAA2-D3B1-205E30DB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C8C79-29DC-48CA-27FD-E55B96FF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41E4-55D8-1FEC-8896-9E5995D5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130C-050A-8843-3711-9B675ABF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7F93-6886-0A8B-D6E8-3637FD89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130B-AE94-4D57-DB8E-02CE90801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395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5CEB-D617-643E-CE8F-598E2ACA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0483-ED27-E9C4-A427-B933159B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30D75-544C-260C-DC70-720B8BACE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738EE-BD13-4A97-DD5E-83622A05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34DDC-9B06-F13E-0E68-6496B32D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851DF-FD0D-DD0B-FD66-392BEB3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98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813A-EB38-431D-05BC-D60D130D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FD010-1086-4541-B1DD-05F11635D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22521-E53F-0949-227C-61F9FBE7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7C4D2-E842-2F82-E306-225B451D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3A6AE-196D-5556-7532-14D4327D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C0D48-3094-8472-BB5E-8BB6854B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8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1979-41A7-974C-6D74-1F4A6071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59100-F3D8-F7BE-0891-D7166A5E4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D6C7-0584-6248-4D64-0E2BD6E8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5D3E5-33BF-0C97-8F03-B79A9C6D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ECBD-1155-7321-19C6-009E02EB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8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B6F7F-9F37-6E94-B0BC-84824788A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D6312-5D7F-AD3E-D77A-5EC1C7F27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297A-529C-7B1E-583A-A32615D8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DCDD-420D-A943-1D7E-0D285AFB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DC511-8306-54F8-209B-C9B4B6D6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51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0A39-DB9C-BB21-88FC-112D60FC3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17C6C-3C38-0307-5B09-9CAAFCB4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7D23D-F78C-4B31-5DEE-A54FD5F7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91891-029D-9791-6377-1FC9BA67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81A3-DFC0-2A26-DE40-65738058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98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E077-CF40-D4D9-FDAD-C7728224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2140-AEAF-6410-F8AD-A43E50FD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AC072-189A-2D2E-8515-D2BE78CE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390AA-8A6E-8DDF-0416-AFB6E17E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0862-56B1-2C39-8D91-A3E91E85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97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D27D-037C-707D-46A0-EBB36DFA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D384-DED0-F6B5-7417-F0A9B8C21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0644-4180-0097-D09E-7029D55B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FA47-2243-1258-FB0E-89C798AC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DBED-D6FA-E8F3-AF68-1282007A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33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F0A9-E884-ADF2-F906-EF1FAB81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72AC-291F-213A-1278-BDCB49437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CDAD7-3EEA-BFE7-DED7-8B761BF0F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29166-ABBD-996F-E73F-19F201D9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1FF54-4A56-A4E4-7287-48E0CBA5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30D27-A4D8-5A6D-ABD3-8A442E6B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8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6C33-51E8-2D61-0AD1-1E92CE8D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C6D3B-9183-DFBD-1248-79AD787B4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C22B5-1809-A08D-4A1F-28391ABB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28A8-21F6-FFD3-5210-05F38BC24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739E5-5F92-4F05-18C8-E716BB9FB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69C90-27F3-304C-FF33-D285A5EA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2996C-5FEA-2EFF-3DA1-E65FF9A8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BF518-D470-52FD-7CB8-4451666E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55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6D44-6B4C-6243-A4A8-B464D9C7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685B4-82A2-42C6-D115-4963206D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9CFC7-BAB8-7805-6621-2F265824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D898E-33E2-D018-36D5-1A0FA048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2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B63E-6890-F7C1-D1E0-A67FE8B0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CD1C-8436-8C47-F746-1D07256C9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5FBA5-754B-0135-A661-DA25A13C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3B2CD-BBC4-9B00-57B3-D3630DF0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2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6AD84-FD5F-C490-C9E5-4ADED763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E8154-E9E6-8D6F-E3D8-EE8B04B3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080D2-3255-3EE5-F5F4-CAD775DB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26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AAD8-7053-C2D5-B945-9C3A2F19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F021-E783-FB4F-E265-3E5895D8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DB48A-0EE0-AC2C-8409-86EFCBB5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C3473-0E9E-4ED8-52CF-DB40DF7A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223B8-B37E-263B-4871-DEC295EE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FDD5E-DBCC-48EF-4F8A-19D3C133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39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EC71-98FF-19F4-6047-5DA31C05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4EE5E-D9E6-1908-BE8A-5590CB04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A406B-5F6C-6151-EB50-639D8ECDA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30721-CF23-9CAB-4D33-DD38EA8E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4A2CE-C618-7558-0894-DA783C2C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A944F-9BD4-47B0-693E-89058062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90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9949-F506-44B1-6315-51F194DF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34945-E04C-1F98-B647-822005999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EE982-8217-24EF-FB5D-62269145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89C9-16A5-DECB-5C49-6A902E15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78CD-7B07-065A-8CCA-CD4ABB4E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34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ADF04-74B0-3FAF-9066-64384130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604DF-A711-3CFB-7D02-ECE0FE322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910A1-DBBD-B399-3817-58944FB0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46833-3219-B9F1-5365-65F908ED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49642-933B-7231-02A5-0CBE7E9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B35C-E9BD-4334-8FC8-43FFF314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5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FC27-77CA-9D31-7115-FB5B5515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80956-F8F8-EBF6-B442-658A9B05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6ED47-84E7-13D9-F99C-5BD1079E1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56740-737F-3F3F-9AE4-27274547B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79BA2-7C14-5368-96A1-033C90DD1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E848C-5115-778B-4F7D-DD709311D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4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EE46-8E3E-DB20-B2F2-9155D32B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F0F31-D1E0-1122-5DA7-748537724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6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9E224D-B2A1-57D2-7DC6-B5B7AF304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18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5D2A-07BF-7EEC-6B15-7800EF2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FDB3-CB74-1213-C142-934F9CEC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488D8-4FAE-2A20-21C3-1B2991C9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A941D-3D24-49E7-74E9-5287B1A75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1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FD50-2E3F-60A3-1E97-EAF02142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42E4D-F93A-337B-D6F8-71E0F8449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226F8-F762-101C-BF0A-F8D504805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DCBA4-B914-0FF7-0B50-52B7F637E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59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60AF34B0-CF8D-3E94-0D7B-9CB6BB2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098330"/>
            <a:ext cx="1619204" cy="7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A1F9841B-001B-0519-9BCE-3D835AEEAA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" y="11683"/>
            <a:ext cx="9144000" cy="593725"/>
          </a:xfrm>
          <a:prstGeom prst="rect">
            <a:avLst/>
          </a:prstGeom>
          <a:solidFill>
            <a:srgbClr val="9FA1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23987084-5BF0-A649-607A-41C144F4B82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994285"/>
            <a:ext cx="9144000" cy="0"/>
          </a:xfrm>
          <a:prstGeom prst="line">
            <a:avLst/>
          </a:prstGeom>
          <a:noFill/>
          <a:ln w="19050">
            <a:solidFill>
              <a:srgbClr val="CFDA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F55C8AA4-3904-C44A-B9B2-697D01179E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350" y="6829425"/>
            <a:ext cx="9144000" cy="0"/>
          </a:xfrm>
          <a:prstGeom prst="line">
            <a:avLst/>
          </a:prstGeom>
          <a:noFill/>
          <a:ln w="19050">
            <a:solidFill>
              <a:srgbClr val="CFDA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E2965399-7070-356B-5FD2-9E0DFEEC6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04691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5E229E-96F6-3177-2439-FC883C0C1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0D3EF-BE4B-E321-7E2D-1D910ACD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BEDDC-D048-6F97-C584-ED9DB1D0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17944-8F8C-C404-BA58-49F285D9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3F67-589F-4504-98A8-EA1019678F70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E09D-4C6A-0153-2A60-B601A1197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6805" y="6444335"/>
            <a:ext cx="351038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600">
                <a:solidFill>
                  <a:srgbClr val="00B0F0"/>
                </a:solidFill>
              </a:defRPr>
            </a:lvl1pPr>
          </a:lstStyle>
          <a:p>
            <a:r>
              <a:rPr lang="en-GB" dirty="0"/>
              <a:t>Reference: PRA </a:t>
            </a:r>
            <a:r>
              <a:rPr lang="en-GB" b="1" dirty="0"/>
              <a:t>108</a:t>
            </a:r>
            <a:r>
              <a:rPr lang="en-GB" dirty="0"/>
              <a:t>, 052825 (2023)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6BAC8-CB1C-C923-B905-618508625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95CC-D116-4886-BAD9-0BDA1D3C9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2E3-A990-C1D0-772C-1247DE37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B9B0B-332E-48A0-F162-E9FA51923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B09A9-EA8D-17BB-6B90-FC97C0555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F3F6-F58A-4C53-BFA5-3DD2153B4DEF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F4B43-EC94-EF37-60FF-4C51D5B78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5596B-7B87-4E47-4D9A-E279A818E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6C61-CABA-412B-A9ED-DE9CF91A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2C08D-98F0-0518-1561-5DACB036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67D4-2A0A-BD97-A86A-235F3758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4D66-E26F-6238-50BB-ACD0AE306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58E1-EE57-4FA4-A3BC-C59128440DF6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EBFB-B9B8-69FE-CC15-C461AD23C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GB" dirty="0"/>
              <a:t>Reference: PRA 108, 052825 (2023)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FD00F-120A-654C-CA04-F4EA309D7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B35C-E9BD-4334-8FC8-43FFF31412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1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customXml" Target="../ink/ink8.xml"/><Relationship Id="rId5" Type="http://schemas.openxmlformats.org/officeDocument/2006/relationships/image" Target="../media/image35.png"/><Relationship Id="rId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2.png"/><Relationship Id="rId10" Type="http://schemas.openxmlformats.org/officeDocument/2006/relationships/customXml" Target="../ink/ink11.xml"/><Relationship Id="rId4" Type="http://schemas.openxmlformats.org/officeDocument/2006/relationships/customXml" Target="../ink/ink9.xml"/><Relationship Id="rId9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customXml" Target="../ink/ink13.xml"/><Relationship Id="rId5" Type="http://schemas.openxmlformats.org/officeDocument/2006/relationships/image" Target="../media/image50.png"/><Relationship Id="rId4" Type="http://schemas.openxmlformats.org/officeDocument/2006/relationships/customXml" Target="../ink/ink12.xm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customXml" Target="../ink/ink20.xml"/><Relationship Id="rId18" Type="http://schemas.openxmlformats.org/officeDocument/2006/relationships/customXml" Target="../ink/ink25.xml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customXml" Target="../ink/ink19.xml"/><Relationship Id="rId17" Type="http://schemas.openxmlformats.org/officeDocument/2006/relationships/customXml" Target="../ink/ink24.xml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23.xml"/><Relationship Id="rId20" Type="http://schemas.openxmlformats.org/officeDocument/2006/relationships/customXml" Target="../ink/ink27.xml"/><Relationship Id="rId1" Type="http://schemas.openxmlformats.org/officeDocument/2006/relationships/tags" Target="../tags/tag5.xml"/><Relationship Id="rId6" Type="http://schemas.openxmlformats.org/officeDocument/2006/relationships/customXml" Target="../ink/ink16.xml"/><Relationship Id="rId11" Type="http://schemas.openxmlformats.org/officeDocument/2006/relationships/image" Target="../media/image2.png"/><Relationship Id="rId5" Type="http://schemas.openxmlformats.org/officeDocument/2006/relationships/image" Target="../media/image50.png"/><Relationship Id="rId15" Type="http://schemas.openxmlformats.org/officeDocument/2006/relationships/customXml" Target="../ink/ink22.xml"/><Relationship Id="rId10" Type="http://schemas.openxmlformats.org/officeDocument/2006/relationships/customXml" Target="../ink/ink18.xml"/><Relationship Id="rId19" Type="http://schemas.openxmlformats.org/officeDocument/2006/relationships/customXml" Target="../ink/ink26.xml"/><Relationship Id="rId4" Type="http://schemas.openxmlformats.org/officeDocument/2006/relationships/customXml" Target="../ink/ink15.xml"/><Relationship Id="rId9" Type="http://schemas.openxmlformats.org/officeDocument/2006/relationships/image" Target="../media/image47.png"/><Relationship Id="rId14" Type="http://schemas.openxmlformats.org/officeDocument/2006/relationships/customXml" Target="../ink/ink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customXml" Target="../ink/ink29.xml"/><Relationship Id="rId5" Type="http://schemas.openxmlformats.org/officeDocument/2006/relationships/image" Target="../media/image50.png"/><Relationship Id="rId4" Type="http://schemas.openxmlformats.org/officeDocument/2006/relationships/customXml" Target="../ink/ink28.xml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2.xml"/><Relationship Id="rId5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11.png"/><Relationship Id="rId7" Type="http://schemas.openxmlformats.org/officeDocument/2006/relationships/customXml" Target="../ink/ink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customXml" Target="../ink/ink34.xml"/><Relationship Id="rId11" Type="http://schemas.openxmlformats.org/officeDocument/2006/relationships/customXml" Target="../ink/ink39.xml"/><Relationship Id="rId5" Type="http://schemas.openxmlformats.org/officeDocument/2006/relationships/image" Target="../media/image2.png"/><Relationship Id="rId10" Type="http://schemas.openxmlformats.org/officeDocument/2006/relationships/customXml" Target="../ink/ink38.xml"/><Relationship Id="rId4" Type="http://schemas.openxmlformats.org/officeDocument/2006/relationships/customXml" Target="../ink/ink33.xml"/><Relationship Id="rId9" Type="http://schemas.openxmlformats.org/officeDocument/2006/relationships/customXml" Target="../ink/ink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>
            <a:extLst>
              <a:ext uri="{FF2B5EF4-FFF2-40B4-BE49-F238E27FC236}">
                <a16:creationId xmlns:a16="http://schemas.microsoft.com/office/drawing/2014/main" id="{F1935013-C265-3FD8-E6F9-6EE36EDCF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7" y="1403775"/>
            <a:ext cx="8926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95575" indent="-26955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464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25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05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845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1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98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56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13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Bounds on the strength of a spin-independent fifth force: </a:t>
            </a:r>
          </a:p>
          <a:p>
            <a:pPr marL="0" indent="0" algn="ctr">
              <a:buNone/>
            </a:pPr>
            <a:r>
              <a:rPr lang="en-GB" sz="2400" dirty="0"/>
              <a:t>Current reach of hydrogen and helium spectroscopy</a:t>
            </a:r>
            <a:endParaRPr lang="en-GB" sz="240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90FA12A0-9456-7DD8-7C42-18667519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627" y="2798930"/>
            <a:ext cx="65587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</a:rPr>
              <a:t>R M </a:t>
            </a:r>
            <a:r>
              <a:rPr lang="en-GB" altLang="en-US" sz="2000" dirty="0" err="1">
                <a:solidFill>
                  <a:srgbClr val="002060"/>
                </a:solidFill>
              </a:rPr>
              <a:t>Potvliege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None/>
            </a:pPr>
            <a:r>
              <a:rPr lang="en-GB" altLang="en-US" sz="2000" dirty="0">
                <a:solidFill>
                  <a:srgbClr val="002060"/>
                </a:solidFill>
              </a:rPr>
              <a:t>with A Nicolson, M P A Jones and M </a:t>
            </a:r>
            <a:r>
              <a:rPr lang="en-GB" altLang="en-US" sz="2000">
                <a:solidFill>
                  <a:srgbClr val="002060"/>
                </a:solidFill>
              </a:rPr>
              <a:t>Spannowsky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GB" altLang="en-US" sz="2000" dirty="0"/>
              <a:t>Physics Department, Durham University, UK</a:t>
            </a:r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28D10-F118-D6F8-0BB4-362A7CFC3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C7D486-D46D-90FF-8512-DB2E32E74D64}"/>
                  </a:ext>
                </a:extLst>
              </p14:cNvPr>
              <p14:cNvContentPartPr/>
              <p14:nvPr/>
            </p14:nvContentPartPr>
            <p14:xfrm>
              <a:off x="4259742" y="302532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C7D486-D46D-90FF-8512-DB2E32E74D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1742" y="30076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9A8AC1-D89F-954D-842A-1F824FC1F7ED}"/>
                  </a:ext>
                </a:extLst>
              </p14:cNvPr>
              <p14:cNvContentPartPr/>
              <p14:nvPr/>
            </p14:nvContentPartPr>
            <p14:xfrm>
              <a:off x="1717062" y="1687209"/>
              <a:ext cx="36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9A8AC1-D89F-954D-842A-1F824FC1F7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422" y="1669569"/>
                <a:ext cx="36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237800-7E5D-0D52-0BCF-ED0D3F35AAA1}"/>
                  </a:ext>
                </a:extLst>
              </p14:cNvPr>
              <p14:cNvContentPartPr/>
              <p14:nvPr/>
            </p14:nvContentPartPr>
            <p14:xfrm>
              <a:off x="1642542" y="167964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237800-7E5D-0D52-0BCF-ED0D3F35AA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902" y="166200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2E2D436-2EA8-1140-D9FB-B5B5FC4618F8}"/>
              </a:ext>
            </a:extLst>
          </p:cNvPr>
          <p:cNvGrpSpPr/>
          <p:nvPr/>
        </p:nvGrpSpPr>
        <p:grpSpPr>
          <a:xfrm>
            <a:off x="2594382" y="2364009"/>
            <a:ext cx="360" cy="360"/>
            <a:chOff x="2594382" y="236400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339C5A-8451-25B5-3ECE-0BEED041A992}"/>
                    </a:ext>
                  </a:extLst>
                </p14:cNvPr>
                <p14:cNvContentPartPr/>
                <p14:nvPr/>
              </p14:nvContentPartPr>
              <p14:xfrm>
                <a:off x="2594382" y="236400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339C5A-8451-25B5-3ECE-0BEED041A9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76742" y="23460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4391E8-A29A-B179-4D52-2D3EDC981E62}"/>
                    </a:ext>
                  </a:extLst>
                </p14:cNvPr>
                <p14:cNvContentPartPr/>
                <p14:nvPr/>
              </p14:nvContentPartPr>
              <p14:xfrm>
                <a:off x="2594382" y="236400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4391E8-A29A-B179-4D52-2D3EDC981E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76742" y="23460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8EEE34-C9F4-E8E7-0459-408746957DFE}"/>
                  </a:ext>
                </a:extLst>
              </p14:cNvPr>
              <p14:cNvContentPartPr/>
              <p14:nvPr/>
            </p14:nvContentPartPr>
            <p14:xfrm>
              <a:off x="5099622" y="2586849"/>
              <a:ext cx="61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8EEE34-C9F4-E8E7-0459-408746957D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1622" y="2568849"/>
                <a:ext cx="4176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C1004-3F65-368A-17C2-AE966E2F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56C4-590C-C25B-7252-E95D15FE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NP shifts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6127F-F9B9-80B8-E6BF-EE8F60A48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10</a:t>
            </a:fld>
            <a:endParaRPr lang="en-GB" dirty="0"/>
          </a:p>
        </p:txBody>
      </p:sp>
      <p:pic>
        <p:nvPicPr>
          <p:cNvPr id="12" name="Picture 11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mbox{}\\&#10;\color{black}{&#10;Energy shift: $\delta E_{nl}^{\rm NP} = \langle\, n,l \,|\, V_{\rm NP} \,|\, n,l \,\rangle$\\[3mm]&#10;&#10;\mbox{}\\[0.0cm]&#10;&#10;Shift of the transition frequency: $\nu_{ba}^{\rm NP} = (\delta E_{n_bl_b}^{\rm NP} - \delta E_{n_al_a}^{\rm NP})/h$&#10;}&#10;\end{center}&#10;&#10;&#10;\end{document}" title="IguanaTex Picture Display">
            <a:extLst>
              <a:ext uri="{FF2B5EF4-FFF2-40B4-BE49-F238E27FC236}">
                <a16:creationId xmlns:a16="http://schemas.microsoft.com/office/drawing/2014/main" id="{2DE4BED6-BC11-0A55-0292-A032C93709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31" y="1943836"/>
            <a:ext cx="6695644" cy="26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CFAA-2AF1-D9C5-600B-7AD2F373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fitting to the standard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EB05D-3C27-D474-7267-61262705D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11</a:t>
            </a:fld>
            <a:endParaRPr lang="en-GB" dirty="0"/>
          </a:p>
        </p:txBody>
      </p:sp>
      <p:pic>
        <p:nvPicPr>
          <p:cNvPr id="46" name="Picture 45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color{black}{&#10;\begin{center}\begin{displaymath}&#10;\nu_{b_ia_i}^{\rm SM}({\cal R},r_p,r_d) \doteq&#10;    \nu_{b_ia_i}^{\rm exp} - \nu_{b_ia_i}^{\rm NP}, \quad i = 1,2,3,\ldots&#10;\end{displaymath}&#10;\begin{align*}&#10;{\cal R}:&amp; \qquad \mbox{the Rydberg constant}\\&#10;r_p:&amp; \qquad \mbox{proton charge radius}\\&#10;r_d:&amp; \qquad \mbox{deuteron charge radius}&#10;\end{align*}&#10;\end{center}&#10;}&#10;&#10;&#10;\end{document}" title="IguanaTex Bitmap Display">
            <a:extLst>
              <a:ext uri="{FF2B5EF4-FFF2-40B4-BE49-F238E27FC236}">
                <a16:creationId xmlns:a16="http://schemas.microsoft.com/office/drawing/2014/main" id="{0798E06E-C7E0-CCC3-72B5-3C614FA9FE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87" y="2853782"/>
            <a:ext cx="5002686" cy="1886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9D929-8CC0-E191-355C-3F29BE94F66B}"/>
              </a:ext>
            </a:extLst>
          </p:cNvPr>
          <p:cNvSpPr txBox="1"/>
          <p:nvPr/>
        </p:nvSpPr>
        <p:spPr>
          <a:xfrm>
            <a:off x="61059" y="1492921"/>
            <a:ext cx="90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compatible is experiment with theory, assuming a NP interaction?</a:t>
            </a:r>
            <a:endParaRPr lang="en-GB" sz="2400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37DA-06AC-2640-17A4-F5BE7EAA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0D41-6C4D-6DD5-9F94-CC3E9938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fitting to the standard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B605E-F8A1-558C-3A25-4B0E3480B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AABF43-22A9-13D4-F0AF-E8A4CD708B15}"/>
                  </a:ext>
                </a:extLst>
              </p:cNvPr>
              <p:cNvSpPr txBox="1"/>
              <p:nvPr/>
            </p:nvSpPr>
            <p:spPr>
              <a:xfrm>
                <a:off x="296525" y="1526578"/>
                <a:ext cx="8529899" cy="435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possible approaches:</a:t>
                </a:r>
              </a:p>
              <a:p>
                <a:pPr algn="l">
                  <a:buNone/>
                </a:pP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buNone/>
                </a:pPr>
                <a:r>
                  <a:rPr lang="en-GB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Use all the available data</a:t>
                </a:r>
              </a:p>
              <a:p>
                <a:pPr algn="l">
                  <a:spcBef>
                    <a:spcPts val="1200"/>
                  </a:spcBef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Single species only (e.g., </a:t>
                </a:r>
                <a:r>
                  <a:rPr lang="en-GB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eH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2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buNone/>
                </a:pPr>
                <a:r>
                  <a:rPr lang="en-GB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 </a:t>
                </a:r>
                <a:r>
                  <a:rPr lang="en-GB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eH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</a:p>
              <a:p>
                <a:pPr algn="l">
                  <a:buNone/>
                </a:pPr>
                <a:r>
                  <a:rPr lang="en-GB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 </a:t>
                </a:r>
                <a:r>
                  <a:rPr lang="en-GB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eH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D), g-factors, molecular systems, …</a:t>
                </a:r>
              </a:p>
              <a:p>
                <a:pPr algn="l">
                  <a:buNone/>
                </a:pPr>
                <a:r>
                  <a:rPr lang="en-GB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          [e.g., Delaunay et al (2023)]</a:t>
                </a:r>
              </a:p>
              <a:p>
                <a:pPr algn="l">
                  <a:buNone/>
                </a:pPr>
                <a:r>
                  <a:rPr lang="en-GB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Use selected transitions only</a:t>
                </a:r>
              </a:p>
              <a:p>
                <a:pPr algn="l">
                  <a:spcBef>
                    <a:spcPts val="1200"/>
                  </a:spcBef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E.g., the isotope shift of the 1s – 2s interval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</a:p>
              <a:p>
                <a:pPr algn="l">
                  <a:spcBef>
                    <a:spcPts val="0"/>
                  </a:spcBef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or Lamb shifts only, … </a:t>
                </a:r>
              </a:p>
              <a:p>
                <a:pPr algn="l">
                  <a:buNone/>
                </a:pPr>
                <a:endParaRPr lang="en-GB" sz="2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AABF43-22A9-13D4-F0AF-E8A4CD708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1526578"/>
                <a:ext cx="8529899" cy="4358565"/>
              </a:xfrm>
              <a:prstGeom prst="rect">
                <a:avLst/>
              </a:prstGeom>
              <a:blipFill>
                <a:blip r:embed="rId2"/>
                <a:stretch>
                  <a:fillRect l="-1144" t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6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F05C-5277-9497-5512-E2854660B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DB1B-ED20-4C5D-82C3-DB7CA984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fitting to the standard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02F14-7720-BF92-70C6-2A265629C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A99EB-7FC4-43CC-13FB-EC6275725D55}"/>
              </a:ext>
            </a:extLst>
          </p:cNvPr>
          <p:cNvSpPr txBox="1"/>
          <p:nvPr/>
        </p:nvSpPr>
        <p:spPr>
          <a:xfrm>
            <a:off x="419798" y="1099567"/>
            <a:ext cx="839685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Use all the available data</a:t>
            </a:r>
          </a:p>
          <a:p>
            <a:pPr algn="l">
              <a:spcBef>
                <a:spcPts val="1200"/>
              </a:spcBef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Pros:  Use a number of independent measurements; broad range of transitions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Cons: Discrepancies in the data tend to make the bounds more stringent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for no good reasons; need to magnify the experimental errors; large 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number of degrees of freedom may hide trends</a:t>
            </a: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1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F38C-950D-E6D5-A70D-928FB28C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2C06-6048-9979-CA30-F1911970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fitting to the standard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54AB3-348D-EF2F-25FA-0A5CE24B5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0F80A-5B27-58BF-1D97-BB26BD48242B}"/>
              </a:ext>
            </a:extLst>
          </p:cNvPr>
          <p:cNvSpPr txBox="1"/>
          <p:nvPr/>
        </p:nvSpPr>
        <p:spPr>
          <a:xfrm>
            <a:off x="419798" y="1099567"/>
            <a:ext cx="839685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Use all the available data</a:t>
            </a:r>
          </a:p>
          <a:p>
            <a:pPr algn="l">
              <a:spcBef>
                <a:spcPts val="1200"/>
              </a:spcBef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Pros:  Use a number of independent measurements; broad range of transitions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Cons: Discrepancies in the data tend to make the bounds more stringent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for no good reasons; need to magnify the experimental errors; large 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number of degrees of freedom may hide trends</a:t>
            </a: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Use selected transitions only</a:t>
            </a:r>
          </a:p>
          <a:p>
            <a:pPr algn="l">
              <a:spcBef>
                <a:spcPts val="1200"/>
              </a:spcBef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Pros:  Reduces discrepancies, focuses on the most precise data</a:t>
            </a: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Cons: Relies on the accuracy of a small number of measurements</a:t>
            </a: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0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607C-1AC2-2BD4-D9A3-048306F3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DC57-81F5-6834-A3DC-6F02F62D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Helium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36DF7-E612-FCE5-D661-5C26267C6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C7E13-F7C6-2134-0CB3-B93D5AF4FFD9}"/>
              </a:ext>
            </a:extLst>
          </p:cNvPr>
          <p:cNvSpPr txBox="1"/>
          <p:nvPr/>
        </p:nvSpPr>
        <p:spPr>
          <a:xfrm>
            <a:off x="6237185" y="3090446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[Clausen’s PhD thesis (2025)]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EDF36-961F-0E39-BCC1-476EB67EB24E}"/>
              </a:ext>
            </a:extLst>
          </p:cNvPr>
          <p:cNvSpPr txBox="1"/>
          <p:nvPr/>
        </p:nvSpPr>
        <p:spPr>
          <a:xfrm>
            <a:off x="213168" y="596399"/>
            <a:ext cx="8706551" cy="42965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differences between SM theory and experiment in the binding energy of several states</a:t>
            </a:r>
          </a:p>
          <a:p>
            <a:pPr algn="l">
              <a:buNone/>
            </a:pPr>
            <a:endParaRPr lang="en-GB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³S state in helium-4:  </a:t>
            </a:r>
            <a:r>
              <a:rPr lang="el-GR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0.477(52) MHz</a:t>
            </a:r>
            <a:endParaRPr lang="en-GB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³S state in helium-3:  </a:t>
            </a:r>
            <a:r>
              <a:rPr lang="el-GR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0.482(53) MHz</a:t>
            </a:r>
            <a:endParaRPr lang="en-GB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³P state in helium-4:  </a:t>
            </a:r>
            <a:r>
              <a:rPr lang="el-GR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0.444(17) MHz</a:t>
            </a:r>
            <a:endParaRPr lang="en-GB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3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BE98-97C0-2C86-8088-ECDAAFC57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9F22-3CA2-B846-EB49-79D3AF1D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proton radius issue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85F57-FC55-F8B1-D82E-1D4D3238D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9352-CDE7-C08F-EFAF-B8E4AE546653}"/>
              </a:ext>
            </a:extLst>
          </p:cNvPr>
          <p:cNvSpPr txBox="1"/>
          <p:nvPr/>
        </p:nvSpPr>
        <p:spPr>
          <a:xfrm>
            <a:off x="971600" y="5115671"/>
            <a:ext cx="4905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[From V </a:t>
            </a:r>
            <a:r>
              <a:rPr lang="en-GB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Wirthl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to be submitted to Rep. Prog. Phys.]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BBF220-E2E4-B02E-A376-64F57277FAA2}"/>
              </a:ext>
            </a:extLst>
          </p:cNvPr>
          <p:cNvSpPr txBox="1"/>
          <p:nvPr/>
        </p:nvSpPr>
        <p:spPr>
          <a:xfrm>
            <a:off x="5787135" y="3564015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[Nature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845 (2026)]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BAE59-3203-2115-C82F-2EBCF6B9561B}"/>
              </a:ext>
            </a:extLst>
          </p:cNvPr>
          <p:cNvSpPr txBox="1"/>
          <p:nvPr/>
        </p:nvSpPr>
        <p:spPr>
          <a:xfrm>
            <a:off x="5787135" y="4035551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[PRL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123001 (2026)]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96502-0ADF-2518-AFEB-286BFDBB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803195"/>
            <a:ext cx="3637395" cy="429099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0C6DFC-5AB9-713C-CC52-5E3FBC0F12E1}"/>
              </a:ext>
            </a:extLst>
          </p:cNvPr>
          <p:cNvCxnSpPr/>
          <p:nvPr/>
        </p:nvCxnSpPr>
        <p:spPr bwMode="auto">
          <a:xfrm flipH="1">
            <a:off x="2996825" y="3744035"/>
            <a:ext cx="2790310" cy="628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CFBE8B-3571-C983-9B51-8BB748CDE166}"/>
              </a:ext>
            </a:extLst>
          </p:cNvPr>
          <p:cNvCxnSpPr/>
          <p:nvPr/>
        </p:nvCxnSpPr>
        <p:spPr bwMode="auto">
          <a:xfrm flipH="1">
            <a:off x="3064332" y="4239090"/>
            <a:ext cx="2677798" cy="284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550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A6A0-2AD6-4D1D-7959-C33ED0D0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issues of methodology…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66501-D365-002F-F270-57E53F8D9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17</a:t>
            </a:fld>
            <a:endParaRPr lang="en-GB" dirty="0"/>
          </a:p>
        </p:txBody>
      </p:sp>
      <p:pic>
        <p:nvPicPr>
          <p:cNvPr id="10" name="Picture 9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25174C61-FB4E-9A98-7B43-35BB03B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4255" r="-1" b="8511"/>
          <a:stretch>
            <a:fillRect/>
          </a:stretch>
        </p:blipFill>
        <p:spPr>
          <a:xfrm>
            <a:off x="1066027" y="2226948"/>
            <a:ext cx="7173364" cy="369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3BB42-40CF-0AD7-0F37-9A4C1681F81E}"/>
              </a:ext>
            </a:extLst>
          </p:cNvPr>
          <p:cNvSpPr txBox="1"/>
          <p:nvPr/>
        </p:nvSpPr>
        <p:spPr>
          <a:xfrm>
            <a:off x="5652120" y="5936799"/>
            <a:ext cx="311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[Phys. Rev. A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032825 (2023)]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ECCE3-5EF9-D217-29A9-0E0EF5A68E57}"/>
              </a:ext>
            </a:extLst>
          </p:cNvPr>
          <p:cNvSpPr txBox="1"/>
          <p:nvPr/>
        </p:nvSpPr>
        <p:spPr>
          <a:xfrm>
            <a:off x="883090" y="848566"/>
            <a:ext cx="733431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Overall bounds or bounds for specific models? And which models?</a:t>
            </a:r>
          </a:p>
          <a:p>
            <a:pPr>
              <a:spcBef>
                <a:spcPts val="1800"/>
              </a:spcBef>
              <a:buNone/>
            </a:pPr>
            <a:r>
              <a:rPr lang="en-GB" sz="18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bounds on </a:t>
            </a:r>
            <a:r>
              <a:rPr lang="en-GB" sz="18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</a:t>
            </a:r>
            <a:r>
              <a:rPr lang="en-GB" sz="18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GB" sz="18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µH and µD spectroscopy (g</a:t>
            </a:r>
            <a:r>
              <a:rPr lang="en-GB" sz="16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GB" sz="18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GB" sz="18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solidFill>
                  <a:srgbClr val="179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3383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78A3-AC37-4528-376A-E2EEF56F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 err="1"/>
              <a:t>g</a:t>
            </a:r>
            <a:r>
              <a:rPr lang="en-GB" sz="2000" dirty="0" err="1"/>
              <a:t>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6D94A-C9F4-F073-C3E8-18F450169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18</a:t>
            </a:fld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A8404B0-E064-FAD3-5027-A0E44FA30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6"/>
          <a:stretch>
            <a:fillRect/>
          </a:stretch>
        </p:blipFill>
        <p:spPr bwMode="auto">
          <a:xfrm>
            <a:off x="3761910" y="910825"/>
            <a:ext cx="4381500" cy="49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\documentclass{article}&#10;\usepackage{amsmath}&#10;\pagestyle{empty}&#10;\begin{document}&#10;&#10;Bounds on $g_eg_p$ based on eH only or on eH + $\mu$H ($g_\mu = g_e$)&#10;&#10;&#10;\end{document}" title="IguanaTex Picture Display">
            <a:extLst>
              <a:ext uri="{FF2B5EF4-FFF2-40B4-BE49-F238E27FC236}">
                <a16:creationId xmlns:a16="http://schemas.microsoft.com/office/drawing/2014/main" id="{4E40C927-11D1-A836-260D-2C10358A8D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86" y="975374"/>
            <a:ext cx="6552379" cy="266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F94F9-4979-35FF-A453-3AD016CCEFE3}"/>
              </a:ext>
            </a:extLst>
          </p:cNvPr>
          <p:cNvSpPr txBox="1"/>
          <p:nvPr/>
        </p:nvSpPr>
        <p:spPr>
          <a:xfrm>
            <a:off x="2366755" y="2032868"/>
            <a:ext cx="1168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µH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FF6ECC-E928-EA47-8FAF-85A2801F49FE}"/>
              </a:ext>
            </a:extLst>
          </p:cNvPr>
          <p:cNvCxnSpPr/>
          <p:nvPr/>
        </p:nvCxnSpPr>
        <p:spPr bwMode="auto">
          <a:xfrm>
            <a:off x="3536885" y="4779150"/>
            <a:ext cx="4050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6105D2-6E43-E01C-5B41-BD52607AEDDB}"/>
              </a:ext>
            </a:extLst>
          </p:cNvPr>
          <p:cNvSpPr txBox="1"/>
          <p:nvPr/>
        </p:nvSpPr>
        <p:spPr>
          <a:xfrm>
            <a:off x="6642230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[PRA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052825 (2023)]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4FD7B-6D71-F2BC-C025-C37665A69EB6}"/>
              </a:ext>
            </a:extLst>
          </p:cNvPr>
          <p:cNvSpPr txBox="1"/>
          <p:nvPr/>
        </p:nvSpPr>
        <p:spPr>
          <a:xfrm>
            <a:off x="561745" y="4599130"/>
            <a:ext cx="301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µH, errors expanded by 60%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6A48D-108D-9F8C-60A4-9C5F4FC6C1E4}"/>
              </a:ext>
            </a:extLst>
          </p:cNvPr>
          <p:cNvSpPr txBox="1"/>
          <p:nvPr/>
        </p:nvSpPr>
        <p:spPr>
          <a:xfrm>
            <a:off x="2631060" y="3293985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µH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CF7C35-55FE-6B23-D947-4F314F17DA8A}"/>
              </a:ext>
            </a:extLst>
          </p:cNvPr>
          <p:cNvCxnSpPr/>
          <p:nvPr/>
        </p:nvCxnSpPr>
        <p:spPr bwMode="auto">
          <a:xfrm>
            <a:off x="3517704" y="2209155"/>
            <a:ext cx="4050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3A9592-4950-EF77-CE8E-D1812CAFB89F}"/>
              </a:ext>
            </a:extLst>
          </p:cNvPr>
          <p:cNvCxnSpPr/>
          <p:nvPr/>
        </p:nvCxnSpPr>
        <p:spPr bwMode="auto">
          <a:xfrm>
            <a:off x="3540207" y="3469061"/>
            <a:ext cx="4050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968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BC9D-2EAD-F5AD-EA01-B141BAAB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6F6F-14AF-F030-32FE-66472E39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 err="1"/>
              <a:t>g</a:t>
            </a:r>
            <a:r>
              <a:rPr lang="en-GB" sz="2000" dirty="0" err="1"/>
              <a:t>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059DE-0DDA-DC2D-D4F3-FDF68DBAF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19</a:t>
            </a:fld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578EF50-7F79-0A2E-B781-B0560A5D5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6"/>
          <a:stretch>
            <a:fillRect/>
          </a:stretch>
        </p:blipFill>
        <p:spPr bwMode="auto">
          <a:xfrm>
            <a:off x="3761910" y="910825"/>
            <a:ext cx="4381500" cy="49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3CA942-DD09-DF7D-E516-7ED27480C638}"/>
              </a:ext>
            </a:extLst>
          </p:cNvPr>
          <p:cNvSpPr txBox="1"/>
          <p:nvPr/>
        </p:nvSpPr>
        <p:spPr>
          <a:xfrm>
            <a:off x="2366755" y="2032868"/>
            <a:ext cx="1168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µH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EE63F-E123-DF3C-102D-46CB368D757B}"/>
              </a:ext>
            </a:extLst>
          </p:cNvPr>
          <p:cNvSpPr txBox="1"/>
          <p:nvPr/>
        </p:nvSpPr>
        <p:spPr>
          <a:xfrm>
            <a:off x="2631060" y="3293985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µH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B37D1D-625B-2833-1931-877C1F10F838}"/>
              </a:ext>
            </a:extLst>
          </p:cNvPr>
          <p:cNvCxnSpPr/>
          <p:nvPr/>
        </p:nvCxnSpPr>
        <p:spPr bwMode="auto">
          <a:xfrm>
            <a:off x="3517704" y="2209155"/>
            <a:ext cx="4050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7D5086-6721-0589-637C-5085CEB8A67A}"/>
              </a:ext>
            </a:extLst>
          </p:cNvPr>
          <p:cNvCxnSpPr/>
          <p:nvPr/>
        </p:nvCxnSpPr>
        <p:spPr bwMode="auto">
          <a:xfrm>
            <a:off x="3540207" y="3469061"/>
            <a:ext cx="4050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282E87-CCC9-75D1-F7E8-BE2A725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5" y="2024923"/>
            <a:ext cx="4381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5AAF3-A32F-11BA-1792-2C798B81F7FF}"/>
              </a:ext>
            </a:extLst>
          </p:cNvPr>
          <p:cNvSpPr txBox="1"/>
          <p:nvPr/>
        </p:nvSpPr>
        <p:spPr>
          <a:xfrm>
            <a:off x="921793" y="4381140"/>
            <a:ext cx="31101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µH, 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(1s-2s) and 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(2s-6p)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0C71C-612B-D1B7-9543-9D50F30A2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35" y="2255726"/>
            <a:ext cx="4062024" cy="21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25212-E135-EF38-7BF0-FB784FD3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BA13-98C1-7CDB-5E5C-836EF4D6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new physics interaction considered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000CD-A4DD-C579-091E-BC99FE0B6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</a:t>
            </a:fld>
            <a:endParaRPr lang="en-GB" dirty="0"/>
          </a:p>
        </p:txBody>
      </p:sp>
      <p:pic>
        <p:nvPicPr>
          <p:cNvPr id="6" name="Picture 5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&#10;&#10;\end{center}&#10;&#10;&#10;\end{document}" title="IguanaTex Picture Display">
            <a:extLst>
              <a:ext uri="{FF2B5EF4-FFF2-40B4-BE49-F238E27FC236}">
                <a16:creationId xmlns:a16="http://schemas.microsoft.com/office/drawing/2014/main" id="{A1482E21-6692-DE9A-C26B-4F33F0558A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30" y="1943837"/>
            <a:ext cx="6291833" cy="1016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D1868D-9A4A-2264-2D1F-6C8D665AF77D}"/>
                  </a:ext>
                </a:extLst>
              </p14:cNvPr>
              <p14:cNvContentPartPr/>
              <p14:nvPr/>
            </p14:nvContentPartPr>
            <p14:xfrm>
              <a:off x="6049967" y="2519824"/>
              <a:ext cx="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D1868D-9A4A-2264-2D1F-6C8D665AF7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3847" y="2513704"/>
                <a:ext cx="16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57FD74-28AF-07BF-C363-79571DBB2B6F}"/>
                  </a:ext>
                </a:extLst>
              </p14:cNvPr>
              <p14:cNvContentPartPr/>
              <p14:nvPr/>
            </p14:nvContentPartPr>
            <p14:xfrm>
              <a:off x="10015727" y="36469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57FD74-28AF-07BF-C363-79571DBB2B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9607" y="364086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44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EF15E-93D0-2B26-7B21-76F6E7C9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408A-550A-3D24-701D-2E0D3BE1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44" y="-34236"/>
            <a:ext cx="7046912" cy="593725"/>
          </a:xfrm>
        </p:spPr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 err="1"/>
              <a:t>g</a:t>
            </a:r>
            <a:r>
              <a:rPr lang="en-GB" sz="2000" dirty="0" err="1"/>
              <a:t>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21EA5-A986-148D-F229-509986B7E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C49EF-FC54-337A-3A73-60DD296CA48E}"/>
              </a:ext>
            </a:extLst>
          </p:cNvPr>
          <p:cNvSpPr txBox="1"/>
          <p:nvPr/>
        </p:nvSpPr>
        <p:spPr>
          <a:xfrm>
            <a:off x="656565" y="2384593"/>
            <a:ext cx="3523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µH, </a:t>
            </a:r>
            <a:r>
              <a:rPr lang="en-GB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(1s-2s) and </a:t>
            </a:r>
            <a:r>
              <a:rPr lang="en-GB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(2s-6p)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CFB3E-6082-56C5-9E76-F6BB1B70AEC3}"/>
              </a:ext>
            </a:extLst>
          </p:cNvPr>
          <p:cNvSpPr txBox="1"/>
          <p:nvPr/>
        </p:nvSpPr>
        <p:spPr>
          <a:xfrm>
            <a:off x="4524855" y="79485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endParaRPr lang="en-GB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2E1DE-350A-24E1-B645-CD8EC554AD47}"/>
              </a:ext>
            </a:extLst>
          </p:cNvPr>
          <p:cNvSpPr txBox="1"/>
          <p:nvPr/>
        </p:nvSpPr>
        <p:spPr>
          <a:xfrm>
            <a:off x="817551" y="3943804"/>
            <a:ext cx="3072058" cy="7017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µH, </a:t>
            </a:r>
            <a:r>
              <a:rPr lang="en-GB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(1s-2s), </a:t>
            </a:r>
            <a:r>
              <a:rPr lang="en-GB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(2s-6p)</a:t>
            </a:r>
          </a:p>
          <a:p>
            <a:pPr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(circular states)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42BFF-F741-BCB0-959A-FB74BCB7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67" y="1538790"/>
            <a:ext cx="4212482" cy="4070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48638-5520-681F-6D55-28525D81180A}"/>
              </a:ext>
            </a:extLst>
          </p:cNvPr>
          <p:cNvSpPr txBox="1"/>
          <p:nvPr/>
        </p:nvSpPr>
        <p:spPr>
          <a:xfrm>
            <a:off x="3904814" y="5609134"/>
            <a:ext cx="4905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[V. </a:t>
            </a:r>
            <a:r>
              <a:rPr lang="en-GB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Wirthl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to be submitted to Rep. Prog. Phys.]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4420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1346-CEED-031D-EBC1-574C2005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issues of methodology…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C674F-D133-0F27-5214-AD2CF52F9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21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4D86B-1089-3B7F-31D6-689C708D8793}"/>
              </a:ext>
            </a:extLst>
          </p:cNvPr>
          <p:cNvSpPr txBox="1"/>
          <p:nvPr/>
        </p:nvSpPr>
        <p:spPr>
          <a:xfrm>
            <a:off x="704105" y="2194400"/>
            <a:ext cx="783740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bounds on 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isotope shift of the 2 ³S – 2 ¹S interval of He</a:t>
            </a:r>
          </a:p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(dash-dotted curves) are strongly asymmetric…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0519C-303E-F7FD-A753-89B319FE4A39}"/>
              </a:ext>
            </a:extLst>
          </p:cNvPr>
          <p:cNvSpPr txBox="1"/>
          <p:nvPr/>
        </p:nvSpPr>
        <p:spPr>
          <a:xfrm>
            <a:off x="6687235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[NJP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045002 (2025)]</a:t>
            </a:r>
            <a:endParaRPr lang="en-GB" sz="1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4062794-1303-0F47-BB1F-19831DA5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84" y="3030242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673E3-3478-68C3-E71F-83966DD4EC46}"/>
              </a:ext>
            </a:extLst>
          </p:cNvPr>
          <p:cNvSpPr txBox="1"/>
          <p:nvPr/>
        </p:nvSpPr>
        <p:spPr>
          <a:xfrm>
            <a:off x="330207" y="1217424"/>
            <a:ext cx="851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Should we reduce any difference between experiment and SM theory to zero?</a:t>
            </a:r>
          </a:p>
        </p:txBody>
      </p:sp>
    </p:spTree>
    <p:extLst>
      <p:ext uri="{BB962C8B-B14F-4D97-AF65-F5344CB8AC3E}">
        <p14:creationId xmlns:p14="http://schemas.microsoft.com/office/powerpoint/2010/main" val="271938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ABBB-A921-562E-9567-5363D30D4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1E6C-1F68-6EE3-BE5D-46ECE4FE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issues of methodology…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68072-DC13-8C1C-54C5-AA70CFDF0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1897A-96D5-C59F-9558-D3C0EB0773D5}"/>
              </a:ext>
            </a:extLst>
          </p:cNvPr>
          <p:cNvSpPr txBox="1"/>
          <p:nvPr/>
        </p:nvSpPr>
        <p:spPr>
          <a:xfrm>
            <a:off x="704105" y="2194400"/>
            <a:ext cx="783740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bounds on 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isotope shift of the 2 ³S – 2 ¹S interval of He</a:t>
            </a:r>
          </a:p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(dash-dotted curves) are strongly asymmetric…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99ABCE6-C934-B688-0FE6-13652CDD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84" y="3030242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1FECC-C7BA-8FAA-3DDD-1C530EFB2BA4}"/>
              </a:ext>
            </a:extLst>
          </p:cNvPr>
          <p:cNvSpPr txBox="1"/>
          <p:nvPr/>
        </p:nvSpPr>
        <p:spPr>
          <a:xfrm>
            <a:off x="330207" y="1217424"/>
            <a:ext cx="851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Should we reduce any difference between experiment and SM theory to zero?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31F8E-1446-536B-1330-81E2503B5B06}"/>
              </a:ext>
            </a:extLst>
          </p:cNvPr>
          <p:cNvSpPr txBox="1"/>
          <p:nvPr/>
        </p:nvSpPr>
        <p:spPr>
          <a:xfrm>
            <a:off x="-576881" y="5351712"/>
            <a:ext cx="973215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 by neutron scattering data + anomalous magnetic moment of the electron</a:t>
            </a:r>
          </a:p>
          <a:p>
            <a:pPr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[Delaunay et al (2017)]</a:t>
            </a:r>
          </a:p>
        </p:txBody>
      </p:sp>
    </p:spTree>
    <p:extLst>
      <p:ext uri="{BB962C8B-B14F-4D97-AF65-F5344CB8AC3E}">
        <p14:creationId xmlns:p14="http://schemas.microsoft.com/office/powerpoint/2010/main" val="187443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9282D-6FCC-D205-2768-212D9E5A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E6F5-2C7C-8EBD-76E3-6A0896B3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issues of methodology…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F24BD-A50D-55EF-EF74-0873BE88A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56BA4-3007-A136-9EA3-8716BF6B7B65}"/>
              </a:ext>
            </a:extLst>
          </p:cNvPr>
          <p:cNvSpPr txBox="1"/>
          <p:nvPr/>
        </p:nvSpPr>
        <p:spPr>
          <a:xfrm>
            <a:off x="704105" y="2194400"/>
            <a:ext cx="783740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bounds on 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isotope shift of the 2 ³S – 2 ¹S interval of He</a:t>
            </a:r>
          </a:p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(dash-dotted curves) are strongly asymmetric…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65CA08-E9CA-4E3C-2325-3AC01336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84" y="3030242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D9F3C-A482-E17A-44D9-D8BC15ECD8F8}"/>
              </a:ext>
            </a:extLst>
          </p:cNvPr>
          <p:cNvSpPr txBox="1"/>
          <p:nvPr/>
        </p:nvSpPr>
        <p:spPr>
          <a:xfrm>
            <a:off x="330207" y="1217424"/>
            <a:ext cx="851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Should we reduce any difference between experiment and SM theory to zero?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4EC40-40A1-A61C-AC8D-23359FE3C580}"/>
              </a:ext>
            </a:extLst>
          </p:cNvPr>
          <p:cNvSpPr txBox="1"/>
          <p:nvPr/>
        </p:nvSpPr>
        <p:spPr>
          <a:xfrm>
            <a:off x="2312576" y="5312551"/>
            <a:ext cx="521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 from Ca isotope shift [</a:t>
            </a:r>
            <a:r>
              <a:rPr lang="en-GB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Wilzewski</a:t>
            </a: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(2025)]</a:t>
            </a:r>
          </a:p>
        </p:txBody>
      </p:sp>
    </p:spTree>
    <p:extLst>
      <p:ext uri="{BB962C8B-B14F-4D97-AF65-F5344CB8AC3E}">
        <p14:creationId xmlns:p14="http://schemas.microsoft.com/office/powerpoint/2010/main" val="391321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104B1-4758-F1AE-8029-A7079B03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D86E-E962-6375-BE71-666EC4CB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issues of methodology…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F2560-499A-43C1-94B7-ED8F5639A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AC2CE-26F4-F463-420A-406FAAC93817}"/>
              </a:ext>
            </a:extLst>
          </p:cNvPr>
          <p:cNvSpPr txBox="1"/>
          <p:nvPr/>
        </p:nvSpPr>
        <p:spPr>
          <a:xfrm>
            <a:off x="704105" y="2194400"/>
            <a:ext cx="783740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bounds on 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600" dirty="0" err="1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isotope shift of the 2 ³S – 2 ¹S interval of He</a:t>
            </a:r>
          </a:p>
          <a:p>
            <a:pPr>
              <a:buNone/>
            </a:pPr>
            <a:r>
              <a:rPr lang="en-GB" sz="1800" dirty="0">
                <a:solidFill>
                  <a:srgbClr val="B97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(dash-dotted curves) are strongly asymmetric…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98FCCBB-A8E4-1A28-ECD7-50571B80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84" y="3030242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CBCB8-4D91-9CEE-F14A-890D75B0EA1A}"/>
              </a:ext>
            </a:extLst>
          </p:cNvPr>
          <p:cNvSpPr txBox="1"/>
          <p:nvPr/>
        </p:nvSpPr>
        <p:spPr>
          <a:xfrm>
            <a:off x="330207" y="1217424"/>
            <a:ext cx="851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Should we reduce any difference between experiment and SM theory to zero?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FFEB5-7DE6-81E6-FC0D-05259DD403FE}"/>
              </a:ext>
            </a:extLst>
          </p:cNvPr>
          <p:cNvSpPr txBox="1"/>
          <p:nvPr/>
        </p:nvSpPr>
        <p:spPr>
          <a:xfrm>
            <a:off x="1814798" y="5319210"/>
            <a:ext cx="601639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curves: bounds based on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µH and µD for gµ =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Dashed blue curves: isotope shift bounds</a:t>
            </a:r>
          </a:p>
        </p:txBody>
      </p:sp>
    </p:spTree>
    <p:extLst>
      <p:ext uri="{BB962C8B-B14F-4D97-AF65-F5344CB8AC3E}">
        <p14:creationId xmlns:p14="http://schemas.microsoft.com/office/powerpoint/2010/main" val="413461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0CD3B-5CF8-05C2-8A26-603670B53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927F-28F6-E8A1-FED0-ADB5278D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Sensitivity of the muonic species on NP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30614-182E-B2F0-AD65-18D13FB91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25</a:t>
            </a:fld>
            <a:endParaRPr lang="en-GB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A449434-7741-6E3A-8839-13EC0151B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1B4D0694-2BC3-3065-10AA-017838F5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58" y="2078850"/>
            <a:ext cx="5843331" cy="3887086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color}&#10;\definecolor{darkgreen}{rgb}{0.00,0.50,0.00}&#10;\pagestyle{empty}&#10;\begin{document}&#10;&#10;\begin{center}&#10;\small&#10;Values of $g_\mu g_p$ or $g_\mu g_d$ for which the NP shift of the 2s$_{1/2}$ - 2p$_{3/2}$ interval\\ in $\mu$H or $\mu$D is less than&#10;5\% of the respective experimental error&#10;\end{center} &#10;&#10;&#10;\end{document}" title="IguanaTex Picture Display">
            <a:extLst>
              <a:ext uri="{FF2B5EF4-FFF2-40B4-BE49-F238E27FC236}">
                <a16:creationId xmlns:a16="http://schemas.microsoft.com/office/drawing/2014/main" id="{3B487C7D-8D06-AAB2-456C-084C44D1CA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9" y="998730"/>
            <a:ext cx="7087255" cy="487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EE5B3-48FF-DB2D-9529-91E0D3F2284B}"/>
              </a:ext>
            </a:extLst>
          </p:cNvPr>
          <p:cNvSpPr txBox="1"/>
          <p:nvPr/>
        </p:nvSpPr>
        <p:spPr>
          <a:xfrm>
            <a:off x="1067499" y="1805365"/>
            <a:ext cx="777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58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wave functions for the Uehling potential and the nucleus charge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D9F6C-A406-C6A8-32D6-5BA2315FC7B9}"/>
              </a:ext>
            </a:extLst>
          </p:cNvPr>
          <p:cNvSpPr txBox="1"/>
          <p:nvPr/>
        </p:nvSpPr>
        <p:spPr>
          <a:xfrm>
            <a:off x="6642230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[PRA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052825 (2023)]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0CFD7-E160-9D01-C167-3D7E0CA8FC4D}"/>
              </a:ext>
            </a:extLst>
          </p:cNvPr>
          <p:cNvSpPr txBox="1"/>
          <p:nvPr/>
        </p:nvSpPr>
        <p:spPr>
          <a:xfrm>
            <a:off x="2366755" y="6136700"/>
            <a:ext cx="5257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also Jaeckel and Roy (2010), 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Frugiuele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Peset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(2022), Huang and Wang (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2026)</a:t>
            </a: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6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7E63B-B7DA-8E7D-14EA-454914B58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D715-8ACC-1EB9-D354-DC66E1C7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Sensitivity of the muonic species on NP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8C9E5-1A03-31D5-001D-4214F7E5E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26</a:t>
            </a:fld>
            <a:endParaRPr lang="en-GB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0C819D4-903E-1062-7602-C8C17EC968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4BE61678-B182-7A62-7AB2-8D4ED107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58" y="2078850"/>
            <a:ext cx="5843331" cy="3887086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color}&#10;\definecolor{darkgreen}{rgb}{0.00,0.50,0.00}&#10;\pagestyle{empty}&#10;\begin{document}&#10;&#10;\begin{center}&#10;\small&#10;Values of $g_\mu g_p$ or $g_\mu g_d$ for which the NP shift of the 2s$_{1/2}$ - 2p$_{3/2}$ interval\\ in $\mu$H or $\mu$D is less than&#10;5\% of the respective experimental error&#10;\end{center} &#10;&#10;&#10;\end{document}" title="IguanaTex Picture Display">
            <a:extLst>
              <a:ext uri="{FF2B5EF4-FFF2-40B4-BE49-F238E27FC236}">
                <a16:creationId xmlns:a16="http://schemas.microsoft.com/office/drawing/2014/main" id="{9735A24F-7E8A-7BE3-CB6E-A499B24313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9" y="998730"/>
            <a:ext cx="7087255" cy="487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1ACC45-0BD9-7F78-E555-1BC27267F510}"/>
              </a:ext>
            </a:extLst>
          </p:cNvPr>
          <p:cNvSpPr txBox="1"/>
          <p:nvPr/>
        </p:nvSpPr>
        <p:spPr>
          <a:xfrm>
            <a:off x="4455362" y="2640967"/>
            <a:ext cx="460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Non-relativistic wave functions for 1/r potential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76212-EA49-598C-82D4-836B82631412}"/>
              </a:ext>
            </a:extLst>
          </p:cNvPr>
          <p:cNvSpPr txBox="1"/>
          <p:nvPr/>
        </p:nvSpPr>
        <p:spPr>
          <a:xfrm>
            <a:off x="5411412" y="3401982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wave functions for 1/r potential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6B8A4-2811-079D-6826-849BB8BE92D9}"/>
              </a:ext>
            </a:extLst>
          </p:cNvPr>
          <p:cNvSpPr txBox="1"/>
          <p:nvPr/>
        </p:nvSpPr>
        <p:spPr>
          <a:xfrm>
            <a:off x="1067499" y="1805365"/>
            <a:ext cx="777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58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wave functions for the Uehling potential and the nucleus charge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0D65C-6256-78D8-4270-22A7DB556133}"/>
              </a:ext>
            </a:extLst>
          </p:cNvPr>
          <p:cNvSpPr txBox="1"/>
          <p:nvPr/>
        </p:nvSpPr>
        <p:spPr>
          <a:xfrm>
            <a:off x="6642230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[PRA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052825 (2023)]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87852-220F-89B8-994B-C686071BD828}"/>
              </a:ext>
            </a:extLst>
          </p:cNvPr>
          <p:cNvSpPr txBox="1"/>
          <p:nvPr/>
        </p:nvSpPr>
        <p:spPr>
          <a:xfrm>
            <a:off x="2366755" y="6136700"/>
            <a:ext cx="5257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also Jaeckel and Roy (2010), 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Frugiuele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Peset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(2022), Huang and Wang (</a:t>
            </a:r>
            <a:r>
              <a:rPr lang="en-GB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2026)</a:t>
            </a: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4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A53BC-615E-07FB-3888-41C5AFAF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1EA0-8672-2E93-7044-14D1DEF5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 err="1"/>
              <a:t>g</a:t>
            </a:r>
            <a:r>
              <a:rPr lang="en-GB" sz="2000" dirty="0" err="1"/>
              <a:t>p</a:t>
            </a:r>
            <a:r>
              <a:rPr lang="en-GB" sz="2000" dirty="0"/>
              <a:t> </a:t>
            </a:r>
            <a:r>
              <a:rPr lang="en-GB" dirty="0"/>
              <a:t>(any </a:t>
            </a:r>
            <a:r>
              <a:rPr lang="en-GB" dirty="0" err="1"/>
              <a:t>g</a:t>
            </a:r>
            <a:r>
              <a:rPr lang="en-GB" sz="2000" dirty="0" err="1"/>
              <a:t>n</a:t>
            </a:r>
            <a:r>
              <a:rPr lang="en-GB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AD9B5B-336C-31C9-27F1-A3D8147FB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27</a:t>
            </a:fld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159ECD3-EF24-CE50-17AB-84848146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195513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BDD21A-1C31-F852-A812-C651815C761A}"/>
              </a:ext>
            </a:extLst>
          </p:cNvPr>
          <p:cNvSpPr txBox="1"/>
          <p:nvPr/>
        </p:nvSpPr>
        <p:spPr>
          <a:xfrm>
            <a:off x="4308656" y="1411477"/>
            <a:ext cx="449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NP contribution to the muonic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3DE72-2970-2C1F-E078-F1BBC6BA2161}"/>
              </a:ext>
            </a:extLst>
          </p:cNvPr>
          <p:cNvSpPr txBox="1"/>
          <p:nvPr/>
        </p:nvSpPr>
        <p:spPr>
          <a:xfrm>
            <a:off x="524416" y="141147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 by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spectroscopy alone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2006AA-FE20-77DB-7736-49238099BA13}"/>
              </a:ext>
            </a:extLst>
          </p:cNvPr>
          <p:cNvCxnSpPr/>
          <p:nvPr/>
        </p:nvCxnSpPr>
        <p:spPr bwMode="auto">
          <a:xfrm>
            <a:off x="2271047" y="1898830"/>
            <a:ext cx="410743" cy="990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F77A99-A842-F96E-23F4-F19CEA7C550A}"/>
              </a:ext>
            </a:extLst>
          </p:cNvPr>
          <p:cNvCxnSpPr/>
          <p:nvPr/>
        </p:nvCxnSpPr>
        <p:spPr bwMode="auto">
          <a:xfrm>
            <a:off x="2446906" y="1912030"/>
            <a:ext cx="3085692" cy="1125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ED8785-A2A0-DBBA-603C-CC2E98FC22AE}"/>
              </a:ext>
            </a:extLst>
          </p:cNvPr>
          <p:cNvCxnSpPr/>
          <p:nvPr/>
        </p:nvCxnSpPr>
        <p:spPr bwMode="auto">
          <a:xfrm flipH="1">
            <a:off x="4301970" y="1831030"/>
            <a:ext cx="1756338" cy="1057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E9D323-7D6F-39A8-8430-F8E1BCFD331F}"/>
              </a:ext>
            </a:extLst>
          </p:cNvPr>
          <p:cNvCxnSpPr/>
          <p:nvPr/>
        </p:nvCxnSpPr>
        <p:spPr bwMode="auto">
          <a:xfrm>
            <a:off x="6135642" y="1831030"/>
            <a:ext cx="1091653" cy="1057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2854C0-E262-EF26-F58F-1EFD736EC1A9}"/>
              </a:ext>
            </a:extLst>
          </p:cNvPr>
          <p:cNvSpPr txBox="1"/>
          <p:nvPr/>
        </p:nvSpPr>
        <p:spPr>
          <a:xfrm>
            <a:off x="6687235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[NJP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045002 (2025)]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14942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4110-82D6-D57D-1B5E-AE3BF127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BE54-EAD8-44D9-1EBD-82EEDDE0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 err="1"/>
              <a:t>g</a:t>
            </a:r>
            <a:r>
              <a:rPr lang="en-GB" sz="2000" dirty="0" err="1"/>
              <a:t>p</a:t>
            </a:r>
            <a:r>
              <a:rPr lang="en-GB" sz="2000" dirty="0"/>
              <a:t> </a:t>
            </a:r>
            <a:r>
              <a:rPr lang="en-GB" dirty="0"/>
              <a:t>(any </a:t>
            </a:r>
            <a:r>
              <a:rPr lang="en-GB" dirty="0" err="1"/>
              <a:t>g</a:t>
            </a:r>
            <a:r>
              <a:rPr lang="en-GB" sz="2000" dirty="0" err="1"/>
              <a:t>n</a:t>
            </a:r>
            <a:r>
              <a:rPr lang="en-GB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9B100-67CC-8128-88EA-BCF2092A9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28</a:t>
            </a:fld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46C5BDB-D5E6-899A-840B-733087E3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195513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00096-9824-3814-EEB7-27493A471DC0}"/>
              </a:ext>
            </a:extLst>
          </p:cNvPr>
          <p:cNvSpPr txBox="1"/>
          <p:nvPr/>
        </p:nvSpPr>
        <p:spPr>
          <a:xfrm>
            <a:off x="1411006" y="1024353"/>
            <a:ext cx="631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curves: bounds based on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µH and µD for g_µ =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g_e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31E2C-F383-A1EB-6DEE-C1DACBBAB23D}"/>
              </a:ext>
            </a:extLst>
          </p:cNvPr>
          <p:cNvSpPr txBox="1"/>
          <p:nvPr/>
        </p:nvSpPr>
        <p:spPr>
          <a:xfrm>
            <a:off x="813655" y="1609933"/>
            <a:ext cx="750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Dotted curves: bounds based on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µH and µD for -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g_e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g_µ ≤ 100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g_e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145A-EF42-8109-C376-FACD412D276B}"/>
              </a:ext>
            </a:extLst>
          </p:cNvPr>
          <p:cNvSpPr txBox="1"/>
          <p:nvPr/>
        </p:nvSpPr>
        <p:spPr>
          <a:xfrm>
            <a:off x="6687235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[NJP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045002 (2025)]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57410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C8ABA-415D-9ED3-9E01-11C0BAD4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E32C-22CD-4674-2ADC-99F3DFB2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 err="1"/>
              <a:t>g</a:t>
            </a:r>
            <a:r>
              <a:rPr lang="en-GB" sz="2000" dirty="0" err="1"/>
              <a:t>p</a:t>
            </a:r>
            <a:r>
              <a:rPr lang="en-GB" sz="2000" dirty="0"/>
              <a:t> </a:t>
            </a:r>
            <a:r>
              <a:rPr lang="en-GB" dirty="0"/>
              <a:t>(any </a:t>
            </a:r>
            <a:r>
              <a:rPr lang="en-GB" dirty="0" err="1"/>
              <a:t>g</a:t>
            </a:r>
            <a:r>
              <a:rPr lang="en-GB" sz="2000" dirty="0" err="1"/>
              <a:t>n</a:t>
            </a:r>
            <a:r>
              <a:rPr lang="en-GB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7A141-5B2F-F715-0342-CF9C9312B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29</a:t>
            </a:fld>
            <a:endParaRPr lang="en-GB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1A48732-FB6A-879F-84DF-B4B63E0D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195513"/>
            <a:ext cx="643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E162-9E08-22E7-23EF-837A763914AC}"/>
              </a:ext>
            </a:extLst>
          </p:cNvPr>
          <p:cNvSpPr txBox="1"/>
          <p:nvPr/>
        </p:nvSpPr>
        <p:spPr>
          <a:xfrm>
            <a:off x="1241630" y="1364847"/>
            <a:ext cx="667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1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curves: bounds based on </a:t>
            </a:r>
            <a:r>
              <a:rPr lang="en-GB" sz="1800" dirty="0" err="1">
                <a:solidFill>
                  <a:srgbClr val="1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GB" sz="1800" dirty="0">
                <a:solidFill>
                  <a:srgbClr val="1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1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GB" sz="1800" dirty="0">
                <a:solidFill>
                  <a:srgbClr val="1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µH and µD for g_µ = 207 </a:t>
            </a:r>
            <a:r>
              <a:rPr lang="en-GB" sz="1800" dirty="0" err="1">
                <a:solidFill>
                  <a:srgbClr val="1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g_e</a:t>
            </a:r>
            <a:endParaRPr lang="en-GB" sz="1800" dirty="0">
              <a:solidFill>
                <a:srgbClr val="1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4052D-0521-33E7-F5AB-748DE8AEB625}"/>
              </a:ext>
            </a:extLst>
          </p:cNvPr>
          <p:cNvSpPr txBox="1"/>
          <p:nvPr/>
        </p:nvSpPr>
        <p:spPr>
          <a:xfrm>
            <a:off x="6687235" y="5689993"/>
            <a:ext cx="2430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[NJP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045002 (2025)]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9259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F23BE-0835-50B6-29EF-5660700F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53D7-3CAC-1B6C-8C6F-ED310C33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new physics interaction considered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A50CA-34B7-AB57-2F4A-B34C18068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3</a:t>
            </a:fld>
            <a:endParaRPr lang="en-GB" dirty="0"/>
          </a:p>
        </p:txBody>
      </p:sp>
      <p:pic>
        <p:nvPicPr>
          <p:cNvPr id="5" name="Picture 4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1 eV $\leq$ $m_{X_0}$ $\leq$ 1 MeV&#10;}&#10;&#10;&#10;\end{center}&#10;&#10;&#10;\end{document}" title="IguanaTex Picture Display">
            <a:extLst>
              <a:ext uri="{FF2B5EF4-FFF2-40B4-BE49-F238E27FC236}">
                <a16:creationId xmlns:a16="http://schemas.microsoft.com/office/drawing/2014/main" id="{3BF817C0-7751-01A9-E367-E1E6662DAB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30" y="1909820"/>
            <a:ext cx="6291833" cy="1529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D83C1E-FDB6-BD4A-F27A-419CBDDE7901}"/>
                  </a:ext>
                </a:extLst>
              </p14:cNvPr>
              <p14:cNvContentPartPr/>
              <p14:nvPr/>
            </p14:nvContentPartPr>
            <p14:xfrm>
              <a:off x="6049967" y="2519824"/>
              <a:ext cx="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D83C1E-FDB6-BD4A-F27A-419CBDDE79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3847" y="2513704"/>
                <a:ext cx="16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3AA2EE-2895-2451-1F43-7E1C65A03681}"/>
                  </a:ext>
                </a:extLst>
              </p14:cNvPr>
              <p14:cNvContentPartPr/>
              <p14:nvPr/>
            </p14:nvContentPartPr>
            <p14:xfrm>
              <a:off x="10015727" y="36469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3AA2EE-2895-2451-1F43-7E1C65A036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9607" y="3640864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20C8FC1-E990-BD58-3B27-A4BDA17AE158}"/>
              </a:ext>
            </a:extLst>
          </p:cNvPr>
          <p:cNvSpPr/>
          <p:nvPr/>
        </p:nvSpPr>
        <p:spPr>
          <a:xfrm>
            <a:off x="5895195" y="2438890"/>
            <a:ext cx="432000" cy="400070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rgbClr val="C00000"/>
            </a:solidFill>
          </a:ln>
        </p:spPr>
        <p:txBody>
          <a:bodyPr wrap="none" rtlCol="0" anchor="ctr" anchorCtr="1"/>
          <a:lstStyle/>
          <a:p>
            <a:endParaRPr lang="fr-FR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23562-714B-214E-2B36-7CA4E67549AD}"/>
                  </a:ext>
                </a:extLst>
              </p14:cNvPr>
              <p14:cNvContentPartPr/>
              <p14:nvPr/>
            </p14:nvContentPartPr>
            <p14:xfrm>
              <a:off x="4014222" y="333024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23562-714B-214E-2B36-7CA4E67549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96222" y="331260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984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D6F0C-4B58-C05A-F2E8-B3F0E1B7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99AF-CC7A-7582-726C-BAC1CC0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Forthcoming measurements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49357-350E-86B3-7D48-6911A0CF8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30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BE08E-9B85-E801-4563-5843BEBE8EDB}"/>
              </a:ext>
            </a:extLst>
          </p:cNvPr>
          <p:cNvSpPr txBox="1"/>
          <p:nvPr/>
        </p:nvSpPr>
        <p:spPr>
          <a:xfrm>
            <a:off x="271793" y="731314"/>
            <a:ext cx="8589302" cy="50660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next few years…</a:t>
            </a:r>
          </a:p>
          <a:p>
            <a:pPr algn="l">
              <a:buNone/>
            </a:pPr>
            <a:endParaRPr lang="en-GB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 – ns  transition frequencies in deuterium</a:t>
            </a: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 – 6p transition frequency in deuterium</a:t>
            </a: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 – 3s transition frequency in deuterium</a:t>
            </a: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 – 3s transition frequency in hydrogen (higher precision)</a:t>
            </a: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Rydberg transitions in hydrogen</a:t>
            </a: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 – 2s transition frequency in He+</a:t>
            </a: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 – 2s transition to 0.4 ppb in </a:t>
            </a:r>
            <a:r>
              <a:rPr lang="en-GB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orthopositronium</a:t>
            </a:r>
            <a:endParaRPr lang="en-GB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20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AD72-A458-56F8-CD63-F54672077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A0D5-01C7-3266-410F-79A09FE2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</a:t>
            </a:r>
            <a:r>
              <a:rPr lang="en-GB" sz="2000" dirty="0" err="1"/>
              <a:t>e</a:t>
            </a:r>
            <a:r>
              <a:rPr lang="en-GB" dirty="0"/>
              <a:t> from positronium spectroscopy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B6A452-86CB-2829-EDF1-9D80BDA7BB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31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5B0D9-676B-1A12-A664-27D80676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78"/>
          <a:stretch>
            <a:fillRect/>
          </a:stretch>
        </p:blipFill>
        <p:spPr>
          <a:xfrm>
            <a:off x="616490" y="1673805"/>
            <a:ext cx="7898860" cy="2942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C9287-19C0-C15C-FC77-C6D5EBE80C45}"/>
              </a:ext>
            </a:extLst>
          </p:cNvPr>
          <p:cNvSpPr txBox="1"/>
          <p:nvPr/>
        </p:nvSpPr>
        <p:spPr>
          <a:xfrm>
            <a:off x="3974608" y="5370351"/>
            <a:ext cx="4905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[From C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Frugiuele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PRD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015010 (2019)]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12395-958C-7628-6045-5AB6A33EEC14}"/>
              </a:ext>
            </a:extLst>
          </p:cNvPr>
          <p:cNvSpPr txBox="1"/>
          <p:nvPr/>
        </p:nvSpPr>
        <p:spPr>
          <a:xfrm>
            <a:off x="1871700" y="4535826"/>
            <a:ext cx="577594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curves: bounds based on Ps (1s – 2s)</a:t>
            </a:r>
          </a:p>
          <a:p>
            <a:pPr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curves: bounds based the electron gyromagnetic factor</a:t>
            </a:r>
          </a:p>
        </p:txBody>
      </p:sp>
    </p:spTree>
    <p:extLst>
      <p:ext uri="{BB962C8B-B14F-4D97-AF65-F5344CB8AC3E}">
        <p14:creationId xmlns:p14="http://schemas.microsoft.com/office/powerpoint/2010/main" val="144938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1680-02F6-99E2-9AE7-8BA563B2E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BF24-67D0-C1DF-0F6B-931B9DE6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ge</a:t>
            </a:r>
            <a:r>
              <a:rPr lang="en-GB" dirty="0"/>
              <a:t> from the 3D states of He-4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76E08-6743-9061-8C83-CCC02CB44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32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B6B2A-B8E0-22C6-D353-1830739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78" r="49923"/>
          <a:stretch>
            <a:fillRect/>
          </a:stretch>
        </p:blipFill>
        <p:spPr>
          <a:xfrm>
            <a:off x="616490" y="1673805"/>
            <a:ext cx="3955510" cy="2942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86597-15C1-1B3E-0EDD-962850AC92A0}"/>
              </a:ext>
            </a:extLst>
          </p:cNvPr>
          <p:cNvSpPr/>
          <p:nvPr/>
        </p:nvSpPr>
        <p:spPr bwMode="auto">
          <a:xfrm>
            <a:off x="1691680" y="2528899"/>
            <a:ext cx="405045" cy="100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FA642-23C8-AA40-7271-0F8753695424}"/>
              </a:ext>
            </a:extLst>
          </p:cNvPr>
          <p:cNvSpPr txBox="1"/>
          <p:nvPr/>
        </p:nvSpPr>
        <p:spPr>
          <a:xfrm>
            <a:off x="4481990" y="2521154"/>
            <a:ext cx="3285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based on the binding energies of the 3D states, assuming negligible interaction with the nucleus (work in progress)</a:t>
            </a:r>
            <a:endParaRPr lang="en-GB" sz="1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52EA55-4ED7-1C7D-076E-81D057050B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86735" y="2579299"/>
            <a:ext cx="2295255" cy="21963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00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9046-6022-B4D4-4532-1E8B7C70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 of the isotope shift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29653-E0E0-3304-A4BE-7693C84E5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33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B7873-4FA0-F29D-8EA1-E52FDC972518}"/>
              </a:ext>
            </a:extLst>
          </p:cNvPr>
          <p:cNvSpPr txBox="1"/>
          <p:nvPr/>
        </p:nvSpPr>
        <p:spPr>
          <a:xfrm>
            <a:off x="3761910" y="5463948"/>
            <a:ext cx="523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032825 (2023), also Delaunay et al (2017)</a:t>
            </a:r>
            <a:r>
              <a:rPr lang="en-GB" sz="16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1531B710-D9CA-FA09-E984-6323D4CF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0" y="1593003"/>
            <a:ext cx="5982262" cy="3546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5AF41-44A1-015F-7627-550BEA38A685}"/>
              </a:ext>
            </a:extLst>
          </p:cNvPr>
          <p:cNvSpPr txBox="1"/>
          <p:nvPr/>
        </p:nvSpPr>
        <p:spPr>
          <a:xfrm>
            <a:off x="1129684" y="1055498"/>
            <a:ext cx="682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 based on the isotope shifts of two different transitions (</a:t>
            </a:r>
            <a:r>
              <a:rPr lang="en-GB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FFA4D-C5C0-BA89-BAA6-17611C2F951E}"/>
              </a:ext>
            </a:extLst>
          </p:cNvPr>
          <p:cNvSpPr txBox="1"/>
          <p:nvPr/>
        </p:nvSpPr>
        <p:spPr>
          <a:xfrm>
            <a:off x="5491980" y="3353966"/>
            <a:ext cx="1931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µH or µD data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EF87C5-C1FE-4B0D-81E7-16F8C648F6CD}"/>
              </a:ext>
            </a:extLst>
          </p:cNvPr>
          <p:cNvCxnSpPr/>
          <p:nvPr/>
        </p:nvCxnSpPr>
        <p:spPr bwMode="auto">
          <a:xfrm flipH="1" flipV="1">
            <a:off x="5352768" y="2863033"/>
            <a:ext cx="877472" cy="526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28C37F-DE7F-3C35-8873-C90995D2C7BC}"/>
              </a:ext>
            </a:extLst>
          </p:cNvPr>
          <p:cNvCxnSpPr/>
          <p:nvPr/>
        </p:nvCxnSpPr>
        <p:spPr bwMode="auto">
          <a:xfrm flipH="1" flipV="1">
            <a:off x="5352768" y="3157331"/>
            <a:ext cx="877472" cy="271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7990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CFAA-2AF1-D9C5-600B-7AD2F373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EB05D-3C27-D474-7267-61262705D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34</a:t>
            </a:fld>
            <a:endParaRPr lang="en-GB" dirty="0"/>
          </a:p>
        </p:txBody>
      </p:sp>
      <p:pic>
        <p:nvPicPr>
          <p:cNvPr id="7" name="Picture 6" descr="\documentclass{article}&#10;\usepackage{amsmath}&#10;\pagestyle{empty}&#10;\begin{document}&#10;&#10;\large{&#10;\noindent To conclude\ldots&#10;&#10;\mbox{}&#10;&#10;\noindent The $\mu$H, $\mu$D and $\mu$He$^+$ data are unlikely to be significantly affected by a fifth force of the type considered here, assuming a carrier mass below 100 keV.&#10;&#10;\mbox{}&#10;&#10;\noindent These muonic atom data much help strengthen the bounds on $g_eg_p$ and $g_eg_n$, particularly those based on isotope shift spectroscopy. The theoretical error on $r_d^2(\mbox{$\mu$D}) - r_p^2(\mbox{$\mu$H})$ is currently the main limitation on the sensitivity of the latter approach.&#10;&#10;\mbox{}&#10;&#10;\noindent Significant enhancements of the present bounds would be made possible by measuring the isotope shift of a transition between the 2s state and a Rydberg s-state with a precision of $\sim$0.1~kHz.&#10;&#10;}&#10;&#10;\end{document}" title="IguanaTex Picture Display">
            <a:extLst>
              <a:ext uri="{FF2B5EF4-FFF2-40B4-BE49-F238E27FC236}">
                <a16:creationId xmlns:a16="http://schemas.microsoft.com/office/drawing/2014/main" id="{65A78C30-36FF-867F-4CC6-D925234D1D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7" y="1088740"/>
            <a:ext cx="8014764" cy="44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D576-88FD-6819-66E8-C3408F1C6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51FF-0153-A766-B203-B8702261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new physics interaction considered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68D55-E94C-FE41-A343-681FEF9E3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4</a:t>
            </a:fld>
            <a:endParaRPr lang="en-GB" dirty="0"/>
          </a:p>
        </p:txBody>
      </p:sp>
      <p:pic>
        <p:nvPicPr>
          <p:cNvPr id="18" name="Picture 17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$g_l = g_e$ or $g_\mu$&#10;&#10;\mbox{}&#10;&#10;$g_\mu/g_e = 1$? \qquad $g_\mu/g_e = m_\mu/m_e$?&#10;}&#10;&#10;&#10;\end{center}&#10;&#10;&#10;\end{document}" title="IguanaTex Picture Display">
            <a:extLst>
              <a:ext uri="{FF2B5EF4-FFF2-40B4-BE49-F238E27FC236}">
                <a16:creationId xmlns:a16="http://schemas.microsoft.com/office/drawing/2014/main" id="{42CFAAB4-1852-8C11-7FDA-8DC937B227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30" y="1943835"/>
            <a:ext cx="6291833" cy="2078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3449E4-A3C5-5C79-3E6B-27BEFD94E3BB}"/>
                  </a:ext>
                </a:extLst>
              </p14:cNvPr>
              <p14:cNvContentPartPr/>
              <p14:nvPr/>
            </p14:nvContentPartPr>
            <p14:xfrm>
              <a:off x="4711335" y="2438890"/>
              <a:ext cx="569662" cy="31387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FBD8E9-6372-BE6E-B5AB-5A3CE62F45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5217" y="2432771"/>
                <a:ext cx="581897" cy="32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83B6B1-217B-CFC3-3D0B-2B52D58CADAC}"/>
                  </a:ext>
                </a:extLst>
              </p14:cNvPr>
              <p14:cNvContentPartPr/>
              <p14:nvPr/>
            </p14:nvContentPartPr>
            <p14:xfrm>
              <a:off x="6049967" y="2519824"/>
              <a:ext cx="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A8A350-CD0E-239F-881B-985497A22C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3847" y="2513704"/>
                <a:ext cx="16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71C093-78E7-7AA4-4D80-DF539570C067}"/>
                  </a:ext>
                </a:extLst>
              </p14:cNvPr>
              <p14:cNvContentPartPr/>
              <p14:nvPr/>
            </p14:nvContentPartPr>
            <p14:xfrm>
              <a:off x="10015727" y="36469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60BC7E-D3CE-EF37-F7EB-6AFD911A92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9607" y="364086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11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3E656-0990-0F16-68F6-BB82F888A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D807-4ACA-21B4-A072-4A3B6591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new physics interaction considered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2D9B-267B-84E4-97AD-8D11A25D7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5</a:t>
            </a:fld>
            <a:endParaRPr lang="en-GB" dirty="0"/>
          </a:p>
        </p:txBody>
      </p:sp>
      <p:pic>
        <p:nvPicPr>
          <p:cNvPr id="19" name="Picture 18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$g_N = g_p$, $g_d$, $g_h$ or $g_\alpha$, or $g_n$ or $g_e$&#10;&#10;\mbox{}&#10;&#10;$g_n = g_d - g_p = g_\alpha-g_h$&#10;&#10;&#10;}&#10;&#10;&#10;\end{center}&#10;&#10;&#10;\end{document}" title="IguanaTex Picture Display">
            <a:extLst>
              <a:ext uri="{FF2B5EF4-FFF2-40B4-BE49-F238E27FC236}">
                <a16:creationId xmlns:a16="http://schemas.microsoft.com/office/drawing/2014/main" id="{E97C3337-1C45-B39E-5011-B555B2B30C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30" y="1943836"/>
            <a:ext cx="6291833" cy="2075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A33610-66CE-420B-4BA8-6C77615993D3}"/>
                  </a:ext>
                </a:extLst>
              </p14:cNvPr>
              <p14:cNvContentPartPr/>
              <p14:nvPr/>
            </p14:nvContentPartPr>
            <p14:xfrm>
              <a:off x="4711335" y="2438890"/>
              <a:ext cx="569662" cy="31387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FBD8E9-6372-BE6E-B5AB-5A3CE62F45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5217" y="2432771"/>
                <a:ext cx="581897" cy="32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FF22A4-3E81-040E-56EE-D4F64A9AD2E3}"/>
                  </a:ext>
                </a:extLst>
              </p14:cNvPr>
              <p14:cNvContentPartPr/>
              <p14:nvPr/>
            </p14:nvContentPartPr>
            <p14:xfrm>
              <a:off x="6049967" y="2519824"/>
              <a:ext cx="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A8A350-CD0E-239F-881B-985497A22C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3847" y="2513704"/>
                <a:ext cx="16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0249E5-C662-A241-3248-DDD42CFB0199}"/>
                  </a:ext>
                </a:extLst>
              </p14:cNvPr>
              <p14:cNvContentPartPr/>
              <p14:nvPr/>
            </p14:nvContentPartPr>
            <p14:xfrm>
              <a:off x="10015727" y="36469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60BC7E-D3CE-EF37-F7EB-6AFD911A92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9607" y="36408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246060-4E5B-70C0-6297-B600C4EB2FFB}"/>
                  </a:ext>
                </a:extLst>
              </p14:cNvPr>
              <p14:cNvContentPartPr/>
              <p14:nvPr/>
            </p14:nvContentPartPr>
            <p14:xfrm>
              <a:off x="4705782" y="334500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246060-4E5B-70C0-6297-B600C4EB2F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87782" y="332736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91D0B0-D783-668E-AA11-A13DA7CEAD9D}"/>
                  </a:ext>
                </a:extLst>
              </p14:cNvPr>
              <p14:cNvContentPartPr/>
              <p14:nvPr/>
            </p14:nvContentPartPr>
            <p14:xfrm>
              <a:off x="5040222" y="321144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91D0B0-D783-668E-AA11-A13DA7CEA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2582" y="31934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F6E1E8-B8FF-4E31-5F1A-EDF7C48729A2}"/>
                  </a:ext>
                </a:extLst>
              </p14:cNvPr>
              <p14:cNvContentPartPr/>
              <p14:nvPr/>
            </p14:nvContentPartPr>
            <p14:xfrm>
              <a:off x="4408422" y="254256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F6E1E8-B8FF-4E31-5F1A-EDF7C48729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0422" y="252456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73EB2C-8EDB-00F0-7908-9CBE98FD9D8B}"/>
                  </a:ext>
                </a:extLst>
              </p14:cNvPr>
              <p14:cNvContentPartPr/>
              <p14:nvPr/>
            </p14:nvContentPartPr>
            <p14:xfrm>
              <a:off x="4452702" y="278772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73EB2C-8EDB-00F0-7908-9CBE98FD9D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5062" y="27697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9F4C2A-E6CF-EB81-5B86-A9725C835BC7}"/>
                  </a:ext>
                </a:extLst>
              </p14:cNvPr>
              <p14:cNvContentPartPr/>
              <p14:nvPr/>
            </p14:nvContentPartPr>
            <p14:xfrm>
              <a:off x="5687142" y="268332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9F4C2A-E6CF-EB81-5B86-A9725C835B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9142" y="26656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5F283F-C3B4-80C8-D93F-2E72FA75C507}"/>
                  </a:ext>
                </a:extLst>
              </p14:cNvPr>
              <p14:cNvContentPartPr/>
              <p14:nvPr/>
            </p14:nvContentPartPr>
            <p14:xfrm>
              <a:off x="4675902" y="172464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5F283F-C3B4-80C8-D93F-2E72FA75C5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7902" y="17066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06EF74-986C-8ADB-1930-ED986BF0A0FB}"/>
                  </a:ext>
                </a:extLst>
              </p14:cNvPr>
              <p14:cNvContentPartPr/>
              <p14:nvPr/>
            </p14:nvContentPartPr>
            <p14:xfrm>
              <a:off x="4237422" y="280248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06EF74-986C-8ADB-1930-ED986BF0A0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9422" y="27848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5007B97-D3B4-F01C-2418-117EB0F640B4}"/>
                  </a:ext>
                </a:extLst>
              </p14:cNvPr>
              <p14:cNvContentPartPr/>
              <p14:nvPr/>
            </p14:nvContentPartPr>
            <p14:xfrm>
              <a:off x="4430382" y="339720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5007B97-D3B4-F01C-2418-117EB0F640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2742" y="33792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757ABE-9102-682D-1724-8D9B26D0099F}"/>
                  </a:ext>
                </a:extLst>
              </p14:cNvPr>
              <p14:cNvContentPartPr/>
              <p14:nvPr/>
            </p14:nvContentPartPr>
            <p14:xfrm>
              <a:off x="2750262" y="13344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757ABE-9102-682D-1724-8D9B26D009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2622" y="1158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FD1257-9469-DEC3-5F6D-7C56C6348763}"/>
                  </a:ext>
                </a:extLst>
              </p14:cNvPr>
              <p14:cNvContentPartPr/>
              <p14:nvPr/>
            </p14:nvContentPartPr>
            <p14:xfrm>
              <a:off x="2757822" y="33432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FD1257-9469-DEC3-5F6D-7C56C63487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0182" y="31632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35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3EB31-3573-C6C5-6904-0C8192474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8A5A-CC3A-C62C-4F56-A5FA4A33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new physics interaction considered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F4F0F-3E6E-93FB-F57D-EBB2D8931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6</a:t>
            </a:fld>
            <a:endParaRPr lang="en-GB" dirty="0"/>
          </a:p>
        </p:txBody>
      </p:sp>
      <p:pic>
        <p:nvPicPr>
          <p:cNvPr id="5" name="Picture 4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Our aim: Set upper bounds on $g_eg_p$ and $g_eg_n$.&#10;&#10;&#10;}&#10;&#10;&#10;\end{center}&#10;&#10;&#10;\end{document}" title="IguanaTex Picture Display">
            <a:extLst>
              <a:ext uri="{FF2B5EF4-FFF2-40B4-BE49-F238E27FC236}">
                <a16:creationId xmlns:a16="http://schemas.microsoft.com/office/drawing/2014/main" id="{40381A91-9E66-129D-372C-3F3BF3B4E4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30" y="1943836"/>
            <a:ext cx="6291833" cy="1540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E61DFB-0259-4806-0536-C8133C08E33C}"/>
                  </a:ext>
                </a:extLst>
              </p14:cNvPr>
              <p14:cNvContentPartPr/>
              <p14:nvPr/>
            </p14:nvContentPartPr>
            <p14:xfrm>
              <a:off x="4711335" y="2438890"/>
              <a:ext cx="569662" cy="31387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FBD8E9-6372-BE6E-B5AB-5A3CE62F45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5217" y="2432771"/>
                <a:ext cx="581897" cy="32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47AD8E3-EC47-5C7A-D3BC-895A73E00788}"/>
                  </a:ext>
                </a:extLst>
              </p14:cNvPr>
              <p14:cNvContentPartPr/>
              <p14:nvPr/>
            </p14:nvContentPartPr>
            <p14:xfrm>
              <a:off x="6049967" y="2519824"/>
              <a:ext cx="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A8A350-CD0E-239F-881B-985497A22C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3847" y="2513704"/>
                <a:ext cx="16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931A8A-8A48-B6E7-D818-EC39635E24A4}"/>
                  </a:ext>
                </a:extLst>
              </p14:cNvPr>
              <p14:cNvContentPartPr/>
              <p14:nvPr/>
            </p14:nvContentPartPr>
            <p14:xfrm>
              <a:off x="10015727" y="36469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60BC7E-D3CE-EF37-F7EB-6AFD911A92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9607" y="364086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21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27A49-6E92-F951-984A-7C6F2C27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5929-DAF9-36A9-F26A-82CD9A4B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new physics interaction considered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7142F-F060-05FF-92FE-AB419F340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7DFC4C-B80A-345F-3F8C-1EA31B7D6104}"/>
                  </a:ext>
                </a:extLst>
              </p14:cNvPr>
              <p14:cNvContentPartPr/>
              <p14:nvPr/>
            </p14:nvContentPartPr>
            <p14:xfrm>
              <a:off x="6049967" y="2519824"/>
              <a:ext cx="4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D1868D-9A4A-2264-2D1F-6C8D665AF7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3847" y="2513704"/>
                <a:ext cx="16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B0F5B3-504B-6C95-68CE-AF4F3FBD790D}"/>
                  </a:ext>
                </a:extLst>
              </p14:cNvPr>
              <p14:cNvContentPartPr/>
              <p14:nvPr/>
            </p14:nvContentPartPr>
            <p14:xfrm>
              <a:off x="10015727" y="36469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57FD74-28AF-07BF-C363-79571DBB2B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9607" y="3640864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CA66D51-2F2A-51BC-DF10-128D19234717}"/>
              </a:ext>
            </a:extLst>
          </p:cNvPr>
          <p:cNvSpPr txBox="1"/>
          <p:nvPr/>
        </p:nvSpPr>
        <p:spPr>
          <a:xfrm>
            <a:off x="854849" y="1393206"/>
            <a:ext cx="7423189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light atoms spectroscopic data in searching for such an interaction: E.g.,</a:t>
            </a:r>
          </a:p>
          <a:p>
            <a:pPr algn="l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Karshenboim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[PRL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220406 (2010) and PRD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073003 (2010)] 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Jaekel and Roy [PRD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125020 (2010)]	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Brax and Burrage [PRD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035020 (2011)]	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Delaunay et al [PRD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115002 (2017)]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Jentschura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Nandori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[PRA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042502 (2018)]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 et al [</a:t>
            </a:r>
            <a:r>
              <a:rPr lang="en-GB" sz="1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PRRes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013244 (2020)]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Frugiuele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[JHEP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002 (2022)]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Delaunay et al [PRL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121801 (2023)]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Potvliege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[PRA </a:t>
            </a:r>
            <a:r>
              <a:rPr lang="en-GB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052825 (2023)]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10000"/>
              </a:lnSpc>
              <a:buNone/>
            </a:pP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Potvliege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[NJP </a:t>
            </a:r>
            <a:r>
              <a:rPr lang="en-GB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GB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045002 (2025)] </a:t>
            </a:r>
          </a:p>
          <a:p>
            <a:pPr algn="l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8ED046-A45A-186D-BC8D-43D10286B53C}"/>
              </a:ext>
            </a:extLst>
          </p:cNvPr>
          <p:cNvCxnSpPr>
            <a:cxnSpLocks/>
          </p:cNvCxnSpPr>
          <p:nvPr/>
        </p:nvCxnSpPr>
        <p:spPr bwMode="auto">
          <a:xfrm>
            <a:off x="1450542" y="3338990"/>
            <a:ext cx="310775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D8519-9B9E-2AC1-3272-B001918BE6A9}"/>
              </a:ext>
            </a:extLst>
          </p:cNvPr>
          <p:cNvCxnSpPr>
            <a:cxnSpLocks/>
          </p:cNvCxnSpPr>
          <p:nvPr/>
        </p:nvCxnSpPr>
        <p:spPr bwMode="auto">
          <a:xfrm>
            <a:off x="1450542" y="4734145"/>
            <a:ext cx="310775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5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2841-F2BC-61B6-FBE4-199ED8C1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E947-69BF-4414-17E6-81F1E305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Bounds on </a:t>
            </a:r>
            <a:r>
              <a:rPr lang="en-GB" dirty="0" err="1"/>
              <a:t>gegn</a:t>
            </a:r>
            <a:r>
              <a:rPr lang="en-GB" dirty="0"/>
              <a:t> as of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BC2D5-84CC-39B8-54DF-18820651D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8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F93CBD-5D46-B884-D5D3-A6146F35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4" y="729748"/>
            <a:ext cx="47625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F12E33-0555-4E79-F143-E9C47B22792C}"/>
              </a:ext>
            </a:extLst>
          </p:cNvPr>
          <p:cNvSpPr txBox="1"/>
          <p:nvPr/>
        </p:nvSpPr>
        <p:spPr>
          <a:xfrm>
            <a:off x="2419818" y="5466346"/>
            <a:ext cx="4852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C Delaunay et al, Phys. Rev. D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115002 (2017)</a:t>
            </a:r>
            <a:r>
              <a:rPr lang="en-GB" sz="1600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28A6-ABCF-84D6-E14A-601F805FAF6B}"/>
              </a:ext>
            </a:extLst>
          </p:cNvPr>
          <p:cNvCxnSpPr>
            <a:cxnSpLocks/>
          </p:cNvCxnSpPr>
          <p:nvPr/>
        </p:nvCxnSpPr>
        <p:spPr bwMode="auto">
          <a:xfrm>
            <a:off x="2321750" y="4689140"/>
            <a:ext cx="855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22D4DA-4603-1067-71C6-9F7632C66A9B}"/>
              </a:ext>
            </a:extLst>
          </p:cNvPr>
          <p:cNvSpPr txBox="1"/>
          <p:nvPr/>
        </p:nvSpPr>
        <p:spPr>
          <a:xfrm>
            <a:off x="405841" y="4519863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Status of this bound?</a:t>
            </a:r>
          </a:p>
        </p:txBody>
      </p:sp>
    </p:spTree>
    <p:extLst>
      <p:ext uri="{BB962C8B-B14F-4D97-AF65-F5344CB8AC3E}">
        <p14:creationId xmlns:p14="http://schemas.microsoft.com/office/powerpoint/2010/main" val="350801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829F-115B-A14E-FF9D-23D9E4AEE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EE07-7F96-E541-002D-84F52DE0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NP shifts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780F0-6105-5B1F-AB69-71585BA15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99AA3EC4-0AFA-46B9-B61D-C56995669F29}" type="slidenum">
              <a:rPr lang="en-GB" smtClean="0"/>
              <a:pPr>
                <a:buFontTx/>
                <a:buNone/>
              </a:pPr>
              <a:t>9</a:t>
            </a:fld>
            <a:endParaRPr lang="en-GB" dirty="0"/>
          </a:p>
        </p:txBody>
      </p:sp>
      <p:pic>
        <p:nvPicPr>
          <p:cNvPr id="5" name="Picture 4" descr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mbox{}\\&#10;\color{black}{&#10;Energy shift: $\delta E_{nl}^{\rm NP} = \langle\, n,l \,|\, V_{\rm NP} \,|\, n,l \,\rangle$\\[3mm]&#10;&#10;&#10;}&#10;\end{center}&#10;&#10;&#10;\end{document}" title="IguanaTex Picture Display">
            <a:extLst>
              <a:ext uri="{FF2B5EF4-FFF2-40B4-BE49-F238E27FC236}">
                <a16:creationId xmlns:a16="http://schemas.microsoft.com/office/drawing/2014/main" id="{8AA716DE-36EA-C586-9007-753C104D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17" y="1943837"/>
            <a:ext cx="6291833" cy="17721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BD40C71-B11B-69BB-E947-9D596EB76E48}"/>
              </a:ext>
            </a:extLst>
          </p:cNvPr>
          <p:cNvGrpSpPr/>
          <p:nvPr/>
        </p:nvGrpSpPr>
        <p:grpSpPr>
          <a:xfrm>
            <a:off x="4943742" y="267369"/>
            <a:ext cx="360" cy="360"/>
            <a:chOff x="4943742" y="26736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892401-9F3A-C93F-D915-2A53E49DCEFB}"/>
                    </a:ext>
                  </a:extLst>
                </p14:cNvPr>
                <p14:cNvContentPartPr/>
                <p14:nvPr/>
              </p14:nvContentPartPr>
              <p14:xfrm>
                <a:off x="4943742" y="267369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892401-9F3A-C93F-D915-2A53E49DCE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5742" y="24936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A573D7-455F-EB56-243E-5D24E240C1D8}"/>
                    </a:ext>
                  </a:extLst>
                </p14:cNvPr>
                <p14:cNvContentPartPr/>
                <p14:nvPr/>
              </p14:nvContentPartPr>
              <p14:xfrm>
                <a:off x="4943742" y="26736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A573D7-455F-EB56-243E-5D24E240C1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5742" y="24936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F7259-F206-A395-1641-36FBCFAC3EBA}"/>
              </a:ext>
            </a:extLst>
          </p:cNvPr>
          <p:cNvGrpSpPr/>
          <p:nvPr/>
        </p:nvGrpSpPr>
        <p:grpSpPr>
          <a:xfrm>
            <a:off x="5471142" y="289689"/>
            <a:ext cx="30240" cy="30240"/>
            <a:chOff x="5471142" y="289689"/>
            <a:chExt cx="30240" cy="3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3167BD-5A80-CA4A-F053-4CDB8158B544}"/>
                    </a:ext>
                  </a:extLst>
                </p14:cNvPr>
                <p14:cNvContentPartPr/>
                <p14:nvPr/>
              </p14:nvContentPartPr>
              <p14:xfrm>
                <a:off x="5501022" y="28968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3167BD-5A80-CA4A-F053-4CDB8158B5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3382" y="2720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0430B3-7F71-669D-8E82-E0AE6A6C2282}"/>
                    </a:ext>
                  </a:extLst>
                </p14:cNvPr>
                <p14:cNvContentPartPr/>
                <p14:nvPr/>
              </p14:nvContentPartPr>
              <p14:xfrm>
                <a:off x="5478702" y="304809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0430B3-7F71-669D-8E82-E0AE6A6C22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61062" y="2868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66F489-E73A-3543-31AD-62871B93B9EB}"/>
                    </a:ext>
                  </a:extLst>
                </p14:cNvPr>
                <p14:cNvContentPartPr/>
                <p14:nvPr/>
              </p14:nvContentPartPr>
              <p14:xfrm>
                <a:off x="5471142" y="319569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66F489-E73A-3543-31AD-62871B93B9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3502" y="3019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36BACB-0BA6-1DCB-38A8-05044DDA1CB1}"/>
                    </a:ext>
                  </a:extLst>
                </p14:cNvPr>
                <p14:cNvContentPartPr/>
                <p14:nvPr/>
              </p14:nvContentPartPr>
              <p14:xfrm>
                <a:off x="5471142" y="319569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36BACB-0BA6-1DCB-38A8-05044DDA1C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3502" y="3019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CF9160-99BF-3514-C614-67E2844589A5}"/>
                    </a:ext>
                  </a:extLst>
                </p14:cNvPr>
                <p14:cNvContentPartPr/>
                <p14:nvPr/>
              </p14:nvContentPartPr>
              <p14:xfrm>
                <a:off x="5471142" y="319569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CF9160-99BF-3514-C614-67E2844589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3502" y="3019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2754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1.2336"/>
  <p:tag name="ORIGINALWIDTH" val=" 3224.597"/>
  <p:tag name="OUTPUTTYPE" val="PNG"/>
  <p:tag name="IGUANATEXVERSION" val="162"/>
  <p:tag name="LATEXADDIN" val="\documentclass{article}&#10;\usepackage{amsmath}&#10;\pagestyle{empty}&#10;\begin{document}&#10;&#10;Bounds on $g_eg_p$ based on eH only or on eH + $\mu$H ($g_\mu = g_e$)&#10;&#10;&#10;\end{document}"/>
  <p:tag name="IGUANATEXSIZE" val="2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9.97"/>
  <p:tag name="ORIGINALWIDTH" val=" 3704.537"/>
  <p:tag name="OUTPUTTYPE" val="PNG"/>
  <p:tag name="IGUANATEXVERSION" val="162"/>
  <p:tag name="LATEXADDIN" val="\documentclass{article}&#10;\usepackage{amsmath}&#10;\usepackage{color}&#10;\definecolor{darkgreen}{rgb}{0.00,0.50,0.00}&#10;\pagestyle{empty}&#10;\begin{document}&#10;&#10;\begin{center}&#10;\small&#10;Values of $g_\mu g_p$ or $g_\mu g_d$ for which the NP shift of the 2s$_{1/2}$ - 2p$_{3/2}$ interval\\ in $\mu$H or $\mu$D is less than&#10;5\% of the respective experimental error&#10;\end{center} &#10;&#10;&#10;\end{document}"/>
  <p:tag name="IGUANATEXSIZE" val="20"/>
  <p:tag name="IGUANATEXCURSOR" val="34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9.97"/>
  <p:tag name="ORIGINALWIDTH" val=" 3704.537"/>
  <p:tag name="OUTPUTTYPE" val="PNG"/>
  <p:tag name="IGUANATEXVERSION" val="162"/>
  <p:tag name="LATEXADDIN" val="\documentclass{article}&#10;\usepackage{amsmath}&#10;\usepackage{color}&#10;\definecolor{darkgreen}{rgb}{0.00,0.50,0.00}&#10;\pagestyle{empty}&#10;\begin{document}&#10;&#10;\begin{center}&#10;\small&#10;Values of $g_\mu g_p$ or $g_\mu g_d$ for which the NP shift of the 2s$_{1/2}$ - 2p$_{3/2}$ interval\\ in $\mu$H or $\mu$D is less than&#10;5\% of the respective experimental error&#10;\end{center} &#10;&#10;&#10;\end{document}"/>
  <p:tag name="IGUANATEXSIZE" val="20"/>
  <p:tag name="IGUANATEXCURSOR" val="34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99.7"/>
  <p:tag name="ORIGINALWIDTH" val=" 4290.213"/>
  <p:tag name="OUTPUTTYPE" val="PNG"/>
  <p:tag name="IGUANATEXVERSION" val="162"/>
  <p:tag name="LATEXADDIN" val="\documentclass{article}&#10;\usepackage{amsmath}&#10;\pagestyle{empty}&#10;\begin{document}&#10;&#10;\large{&#10;\noindent To conclude\ldots&#10;&#10;\mbox{}&#10;&#10;\noindent The $\mu$H, $\mu$D and $\mu$He$^+$ data are unlikely to be significantly affected by a fifth force of the type considered here, assuming a carrier mass below 100 keV.&#10;&#10;\mbox{}&#10;&#10;\noindent These muonic atom data much help strengthen the bounds on $g_eg_p$ and $g_eg_n$, particularly those based on isotope shift spectroscopy. The theoretical error on $r_d^2(\mbox{$\mu$D}) - r_p^2(\mbox{$\mu$H})$ is currently the main limitation on the sensitivity of the latter approach.&#10;&#10;\mbox{}&#10;&#10;\noindent Significant enhancements of the present bounds would be made possible by measuring the isotope shift of a transition between the 2s state and a Rydberg s-state with a precision of $\sim$0.1~kHz.&#10;&#10;}&#10;&#10;\end{document}"/>
  <p:tag name="IGUANATEXSIZE" val="28"/>
  <p:tag name="IGUANATEXCURSOR" val="61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00.1875"/>
  <p:tag name="ORIGINALWIDTH" val=" 3096.363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&#10;&#10;\end{center}&#10;&#10;&#10;\end{document}"/>
  <p:tag name="IGUANATEXSIZE" val="20"/>
  <p:tag name="IGUANATEXCURSOR" val="686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52.9059"/>
  <p:tag name="ORIGINALWIDTH" val=" 3096.363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1 eV $\leq$ $m_{X_0}$ $\leq$ 1 MeV&#10;}&#10;&#10;&#10;\end{center}&#10;&#10;&#10;\end{document}"/>
  <p:tag name="IGUANATEXSIZE" val="20"/>
  <p:tag name="IGUANATEXCURSOR" val="741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22.872"/>
  <p:tag name="ORIGINALWIDTH" val=" 3096.363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$g_l = g_e$ or $g_\mu$&#10;&#10;\mbox{}&#10;&#10;$g_\mu/g_e = 1$? \qquad $g_\mu/g_e = m_\mu/m_e$?&#10;}&#10;&#10;&#10;\end{center}&#10;&#10;&#10;\end{document}"/>
  <p:tag name="IGUANATEXSIZE" val="20"/>
  <p:tag name="IGUANATEXCURSOR" val="738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21.372"/>
  <p:tag name="ORIGINALWIDTH" val=" 3096.363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$g_N = g_p$, $g_d$, $g_h$ or $g_\alpha$, or $g_n$ or $g_e$&#10;&#10;\mbox{}&#10;&#10;$g_n = g_d - g_p = g_\alpha-g_h$&#10;&#10;&#10;}&#10;&#10;&#10;\end{center}&#10;&#10;&#10;\end{document}"/>
  <p:tag name="IGUANATEXSIZE" val="20"/>
  <p:tag name="IGUANATEXCURSOR" val="765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58.1552"/>
  <p:tag name="ORIGINALWIDTH" val=" 3096.363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color{durhamblue}{&#10;Our aim: Set upper bounds on $g_eg_p$ and $g_eg_n$.&#10;&#10;&#10;}&#10;&#10;&#10;\end{center}&#10;&#10;&#10;\end{document}"/>
  <p:tag name="IGUANATEXSIZE" val="20"/>
  <p:tag name="IGUANATEXCURSOR" val="721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72.1409"/>
  <p:tag name="ORIGINALWIDTH" val=" 3096.363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mbox{}\\&#10;\color{black}{&#10;Energy shift: $\delta E_{nl}^{\rm NP} = \langle\, n,l \,|\, V_{\rm NP} \,|\, n,l \,\rangle$\\[3mm]&#10;&#10;&#10;}&#10;\end{center}&#10;&#10;&#10;\end{document}"/>
  <p:tag name="IGUANATEXSIZE" val="20"/>
  <p:tag name="IGUANATEXCURSOR" val="812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90.589"/>
  <p:tag name="ORIGINALWIDTH" val=" 3295.088"/>
  <p:tag name="OUTPUTTYPE" val="PNG"/>
  <p:tag name="IGUANATEXVERSION" val="16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definecolor{darkgreen}{rgb}{0.00,0.50,0.00}&#10;%\definecolor{durhamblue}{cmyk}{1,0,0.085,0.47}&#10;\definecolor{durhamblue}{rgb}{0.00,0.336,0.586}&#10;&#10;\begin{center}&#10;\color{black}{&#10;In general, for a massive force mediator of integer spin $s$,&#10;$$V_{\rm NP}(r) = (-1)^{s+1}\frac{g_l g_N}{4 \pi}~\frac{1}{r}~e^{-m_{X_0} r}$$&#10;}&#10;&#10;\mbox{}\\&#10;\color{black}{&#10;Energy shift: $\delta E_{nl}^{\rm NP} = \langle\, n,l \,|\, V_{\rm NP} \,|\, n,l \,\rangle$\\[3mm]&#10;&#10;\mbox{}\\[0.0cm]&#10;&#10;Shift of the transition frequency: $\nu_{ba}^{\rm NP} = (\delta E_{n_bl_b}^{\rm NP} - \delta E_{n_al_a}^{\rm NP})/h$&#10;}&#10;\end{center}&#10;&#10;&#10;\end{document}"/>
  <p:tag name="IGUANATEXSIZE" val="20"/>
  <p:tag name="IGUANATEXCURSOR" val="685"/>
  <p:tag name="TRANSPARENCY" val="True"/>
  <p:tag name="CHOOSECOLOR" val="False"/>
  <p:tag name="COLORHEX" val="000000"/>
  <p:tag name="LATEXENGINEID" val="0"/>
  <p:tag name="TEMPFOLDER" val="c:\Temp\"/>
  <p:tag name="LATEXFORMHEIGHT" val=" 312"/>
  <p:tag name="LATEXFORMWIDTH" val=" 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8.3839"/>
  <p:tag name="ORIGINALWIDTH" val="2461.942"/>
  <p:tag name="LATEXADDIN" val="\documentclass{article}&#10;\usepackage{amsmath}&#10;\usepackage{color}&#10;\newcommand{\ket}[1]{\mbox{$|\!\: #1\rangle$}}&#10;\newcommand{\spket}[1]{\mbox{$\!\:|\!\: #1\rangle$}}&#10;\newcommand{\bra}[1]{\mbox{$\langle #1\!\:|$}}&#10;\newcommand{\brasp}[1]{\mbox{$\langle #1\!\:|\!\:$}}&#10;\pagestyle{empty}&#10;\begin{document}&#10;\addtolength{\textwidth}{-1cm}&#10;\definecolor{sepia}{rgb}{0.44,0.26,0.08}&#10;\color{black}{&#10;\begin{center}\begin{displaymath}&#10;\nu_{b_ia_i}^{\rm SM}({\cal R},r_p,r_d) \doteq&#10;    \nu_{b_ia_i}^{\rm exp} - \nu_{b_ia_i}^{\rm NP}, \quad i = 1,2,3,\ldots&#10;\end{displaymath}&#10;\begin{align*}&#10;{\cal R}:&amp; \qquad \mbox{the Rydberg constant}\\&#10;r_p:&amp; \qquad \mbox{proton charge radius}\\&#10;r_d:&amp; \qquad \mbox{deuteron charge radius}&#10;\end{align*}&#10;\end{center}&#10;}&#10;&#10;&#10;\end{document}"/>
  <p:tag name="IGUANATEXSIZE" val="20"/>
  <p:tag name="IGUANATEXCURSOR" val="665"/>
  <p:tag name="TRANSPARENCY" val="True"/>
  <p:tag name="LATEXENGINEID" val="0"/>
  <p:tag name="TEMPFOLDER" val="c:\Users\dph0rmp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3D41FA0-8A4C-4C35-A586-571DC940833E}">
  <we:reference id="4b785c87-866c-4bad-85d8-5d1ae467ac9a" version="3.14.0.0" store="EXCatalog" storeType="EXCatalog"/>
  <we:alternateReferences>
    <we:reference id="WA104381909" version="3.14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17259</TotalTime>
  <Words>1533</Words>
  <Application>Microsoft Office PowerPoint</Application>
  <PresentationFormat>On-screen Show (4:3)</PresentationFormat>
  <Paragraphs>204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Times New Roman</vt:lpstr>
      <vt:lpstr>Arial</vt:lpstr>
      <vt:lpstr>Cambria Math</vt:lpstr>
      <vt:lpstr>Calibri</vt:lpstr>
      <vt:lpstr>Arial</vt:lpstr>
      <vt:lpstr>Calibri Light</vt:lpstr>
      <vt:lpstr>Default Design</vt:lpstr>
      <vt:lpstr>2_Custom Design</vt:lpstr>
      <vt:lpstr>1_Custom Design</vt:lpstr>
      <vt:lpstr>Custom Design</vt:lpstr>
      <vt:lpstr>PowerPoint Presentation</vt:lpstr>
      <vt:lpstr>Type of new physics interaction considered here</vt:lpstr>
      <vt:lpstr>Type of new physics interaction considered here</vt:lpstr>
      <vt:lpstr>Type of new physics interaction considered here</vt:lpstr>
      <vt:lpstr>Type of new physics interaction considered here</vt:lpstr>
      <vt:lpstr>Type of new physics interaction considered here</vt:lpstr>
      <vt:lpstr>Type of new physics interaction considered here</vt:lpstr>
      <vt:lpstr>Bounds on gegn as of 2017</vt:lpstr>
      <vt:lpstr>NP shifts</vt:lpstr>
      <vt:lpstr>NP shifts</vt:lpstr>
      <vt:lpstr>Chi-squared fitting to the standard model</vt:lpstr>
      <vt:lpstr>Chi-squared fitting to the standard model</vt:lpstr>
      <vt:lpstr>Chi-squared fitting to the standard model</vt:lpstr>
      <vt:lpstr>Chi-squared fitting to the standard model</vt:lpstr>
      <vt:lpstr>Helium issues</vt:lpstr>
      <vt:lpstr>The proton radius issue</vt:lpstr>
      <vt:lpstr>Two issues of methodology…</vt:lpstr>
      <vt:lpstr>Bounds on gegp</vt:lpstr>
      <vt:lpstr>Bounds on gegp</vt:lpstr>
      <vt:lpstr>Bounds on gegp</vt:lpstr>
      <vt:lpstr>Two issues of methodology…</vt:lpstr>
      <vt:lpstr>Two issues of methodology…</vt:lpstr>
      <vt:lpstr>Two issues of methodology…</vt:lpstr>
      <vt:lpstr>Two issues of methodology…</vt:lpstr>
      <vt:lpstr>Sensitivity of the muonic species on NP</vt:lpstr>
      <vt:lpstr>Sensitivity of the muonic species on NP</vt:lpstr>
      <vt:lpstr>Bounds on gegp (any gn)</vt:lpstr>
      <vt:lpstr>Bounds on gegp (any gn)</vt:lpstr>
      <vt:lpstr>Bounds on gegp (any gn)</vt:lpstr>
      <vt:lpstr>Forthcoming measurements</vt:lpstr>
      <vt:lpstr>Bounds on ge from positronium spectroscopy</vt:lpstr>
      <vt:lpstr>Bounds on ge from the 3D states of He-4</vt:lpstr>
      <vt:lpstr>Reach of the isotope shift approach</vt:lpstr>
      <vt:lpstr>Conclusions</vt:lpstr>
    </vt:vector>
  </TitlesOfParts>
  <Company>University of Durham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Cornish</dc:creator>
  <cp:lastModifiedBy>POTVLIEGE, ROBERT M.</cp:lastModifiedBy>
  <cp:revision>296</cp:revision>
  <cp:lastPrinted>2025-07-15T16:46:22Z</cp:lastPrinted>
  <dcterms:created xsi:type="dcterms:W3CDTF">2005-05-24T13:37:34Z</dcterms:created>
  <dcterms:modified xsi:type="dcterms:W3CDTF">2026-07-15T06:05:36Z</dcterms:modified>
</cp:coreProperties>
</file>