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1418" r:id="rId2"/>
    <p:sldId id="706" r:id="rId3"/>
    <p:sldId id="685" r:id="rId4"/>
    <p:sldId id="677" r:id="rId5"/>
    <p:sldId id="1421" r:id="rId6"/>
    <p:sldId id="266" r:id="rId7"/>
    <p:sldId id="664" r:id="rId8"/>
    <p:sldId id="1359" r:id="rId9"/>
    <p:sldId id="1419" r:id="rId10"/>
    <p:sldId id="596" r:id="rId11"/>
    <p:sldId id="272" r:id="rId12"/>
    <p:sldId id="737" r:id="rId13"/>
    <p:sldId id="1401" r:id="rId14"/>
    <p:sldId id="1422" r:id="rId15"/>
    <p:sldId id="709" r:id="rId16"/>
    <p:sldId id="691" r:id="rId17"/>
    <p:sldId id="1423" r:id="rId18"/>
    <p:sldId id="267" r:id="rId19"/>
    <p:sldId id="610" r:id="rId20"/>
    <p:sldId id="663" r:id="rId21"/>
    <p:sldId id="701" r:id="rId22"/>
    <p:sldId id="669" r:id="rId23"/>
    <p:sldId id="1425" r:id="rId24"/>
    <p:sldId id="1353" r:id="rId25"/>
    <p:sldId id="1399" r:id="rId26"/>
    <p:sldId id="1403" r:id="rId27"/>
    <p:sldId id="704" r:id="rId28"/>
    <p:sldId id="1336" r:id="rId29"/>
    <p:sldId id="576" r:id="rId30"/>
    <p:sldId id="557" r:id="rId31"/>
    <p:sldId id="1404" r:id="rId32"/>
    <p:sldId id="566" r:id="rId33"/>
    <p:sldId id="1377" r:id="rId34"/>
    <p:sldId id="1344" r:id="rId35"/>
    <p:sldId id="554" r:id="rId36"/>
    <p:sldId id="1378" r:id="rId37"/>
    <p:sldId id="1330" r:id="rId38"/>
    <p:sldId id="1393" r:id="rId39"/>
    <p:sldId id="1405" r:id="rId40"/>
    <p:sldId id="1417" r:id="rId41"/>
    <p:sldId id="1416" r:id="rId42"/>
    <p:sldId id="1415" r:id="rId43"/>
    <p:sldId id="1414" r:id="rId44"/>
    <p:sldId id="1413" r:id="rId45"/>
    <p:sldId id="1412" r:id="rId46"/>
    <p:sldId id="1411" r:id="rId47"/>
    <p:sldId id="1410" r:id="rId48"/>
    <p:sldId id="1409" r:id="rId49"/>
    <p:sldId id="1408" r:id="rId50"/>
    <p:sldId id="556" r:id="rId51"/>
    <p:sldId id="1391" r:id="rId52"/>
    <p:sldId id="1407" r:id="rId53"/>
    <p:sldId id="1406" r:id="rId54"/>
    <p:sldId id="1389" r:id="rId55"/>
    <p:sldId id="1397" r:id="rId56"/>
    <p:sldId id="1398" r:id="rId57"/>
    <p:sldId id="645" r:id="rId58"/>
    <p:sldId id="1362" r:id="rId59"/>
    <p:sldId id="1374" r:id="rId60"/>
    <p:sldId id="619" r:id="rId61"/>
  </p:sldIdLst>
  <p:sldSz cx="12192000" cy="6858000"/>
  <p:notesSz cx="6858000" cy="9144000"/>
  <p:defaultTextStyle>
    <a:defPPr>
      <a:defRPr lang="en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–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80"/>
    <p:restoredTop sz="94701"/>
  </p:normalViewPr>
  <p:slideViewPr>
    <p:cSldViewPr snapToGrid="0">
      <p:cViewPr varScale="1">
        <p:scale>
          <a:sx n="110" d="100"/>
          <a:sy n="110" d="100"/>
        </p:scale>
        <p:origin x="4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271872-ED4C-0A48-A435-3C70BA144461}" type="datetimeFigureOut">
              <a:rPr lang="en-IT" smtClean="0"/>
              <a:t>08/09/2026</a:t>
            </a:fld>
            <a:endParaRPr lang="en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7432E-2C0B-804A-BC57-5CEA1EEF640D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389400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150ED-036C-6E4B-9B24-C44F4DC35810}" type="slidenum">
              <a:rPr lang="en-IT" smtClean="0"/>
              <a:t>4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643437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B07112-1B4F-A843-8ED6-4D785AF40A5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9121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D81EA-BA1F-8C14-FA9F-4A581941F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B34DF1-949D-F3E2-417F-3627EFB986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E70094-2019-E631-8394-8B161C27A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9A04E5-0B58-F36B-577A-0F112D973F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6150ED-036C-6E4B-9B24-C44F4DC35810}" type="slidenum">
              <a:rPr lang="en-IT" smtClean="0"/>
              <a:t>28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814757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8039A-07C5-9A4F-AC5B-69E8A11EA8D1}" type="slidenum">
              <a:rPr lang="en-IT" smtClean="0"/>
              <a:t>60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886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35E48-2E5B-8329-6BE2-A2AEF237CF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0203B8-07DA-91D0-2796-D069BBC89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CB0EF-9C84-D6BA-F070-17685AD8A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C7A57-A5B7-5745-8817-61699FCACB3F}" type="datetime1">
              <a:rPr lang="it-IT" smtClean="0"/>
              <a:t>08/09/26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17A35-25C4-CC5B-4590-C691B6517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C4934-02F8-BA87-A682-8D88B29CF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496049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72283-BA5D-6E23-DE52-51994DE65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C83F7-A276-AEAB-FD4A-42D78F31A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0D57B-F39C-B5F8-8AC5-8D775664E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C18B2-7A55-7846-8264-B522A27320D6}" type="datetime1">
              <a:rPr lang="it-IT" smtClean="0"/>
              <a:t>08/09/26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847F5-F5E2-8230-A281-0B77EFCD1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12FF6-08C3-EFBB-A7DD-6F7993AC4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971545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DD77C-A0B4-455A-313C-74AAD669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BF852-B36B-F5B3-2686-C32245CC0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46ECD1-1F87-1600-2247-860C9038C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9264-B59E-4D49-9C41-13FF0A3A0E96}" type="datetime1">
              <a:rPr lang="it-IT" smtClean="0"/>
              <a:t>08/09/26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ECEBA-CF0B-8B9C-2454-E4EF05B4B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0814E-606B-E9C1-C9FF-EC5FF21A1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883430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745EA-DC74-AC58-9324-47EA4204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92A4A-E0FF-0FC6-5732-F765F8F7FF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12167-45A2-A06E-59D1-7F9D38EFC0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4693A6-D1E5-73FE-012C-9CBFCCECF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B7377-4F1A-DA4C-9809-DF3EBC5C018C}" type="datetime1">
              <a:rPr lang="it-IT" smtClean="0"/>
              <a:t>08/09/26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D8B57-2FC3-773C-6281-206852196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72A95B-B137-AFCB-0397-966F6684C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363067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9090-B1D4-EB1C-1BEB-CE3437C37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C903E-F0DF-F294-F1FA-C352B7C34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5C52EE-0078-D9B6-C2A6-112032588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9E4074-1122-AC14-9FC2-5C7EB5CDA2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AA957-5EAC-3B1C-488C-D9ADBCD43F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4821A4-D561-921F-2F38-E0C5DE89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135F-08E7-D94D-98B0-56EC04238AB9}" type="datetime1">
              <a:rPr lang="it-IT" smtClean="0"/>
              <a:t>08/09/26</a:t>
            </a:fld>
            <a:endParaRPr lang="en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4D833F-5E01-89BE-D25B-9BB2690D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23257C-51F6-7728-0365-64C9CDD25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54561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80281-B3BD-E360-89E6-FF8F99210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568BF9-C5C1-8413-8915-48C51C669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BE20-F16C-F645-BEA3-13AC5B04F1B4}" type="datetime1">
              <a:rPr lang="it-IT" smtClean="0"/>
              <a:t>08/09/26</a:t>
            </a:fld>
            <a:endParaRPr lang="en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CA8022-CC5C-CC27-A528-E504A1BD4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369603-EDCF-855E-5CF4-1E34B3493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263214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7DE67D-00AD-19AE-50D6-C477E5E4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32B8F-B21B-8240-8C42-00AB445A9B29}" type="datetime1">
              <a:rPr lang="it-IT" smtClean="0"/>
              <a:t>08/09/26</a:t>
            </a:fld>
            <a:endParaRPr lang="en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CF52AE-BA0D-B4E7-EEFD-A9CD5465D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1D7FA-609F-95FC-7C78-EC7E27D8E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930178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661ED-8C3A-D02D-CFB2-DCA62E123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62E1C-89D6-7C6A-14B4-5F4817558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5AB1B-F1F5-D616-1F0B-882B9E323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A89D1A-D514-9FF1-3073-6751D3E3E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4FD7-A5C0-B84B-8E88-3F058CC2A14B}" type="datetime1">
              <a:rPr lang="it-IT" smtClean="0"/>
              <a:t>08/09/26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1ADE2E-7F9B-9F2E-9014-AAE501069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75D1DD-E25B-03E2-7A1D-0F433FF88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60448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BD6E9-2EB8-AAC7-20E2-B6F7B7367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D33BFB-AF81-5C6F-ED82-84513A1020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E771B-53F9-F4BA-28E5-84F88756D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8C415E-97F7-8667-988A-72E2B92AA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DF6A8-AC47-1E47-97BE-4758CAD34EA4}" type="datetime1">
              <a:rPr lang="it-IT" smtClean="0"/>
              <a:t>08/09/26</a:t>
            </a:fld>
            <a:endParaRPr lang="en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A121-417B-3F84-3507-E0BE494E9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9B2FBD-DF2A-FE03-CD9D-211DC689B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291823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2430E-EE6B-86E0-E8A0-DF5BB9200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25AE08-63B3-CD0A-3D45-D771978AF4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0C8C6-336A-B701-6381-E629AE33A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CEC68-1FA4-4847-B33B-A79EDA2793AB}" type="datetime1">
              <a:rPr lang="it-IT" smtClean="0"/>
              <a:t>08/09/26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22EA3-BC20-3A3B-A113-D71A40B70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FD5EF-876F-47BE-E9BA-BFE3D9404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607998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7A2191-C318-F826-B9EE-1621D9EADC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99D190-AFD0-2382-25B6-108F1B62EA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21FBD-C70A-4D8A-66B7-1625A77C4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5F315-DDE9-934B-961E-FED3DFF13CA5}" type="datetime1">
              <a:rPr lang="it-IT" smtClean="0"/>
              <a:t>08/09/26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B39C6-6853-5B84-E2E6-C7DE54D1D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6F9D9-BC48-4EE4-377B-66744AF9F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85078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B72D76-D498-E866-1D47-C26B61752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20790-BA54-C84A-903C-A076DBA89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7E763-3BD4-81C0-3C00-81CDF84576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500398-89A7-7448-8C4B-1A6D97B14233}" type="datetime1">
              <a:rPr lang="it-IT" smtClean="0"/>
              <a:t>08/09/26</a:t>
            </a:fld>
            <a:endParaRPr lang="en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A084A-F2EA-AED5-D41F-990E858147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A6D6-2324-4455-E4C4-C1DCDD264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BAE34E-CDCC-4D4A-9BEF-B3F77836E0AE}" type="slidenum">
              <a:rPr lang="en-IT" smtClean="0"/>
              <a:t>‹#›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416895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2.png"/><Relationship Id="rId10" Type="http://schemas.openxmlformats.org/officeDocument/2006/relationships/image" Target="../media/image13.jpe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18" Type="http://schemas.openxmlformats.org/officeDocument/2006/relationships/image" Target="../media/image9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jpg"/><Relationship Id="rId17" Type="http://schemas.openxmlformats.org/officeDocument/2006/relationships/image" Target="../media/image14.png"/><Relationship Id="rId2" Type="http://schemas.openxmlformats.org/officeDocument/2006/relationships/image" Target="../media/image16.pn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jpe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jp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image" Target="../media/image14.png"/><Relationship Id="rId7" Type="http://schemas.openxmlformats.org/officeDocument/2006/relationships/image" Target="../media/image4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10" Type="http://schemas.openxmlformats.org/officeDocument/2006/relationships/image" Target="../media/image50.emf"/><Relationship Id="rId4" Type="http://schemas.openxmlformats.org/officeDocument/2006/relationships/image" Target="../media/image45.jpeg"/><Relationship Id="rId9" Type="http://schemas.openxmlformats.org/officeDocument/2006/relationships/image" Target="../media/image4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14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1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63.png"/><Relationship Id="rId7" Type="http://schemas.openxmlformats.org/officeDocument/2006/relationships/image" Target="../media/image10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4" Type="http://schemas.openxmlformats.org/officeDocument/2006/relationships/image" Target="../media/image6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7" Type="http://schemas.openxmlformats.org/officeDocument/2006/relationships/image" Target="../media/image14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8.jpg"/><Relationship Id="rId7" Type="http://schemas.openxmlformats.org/officeDocument/2006/relationships/image" Target="../media/image8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jpeg"/><Relationship Id="rId5" Type="http://schemas.openxmlformats.org/officeDocument/2006/relationships/image" Target="../media/image80.jpg"/><Relationship Id="rId4" Type="http://schemas.openxmlformats.org/officeDocument/2006/relationships/image" Target="../media/image79.jpeg"/><Relationship Id="rId9" Type="http://schemas.openxmlformats.org/officeDocument/2006/relationships/image" Target="../media/image8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7.emf"/><Relationship Id="rId4" Type="http://schemas.openxmlformats.org/officeDocument/2006/relationships/image" Target="../media/image86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g"/><Relationship Id="rId3" Type="http://schemas.openxmlformats.org/officeDocument/2006/relationships/image" Target="../media/image99.svg"/><Relationship Id="rId7" Type="http://schemas.openxmlformats.org/officeDocument/2006/relationships/image" Target="../media/image103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emf"/><Relationship Id="rId4" Type="http://schemas.openxmlformats.org/officeDocument/2006/relationships/image" Target="../media/image100.png"/><Relationship Id="rId9" Type="http://schemas.openxmlformats.org/officeDocument/2006/relationships/image" Target="../media/image10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2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tiff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emf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3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7" Type="http://schemas.openxmlformats.org/officeDocument/2006/relationships/image" Target="../media/image139.pn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8.tiff"/><Relationship Id="rId4" Type="http://schemas.openxmlformats.org/officeDocument/2006/relationships/image" Target="../media/image14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jpg"/><Relationship Id="rId5" Type="http://schemas.openxmlformats.org/officeDocument/2006/relationships/image" Target="../media/image152.jpg"/><Relationship Id="rId4" Type="http://schemas.openxmlformats.org/officeDocument/2006/relationships/image" Target="../media/image151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55.emf"/><Relationship Id="rId7" Type="http://schemas.openxmlformats.org/officeDocument/2006/relationships/image" Target="NULL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9" Type="http://schemas.openxmlformats.org/officeDocument/2006/relationships/image" Target="NUL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8.png"/><Relationship Id="rId4" Type="http://schemas.openxmlformats.org/officeDocument/2006/relationships/image" Target="../media/image162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6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e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../media/image173.jpe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2.png"/><Relationship Id="rId5" Type="http://schemas.openxmlformats.org/officeDocument/2006/relationships/image" Target="NULL"/><Relationship Id="rId4" Type="http://schemas.openxmlformats.org/officeDocument/2006/relationships/image" Target="../media/image17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D1DFE0-1788-833C-9DD9-EF773DEA32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60EBF-C0A9-E86C-3C91-8597ABDE8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BBAE34E-CDCC-4D4A-9BEF-B3F77836E0A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 descr="A blue square with yellow stars and a black background&#10;&#10;AI-generated content may be incorrect.">
            <a:extLst>
              <a:ext uri="{FF2B5EF4-FFF2-40B4-BE49-F238E27FC236}">
                <a16:creationId xmlns:a16="http://schemas.microsoft.com/office/drawing/2014/main" id="{6E331023-9E48-1F49-B1FF-9A6E051BA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711" y="6104350"/>
            <a:ext cx="1170962" cy="504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53688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F53E9-BE3B-F521-1648-F3E203C20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60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Axion and GW </a:t>
            </a:r>
            <a:r>
              <a:rPr lang="en-US" sz="5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Conversion </a:t>
            </a:r>
            <a:r>
              <a:rPr lang="en-US" sz="5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in B Field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7EE5F4-521B-BF04-5E5A-655884ECC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2505" y="2389481"/>
            <a:ext cx="5828261" cy="38903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E0B6CD-CF17-634A-6F0F-5D426B936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52" y="2391844"/>
            <a:ext cx="5832000" cy="388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9A2EB60-A06F-DD7A-9DB3-9CED346DCBFB}"/>
              </a:ext>
            </a:extLst>
          </p:cNvPr>
          <p:cNvSpPr txBox="1"/>
          <p:nvPr/>
        </p:nvSpPr>
        <p:spPr>
          <a:xfrm>
            <a:off x="337726" y="2389481"/>
            <a:ext cx="3838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800" dirty="0">
                <a:solidFill>
                  <a:schemeClr val="bg1"/>
                </a:solidFill>
              </a:rPr>
              <a:t>Inverse Primakoff Effect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98CAF8-5072-7DDE-155A-9F0F733D3FAD}"/>
              </a:ext>
            </a:extLst>
          </p:cNvPr>
          <p:cNvSpPr txBox="1"/>
          <p:nvPr/>
        </p:nvSpPr>
        <p:spPr>
          <a:xfrm>
            <a:off x="695579" y="4873658"/>
            <a:ext cx="2480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</a:t>
            </a:r>
            <a:r>
              <a:rPr lang="en-IT" dirty="0">
                <a:solidFill>
                  <a:schemeClr val="bg1"/>
                </a:solidFill>
              </a:rPr>
              <a:t>xion Dark Matter Field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57E4A-A837-A929-A951-DAB954FDE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9111F-3624-2046-B5AC-D122C8027009}" type="slidenum">
              <a:rPr lang="en-IT" smtClean="0"/>
              <a:t>2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560150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3630A-D414-A63B-6396-216F21610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B70F885B-E0DD-F75D-33D4-30C352BB26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18" r="17113"/>
          <a:stretch>
            <a:fillRect/>
          </a:stretch>
        </p:blipFill>
        <p:spPr>
          <a:xfrm>
            <a:off x="2889503" y="1414133"/>
            <a:ext cx="5118955" cy="442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F2F0030-55D8-ACC8-3A34-6DCF5C8E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619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State of Art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Sikivie’s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Axion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Haloscope</a:t>
            </a:r>
            <a:br>
              <a:rPr lang="en-GB" dirty="0"/>
            </a:br>
            <a:endParaRPr lang="en-I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4B4745-2BF2-0265-EBA4-7C84914F9EE8}"/>
              </a:ext>
            </a:extLst>
          </p:cNvPr>
          <p:cNvSpPr txBox="1"/>
          <p:nvPr/>
        </p:nvSpPr>
        <p:spPr>
          <a:xfrm>
            <a:off x="8337372" y="4231853"/>
            <a:ext cx="1972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SC </a:t>
            </a:r>
            <a:r>
              <a:rPr lang="it-IT" dirty="0" err="1"/>
              <a:t>Magnet</a:t>
            </a:r>
            <a:r>
              <a:rPr lang="it-IT" dirty="0"/>
              <a:t> (~10 T)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101D8C-DE5F-82D3-A485-9B3E6AAABE58}"/>
              </a:ext>
            </a:extLst>
          </p:cNvPr>
          <p:cNvSpPr txBox="1"/>
          <p:nvPr/>
        </p:nvSpPr>
        <p:spPr>
          <a:xfrm>
            <a:off x="1423686" y="3997729"/>
            <a:ext cx="1248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Resonant</a:t>
            </a:r>
            <a:r>
              <a:rPr lang="it-IT" dirty="0"/>
              <a:t> </a:t>
            </a:r>
            <a:r>
              <a:rPr lang="it-IT" dirty="0" err="1"/>
              <a:t>Cavity</a:t>
            </a:r>
            <a:endParaRPr lang="it-IT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E7B69D-F696-9A97-C37F-B5AB83405251}"/>
              </a:ext>
            </a:extLst>
          </p:cNvPr>
          <p:cNvSpPr txBox="1"/>
          <p:nvPr/>
        </p:nvSpPr>
        <p:spPr>
          <a:xfrm>
            <a:off x="8168891" y="3258801"/>
            <a:ext cx="3209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Dilution</a:t>
            </a:r>
            <a:r>
              <a:rPr lang="it-IT" dirty="0"/>
              <a:t> </a:t>
            </a:r>
            <a:r>
              <a:rPr lang="it-IT" dirty="0" err="1"/>
              <a:t>Refrigeretor</a:t>
            </a:r>
            <a:r>
              <a:rPr lang="it-IT" dirty="0"/>
              <a:t> T&lt;100 </a:t>
            </a:r>
            <a:r>
              <a:rPr lang="it-IT" dirty="0" err="1"/>
              <a:t>mK</a:t>
            </a:r>
            <a:endParaRPr lang="it-I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72D816-3F0A-4F9E-2EB8-2821422E5E13}"/>
              </a:ext>
            </a:extLst>
          </p:cNvPr>
          <p:cNvSpPr txBox="1"/>
          <p:nvPr/>
        </p:nvSpPr>
        <p:spPr>
          <a:xfrm>
            <a:off x="7927560" y="862373"/>
            <a:ext cx="2978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Room Temperature </a:t>
            </a:r>
            <a:r>
              <a:rPr lang="it-IT" dirty="0" err="1"/>
              <a:t>Amplifiers</a:t>
            </a:r>
            <a:endParaRPr lang="it-IT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23FF72-3541-8C46-37EF-05D0A39CC68F}"/>
              </a:ext>
            </a:extLst>
          </p:cNvPr>
          <p:cNvSpPr txBox="1"/>
          <p:nvPr/>
        </p:nvSpPr>
        <p:spPr>
          <a:xfrm>
            <a:off x="547511" y="2880955"/>
            <a:ext cx="2013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Quantum-Limited </a:t>
            </a:r>
            <a:r>
              <a:rPr lang="it-IT" dirty="0" err="1"/>
              <a:t>Amplifier</a:t>
            </a:r>
            <a:r>
              <a:rPr lang="it-IT" dirty="0"/>
              <a:t>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3B7398C-CA8A-F599-FBE4-07042EABC749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560589" y="3204121"/>
            <a:ext cx="3014894" cy="279391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AB9169-6CF4-22C0-3BF2-189D233B92A7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671810" y="4320895"/>
            <a:ext cx="2375678" cy="311276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E18DD96-7FDA-E7D3-633B-92ED8D20583B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6510528" y="4416519"/>
            <a:ext cx="1826844" cy="440636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BAE87C4-454D-F6A4-886F-04096E61A1FA}"/>
              </a:ext>
            </a:extLst>
          </p:cNvPr>
          <p:cNvCxnSpPr>
            <a:cxnSpLocks/>
          </p:cNvCxnSpPr>
          <p:nvPr/>
        </p:nvCxnSpPr>
        <p:spPr>
          <a:xfrm flipH="1">
            <a:off x="6922508" y="3443467"/>
            <a:ext cx="1143738" cy="235174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87E7355-57BE-8803-1DA4-3CE8CCEA20B7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6510528" y="1047039"/>
            <a:ext cx="1417032" cy="321318"/>
          </a:xfrm>
          <a:prstGeom prst="straightConnector1">
            <a:avLst/>
          </a:prstGeom>
          <a:ln w="254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9527E50C-D996-B96A-64BF-04FF55AA3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9585" y="1431402"/>
            <a:ext cx="1585823" cy="176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3CE092-B710-C462-66A2-6E32B25ED2CE}"/>
                  </a:ext>
                </a:extLst>
              </p:cNvPr>
              <p:cNvSpPr txBox="1"/>
              <p:nvPr/>
            </p:nvSpPr>
            <p:spPr>
              <a:xfrm>
                <a:off x="9150421" y="1855775"/>
                <a:ext cx="2678041" cy="305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𝑠𝑖𝑔𝑛𝑎𝑙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≃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−22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−23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IT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B3CE092-B710-C462-66A2-6E32B25ED2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0421" y="1855775"/>
                <a:ext cx="2678041" cy="305084"/>
              </a:xfrm>
              <a:prstGeom prst="rect">
                <a:avLst/>
              </a:prstGeom>
              <a:blipFill>
                <a:blip r:embed="rId4"/>
                <a:stretch>
                  <a:fillRect l="-1415" r="-1415" b="-3200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94F466-290D-199A-4E7B-A919A2824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DD6A-99A9-244B-9593-4346DA031E8E}" type="slidenum">
              <a:rPr lang="en-IT" smtClean="0"/>
              <a:t>3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455855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A8AE70-4982-6692-4FFD-1152D9506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60925-5FB1-C80D-6BA5-A9C3C9B08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GravNet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Global Network for the Search of High Frequency Gravitational Waves</a:t>
            </a:r>
            <a:endParaRPr lang="en-IT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F8C9D1-2820-B68A-07A2-8A537326A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1E3F9-A74E-3241-9EBB-4E8AA11FC4FB}" type="slidenum">
              <a:rPr lang="en-IT" smtClean="0"/>
              <a:t>4</a:t>
            </a:fld>
            <a:endParaRPr lang="en-IT"/>
          </a:p>
        </p:txBody>
      </p:sp>
      <p:pic>
        <p:nvPicPr>
          <p:cNvPr id="4" name="Picture 3" descr="A map of the earth with fans&#10;&#10;AI-generated content may be incorrect.">
            <a:extLst>
              <a:ext uri="{FF2B5EF4-FFF2-40B4-BE49-F238E27FC236}">
                <a16:creationId xmlns:a16="http://schemas.microsoft.com/office/drawing/2014/main" id="{5EFE50FC-F73C-A4BE-DB1F-147B6C206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623" y="1905221"/>
            <a:ext cx="2880000" cy="2880000"/>
          </a:xfrm>
          <a:prstGeom prst="rect">
            <a:avLst/>
          </a:prstGeom>
        </p:spPr>
      </p:pic>
      <p:pic>
        <p:nvPicPr>
          <p:cNvPr id="4098" name="Picture 2" descr="Send five times more GPS with MOTOTRBO Single CSBK - DJ0WH">
            <a:extLst>
              <a:ext uri="{FF2B5EF4-FFF2-40B4-BE49-F238E27FC236}">
                <a16:creationId xmlns:a16="http://schemas.microsoft.com/office/drawing/2014/main" id="{BD81C3A6-6F6A-A254-B6D3-93D1C64C4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6" y="1905221"/>
            <a:ext cx="867852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Send five times more GPS with MOTOTRBO Single CSBK - DJ0WH">
            <a:extLst>
              <a:ext uri="{FF2B5EF4-FFF2-40B4-BE49-F238E27FC236}">
                <a16:creationId xmlns:a16="http://schemas.microsoft.com/office/drawing/2014/main" id="{000CB0F8-17FE-082B-1C66-C40361A9D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38240" y="1912149"/>
            <a:ext cx="867852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blue square with yellow stars and a black background&#10;&#10;AI-generated content may be incorrect.">
            <a:extLst>
              <a:ext uri="{FF2B5EF4-FFF2-40B4-BE49-F238E27FC236}">
                <a16:creationId xmlns:a16="http://schemas.microsoft.com/office/drawing/2014/main" id="{E2A05174-0DE7-A519-1818-C73A72726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1671" y="667906"/>
            <a:ext cx="1672802" cy="720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E3F2D7A-9DD1-D566-EF97-3A74EE37301E}"/>
              </a:ext>
            </a:extLst>
          </p:cNvPr>
          <p:cNvGrpSpPr>
            <a:grpSpLocks noChangeAspect="1"/>
          </p:cNvGrpSpPr>
          <p:nvPr/>
        </p:nvGrpSpPr>
        <p:grpSpPr>
          <a:xfrm>
            <a:off x="3933038" y="5367183"/>
            <a:ext cx="449532" cy="720000"/>
            <a:chOff x="7801036" y="657369"/>
            <a:chExt cx="3363825" cy="5387786"/>
          </a:xfrm>
        </p:grpSpPr>
        <p:pic>
          <p:nvPicPr>
            <p:cNvPr id="9" name="Picture 8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4FD2E922-1811-4EF0-AD82-0E163DA24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5069" t="12500" r="25764" b="8750"/>
            <a:stretch>
              <a:fillRect/>
            </a:stretch>
          </p:blipFill>
          <p:spPr>
            <a:xfrm>
              <a:off x="7801036" y="657369"/>
              <a:ext cx="3363825" cy="538778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768F19-6789-A5C8-D2BD-C4239A453157}"/>
                </a:ext>
              </a:extLst>
            </p:cNvPr>
            <p:cNvSpPr txBox="1"/>
            <p:nvPr/>
          </p:nvSpPr>
          <p:spPr>
            <a:xfrm>
              <a:off x="7948246" y="4771292"/>
              <a:ext cx="1266093" cy="4454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IT"/>
            </a:p>
          </p:txBody>
        </p:sp>
      </p:grpSp>
      <p:pic>
        <p:nvPicPr>
          <p:cNvPr id="13" name="Content Placeholder 3" descr="A logo with a blue circle and a blue circle with a blue star&#10;&#10;AI-generated content may be incorrect.">
            <a:extLst>
              <a:ext uri="{FF2B5EF4-FFF2-40B4-BE49-F238E27FC236}">
                <a16:creationId xmlns:a16="http://schemas.microsoft.com/office/drawing/2014/main" id="{6488A5C7-3585-3775-61D1-6E45D6DB4F5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3493" b="20257"/>
          <a:stretch>
            <a:fillRect/>
          </a:stretch>
        </p:blipFill>
        <p:spPr>
          <a:xfrm>
            <a:off x="5120085" y="5457183"/>
            <a:ext cx="959999" cy="540000"/>
          </a:xfrm>
          <a:prstGeom prst="rect">
            <a:avLst/>
          </a:prstGeom>
        </p:spPr>
      </p:pic>
      <p:pic>
        <p:nvPicPr>
          <p:cNvPr id="14" name="Picture 13" descr="A circular logo with text&#10;&#10;AI-generated content may be incorrect.">
            <a:extLst>
              <a:ext uri="{FF2B5EF4-FFF2-40B4-BE49-F238E27FC236}">
                <a16:creationId xmlns:a16="http://schemas.microsoft.com/office/drawing/2014/main" id="{642DFDE0-37A6-84AB-49A0-0D39B16205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4408" y="5421183"/>
            <a:ext cx="603035" cy="612000"/>
          </a:xfrm>
          <a:prstGeom prst="ellipse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7F02578-63D5-37B8-93E2-3A72DB886DF7}"/>
              </a:ext>
            </a:extLst>
          </p:cNvPr>
          <p:cNvSpPr txBox="1"/>
          <p:nvPr/>
        </p:nvSpPr>
        <p:spPr>
          <a:xfrm>
            <a:off x="3818831" y="6120650"/>
            <a:ext cx="1301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200" dirty="0"/>
              <a:t>Radio haloscope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03F492D-E42B-87B4-62CE-027A02671181}"/>
              </a:ext>
            </a:extLst>
          </p:cNvPr>
          <p:cNvSpPr txBox="1"/>
          <p:nvPr/>
        </p:nvSpPr>
        <p:spPr>
          <a:xfrm>
            <a:off x="5153303" y="6120650"/>
            <a:ext cx="13918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200" dirty="0"/>
              <a:t>X-band haloscope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E422865-AD79-EA6D-58E0-5211B8448C72}"/>
              </a:ext>
            </a:extLst>
          </p:cNvPr>
          <p:cNvSpPr txBox="1"/>
          <p:nvPr/>
        </p:nvSpPr>
        <p:spPr>
          <a:xfrm>
            <a:off x="6597216" y="6120649"/>
            <a:ext cx="13756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200" dirty="0"/>
              <a:t>Quantum Sensing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5ECF77F-9E04-35A2-F7E6-A13543F45A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20" y="1833221"/>
            <a:ext cx="2494021" cy="29520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B9EBFD2-093A-232C-0F6E-40F2385EFF1A}"/>
              </a:ext>
            </a:extLst>
          </p:cNvPr>
          <p:cNvSpPr txBox="1"/>
          <p:nvPr/>
        </p:nvSpPr>
        <p:spPr>
          <a:xfrm>
            <a:off x="772585" y="4980457"/>
            <a:ext cx="2246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200" dirty="0"/>
              <a:t>GravNet CDR arXiv:2603.24645</a:t>
            </a:r>
          </a:p>
        </p:txBody>
      </p:sp>
      <p:pic>
        <p:nvPicPr>
          <p:cNvPr id="6" name="Picture 5" descr="A group of men standing in front of a building&#10;&#10;Description automatically generated">
            <a:extLst>
              <a:ext uri="{FF2B5EF4-FFF2-40B4-BE49-F238E27FC236}">
                <a16:creationId xmlns:a16="http://schemas.microsoft.com/office/drawing/2014/main" id="{3885DE04-4BBC-42CA-2C93-8E4E151A47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7743" y="2135006"/>
            <a:ext cx="3360000" cy="252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788E515-142B-B4E3-B399-140259E0BE69}"/>
              </a:ext>
            </a:extLst>
          </p:cNvPr>
          <p:cNvSpPr txBox="1"/>
          <p:nvPr/>
        </p:nvSpPr>
        <p:spPr>
          <a:xfrm>
            <a:off x="8305227" y="4749625"/>
            <a:ext cx="3886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900" dirty="0"/>
              <a:t>Claudio Gatti (INFN), Dmitry Budker (Mainz), Matthias Schott (Bonn), Diego Blas (IFAE)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7AD7F0-9A92-FBF5-4C9C-D9780B08F66C}"/>
              </a:ext>
            </a:extLst>
          </p:cNvPr>
          <p:cNvSpPr txBox="1"/>
          <p:nvPr/>
        </p:nvSpPr>
        <p:spPr>
          <a:xfrm>
            <a:off x="1904657" y="6074483"/>
            <a:ext cx="1920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LNF contribution: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2317EC-EA5A-1513-BEFD-A662113EAE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89663" y="5514371"/>
            <a:ext cx="1649158" cy="34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86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70E682-4715-CA75-6A4E-76C09D46C0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380891-2076-2B31-CC92-96558ADB1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IT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GravNet Collaboration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80529D-D9E0-9612-253A-05ABFAC27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BBAE34E-CDCC-4D4A-9BEF-B3F77836E0AE}" type="slidenum">
              <a:rPr lang="en-IT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IT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15D58F-28F4-66E9-C892-5C8F7C548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9663" y="5514371"/>
            <a:ext cx="1649158" cy="34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49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9194DCB-CBD7-C4C5-C951-66A07E08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FLASH </a:t>
            </a:r>
            <a:b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FINUDA Light Axion Search Haloscope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88B293-0D5D-7C67-A224-CC8818CB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7E7843D-FF13-4365-9478-9625B70A2705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C5D6610-F197-E90C-BCBD-42811D77AE36}"/>
              </a:ext>
            </a:extLst>
          </p:cNvPr>
          <p:cNvGrpSpPr/>
          <p:nvPr/>
        </p:nvGrpSpPr>
        <p:grpSpPr>
          <a:xfrm>
            <a:off x="6501449" y="741391"/>
            <a:ext cx="3361791" cy="5384528"/>
            <a:chOff x="6429265" y="643466"/>
            <a:chExt cx="3476802" cy="5568739"/>
          </a:xfrm>
        </p:grpSpPr>
        <p:pic>
          <p:nvPicPr>
            <p:cNvPr id="4" name="Picture 3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90B8B71F-843F-B1DE-27B5-6DDD024D7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5069" t="12500" r="25764" b="8750"/>
            <a:stretch>
              <a:fillRect/>
            </a:stretch>
          </p:blipFill>
          <p:spPr>
            <a:xfrm>
              <a:off x="6429265" y="643466"/>
              <a:ext cx="3476802" cy="556873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F14C44-4957-1A8E-3528-BCBE8BB16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74219" y="4876244"/>
              <a:ext cx="1705578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4926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7C7FB-9EB5-B514-8201-4B0CF1F55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>
                <a:solidFill>
                  <a:schemeClr val="bg2">
                    <a:lumMod val="25000"/>
                  </a:schemeClr>
                </a:solidFill>
              </a:rPr>
              <a:t>FLASH Collaboration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6206-163F-C566-89D0-EF213624F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7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3641F0D-BD64-E082-5D17-1F6382AB99AB}"/>
              </a:ext>
            </a:extLst>
          </p:cNvPr>
          <p:cNvGrpSpPr/>
          <p:nvPr/>
        </p:nvGrpSpPr>
        <p:grpSpPr>
          <a:xfrm>
            <a:off x="6457106" y="2310639"/>
            <a:ext cx="4896694" cy="3060000"/>
            <a:chOff x="5828943" y="3162238"/>
            <a:chExt cx="4896694" cy="3060000"/>
          </a:xfrm>
        </p:grpSpPr>
        <p:pic>
          <p:nvPicPr>
            <p:cNvPr id="10" name="Picture 9" descr="A blue and black logo&#10;&#10;Description automatically generated">
              <a:extLst>
                <a:ext uri="{FF2B5EF4-FFF2-40B4-BE49-F238E27FC236}">
                  <a16:creationId xmlns:a16="http://schemas.microsoft.com/office/drawing/2014/main" id="{143F7426-6992-BD9E-753A-AC57EFF69A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28943" y="4834551"/>
              <a:ext cx="1098512" cy="495624"/>
            </a:xfrm>
            <a:prstGeom prst="rect">
              <a:avLst/>
            </a:prstGeom>
          </p:spPr>
        </p:pic>
        <p:pic>
          <p:nvPicPr>
            <p:cNvPr id="11" name="Picture 10" descr="A black background with blue text and a black circle&#10;&#10;Description automatically generated">
              <a:extLst>
                <a:ext uri="{FF2B5EF4-FFF2-40B4-BE49-F238E27FC236}">
                  <a16:creationId xmlns:a16="http://schemas.microsoft.com/office/drawing/2014/main" id="{B047AA81-9199-8438-C4A9-ADBABA8A45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06355" y="3236663"/>
              <a:ext cx="868536" cy="545186"/>
            </a:xfrm>
            <a:prstGeom prst="rect">
              <a:avLst/>
            </a:prstGeom>
          </p:spPr>
        </p:pic>
        <p:pic>
          <p:nvPicPr>
            <p:cNvPr id="12" name="Picture 11" descr="A logo with a child's face&#10;&#10;Description automatically generated">
              <a:extLst>
                <a:ext uri="{FF2B5EF4-FFF2-40B4-BE49-F238E27FC236}">
                  <a16:creationId xmlns:a16="http://schemas.microsoft.com/office/drawing/2014/main" id="{50B36CCE-CF64-D7D4-F42A-0A58BA7BF7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06355" y="5602708"/>
              <a:ext cx="934859" cy="520405"/>
            </a:xfrm>
            <a:prstGeom prst="rect">
              <a:avLst/>
            </a:prstGeom>
          </p:spPr>
        </p:pic>
        <p:pic>
          <p:nvPicPr>
            <p:cNvPr id="13" name="Picture 12" descr="A blue and black logo&#10;&#10;Description automatically generated">
              <a:extLst>
                <a:ext uri="{FF2B5EF4-FFF2-40B4-BE49-F238E27FC236}">
                  <a16:creationId xmlns:a16="http://schemas.microsoft.com/office/drawing/2014/main" id="{B30A9212-EBB5-05F6-1057-29A347DB5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55665" y="3162238"/>
              <a:ext cx="1192300" cy="743436"/>
            </a:xfrm>
            <a:prstGeom prst="rect">
              <a:avLst/>
            </a:prstGeom>
          </p:spPr>
        </p:pic>
        <p:pic>
          <p:nvPicPr>
            <p:cNvPr id="14" name="Picture 13" descr="A blue and white shield with red text&#10;&#10;Description automatically generated">
              <a:extLst>
                <a:ext uri="{FF2B5EF4-FFF2-40B4-BE49-F238E27FC236}">
                  <a16:creationId xmlns:a16="http://schemas.microsoft.com/office/drawing/2014/main" id="{BBC8BEE3-32EF-AAFF-8002-AF36487A4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0048" y="3998435"/>
              <a:ext cx="501149" cy="619530"/>
            </a:xfrm>
            <a:prstGeom prst="rect">
              <a:avLst/>
            </a:prstGeom>
          </p:spPr>
        </p:pic>
        <p:pic>
          <p:nvPicPr>
            <p:cNvPr id="15" name="Picture 14" descr="A blue circle with white text&#10;&#10;Description automatically generated">
              <a:extLst>
                <a:ext uri="{FF2B5EF4-FFF2-40B4-BE49-F238E27FC236}">
                  <a16:creationId xmlns:a16="http://schemas.microsoft.com/office/drawing/2014/main" id="{0B275165-1816-AA0B-EF35-0E264CEB72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86202" y="3237255"/>
              <a:ext cx="594749" cy="59474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41939BE9-0186-DE30-FC6F-136AF76C07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l="7084" t="21887" r="13542" b="15613"/>
            <a:stretch/>
          </p:blipFill>
          <p:spPr>
            <a:xfrm>
              <a:off x="8347965" y="3915293"/>
              <a:ext cx="1751494" cy="991248"/>
            </a:xfrm>
            <a:prstGeom prst="rect">
              <a:avLst/>
            </a:prstGeom>
          </p:spPr>
        </p:pic>
        <p:pic>
          <p:nvPicPr>
            <p:cNvPr id="17" name="Picture 16" descr="A blue and white logo&#10;&#10;Description automatically generated">
              <a:extLst>
                <a:ext uri="{FF2B5EF4-FFF2-40B4-BE49-F238E27FC236}">
                  <a16:creationId xmlns:a16="http://schemas.microsoft.com/office/drawing/2014/main" id="{7DD78800-6B8C-9B51-9751-3ED568056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366716" y="5478802"/>
              <a:ext cx="743437" cy="743436"/>
            </a:xfrm>
            <a:prstGeom prst="rect">
              <a:avLst/>
            </a:prstGeom>
          </p:spPr>
        </p:pic>
        <p:pic>
          <p:nvPicPr>
            <p:cNvPr id="18" name="Picture 17" descr="A blue and yellow sign with white text&#10;&#10;Description automatically generated">
              <a:extLst>
                <a:ext uri="{FF2B5EF4-FFF2-40B4-BE49-F238E27FC236}">
                  <a16:creationId xmlns:a16="http://schemas.microsoft.com/office/drawing/2014/main" id="{0F066517-D00B-D98B-33C0-EA950759C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795296" y="5602708"/>
              <a:ext cx="963714" cy="619530"/>
            </a:xfrm>
            <a:prstGeom prst="rect">
              <a:avLst/>
            </a:prstGeom>
          </p:spPr>
        </p:pic>
        <p:pic>
          <p:nvPicPr>
            <p:cNvPr id="19" name="Picture 18" descr="A logo on a blue background&#10;&#10;Description automatically generated">
              <a:extLst>
                <a:ext uri="{FF2B5EF4-FFF2-40B4-BE49-F238E27FC236}">
                  <a16:creationId xmlns:a16="http://schemas.microsoft.com/office/drawing/2014/main" id="{3672FFE8-B3D8-0B4A-D7B5-D9469A77E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428669" y="4710645"/>
              <a:ext cx="619531" cy="619530"/>
            </a:xfrm>
            <a:prstGeom prst="rect">
              <a:avLst/>
            </a:prstGeom>
          </p:spPr>
        </p:pic>
        <p:pic>
          <p:nvPicPr>
            <p:cNvPr id="20" name="Picture 19" descr="A logo for a university&#10;&#10;Description automatically generated">
              <a:extLst>
                <a:ext uri="{FF2B5EF4-FFF2-40B4-BE49-F238E27FC236}">
                  <a16:creationId xmlns:a16="http://schemas.microsoft.com/office/drawing/2014/main" id="{1BA58F6D-412D-7D53-2B30-B3619F69FE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28381" b="27570"/>
            <a:stretch/>
          </p:blipFill>
          <p:spPr>
            <a:xfrm>
              <a:off x="7155665" y="3972436"/>
              <a:ext cx="1499083" cy="495624"/>
            </a:xfrm>
            <a:prstGeom prst="rect">
              <a:avLst/>
            </a:prstGeom>
          </p:spPr>
        </p:pic>
        <p:pic>
          <p:nvPicPr>
            <p:cNvPr id="21" name="Picture 20" descr="A green and black logo&#10;&#10;Description automatically generated">
              <a:extLst>
                <a:ext uri="{FF2B5EF4-FFF2-40B4-BE49-F238E27FC236}">
                  <a16:creationId xmlns:a16="http://schemas.microsoft.com/office/drawing/2014/main" id="{CE582C0E-E848-4442-EFF5-369FB6E39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795296" y="5019203"/>
              <a:ext cx="976562" cy="470843"/>
            </a:xfrm>
            <a:prstGeom prst="rect">
              <a:avLst/>
            </a:prstGeom>
          </p:spPr>
        </p:pic>
        <p:pic>
          <p:nvPicPr>
            <p:cNvPr id="23" name="Picture 2" descr="UNISA | Home">
              <a:extLst>
                <a:ext uri="{FF2B5EF4-FFF2-40B4-BE49-F238E27FC236}">
                  <a16:creationId xmlns:a16="http://schemas.microsoft.com/office/drawing/2014/main" id="{112AABF5-D8CA-31EA-D685-B48AB866FB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2199" y="3171857"/>
              <a:ext cx="743437" cy="74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EN / Bilkent University – Bilkent University Emblem">
              <a:extLst>
                <a:ext uri="{FF2B5EF4-FFF2-40B4-BE49-F238E27FC236}">
                  <a16:creationId xmlns:a16="http://schemas.microsoft.com/office/drawing/2014/main" id="{0D669CCA-857D-7A39-7F4E-C71CD5E3EB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2200" y="4067940"/>
              <a:ext cx="743437" cy="7434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7889C34F-A0A7-431F-81F7-4CAC31287FD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4978" y="2149246"/>
            <a:ext cx="5391383" cy="360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6484E4-5BDB-87CD-56D2-45410F444F7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7890" y="1257574"/>
            <a:ext cx="1649158" cy="34809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3B48663-95AA-704E-2A1B-8C2B0788BD92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22" name="Picture 21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8AF04DC3-41E7-AE10-16C8-8CD3E1DEE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1FEC8799-52CE-3F61-86C6-09B05F216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2496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09ABF1-484A-37E3-A10B-089465CF4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2E6CA-CB3F-1E97-8129-C5A3018EF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60400"/>
          </a:xfrm>
        </p:spPr>
        <p:txBody>
          <a:bodyPr>
            <a:normAutofit/>
          </a:bodyPr>
          <a:lstStyle/>
          <a:p>
            <a:r>
              <a:rPr lang="en-IT" sz="5200" dirty="0">
                <a:solidFill>
                  <a:schemeClr val="bg2">
                    <a:lumMod val="25000"/>
                  </a:schemeClr>
                </a:solidFill>
              </a:rPr>
              <a:t>FLASH – 100 MHz Haloscope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6285C2-98B1-6D06-5F3B-566D218132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67" t="5138" r="5070" b="7281"/>
          <a:stretch>
            <a:fillRect/>
          </a:stretch>
        </p:blipFill>
        <p:spPr>
          <a:xfrm>
            <a:off x="6096000" y="2365284"/>
            <a:ext cx="5572945" cy="3816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210657-E82E-8306-5616-266873D2D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2877-2558-E947-B7D4-34BFEE18A546}" type="slidenum">
              <a:rPr lang="en-IT" smtClean="0"/>
              <a:t>8</a:t>
            </a:fld>
            <a:endParaRPr lang="en-IT"/>
          </a:p>
        </p:txBody>
      </p:sp>
      <p:pic>
        <p:nvPicPr>
          <p:cNvPr id="9" name="Picture 8" descr="A large machine with pink parts&#10;&#10;AI-generated content may be incorrect.">
            <a:extLst>
              <a:ext uri="{FF2B5EF4-FFF2-40B4-BE49-F238E27FC236}">
                <a16:creationId xmlns:a16="http://schemas.microsoft.com/office/drawing/2014/main" id="{C98CF2F8-3A07-4388-FA6A-26F0B3A32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55" y="2419284"/>
            <a:ext cx="4944000" cy="370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6344E17-F8E9-27E4-CCA4-8F180DA61734}"/>
              </a:ext>
            </a:extLst>
          </p:cNvPr>
          <p:cNvSpPr txBox="1"/>
          <p:nvPr/>
        </p:nvSpPr>
        <p:spPr>
          <a:xfrm>
            <a:off x="411480" y="6210387"/>
            <a:ext cx="10825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dirty="0">
                <a:effectLst/>
              </a:rPr>
              <a:t>“The future search for low-frequency axions and new physics with the FLASH</a:t>
            </a:r>
            <a:r>
              <a:rPr lang="en-GB" sz="1400" dirty="0"/>
              <a:t> </a:t>
            </a:r>
            <a:r>
              <a:rPr lang="en-GB" sz="1400" i="1" dirty="0">
                <a:effectLst/>
              </a:rPr>
              <a:t>resonant cavity experiment at Frascati National Laboratories”</a:t>
            </a:r>
            <a:r>
              <a:rPr lang="en-GB" sz="1400" i="1" dirty="0"/>
              <a:t> </a:t>
            </a:r>
            <a:r>
              <a:rPr lang="en-GB" sz="1400" dirty="0"/>
              <a:t>Physics of the Dark Universe 42 (2023) 101370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E601289-F957-1EF5-5BCF-5AD7D5BCE9FB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11" name="Picture 10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0CBA23F7-A069-89DE-4382-EE52F2289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C5A008B-B8DF-5550-FB67-291E9B091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3600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0EF0B-A0CB-7039-D5BF-06768BAA6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02136-68BC-E566-15C8-E816B02BB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60400"/>
          </a:xfrm>
        </p:spPr>
        <p:txBody>
          <a:bodyPr>
            <a:normAutofit/>
          </a:bodyPr>
          <a:lstStyle/>
          <a:p>
            <a:r>
              <a:rPr lang="en-IT" sz="5200" dirty="0">
                <a:solidFill>
                  <a:schemeClr val="bg2">
                    <a:lumMod val="25000"/>
                  </a:schemeClr>
                </a:solidFill>
              </a:rPr>
              <a:t>FLASH – 100 MHz Haloscope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1D3B7D-DAB5-CFBC-5592-81FB601DBB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67" t="5138" r="5070" b="7281"/>
          <a:stretch>
            <a:fillRect/>
          </a:stretch>
        </p:blipFill>
        <p:spPr>
          <a:xfrm>
            <a:off x="6096000" y="2365284"/>
            <a:ext cx="5572945" cy="3816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31DBF-1708-EC66-A164-70C30408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2877-2558-E947-B7D4-34BFEE18A546}" type="slidenum">
              <a:rPr lang="en-IT" smtClean="0"/>
              <a:t>9</a:t>
            </a:fld>
            <a:endParaRPr lang="en-IT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E48BAF-EE97-9F12-F051-71AE3DEB8A25}"/>
              </a:ext>
            </a:extLst>
          </p:cNvPr>
          <p:cNvSpPr txBox="1"/>
          <p:nvPr/>
        </p:nvSpPr>
        <p:spPr>
          <a:xfrm>
            <a:off x="411480" y="6210387"/>
            <a:ext cx="10825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i="1" dirty="0">
                <a:effectLst/>
              </a:rPr>
              <a:t>“The future search for low-frequency axions and new physics with the FLASH</a:t>
            </a:r>
            <a:r>
              <a:rPr lang="en-GB" sz="1400" dirty="0"/>
              <a:t> </a:t>
            </a:r>
            <a:r>
              <a:rPr lang="en-GB" sz="1400" i="1" dirty="0">
                <a:effectLst/>
              </a:rPr>
              <a:t>resonant cavity experiment at Frascati National Laboratories”</a:t>
            </a:r>
            <a:r>
              <a:rPr lang="en-GB" sz="1400" i="1" dirty="0"/>
              <a:t> </a:t>
            </a:r>
            <a:r>
              <a:rPr lang="en-GB" sz="1400" dirty="0"/>
              <a:t>Physics of the Dark Universe 42 (2023) 101370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72F99AE-A256-AAF6-E2DD-69D9EB4D7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227198" y="1409807"/>
            <a:ext cx="3938756" cy="557019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3F950AC-5670-F6B7-E1EE-28FABDD2988F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11" name="Picture 10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0881C82C-6A79-8E38-CF54-CEC3688D3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3B1BEA5-1F3D-A6D9-067A-AA0DC7E081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3009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7154C-EC3C-B85C-8A52-6C28B8682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325" y="3319447"/>
            <a:ext cx="2766552" cy="1325563"/>
          </a:xfrm>
        </p:spPr>
        <p:txBody>
          <a:bodyPr>
            <a:normAutofit/>
          </a:bodyPr>
          <a:lstStyle/>
          <a:p>
            <a:r>
              <a:rPr lang="en-IT" dirty="0">
                <a:solidFill>
                  <a:schemeClr val="bg2">
                    <a:lumMod val="25000"/>
                  </a:schemeClr>
                </a:solidFill>
              </a:rPr>
              <a:t>FINUDA</a:t>
            </a:r>
            <a:br>
              <a:rPr lang="en-IT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en-IT" sz="1600" dirty="0">
                <a:solidFill>
                  <a:schemeClr val="bg2">
                    <a:lumMod val="25000"/>
                  </a:schemeClr>
                </a:solidFill>
              </a:rPr>
              <a:t>Fisica Nucleare a DAFNE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AFA381-504E-3EAF-315C-6468C19F9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706" y="715772"/>
            <a:ext cx="6056483" cy="3960000"/>
          </a:xfrm>
          <a:prstGeom prst="round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6FC273-5930-EEF6-1246-D6CB6D3D5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14" y="715772"/>
            <a:ext cx="3325775" cy="2160000"/>
          </a:xfrm>
          <a:prstGeom prst="round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93BC1B2-77B1-C938-77BE-D7DCD3320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30481"/>
              </p:ext>
            </p:extLst>
          </p:nvPr>
        </p:nvGraphicFramePr>
        <p:xfrm>
          <a:off x="1306325" y="4645010"/>
          <a:ext cx="1991138" cy="171134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995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835">
                <a:tc>
                  <a:txBody>
                    <a:bodyPr/>
                    <a:lstStyle/>
                    <a:p>
                      <a:r>
                        <a:rPr lang="en-US" sz="2000" dirty="0"/>
                        <a:t>B(T)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835">
                <a:tc>
                  <a:txBody>
                    <a:bodyPr/>
                    <a:lstStyle/>
                    <a:p>
                      <a:r>
                        <a:rPr lang="en-US" sz="2000" dirty="0"/>
                        <a:t>I(A)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83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R(m)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679723"/>
                  </a:ext>
                </a:extLst>
              </a:tr>
              <a:tr h="427835">
                <a:tc>
                  <a:txBody>
                    <a:bodyPr/>
                    <a:lstStyle/>
                    <a:p>
                      <a:r>
                        <a:rPr lang="en-US" sz="2000" dirty="0"/>
                        <a:t>L(m)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Picture 6" descr="A black background with blue text and a black circle&#10;&#10;Description automatically generated">
            <a:extLst>
              <a:ext uri="{FF2B5EF4-FFF2-40B4-BE49-F238E27FC236}">
                <a16:creationId xmlns:a16="http://schemas.microsoft.com/office/drawing/2014/main" id="{B7EC6D8F-614F-17BB-68B4-5DC9D4A56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8156" y="4780742"/>
            <a:ext cx="1147033" cy="720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39BE7-FEC9-56AF-060A-34F111C95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10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C3DB7B-22C8-C20B-E19F-876DAD918820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12" name="Picture 11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6BEFF34F-A786-D5F1-3CD6-8A663D825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F750349-90CD-4B08-D46B-99490EDCB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4820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DAD9F6-E124-AAC2-391E-4193A0BCE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machine with a pink and green machine&#10;&#10;Description automatically generated with medium confidence">
            <a:extLst>
              <a:ext uri="{FF2B5EF4-FFF2-40B4-BE49-F238E27FC236}">
                <a16:creationId xmlns:a16="http://schemas.microsoft.com/office/drawing/2014/main" id="{9974C846-3F91-1EE2-A9A2-5532F7CA4E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3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3AC33D-8703-906E-3E8D-106797352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Test of the FINUDA Magnet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745A0E-AF3E-9310-0A94-31F063D88472}"/>
              </a:ext>
            </a:extLst>
          </p:cNvPr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On Jan the 19th 2024, FINUDA was cooled down to 4 K and energized with a current of 2706 A, generating a magnetic field of 1.05 T.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9086AF-1B5A-0B3E-2EF9-7199D4A08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CD90F39A-3F57-6B49-8558-5A9D26DF27A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B235239-E680-5AD5-FC1F-59A33B56C356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6" name="Picture 5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C4CEAB8A-28AC-8055-2FBD-0F75B441D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348E4BA-7DEB-BDF4-0BC3-F8DBDD2903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4313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5C0E6-8ACE-946D-6E82-B888CBE9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>
                <a:solidFill>
                  <a:schemeClr val="bg2">
                    <a:lumMod val="25000"/>
                  </a:schemeClr>
                </a:solidFill>
              </a:rPr>
              <a:t>FINUDA Extraction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724F0-3F0B-B669-3206-9201981EA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4EFCB5-CCF5-A868-B22C-54930DF37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95" y="1804605"/>
            <a:ext cx="5335267" cy="352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77B5A5-4033-47FF-23E1-AEC71C9C5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540" y="1804605"/>
            <a:ext cx="4796934" cy="352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EC3297B-8152-1090-7CEA-B7D499018F54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5" name="Picture 4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7DE37CD8-D79B-46E9-C21F-4199C25BF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E97B9C3-A9A5-E786-12F4-A4945C5FA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8647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F4188-7B15-E313-B47A-2E6410EEC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14855"/>
            <a:ext cx="9144000" cy="7867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/>
              <a:t>Cryostat and He II Cooling of the Cavity</a:t>
            </a:r>
          </a:p>
        </p:txBody>
      </p:sp>
      <p:pic>
        <p:nvPicPr>
          <p:cNvPr id="4" name="Content Placeholder 3" descr="A diagram of a machine&#10;&#10;AI-generated content may be incorrect.">
            <a:extLst>
              <a:ext uri="{FF2B5EF4-FFF2-40B4-BE49-F238E27FC236}">
                <a16:creationId xmlns:a16="http://schemas.microsoft.com/office/drawing/2014/main" id="{38D52092-F8F0-FA78-82DB-5892D11DE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766863"/>
            <a:ext cx="5830984" cy="4140000"/>
          </a:xfrm>
          <a:prstGeom prst="rect">
            <a:avLst/>
          </a:prstGeom>
        </p:spPr>
      </p:pic>
      <p:pic>
        <p:nvPicPr>
          <p:cNvPr id="5" name="Picture 4" descr="Site Logo">
            <a:extLst>
              <a:ext uri="{FF2B5EF4-FFF2-40B4-BE49-F238E27FC236}">
                <a16:creationId xmlns:a16="http://schemas.microsoft.com/office/drawing/2014/main" id="{6BB53559-39CB-47ED-4A62-1B7EFB60B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8586" y="2386863"/>
            <a:ext cx="3025214" cy="900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7E973-AA69-AE91-EF42-92AE8F1A3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BBAE34E-CDCC-4D4A-9BEF-B3F77836E0A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0F380AC-9202-53E9-8D39-90E7C2AC7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9334AC3-F97B-AAEB-193C-D6FEF2851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CF0F8F8-6D3A-38F2-F9D7-AA175316B2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DA45288-2632-6CCC-D65D-9B68F3297CC0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6" name="Picture 5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53B55AB4-629E-19F2-1740-DD964D228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370890-4248-C430-75B1-358050CF4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31903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5B944F-A411-704F-504B-48A14910B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ACA54-6F43-47CD-250A-D07A3D4F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9BBAE34E-CDCC-4D4A-9BEF-B3F77836E0AE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14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B39BC96-50C8-B2DC-0E58-462534628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53CBE51-F544-B525-417C-549BDBBBF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A274146-07AA-FE43-F1D4-98DC21F60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FB6879A0-86DE-63E3-2588-1B08BD4B5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4742029"/>
            <a:ext cx="10765912" cy="9259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Tuning System</a:t>
            </a:r>
          </a:p>
        </p:txBody>
      </p:sp>
      <p:pic>
        <p:nvPicPr>
          <p:cNvPr id="11" name="Picture 10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EC6685A3-29B1-17D8-7A1C-358F000F8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812" y="1467017"/>
            <a:ext cx="5119088" cy="2841092"/>
          </a:xfrm>
          <a:prstGeom prst="rect">
            <a:avLst/>
          </a:prstGeom>
        </p:spPr>
      </p:pic>
      <p:pic>
        <p:nvPicPr>
          <p:cNvPr id="15" name="Picture 14" descr="A close-up of a machine&#10;&#10;AI-generated content may be incorrect.">
            <a:extLst>
              <a:ext uri="{FF2B5EF4-FFF2-40B4-BE49-F238E27FC236}">
                <a16:creationId xmlns:a16="http://schemas.microsoft.com/office/drawing/2014/main" id="{4F1BC5C8-F9DC-5C9E-D33E-9AA788A2B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r="18051"/>
          <a:stretch>
            <a:fillRect/>
          </a:stretch>
        </p:blipFill>
        <p:spPr>
          <a:xfrm>
            <a:off x="873842" y="932965"/>
            <a:ext cx="4525128" cy="360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BB83FFD-5440-1D43-447C-6F908E523A65}"/>
              </a:ext>
            </a:extLst>
          </p:cNvPr>
          <p:cNvSpPr txBox="1"/>
          <p:nvPr/>
        </p:nvSpPr>
        <p:spPr>
          <a:xfrm>
            <a:off x="3535680" y="3776659"/>
            <a:ext cx="1302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200" dirty="0"/>
              <a:t>Cavity prototype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5204662-6A11-9F90-078F-F923EE2CA577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18" name="Picture 17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3F4C677C-B749-8116-F849-40064E4B53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55AC9E4-E3DE-24FE-18A3-E8ED37E91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2380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236FE-8788-4C25-685C-68A2B067E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117410F6-E4C4-6CF8-A7CC-23C2405A0C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735"/>
          <a:stretch>
            <a:fillRect/>
          </a:stretch>
        </p:blipFill>
        <p:spPr>
          <a:xfrm>
            <a:off x="3345079" y="1121231"/>
            <a:ext cx="4598198" cy="5222715"/>
          </a:xfrm>
          <a:prstGeom prst="rect">
            <a:avLst/>
          </a:prstGeom>
        </p:spPr>
      </p:pic>
      <p:cxnSp>
        <p:nvCxnSpPr>
          <p:cNvPr id="22" name="Connettore diritto a freccia 21">
            <a:extLst>
              <a:ext uri="{FF2B5EF4-FFF2-40B4-BE49-F238E27FC236}">
                <a16:creationId xmlns:a16="http://schemas.microsoft.com/office/drawing/2014/main" id="{31B63C6D-173E-8FBA-B68F-5DB81F40941C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2159118" y="1494757"/>
            <a:ext cx="2649802" cy="7300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7979E36A-61A3-CB44-6D52-6B15CF1ED9F9}"/>
              </a:ext>
            </a:extLst>
          </p:cNvPr>
          <p:cNvSpPr txBox="1"/>
          <p:nvPr/>
        </p:nvSpPr>
        <p:spPr>
          <a:xfrm>
            <a:off x="1418338" y="1310091"/>
            <a:ext cx="740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Tuner</a:t>
            </a:r>
          </a:p>
        </p:txBody>
      </p:sp>
      <p:cxnSp>
        <p:nvCxnSpPr>
          <p:cNvPr id="32" name="Connettore diritto a freccia 31">
            <a:extLst>
              <a:ext uri="{FF2B5EF4-FFF2-40B4-BE49-F238E27FC236}">
                <a16:creationId xmlns:a16="http://schemas.microsoft.com/office/drawing/2014/main" id="{889AB000-D2D2-C18F-2AA7-0507B3A88B1D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7236178" y="4967111"/>
            <a:ext cx="1212767" cy="109750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B6B49D1D-68A5-9FE8-6CCB-94C6D5A3E6A2}"/>
              </a:ext>
            </a:extLst>
          </p:cNvPr>
          <p:cNvSpPr txBox="1"/>
          <p:nvPr/>
        </p:nvSpPr>
        <p:spPr>
          <a:xfrm>
            <a:off x="8448945" y="5741452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Cooling manifold is not needed for prototype</a:t>
            </a:r>
          </a:p>
        </p:txBody>
      </p:sp>
      <p:cxnSp>
        <p:nvCxnSpPr>
          <p:cNvPr id="39" name="Connettore diritto a freccia 38">
            <a:extLst>
              <a:ext uri="{FF2B5EF4-FFF2-40B4-BE49-F238E27FC236}">
                <a16:creationId xmlns:a16="http://schemas.microsoft.com/office/drawing/2014/main" id="{9CD8EE76-BCBF-1AA8-0915-7C877A639CCD}"/>
              </a:ext>
            </a:extLst>
          </p:cNvPr>
          <p:cNvCxnSpPr>
            <a:cxnSpLocks/>
            <a:stCxn id="40" idx="1"/>
          </p:cNvCxnSpPr>
          <p:nvPr/>
        </p:nvCxnSpPr>
        <p:spPr>
          <a:xfrm flipH="1" flipV="1">
            <a:off x="7647663" y="1761067"/>
            <a:ext cx="1991344" cy="12283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A1338165-114C-A91A-0E5A-409C60839D6F}"/>
              </a:ext>
            </a:extLst>
          </p:cNvPr>
          <p:cNvSpPr txBox="1"/>
          <p:nvPr/>
        </p:nvSpPr>
        <p:spPr>
          <a:xfrm>
            <a:off x="9639007" y="2527703"/>
            <a:ext cx="2209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Cooling/connection rods for prototype only</a:t>
            </a:r>
          </a:p>
        </p:txBody>
      </p:sp>
      <p:cxnSp>
        <p:nvCxnSpPr>
          <p:cNvPr id="50" name="Connettore diritto a freccia 49">
            <a:extLst>
              <a:ext uri="{FF2B5EF4-FFF2-40B4-BE49-F238E27FC236}">
                <a16:creationId xmlns:a16="http://schemas.microsoft.com/office/drawing/2014/main" id="{FCA7726D-9CC8-94E1-3866-11484380D9D0}"/>
              </a:ext>
            </a:extLst>
          </p:cNvPr>
          <p:cNvCxnSpPr>
            <a:cxnSpLocks/>
            <a:stCxn id="51" idx="2"/>
          </p:cNvCxnSpPr>
          <p:nvPr/>
        </p:nvCxnSpPr>
        <p:spPr>
          <a:xfrm>
            <a:off x="5795567" y="1660993"/>
            <a:ext cx="432479" cy="45483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BB4D590A-902A-52ED-D612-36F999978517}"/>
              </a:ext>
            </a:extLst>
          </p:cNvPr>
          <p:cNvSpPr txBox="1"/>
          <p:nvPr/>
        </p:nvSpPr>
        <p:spPr>
          <a:xfrm>
            <a:off x="4941977" y="1014662"/>
            <a:ext cx="1707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Loop Antenna (TE mode)</a:t>
            </a:r>
          </a:p>
        </p:txBody>
      </p:sp>
      <p:cxnSp>
        <p:nvCxnSpPr>
          <p:cNvPr id="59" name="Connettore diritto a freccia 58">
            <a:extLst>
              <a:ext uri="{FF2B5EF4-FFF2-40B4-BE49-F238E27FC236}">
                <a16:creationId xmlns:a16="http://schemas.microsoft.com/office/drawing/2014/main" id="{C0CDD5CF-39DC-9577-86FE-A47A0DAD75B4}"/>
              </a:ext>
            </a:extLst>
          </p:cNvPr>
          <p:cNvCxnSpPr>
            <a:cxnSpLocks/>
            <a:stCxn id="60" idx="3"/>
          </p:cNvCxnSpPr>
          <p:nvPr/>
        </p:nvCxnSpPr>
        <p:spPr>
          <a:xfrm flipV="1">
            <a:off x="2919892" y="2845159"/>
            <a:ext cx="2747925" cy="24066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B300ED4D-5A6C-4968-9398-A2A6766B8214}"/>
              </a:ext>
            </a:extLst>
          </p:cNvPr>
          <p:cNvSpPr txBox="1"/>
          <p:nvPr/>
        </p:nvSpPr>
        <p:spPr>
          <a:xfrm>
            <a:off x="600138" y="4928595"/>
            <a:ext cx="2319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Monopole Antenna (TM mode)</a:t>
            </a:r>
          </a:p>
        </p:txBody>
      </p:sp>
      <p:cxnSp>
        <p:nvCxnSpPr>
          <p:cNvPr id="78" name="Connettore diritto a freccia 77">
            <a:extLst>
              <a:ext uri="{FF2B5EF4-FFF2-40B4-BE49-F238E27FC236}">
                <a16:creationId xmlns:a16="http://schemas.microsoft.com/office/drawing/2014/main" id="{3578EAD5-134B-EF0F-3C56-90C701E4574C}"/>
              </a:ext>
            </a:extLst>
          </p:cNvPr>
          <p:cNvCxnSpPr>
            <a:cxnSpLocks/>
            <a:stCxn id="79" idx="3"/>
          </p:cNvCxnSpPr>
          <p:nvPr/>
        </p:nvCxnSpPr>
        <p:spPr>
          <a:xfrm>
            <a:off x="2312647" y="2392706"/>
            <a:ext cx="1920051" cy="7300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6E10DBC6-0B04-F79C-1226-FB27882D3860}"/>
              </a:ext>
            </a:extLst>
          </p:cNvPr>
          <p:cNvSpPr txBox="1"/>
          <p:nvPr/>
        </p:nvSpPr>
        <p:spPr>
          <a:xfrm>
            <a:off x="842116" y="2208040"/>
            <a:ext cx="1470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Rotating disk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E05E11-1394-0785-D0E3-BE45C44B2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B92C-E5EF-2E47-A14B-89B3D8BB0C72}" type="slidenum">
              <a:rPr lang="en-IT" smtClean="0"/>
              <a:t>15</a:t>
            </a:fld>
            <a:endParaRPr lang="en-I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0B42B4-9D7A-91F3-961E-D3B4B568FF48}"/>
              </a:ext>
            </a:extLst>
          </p:cNvPr>
          <p:cNvSpPr txBox="1"/>
          <p:nvPr/>
        </p:nvSpPr>
        <p:spPr>
          <a:xfrm>
            <a:off x="8643335" y="4073022"/>
            <a:ext cx="30868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3200" dirty="0">
                <a:latin typeface="+mj-lt"/>
              </a:rPr>
              <a:t>Cavity Prototype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6B89D8-324F-B19E-E3A7-5EFC0775B5DD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6" name="Picture 5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C5DF0B20-63C9-7696-2351-CA4380C56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EFE37C8-BFDD-F1E0-4EE2-ADDFB3AB5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1076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2481B-B0D2-0D49-09E1-615378802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781" y="1320127"/>
            <a:ext cx="3633019" cy="3049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Signal Amplification and DAQ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1C2724-5287-F1BC-2E92-ED038D5DC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90" y="1151060"/>
            <a:ext cx="6400376" cy="4384255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5DAD0EB-B0F1-8ED9-DF57-296F8530F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597B92C-E5EF-2E47-A14B-89B3D8BB0C72}" type="slidenum"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E0FE442-FDE7-03A0-48D0-17C4325DB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5A187A5-6081-1B66-F1E9-CB90253CCB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122D013-AC81-41D9-9EAC-40AF25940B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9CEEE59-B07C-C97A-DC1C-C731C7009FD7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5" name="Picture 4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08BE668A-DE98-2F16-EE45-F8810463E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EE2A850-57E1-CDAE-6594-4B225FA6FA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9949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6010B7-509A-D643-91B7-A105DBF2F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B2400A31-39D3-FF50-889C-C252162A7D50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36" name="Picture 35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B8CF6F2D-F360-1FF7-092C-862996F1B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B97E600F-77A9-DB98-198C-DDCFED25C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E2952ECF-5CB2-9D4E-3FF6-5A95DDC78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794544"/>
            <a:ext cx="9144000" cy="89659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MSA SQUID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BC2B621-5E9C-B891-2DB4-BAEE387DF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597B92C-E5EF-2E47-A14B-89B3D8BB0C72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17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92E456B-6F10-C7B9-7196-8F78B4075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3165D5D8-BB60-5F35-201E-ABDC5B5A2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EEAC388-A02C-733A-330C-D0030C1FC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6F7787-1581-708E-61ED-D564D80C5287}"/>
              </a:ext>
            </a:extLst>
          </p:cNvPr>
          <p:cNvGrpSpPr/>
          <p:nvPr/>
        </p:nvGrpSpPr>
        <p:grpSpPr>
          <a:xfrm>
            <a:off x="233690" y="499786"/>
            <a:ext cx="4831136" cy="3607366"/>
            <a:chOff x="552534" y="1970705"/>
            <a:chExt cx="4831136" cy="360736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1E03108-C0D7-9360-4678-0FA1280B8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397" b="20473"/>
            <a:stretch>
              <a:fillRect/>
            </a:stretch>
          </p:blipFill>
          <p:spPr>
            <a:xfrm rot="5400000">
              <a:off x="864018" y="3194705"/>
              <a:ext cx="3585267" cy="1152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220B66E-DCD6-DDF1-6382-A33797A60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2534" y="1978071"/>
              <a:ext cx="1333350" cy="3600000"/>
            </a:xfrm>
            <a:prstGeom prst="rect">
              <a:avLst/>
            </a:prstGeom>
          </p:spPr>
        </p:pic>
        <p:pic>
          <p:nvPicPr>
            <p:cNvPr id="19" name="Immagine 7">
              <a:extLst>
                <a:ext uri="{FF2B5EF4-FFF2-40B4-BE49-F238E27FC236}">
                  <a16:creationId xmlns:a16="http://schemas.microsoft.com/office/drawing/2014/main" id="{9D84B3BB-FF2D-3C8D-8C63-D953D3297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000"/>
            <a:stretch>
              <a:fillRect/>
            </a:stretch>
          </p:blipFill>
          <p:spPr>
            <a:xfrm>
              <a:off x="3331670" y="1970705"/>
              <a:ext cx="2052000" cy="3600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1D28A8F-3800-0B14-4DE0-7A43B1B90447}"/>
                </a:ext>
              </a:extLst>
            </p:cNvPr>
            <p:cNvSpPr txBox="1"/>
            <p:nvPr/>
          </p:nvSpPr>
          <p:spPr>
            <a:xfrm>
              <a:off x="573443" y="5262479"/>
              <a:ext cx="6701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1400" dirty="0">
                  <a:solidFill>
                    <a:schemeClr val="bg1"/>
                  </a:solidFill>
                </a:rPr>
                <a:t>Trento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095B4D-D83A-8C46-A737-3B7D0F10451E}"/>
                </a:ext>
              </a:extLst>
            </p:cNvPr>
            <p:cNvSpPr txBox="1"/>
            <p:nvPr/>
          </p:nvSpPr>
          <p:spPr>
            <a:xfrm>
              <a:off x="2094477" y="5254664"/>
              <a:ext cx="9557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1400" dirty="0">
                  <a:solidFill>
                    <a:schemeClr val="bg1"/>
                  </a:solidFill>
                </a:rPr>
                <a:t>Camerino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280715-0C37-E9BF-916C-3C22025A4652}"/>
                </a:ext>
              </a:extLst>
            </p:cNvPr>
            <p:cNvSpPr txBox="1"/>
            <p:nvPr/>
          </p:nvSpPr>
          <p:spPr>
            <a:xfrm>
              <a:off x="3336051" y="5251958"/>
              <a:ext cx="5148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1400" dirty="0">
                  <a:solidFill>
                    <a:schemeClr val="bg1"/>
                  </a:solidFill>
                </a:rPr>
                <a:t>Pisa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D5495EA-7B89-A51E-2CA2-4432556F2F16}"/>
              </a:ext>
            </a:extLst>
          </p:cNvPr>
          <p:cNvGrpSpPr/>
          <p:nvPr/>
        </p:nvGrpSpPr>
        <p:grpSpPr>
          <a:xfrm>
            <a:off x="5223584" y="632469"/>
            <a:ext cx="6774032" cy="2939152"/>
            <a:chOff x="5493744" y="1690688"/>
            <a:chExt cx="6774032" cy="29391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0BD71A7-32A1-9DDC-9DC6-E411ADE540FF}"/>
                    </a:ext>
                  </a:extLst>
                </p:cNvPr>
                <p:cNvSpPr txBox="1"/>
                <p:nvPr/>
              </p:nvSpPr>
              <p:spPr>
                <a:xfrm>
                  <a:off x="5956918" y="4097387"/>
                  <a:ext cx="4837863" cy="532453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𝑛𝑜𝑖𝑠𝑒</m:t>
                            </m:r>
                          </m:sub>
                        </m:s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it-IT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</a:rPr>
                                  <m:t>1.6</m:t>
                                </m:r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</m:d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𝑏𝑎𝑡ℎ</m:t>
                            </m:r>
                          </m:sub>
                        </m:s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 +0.34</m:t>
                        </m:r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d>
                          <m:d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it-IT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</a:rPr>
                                  <m:t>120 </m:t>
                                </m:r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</a:rPr>
                                  <m:t>𝑀𝐻𝑧</m:t>
                                </m:r>
                              </m:den>
                            </m:f>
                          </m:e>
                        </m:d>
                        <m:d>
                          <m:d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it-IT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num>
                              <m:den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</a:rPr>
                                  <m:t>1.9</m:t>
                                </m:r>
                                <m:r>
                                  <a:rPr lang="it-IT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en-IT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D0BD71A7-32A1-9DDC-9DC6-E411ADE540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6918" y="4097387"/>
                  <a:ext cx="4837863" cy="532453"/>
                </a:xfrm>
                <a:prstGeom prst="rect">
                  <a:avLst/>
                </a:prstGeom>
                <a:blipFill>
                  <a:blip r:embed="rId7"/>
                  <a:stretch>
                    <a:fillRect l="-524" t="-4651" b="-27907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EF4188D-8558-4CD6-5B7E-A87E88AF0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757776" y="1690688"/>
              <a:ext cx="3510000" cy="234000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641C549-3CFA-E088-64C0-C2F2D768D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493744" y="1757387"/>
              <a:ext cx="3510000" cy="23400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9B06EEE-8B91-FE82-0B34-02207380276F}"/>
                </a:ext>
              </a:extLst>
            </p:cNvPr>
            <p:cNvSpPr txBox="1"/>
            <p:nvPr/>
          </p:nvSpPr>
          <p:spPr>
            <a:xfrm>
              <a:off x="9149832" y="3384970"/>
              <a:ext cx="1311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dirty="0">
                  <a:solidFill>
                    <a:schemeClr val="bg2">
                      <a:lumMod val="75000"/>
                    </a:schemeClr>
                  </a:solidFill>
                </a:rPr>
                <a:t>Preliminary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73EE398-7067-59E6-43FA-235009AA4AEA}"/>
                </a:ext>
              </a:extLst>
            </p:cNvPr>
            <p:cNvSpPr txBox="1"/>
            <p:nvPr/>
          </p:nvSpPr>
          <p:spPr>
            <a:xfrm>
              <a:off x="5956918" y="3429000"/>
              <a:ext cx="1311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dirty="0">
                  <a:solidFill>
                    <a:schemeClr val="bg2">
                      <a:lumMod val="75000"/>
                    </a:schemeClr>
                  </a:solidFill>
                </a:rPr>
                <a:t>Preliminary</a:t>
              </a: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FBE8D71-F3BD-5A9E-FE3B-878F3555CD3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65950" y="4302648"/>
            <a:ext cx="3241332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15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BC363-0B79-CDD2-20FF-99515408F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610" y="86962"/>
            <a:ext cx="10515600" cy="1325563"/>
          </a:xfrm>
        </p:spPr>
        <p:txBody>
          <a:bodyPr/>
          <a:lstStyle/>
          <a:p>
            <a:r>
              <a:rPr lang="en-IT" dirty="0"/>
              <a:t>Physics R</a:t>
            </a:r>
            <a:r>
              <a:rPr lang="en-GB" dirty="0"/>
              <a:t>e</a:t>
            </a:r>
            <a:r>
              <a:rPr lang="en-IT" dirty="0"/>
              <a:t>ach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3B555C-E54E-E73F-63ED-EFBB54948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018" y="1623423"/>
            <a:ext cx="3678395" cy="252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161DD3-D9D7-E088-18EB-E413CA69D6A8}"/>
              </a:ext>
            </a:extLst>
          </p:cNvPr>
          <p:cNvSpPr txBox="1"/>
          <p:nvPr/>
        </p:nvSpPr>
        <p:spPr>
          <a:xfrm>
            <a:off x="4217413" y="1786812"/>
            <a:ext cx="26527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600" dirty="0"/>
              <a:t>Axion, Dark Photons, HFGW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A47DE6-3983-C8B7-F3D9-A7C0F0CEAA1A}"/>
              </a:ext>
            </a:extLst>
          </p:cNvPr>
          <p:cNvSpPr txBox="1"/>
          <p:nvPr/>
        </p:nvSpPr>
        <p:spPr>
          <a:xfrm>
            <a:off x="4217413" y="2221354"/>
            <a:ext cx="764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600" dirty="0"/>
              <a:t>HFGW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CAD49D-F84B-98ED-F0E1-51ACBD5FE087}"/>
              </a:ext>
            </a:extLst>
          </p:cNvPr>
          <p:cNvSpPr txBox="1"/>
          <p:nvPr/>
        </p:nvSpPr>
        <p:spPr>
          <a:xfrm>
            <a:off x="4225121" y="2699121"/>
            <a:ext cx="764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600" dirty="0"/>
              <a:t>HFGW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EEFC4E-F9B9-0BC0-3462-26E28A9EDA10}"/>
              </a:ext>
            </a:extLst>
          </p:cNvPr>
          <p:cNvSpPr txBox="1"/>
          <p:nvPr/>
        </p:nvSpPr>
        <p:spPr>
          <a:xfrm>
            <a:off x="11023347" y="2448560"/>
            <a:ext cx="853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TM010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A03AA3-DDBA-E71A-1B9F-0B951D829EAB}"/>
              </a:ext>
            </a:extLst>
          </p:cNvPr>
          <p:cNvSpPr txBox="1"/>
          <p:nvPr/>
        </p:nvSpPr>
        <p:spPr>
          <a:xfrm>
            <a:off x="4141593" y="3526721"/>
            <a:ext cx="24024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1600" dirty="0"/>
              <a:t>Axion, Dark Photons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B34293-D67F-2D41-1075-962A75AF1AFD}"/>
              </a:ext>
            </a:extLst>
          </p:cNvPr>
          <p:cNvSpPr txBox="1"/>
          <p:nvPr/>
        </p:nvSpPr>
        <p:spPr>
          <a:xfrm>
            <a:off x="6305809" y="4913210"/>
            <a:ext cx="764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600" dirty="0"/>
              <a:t>HFGW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01A55A-2921-7FBE-B033-3E3615107BB4}"/>
              </a:ext>
            </a:extLst>
          </p:cNvPr>
          <p:cNvSpPr txBox="1"/>
          <p:nvPr/>
        </p:nvSpPr>
        <p:spPr>
          <a:xfrm>
            <a:off x="6305809" y="5142057"/>
            <a:ext cx="15123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600" dirty="0"/>
              <a:t>Chameleons, </a:t>
            </a:r>
          </a:p>
          <a:p>
            <a:r>
              <a:rPr lang="en-IT" sz="1600" dirty="0"/>
              <a:t>HFGW, Scalars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7ACF23D1-87FC-5AD1-FA6C-17C6801DD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18" y="4354321"/>
            <a:ext cx="5843479" cy="1800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74BAF59-EE8A-E47E-1677-91F7305030C8}"/>
              </a:ext>
            </a:extLst>
          </p:cNvPr>
          <p:cNvSpPr txBox="1"/>
          <p:nvPr/>
        </p:nvSpPr>
        <p:spPr>
          <a:xfrm>
            <a:off x="6305809" y="4664513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600" dirty="0"/>
              <a:t>Scalars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B55587-4D6D-61D3-504C-E3B95B407C7E}"/>
              </a:ext>
            </a:extLst>
          </p:cNvPr>
          <p:cNvSpPr txBox="1"/>
          <p:nvPr/>
        </p:nvSpPr>
        <p:spPr>
          <a:xfrm>
            <a:off x="11077849" y="4711058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TE011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822F91B-EF14-5965-244E-78DBD38A5C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3849" y="1659015"/>
            <a:ext cx="3024000" cy="2016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14E0815-E517-ED2B-620E-0B6BE698D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1176" y="3615252"/>
            <a:ext cx="2847345" cy="2016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4F26F4-9327-E946-8A8D-79623708A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18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00C3A0F-57EA-73E6-CFB0-B7AF918CF8D0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13" name="Picture 12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ACE2A7B5-1169-A6A8-015C-31CFB2364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12AEB08-8EB2-4E12-035C-F57213B80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7195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bar chart, histogram&#10;&#10;Description automatically generated">
            <a:extLst>
              <a:ext uri="{FF2B5EF4-FFF2-40B4-BE49-F238E27FC236}">
                <a16:creationId xmlns:a16="http://schemas.microsoft.com/office/drawing/2014/main" id="{90003E02-6F8B-2987-3DCD-7A2AF8997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39" y="1606912"/>
            <a:ext cx="5604541" cy="4932000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515D4BCD-CE57-B578-A115-30F56F4D1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AXION Sensitivity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B39D21-CE77-1F48-00FD-B9C4E3DBB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AB546-76A5-7944-B0D3-299F70BA71BA}" type="slidenum">
              <a:rPr lang="en-IT" smtClean="0"/>
              <a:t>19</a:t>
            </a:fld>
            <a:endParaRPr lang="en-IT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F0AE1A-E5F8-06B3-84CB-DF76D4BD0AA2}"/>
              </a:ext>
            </a:extLst>
          </p:cNvPr>
          <p:cNvSpPr txBox="1"/>
          <p:nvPr/>
        </p:nvSpPr>
        <p:spPr>
          <a:xfrm>
            <a:off x="7072784" y="1081604"/>
            <a:ext cx="3580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000" dirty="0"/>
              <a:t>With OFHC Cu cavity at 1.9 K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4A7C50-7FFF-B4EC-4687-5286D2594F0C}"/>
              </a:ext>
            </a:extLst>
          </p:cNvPr>
          <p:cNvCxnSpPr/>
          <p:nvPr/>
        </p:nvCxnSpPr>
        <p:spPr>
          <a:xfrm>
            <a:off x="1604448" y="5059526"/>
            <a:ext cx="4045226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>
            <a:extLst>
              <a:ext uri="{FF2B5EF4-FFF2-40B4-BE49-F238E27FC236}">
                <a16:creationId xmlns:a16="http://schemas.microsoft.com/office/drawing/2014/main" id="{63DB77A0-80F8-CFAC-628E-58E2DABFBAE2}"/>
              </a:ext>
            </a:extLst>
          </p:cNvPr>
          <p:cNvSpPr/>
          <p:nvPr/>
        </p:nvSpPr>
        <p:spPr>
          <a:xfrm>
            <a:off x="2311067" y="4880973"/>
            <a:ext cx="506896" cy="568059"/>
          </a:xfrm>
          <a:custGeom>
            <a:avLst/>
            <a:gdLst>
              <a:gd name="connsiteX0" fmla="*/ 0 w 506896"/>
              <a:gd name="connsiteY0" fmla="*/ 29817 h 636104"/>
              <a:gd name="connsiteX1" fmla="*/ 0 w 506896"/>
              <a:gd name="connsiteY1" fmla="*/ 636104 h 636104"/>
              <a:gd name="connsiteX2" fmla="*/ 506896 w 506896"/>
              <a:gd name="connsiteY2" fmla="*/ 208722 h 636104"/>
              <a:gd name="connsiteX3" fmla="*/ 506896 w 506896"/>
              <a:gd name="connsiteY3" fmla="*/ 0 h 636104"/>
              <a:gd name="connsiteX4" fmla="*/ 0 w 506896"/>
              <a:gd name="connsiteY4" fmla="*/ 29817 h 63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896" h="636104">
                <a:moveTo>
                  <a:pt x="0" y="29817"/>
                </a:moveTo>
                <a:lnTo>
                  <a:pt x="0" y="636104"/>
                </a:lnTo>
                <a:lnTo>
                  <a:pt x="506896" y="208722"/>
                </a:lnTo>
                <a:lnTo>
                  <a:pt x="506896" y="0"/>
                </a:lnTo>
                <a:lnTo>
                  <a:pt x="0" y="2981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E9CE0A2-D142-A84B-2E4E-5FAD342994F0}"/>
              </a:ext>
            </a:extLst>
          </p:cNvPr>
          <p:cNvGrpSpPr/>
          <p:nvPr/>
        </p:nvGrpSpPr>
        <p:grpSpPr>
          <a:xfrm>
            <a:off x="6437829" y="1481714"/>
            <a:ext cx="4850314" cy="4500000"/>
            <a:chOff x="6437829" y="1481714"/>
            <a:chExt cx="4850314" cy="4500000"/>
          </a:xfrm>
        </p:grpSpPr>
        <p:pic>
          <p:nvPicPr>
            <p:cNvPr id="7" name="Picture 6" descr="A table with numbers and symbols&#10;&#10;Description automatically generated">
              <a:extLst>
                <a:ext uri="{FF2B5EF4-FFF2-40B4-BE49-F238E27FC236}">
                  <a16:creationId xmlns:a16="http://schemas.microsoft.com/office/drawing/2014/main" id="{61FD7776-C372-17D2-FC8D-4D51EF86F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37829" y="1481714"/>
              <a:ext cx="4850314" cy="4500000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9A2999C-2036-EC01-A452-12C06D398CEC}"/>
                </a:ext>
              </a:extLst>
            </p:cNvPr>
            <p:cNvGrpSpPr/>
            <p:nvPr/>
          </p:nvGrpSpPr>
          <p:grpSpPr>
            <a:xfrm>
              <a:off x="9174618" y="4226563"/>
              <a:ext cx="1007956" cy="1406464"/>
              <a:chOff x="9174618" y="4226563"/>
              <a:chExt cx="1007956" cy="1406464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830BBE-E2D8-4222-491D-FEBB548CD8E5}"/>
                  </a:ext>
                </a:extLst>
              </p:cNvPr>
              <p:cNvSpPr txBox="1"/>
              <p:nvPr/>
            </p:nvSpPr>
            <p:spPr>
              <a:xfrm>
                <a:off x="9174618" y="5325250"/>
                <a:ext cx="902811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IT" sz="1400" dirty="0"/>
                  <a:t>0.8- 3.96 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C21D3C9-AA96-74D2-787D-264B566AE5A4}"/>
                  </a:ext>
                </a:extLst>
              </p:cNvPr>
              <p:cNvSpPr txBox="1"/>
              <p:nvPr/>
            </p:nvSpPr>
            <p:spPr>
              <a:xfrm>
                <a:off x="9722192" y="4226563"/>
                <a:ext cx="46038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IT" sz="1400" dirty="0"/>
                  <a:t>2 K</a:t>
                </a:r>
              </a:p>
            </p:txBody>
          </p:sp>
        </p:grp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E1F6648-2B0C-E188-FEE9-B5F53BE50BFA}"/>
              </a:ext>
            </a:extLst>
          </p:cNvPr>
          <p:cNvCxnSpPr/>
          <p:nvPr/>
        </p:nvCxnSpPr>
        <p:spPr>
          <a:xfrm>
            <a:off x="1608352" y="5395585"/>
            <a:ext cx="4045226" cy="0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7B604C-3417-D95C-8400-29DC54C6842F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2303762" y="5067368"/>
            <a:ext cx="514201" cy="360682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64CDC5E-5BCA-BB5D-9F1B-3835C49DDB81}"/>
              </a:ext>
            </a:extLst>
          </p:cNvPr>
          <p:cNvSpPr txBox="1"/>
          <p:nvPr/>
        </p:nvSpPr>
        <p:spPr>
          <a:xfrm>
            <a:off x="4372781" y="5151148"/>
            <a:ext cx="1257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U</a:t>
            </a:r>
            <a:r>
              <a:rPr lang="en-IT" sz="1000" dirty="0"/>
              <a:t>pdated to T=1.9K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B3E60C6-872B-293A-9BA4-6978D9F5378F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17" name="Picture 16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5BEEDDE7-D8A2-54BD-DD33-F2C3CCD51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D765825-F5BA-B2C6-E596-641F79F5A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1141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5D4BE-29DE-8B4F-4587-22C1CC760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125" y="5460713"/>
            <a:ext cx="4597747" cy="70119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Cross Correlation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C1320B-DD73-8D60-EC2A-1E48B6350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48CC95F-0247-41B6-91CF-DC97C76A7088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20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D67D68-9B83-C338-8342-3348D8F22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E397F34-6B84-0D3B-0F29-B1D134B3B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BD98075-BFC1-BE9C-7FB7-23FE55E43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B806FE2-6B14-E049-382A-C323DCC60C8A}"/>
              </a:ext>
            </a:extLst>
          </p:cNvPr>
          <p:cNvGrpSpPr/>
          <p:nvPr/>
        </p:nvGrpSpPr>
        <p:grpSpPr>
          <a:xfrm>
            <a:off x="689053" y="574199"/>
            <a:ext cx="10526815" cy="4507477"/>
            <a:chOff x="665903" y="1827244"/>
            <a:chExt cx="10526815" cy="450747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C5B77D2-17CC-C836-F48F-C61D079B87C3}"/>
                </a:ext>
              </a:extLst>
            </p:cNvPr>
            <p:cNvSpPr txBox="1"/>
            <p:nvPr/>
          </p:nvSpPr>
          <p:spPr>
            <a:xfrm>
              <a:off x="665903" y="5873056"/>
              <a:ext cx="31114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1200" dirty="0"/>
                <a:t>From left: </a:t>
              </a:r>
            </a:p>
            <a:p>
              <a:r>
                <a:rPr lang="en-IT" sz="1200" dirty="0"/>
                <a:t>CG, Deniz Aybas and Sreemanti Chakraborti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6002001-9505-3CF7-3702-008BF80EED31}"/>
                </a:ext>
              </a:extLst>
            </p:cNvPr>
            <p:cNvGrpSpPr/>
            <p:nvPr/>
          </p:nvGrpSpPr>
          <p:grpSpPr>
            <a:xfrm>
              <a:off x="752353" y="1827244"/>
              <a:ext cx="10440365" cy="4137957"/>
              <a:chOff x="752353" y="1827244"/>
              <a:chExt cx="10440365" cy="4137957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B9EE43B0-0110-4920-D64E-0C241311C3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411657" y="3537854"/>
                <a:ext cx="3245500" cy="2304000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ACA0E6D1-C3D0-4D87-95A9-97E5803694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5400000">
                <a:off x="8107741" y="2769315"/>
                <a:ext cx="2545078" cy="3600000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17B403F-D064-68F6-BFBE-B8B0C5E04454}"/>
                  </a:ext>
                </a:extLst>
              </p:cNvPr>
              <p:cNvSpPr txBox="1"/>
              <p:nvPr/>
            </p:nvSpPr>
            <p:spPr>
              <a:xfrm>
                <a:off x="752353" y="1827244"/>
                <a:ext cx="10440365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T" dirty="0"/>
                  <a:t>“Cross correlation”</a:t>
                </a:r>
              </a:p>
              <a:p>
                <a:pPr algn="ctr"/>
                <a:r>
                  <a:rPr lang="en-IT" sz="1600" dirty="0"/>
                  <a:t>What do we gain if we correlate “axion” signals measured at the same frequency  with NMR and cavity experiments </a:t>
                </a:r>
                <a:r>
                  <a:rPr lang="en-GB" sz="1600" dirty="0"/>
                  <a:t>within one De Broglie wavelength (10Km)? (Sreemanti Chakraborti)</a:t>
                </a:r>
                <a:endParaRPr lang="en-IT" sz="1600" dirty="0"/>
              </a:p>
            </p:txBody>
          </p:sp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09BA0C6E-B1A1-C539-B774-9D19CED717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7251" r="21196" b="6810"/>
              <a:stretch>
                <a:fillRect/>
              </a:stretch>
            </p:blipFill>
            <p:spPr>
              <a:xfrm>
                <a:off x="752353" y="2711592"/>
                <a:ext cx="1883471" cy="3168000"/>
              </a:xfrm>
              <a:prstGeom prst="rect">
                <a:avLst/>
              </a:prstGeom>
            </p:spPr>
          </p:pic>
          <p:pic>
            <p:nvPicPr>
              <p:cNvPr id="27" name="Picture 26" descr="A circular logo with text&#10;&#10;AI-generated content may be incorrect.">
                <a:extLst>
                  <a:ext uri="{FF2B5EF4-FFF2-40B4-BE49-F238E27FC236}">
                    <a16:creationId xmlns:a16="http://schemas.microsoft.com/office/drawing/2014/main" id="{E857D1E6-F344-7D4F-EEDD-D0F2666DAD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26933" y="3126056"/>
                <a:ext cx="673978" cy="684000"/>
              </a:xfrm>
              <a:prstGeom prst="ellipse">
                <a:avLst/>
              </a:prstGeom>
            </p:spPr>
          </p:pic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E1887334-7547-4BBE-C41B-D581293E801D}"/>
                  </a:ext>
                </a:extLst>
              </p:cNvPr>
              <p:cNvCxnSpPr/>
              <p:nvPr/>
            </p:nvCxnSpPr>
            <p:spPr>
              <a:xfrm>
                <a:off x="3326933" y="2945037"/>
                <a:ext cx="7865785" cy="0"/>
              </a:xfrm>
              <a:prstGeom prst="straightConnector1">
                <a:avLst/>
              </a:prstGeom>
              <a:ln w="44450">
                <a:solidFill>
                  <a:schemeClr val="accent4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2D5DD04-5FA3-5498-D5D1-181C741CEDFD}"/>
                  </a:ext>
                </a:extLst>
              </p:cNvPr>
              <p:cNvSpPr txBox="1"/>
              <p:nvPr/>
            </p:nvSpPr>
            <p:spPr>
              <a:xfrm>
                <a:off x="5775767" y="2641028"/>
                <a:ext cx="27019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T" sz="1200" dirty="0"/>
                  <a:t>Axion De Broglie wavelenght ~ few Km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3C985C7-1EEC-471D-BEBA-B828F6D17FC4}"/>
                  </a:ext>
                </a:extLst>
              </p:cNvPr>
              <p:cNvSpPr txBox="1"/>
              <p:nvPr/>
            </p:nvSpPr>
            <p:spPr>
              <a:xfrm>
                <a:off x="8477725" y="2932149"/>
                <a:ext cx="12402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T" dirty="0">
                    <a:solidFill>
                      <a:srgbClr val="00B050"/>
                    </a:solidFill>
                  </a:rPr>
                  <a:t>Dafne Hall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D7F8559-2D05-42EF-E2D7-B8165D7764B8}"/>
                  </a:ext>
                </a:extLst>
              </p:cNvPr>
              <p:cNvSpPr txBox="1"/>
              <p:nvPr/>
            </p:nvSpPr>
            <p:spPr>
              <a:xfrm>
                <a:off x="4504264" y="2991874"/>
                <a:ext cx="12075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T" dirty="0">
                    <a:solidFill>
                      <a:srgbClr val="00B050"/>
                    </a:solidFill>
                  </a:rPr>
                  <a:t>COLD Lab</a:t>
                </a:r>
              </a:p>
            </p:txBody>
          </p:sp>
          <p:sp>
            <p:nvSpPr>
              <p:cNvPr id="32" name="TextBox 14">
                <a:extLst>
                  <a:ext uri="{FF2B5EF4-FFF2-40B4-BE49-F238E27FC236}">
                    <a16:creationId xmlns:a16="http://schemas.microsoft.com/office/drawing/2014/main" id="{6D9A5EF2-C013-E22C-7FAC-F6F884E349CF}"/>
                  </a:ext>
                </a:extLst>
              </p:cNvPr>
              <p:cNvSpPr txBox="1"/>
              <p:nvPr/>
            </p:nvSpPr>
            <p:spPr>
              <a:xfrm>
                <a:off x="3663922" y="5657424"/>
                <a:ext cx="30923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</a:rPr>
                  <a:t>[Aybas et al., PRL</a:t>
                </a:r>
                <a:r>
                  <a:rPr lang="en-US" sz="1400" b="1" dirty="0">
                    <a:solidFill>
                      <a:schemeClr val="accent1">
                        <a:lumMod val="75000"/>
                      </a:schemeClr>
                    </a:solidFill>
                  </a:rPr>
                  <a:t> 126, </a:t>
                </a:r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</a:rPr>
                  <a:t>141802</a:t>
                </a:r>
                <a:r>
                  <a:rPr lang="en-US" sz="1400" b="1" dirty="0">
                    <a:solidFill>
                      <a:schemeClr val="accent1">
                        <a:lumMod val="75000"/>
                      </a:schemeClr>
                    </a:solidFill>
                  </a:rPr>
                  <a:t> </a:t>
                </a:r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</a:rPr>
                  <a:t>(2021)]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9262A07-C0CF-7CD5-AB73-D0E7F902ED91}"/>
              </a:ext>
            </a:extLst>
          </p:cNvPr>
          <p:cNvGrpSpPr>
            <a:grpSpLocks noChangeAspect="1"/>
          </p:cNvGrpSpPr>
          <p:nvPr/>
        </p:nvGrpSpPr>
        <p:grpSpPr>
          <a:xfrm>
            <a:off x="11078882" y="184508"/>
            <a:ext cx="801820" cy="1440000"/>
            <a:chOff x="10229974" y="365125"/>
            <a:chExt cx="1123827" cy="2018286"/>
          </a:xfrm>
        </p:grpSpPr>
        <p:pic>
          <p:nvPicPr>
            <p:cNvPr id="34" name="Picture 33" descr="A purple lightning bolt with rings around it&#10;&#10;AI-generated content may be incorrect.">
              <a:extLst>
                <a:ext uri="{FF2B5EF4-FFF2-40B4-BE49-F238E27FC236}">
                  <a16:creationId xmlns:a16="http://schemas.microsoft.com/office/drawing/2014/main" id="{DA422474-B67F-2741-DB67-7EF6157DF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5069" t="12500" r="25764" b="8750"/>
            <a:stretch>
              <a:fillRect/>
            </a:stretch>
          </p:blipFill>
          <p:spPr>
            <a:xfrm>
              <a:off x="10229974" y="365125"/>
              <a:ext cx="1123826" cy="18000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671ED39-3078-BB01-77B9-E0FEB4663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30455" y="2167411"/>
              <a:ext cx="1023346" cy="21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13558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logo with a blue circle and a blue circle with a blue star&#10;&#10;AI-generated content may be incorrect.">
            <a:extLst>
              <a:ext uri="{FF2B5EF4-FFF2-40B4-BE49-F238E27FC236}">
                <a16:creationId xmlns:a16="http://schemas.microsoft.com/office/drawing/2014/main" id="{185C7431-4A26-819C-383B-9D8B98C01D3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rcRect t="1130"/>
          <a:stretch>
            <a:fillRect/>
          </a:stretch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713318-B09F-29AA-48C0-B307C5A1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B92C-E5EF-2E47-A14B-89B3D8BB0C72}" type="slidenum">
              <a:rPr lang="en-IT" smtClean="0"/>
              <a:t>21</a:t>
            </a:fld>
            <a:endParaRPr lang="en-IT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B77C62-8268-00B1-5A3F-24AD936A41C9}"/>
              </a:ext>
            </a:extLst>
          </p:cNvPr>
          <p:cNvSpPr txBox="1"/>
          <p:nvPr/>
        </p:nvSpPr>
        <p:spPr>
          <a:xfrm>
            <a:off x="6238123" y="3489960"/>
            <a:ext cx="1396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3600">
                <a:solidFill>
                  <a:schemeClr val="tx2">
                    <a:lumMod val="90000"/>
                    <a:lumOff val="10000"/>
                  </a:schemeClr>
                </a:solidFill>
              </a:rPr>
              <a:t>@LNF</a:t>
            </a:r>
            <a:endParaRPr lang="en-IT" sz="36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7FFC2D-1937-3495-FC24-1E62B4021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3211" y="2827481"/>
            <a:ext cx="170557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964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5FE37-65AF-8ACF-E882-04BEDC3A7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>
                <a:solidFill>
                  <a:schemeClr val="accent1">
                    <a:lumMod val="75000"/>
                  </a:schemeClr>
                </a:solidFill>
              </a:rPr>
              <a:t>QUAX@LNF – </a:t>
            </a:r>
            <a:r>
              <a:rPr lang="en-IT" sz="3600" dirty="0">
                <a:solidFill>
                  <a:schemeClr val="accent1">
                    <a:lumMod val="75000"/>
                  </a:schemeClr>
                </a:solidFill>
              </a:rPr>
              <a:t>9 GHz Haloscope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EAEDF1-725D-C2D3-41D2-6D9381FEA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DD6A-99A9-244B-9593-4346DA031E8E}" type="slidenum">
              <a:rPr lang="en-IT" smtClean="0"/>
              <a:t>22</a:t>
            </a:fld>
            <a:endParaRPr lang="en-IT"/>
          </a:p>
        </p:txBody>
      </p:sp>
      <p:pic>
        <p:nvPicPr>
          <p:cNvPr id="4" name="Picture 11" descr="A large metal object with a round metal frame&#10;&#10;AI-generated content may be incorrect.">
            <a:extLst>
              <a:ext uri="{FF2B5EF4-FFF2-40B4-BE49-F238E27FC236}">
                <a16:creationId xmlns:a16="http://schemas.microsoft.com/office/drawing/2014/main" id="{1225B1E7-0270-D610-EA79-502B38A30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34102" y="18000"/>
            <a:ext cx="4257898" cy="684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3A8B43-CE3C-FFB2-E01A-BA3AC9D3533D}"/>
              </a:ext>
            </a:extLst>
          </p:cNvPr>
          <p:cNvSpPr txBox="1"/>
          <p:nvPr/>
        </p:nvSpPr>
        <p:spPr>
          <a:xfrm>
            <a:off x="730692" y="6492875"/>
            <a:ext cx="34878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Phys. Rev. D 110, 022008  (2024)</a:t>
            </a:r>
            <a:endParaRPr lang="en-IT" sz="1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AD231C0-751E-C324-EAC3-F5AA3EF3F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943" y="2396350"/>
            <a:ext cx="3599009" cy="396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E1304A-1563-579F-5ADD-D28582C53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2372" y="2037813"/>
            <a:ext cx="3416300" cy="4559300"/>
          </a:xfrm>
          <a:prstGeom prst="rect">
            <a:avLst/>
          </a:prstGeom>
        </p:spPr>
      </p:pic>
      <p:pic>
        <p:nvPicPr>
          <p:cNvPr id="5" name="Picture 4" descr="A circular logo with text&#10;&#10;AI-generated content may be incorrect.">
            <a:extLst>
              <a:ext uri="{FF2B5EF4-FFF2-40B4-BE49-F238E27FC236}">
                <a16:creationId xmlns:a16="http://schemas.microsoft.com/office/drawing/2014/main" id="{7D6E5DB6-AEDE-156C-3A93-A137530955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5263" y="2158984"/>
            <a:ext cx="886813" cy="900000"/>
          </a:xfrm>
          <a:prstGeom prst="ellipse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ADDFC85-638D-E932-6D87-BD525B23047A}"/>
              </a:ext>
            </a:extLst>
          </p:cNvPr>
          <p:cNvGrpSpPr/>
          <p:nvPr/>
        </p:nvGrpSpPr>
        <p:grpSpPr>
          <a:xfrm>
            <a:off x="838200" y="1348984"/>
            <a:ext cx="2720184" cy="1260000"/>
            <a:chOff x="3941527" y="1927906"/>
            <a:chExt cx="2720184" cy="1260000"/>
          </a:xfrm>
        </p:grpSpPr>
        <p:pic>
          <p:nvPicPr>
            <p:cNvPr id="6" name="Content Placeholder 3" descr="A logo with a blue circle and a blue circle with a blue star&#10;&#10;AI-generated content may be incorrect.">
              <a:extLst>
                <a:ext uri="{FF2B5EF4-FFF2-40B4-BE49-F238E27FC236}">
                  <a16:creationId xmlns:a16="http://schemas.microsoft.com/office/drawing/2014/main" id="{D1BF548D-9F9F-D840-45EC-EE049B0FE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23493" b="20257"/>
            <a:stretch>
              <a:fillRect/>
            </a:stretch>
          </p:blipFill>
          <p:spPr>
            <a:xfrm>
              <a:off x="3941527" y="1927906"/>
              <a:ext cx="2239999" cy="1260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AA0C983-F7A8-4CFD-DB7A-6DE2DCA99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58180" y="2796803"/>
              <a:ext cx="1023346" cy="216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A55462-03B7-42CD-AA4E-60577C895B7B}"/>
                </a:ext>
              </a:extLst>
            </p:cNvPr>
            <p:cNvSpPr txBox="1"/>
            <p:nvPr/>
          </p:nvSpPr>
          <p:spPr>
            <a:xfrm>
              <a:off x="5869506" y="2458445"/>
              <a:ext cx="792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dirty="0"/>
                <a:t>@LNF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14083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0CD926-1339-CB4A-AD18-2EA06E612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5014CC-3EE4-8680-CAFF-CE7FF7D2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7E7843D-FF13-4365-9478-9625B70A2705}" type="slidenum">
              <a:rPr lang="en-US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23</a:t>
            </a:fld>
            <a:endParaRPr lang="en-US">
              <a:solidFill>
                <a:schemeClr val="tx1">
                  <a:tint val="75000"/>
                </a:scheme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0A294D0-3277-CE9C-040B-B2830E7D1A85}"/>
              </a:ext>
            </a:extLst>
          </p:cNvPr>
          <p:cNvGrpSpPr/>
          <p:nvPr/>
        </p:nvGrpSpPr>
        <p:grpSpPr>
          <a:xfrm>
            <a:off x="801753" y="744294"/>
            <a:ext cx="9605879" cy="5350004"/>
            <a:chOff x="801753" y="744294"/>
            <a:chExt cx="9605879" cy="5350004"/>
          </a:xfrm>
        </p:grpSpPr>
        <p:pic>
          <p:nvPicPr>
            <p:cNvPr id="15" name="Picture 14" descr="A close-up of a copper plate&#10;&#10;Description automatically generated">
              <a:extLst>
                <a:ext uri="{FF2B5EF4-FFF2-40B4-BE49-F238E27FC236}">
                  <a16:creationId xmlns:a16="http://schemas.microsoft.com/office/drawing/2014/main" id="{BBB2F785-7A8B-248D-9420-3A8C98042B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43" r="47888"/>
            <a:stretch/>
          </p:blipFill>
          <p:spPr>
            <a:xfrm rot="16200000">
              <a:off x="3315858" y="-1740494"/>
              <a:ext cx="1811791" cy="6840000"/>
            </a:xfrm>
            <a:prstGeom prst="rect">
              <a:avLst/>
            </a:prstGeom>
          </p:spPr>
        </p:pic>
        <p:pic>
          <p:nvPicPr>
            <p:cNvPr id="17" name="Picture 3" descr="A diagram of a rainbow colored circle&#10;&#10;AI-generated content may be incorrect.">
              <a:extLst>
                <a:ext uri="{FF2B5EF4-FFF2-40B4-BE49-F238E27FC236}">
                  <a16:creationId xmlns:a16="http://schemas.microsoft.com/office/drawing/2014/main" id="{0B63D4C9-059E-23F8-AAA4-056243A11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1753" y="3574298"/>
              <a:ext cx="2956013" cy="2520000"/>
            </a:xfrm>
            <a:prstGeom prst="rect">
              <a:avLst/>
            </a:prstGeom>
          </p:spPr>
        </p:pic>
        <p:pic>
          <p:nvPicPr>
            <p:cNvPr id="7" name="Immagine 2">
              <a:extLst>
                <a:ext uri="{FF2B5EF4-FFF2-40B4-BE49-F238E27FC236}">
                  <a16:creationId xmlns:a16="http://schemas.microsoft.com/office/drawing/2014/main" id="{4BABA95E-766B-F49E-8A78-9CBFDB2A8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84362" y="3564390"/>
              <a:ext cx="3356102" cy="2520000"/>
            </a:xfrm>
            <a:prstGeom prst="rect">
              <a:avLst/>
            </a:prstGeom>
          </p:spPr>
        </p:pic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11AF95A-54CF-CEC9-06C8-1BF78EDC5137}"/>
                </a:ext>
              </a:extLst>
            </p:cNvPr>
            <p:cNvGrpSpPr/>
            <p:nvPr/>
          </p:nvGrpSpPr>
          <p:grpSpPr>
            <a:xfrm>
              <a:off x="8260365" y="744294"/>
              <a:ext cx="2147267" cy="5340096"/>
              <a:chOff x="1351171" y="1102957"/>
              <a:chExt cx="2024203" cy="5034049"/>
            </a:xfrm>
          </p:grpSpPr>
          <p:pic>
            <p:nvPicPr>
              <p:cNvPr id="5" name="Picture 6" descr="A computer screen shot of a cylinder&#10;&#10;AI-generated content may be incorrect.">
                <a:extLst>
                  <a:ext uri="{FF2B5EF4-FFF2-40B4-BE49-F238E27FC236}">
                    <a16:creationId xmlns:a16="http://schemas.microsoft.com/office/drawing/2014/main" id="{F2C5EDF8-6FDE-42ED-0BA7-F1FE013EE44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3934" t="6827" r="19317"/>
              <a:stretch/>
            </p:blipFill>
            <p:spPr>
              <a:xfrm flipH="1">
                <a:off x="1525160" y="4157006"/>
                <a:ext cx="1412870" cy="1980000"/>
              </a:xfrm>
              <a:prstGeom prst="rect">
                <a:avLst/>
              </a:prstGeom>
            </p:spPr>
          </p:pic>
          <p:pic>
            <p:nvPicPr>
              <p:cNvPr id="6" name="Immagine 9" descr="Immagine che contiene ingegneria, macchina, persona, interno&#10;&#10;Descrizione generata automaticamente">
                <a:extLst>
                  <a:ext uri="{FF2B5EF4-FFF2-40B4-BE49-F238E27FC236}">
                    <a16:creationId xmlns:a16="http://schemas.microsoft.com/office/drawing/2014/main" id="{852C06CE-EB35-4062-1EC2-5151EDD8F64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14342"/>
              <a:stretch/>
            </p:blipFill>
            <p:spPr>
              <a:xfrm>
                <a:off x="1525160" y="1102957"/>
                <a:ext cx="1850214" cy="2880000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D04FDA8-DE12-3037-791E-09EA197714CE}"/>
                  </a:ext>
                </a:extLst>
              </p:cNvPr>
              <p:cNvSpPr txBox="1"/>
              <p:nvPr/>
            </p:nvSpPr>
            <p:spPr>
              <a:xfrm>
                <a:off x="2331700" y="4157005"/>
                <a:ext cx="8062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55548">
                  <a:spcAft>
                    <a:spcPts val="660"/>
                  </a:spcAft>
                </a:pPr>
                <a:r>
                  <a:rPr lang="en-IT" sz="14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Antenna</a:t>
                </a:r>
                <a:endParaRPr lang="en-IT" sz="1400"/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E685BEDC-EF67-4B70-6C2A-C9B6926BE1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99347" y="3429000"/>
                <a:ext cx="94925" cy="1169511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D9ACBCD-509F-24D5-C8D7-42F558092847}"/>
                  </a:ext>
                </a:extLst>
              </p:cNvPr>
              <p:cNvSpPr txBox="1"/>
              <p:nvPr/>
            </p:nvSpPr>
            <p:spPr>
              <a:xfrm>
                <a:off x="1351171" y="4157006"/>
                <a:ext cx="60311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55548">
                  <a:spcAft>
                    <a:spcPts val="660"/>
                  </a:spcAft>
                </a:pPr>
                <a:r>
                  <a:rPr lang="en-IT" sz="1463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Tuner</a:t>
                </a:r>
                <a:endParaRPr lang="en-IT" sz="1400"/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1978BAA4-B070-54BF-BDE3-E3026C3588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33563" y="3624844"/>
                <a:ext cx="0" cy="532162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F16E2A0-2D4E-4124-9B5F-69164B7BF476}"/>
              </a:ext>
            </a:extLst>
          </p:cNvPr>
          <p:cNvGrpSpPr>
            <a:grpSpLocks noChangeAspect="1"/>
          </p:cNvGrpSpPr>
          <p:nvPr/>
        </p:nvGrpSpPr>
        <p:grpSpPr>
          <a:xfrm>
            <a:off x="9989963" y="451906"/>
            <a:ext cx="1450039" cy="576000"/>
            <a:chOff x="3941527" y="1927906"/>
            <a:chExt cx="3171963" cy="1260000"/>
          </a:xfrm>
        </p:grpSpPr>
        <p:pic>
          <p:nvPicPr>
            <p:cNvPr id="23" name="Content Placeholder 3" descr="A logo with a blue circle and a blue circle with a blue star&#10;&#10;AI-generated content may be incorrect.">
              <a:extLst>
                <a:ext uri="{FF2B5EF4-FFF2-40B4-BE49-F238E27FC236}">
                  <a16:creationId xmlns:a16="http://schemas.microsoft.com/office/drawing/2014/main" id="{76CB976A-26E8-FAD2-4B84-6214984FA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23493" b="20257"/>
            <a:stretch>
              <a:fillRect/>
            </a:stretch>
          </p:blipFill>
          <p:spPr>
            <a:xfrm>
              <a:off x="3941527" y="1927906"/>
              <a:ext cx="2239999" cy="126000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33CCD48-EBF6-22DC-B6BE-9BB881846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58180" y="2796803"/>
              <a:ext cx="1023346" cy="216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DF53262-8DFD-424C-C308-46FAF89FFBEB}"/>
                </a:ext>
              </a:extLst>
            </p:cNvPr>
            <p:cNvSpPr txBox="1"/>
            <p:nvPr/>
          </p:nvSpPr>
          <p:spPr>
            <a:xfrm>
              <a:off x="5825876" y="2298867"/>
              <a:ext cx="1287614" cy="605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1200" dirty="0"/>
                <a:t>@LNF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5131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BE27E-8EC1-A08B-F88B-CE2529D06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95302-2013-EB94-E9DA-D290373E9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>
                <a:solidFill>
                  <a:schemeClr val="accent1">
                    <a:lumMod val="75000"/>
                  </a:schemeClr>
                </a:solidFill>
              </a:rPr>
              <a:t>TWPA</a:t>
            </a:r>
            <a:endParaRPr lang="en-IT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ECA906-2FF6-3D76-B0D7-BEF7DD1B82DB}"/>
              </a:ext>
            </a:extLst>
          </p:cNvPr>
          <p:cNvGrpSpPr/>
          <p:nvPr/>
        </p:nvGrpSpPr>
        <p:grpSpPr>
          <a:xfrm>
            <a:off x="838200" y="1460052"/>
            <a:ext cx="4866208" cy="5040000"/>
            <a:chOff x="838200" y="1460052"/>
            <a:chExt cx="4866208" cy="5040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EEDA019-E0F7-49D8-82C5-5E72159DF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200" y="1460052"/>
              <a:ext cx="4866208" cy="5040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BE11672-56CB-A87E-3E44-45A21063A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9442" t="14696" r="23684" b="18230"/>
            <a:stretch>
              <a:fillRect/>
            </a:stretch>
          </p:blipFill>
          <p:spPr>
            <a:xfrm rot="5400000">
              <a:off x="3095698" y="3255658"/>
              <a:ext cx="1800000" cy="1448789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B986555-A824-E007-702F-17A1605AE5F4}"/>
              </a:ext>
            </a:extLst>
          </p:cNvPr>
          <p:cNvGrpSpPr/>
          <p:nvPr/>
        </p:nvGrpSpPr>
        <p:grpSpPr>
          <a:xfrm>
            <a:off x="6096000" y="1381206"/>
            <a:ext cx="5383911" cy="5111669"/>
            <a:chOff x="6096000" y="1381206"/>
            <a:chExt cx="5383911" cy="511166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8C8F294-1E5C-BB38-A294-DA1869AC2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3864875"/>
              <a:ext cx="5383911" cy="2628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089CE6C-EDC8-6E29-784E-519750117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6000" y="1381206"/>
              <a:ext cx="5344002" cy="2520000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C93E32-42E1-F84C-2D7B-D1B7DAF40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12877-2558-E947-B7D4-34BFEE18A546}" type="slidenum">
              <a:rPr lang="en-IT" smtClean="0"/>
              <a:t>24</a:t>
            </a:fld>
            <a:endParaRPr lang="en-IT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BCF58A2-6C39-0C3F-CCFC-AEA9FAA86020}"/>
              </a:ext>
            </a:extLst>
          </p:cNvPr>
          <p:cNvGrpSpPr>
            <a:grpSpLocks noChangeAspect="1"/>
          </p:cNvGrpSpPr>
          <p:nvPr/>
        </p:nvGrpSpPr>
        <p:grpSpPr>
          <a:xfrm>
            <a:off x="9989963" y="451906"/>
            <a:ext cx="1450039" cy="576000"/>
            <a:chOff x="3941527" y="1927906"/>
            <a:chExt cx="3171963" cy="1260000"/>
          </a:xfrm>
        </p:grpSpPr>
        <p:pic>
          <p:nvPicPr>
            <p:cNvPr id="11" name="Content Placeholder 3" descr="A logo with a blue circle and a blue circle with a blue star&#10;&#10;AI-generated content may be incorrect.">
              <a:extLst>
                <a:ext uri="{FF2B5EF4-FFF2-40B4-BE49-F238E27FC236}">
                  <a16:creationId xmlns:a16="http://schemas.microsoft.com/office/drawing/2014/main" id="{EA57ED08-A185-F13E-C811-FDD5144A63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23493" b="20257"/>
            <a:stretch>
              <a:fillRect/>
            </a:stretch>
          </p:blipFill>
          <p:spPr>
            <a:xfrm>
              <a:off x="3941527" y="1927906"/>
              <a:ext cx="2239999" cy="126000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AA94FD3-F75B-CFFE-C657-B142745097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58180" y="2796803"/>
              <a:ext cx="1023346" cy="2160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DC6A49D-1D64-BFF7-BBDD-8192D4FEF0C9}"/>
                </a:ext>
              </a:extLst>
            </p:cNvPr>
            <p:cNvSpPr txBox="1"/>
            <p:nvPr/>
          </p:nvSpPr>
          <p:spPr>
            <a:xfrm>
              <a:off x="5825876" y="2298867"/>
              <a:ext cx="1287614" cy="605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1200" dirty="0"/>
                <a:t>@LNF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55889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657D3-4168-8047-62F7-0831A7AF4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>
                <a:solidFill>
                  <a:schemeClr val="accent1">
                    <a:lumMod val="75000"/>
                  </a:schemeClr>
                </a:solidFill>
              </a:rPr>
              <a:t>DAQ for </a:t>
            </a:r>
            <a:r>
              <a:rPr lang="en-IT" sz="3600" dirty="0">
                <a:solidFill>
                  <a:schemeClr val="accent1">
                    <a:lumMod val="75000"/>
                  </a:schemeClr>
                </a:solidFill>
              </a:rPr>
              <a:t>TM010 TM011 TM012 </a:t>
            </a:r>
            <a:r>
              <a:rPr lang="en-IT" dirty="0">
                <a:solidFill>
                  <a:schemeClr val="accent1">
                    <a:lumMod val="75000"/>
                  </a:schemeClr>
                </a:solidFill>
              </a:rPr>
              <a:t>Modes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5D2F79-4500-723E-1291-3B52A2748B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9217" y="3144875"/>
            <a:ext cx="5952000" cy="334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67D387-DB83-312A-6FA9-ED294A876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979" y="1629000"/>
            <a:ext cx="5128988" cy="478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D7297E-0A42-F124-2DD5-DBF732AB4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5217" y="1629000"/>
            <a:ext cx="3600000" cy="1800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1AD07F-A6B5-CB2E-D26D-CA837A44E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25</a:t>
            </a:fld>
            <a:endParaRPr lang="en-IT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9818EB7-6BDA-E3CD-1729-C9DA11E99E1B}"/>
              </a:ext>
            </a:extLst>
          </p:cNvPr>
          <p:cNvGrpSpPr>
            <a:grpSpLocks noChangeAspect="1"/>
          </p:cNvGrpSpPr>
          <p:nvPr/>
        </p:nvGrpSpPr>
        <p:grpSpPr>
          <a:xfrm>
            <a:off x="9989963" y="451906"/>
            <a:ext cx="1450039" cy="576000"/>
            <a:chOff x="3941527" y="1927906"/>
            <a:chExt cx="3171963" cy="1260000"/>
          </a:xfrm>
        </p:grpSpPr>
        <p:pic>
          <p:nvPicPr>
            <p:cNvPr id="4" name="Content Placeholder 3" descr="A logo with a blue circle and a blue circle with a blue star&#10;&#10;AI-generated content may be incorrect.">
              <a:extLst>
                <a:ext uri="{FF2B5EF4-FFF2-40B4-BE49-F238E27FC236}">
                  <a16:creationId xmlns:a16="http://schemas.microsoft.com/office/drawing/2014/main" id="{F23854E2-E97F-E357-1FA0-D18F63764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23493" b="20257"/>
            <a:stretch>
              <a:fillRect/>
            </a:stretch>
          </p:blipFill>
          <p:spPr>
            <a:xfrm>
              <a:off x="3941527" y="1927906"/>
              <a:ext cx="2239999" cy="12600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FDB618E-3B4E-8E77-DD2A-9A981977A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58180" y="2796803"/>
              <a:ext cx="1023346" cy="216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E00DDCA-6ECB-23C4-0572-119208B5CB49}"/>
                </a:ext>
              </a:extLst>
            </p:cNvPr>
            <p:cNvSpPr txBox="1"/>
            <p:nvPr/>
          </p:nvSpPr>
          <p:spPr>
            <a:xfrm>
              <a:off x="5825876" y="2298867"/>
              <a:ext cx="1287614" cy="605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1200" dirty="0"/>
                <a:t>@LNF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1890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A74A8-63F7-33DA-8043-AA8D2782E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>
                <a:solidFill>
                  <a:schemeClr val="accent1">
                    <a:lumMod val="75000"/>
                  </a:schemeClr>
                </a:solidFill>
              </a:rPr>
              <a:t>New Data Taking Started!!!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47620B-6881-6A88-46D7-8B3267CB0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838" y="1838501"/>
            <a:ext cx="3811252" cy="298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76BFF8-970C-38BB-1881-0FE20CEFC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838501"/>
            <a:ext cx="2943000" cy="3924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496DFF-5FBB-D9D7-4926-A12A4A851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3143" y="1838501"/>
            <a:ext cx="4555397" cy="4356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FC55A-4E2D-A316-C22D-D09C9C316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AE34E-CDCC-4D4A-9BEF-B3F77836E0AE}" type="slidenum">
              <a:rPr lang="en-IT" smtClean="0"/>
              <a:t>26</a:t>
            </a:fld>
            <a:endParaRPr lang="en-IT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6DB7BD-0A14-5644-B535-09871C569017}"/>
              </a:ext>
            </a:extLst>
          </p:cNvPr>
          <p:cNvGrpSpPr>
            <a:grpSpLocks noChangeAspect="1"/>
          </p:cNvGrpSpPr>
          <p:nvPr/>
        </p:nvGrpSpPr>
        <p:grpSpPr>
          <a:xfrm>
            <a:off x="9989963" y="451906"/>
            <a:ext cx="1450039" cy="576000"/>
            <a:chOff x="3941527" y="1927906"/>
            <a:chExt cx="3171963" cy="1260000"/>
          </a:xfrm>
        </p:grpSpPr>
        <p:pic>
          <p:nvPicPr>
            <p:cNvPr id="8" name="Content Placeholder 3" descr="A logo with a blue circle and a blue circle with a blue star&#10;&#10;AI-generated content may be incorrect.">
              <a:extLst>
                <a:ext uri="{FF2B5EF4-FFF2-40B4-BE49-F238E27FC236}">
                  <a16:creationId xmlns:a16="http://schemas.microsoft.com/office/drawing/2014/main" id="{F8DEE1DC-C707-6183-8CBF-AAAF59B72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23493" b="20257"/>
            <a:stretch>
              <a:fillRect/>
            </a:stretch>
          </p:blipFill>
          <p:spPr>
            <a:xfrm>
              <a:off x="3941527" y="1927906"/>
              <a:ext cx="2239999" cy="12600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ACBEB87-C263-DC3D-7168-24520D9AF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58180" y="2796803"/>
              <a:ext cx="1023346" cy="216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ECF9ED-898D-9DE1-D4EA-CAA9DB52A028}"/>
                </a:ext>
              </a:extLst>
            </p:cNvPr>
            <p:cNvSpPr txBox="1"/>
            <p:nvPr/>
          </p:nvSpPr>
          <p:spPr>
            <a:xfrm>
              <a:off x="5825876" y="2298867"/>
              <a:ext cx="1287614" cy="605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1200" dirty="0"/>
                <a:t>@LNF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8379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ircular logo with text&#10;&#10;AI-generated content may be incorrect.">
            <a:extLst>
              <a:ext uri="{FF2B5EF4-FFF2-40B4-BE49-F238E27FC236}">
                <a16:creationId xmlns:a16="http://schemas.microsoft.com/office/drawing/2014/main" id="{08C1FB1C-A33E-7B26-FEB0-E36300C25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5286" y="643466"/>
            <a:ext cx="5501428" cy="557106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42712C-18D7-7D95-9E60-03DF57EAF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B92C-E5EF-2E47-A14B-89B3D8BB0C72}" type="slidenum">
              <a:rPr lang="en-IT" smtClean="0"/>
              <a:t>27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1549017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chemeClr val="accent1">
                <a:lumMod val="40000"/>
                <a:lumOff val="60000"/>
              </a:schemeClr>
            </a:gs>
            <a:gs pos="64000">
              <a:schemeClr val="accent1">
                <a:lumMod val="95000"/>
                <a:lumOff val="5000"/>
              </a:schemeClr>
            </a:gs>
            <a:gs pos="87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2ECBD-919C-56BC-54B7-BBF2D69EB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89FCE1B-C632-EECE-46EE-ADBF860A81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690" y="1796038"/>
            <a:ext cx="7232000" cy="406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E9405BB-E7F3-D698-0153-B266E32AA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98" y="264470"/>
            <a:ext cx="9543202" cy="113369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COLD </a:t>
            </a:r>
            <a:r>
              <a:rPr lang="en-US" sz="5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Lab@LNF</a:t>
            </a:r>
            <a:endParaRPr lang="en-US" sz="5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Content Placeholder 9" descr="A close-up of a machine&#10;&#10;AI-generated content may be incorrect.">
            <a:extLst>
              <a:ext uri="{FF2B5EF4-FFF2-40B4-BE49-F238E27FC236}">
                <a16:creationId xmlns:a16="http://schemas.microsoft.com/office/drawing/2014/main" id="{F78D5213-2835-5B2F-E32C-956B7BD104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7421" r="26432"/>
          <a:stretch>
            <a:fillRect/>
          </a:stretch>
        </p:blipFill>
        <p:spPr>
          <a:xfrm>
            <a:off x="585214" y="5354512"/>
            <a:ext cx="921460" cy="1152000"/>
          </a:xfrm>
          <a:prstGeom prst="rect">
            <a:avLst/>
          </a:prstGeom>
        </p:spPr>
      </p:pic>
      <p:pic>
        <p:nvPicPr>
          <p:cNvPr id="11" name="Picture 10" descr="A room with many electronic equipment&#10;&#10;AI-generated content may be incorrect.">
            <a:extLst>
              <a:ext uri="{FF2B5EF4-FFF2-40B4-BE49-F238E27FC236}">
                <a16:creationId xmlns:a16="http://schemas.microsoft.com/office/drawing/2014/main" id="{D87E59EC-D921-71FF-19C6-588A447FB6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051" t="15628"/>
          <a:stretch>
            <a:fillRect/>
          </a:stretch>
        </p:blipFill>
        <p:spPr>
          <a:xfrm>
            <a:off x="9525682" y="1796038"/>
            <a:ext cx="2395468" cy="1440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FE670E6-51A1-B2FA-3439-4B11B786C451}"/>
              </a:ext>
            </a:extLst>
          </p:cNvPr>
          <p:cNvSpPr txBox="1"/>
          <p:nvPr/>
        </p:nvSpPr>
        <p:spPr>
          <a:xfrm>
            <a:off x="407217" y="6480501"/>
            <a:ext cx="25319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200" dirty="0">
                <a:solidFill>
                  <a:schemeClr val="bg1"/>
                </a:solidFill>
              </a:rPr>
              <a:t>4K dry cryostat for FLASH prototype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18105A-E9AA-D745-3CEC-238180BD0DF1}"/>
              </a:ext>
            </a:extLst>
          </p:cNvPr>
          <p:cNvSpPr txBox="1"/>
          <p:nvPr/>
        </p:nvSpPr>
        <p:spPr>
          <a:xfrm>
            <a:off x="407217" y="3379169"/>
            <a:ext cx="1423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200" dirty="0">
                <a:solidFill>
                  <a:schemeClr val="bg1"/>
                </a:solidFill>
              </a:rPr>
              <a:t>DR for qubit tests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73C18C-F5B5-8B00-CFA2-F10579C1A202}"/>
              </a:ext>
            </a:extLst>
          </p:cNvPr>
          <p:cNvSpPr txBox="1"/>
          <p:nvPr/>
        </p:nvSpPr>
        <p:spPr>
          <a:xfrm>
            <a:off x="9525682" y="3290500"/>
            <a:ext cx="1497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200" dirty="0">
                <a:solidFill>
                  <a:schemeClr val="bg1"/>
                </a:solidFill>
              </a:rPr>
              <a:t>X-band Haloscope</a:t>
            </a:r>
          </a:p>
        </p:txBody>
      </p:sp>
      <p:pic>
        <p:nvPicPr>
          <p:cNvPr id="22" name="Immagine 5">
            <a:extLst>
              <a:ext uri="{FF2B5EF4-FFF2-40B4-BE49-F238E27FC236}">
                <a16:creationId xmlns:a16="http://schemas.microsoft.com/office/drawing/2014/main" id="{866A8576-3C45-FC24-78AF-6D1246ED2A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61" y="3713087"/>
            <a:ext cx="1116096" cy="1296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EB3A509-583B-09B8-8784-5B5E6DB45DBF}"/>
              </a:ext>
            </a:extLst>
          </p:cNvPr>
          <p:cNvSpPr txBox="1"/>
          <p:nvPr/>
        </p:nvSpPr>
        <p:spPr>
          <a:xfrm>
            <a:off x="430919" y="5009087"/>
            <a:ext cx="1287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200" dirty="0">
                <a:solidFill>
                  <a:schemeClr val="bg1"/>
                </a:solidFill>
              </a:rPr>
              <a:t>NbSe2 qubit Lab</a:t>
            </a:r>
          </a:p>
        </p:txBody>
      </p:sp>
      <p:pic>
        <p:nvPicPr>
          <p:cNvPr id="25" name="Picture 24" descr="A person in a mask sitting in a room with a computer&#10;&#10;AI-generated content may be incorrect.">
            <a:extLst>
              <a:ext uri="{FF2B5EF4-FFF2-40B4-BE49-F238E27FC236}">
                <a16:creationId xmlns:a16="http://schemas.microsoft.com/office/drawing/2014/main" id="{9421CDC0-67AA-1638-2A6D-F90912BA210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3369" t="56667" r="19151"/>
          <a:stretch>
            <a:fillRect/>
          </a:stretch>
        </p:blipFill>
        <p:spPr>
          <a:xfrm rot="5400000">
            <a:off x="9301297" y="3985068"/>
            <a:ext cx="1945932" cy="1332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BCC9160-B2E1-BCB3-778C-00D444548F6B}"/>
              </a:ext>
            </a:extLst>
          </p:cNvPr>
          <p:cNvSpPr txBox="1"/>
          <p:nvPr/>
        </p:nvSpPr>
        <p:spPr>
          <a:xfrm>
            <a:off x="9525681" y="5734637"/>
            <a:ext cx="20811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200" dirty="0">
                <a:solidFill>
                  <a:schemeClr val="bg1"/>
                </a:solidFill>
              </a:rPr>
              <a:t>LHe 8T cryostat SC cavities</a:t>
            </a:r>
          </a:p>
        </p:txBody>
      </p:sp>
      <p:pic>
        <p:nvPicPr>
          <p:cNvPr id="28" name="Picture 27" descr="A circular logo with text&#10;&#10;AI-generated content may be incorrect.">
            <a:extLst>
              <a:ext uri="{FF2B5EF4-FFF2-40B4-BE49-F238E27FC236}">
                <a16:creationId xmlns:a16="http://schemas.microsoft.com/office/drawing/2014/main" id="{D223E0A6-8689-C8D3-4CDB-7FF16ACFAC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0757" y="119435"/>
            <a:ext cx="1525318" cy="1548000"/>
          </a:xfrm>
          <a:prstGeom prst="ellipse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E3F6D0-7CA1-6EAA-DD3C-9AA166AB6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7B92C-E5EF-2E47-A14B-89B3D8BB0C72}" type="slidenum">
              <a:rPr lang="en-IT" smtClean="0"/>
              <a:t>28</a:t>
            </a:fld>
            <a:endParaRPr lang="en-I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788190-AE44-0799-EE80-74A4A7599C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69386" y="1829169"/>
            <a:ext cx="1984000" cy="111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762D8A-12CE-1BFF-2523-594D54DB591C}"/>
              </a:ext>
            </a:extLst>
          </p:cNvPr>
          <p:cNvSpPr txBox="1"/>
          <p:nvPr/>
        </p:nvSpPr>
        <p:spPr>
          <a:xfrm>
            <a:off x="6884740" y="693380"/>
            <a:ext cx="28909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000" dirty="0">
                <a:solidFill>
                  <a:schemeClr val="bg1"/>
                </a:solidFill>
              </a:rPr>
              <a:t>https://coldlab.lnf.infn.it</a:t>
            </a:r>
          </a:p>
        </p:txBody>
      </p:sp>
    </p:spTree>
    <p:extLst>
      <p:ext uri="{BB962C8B-B14F-4D97-AF65-F5344CB8AC3E}">
        <p14:creationId xmlns:p14="http://schemas.microsoft.com/office/powerpoint/2010/main" val="2228305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2">
            <a:extLst>
              <a:ext uri="{FF2B5EF4-FFF2-40B4-BE49-F238E27FC236}">
                <a16:creationId xmlns:a16="http://schemas.microsoft.com/office/drawing/2014/main" id="{73C99363-F1CA-A69C-4F88-1227D12805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786"/>
          <a:stretch/>
        </p:blipFill>
        <p:spPr>
          <a:xfrm>
            <a:off x="4736189" y="5209475"/>
            <a:ext cx="3394832" cy="151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4CE683-B4FE-1BC4-1121-BE75410F30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72208" y="1455601"/>
            <a:ext cx="5647583" cy="36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0DE683-BA70-AB24-6009-BF22CF23FE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069" y="2774663"/>
            <a:ext cx="2593069" cy="14400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879BAEA-C646-38C9-7D0C-A88FCB191B18}"/>
              </a:ext>
            </a:extLst>
          </p:cNvPr>
          <p:cNvSpPr txBox="1"/>
          <p:nvPr/>
        </p:nvSpPr>
        <p:spPr>
          <a:xfrm>
            <a:off x="1514851" y="2190475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SQUID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EE164CC-8BA3-270F-46B9-CCC173E79019}"/>
              </a:ext>
            </a:extLst>
          </p:cNvPr>
          <p:cNvSpPr txBox="1"/>
          <p:nvPr/>
        </p:nvSpPr>
        <p:spPr>
          <a:xfrm>
            <a:off x="4812346" y="6169580"/>
            <a:ext cx="519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JPA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79F65A-4F2F-0976-0A1F-5BBCFBF67A06}"/>
              </a:ext>
            </a:extLst>
          </p:cNvPr>
          <p:cNvSpPr txBox="1"/>
          <p:nvPr/>
        </p:nvSpPr>
        <p:spPr>
          <a:xfrm>
            <a:off x="9158726" y="1559691"/>
            <a:ext cx="2587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Counter based on superconducting qubits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3DAECDB-C350-B019-5481-67AF1BAA4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T" sz="4000" dirty="0"/>
              <a:t>Beyond Quantum Limit with Quantum Sensing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98A70C-EFDD-0448-85F1-4CAD866D4DC5}"/>
              </a:ext>
            </a:extLst>
          </p:cNvPr>
          <p:cNvSpPr txBox="1"/>
          <p:nvPr/>
        </p:nvSpPr>
        <p:spPr>
          <a:xfrm>
            <a:off x="554974" y="6215746"/>
            <a:ext cx="29162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PHYSICAL REVIEW D 88, 035020 (2013)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19D07A-4179-C4FD-232F-9E9B938C8E31}"/>
              </a:ext>
            </a:extLst>
          </p:cNvPr>
          <p:cNvSpPr txBox="1"/>
          <p:nvPr/>
        </p:nvSpPr>
        <p:spPr>
          <a:xfrm>
            <a:off x="554974" y="5765815"/>
            <a:ext cx="181780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effectLst/>
              </a:rPr>
              <a:t>arXiv:1607.02529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5819BC-02CC-8562-C740-4BE6205F2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DD6A-99A9-244B-9593-4346DA031E8E}" type="slidenum">
              <a:rPr lang="en-IT" smtClean="0"/>
              <a:t>29</a:t>
            </a:fld>
            <a:endParaRPr lang="en-I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A3C324-7821-016D-C19E-7223843D26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9383" y="2375141"/>
            <a:ext cx="1476872" cy="14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223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525EF6-7C42-7C28-229A-8A04653DC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80" y="2862471"/>
            <a:ext cx="3041803" cy="2907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Sensing with Superconducting Qubits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C4480734-C558-8DC8-D6D8-C1F1F38C9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610" y="478713"/>
            <a:ext cx="2835008" cy="269512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2B176AB-1FF3-11F0-E15E-CC9347323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3930" y="478712"/>
            <a:ext cx="3113499" cy="2695123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7EB3D-6D3F-AF08-AD37-58D514C44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2940"/>
            <a:ext cx="448056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4B12877-2558-E947-B7D4-34BFEE18A546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30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EB52345-13E6-CB23-E55C-07BE8635BC8E}"/>
              </a:ext>
            </a:extLst>
          </p:cNvPr>
          <p:cNvGrpSpPr/>
          <p:nvPr/>
        </p:nvGrpSpPr>
        <p:grpSpPr>
          <a:xfrm>
            <a:off x="4601040" y="3429000"/>
            <a:ext cx="7112422" cy="1623158"/>
            <a:chOff x="937847" y="3033998"/>
            <a:chExt cx="5415029" cy="12357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B4B16680-463E-18D1-8467-3AF1C1E40D1A}"/>
                    </a:ext>
                  </a:extLst>
                </p:cNvPr>
                <p:cNvSpPr txBox="1"/>
                <p:nvPr/>
              </p:nvSpPr>
              <p:spPr>
                <a:xfrm>
                  <a:off x="937847" y="3033998"/>
                  <a:ext cx="2444965" cy="123578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1194938">
                    <a:spcAft>
                      <a:spcPts val="594"/>
                    </a:spcAft>
                  </a:pPr>
                  <a14:m>
                    <m:oMathPara xmlns:m="http://schemas.openxmlformats.org/officeDocument/2006/math">
                      <m:oMath>
                        <m:d>
                          <m:dPr>
                            <m:begChr m:val="{"/>
                            <m:endChr m:val=""/>
                            <m:ctrlPr>
                              <a:rPr lang="it-IT" sz="4704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it-IT" sz="4704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eqArrPr>
                              <m:e>
                                <m:sSub>
                                  <m:sSubPr>
                                    <m:ctrlP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𝑖𝑛𝑡</m:t>
                                    </m:r>
                                  </m:sub>
                                </m:sSub>
                                <m:r>
                                  <a:rPr lang="it-IT" sz="4704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it-IT" sz="4704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𝜖</m:t>
                                </m:r>
                                <m:sSub>
                                  <m:sSubPr>
                                    <m:ctrlP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𝑖𝑛𝑡</m:t>
                                    </m:r>
                                  </m:sub>
                                </m:sSub>
                                <m:r>
                                  <a:rPr lang="it-IT" sz="4704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=</m:t>
                                </m:r>
                                <m:r>
                                  <a:rPr lang="it-IT" sz="4704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𝜖</m:t>
                                </m:r>
                                <m:sSub>
                                  <m:sSubPr>
                                    <m:ctrlP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it-IT" sz="4704" i="1" kern="120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eqArr>
                          </m:e>
                        </m:d>
                      </m:oMath>
                    </m:oMathPara>
                  </a14:m>
                  <a:endParaRPr lang="en-IT" sz="3600"/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B4B16680-463E-18D1-8467-3AF1C1E40D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7847" y="3033998"/>
                  <a:ext cx="2444965" cy="1235788"/>
                </a:xfrm>
                <a:prstGeom prst="rect">
                  <a:avLst/>
                </a:prstGeom>
                <a:blipFill>
                  <a:blip r:embed="rId4"/>
                  <a:stretch>
                    <a:fillRect l="-90945" t="-227344" b="-325000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0D204AD-C210-7667-3F54-6CA76DB26476}"/>
                </a:ext>
              </a:extLst>
            </p:cNvPr>
            <p:cNvSpPr txBox="1"/>
            <p:nvPr/>
          </p:nvSpPr>
          <p:spPr>
            <a:xfrm>
              <a:off x="4536832" y="3783223"/>
              <a:ext cx="1816044" cy="3777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94938">
                <a:spcAft>
                  <a:spcPts val="594"/>
                </a:spcAft>
              </a:pPr>
              <a:r>
                <a:rPr lang="en-IT" sz="2614" kern="120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Wingdings" pitchFamily="2" charset="2"/>
                </a:rPr>
                <a:t>Phase Rotation</a:t>
              </a:r>
              <a:endParaRPr lang="en-IT" sz="2000">
                <a:sym typeface="Wingdings" pitchFamily="2" charset="2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C9C9D6C-A408-7579-7D13-E28E43030A2F}"/>
                </a:ext>
              </a:extLst>
            </p:cNvPr>
            <p:cNvSpPr txBox="1"/>
            <p:nvPr/>
          </p:nvSpPr>
          <p:spPr>
            <a:xfrm>
              <a:off x="4536832" y="3197069"/>
              <a:ext cx="13282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194938">
                <a:spcAft>
                  <a:spcPts val="594"/>
                </a:spcAft>
              </a:pPr>
              <a:r>
                <a:rPr lang="en-IT" sz="2614" kern="1200">
                  <a:solidFill>
                    <a:schemeClr val="tx1"/>
                  </a:solidFill>
                  <a:latin typeface="+mn-lt"/>
                  <a:ea typeface="+mn-ea"/>
                  <a:cs typeface="+mn-cs"/>
                  <a:sym typeface="Wingdings" pitchFamily="2" charset="2"/>
                </a:rPr>
                <a:t>Excitation </a:t>
              </a:r>
              <a:endParaRPr lang="en-IT" sz="2000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F05DAB8-DA86-9B69-6C18-FD0262B68F20}"/>
                </a:ext>
              </a:extLst>
            </p:cNvPr>
            <p:cNvCxnSpPr>
              <a:endCxn id="5" idx="1"/>
            </p:cNvCxnSpPr>
            <p:nvPr/>
          </p:nvCxnSpPr>
          <p:spPr>
            <a:xfrm>
              <a:off x="3493477" y="3397124"/>
              <a:ext cx="104335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5211113-A365-EC4C-8203-953605FB46DB}"/>
                </a:ext>
              </a:extLst>
            </p:cNvPr>
            <p:cNvCxnSpPr>
              <a:cxnSpLocks/>
              <a:endCxn id="4" idx="1"/>
            </p:cNvCxnSpPr>
            <p:nvPr/>
          </p:nvCxnSpPr>
          <p:spPr>
            <a:xfrm flipV="1">
              <a:off x="3493476" y="3972074"/>
              <a:ext cx="1043356" cy="1120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05125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2FE0D4-E705-41C6-6890-708313A7B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428AC11-BFDF-42EF-80FF-717BBF909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CC56AF6-38E4-490B-8E2B-1A1037B4E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339A6F5-AD6A-4D80-8AD9-6290D13AC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1000"/>
                </a:srgbClr>
              </a:gs>
              <a:gs pos="95000">
                <a:schemeClr val="accent5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F36C70-6FAA-FE25-87BA-83894108B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2945176"/>
            <a:ext cx="2878688" cy="27579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Qubit Cavity System</a:t>
            </a:r>
          </a:p>
        </p:txBody>
      </p:sp>
      <p:pic>
        <p:nvPicPr>
          <p:cNvPr id="10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307091AA-AC2B-4892-C7E3-166B822DB0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70" b="59102"/>
          <a:stretch>
            <a:fillRect/>
          </a:stretch>
        </p:blipFill>
        <p:spPr>
          <a:xfrm>
            <a:off x="5010345" y="724683"/>
            <a:ext cx="6281826" cy="288000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EF848B-9F95-8A9D-DC2C-37CFFE4E6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4671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8C2A3F7E-7D92-F246-93F1-78B81CEAC15E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31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C709392-750C-60F3-3A60-9EEAB097B6FE}"/>
              </a:ext>
            </a:extLst>
          </p:cNvPr>
          <p:cNvGrpSpPr>
            <a:grpSpLocks noChangeAspect="1"/>
          </p:cNvGrpSpPr>
          <p:nvPr/>
        </p:nvGrpSpPr>
        <p:grpSpPr>
          <a:xfrm>
            <a:off x="4988929" y="3721317"/>
            <a:ext cx="6250604" cy="2412000"/>
            <a:chOff x="725507" y="2194560"/>
            <a:chExt cx="9689496" cy="37982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C1E75F0-CC5C-FB05-D49C-3BD5E4688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53035" y="2356813"/>
              <a:ext cx="8961968" cy="3636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36C9EA8-9F86-1942-A9CD-8CCFFC61AF56}"/>
                </a:ext>
              </a:extLst>
            </p:cNvPr>
            <p:cNvSpPr txBox="1"/>
            <p:nvPr/>
          </p:nvSpPr>
          <p:spPr>
            <a:xfrm>
              <a:off x="3596640" y="2194560"/>
              <a:ext cx="19189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75488">
                <a:spcAft>
                  <a:spcPts val="600"/>
                </a:spcAft>
              </a:pPr>
              <a:r>
                <a:rPr lang="en-IT" sz="9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Resonator energy</a:t>
              </a:r>
              <a:endParaRPr lang="en-IT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E1B0FCA-26D9-57CB-A85F-50FB0BE062FF}"/>
                </a:ext>
              </a:extLst>
            </p:cNvPr>
            <p:cNvSpPr txBox="1"/>
            <p:nvPr/>
          </p:nvSpPr>
          <p:spPr>
            <a:xfrm>
              <a:off x="6096000" y="2194560"/>
              <a:ext cx="14492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75488">
                <a:spcAft>
                  <a:spcPts val="600"/>
                </a:spcAft>
              </a:pPr>
              <a:r>
                <a:rPr lang="en-IT" sz="9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Qubit energy</a:t>
              </a:r>
              <a:endParaRPr lang="en-IT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64C36DE-2156-42CF-C76A-47AABD28BB06}"/>
                </a:ext>
              </a:extLst>
            </p:cNvPr>
            <p:cNvSpPr txBox="1"/>
            <p:nvPr/>
          </p:nvSpPr>
          <p:spPr>
            <a:xfrm>
              <a:off x="7545243" y="2194560"/>
              <a:ext cx="28697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75488">
                <a:spcAft>
                  <a:spcPts val="600"/>
                </a:spcAft>
              </a:pPr>
              <a:r>
                <a:rPr lang="en-IT" sz="9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Qubit resonator interaction</a:t>
              </a:r>
              <a:endParaRPr lang="en-IT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4A7A6D-B1D1-FED0-8D3B-4AC14643FAFA}"/>
                </a:ext>
              </a:extLst>
            </p:cNvPr>
            <p:cNvSpPr txBox="1"/>
            <p:nvPr/>
          </p:nvSpPr>
          <p:spPr>
            <a:xfrm>
              <a:off x="725507" y="3990147"/>
              <a:ext cx="26831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75488">
                <a:spcAft>
                  <a:spcPts val="600"/>
                </a:spcAft>
              </a:pPr>
              <a:r>
                <a:rPr lang="en-IT" sz="9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Resonator coherent drive</a:t>
              </a:r>
              <a:endParaRPr lang="en-IT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677B80C-C757-C913-159E-B554708E9969}"/>
                </a:ext>
              </a:extLst>
            </p:cNvPr>
            <p:cNvSpPr txBox="1"/>
            <p:nvPr/>
          </p:nvSpPr>
          <p:spPr>
            <a:xfrm>
              <a:off x="2136213" y="5037747"/>
              <a:ext cx="1272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75488">
                <a:spcAft>
                  <a:spcPts val="600"/>
                </a:spcAft>
              </a:pPr>
              <a:r>
                <a:rPr lang="en-IT" sz="93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Qubit drive</a:t>
              </a:r>
              <a:endParaRPr lang="en-I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DBA0658-F58D-BF87-B72D-E9AA26C07229}"/>
                    </a:ext>
                  </a:extLst>
                </p:cNvPr>
                <p:cNvSpPr txBox="1"/>
                <p:nvPr/>
              </p:nvSpPr>
              <p:spPr>
                <a:xfrm>
                  <a:off x="1798169" y="3384877"/>
                  <a:ext cx="1461426" cy="4834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475488">
                    <a:spcAft>
                      <a:spcPts val="600"/>
                    </a:spcAft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sz="1456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lang="it-IT" sz="1456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lang="it-IT" sz="1456" i="1" kern="120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𝜔</m:t>
                                </m:r>
                              </m:e>
                            </m:acc>
                          </m:e>
                          <m:sub>
                            <m:r>
                              <a:rPr lang="it-IT" sz="1456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sub>
                        </m:sSub>
                        <m:r>
                          <a:rPr lang="it-IT" sz="1456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≠</m:t>
                        </m:r>
                        <m:sSub>
                          <m:sSubPr>
                            <m:ctrlPr>
                              <a:rPr lang="it-IT" sz="1456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lang="it-IT" sz="1456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𝜔</m:t>
                            </m:r>
                          </m:e>
                          <m:sub>
                            <m:r>
                              <a:rPr lang="it-IT" sz="1456" i="1" kern="12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𝑟</m:t>
                            </m:r>
                          </m:sub>
                        </m:sSub>
                        <m:r>
                          <a:rPr lang="it-IT" sz="1456" i="1" kern="12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oMath>
                    </m:oMathPara>
                  </a14:m>
                  <a:endParaRPr lang="en-IT" sz="280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DBA0658-F58D-BF87-B72D-E9AA26C072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8169" y="3384877"/>
                  <a:ext cx="1461426" cy="483466"/>
                </a:xfrm>
                <a:prstGeom prst="rect">
                  <a:avLst/>
                </a:prstGeom>
                <a:blipFill>
                  <a:blip r:embed="rId4"/>
                  <a:stretch>
                    <a:fillRect t="-8000" b="-4000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596747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77600-464C-6652-101D-A97F22DF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Ramsey Sensing </a:t>
            </a:r>
          </a:p>
        </p:txBody>
      </p:sp>
      <p:pic>
        <p:nvPicPr>
          <p:cNvPr id="4" name="Picture 3" descr="A diagram of a program&#10;&#10;AI-generated content may be incorrect.">
            <a:extLst>
              <a:ext uri="{FF2B5EF4-FFF2-40B4-BE49-F238E27FC236}">
                <a16:creationId xmlns:a16="http://schemas.microsoft.com/office/drawing/2014/main" id="{3C88FFF8-E474-0BDD-3DD6-27855466B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893" y="1540185"/>
            <a:ext cx="3475599" cy="48600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84CE636-6925-A53E-BBDF-8A1D258FF353}"/>
              </a:ext>
            </a:extLst>
          </p:cNvPr>
          <p:cNvGrpSpPr/>
          <p:nvPr/>
        </p:nvGrpSpPr>
        <p:grpSpPr>
          <a:xfrm>
            <a:off x="5745205" y="2224868"/>
            <a:ext cx="1337733" cy="1332000"/>
            <a:chOff x="7291836" y="2969867"/>
            <a:chExt cx="1337733" cy="13320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5BC574D-8722-E8B7-A67A-EDE7C2FDF589}"/>
                </a:ext>
              </a:extLst>
            </p:cNvPr>
            <p:cNvSpPr/>
            <p:nvPr/>
          </p:nvSpPr>
          <p:spPr>
            <a:xfrm>
              <a:off x="7291836" y="2969867"/>
              <a:ext cx="1332000" cy="1332000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3A339CC-9A2F-FD67-29CC-3C84FFE98C9E}"/>
                </a:ext>
              </a:extLst>
            </p:cNvPr>
            <p:cNvSpPr/>
            <p:nvPr/>
          </p:nvSpPr>
          <p:spPr>
            <a:xfrm>
              <a:off x="7291836" y="3529272"/>
              <a:ext cx="1337733" cy="279400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E74DAD0-1D70-CE66-A004-2E272BC9732A}"/>
                </a:ext>
              </a:extLst>
            </p:cNvPr>
            <p:cNvCxnSpPr>
              <a:cxnSpLocks/>
              <a:endCxn id="8" idx="2"/>
            </p:cNvCxnSpPr>
            <p:nvPr/>
          </p:nvCxnSpPr>
          <p:spPr>
            <a:xfrm flipH="1">
              <a:off x="7291836" y="3668972"/>
              <a:ext cx="666000" cy="0"/>
            </a:xfrm>
            <a:prstGeom prst="straightConnector1">
              <a:avLst/>
            </a:prstGeom>
            <a:ln w="19050"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760FC85-9F6D-EF3C-2D9A-EF63661E9411}"/>
              </a:ext>
            </a:extLst>
          </p:cNvPr>
          <p:cNvGrpSpPr/>
          <p:nvPr/>
        </p:nvGrpSpPr>
        <p:grpSpPr>
          <a:xfrm>
            <a:off x="5623953" y="524633"/>
            <a:ext cx="1444489" cy="1504804"/>
            <a:chOff x="5085347" y="2969867"/>
            <a:chExt cx="1444489" cy="1504804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B39AD64-B286-7286-A4C1-26E674C15D05}"/>
                </a:ext>
              </a:extLst>
            </p:cNvPr>
            <p:cNvSpPr/>
            <p:nvPr/>
          </p:nvSpPr>
          <p:spPr>
            <a:xfrm>
              <a:off x="5192103" y="2969867"/>
              <a:ext cx="1332000" cy="1332000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FD45710-32F0-0CF7-7B8F-56FB91F495D2}"/>
                </a:ext>
              </a:extLst>
            </p:cNvPr>
            <p:cNvSpPr/>
            <p:nvPr/>
          </p:nvSpPr>
          <p:spPr>
            <a:xfrm>
              <a:off x="5192103" y="3529272"/>
              <a:ext cx="1337733" cy="279400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532053E-DF18-7080-C1F8-6F5814CF24B8}"/>
                </a:ext>
              </a:extLst>
            </p:cNvPr>
            <p:cNvCxnSpPr>
              <a:endCxn id="3" idx="4"/>
            </p:cNvCxnSpPr>
            <p:nvPr/>
          </p:nvCxnSpPr>
          <p:spPr>
            <a:xfrm>
              <a:off x="5858103" y="3668972"/>
              <a:ext cx="0" cy="632895"/>
            </a:xfrm>
            <a:prstGeom prst="straightConnector1">
              <a:avLst/>
            </a:prstGeom>
            <a:ln w="19050"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730F2649-F3D1-D95C-9607-AA560B45C6C4}"/>
                </a:ext>
              </a:extLst>
            </p:cNvPr>
            <p:cNvSpPr/>
            <p:nvPr/>
          </p:nvSpPr>
          <p:spPr>
            <a:xfrm>
              <a:off x="5085347" y="3142672"/>
              <a:ext cx="1331999" cy="1331999"/>
            </a:xfrm>
            <a:prstGeom prst="arc">
              <a:avLst>
                <a:gd name="adj1" fmla="val 5088340"/>
                <a:gd name="adj2" fmla="val 10760279"/>
              </a:avLst>
            </a:prstGeom>
            <a:ln w="254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7AE791-246C-4921-061B-6665B690255F}"/>
                  </a:ext>
                </a:extLst>
              </p:cNvPr>
              <p:cNvSpPr txBox="1"/>
              <p:nvPr/>
            </p:nvSpPr>
            <p:spPr>
              <a:xfrm>
                <a:off x="7660141" y="1570326"/>
                <a:ext cx="9609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=|0⟩</m:t>
                      </m:r>
                    </m:oMath>
                  </m:oMathPara>
                </a14:m>
                <a:endParaRPr lang="en-IT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7AE791-246C-4921-061B-6665B6902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0141" y="1570326"/>
                <a:ext cx="960904" cy="276999"/>
              </a:xfrm>
              <a:prstGeom prst="rect">
                <a:avLst/>
              </a:prstGeom>
              <a:blipFill>
                <a:blip r:embed="rId3"/>
                <a:stretch>
                  <a:fillRect l="-1316" r="-7895" b="-3478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27D4BC-65A7-510E-500C-B27B4DA07630}"/>
                  </a:ext>
                </a:extLst>
              </p:cNvPr>
              <p:cNvSpPr txBox="1"/>
              <p:nvPr/>
            </p:nvSpPr>
            <p:spPr>
              <a:xfrm>
                <a:off x="7636448" y="2890868"/>
                <a:ext cx="2099998" cy="3096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|0</m:t>
                              </m:r>
                            </m:e>
                          </m:d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+|</m:t>
                          </m:r>
                          <m:d>
                            <m:dPr>
                              <m:begChr m:val=""/>
                              <m:endChr m:val="⟩"/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IT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27D4BC-65A7-510E-500C-B27B4DA076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6448" y="2890868"/>
                <a:ext cx="2099998" cy="309637"/>
              </a:xfrm>
              <a:prstGeom prst="rect">
                <a:avLst/>
              </a:prstGeom>
              <a:blipFill>
                <a:blip r:embed="rId4"/>
                <a:stretch>
                  <a:fillRect t="-134615" r="-2410" b="-203846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F5EE61E4-14B8-A79C-0632-7F62FB0D1752}"/>
              </a:ext>
            </a:extLst>
          </p:cNvPr>
          <p:cNvGrpSpPr/>
          <p:nvPr/>
        </p:nvGrpSpPr>
        <p:grpSpPr>
          <a:xfrm>
            <a:off x="5724976" y="3783562"/>
            <a:ext cx="1343466" cy="1332000"/>
            <a:chOff x="5724976" y="3853413"/>
            <a:chExt cx="1343466" cy="1332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0487CFE-CADA-98C5-CE4C-58222C38E847}"/>
                </a:ext>
              </a:extLst>
            </p:cNvPr>
            <p:cNvSpPr/>
            <p:nvPr/>
          </p:nvSpPr>
          <p:spPr>
            <a:xfrm>
              <a:off x="5730709" y="3853413"/>
              <a:ext cx="1332000" cy="1332000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9BDB7E6-0B36-0EA3-BFEC-A104BC467988}"/>
                </a:ext>
              </a:extLst>
            </p:cNvPr>
            <p:cNvSpPr/>
            <p:nvPr/>
          </p:nvSpPr>
          <p:spPr>
            <a:xfrm>
              <a:off x="5730709" y="4412818"/>
              <a:ext cx="1337733" cy="279400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6ED158B-DA78-68CC-1FB5-E18B8F1BAB7A}"/>
                </a:ext>
              </a:extLst>
            </p:cNvPr>
            <p:cNvCxnSpPr>
              <a:cxnSpLocks/>
              <a:endCxn id="18" idx="7"/>
            </p:cNvCxnSpPr>
            <p:nvPr/>
          </p:nvCxnSpPr>
          <p:spPr>
            <a:xfrm flipV="1">
              <a:off x="6396709" y="4453735"/>
              <a:ext cx="475827" cy="98783"/>
            </a:xfrm>
            <a:prstGeom prst="straightConnector1">
              <a:avLst/>
            </a:prstGeom>
            <a:ln w="19050"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FD253B72-9256-77BB-CBDA-00E43149A702}"/>
                </a:ext>
              </a:extLst>
            </p:cNvPr>
            <p:cNvSpPr/>
            <p:nvPr/>
          </p:nvSpPr>
          <p:spPr>
            <a:xfrm rot="10800000">
              <a:off x="5724976" y="4240624"/>
              <a:ext cx="1331999" cy="525003"/>
            </a:xfrm>
            <a:prstGeom prst="arc">
              <a:avLst>
                <a:gd name="adj1" fmla="val 1293223"/>
                <a:gd name="adj2" fmla="val 9515690"/>
              </a:avLst>
            </a:prstGeom>
            <a:ln w="25400">
              <a:solidFill>
                <a:srgbClr val="92D05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F76419D-6450-2D19-A6A2-38E83255F5B0}"/>
                  </a:ext>
                </a:extLst>
              </p:cNvPr>
              <p:cNvSpPr txBox="1"/>
              <p:nvPr/>
            </p:nvSpPr>
            <p:spPr>
              <a:xfrm>
                <a:off x="7636448" y="4412818"/>
                <a:ext cx="2639120" cy="3318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⟩"/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|0</m:t>
                              </m:r>
                            </m:e>
                          </m:d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m:rPr>
                                  <m:sty m:val="p"/>
                                </m:rPr>
                                <a:rPr lang="it-IT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d>
                            <m:dPr>
                              <m:begChr m:val=""/>
                              <m:endChr m:val="⟩"/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IT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F76419D-6450-2D19-A6A2-38E83255F5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6448" y="4412818"/>
                <a:ext cx="2639120" cy="331886"/>
              </a:xfrm>
              <a:prstGeom prst="rect">
                <a:avLst/>
              </a:prstGeom>
              <a:blipFill>
                <a:blip r:embed="rId5"/>
                <a:stretch>
                  <a:fillRect t="-125926" r="-1435" b="-19259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2E48536F-BDC0-2A30-0A1B-421523452B33}"/>
              </a:ext>
            </a:extLst>
          </p:cNvPr>
          <p:cNvGrpSpPr/>
          <p:nvPr/>
        </p:nvGrpSpPr>
        <p:grpSpPr>
          <a:xfrm>
            <a:off x="5745205" y="5342257"/>
            <a:ext cx="1337733" cy="1332000"/>
            <a:chOff x="9852806" y="2991455"/>
            <a:chExt cx="1337733" cy="1332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0438B17-901E-30C1-E722-B7F744005F76}"/>
                </a:ext>
              </a:extLst>
            </p:cNvPr>
            <p:cNvSpPr/>
            <p:nvPr/>
          </p:nvSpPr>
          <p:spPr>
            <a:xfrm>
              <a:off x="9852806" y="2991455"/>
              <a:ext cx="1332000" cy="1332000"/>
            </a:xfrm>
            <a:prstGeom prst="ellipse">
              <a:avLst/>
            </a:prstGeom>
            <a:noFill/>
            <a:ln w="222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CB6B1EB4-BDCE-242D-936A-25373C83F74C}"/>
                </a:ext>
              </a:extLst>
            </p:cNvPr>
            <p:cNvSpPr/>
            <p:nvPr/>
          </p:nvSpPr>
          <p:spPr>
            <a:xfrm>
              <a:off x="9852806" y="3550860"/>
              <a:ext cx="1337733" cy="279400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DDFA9B3-D447-C6D6-BFAD-EE9CE826E650}"/>
                </a:ext>
              </a:extLst>
            </p:cNvPr>
            <p:cNvCxnSpPr>
              <a:cxnSpLocks/>
              <a:endCxn id="23" idx="0"/>
            </p:cNvCxnSpPr>
            <p:nvPr/>
          </p:nvCxnSpPr>
          <p:spPr>
            <a:xfrm flipV="1">
              <a:off x="10518806" y="2991455"/>
              <a:ext cx="0" cy="699105"/>
            </a:xfrm>
            <a:prstGeom prst="straightConnector1">
              <a:avLst/>
            </a:prstGeom>
            <a:ln w="19050"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E4CB1FF-255E-28E3-C120-6F27E6CC2A8E}"/>
                  </a:ext>
                </a:extLst>
              </p:cNvPr>
              <p:cNvSpPr txBox="1"/>
              <p:nvPr/>
            </p:nvSpPr>
            <p:spPr>
              <a:xfrm>
                <a:off x="7525613" y="5718051"/>
                <a:ext cx="3685048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(1)=1−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it-IT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it-IT" b="0" i="0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it-IT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it-IT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IT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E4CB1FF-255E-28E3-C120-6F27E6CC2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5613" y="5718051"/>
                <a:ext cx="3685048" cy="518604"/>
              </a:xfrm>
              <a:prstGeom prst="rect">
                <a:avLst/>
              </a:prstGeom>
              <a:blipFill>
                <a:blip r:embed="rId6"/>
                <a:stretch>
                  <a:fillRect l="-1031" t="-4762" b="-11905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7B317FA-ECCE-0026-7E4A-70A570BE76C2}"/>
              </a:ext>
            </a:extLst>
          </p:cNvPr>
          <p:cNvCxnSpPr>
            <a:cxnSpLocks/>
            <a:endCxn id="23" idx="4"/>
          </p:cNvCxnSpPr>
          <p:nvPr/>
        </p:nvCxnSpPr>
        <p:spPr>
          <a:xfrm>
            <a:off x="6407041" y="6062755"/>
            <a:ext cx="4164" cy="611502"/>
          </a:xfrm>
          <a:prstGeom prst="straightConnector1">
            <a:avLst/>
          </a:prstGeom>
          <a:ln w="19050">
            <a:prstDash val="sysDash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BAADACA-0D63-DE1C-06B8-9E8768C5398F}"/>
              </a:ext>
            </a:extLst>
          </p:cNvPr>
          <p:cNvSpPr txBox="1"/>
          <p:nvPr/>
        </p:nvSpPr>
        <p:spPr>
          <a:xfrm>
            <a:off x="838200" y="6400185"/>
            <a:ext cx="43857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REVIEWS OF MODERN PHYSICS, VOLUME 89 (2017)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DFAD613-262E-3EE0-3930-1390014A22DC}"/>
                  </a:ext>
                </a:extLst>
              </p:cNvPr>
              <p:cNvSpPr txBox="1"/>
              <p:nvPr/>
            </p:nvSpPr>
            <p:spPr>
              <a:xfrm>
                <a:off x="7171089" y="541773"/>
                <a:ext cx="310723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8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8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it-IT" sz="28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𝑖𝑛𝑡</m:t>
                          </m:r>
                        </m:sub>
                      </m:sSub>
                      <m:r>
                        <a:rPr lang="it-IT" sz="2800" i="1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sz="2800" b="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𝜒</m:t>
                      </m:r>
                      <m:sSup>
                        <m:sSupPr>
                          <m:ctrlPr>
                            <a:rPr lang="it-IT" sz="2800" b="0" i="1" kern="12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800" b="0" i="1" kern="12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it-IT" sz="2800" b="0" i="1" kern="120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it-IT" sz="2800" b="0" i="1" kern="120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b>
                        <m:sSubPr>
                          <m:ctrlPr>
                            <a:rPr lang="it-IT" sz="28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8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it-IT" sz="2800" i="1" kern="120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IT" sz="28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DFAD613-262E-3EE0-3930-1390014A22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089" y="541773"/>
                <a:ext cx="3107230" cy="523220"/>
              </a:xfrm>
              <a:prstGeom prst="rect">
                <a:avLst/>
              </a:prstGeom>
              <a:blipFill>
                <a:blip r:embed="rId7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>
            <a:extLst>
              <a:ext uri="{FF2B5EF4-FFF2-40B4-BE49-F238E27FC236}">
                <a16:creationId xmlns:a16="http://schemas.microsoft.com/office/drawing/2014/main" id="{DBAA6026-2922-6F05-1362-6293FF206EE9}"/>
              </a:ext>
            </a:extLst>
          </p:cNvPr>
          <p:cNvSpPr/>
          <p:nvPr/>
        </p:nvSpPr>
        <p:spPr>
          <a:xfrm>
            <a:off x="5603320" y="5456936"/>
            <a:ext cx="1331999" cy="1331999"/>
          </a:xfrm>
          <a:prstGeom prst="arc">
            <a:avLst>
              <a:gd name="adj1" fmla="val 5088340"/>
              <a:gd name="adj2" fmla="val 10760279"/>
            </a:avLst>
          </a:prstGeom>
          <a:ln w="25400">
            <a:solidFill>
              <a:srgbClr val="92D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T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1A686A9-DD36-6605-4F41-FD8DB3277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DD6A-99A9-244B-9593-4346DA031E8E}" type="slidenum">
              <a:rPr lang="en-IT" smtClean="0"/>
              <a:t>32</a:t>
            </a:fld>
            <a:endParaRPr lang="en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AD22C42-6B88-BD7E-B842-8F121AD719D2}"/>
                  </a:ext>
                </a:extLst>
              </p:cNvPr>
              <p:cNvSpPr txBox="1"/>
              <p:nvPr/>
            </p:nvSpPr>
            <p:spPr>
              <a:xfrm>
                <a:off x="9982200" y="1917007"/>
                <a:ext cx="160960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it-IT" sz="3200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it-IT" sz="32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it-IT" sz="3200" b="0" i="1" smtClean="0">
                          <a:latin typeface="Cambria Math" panose="02040503050406030204" pitchFamily="18" charset="0"/>
                        </a:rPr>
                        <m:t>𝜒</m:t>
                      </m:r>
                      <m:bar>
                        <m:barPr>
                          <m:pos m:val="top"/>
                          <m:ctrlPr>
                            <a:rPr lang="it-IT" sz="3200" b="0" i="1" smtClean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it-IT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bar>
                    </m:oMath>
                  </m:oMathPara>
                </a14:m>
                <a:endParaRPr lang="en-IT" sz="32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AD22C42-6B88-BD7E-B842-8F121AD719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2200" y="1917007"/>
                <a:ext cx="1609607" cy="492443"/>
              </a:xfrm>
              <a:prstGeom prst="rect">
                <a:avLst/>
              </a:prstGeom>
              <a:blipFill>
                <a:blip r:embed="rId8"/>
                <a:stretch>
                  <a:fillRect l="-6299" r="-2362" b="-3000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DB8EFF52-BFD9-4EB3-59EF-0F76CC2B8F23}"/>
              </a:ext>
            </a:extLst>
          </p:cNvPr>
          <p:cNvCxnSpPr>
            <a:stCxn id="39" idx="3"/>
            <a:endCxn id="28" idx="0"/>
          </p:cNvCxnSpPr>
          <p:nvPr/>
        </p:nvCxnSpPr>
        <p:spPr>
          <a:xfrm>
            <a:off x="10278319" y="803383"/>
            <a:ext cx="508685" cy="1113624"/>
          </a:xfrm>
          <a:prstGeom prst="bentConnector2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03153FC-1DEF-44DB-4C84-B086CCE82AAC}"/>
              </a:ext>
            </a:extLst>
          </p:cNvPr>
          <p:cNvSpPr txBox="1"/>
          <p:nvPr/>
        </p:nvSpPr>
        <p:spPr>
          <a:xfrm>
            <a:off x="9982200" y="2349590"/>
            <a:ext cx="1431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Precession frequency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EB9BB5-8AC7-09E4-FE15-DFB032F917C8}"/>
              </a:ext>
            </a:extLst>
          </p:cNvPr>
          <p:cNvSpPr/>
          <p:nvPr/>
        </p:nvSpPr>
        <p:spPr>
          <a:xfrm>
            <a:off x="7290148" y="5574082"/>
            <a:ext cx="4063652" cy="826103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63111E-1E41-9841-1585-D64D7144FD77}"/>
                  </a:ext>
                </a:extLst>
              </p:cNvPr>
              <p:cNvSpPr txBox="1"/>
              <p:nvPr/>
            </p:nvSpPr>
            <p:spPr>
              <a:xfrm>
                <a:off x="4092773" y="1547675"/>
                <a:ext cx="14072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/2)</m:t>
                      </m:r>
                    </m:oMath>
                  </m:oMathPara>
                </a14:m>
                <a:endParaRPr lang="en-IT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063111E-1E41-9841-1585-D64D7144F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2773" y="1547675"/>
                <a:ext cx="1407245" cy="369332"/>
              </a:xfrm>
              <a:prstGeom prst="rect">
                <a:avLst/>
              </a:prstGeom>
              <a:blipFill>
                <a:blip r:embed="rId9"/>
                <a:stretch>
                  <a:fillRect l="-5405" t="-3333" r="-8108" b="-3333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33CF285-91C5-EA0D-8892-E3F2E6B19825}"/>
                  </a:ext>
                </a:extLst>
              </p:cNvPr>
              <p:cNvSpPr txBox="1"/>
              <p:nvPr/>
            </p:nvSpPr>
            <p:spPr>
              <a:xfrm>
                <a:off x="4203701" y="5420011"/>
                <a:ext cx="117801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sub>
                      </m:sSub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/2)</m:t>
                      </m:r>
                    </m:oMath>
                  </m:oMathPara>
                </a14:m>
                <a:endParaRPr lang="en-IT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33CF285-91C5-EA0D-8892-E3F2E6B19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701" y="5420011"/>
                <a:ext cx="1178015" cy="369332"/>
              </a:xfrm>
              <a:prstGeom prst="rect">
                <a:avLst/>
              </a:prstGeom>
              <a:blipFill>
                <a:blip r:embed="rId10"/>
                <a:stretch>
                  <a:fillRect l="-6452" r="-9677" b="-29032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89F9EB29-1EB0-BC69-702E-78595CC98E63}"/>
              </a:ext>
            </a:extLst>
          </p:cNvPr>
          <p:cNvSpPr/>
          <p:nvPr/>
        </p:nvSpPr>
        <p:spPr>
          <a:xfrm>
            <a:off x="7507746" y="345386"/>
            <a:ext cx="2376859" cy="972273"/>
          </a:xfrm>
          <a:prstGeom prst="rect">
            <a:avLst/>
          </a:prstGeom>
          <a:noFill/>
          <a:ln w="508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9079430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F3786C-E4D5-8991-D76F-F7A075CD7C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4" r="13497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2C92C7-B1D0-AF4B-842F-BB7BB3D1E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Qubit Resilient to Strong Magnetic Fields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B5360C-707F-A33C-D9EC-D36469E94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5E3A54-2BD8-974A-A8AC-9542176A1B81}" type="slidenum">
              <a:rPr lang="en-IT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33</a:t>
            </a:fld>
            <a:endParaRPr lang="en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3979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746ACC-A177-0776-F8F8-B5F19A66F3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5112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EACF8D-D7BD-CAA8-873F-D95B215FD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Itinerant Photon Detection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459A1-0D5E-670C-068C-491F5015B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spcAft>
                <a:spcPts val="600"/>
              </a:spcAft>
            </a:pPr>
            <a:fld id="{9F77DD6A-99A9-244B-9593-4346DA031E8E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34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3502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18CD-5615-0595-F5DA-7C63CEB2A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Quantum Non-Demolition Detection of an Itinerant Microwave Photon</a:t>
            </a:r>
            <a:endParaRPr lang="en-IT" dirty="0"/>
          </a:p>
        </p:txBody>
      </p:sp>
      <p:pic>
        <p:nvPicPr>
          <p:cNvPr id="4" name="Picture 3" descr="A diagram of a diagram of a device&#10;&#10;AI-generated content may be incorrect.">
            <a:extLst>
              <a:ext uri="{FF2B5EF4-FFF2-40B4-BE49-F238E27FC236}">
                <a16:creationId xmlns:a16="http://schemas.microsoft.com/office/drawing/2014/main" id="{F153FC4F-69F6-860C-3646-B7C2A750B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846219"/>
            <a:ext cx="7772400" cy="39360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0CB7FB-C95B-510D-59BE-9F2C38B8EDF2}"/>
              </a:ext>
            </a:extLst>
          </p:cNvPr>
          <p:cNvSpPr txBox="1"/>
          <p:nvPr/>
        </p:nvSpPr>
        <p:spPr>
          <a:xfrm>
            <a:off x="838200" y="5946415"/>
            <a:ext cx="4191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https://</a:t>
            </a:r>
            <a:r>
              <a:rPr lang="en-GB" sz="1200" dirty="0" err="1"/>
              <a:t>doi.org</a:t>
            </a:r>
            <a:r>
              <a:rPr lang="en-GB" sz="1200" dirty="0"/>
              <a:t>/10.1038/s41567-018-0066-3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E19EC2-E72C-D5F7-D98F-DE76E85A786F}"/>
              </a:ext>
            </a:extLst>
          </p:cNvPr>
          <p:cNvSpPr txBox="1"/>
          <p:nvPr/>
        </p:nvSpPr>
        <p:spPr>
          <a:xfrm>
            <a:off x="504092" y="3809999"/>
            <a:ext cx="10177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Itinerant</a:t>
            </a:r>
          </a:p>
          <a:p>
            <a:r>
              <a:rPr lang="en-IT" dirty="0"/>
              <a:t>photon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FB88E01-7826-EE72-3687-77C4EAE9D3AA}"/>
              </a:ext>
            </a:extLst>
          </p:cNvPr>
          <p:cNvCxnSpPr>
            <a:stCxn id="7" idx="3"/>
          </p:cNvCxnSpPr>
          <p:nvPr/>
        </p:nvCxnSpPr>
        <p:spPr>
          <a:xfrm flipV="1">
            <a:off x="1521871" y="3974123"/>
            <a:ext cx="1045483" cy="1590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3C2E1653-E18B-CF83-38AE-E095448F5C6B}"/>
              </a:ext>
            </a:extLst>
          </p:cNvPr>
          <p:cNvGrpSpPr>
            <a:grpSpLocks noChangeAspect="1"/>
          </p:cNvGrpSpPr>
          <p:nvPr/>
        </p:nvGrpSpPr>
        <p:grpSpPr>
          <a:xfrm>
            <a:off x="9895035" y="2751364"/>
            <a:ext cx="1792873" cy="1656000"/>
            <a:chOff x="2697803" y="2665089"/>
            <a:chExt cx="3585766" cy="3312000"/>
          </a:xfrm>
        </p:grpSpPr>
        <p:pic>
          <p:nvPicPr>
            <p:cNvPr id="5" name="Picture 4" descr="A diagram of a sphere with arrows and directions&#10;&#10;AI-generated content may be incorrect.">
              <a:extLst>
                <a:ext uri="{FF2B5EF4-FFF2-40B4-BE49-F238E27FC236}">
                  <a16:creationId xmlns:a16="http://schemas.microsoft.com/office/drawing/2014/main" id="{FA050A43-1F28-B1BA-1BB8-9ABF937EA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7394" y="2665089"/>
              <a:ext cx="3328606" cy="3312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2CEC78-37AD-BA02-D883-9F348100111C}"/>
                </a:ext>
              </a:extLst>
            </p:cNvPr>
            <p:cNvSpPr/>
            <p:nvPr/>
          </p:nvSpPr>
          <p:spPr>
            <a:xfrm>
              <a:off x="5369169" y="2665089"/>
              <a:ext cx="914400" cy="13676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61912FA-55C4-264E-F44A-48027EDE558F}"/>
                </a:ext>
              </a:extLst>
            </p:cNvPr>
            <p:cNvSpPr/>
            <p:nvPr/>
          </p:nvSpPr>
          <p:spPr>
            <a:xfrm>
              <a:off x="2697803" y="2886199"/>
              <a:ext cx="588714" cy="9941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 dirty="0"/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8D5B338-19E1-4ABD-83AB-A549BF1A6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7DD6A-99A9-244B-9593-4346DA031E8E}" type="slidenum">
              <a:rPr lang="en-IT" smtClean="0"/>
              <a:t>35</a:t>
            </a:fld>
            <a:endParaRPr lang="en-IT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BCEF90-1376-4879-9557-438FB2D85C6B}"/>
              </a:ext>
            </a:extLst>
          </p:cNvPr>
          <p:cNvSpPr txBox="1"/>
          <p:nvPr/>
        </p:nvSpPr>
        <p:spPr>
          <a:xfrm>
            <a:off x="9853704" y="1846219"/>
            <a:ext cx="21259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T" sz="2000" dirty="0"/>
              <a:t>Ramsey measurement</a:t>
            </a:r>
            <a:endParaRPr lang="en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C8EDAE6-D7CE-0AAF-9890-1FE855DCE85B}"/>
                  </a:ext>
                </a:extLst>
              </p:cNvPr>
              <p:cNvSpPr txBox="1"/>
              <p:nvPr/>
            </p:nvSpPr>
            <p:spPr>
              <a:xfrm>
                <a:off x="9725207" y="4906628"/>
                <a:ext cx="2125910" cy="6290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it-IT" sz="2400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den>
                    </m:f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it-IT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IT" sz="2400" dirty="0"/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C8EDAE6-D7CE-0AAF-9890-1FE855DCE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5207" y="4906628"/>
                <a:ext cx="2125910" cy="629018"/>
              </a:xfrm>
              <a:prstGeom prst="rect">
                <a:avLst/>
              </a:prstGeom>
              <a:blipFill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3426E6D-992F-033E-31C5-37749F8B7FE1}"/>
                  </a:ext>
                </a:extLst>
              </p:cNvPr>
              <p:cNvSpPr txBox="1"/>
              <p:nvPr/>
            </p:nvSpPr>
            <p:spPr>
              <a:xfrm>
                <a:off x="1005065" y="2535920"/>
                <a:ext cx="116095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8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it-IT" sz="28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it-IT" sz="2800" b="0" i="1" smtClean="0">
                          <a:latin typeface="Cambria Math" panose="02040503050406030204" pitchFamily="18" charset="0"/>
                        </a:rPr>
                        <m:t>𝜒</m:t>
                      </m:r>
                    </m:oMath>
                  </m:oMathPara>
                </a14:m>
                <a:endParaRPr lang="en-IT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3426E6D-992F-033E-31C5-37749F8B7F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065" y="2535920"/>
                <a:ext cx="1160959" cy="430887"/>
              </a:xfrm>
              <a:prstGeom prst="rect">
                <a:avLst/>
              </a:prstGeom>
              <a:blipFill>
                <a:blip r:embed="rId5"/>
                <a:stretch>
                  <a:fillRect l="-7609" r="-9783" b="-25714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EE418B1F-B415-13F2-9B90-05AEDA852C65}"/>
              </a:ext>
            </a:extLst>
          </p:cNvPr>
          <p:cNvSpPr txBox="1"/>
          <p:nvPr/>
        </p:nvSpPr>
        <p:spPr>
          <a:xfrm>
            <a:off x="9725207" y="4461095"/>
            <a:ext cx="2065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Measurement time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884596-35DD-3845-84DC-2BE1CF2B1A73}"/>
              </a:ext>
            </a:extLst>
          </p:cNvPr>
          <p:cNvSpPr txBox="1"/>
          <p:nvPr/>
        </p:nvSpPr>
        <p:spPr>
          <a:xfrm>
            <a:off x="340883" y="3194773"/>
            <a:ext cx="1271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C</a:t>
            </a:r>
            <a:r>
              <a:rPr lang="en-IT" sz="1600" dirty="0"/>
              <a:t>avity width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3EE5E6C-91D4-7483-D7D6-4EC68B66EC2A}"/>
              </a:ext>
            </a:extLst>
          </p:cNvPr>
          <p:cNvCxnSpPr>
            <a:cxnSpLocks/>
          </p:cNvCxnSpPr>
          <p:nvPr/>
        </p:nvCxnSpPr>
        <p:spPr>
          <a:xfrm flipV="1">
            <a:off x="947998" y="2966807"/>
            <a:ext cx="114805" cy="2600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82C9618-6DBF-9F7B-1CE2-27E0D0BFA8B7}"/>
              </a:ext>
            </a:extLst>
          </p:cNvPr>
          <p:cNvSpPr txBox="1"/>
          <p:nvPr/>
        </p:nvSpPr>
        <p:spPr>
          <a:xfrm>
            <a:off x="377326" y="1934899"/>
            <a:ext cx="2076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Qubit-cavity coupling</a:t>
            </a:r>
            <a:endParaRPr lang="en-IT" sz="16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81805C2-F410-4658-AFAE-D15CFEC5AA06}"/>
              </a:ext>
            </a:extLst>
          </p:cNvPr>
          <p:cNvCxnSpPr>
            <a:cxnSpLocks/>
          </p:cNvCxnSpPr>
          <p:nvPr/>
        </p:nvCxnSpPr>
        <p:spPr>
          <a:xfrm>
            <a:off x="1991492" y="2280453"/>
            <a:ext cx="0" cy="3315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1640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A2611-1DC5-211E-4E99-16FFF1D97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Development of Superconducting Quantum Circuits at INFN</a:t>
            </a:r>
          </a:p>
        </p:txBody>
      </p:sp>
      <p:pic>
        <p:nvPicPr>
          <p:cNvPr id="4" name="Picture 3" descr="A group of logos on a white background&#10;&#10;AI-generated content may be incorrect.">
            <a:extLst>
              <a:ext uri="{FF2B5EF4-FFF2-40B4-BE49-F238E27FC236}">
                <a16:creationId xmlns:a16="http://schemas.microsoft.com/office/drawing/2014/main" id="{7C8FCBC6-14CF-A1F6-6070-CC328993D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001" y="2950372"/>
            <a:ext cx="5177532" cy="1152000"/>
          </a:xfrm>
          <a:prstGeom prst="rect">
            <a:avLst/>
          </a:prstGeom>
        </p:spPr>
      </p:pic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4A233A01-55D1-E8BC-F336-C8DB48AF64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1092" y="5304455"/>
            <a:ext cx="2480740" cy="631705"/>
          </a:xfrm>
          <a:prstGeom prst="rect">
            <a:avLst/>
          </a:prstGeom>
        </p:spPr>
      </p:pic>
      <p:pic>
        <p:nvPicPr>
          <p:cNvPr id="7" name="Picture 6" descr="A blue and red logo&#10;&#10;Description automatically generated">
            <a:extLst>
              <a:ext uri="{FF2B5EF4-FFF2-40B4-BE49-F238E27FC236}">
                <a16:creationId xmlns:a16="http://schemas.microsoft.com/office/drawing/2014/main" id="{8FF387C4-943C-91C2-4EB5-F63CE78BFB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219" y="5304455"/>
            <a:ext cx="1614872" cy="6649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CF06FB-6D3E-110F-A495-DF50D705C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906" y="3385319"/>
            <a:ext cx="1543375" cy="9309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B276D5-6D24-2A0D-D940-CEF3ADC39E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984" y="4529631"/>
            <a:ext cx="1426383" cy="828000"/>
          </a:xfrm>
          <a:prstGeom prst="rect">
            <a:avLst/>
          </a:prstGeom>
        </p:spPr>
      </p:pic>
      <p:pic>
        <p:nvPicPr>
          <p:cNvPr id="12" name="Picture 11" descr="A logo with a hexagon and a letter&#10;&#10;AI-generated content may be incorrect.">
            <a:extLst>
              <a:ext uri="{FF2B5EF4-FFF2-40B4-BE49-F238E27FC236}">
                <a16:creationId xmlns:a16="http://schemas.microsoft.com/office/drawing/2014/main" id="{5AE31537-A690-41AE-DCE6-704683B348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5636931"/>
            <a:ext cx="1828557" cy="64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EB0A30-F210-B682-550D-6C31A8ECD7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984" y="1989000"/>
            <a:ext cx="1260000" cy="126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65C5841-99BF-BF0E-F096-C47379EACA3F}"/>
              </a:ext>
            </a:extLst>
          </p:cNvPr>
          <p:cNvSpPr txBox="1"/>
          <p:nvPr/>
        </p:nvSpPr>
        <p:spPr>
          <a:xfrm>
            <a:off x="2489359" y="2662363"/>
            <a:ext cx="381534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SIMP</a:t>
            </a:r>
          </a:p>
          <a:p>
            <a:r>
              <a:rPr lang="en-IT" sz="1400" dirty="0"/>
              <a:t>Single Microwave Photon detection with a CBJJ </a:t>
            </a:r>
            <a:r>
              <a:rPr lang="en-GB" sz="1400" dirty="0"/>
              <a:t>a</a:t>
            </a:r>
            <a:r>
              <a:rPr lang="en-IT" sz="1400" dirty="0"/>
              <a:t>nd nano TES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8D604C-4FF9-4223-F08F-05A478C455B2}"/>
              </a:ext>
            </a:extLst>
          </p:cNvPr>
          <p:cNvSpPr txBox="1"/>
          <p:nvPr/>
        </p:nvSpPr>
        <p:spPr>
          <a:xfrm>
            <a:off x="2456593" y="3774307"/>
            <a:ext cx="38507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QubIT</a:t>
            </a:r>
          </a:p>
          <a:p>
            <a:r>
              <a:rPr lang="en-IT" sz="1400" dirty="0"/>
              <a:t>Quantum sensing with Superconducting Qubits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BB8520-36AE-4EBA-0CF8-5C02814665B9}"/>
              </a:ext>
            </a:extLst>
          </p:cNvPr>
          <p:cNvSpPr txBox="1"/>
          <p:nvPr/>
        </p:nvSpPr>
        <p:spPr>
          <a:xfrm>
            <a:off x="2489359" y="4853761"/>
            <a:ext cx="3823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Quart&amp;t</a:t>
            </a:r>
          </a:p>
          <a:p>
            <a:r>
              <a:rPr lang="en-IT" sz="1400" dirty="0"/>
              <a:t>Quantum architectures for theory &amp; technology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0C8C06-EB42-3047-5941-0233661F4BB8}"/>
              </a:ext>
            </a:extLst>
          </p:cNvPr>
          <p:cNvSpPr txBox="1"/>
          <p:nvPr/>
        </p:nvSpPr>
        <p:spPr>
          <a:xfrm>
            <a:off x="2489359" y="5992543"/>
            <a:ext cx="5533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Resilience</a:t>
            </a:r>
          </a:p>
          <a:p>
            <a:r>
              <a:rPr lang="en-IT" sz="1400" dirty="0"/>
              <a:t>Development of qubits resilient to magnetic field with WdW materials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5DEC01-F004-A10D-A804-6FDF6D588CC7}"/>
              </a:ext>
            </a:extLst>
          </p:cNvPr>
          <p:cNvSpPr txBox="1"/>
          <p:nvPr/>
        </p:nvSpPr>
        <p:spPr>
          <a:xfrm>
            <a:off x="2489359" y="1829652"/>
            <a:ext cx="5159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Projects funded by INFN Scientific Commission 5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B7BA11-E0C1-ECA8-CCC6-47C73FE845B1}"/>
              </a:ext>
            </a:extLst>
          </p:cNvPr>
          <p:cNvSpPr txBox="1"/>
          <p:nvPr/>
        </p:nvSpPr>
        <p:spPr>
          <a:xfrm>
            <a:off x="6558001" y="2547831"/>
            <a:ext cx="2274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In collaboration with:</a:t>
            </a:r>
          </a:p>
        </p:txBody>
      </p:sp>
      <p:pic>
        <p:nvPicPr>
          <p:cNvPr id="24" name="Picture 2" descr="CSN5 | technological physics">
            <a:extLst>
              <a:ext uri="{FF2B5EF4-FFF2-40B4-BE49-F238E27FC236}">
                <a16:creationId xmlns:a16="http://schemas.microsoft.com/office/drawing/2014/main" id="{F73C1002-64A9-3045-17E7-F98367495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361" y="1190984"/>
            <a:ext cx="74254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FB2C81-C606-A7DA-C23C-65DF23734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4F97A-ACE8-854F-860F-DF284E7FB9ED}" type="slidenum">
              <a:rPr lang="en-IT" smtClean="0"/>
              <a:t>36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32658726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50D1C5B3-B60D-4696-AE60-100D5EC8A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184EE59-3061-456B-9FB5-98A8E0E74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E07B5E-9FB5-4C91-8BE4-6167EB58D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7524947-EB09-4DD9-973B-9F75BBCD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30C8E25-2DD1-45C6-9F04-0F0CBF6660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C57EA3C-C239-4132-A618-5CBE9F896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414E1-BCC1-272C-E7D5-70CE5BF6F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43" y="456345"/>
            <a:ext cx="3179929" cy="35560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Qubit Design and Simulation</a:t>
            </a:r>
            <a:endParaRPr lang="en-US" sz="4000">
              <a:solidFill>
                <a:srgbClr val="FFFFFF"/>
              </a:solidFill>
            </a:endParaRPr>
          </a:p>
        </p:txBody>
      </p:sp>
      <p:pic>
        <p:nvPicPr>
          <p:cNvPr id="12" name="Picture 11" descr="A graph of a curve&#10;&#10;AI-generated content may be incorrect.">
            <a:extLst>
              <a:ext uri="{FF2B5EF4-FFF2-40B4-BE49-F238E27FC236}">
                <a16:creationId xmlns:a16="http://schemas.microsoft.com/office/drawing/2014/main" id="{43CFAF99-B02E-E5D3-83EE-D44A854DA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7109" y="582318"/>
            <a:ext cx="2465395" cy="17196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E86FB3E-B5B0-0864-3632-556BCECA7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805" y="2624071"/>
            <a:ext cx="2998699" cy="1686767"/>
          </a:xfrm>
          <a:prstGeom prst="rect">
            <a:avLst/>
          </a:prstGeom>
        </p:spPr>
      </p:pic>
      <p:pic>
        <p:nvPicPr>
          <p:cNvPr id="6" name="Picture 5" descr="A diagram of a diagram of a drop&#10;&#10;AI-generated content may be incorrect.">
            <a:extLst>
              <a:ext uri="{FF2B5EF4-FFF2-40B4-BE49-F238E27FC236}">
                <a16:creationId xmlns:a16="http://schemas.microsoft.com/office/drawing/2014/main" id="{1DCEB461-B8D8-145C-AFA2-A18DA3DD8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6430" y="2624071"/>
            <a:ext cx="2998699" cy="16867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FB0E54-AC51-FF3B-AC97-4937AFCF2047}"/>
              </a:ext>
            </a:extLst>
          </p:cNvPr>
          <p:cNvSpPr txBox="1"/>
          <p:nvPr/>
        </p:nvSpPr>
        <p:spPr>
          <a:xfrm>
            <a:off x="4905052" y="4665824"/>
            <a:ext cx="6483958" cy="169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ANSYS HFSS Electromagnetic Simulations + EPR Method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DA4AB-544A-D030-3178-BF671EFC1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0D4F97A-ACE8-854F-860F-DF284E7FB9ED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37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B3D0E6-C47B-807D-1D6E-C99160588D35}"/>
              </a:ext>
            </a:extLst>
          </p:cNvPr>
          <p:cNvSpPr txBox="1"/>
          <p:nvPr/>
        </p:nvSpPr>
        <p:spPr>
          <a:xfrm>
            <a:off x="1981719" y="4372319"/>
            <a:ext cx="912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9CDECD8-99BE-CF95-177F-EE59BCD38A77}"/>
              </a:ext>
            </a:extLst>
          </p:cNvPr>
          <p:cNvGrpSpPr/>
          <p:nvPr/>
        </p:nvGrpSpPr>
        <p:grpSpPr>
          <a:xfrm>
            <a:off x="8286430" y="582318"/>
            <a:ext cx="2811346" cy="1719613"/>
            <a:chOff x="6134642" y="2472376"/>
            <a:chExt cx="4708431" cy="2880000"/>
          </a:xfrm>
        </p:grpSpPr>
        <p:pic>
          <p:nvPicPr>
            <p:cNvPr id="7" name="Picture 6" descr="A screen shot of a computer screen&#10;&#10;AI-generated content may be incorrect.">
              <a:extLst>
                <a:ext uri="{FF2B5EF4-FFF2-40B4-BE49-F238E27FC236}">
                  <a16:creationId xmlns:a16="http://schemas.microsoft.com/office/drawing/2014/main" id="{B2111EAA-9EF9-3EC1-14FF-9DBA2C702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2127" r="10516"/>
            <a:stretch>
              <a:fillRect/>
            </a:stretch>
          </p:blipFill>
          <p:spPr>
            <a:xfrm>
              <a:off x="8346058" y="2472376"/>
              <a:ext cx="2497015" cy="2880000"/>
            </a:xfrm>
            <a:prstGeom prst="rect">
              <a:avLst/>
            </a:prstGeom>
          </p:spPr>
        </p:pic>
        <p:pic>
          <p:nvPicPr>
            <p:cNvPr id="8" name="Picture 7" descr="A screen shot of a blue screen&#10;&#10;AI-generated content may be incorrect.">
              <a:extLst>
                <a:ext uri="{FF2B5EF4-FFF2-40B4-BE49-F238E27FC236}">
                  <a16:creationId xmlns:a16="http://schemas.microsoft.com/office/drawing/2014/main" id="{14440B9D-F31E-0BEE-22FD-4BFA780BB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28675"/>
            <a:stretch>
              <a:fillRect/>
            </a:stretch>
          </p:blipFill>
          <p:spPr>
            <a:xfrm>
              <a:off x="6134642" y="2472376"/>
              <a:ext cx="2168653" cy="28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94108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748882-70A1-393D-1E43-7820FBA68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C27F64-F647-5AB8-5733-677C698AD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180" y="2862471"/>
            <a:ext cx="3041803" cy="29078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Evolution of Quantum Systems with Qutip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1FC7BE-0B2F-3555-F351-9B09C2DB9BD7}"/>
              </a:ext>
            </a:extLst>
          </p:cNvPr>
          <p:cNvSpPr txBox="1"/>
          <p:nvPr/>
        </p:nvSpPr>
        <p:spPr>
          <a:xfrm>
            <a:off x="662180" y="1087727"/>
            <a:ext cx="3041803" cy="10458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>
                <a:solidFill>
                  <a:srgbClr val="FFFFFF"/>
                </a:solidFill>
              </a:rPr>
              <a:t>https://qutip.org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A06AB64-EBB8-0026-F939-AF7D5E86DA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494" y="365645"/>
            <a:ext cx="4013333" cy="288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BFE1555-E09D-EBD3-CF3C-01BD19A9B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263" y="4619481"/>
            <a:ext cx="6315797" cy="1800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DD1695-F886-4591-E455-36C823F27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263" y="3402095"/>
            <a:ext cx="4645163" cy="1080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BE0F5F-B7DE-B514-415E-B2FF626B2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2940"/>
            <a:ext cx="448056" cy="3657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0D4F97A-ACE8-854F-860F-DF284E7FB9ED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38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5152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110C6D-DCBB-7FA0-3949-562C979CE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F8FE0A8-CC2F-C4C9-A847-BECD53E13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5BF69BF-FC26-943F-4C6F-840FDA386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31BE58-392C-2F39-33BF-5E999E8E6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F1F9A3-444A-F29A-2E1B-C39A0747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CF9BF9C-4A10-6F39-BB96-0EBECDD1F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FEBD26-4DD2-CDF4-6BD6-17D1FF6B6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First Qubit Design and Realization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AFFD26-FE79-B76A-035E-46BC7271F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39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E2C53AA-F61F-15B0-2560-1334B250C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75" y="1600575"/>
            <a:ext cx="7219942" cy="435133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8877089-A0B1-F030-04FA-9D4FB456E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7760" y="6213233"/>
            <a:ext cx="136735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1E062C-6C5A-A0AA-D4D1-52F777DC61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2985" y="2199565"/>
            <a:ext cx="3380525" cy="219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DB94EE-8AE9-B1FD-B890-9E92475D7A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578" y="4492092"/>
            <a:ext cx="3867105" cy="1656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E51C74-D369-D715-E295-BE95ECFE1813}"/>
              </a:ext>
            </a:extLst>
          </p:cNvPr>
          <p:cNvSpPr txBox="1"/>
          <p:nvPr/>
        </p:nvSpPr>
        <p:spPr>
          <a:xfrm>
            <a:off x="580556" y="6131623"/>
            <a:ext cx="38354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/>
              <a:t>Labranca</a:t>
            </a:r>
            <a:r>
              <a:rPr lang="en-GB" sz="1400" dirty="0"/>
              <a:t> (MiB) and Corti (Firenze)  PhD Thesis</a:t>
            </a:r>
          </a:p>
          <a:p>
            <a:r>
              <a:rPr lang="en-GB" sz="1400" dirty="0"/>
              <a:t>Moretti et al. 10.1109/TQE.2025.3633176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C02408-316A-4B29-CC16-8FF94B3A30C9}"/>
              </a:ext>
            </a:extLst>
          </p:cNvPr>
          <p:cNvSpPr txBox="1"/>
          <p:nvPr/>
        </p:nvSpPr>
        <p:spPr>
          <a:xfrm>
            <a:off x="8183476" y="1718729"/>
            <a:ext cx="32490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600" dirty="0"/>
              <a:t>Qubit Characterization at Uni MiB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C7772B-C4D6-137B-F929-CE86A1A29A93}"/>
              </a:ext>
            </a:extLst>
          </p:cNvPr>
          <p:cNvSpPr txBox="1"/>
          <p:nvPr/>
        </p:nvSpPr>
        <p:spPr>
          <a:xfrm>
            <a:off x="4733307" y="6297234"/>
            <a:ext cx="1603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Fabrication at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D95AFA-ABA5-6F28-69E4-AD6CA3B2C1F3}"/>
              </a:ext>
            </a:extLst>
          </p:cNvPr>
          <p:cNvCxnSpPr/>
          <p:nvPr/>
        </p:nvCxnSpPr>
        <p:spPr>
          <a:xfrm>
            <a:off x="7866185" y="1600575"/>
            <a:ext cx="0" cy="514345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12245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4F899-A5E7-86FB-DBD5-7B91AD1E6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60E9FF-E202-D0A4-9BDF-76F021941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AC2BD2D-CCE3-1107-F4D9-F4B084FC9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0A53-EEC2-9249-E202-E2CED72CB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0C84B6-BA23-C216-D7F8-CF96C5292A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0B37C1-D39C-46ED-940C-2545E7F43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BBADF9-1D02-F078-6FF4-F64C71D03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First Qubit Design and Realization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BDC26B-052E-2DAD-1495-0E6D9079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40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 descr="A cross on a white surface&#10;&#10;Description automatically generated">
            <a:extLst>
              <a:ext uri="{FF2B5EF4-FFF2-40B4-BE49-F238E27FC236}">
                <a16:creationId xmlns:a16="http://schemas.microsoft.com/office/drawing/2014/main" id="{47EB9473-00FD-4BEF-C8ED-C0DE7B437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838200" y="2023112"/>
            <a:ext cx="4484652" cy="3600000"/>
          </a:xfrm>
          <a:prstGeom prst="rect">
            <a:avLst/>
          </a:prstGeom>
        </p:spPr>
      </p:pic>
      <p:pic>
        <p:nvPicPr>
          <p:cNvPr id="5" name="Picture 4" descr="A close-up of a computer screen&#10;&#10;Description automatically generated">
            <a:extLst>
              <a:ext uri="{FF2B5EF4-FFF2-40B4-BE49-F238E27FC236}">
                <a16:creationId xmlns:a16="http://schemas.microsoft.com/office/drawing/2014/main" id="{1755B7EE-566A-B1D4-8769-B2047538AF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687756" y="2023113"/>
            <a:ext cx="4484652" cy="3600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762A0591-44C9-3009-98A3-45391408BA53}"/>
              </a:ext>
            </a:extLst>
          </p:cNvPr>
          <p:cNvGrpSpPr>
            <a:grpSpLocks noChangeAspect="1"/>
          </p:cNvGrpSpPr>
          <p:nvPr/>
        </p:nvGrpSpPr>
        <p:grpSpPr>
          <a:xfrm>
            <a:off x="3517930" y="2168759"/>
            <a:ext cx="1703903" cy="1152000"/>
            <a:chOff x="7872614" y="2968220"/>
            <a:chExt cx="2129879" cy="139591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FE54A0E-9B07-AA40-EE57-0837208B56C5}"/>
                </a:ext>
              </a:extLst>
            </p:cNvPr>
            <p:cNvSpPr/>
            <p:nvPr/>
          </p:nvSpPr>
          <p:spPr>
            <a:xfrm>
              <a:off x="9310220" y="3429000"/>
              <a:ext cx="360000" cy="36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34F5B27-A69F-AE44-C857-2D7CF3C415D2}"/>
                </a:ext>
              </a:extLst>
            </p:cNvPr>
            <p:cNvCxnSpPr/>
            <p:nvPr/>
          </p:nvCxnSpPr>
          <p:spPr>
            <a:xfrm>
              <a:off x="9310220" y="3429000"/>
              <a:ext cx="360000" cy="360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852B5E3-CD7D-6712-C6E4-1B5442D764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10220" y="3429000"/>
              <a:ext cx="360000" cy="360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A0BC9AE-5673-BA3E-00A8-B8400D8082CA}"/>
                </a:ext>
              </a:extLst>
            </p:cNvPr>
            <p:cNvCxnSpPr>
              <a:cxnSpLocks/>
            </p:cNvCxnSpPr>
            <p:nvPr/>
          </p:nvCxnSpPr>
          <p:spPr>
            <a:xfrm>
              <a:off x="8299269" y="3524794"/>
              <a:ext cx="36576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91DBFE6-14E2-2AEE-1E08-8CD09F1FCF97}"/>
                </a:ext>
              </a:extLst>
            </p:cNvPr>
            <p:cNvCxnSpPr>
              <a:cxnSpLocks/>
            </p:cNvCxnSpPr>
            <p:nvPr/>
          </p:nvCxnSpPr>
          <p:spPr>
            <a:xfrm>
              <a:off x="8299269" y="3703319"/>
              <a:ext cx="36576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9EA5E2B-0E82-DB3D-0BC5-EDE54CB64791}"/>
                </a:ext>
              </a:extLst>
            </p:cNvPr>
            <p:cNvCxnSpPr>
              <a:cxnSpLocks/>
            </p:cNvCxnSpPr>
            <p:nvPr/>
          </p:nvCxnSpPr>
          <p:spPr>
            <a:xfrm>
              <a:off x="8469085" y="3142909"/>
              <a:ext cx="100807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DE4DE34-373D-44DA-B67F-670C9A51B46C}"/>
                </a:ext>
              </a:extLst>
            </p:cNvPr>
            <p:cNvCxnSpPr>
              <a:cxnSpLocks/>
            </p:cNvCxnSpPr>
            <p:nvPr/>
          </p:nvCxnSpPr>
          <p:spPr>
            <a:xfrm>
              <a:off x="8469086" y="4075091"/>
              <a:ext cx="100807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D6E05AE-D4AF-4F65-7D90-028DDB443E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85866" y="3789000"/>
              <a:ext cx="0" cy="28609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40E30C9-BA5F-87F1-4EB1-1E5A0AB215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2452" y="3142909"/>
              <a:ext cx="0" cy="28609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4CEB571-62C5-52EF-54CF-BAE21E26F3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69085" y="3151620"/>
              <a:ext cx="0" cy="37317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AEC24DA-4F5A-366C-3237-8CE1EB0A16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69085" y="3703319"/>
              <a:ext cx="0" cy="37177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B0E42CC-1FF2-4FE2-D5B1-1C841CE30B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73120" y="4075092"/>
              <a:ext cx="0" cy="17469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F9D1051-D0C7-7CB4-3B7C-9DD12B3DB27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38668" y="4263982"/>
              <a:ext cx="268903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5CC2B33-4653-FCD5-C120-7B9A316959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20866" y="4361183"/>
              <a:ext cx="95261" cy="294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0FDBA680-3A53-0A79-C69E-E98443B0C4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46993" y="2968220"/>
              <a:ext cx="0" cy="17469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8D4F769-6469-C6ED-A205-28F3B57CA9E0}"/>
                </a:ext>
              </a:extLst>
            </p:cNvPr>
            <p:cNvSpPr txBox="1"/>
            <p:nvPr/>
          </p:nvSpPr>
          <p:spPr>
            <a:xfrm>
              <a:off x="9702411" y="341523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dirty="0"/>
                <a:t>JJ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78792B1-AC9E-FB87-111A-6008C3D5EE2E}"/>
                </a:ext>
              </a:extLst>
            </p:cNvPr>
            <p:cNvSpPr txBox="1"/>
            <p:nvPr/>
          </p:nvSpPr>
          <p:spPr>
            <a:xfrm>
              <a:off x="7872614" y="341523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dirty="0"/>
                <a:t>C</a:t>
              </a:r>
              <a:r>
                <a:rPr lang="en-IT" baseline="-25000" dirty="0"/>
                <a:t>S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3B247C9-41CD-0957-14B5-4A78FE37F4D8}"/>
              </a:ext>
            </a:extLst>
          </p:cNvPr>
          <p:cNvSpPr txBox="1"/>
          <p:nvPr/>
        </p:nvSpPr>
        <p:spPr>
          <a:xfrm>
            <a:off x="3185788" y="4779390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JJ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C1F90E-15BB-3149-A269-DBE58CB5ED1B}"/>
              </a:ext>
            </a:extLst>
          </p:cNvPr>
          <p:cNvSpPr txBox="1"/>
          <p:nvPr/>
        </p:nvSpPr>
        <p:spPr>
          <a:xfrm>
            <a:off x="8444529" y="3823112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JJ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F4320C-8D5A-3439-5CBA-2287C8F9B0D8}"/>
              </a:ext>
            </a:extLst>
          </p:cNvPr>
          <p:cNvSpPr txBox="1"/>
          <p:nvPr/>
        </p:nvSpPr>
        <p:spPr>
          <a:xfrm>
            <a:off x="2502032" y="4084878"/>
            <a:ext cx="397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Cs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089CC5E-11BA-24D9-1834-C9032B8DF847}"/>
              </a:ext>
            </a:extLst>
          </p:cNvPr>
          <p:cNvSpPr txBox="1"/>
          <p:nvPr/>
        </p:nvSpPr>
        <p:spPr>
          <a:xfrm>
            <a:off x="1319838" y="4675695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10 </a:t>
            </a:r>
            <a:r>
              <a:rPr lang="en-IT" dirty="0">
                <a:latin typeface="Symbol" pitchFamily="2" charset="2"/>
              </a:rPr>
              <a:t>m</a:t>
            </a:r>
            <a:r>
              <a:rPr lang="en-IT" dirty="0"/>
              <a:t>m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E1EC0AC-0B4C-42E4-DEB6-B63808533650}"/>
              </a:ext>
            </a:extLst>
          </p:cNvPr>
          <p:cNvCxnSpPr/>
          <p:nvPr/>
        </p:nvCxnSpPr>
        <p:spPr>
          <a:xfrm>
            <a:off x="1577648" y="4675695"/>
            <a:ext cx="2733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B2E8B47-C16B-67DA-280D-D99C5492839C}"/>
              </a:ext>
            </a:extLst>
          </p:cNvPr>
          <p:cNvCxnSpPr/>
          <p:nvPr/>
        </p:nvCxnSpPr>
        <p:spPr>
          <a:xfrm>
            <a:off x="7075046" y="4592424"/>
            <a:ext cx="27337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8E5AD4C-0552-798D-F0D9-13277008E740}"/>
              </a:ext>
            </a:extLst>
          </p:cNvPr>
          <p:cNvSpPr txBox="1"/>
          <p:nvPr/>
        </p:nvSpPr>
        <p:spPr>
          <a:xfrm>
            <a:off x="6875745" y="4608899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1 </a:t>
            </a:r>
            <a:r>
              <a:rPr lang="en-IT" dirty="0">
                <a:latin typeface="Symbol" pitchFamily="2" charset="2"/>
              </a:rPr>
              <a:t>m</a:t>
            </a:r>
            <a:r>
              <a:rPr lang="en-IT" dirty="0"/>
              <a:t>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341846A-6E63-ADCA-2C0B-DD2E461A42BF}"/>
              </a:ext>
            </a:extLst>
          </p:cNvPr>
          <p:cNvSpPr txBox="1"/>
          <p:nvPr/>
        </p:nvSpPr>
        <p:spPr>
          <a:xfrm>
            <a:off x="9837870" y="3796218"/>
            <a:ext cx="11608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1400" dirty="0"/>
              <a:t>JJ Area </a:t>
            </a:r>
          </a:p>
          <a:p>
            <a:r>
              <a:rPr lang="en-IT" sz="1400" dirty="0"/>
              <a:t>100×100 nm</a:t>
            </a:r>
            <a:r>
              <a:rPr lang="en-IT" sz="1400" baseline="30000" dirty="0"/>
              <a:t>2</a:t>
            </a:r>
          </a:p>
        </p:txBody>
      </p:sp>
      <p:pic>
        <p:nvPicPr>
          <p:cNvPr id="37" name="Picture 2" descr="Superconducting c-QED Device Fabrication – Lan-Hsuan Lee">
            <a:extLst>
              <a:ext uri="{FF2B5EF4-FFF2-40B4-BE49-F238E27FC236}">
                <a16:creationId xmlns:a16="http://schemas.microsoft.com/office/drawing/2014/main" id="{CB57F15E-2BCD-29EE-9D32-5366792429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" t="3163" r="75369" b="26768"/>
          <a:stretch/>
        </p:blipFill>
        <p:spPr bwMode="auto">
          <a:xfrm>
            <a:off x="10049410" y="4454210"/>
            <a:ext cx="1645503" cy="15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CA486832-DBEA-49F8-3423-5D53BF726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209" y="6132875"/>
            <a:ext cx="136735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BC6977E-402A-F23C-7B56-9E2EEB997701}"/>
              </a:ext>
            </a:extLst>
          </p:cNvPr>
          <p:cNvSpPr txBox="1"/>
          <p:nvPr/>
        </p:nvSpPr>
        <p:spPr>
          <a:xfrm>
            <a:off x="6687756" y="6216876"/>
            <a:ext cx="1603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Fabrication at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2111C5F-9FFA-4400-DFEF-7F406E72C749}"/>
              </a:ext>
            </a:extLst>
          </p:cNvPr>
          <p:cNvSpPr txBox="1"/>
          <p:nvPr/>
        </p:nvSpPr>
        <p:spPr>
          <a:xfrm>
            <a:off x="580556" y="6131623"/>
            <a:ext cx="38354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/>
              <a:t>Labranca</a:t>
            </a:r>
            <a:r>
              <a:rPr lang="en-GB" sz="1400" dirty="0"/>
              <a:t> (MiB) and Corti (Firenze)  PhD Thesis</a:t>
            </a:r>
          </a:p>
          <a:p>
            <a:r>
              <a:rPr lang="en-GB" sz="1400" dirty="0"/>
              <a:t>Moretti et al. 10.1109/TQE.2025.3633176</a:t>
            </a:r>
          </a:p>
        </p:txBody>
      </p:sp>
    </p:spTree>
    <p:extLst>
      <p:ext uri="{BB962C8B-B14F-4D97-AF65-F5344CB8AC3E}">
        <p14:creationId xmlns:p14="http://schemas.microsoft.com/office/powerpoint/2010/main" val="29218026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33BDE-446D-E064-0C4F-7300F92FD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248299F-8DA0-129C-70CE-AE749C077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2AE259-8A5C-8026-4039-9E13AF1815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9E624D-AC79-88E5-76DE-2E223242E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FA0FEB-C3CB-B26D-62DB-A89E6021D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56B965-61C6-F21E-51FB-4A4E9B55F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21237B-61B7-AB91-A83C-8D759021C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Qubit in a 3D Resonator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48C0A6-66DF-4589-3A97-9D82E93E4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41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CC49383-FAC6-2CCE-27E0-6654F509F49E}"/>
              </a:ext>
            </a:extLst>
          </p:cNvPr>
          <p:cNvGrpSpPr/>
          <p:nvPr/>
        </p:nvGrpSpPr>
        <p:grpSpPr>
          <a:xfrm>
            <a:off x="750135" y="1573637"/>
            <a:ext cx="10261851" cy="5056296"/>
            <a:chOff x="750135" y="1573637"/>
            <a:chExt cx="10261851" cy="5056296"/>
          </a:xfrm>
        </p:grpSpPr>
        <p:pic>
          <p:nvPicPr>
            <p:cNvPr id="5" name="Picture 4" descr="A diagram of a heat wave&#10;&#10;Description automatically generated">
              <a:extLst>
                <a:ext uri="{FF2B5EF4-FFF2-40B4-BE49-F238E27FC236}">
                  <a16:creationId xmlns:a16="http://schemas.microsoft.com/office/drawing/2014/main" id="{815C8A1F-DF74-942B-22FC-3712130A8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85856" y="1573637"/>
              <a:ext cx="6126130" cy="2160000"/>
            </a:xfrm>
            <a:prstGeom prst="rect">
              <a:avLst/>
            </a:prstGeom>
          </p:spPr>
        </p:pic>
        <p:pic>
          <p:nvPicPr>
            <p:cNvPr id="6" name="Picture 5" descr="A picture containing indoor, wall, metal&#10;&#10;Description automatically generated">
              <a:extLst>
                <a:ext uri="{FF2B5EF4-FFF2-40B4-BE49-F238E27FC236}">
                  <a16:creationId xmlns:a16="http://schemas.microsoft.com/office/drawing/2014/main" id="{B9E94D7B-F4FE-6EFD-9070-B19B611DCC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0262" r="-2" b="4186"/>
            <a:stretch/>
          </p:blipFill>
          <p:spPr>
            <a:xfrm>
              <a:off x="4885856" y="3955370"/>
              <a:ext cx="4100644" cy="2016000"/>
            </a:xfrm>
            <a:prstGeom prst="rect">
              <a:avLst/>
            </a:prstGeom>
          </p:spPr>
        </p:pic>
        <p:pic>
          <p:nvPicPr>
            <p:cNvPr id="7" name="Picture 6" descr="A grey rectangular object with a white background&#10;&#10;Description automatically generated">
              <a:extLst>
                <a:ext uri="{FF2B5EF4-FFF2-40B4-BE49-F238E27FC236}">
                  <a16:creationId xmlns:a16="http://schemas.microsoft.com/office/drawing/2014/main" id="{413D2248-D38A-40A0-008F-201678B4D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80375" y="2708385"/>
              <a:ext cx="2572065" cy="1728000"/>
            </a:xfrm>
            <a:prstGeom prst="rect">
              <a:avLst/>
            </a:prstGeom>
          </p:spPr>
        </p:pic>
        <p:pic>
          <p:nvPicPr>
            <p:cNvPr id="8" name="Picture 2" descr="TII Technology Innovation Institute Logo PNG vector in SVG ...">
              <a:extLst>
                <a:ext uri="{FF2B5EF4-FFF2-40B4-BE49-F238E27FC236}">
                  <a16:creationId xmlns:a16="http://schemas.microsoft.com/office/drawing/2014/main" id="{0AA00F19-23EA-EE2A-5159-A753345D75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1853" y="4773589"/>
              <a:ext cx="2062560" cy="154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A577CF7-2BA3-891F-55DD-A6F676792217}"/>
                </a:ext>
              </a:extLst>
            </p:cNvPr>
            <p:cNvCxnSpPr>
              <a:cxnSpLocks/>
            </p:cNvCxnSpPr>
            <p:nvPr/>
          </p:nvCxnSpPr>
          <p:spPr>
            <a:xfrm>
              <a:off x="4452440" y="4436385"/>
              <a:ext cx="2560835" cy="425792"/>
            </a:xfrm>
            <a:prstGeom prst="straightConnector1">
              <a:avLst/>
            </a:prstGeom>
            <a:ln w="28575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urved Connector 10">
              <a:extLst>
                <a:ext uri="{FF2B5EF4-FFF2-40B4-BE49-F238E27FC236}">
                  <a16:creationId xmlns:a16="http://schemas.microsoft.com/office/drawing/2014/main" id="{41FC780B-EDF5-5877-BCF8-F63045BC72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8088" y="2831256"/>
              <a:ext cx="1090238" cy="584346"/>
            </a:xfrm>
            <a:prstGeom prst="curvedConnector3">
              <a:avLst>
                <a:gd name="adj1" fmla="val 34274"/>
              </a:avLst>
            </a:prstGeom>
            <a:ln w="19050">
              <a:solidFill>
                <a:srgbClr val="00206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urved Connector 12">
              <a:extLst>
                <a:ext uri="{FF2B5EF4-FFF2-40B4-BE49-F238E27FC236}">
                  <a16:creationId xmlns:a16="http://schemas.microsoft.com/office/drawing/2014/main" id="{326A80AD-3688-257D-E15D-500321034D5F}"/>
                </a:ext>
              </a:extLst>
            </p:cNvPr>
            <p:cNvCxnSpPr>
              <a:cxnSpLocks/>
            </p:cNvCxnSpPr>
            <p:nvPr/>
          </p:nvCxnSpPr>
          <p:spPr>
            <a:xfrm>
              <a:off x="750135" y="3562831"/>
              <a:ext cx="1090238" cy="584346"/>
            </a:xfrm>
            <a:prstGeom prst="curvedConnector3">
              <a:avLst>
                <a:gd name="adj1" fmla="val 34274"/>
              </a:avLst>
            </a:prstGeom>
            <a:ln w="19050">
              <a:solidFill>
                <a:srgbClr val="00206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E81B1D1-B3B4-9DDE-CD4A-17F6DD04745D}"/>
                </a:ext>
              </a:extLst>
            </p:cNvPr>
            <p:cNvCxnSpPr>
              <a:cxnSpLocks/>
            </p:cNvCxnSpPr>
            <p:nvPr/>
          </p:nvCxnSpPr>
          <p:spPr>
            <a:xfrm>
              <a:off x="1486372" y="3616586"/>
              <a:ext cx="1576005" cy="213755"/>
            </a:xfrm>
            <a:prstGeom prst="straightConnector1">
              <a:avLst/>
            </a:prstGeom>
            <a:ln w="28575"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Immagine 12" descr="Immagine che contiene testo, schermata, Rettangolo, linea&#10;&#10;Descrizione generata automaticamente">
              <a:extLst>
                <a:ext uri="{FF2B5EF4-FFF2-40B4-BE49-F238E27FC236}">
                  <a16:creationId xmlns:a16="http://schemas.microsoft.com/office/drawing/2014/main" id="{90B62997-5EFC-20B3-A3CB-2A1F78491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950200" y="4165370"/>
              <a:ext cx="2064000" cy="1548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C5B9AC5-1CF5-AAD7-74E2-E52010602937}"/>
                </a:ext>
              </a:extLst>
            </p:cNvPr>
            <p:cNvSpPr txBox="1"/>
            <p:nvPr/>
          </p:nvSpPr>
          <p:spPr>
            <a:xfrm>
              <a:off x="906605" y="6352934"/>
              <a:ext cx="208801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/>
                <a:t>Appl. Sci. 2024, 14(4), 1478</a:t>
              </a:r>
              <a:endParaRPr lang="en-IT" sz="12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CA5565-26CC-C343-15B6-9FD3BE0AA4A5}"/>
              </a:ext>
            </a:extLst>
          </p:cNvPr>
          <p:cNvGrpSpPr>
            <a:grpSpLocks noChangeAspect="1"/>
          </p:cNvGrpSpPr>
          <p:nvPr/>
        </p:nvGrpSpPr>
        <p:grpSpPr>
          <a:xfrm>
            <a:off x="95592" y="2984982"/>
            <a:ext cx="1647864" cy="1079998"/>
            <a:chOff x="7872614" y="2968220"/>
            <a:chExt cx="2129879" cy="139591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DBD4276-DBF3-2B17-57FA-E6F6070D0FDF}"/>
                </a:ext>
              </a:extLst>
            </p:cNvPr>
            <p:cNvSpPr/>
            <p:nvPr/>
          </p:nvSpPr>
          <p:spPr>
            <a:xfrm>
              <a:off x="9310220" y="3429000"/>
              <a:ext cx="360000" cy="360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T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6906C67-D7FB-3825-E65E-009F7B557426}"/>
                </a:ext>
              </a:extLst>
            </p:cNvPr>
            <p:cNvCxnSpPr/>
            <p:nvPr/>
          </p:nvCxnSpPr>
          <p:spPr>
            <a:xfrm>
              <a:off x="9310220" y="3429000"/>
              <a:ext cx="360000" cy="360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FA8726D-0E43-3FA7-7FE2-B9A250E105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10220" y="3429000"/>
              <a:ext cx="360000" cy="360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28AF2E2-7900-9405-3ED1-1E092E024CDB}"/>
                </a:ext>
              </a:extLst>
            </p:cNvPr>
            <p:cNvCxnSpPr>
              <a:cxnSpLocks/>
            </p:cNvCxnSpPr>
            <p:nvPr/>
          </p:nvCxnSpPr>
          <p:spPr>
            <a:xfrm>
              <a:off x="8299269" y="3524794"/>
              <a:ext cx="36576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B97C4E7-FD93-70C4-CAC0-5D4132EC85AD}"/>
                </a:ext>
              </a:extLst>
            </p:cNvPr>
            <p:cNvCxnSpPr>
              <a:cxnSpLocks/>
            </p:cNvCxnSpPr>
            <p:nvPr/>
          </p:nvCxnSpPr>
          <p:spPr>
            <a:xfrm>
              <a:off x="8299269" y="3703319"/>
              <a:ext cx="36576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C208DB6-B72B-36A2-1E2E-ABA34B3A7C60}"/>
                </a:ext>
              </a:extLst>
            </p:cNvPr>
            <p:cNvCxnSpPr>
              <a:cxnSpLocks/>
            </p:cNvCxnSpPr>
            <p:nvPr/>
          </p:nvCxnSpPr>
          <p:spPr>
            <a:xfrm>
              <a:off x="8469085" y="3142909"/>
              <a:ext cx="100807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27FF2DF-4428-8F3B-4276-CB034DA8620B}"/>
                </a:ext>
              </a:extLst>
            </p:cNvPr>
            <p:cNvCxnSpPr>
              <a:cxnSpLocks/>
            </p:cNvCxnSpPr>
            <p:nvPr/>
          </p:nvCxnSpPr>
          <p:spPr>
            <a:xfrm>
              <a:off x="8469086" y="4075091"/>
              <a:ext cx="1008071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24A2BCE-67D3-D723-28BC-089067FC28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85866" y="3789000"/>
              <a:ext cx="0" cy="28609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AEF8362-9D63-9B31-83BD-2DED4B79AB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2452" y="3142909"/>
              <a:ext cx="0" cy="28609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E82927-20C5-3A2A-3A3C-DB8748BAE8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69085" y="3151620"/>
              <a:ext cx="0" cy="37317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6759A54-5B36-7937-0A7E-1449F1164B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69085" y="3703319"/>
              <a:ext cx="0" cy="37177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3CF76A9D-376E-E1C6-DCD8-921C2005DA0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73120" y="4075092"/>
              <a:ext cx="0" cy="17469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B1AC5A1-32B1-7694-C2B1-43C62AD91DA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838668" y="4263982"/>
              <a:ext cx="268903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1F9C000-16FC-B459-0438-C84D0FB32F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920866" y="4361183"/>
              <a:ext cx="95261" cy="294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8A999FB1-1256-3642-5D10-0FD7703F37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46993" y="2968220"/>
              <a:ext cx="0" cy="17469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0708B05-B8C2-F8A4-ACC2-E31BE98E4211}"/>
                </a:ext>
              </a:extLst>
            </p:cNvPr>
            <p:cNvSpPr txBox="1"/>
            <p:nvPr/>
          </p:nvSpPr>
          <p:spPr>
            <a:xfrm>
              <a:off x="9702411" y="341523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dirty="0"/>
                <a:t>JJ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79C3BF-2932-7A73-7AC1-FB4FD535E81E}"/>
                </a:ext>
              </a:extLst>
            </p:cNvPr>
            <p:cNvSpPr txBox="1"/>
            <p:nvPr/>
          </p:nvSpPr>
          <p:spPr>
            <a:xfrm>
              <a:off x="7872614" y="341523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dirty="0"/>
                <a:t>C</a:t>
              </a:r>
              <a:r>
                <a:rPr lang="en-IT" baseline="-25000" dirty="0"/>
                <a:t>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24983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CB12CC-002E-8672-85CC-674D3E540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B0829F-34AA-8895-E059-348642EE6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E3BDCA-2649-0891-5739-05B979B7B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996C61-8F0E-E745-46D8-7C4A506F3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D8022B-976D-EF39-99B4-3D298BC76C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5DDDC9-401F-AD25-313F-DCC3D930B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2B2A5F-F484-3D1C-236A-FF73A9E9C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3D Qubit - Characterization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69DA85-9984-CF2D-DFB1-8C6F1C869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42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C1F713-7FCC-3622-36B3-88E668FA8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670" y="3327773"/>
            <a:ext cx="2005953" cy="1728000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5C349E0-EABC-0A95-5F23-39B741BD8C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539" y="3075414"/>
            <a:ext cx="3886200" cy="1612900"/>
          </a:xfrm>
          <a:prstGeom prst="rect">
            <a:avLst/>
          </a:prstGeom>
        </p:spPr>
      </p:pic>
      <p:pic>
        <p:nvPicPr>
          <p:cNvPr id="6" name="Picture 5" descr="A black screen with white arrows&#10;&#10;Description automatically generated">
            <a:extLst>
              <a:ext uri="{FF2B5EF4-FFF2-40B4-BE49-F238E27FC236}">
                <a16:creationId xmlns:a16="http://schemas.microsoft.com/office/drawing/2014/main" id="{5390CAD9-9051-ED7A-ADB2-9090CF3240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1711" y="1710785"/>
            <a:ext cx="3264000" cy="144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9F0E55-0317-9974-086A-167416F3E2F8}"/>
              </a:ext>
            </a:extLst>
          </p:cNvPr>
          <p:cNvSpPr txBox="1"/>
          <p:nvPr/>
        </p:nvSpPr>
        <p:spPr>
          <a:xfrm>
            <a:off x="905308" y="2228984"/>
            <a:ext cx="1891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000" dirty="0">
                <a:latin typeface="+mj-lt"/>
              </a:rPr>
              <a:t>Rabi oscillations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A54E38-3E94-2A0C-6B25-A8E2CA6C67F1}"/>
              </a:ext>
            </a:extLst>
          </p:cNvPr>
          <p:cNvSpPr txBox="1"/>
          <p:nvPr/>
        </p:nvSpPr>
        <p:spPr>
          <a:xfrm>
            <a:off x="878641" y="3803322"/>
            <a:ext cx="3084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000" dirty="0">
                <a:latin typeface="+mj-lt"/>
              </a:rPr>
              <a:t>Qubit lifetime measurement</a:t>
            </a:r>
          </a:p>
        </p:txBody>
      </p:sp>
      <p:pic>
        <p:nvPicPr>
          <p:cNvPr id="9" name="Picture 8" descr="A black and white background with white text&#10;&#10;Description automatically generated">
            <a:extLst>
              <a:ext uri="{FF2B5EF4-FFF2-40B4-BE49-F238E27FC236}">
                <a16:creationId xmlns:a16="http://schemas.microsoft.com/office/drawing/2014/main" id="{DC4A59BC-917F-FACF-79E9-054F05D0A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7695" y="4961918"/>
            <a:ext cx="4114800" cy="1473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68CA77-02EB-357C-0894-9A33D55F8E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2672" y="4961918"/>
            <a:ext cx="2095481" cy="180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657754D-4B9F-E217-CCFA-B7BFB3728D24}"/>
              </a:ext>
            </a:extLst>
          </p:cNvPr>
          <p:cNvSpPr txBox="1"/>
          <p:nvPr/>
        </p:nvSpPr>
        <p:spPr>
          <a:xfrm>
            <a:off x="905751" y="5055773"/>
            <a:ext cx="2561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T" sz="2000" dirty="0">
                <a:latin typeface="+mj-lt"/>
              </a:rPr>
              <a:t>Ramsey Spectroscopy and </a:t>
            </a:r>
          </a:p>
          <a:p>
            <a:pPr algn="ctr"/>
            <a:r>
              <a:rPr lang="en-IT" sz="2000" dirty="0">
                <a:latin typeface="+mj-lt"/>
              </a:rPr>
              <a:t>T2 measurement</a:t>
            </a:r>
          </a:p>
        </p:txBody>
      </p:sp>
      <p:pic>
        <p:nvPicPr>
          <p:cNvPr id="15" name="Picture 14" descr="A green and blue gradients&#10;&#10;Description automatically generated with medium confidence">
            <a:extLst>
              <a:ext uri="{FF2B5EF4-FFF2-40B4-BE49-F238E27FC236}">
                <a16:creationId xmlns:a16="http://schemas.microsoft.com/office/drawing/2014/main" id="{49628843-B3EA-E1AA-8A9A-F768BF562A8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829"/>
          <a:stretch>
            <a:fillRect/>
          </a:stretch>
        </p:blipFill>
        <p:spPr>
          <a:xfrm>
            <a:off x="8514173" y="1701000"/>
            <a:ext cx="2302945" cy="172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84C7602-E89C-76C9-20AF-D194EB82F05C}"/>
              </a:ext>
            </a:extLst>
          </p:cNvPr>
          <p:cNvSpPr txBox="1"/>
          <p:nvPr/>
        </p:nvSpPr>
        <p:spPr>
          <a:xfrm>
            <a:off x="883145" y="6332716"/>
            <a:ext cx="2241405" cy="280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Appl. Sci. 2024, 14(4), 1478</a:t>
            </a:r>
            <a:endParaRPr lang="en-IT" sz="1200" dirty="0"/>
          </a:p>
        </p:txBody>
      </p:sp>
    </p:spTree>
    <p:extLst>
      <p:ext uri="{BB962C8B-B14F-4D97-AF65-F5344CB8AC3E}">
        <p14:creationId xmlns:p14="http://schemas.microsoft.com/office/powerpoint/2010/main" val="13280359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477C50-15CF-F835-2871-9E577D871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CD591BB-FCDD-8980-EF07-0F4C0EE43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65B6DD-FA33-F724-2BCC-D2B080101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7BA1DE-DC43-8CD8-BED3-760402C87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255686-0D81-E8E3-0FFB-A2222ACEC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A41F58-07B0-2C90-36FA-689646238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19B892-C6B2-938E-C862-B3F710556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Microwave Photon Counting with a 3D Qubit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6FDCCD-9C54-0CC0-2910-A56CFA216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A9CEAB-4555-26BF-9E59-9BFC788F0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490" y="1690688"/>
            <a:ext cx="5707481" cy="478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79E7C77-D0D6-E95D-F9C6-D32FE3D1461D}"/>
                  </a:ext>
                </a:extLst>
              </p:cNvPr>
              <p:cNvSpPr txBox="1"/>
              <p:nvPr/>
            </p:nvSpPr>
            <p:spPr>
              <a:xfrm>
                <a:off x="750944" y="3060946"/>
                <a:ext cx="3499035" cy="5982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it-IT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it-IT" sz="3600" b="0" i="1" smtClean="0">
                          <a:latin typeface="Cambria Math" panose="02040503050406030204" pitchFamily="18" charset="0"/>
                        </a:rPr>
                        <m:t>+2</m:t>
                      </m:r>
                      <m:sSub>
                        <m:sSubPr>
                          <m:ctrlPr>
                            <a:rPr lang="it-IT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it-IT" sz="36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  <m:r>
                        <a:rPr lang="it-IT" sz="3600" b="0" i="1" smtClean="0">
                          <a:latin typeface="Cambria Math" panose="02040503050406030204" pitchFamily="18" charset="0"/>
                        </a:rPr>
                        <m:t>𝜒</m:t>
                      </m:r>
                    </m:oMath>
                  </m:oMathPara>
                </a14:m>
                <a:endParaRPr lang="en-IT" sz="3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79E7C77-D0D6-E95D-F9C6-D32FE3D146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944" y="3060946"/>
                <a:ext cx="3499035" cy="598241"/>
              </a:xfrm>
              <a:prstGeom prst="rect">
                <a:avLst/>
              </a:prstGeom>
              <a:blipFill>
                <a:blip r:embed="rId3"/>
                <a:stretch>
                  <a:fillRect l="-3623" r="-2536" b="-1875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FBF54F5-5568-BE60-2D2B-2AEF9E725349}"/>
              </a:ext>
            </a:extLst>
          </p:cNvPr>
          <p:cNvSpPr txBox="1"/>
          <p:nvPr/>
        </p:nvSpPr>
        <p:spPr>
          <a:xfrm>
            <a:off x="7745371" y="468131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2</a:t>
            </a:r>
            <a:r>
              <a:rPr lang="en-IT" dirty="0">
                <a:latin typeface="Symbol" pitchFamily="2" charset="2"/>
              </a:rPr>
              <a:t>c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E381147-A6A0-0A7B-0332-CE8A28336A15}"/>
              </a:ext>
            </a:extLst>
          </p:cNvPr>
          <p:cNvCxnSpPr/>
          <p:nvPr/>
        </p:nvCxnSpPr>
        <p:spPr>
          <a:xfrm>
            <a:off x="7853699" y="4681316"/>
            <a:ext cx="21166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ACF3FDB-4BB7-4B37-D53A-D39ABB2B59D5}"/>
              </a:ext>
            </a:extLst>
          </p:cNvPr>
          <p:cNvSpPr txBox="1"/>
          <p:nvPr/>
        </p:nvSpPr>
        <p:spPr>
          <a:xfrm>
            <a:off x="5855719" y="1690687"/>
            <a:ext cx="3779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Two tones spectroscopy on 3D qubit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38E63C-F937-10A4-26CD-B67D41B7942F}"/>
              </a:ext>
            </a:extLst>
          </p:cNvPr>
          <p:cNvSpPr txBox="1"/>
          <p:nvPr/>
        </p:nvSpPr>
        <p:spPr>
          <a:xfrm>
            <a:off x="838200" y="4496650"/>
            <a:ext cx="2855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+mj-lt"/>
              </a:rPr>
              <a:t>P</a:t>
            </a:r>
            <a:r>
              <a:rPr lang="en-IT" dirty="0">
                <a:latin typeface="+mj-lt"/>
              </a:rPr>
              <a:t>hoton number in resonator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4FEB107-9292-D9E7-5E08-4BAA51A5C092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2265835" y="3659187"/>
            <a:ext cx="1141244" cy="8374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63760BE-2A40-CB5E-80C2-4C880A903F95}"/>
              </a:ext>
            </a:extLst>
          </p:cNvPr>
          <p:cNvSpPr txBox="1"/>
          <p:nvPr/>
        </p:nvSpPr>
        <p:spPr>
          <a:xfrm>
            <a:off x="883145" y="6332716"/>
            <a:ext cx="2241405" cy="280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Appl. Sci. 2024, 14(4), 1478</a:t>
            </a:r>
            <a:endParaRPr lang="en-IT" sz="1200" dirty="0"/>
          </a:p>
        </p:txBody>
      </p:sp>
    </p:spTree>
    <p:extLst>
      <p:ext uri="{BB962C8B-B14F-4D97-AF65-F5344CB8AC3E}">
        <p14:creationId xmlns:p14="http://schemas.microsoft.com/office/powerpoint/2010/main" val="8325127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ACD756-2691-301A-0E70-95EE0A717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0BD805C-3723-9A15-6AD7-B0EE3B4AED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43C5B5-11D4-ACEE-BA04-EED47CCCD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1E8441-5890-422B-D96E-3EC75997A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D8B62E-DB92-6936-3CC6-B010BECCA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80C314-F466-1CC3-5F6E-AD57F886A0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CECBAC-D89A-BB81-1870-FE76F8FD4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3D Qubit – Cavity Fabrication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86179A-AA0C-63C1-0ECC-3EA0CA2CD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44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555E06-AB3C-C87C-507A-9F4EA45E0626}"/>
              </a:ext>
            </a:extLst>
          </p:cNvPr>
          <p:cNvSpPr txBox="1"/>
          <p:nvPr/>
        </p:nvSpPr>
        <p:spPr>
          <a:xfrm>
            <a:off x="852670" y="5600626"/>
            <a:ext cx="5243330" cy="830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700" dirty="0"/>
              <a:t>Fabrication at INFN LNL -  Mechanical machining, </a:t>
            </a:r>
            <a:r>
              <a:rPr lang="en-US" sz="1700" dirty="0" err="1"/>
              <a:t>Vibro</a:t>
            </a:r>
            <a:r>
              <a:rPr lang="en-US" sz="1700" dirty="0"/>
              <a:t> tumbling, Electropolishing, Annealing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DD5D4CD-33F0-AF5F-1025-0946DE8C48DB}"/>
              </a:ext>
            </a:extLst>
          </p:cNvPr>
          <p:cNvGrpSpPr>
            <a:grpSpLocks noChangeAspect="1"/>
          </p:cNvGrpSpPr>
          <p:nvPr/>
        </p:nvGrpSpPr>
        <p:grpSpPr>
          <a:xfrm>
            <a:off x="715747" y="2988849"/>
            <a:ext cx="5131087" cy="2382790"/>
            <a:chOff x="6226660" y="2407265"/>
            <a:chExt cx="5814166" cy="2700000"/>
          </a:xfrm>
        </p:grpSpPr>
        <p:pic>
          <p:nvPicPr>
            <p:cNvPr id="6" name="Picture 5" descr="A metal piece of machinery on a white cloth&#10;&#10;Description automatically generated">
              <a:extLst>
                <a:ext uri="{FF2B5EF4-FFF2-40B4-BE49-F238E27FC236}">
                  <a16:creationId xmlns:a16="http://schemas.microsoft.com/office/drawing/2014/main" id="{16DF781B-A329-7E04-C519-587D859B93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1505" t="10580" r="22827" b="51884"/>
            <a:stretch/>
          </p:blipFill>
          <p:spPr>
            <a:xfrm>
              <a:off x="6226660" y="2407265"/>
              <a:ext cx="2463705" cy="2700000"/>
            </a:xfrm>
            <a:prstGeom prst="roundRect">
              <a:avLst/>
            </a:prstGeom>
          </p:spPr>
        </p:pic>
        <p:pic>
          <p:nvPicPr>
            <p:cNvPr id="7" name="Picture 6" descr="Two metal objects on a white cloth&#10;&#10;Description automatically generated">
              <a:extLst>
                <a:ext uri="{FF2B5EF4-FFF2-40B4-BE49-F238E27FC236}">
                  <a16:creationId xmlns:a16="http://schemas.microsoft.com/office/drawing/2014/main" id="{3E8B7799-D774-59F0-4B35-1BAF0D35C9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6223" t="36798" r="25742" b="25666"/>
            <a:stretch/>
          </p:blipFill>
          <p:spPr>
            <a:xfrm>
              <a:off x="8951683" y="2407265"/>
              <a:ext cx="3089143" cy="2664000"/>
            </a:xfrm>
            <a:prstGeom prst="round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7EFA831-C489-0646-3CD0-4EC1D8932246}"/>
              </a:ext>
            </a:extLst>
          </p:cNvPr>
          <p:cNvGrpSpPr/>
          <p:nvPr/>
        </p:nvGrpSpPr>
        <p:grpSpPr>
          <a:xfrm>
            <a:off x="6345165" y="2217815"/>
            <a:ext cx="4645298" cy="3997831"/>
            <a:chOff x="593811" y="2161081"/>
            <a:chExt cx="4495361" cy="3868793"/>
          </a:xfrm>
        </p:grpSpPr>
        <p:pic>
          <p:nvPicPr>
            <p:cNvPr id="9" name="Immagine 21" descr="Immagine che contiene verde, tazza, plastica, miscelatore&#10;&#10;Descrizione generata automaticamente">
              <a:extLst>
                <a:ext uri="{FF2B5EF4-FFF2-40B4-BE49-F238E27FC236}">
                  <a16:creationId xmlns:a16="http://schemas.microsoft.com/office/drawing/2014/main" id="{522D03D9-C1B1-E031-EF5E-5436AA411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3811" y="4199254"/>
              <a:ext cx="2300166" cy="172512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11" name="Immagine 25" descr="Immagine che contiene macchina, strumento, Macchina utensile, motosega&#10;&#10;Descrizione generata automaticamente">
              <a:extLst>
                <a:ext uri="{FF2B5EF4-FFF2-40B4-BE49-F238E27FC236}">
                  <a16:creationId xmlns:a16="http://schemas.microsoft.com/office/drawing/2014/main" id="{4F509998-CD8B-C5AF-91AF-3B7C45DF94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27" t="-783" r="6126" b="783"/>
            <a:stretch/>
          </p:blipFill>
          <p:spPr>
            <a:xfrm>
              <a:off x="593811" y="2161081"/>
              <a:ext cx="1997459" cy="180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13" name="Immagine 43" descr="A computer screen shot of a computer screen&#10;&#10;Description automatically generated">
              <a:extLst>
                <a:ext uri="{FF2B5EF4-FFF2-40B4-BE49-F238E27FC236}">
                  <a16:creationId xmlns:a16="http://schemas.microsoft.com/office/drawing/2014/main" id="{B16A606A-3903-75CC-7DAC-0F555F8112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57031" t="26925" r="14660" b="18706"/>
            <a:stretch/>
          </p:blipFill>
          <p:spPr>
            <a:xfrm>
              <a:off x="3300985" y="2161081"/>
              <a:ext cx="1666158" cy="1800000"/>
            </a:xfrm>
            <a:prstGeom prst="rect">
              <a:avLst/>
            </a:prstGeom>
          </p:spPr>
        </p:pic>
        <p:pic>
          <p:nvPicPr>
            <p:cNvPr id="15" name="image15.png" descr="Immagine che contiene schermata, design&#10;&#10;Il contenuto generato dall'IA potrebbe non essere corretto.">
              <a:extLst>
                <a:ext uri="{FF2B5EF4-FFF2-40B4-BE49-F238E27FC236}">
                  <a16:creationId xmlns:a16="http://schemas.microsoft.com/office/drawing/2014/main" id="{FACAF66D-9019-D850-2DF5-578D4B60AD0D}"/>
                </a:ext>
              </a:extLst>
            </p:cNvPr>
            <p:cNvPicPr/>
            <p:nvPr/>
          </p:nvPicPr>
          <p:blipFill>
            <a:blip r:embed="rId7"/>
            <a:srcRect l="62714"/>
            <a:stretch>
              <a:fillRect/>
            </a:stretch>
          </p:blipFill>
          <p:spPr>
            <a:xfrm>
              <a:off x="3178956" y="4093759"/>
              <a:ext cx="1910216" cy="1936115"/>
            </a:xfrm>
            <a:prstGeom prst="roundRect">
              <a:avLst/>
            </a:prstGeom>
            <a:ln/>
          </p:spPr>
        </p:pic>
      </p:grpSp>
    </p:spTree>
    <p:extLst>
      <p:ext uri="{BB962C8B-B14F-4D97-AF65-F5344CB8AC3E}">
        <p14:creationId xmlns:p14="http://schemas.microsoft.com/office/powerpoint/2010/main" val="18124802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FF4D7B-4ADA-8DAA-FDC6-AB6A557DC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0F078B-22E1-228D-83EB-250B205DC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3D Qubit - Fabrication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37F7CD-B75E-FBC6-A4FB-2B8C51DC4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45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Immagine 4" descr="Immagine che contiene Carattere, testo, Elementi grafici, grafica&#10;&#10;Descrizione generata automaticamente">
            <a:extLst>
              <a:ext uri="{FF2B5EF4-FFF2-40B4-BE49-F238E27FC236}">
                <a16:creationId xmlns:a16="http://schemas.microsoft.com/office/drawing/2014/main" id="{7D9F3681-9C5B-54D1-6F09-34A5ADD21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7" y="6093452"/>
            <a:ext cx="1685934" cy="362212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96AC344-F47C-09BE-9567-0C631E49D128}"/>
              </a:ext>
            </a:extLst>
          </p:cNvPr>
          <p:cNvGrpSpPr/>
          <p:nvPr/>
        </p:nvGrpSpPr>
        <p:grpSpPr>
          <a:xfrm>
            <a:off x="4502428" y="959729"/>
            <a:ext cx="7225747" cy="4938541"/>
            <a:chOff x="2210004" y="1367510"/>
            <a:chExt cx="7772196" cy="5312018"/>
          </a:xfrm>
        </p:grpSpPr>
        <p:pic>
          <p:nvPicPr>
            <p:cNvPr id="6" name="Picture 5" descr="A black and white image of a cross&#10;&#10;AI-generated content may be incorrect.">
              <a:extLst>
                <a:ext uri="{FF2B5EF4-FFF2-40B4-BE49-F238E27FC236}">
                  <a16:creationId xmlns:a16="http://schemas.microsoft.com/office/drawing/2014/main" id="{C1915559-813E-AD7F-EBD5-EA7845AB3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05197" y="4159528"/>
              <a:ext cx="3377003" cy="2520000"/>
            </a:xfrm>
            <a:prstGeom prst="rect">
              <a:avLst/>
            </a:prstGeom>
          </p:spPr>
        </p:pic>
        <p:pic>
          <p:nvPicPr>
            <p:cNvPr id="7" name="Picture 6" descr="A close-up of an object&#10;&#10;AI-generated content may be incorrect.">
              <a:extLst>
                <a:ext uri="{FF2B5EF4-FFF2-40B4-BE49-F238E27FC236}">
                  <a16:creationId xmlns:a16="http://schemas.microsoft.com/office/drawing/2014/main" id="{B64C5326-0009-FB8C-3CB0-4FF3224BA7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10004" y="4159528"/>
              <a:ext cx="3360000" cy="2520000"/>
            </a:xfrm>
            <a:prstGeom prst="rect">
              <a:avLst/>
            </a:prstGeom>
          </p:spPr>
        </p:pic>
        <p:pic>
          <p:nvPicPr>
            <p:cNvPr id="8" name="Picture 7" descr="A close-up of a radiograph&#10;&#10;AI-generated content may be incorrect.">
              <a:extLst>
                <a:ext uri="{FF2B5EF4-FFF2-40B4-BE49-F238E27FC236}">
                  <a16:creationId xmlns:a16="http://schemas.microsoft.com/office/drawing/2014/main" id="{E11E6280-F6DC-67A6-DCB4-F909A61AA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05197" y="1367510"/>
              <a:ext cx="3370249" cy="2520000"/>
            </a:xfrm>
            <a:prstGeom prst="rect">
              <a:avLst/>
            </a:prstGeom>
          </p:spPr>
        </p:pic>
        <p:pic>
          <p:nvPicPr>
            <p:cNvPr id="9" name="Picture 8" descr="A close-up of a white square&#10;&#10;AI-generated content may be incorrect.">
              <a:extLst>
                <a:ext uri="{FF2B5EF4-FFF2-40B4-BE49-F238E27FC236}">
                  <a16:creationId xmlns:a16="http://schemas.microsoft.com/office/drawing/2014/main" id="{D85B3DF2-A7D7-32E0-901E-1FFF94D31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10004" y="1367510"/>
              <a:ext cx="3376800" cy="2520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22EDCFE-0644-B0FE-E249-410417F41CB6}"/>
                </a:ext>
              </a:extLst>
            </p:cNvPr>
            <p:cNvSpPr txBox="1"/>
            <p:nvPr/>
          </p:nvSpPr>
          <p:spPr>
            <a:xfrm>
              <a:off x="8385645" y="5666343"/>
              <a:ext cx="15215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834847">
                <a:spcAft>
                  <a:spcPts val="660"/>
                </a:spcAft>
              </a:pPr>
              <a:r>
                <a:rPr lang="en-IT" sz="1643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200x150 nm</a:t>
              </a:r>
              <a:r>
                <a:rPr lang="en-IT" sz="1643" kern="1200" baseline="30000">
                  <a:solidFill>
                    <a:schemeClr val="bg1"/>
                  </a:solidFill>
                  <a:latin typeface="+mn-lt"/>
                  <a:ea typeface="+mn-ea"/>
                  <a:cs typeface="+mn-cs"/>
                </a:rPr>
                <a:t>2</a:t>
              </a:r>
              <a:endParaRPr lang="en-IT" baseline="300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11848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A93F7E-9DDE-34F7-2160-CA2C5BA5E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690075F-FB27-859C-FD74-00CD6C647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8DE1B2-A50B-FC41-217A-65CEB590F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5EFF91-BDB6-24A1-0C3B-5DE9B2B06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25973B-3193-38BA-0984-52CDB1211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9E83A52-8B56-A5FA-7A15-06612BBEF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32DDFF-052B-BD06-8524-22618CCCF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3D Qubit - Measurement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2628B9-A7CC-4588-80EB-90158B826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46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C1C602D-CF31-6E09-DEA2-32213BC8BC5F}"/>
              </a:ext>
            </a:extLst>
          </p:cNvPr>
          <p:cNvGrpSpPr>
            <a:grpSpLocks noChangeAspect="1"/>
          </p:cNvGrpSpPr>
          <p:nvPr/>
        </p:nvGrpSpPr>
        <p:grpSpPr>
          <a:xfrm>
            <a:off x="643749" y="2290936"/>
            <a:ext cx="10892308" cy="3959352"/>
            <a:chOff x="528000" y="1690688"/>
            <a:chExt cx="11488323" cy="4176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064B9D8-D55B-033E-2CBC-2CA0C122B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8000" y="1690688"/>
              <a:ext cx="5568000" cy="4176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08E4788-5905-C789-2221-3762D28A9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5360600" y="2616688"/>
              <a:ext cx="4160000" cy="2340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622D981-08FE-7E11-D6B5-E009487A0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20851"/>
            <a:stretch>
              <a:fillRect/>
            </a:stretch>
          </p:blipFill>
          <p:spPr>
            <a:xfrm rot="5400000">
              <a:off x="8184328" y="2310688"/>
              <a:ext cx="4153744" cy="29520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19237E2-3FF5-F4E7-24D4-86DCEE8D6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82200" y="1917000"/>
              <a:ext cx="2034123" cy="1512000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1CDB5EB-C86E-7759-1080-77324839F324}"/>
                </a:ext>
              </a:extLst>
            </p:cNvPr>
            <p:cNvCxnSpPr>
              <a:stCxn id="8" idx="2"/>
            </p:cNvCxnSpPr>
            <p:nvPr/>
          </p:nvCxnSpPr>
          <p:spPr>
            <a:xfrm flipH="1">
              <a:off x="10683433" y="3429000"/>
              <a:ext cx="315829" cy="1212448"/>
            </a:xfrm>
            <a:prstGeom prst="straightConnector1">
              <a:avLst/>
            </a:prstGeom>
            <a:ln>
              <a:solidFill>
                <a:srgbClr val="92D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 descr="A circular logo with text&#10;&#10;AI-generated content may be incorrect.">
              <a:extLst>
                <a:ext uri="{FF2B5EF4-FFF2-40B4-BE49-F238E27FC236}">
                  <a16:creationId xmlns:a16="http://schemas.microsoft.com/office/drawing/2014/main" id="{0B320BCC-F4B8-85A8-6D8F-4483C2FF8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68707" y="4641448"/>
              <a:ext cx="1064175" cy="1080000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68957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DCD608-3B69-265A-5A2B-896E4C1ED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EFC611-DF2E-3A0C-A561-7F8373163A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931268-55F8-D949-31B0-5C63E453E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5D3A0C-1BC9-7495-1C61-04F575B28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4049E0-8F0D-C895-5FFA-24C3B516B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9ED23B-5024-B6E8-D9AF-2F14AF815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4119C6-DE90-9E84-59F0-612CD079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3D Qubit - Measurement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662FA5-6C17-A1D1-1299-0A4368AA0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47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B06655-BB7B-BFFF-9595-9D8989BE62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308" b="-3"/>
          <a:stretch>
            <a:fillRect/>
          </a:stretch>
        </p:blipFill>
        <p:spPr>
          <a:xfrm rot="5400000">
            <a:off x="4518381" y="3087848"/>
            <a:ext cx="3155238" cy="22554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764400-70D0-7F10-5D19-A0660FC51B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1308" b="-3"/>
          <a:stretch>
            <a:fillRect/>
          </a:stretch>
        </p:blipFill>
        <p:spPr>
          <a:xfrm rot="5400000">
            <a:off x="2205855" y="3087848"/>
            <a:ext cx="3155238" cy="2255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463EA1-A6B1-2690-FA8C-64368AA724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1308" b="-3"/>
          <a:stretch>
            <a:fillRect/>
          </a:stretch>
        </p:blipFill>
        <p:spPr>
          <a:xfrm rot="5400000">
            <a:off x="6854058" y="3087848"/>
            <a:ext cx="3155238" cy="22554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6E5448-8D96-4DEA-A7D5-081C452AD2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1308" b="-3"/>
          <a:stretch>
            <a:fillRect/>
          </a:stretch>
        </p:blipFill>
        <p:spPr>
          <a:xfrm rot="5400000">
            <a:off x="9210471" y="3087848"/>
            <a:ext cx="3155238" cy="22554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7DACD3-220E-DE1E-9916-8D698764C46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773" r="33017" b="-2"/>
          <a:stretch>
            <a:fillRect/>
          </a:stretch>
        </p:blipFill>
        <p:spPr>
          <a:xfrm>
            <a:off x="298039" y="2637960"/>
            <a:ext cx="2255462" cy="315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8819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C1A134-83E0-F4F8-3D0F-78FDBA1FD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4576FD1-A394-A76F-4091-FA03A22FD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AE22C9-658A-E659-8AC6-0997534AF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4B5A6E-E7F0-474F-76C6-62852FCB1E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9A2322-6B6A-7C54-5E17-3EDCBCF14B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729847-2217-8054-47A3-175A8C6B9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7C5A35-9035-FCA6-1C2A-64EA7C0B5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3D Qubit Spectroscopy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In 2024 we fabricated our first qubit showing a discrete energy spectrum … but no coherent oscillations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B8069C-FB5C-D2A9-B63D-043E0F291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48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 descr="A screenshot of a graph&#10;&#10;AI-generated content may be incorrect.">
            <a:extLst>
              <a:ext uri="{FF2B5EF4-FFF2-40B4-BE49-F238E27FC236}">
                <a16:creationId xmlns:a16="http://schemas.microsoft.com/office/drawing/2014/main" id="{EB381097-7CB1-8D45-3264-F4F97EFF9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81" y="2013276"/>
            <a:ext cx="5760000" cy="432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46EA45-D4BD-E130-9574-6C597756AF49}"/>
              </a:ext>
            </a:extLst>
          </p:cNvPr>
          <p:cNvSpPr txBox="1"/>
          <p:nvPr/>
        </p:nvSpPr>
        <p:spPr>
          <a:xfrm>
            <a:off x="2834885" y="6136903"/>
            <a:ext cx="237436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T" sz="1400" dirty="0"/>
              <a:t>Cavity drive frequency (GHz)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BFA412-20BA-BCE7-5E93-9483C7B5D45F}"/>
              </a:ext>
            </a:extLst>
          </p:cNvPr>
          <p:cNvSpPr txBox="1"/>
          <p:nvPr/>
        </p:nvSpPr>
        <p:spPr>
          <a:xfrm rot="16200000">
            <a:off x="-272771" y="3276167"/>
            <a:ext cx="209775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IT" sz="1400" dirty="0"/>
              <a:t>Cavity drive Power (dbm)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5C4B99-3CF5-EBF4-9AAB-5DD19A5BA12B}"/>
              </a:ext>
            </a:extLst>
          </p:cNvPr>
          <p:cNvSpPr txBox="1"/>
          <p:nvPr/>
        </p:nvSpPr>
        <p:spPr>
          <a:xfrm rot="16200000">
            <a:off x="5299986" y="2948241"/>
            <a:ext cx="1647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T</a:t>
            </a:r>
            <a:r>
              <a:rPr lang="en-IT" sz="1400" dirty="0"/>
              <a:t>ransmission (S21)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2817DF-9E89-E437-4E7F-9CCC2B2F197A}"/>
              </a:ext>
            </a:extLst>
          </p:cNvPr>
          <p:cNvSpPr txBox="1"/>
          <p:nvPr/>
        </p:nvSpPr>
        <p:spPr>
          <a:xfrm>
            <a:off x="1813031" y="1695723"/>
            <a:ext cx="2905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400" dirty="0"/>
              <a:t>Cavity Spectroscopy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21518B-2169-333C-4ADD-323C4118C765}"/>
              </a:ext>
            </a:extLst>
          </p:cNvPr>
          <p:cNvSpPr txBox="1"/>
          <p:nvPr/>
        </p:nvSpPr>
        <p:spPr>
          <a:xfrm>
            <a:off x="2477353" y="2404571"/>
            <a:ext cx="1164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B</a:t>
            </a:r>
            <a:r>
              <a:rPr lang="en-IT" sz="1200" dirty="0"/>
              <a:t>are resonator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6D22B7-F9A3-341A-9A39-E372B43E0DCE}"/>
              </a:ext>
            </a:extLst>
          </p:cNvPr>
          <p:cNvSpPr txBox="1"/>
          <p:nvPr/>
        </p:nvSpPr>
        <p:spPr>
          <a:xfrm>
            <a:off x="4266508" y="5153248"/>
            <a:ext cx="826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D</a:t>
            </a:r>
            <a:r>
              <a:rPr lang="en-IT" sz="1200" dirty="0"/>
              <a:t>ressed </a:t>
            </a:r>
          </a:p>
          <a:p>
            <a:r>
              <a:rPr lang="en-IT" sz="1200" dirty="0"/>
              <a:t>resonator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6A23BF5-886A-57C6-BDB8-9CC6DD5CBFC9}"/>
              </a:ext>
            </a:extLst>
          </p:cNvPr>
          <p:cNvGrpSpPr/>
          <p:nvPr/>
        </p:nvGrpSpPr>
        <p:grpSpPr>
          <a:xfrm>
            <a:off x="6439711" y="1690688"/>
            <a:ext cx="5312205" cy="4680000"/>
            <a:chOff x="6632452" y="799442"/>
            <a:chExt cx="5312205" cy="46800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B14AA8A-FE0A-34BB-6AB9-30EB44E1F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285" r="10382"/>
            <a:stretch/>
          </p:blipFill>
          <p:spPr>
            <a:xfrm>
              <a:off x="6632452" y="799442"/>
              <a:ext cx="5155384" cy="46800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CE26F0-7BBC-3462-F96E-742FFB79CCF4}"/>
                </a:ext>
              </a:extLst>
            </p:cNvPr>
            <p:cNvSpPr txBox="1"/>
            <p:nvPr/>
          </p:nvSpPr>
          <p:spPr>
            <a:xfrm>
              <a:off x="7688039" y="799442"/>
              <a:ext cx="2820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sz="2400" dirty="0"/>
                <a:t>Qubit Spectroscopy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A3F5617-899A-47D5-DCFD-E67B30681EBA}"/>
                </a:ext>
              </a:extLst>
            </p:cNvPr>
            <p:cNvSpPr txBox="1"/>
            <p:nvPr/>
          </p:nvSpPr>
          <p:spPr>
            <a:xfrm rot="16200000">
              <a:off x="10966953" y="2206695"/>
              <a:ext cx="16476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T</a:t>
              </a:r>
              <a:r>
                <a:rPr lang="en-IT" sz="1400" dirty="0"/>
                <a:t>ransmission (S21)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92A3C8-FFAF-F20A-C4BD-5664BDBCC8B9}"/>
                </a:ext>
              </a:extLst>
            </p:cNvPr>
            <p:cNvSpPr txBox="1"/>
            <p:nvPr/>
          </p:nvSpPr>
          <p:spPr>
            <a:xfrm>
              <a:off x="8651531" y="5136632"/>
              <a:ext cx="232326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T" sz="1400" dirty="0"/>
                <a:t>Qubit drive frequency (GHz)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3A771713-2420-6676-EBB2-CB33DC76E335}"/>
                    </a:ext>
                  </a:extLst>
                </p:cNvPr>
                <p:cNvSpPr txBox="1"/>
                <p:nvPr/>
              </p:nvSpPr>
              <p:spPr>
                <a:xfrm>
                  <a:off x="9323764" y="2370583"/>
                  <a:ext cx="382541" cy="58310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it-IT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it-IT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en-IT" sz="200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BD1B0F42-3699-CC83-F8A3-F2D4C6E7BD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23764" y="2370583"/>
                  <a:ext cx="382541" cy="583108"/>
                </a:xfrm>
                <a:prstGeom prst="rect">
                  <a:avLst/>
                </a:prstGeom>
                <a:blipFill>
                  <a:blip r:embed="rId6"/>
                  <a:stretch>
                    <a:fillRect l="-25806" t="-4255" r="-3226" b="-14894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0EB11725-6814-AF37-2A20-52E32C58601E}"/>
                    </a:ext>
                  </a:extLst>
                </p:cNvPr>
                <p:cNvSpPr txBox="1"/>
                <p:nvPr/>
              </p:nvSpPr>
              <p:spPr>
                <a:xfrm>
                  <a:off x="9999419" y="3865463"/>
                  <a:ext cx="38254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01</m:t>
                            </m:r>
                          </m:sub>
                        </m:sSub>
                      </m:oMath>
                    </m:oMathPara>
                  </a14:m>
                  <a:endParaRPr lang="en-IT" sz="200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76DD9B0-1C78-95DA-3B55-5BFB83B53D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99419" y="3865463"/>
                  <a:ext cx="382541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22581" r="-3226" b="-30769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F85BA2F8-A378-B38E-27CA-14E2C56E78B5}"/>
                    </a:ext>
                  </a:extLst>
                </p:cNvPr>
                <p:cNvSpPr txBox="1"/>
                <p:nvPr/>
              </p:nvSpPr>
              <p:spPr>
                <a:xfrm>
                  <a:off x="8463243" y="3865463"/>
                  <a:ext cx="37657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it-IT" sz="20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oMath>
                    </m:oMathPara>
                  </a14:m>
                  <a:endParaRPr lang="en-IT" sz="2000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EB77BCD2-3145-F05D-751F-B3509AB570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3243" y="3865463"/>
                  <a:ext cx="376577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22581" r="-3226" b="-30769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4678292-D67E-4313-1A6B-90E849CAC8DF}"/>
                    </a:ext>
                  </a:extLst>
                </p:cNvPr>
                <p:cNvSpPr txBox="1"/>
                <p:nvPr/>
              </p:nvSpPr>
              <p:spPr>
                <a:xfrm>
                  <a:off x="7714246" y="2360583"/>
                  <a:ext cx="382541" cy="58516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it-IT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num>
                          <m:den>
                            <m:r>
                              <a:rPr lang="it-IT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oMath>
                    </m:oMathPara>
                  </a14:m>
                  <a:endParaRPr lang="en-IT" sz="2000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4E4B9ADC-081D-8B44-8AD6-C0B585E764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4246" y="2360583"/>
                  <a:ext cx="382541" cy="585160"/>
                </a:xfrm>
                <a:prstGeom prst="rect">
                  <a:avLst/>
                </a:prstGeom>
                <a:blipFill>
                  <a:blip r:embed="rId9"/>
                  <a:stretch>
                    <a:fillRect l="-22581" t="-2128" r="-3226" b="-14894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472F872-83E3-5AA6-8E5E-63411596A7A4}"/>
                </a:ext>
              </a:extLst>
            </p:cNvPr>
            <p:cNvSpPr txBox="1"/>
            <p:nvPr/>
          </p:nvSpPr>
          <p:spPr>
            <a:xfrm rot="16200000">
              <a:off x="5763015" y="2385142"/>
              <a:ext cx="204665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IT" sz="1400" dirty="0"/>
                <a:t>Qubit drive Power (dbm)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79037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50C78-4019-06C3-FA5D-7B8846FB4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D42E50-E6F0-4A67-4CD2-E52397494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A85ABB-E21C-92DF-4AF7-CAC1A42D6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5CEF02-8A60-8B39-FBA7-634F92B07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010DCE-041B-BBBE-3845-91E9F53B76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C4CE95-BEEA-1652-9ABE-FFDB618C5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C63BA3-0FB0-AEFB-4396-BAD6CA12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3D Superconducting Qubit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In 2026 we fabricated our first Al qubit showing coherent oscillations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AAE1B2-E172-4449-0170-4F7EE7834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49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E38343-E28B-44C6-7EFF-3FA611FD7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33" y="2368211"/>
            <a:ext cx="3797536" cy="28481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C30E49-9004-7A1B-CC47-0C93C809F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320" y="2368211"/>
            <a:ext cx="3797536" cy="28481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9F8769-6F1E-D5AC-448E-BC1AB4FC4654}"/>
              </a:ext>
            </a:extLst>
          </p:cNvPr>
          <p:cNvSpPr txBox="1"/>
          <p:nvPr/>
        </p:nvSpPr>
        <p:spPr>
          <a:xfrm>
            <a:off x="699713" y="5574403"/>
            <a:ext cx="108734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sz="1600" dirty="0"/>
              <a:t>Qubit fabricated in Italy within a collaboration between INFN, CNR-IFN, TIFPA and the Universities of Milano Bicocca, Milano Statale, Pisa, F</a:t>
            </a:r>
            <a:r>
              <a:rPr lang="en-GB" sz="1600" dirty="0" err="1"/>
              <a:t>i</a:t>
            </a:r>
            <a:r>
              <a:rPr lang="en-IT" sz="1600" dirty="0"/>
              <a:t>renze, Salerno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748E20-1EDF-F2BE-EA8A-A24AB8BD8830}"/>
                  </a:ext>
                </a:extLst>
              </p:cNvPr>
              <p:cNvSpPr txBox="1"/>
              <p:nvPr/>
            </p:nvSpPr>
            <p:spPr>
              <a:xfrm>
                <a:off x="2130721" y="4083721"/>
                <a:ext cx="12441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=260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𝑛𝑠</m:t>
                      </m:r>
                    </m:oMath>
                  </m:oMathPara>
                </a14:m>
                <a:endParaRPr lang="en-IT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748E20-1EDF-F2BE-EA8A-A24AB8BD88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0721" y="4083721"/>
                <a:ext cx="1244123" cy="276999"/>
              </a:xfrm>
              <a:prstGeom prst="rect">
                <a:avLst/>
              </a:prstGeom>
              <a:blipFill>
                <a:blip r:embed="rId4"/>
                <a:stretch>
                  <a:fillRect l="-5102" t="-8696" r="-2041" b="-3478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71A14444-6AAD-F737-9392-5AF6F39656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0607" y="2368210"/>
            <a:ext cx="3797536" cy="284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567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New Codes Could Make Quantum Computing 10 Times More Efficient | Quanta  Magazine">
            <a:extLst>
              <a:ext uri="{FF2B5EF4-FFF2-40B4-BE49-F238E27FC236}">
                <a16:creationId xmlns:a16="http://schemas.microsoft.com/office/drawing/2014/main" id="{3B33499E-8053-A4B9-539C-28411D3B4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1E5D66-B359-AB68-36EF-3E00462CD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>
            <a:normAutofit/>
          </a:bodyPr>
          <a:lstStyle/>
          <a:p>
            <a:pPr algn="ctr"/>
            <a:r>
              <a:rPr lang="en-IT" sz="3600">
                <a:solidFill>
                  <a:schemeClr val="tx1">
                    <a:lumMod val="85000"/>
                    <a:lumOff val="15000"/>
                  </a:schemeClr>
                </a:solidFill>
              </a:rPr>
              <a:t>Multi Qubit Sensors</a:t>
            </a:r>
          </a:p>
        </p:txBody>
      </p:sp>
      <p:cxnSp>
        <p:nvCxnSpPr>
          <p:cNvPr id="2059" name="Straight Connector 205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F9DF6C-2C01-1F9C-2DBB-E3B10F036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9F77DD6A-99A9-244B-9593-4346DA031E8E}" type="slidenum">
              <a:rPr lang="en-IT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50</a:t>
            </a:fld>
            <a:endParaRPr lang="en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496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48B24-9CAA-D054-9968-3D77EDDB9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DA172-9812-FDE7-CF34-292249A4E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1"/>
            <a:ext cx="5534593" cy="8869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Sensing with Many Qubits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CA5D61-A2F0-830B-659D-9C928EF8040B}"/>
                  </a:ext>
                </a:extLst>
              </p:cNvPr>
              <p:cNvSpPr txBox="1"/>
              <p:nvPr/>
            </p:nvSpPr>
            <p:spPr>
              <a:xfrm>
                <a:off x="478535" y="1629308"/>
                <a:ext cx="6416346" cy="4386059"/>
              </a:xfrm>
              <a:prstGeom prst="rect">
                <a:avLst/>
              </a:prstGeom>
            </p:spPr>
            <p:txBody>
              <a:bodyPr vert="horz" lIns="91440" tIns="45720" rIns="91440" bIns="45720" rtlCol="0" anchor="t">
                <a:noAutofit/>
              </a:bodyPr>
              <a:lstStyle/>
              <a:p>
                <a:pPr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1600" b="0" i="0" u="none" strike="noStrike" dirty="0">
                    <a:effectLst/>
                  </a:rPr>
                  <a:t>Using </a:t>
                </a:r>
                <a:r>
                  <a:rPr lang="en-US" sz="1600" b="1" i="0" dirty="0">
                    <a:effectLst/>
                  </a:rPr>
                  <a:t>many qubits</a:t>
                </a:r>
                <a:r>
                  <a:rPr lang="en-US" sz="1600" b="0" i="0" u="none" strike="noStrike" dirty="0">
                    <a:effectLst/>
                  </a:rPr>
                  <a:t> for quantum sensing can provide several advantages:</a:t>
                </a:r>
              </a:p>
              <a:p>
                <a:pPr marL="457200"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Higher detection efficiency</a:t>
                </a:r>
                <a:r>
                  <a:rPr lang="en-US" sz="1600" dirty="0"/>
                  <a:t> – independent qubits act like multiple detectors </a:t>
                </a:r>
                <a14:m>
                  <m:oMath xmlns:m="http://schemas.openxmlformats.org/officeDocument/2006/math">
                    <m:r>
                      <a:rPr lang="en-US" sz="1600" b="0" i="1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lang="en-US" sz="1600" dirty="0"/>
              </a:p>
              <a:p>
                <a:pPr marL="457200"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b="1" i="0" u="none" strike="noStrike" dirty="0">
                    <a:effectLst/>
                  </a:rPr>
                  <a:t>Increase sensitivity </a:t>
                </a:r>
                <a:r>
                  <a:rPr lang="en-US" sz="1600" b="0" i="0" u="none" strike="noStrike" dirty="0">
                    <a:effectLst/>
                  </a:rPr>
                  <a:t>– averaging over N independent detectors improves the sensitivity as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1600" b="0" i="1" u="none" strike="noStrike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u="none" strike="noStrike"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600" b="0" i="1" u="none" strike="noStrike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600" b="0" i="1" u="none" strike="noStrike">
                                <a:effectLst/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rad>
                      </m:den>
                    </m:f>
                    <m:r>
                      <a:rPr lang="en-US" sz="1600" b="0" i="0" u="none" strike="noStrike">
                        <a:effectLst/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600" b="0" i="0" u="none" strike="noStrike" dirty="0">
                    <a:effectLst/>
                  </a:rPr>
                  <a:t> If the qubits are </a:t>
                </a:r>
                <a:r>
                  <a:rPr lang="en-US" sz="1600" dirty="0"/>
                  <a:t>prepared in entangled states (for example GHZ states) the sensitivity scales as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sz="1600" b="0" i="0" u="none" strike="noStrike" dirty="0">
                    <a:effectLst/>
                  </a:rPr>
                  <a:t> (</a:t>
                </a:r>
                <a:r>
                  <a:rPr lang="en-US" sz="1600" b="0" i="0" u="none" strike="noStrike" dirty="0" err="1">
                    <a:effectLst/>
                  </a:rPr>
                  <a:t>Heisengberg</a:t>
                </a:r>
                <a:r>
                  <a:rPr lang="en-US" sz="1600" b="0" i="0" u="none" strike="noStrike" dirty="0">
                    <a:effectLst/>
                  </a:rPr>
                  <a:t> limit).</a:t>
                </a:r>
              </a:p>
              <a:p>
                <a:pPr marL="457200"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Collective enhancement </a:t>
                </a:r>
                <a:r>
                  <a:rPr lang="en-US" sz="1600" dirty="0"/>
                  <a:t>- If many qubits couple coherently to the same electromagnetic mode, the interaction strength increases collectively. For N identical qubits,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r>
                      <a:rPr lang="en-US" sz="1600" b="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>
                        <a:latin typeface="Cambria Math" panose="02040503050406030204" pitchFamily="18" charset="0"/>
                      </a:rPr>
                      <m:t>𝑔</m:t>
                    </m:r>
                    <m:rad>
                      <m:radPr>
                        <m:degHide m:val="on"/>
                        <m:ctrlPr>
                          <a:rPr lang="en-US" sz="1600" b="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US" sz="1600" dirty="0"/>
                  <a:t>, which is known as Dicke or Tavis-Cummings enhancement.</a:t>
                </a:r>
              </a:p>
              <a:p>
                <a:pPr marL="457200"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b="1" i="0" u="none" strike="noStrike" dirty="0">
                    <a:effectLst/>
                  </a:rPr>
                  <a:t>Error </a:t>
                </a:r>
                <a:r>
                  <a:rPr lang="en-US" sz="1600" b="1" dirty="0"/>
                  <a:t>correction and Dark count suppression </a:t>
                </a:r>
                <a:r>
                  <a:rPr lang="en-US" sz="1600" dirty="0"/>
                  <a:t>- Requiring coincidence between k qubits reduces false positives of probability p approximately as p</a:t>
                </a:r>
                <a:r>
                  <a:rPr lang="en-US" sz="1600" baseline="30000" dirty="0"/>
                  <a:t>k</a:t>
                </a:r>
                <a:r>
                  <a:rPr lang="en-US" sz="1600" dirty="0"/>
                  <a:t>.</a:t>
                </a:r>
              </a:p>
              <a:p>
                <a:pPr marL="457200" indent="-228600">
                  <a:lnSpc>
                    <a:spcPct val="90000"/>
                  </a:lnSpc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600" b="1" i="0" u="none" strike="noStrike" dirty="0">
                    <a:effectLst/>
                  </a:rPr>
                  <a:t>QND</a:t>
                </a:r>
                <a:r>
                  <a:rPr lang="en-US" sz="1600" b="0" i="0" u="none" strike="noStrike" dirty="0">
                    <a:effectLst/>
                  </a:rPr>
                  <a:t> - </a:t>
                </a:r>
                <a:r>
                  <a:rPr lang="en-US" sz="1600" dirty="0"/>
                  <a:t>Several qubits can interrogate the same photon without destroying it.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6CA5D61-A2F0-830B-659D-9C928EF804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35" y="1629308"/>
                <a:ext cx="6416346" cy="4386059"/>
              </a:xfrm>
              <a:prstGeom prst="rect">
                <a:avLst/>
              </a:prstGeom>
              <a:blipFill>
                <a:blip r:embed="rId2"/>
                <a:stretch>
                  <a:fillRect l="-395" t="-1156" r="-988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DE2F277-0938-7863-3CFC-7F751D40E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442" y="1629308"/>
            <a:ext cx="5201023" cy="318562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EB9E20-E166-A871-DFB3-9F9B72298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4B12877-2558-E947-B7D4-34BFEE18A546}" type="slidenum">
              <a:rPr lang="en-US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51</a:t>
            </a:fld>
            <a:endParaRPr lang="en-US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1319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30D751-D874-292F-A80A-B966908C6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31C686-CC6A-D190-F1AF-A60C9FB34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86FC58-24A2-41D2-1B3D-48EDA0E88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E7C666-E904-71BC-82BD-7C88858E5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76C0D76-3C89-4C48-DB08-F95EACB71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58EB2A-276E-F1D7-96EB-DF310E45D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232E75-B968-DE12-01E9-610CF27E8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Quantum Coincidence with Superconducting Qubits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E49B4D-BF60-34AC-5070-55AA5E0AC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52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3A0448-7126-1A48-CB5D-CE8EA1D12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75" y="1616294"/>
            <a:ext cx="6941899" cy="43941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FF1C12-DBAE-F481-D384-8F9FD76B9881}"/>
              </a:ext>
            </a:extLst>
          </p:cNvPr>
          <p:cNvSpPr txBox="1"/>
          <p:nvPr/>
        </p:nvSpPr>
        <p:spPr>
          <a:xfrm>
            <a:off x="582675" y="6320310"/>
            <a:ext cx="2674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A </a:t>
            </a:r>
            <a:r>
              <a:rPr lang="en-GB" sz="1200" dirty="0" err="1"/>
              <a:t>D’Elia</a:t>
            </a:r>
            <a:r>
              <a:rPr lang="en-GB" sz="1200" dirty="0"/>
              <a:t> Appl. Sci. 2024, 14(4), 1478</a:t>
            </a:r>
          </a:p>
          <a:p>
            <a:endParaRPr lang="en-IT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8902897-99E8-9A52-2CC0-1FF98F9EF302}"/>
                  </a:ext>
                </a:extLst>
              </p:cNvPr>
              <p:cNvSpPr txBox="1"/>
              <p:nvPr/>
            </p:nvSpPr>
            <p:spPr>
              <a:xfrm>
                <a:off x="8124205" y="3945550"/>
                <a:ext cx="3281476" cy="5866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∼</m:t>
                    </m:r>
                    <m:f>
                      <m:f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𝑝</m:t>
                        </m:r>
                        <m:sSup>
                          <m:sSup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e>
                          <m:sup>
                            <m:r>
                              <a:rPr lang="it-IT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it-IT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it-IT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1×</m:t>
                        </m:r>
                        <m:sSup>
                          <m:sSupPr>
                            <m:ctrlPr>
                              <a:rPr lang="it-I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it-IT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−4</m:t>
                            </m:r>
                          </m:sup>
                        </m:sSup>
                      </m:num>
                      <m:den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10 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&lt;10 </m:t>
                    </m:r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𝐻𝑧</m:t>
                    </m:r>
                  </m:oMath>
                </a14:m>
                <a:r>
                  <a:rPr lang="en-IT" sz="20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8902897-99E8-9A52-2CC0-1FF98F9EF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4205" y="3945550"/>
                <a:ext cx="3281476" cy="586635"/>
              </a:xfrm>
              <a:prstGeom prst="rect">
                <a:avLst/>
              </a:prstGeom>
              <a:blipFill>
                <a:blip r:embed="rId3"/>
                <a:stretch>
                  <a:fillRect l="-2308" b="-17021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96B03383-46DA-F6F7-9C8D-2D1489EB4304}"/>
              </a:ext>
            </a:extLst>
          </p:cNvPr>
          <p:cNvSpPr txBox="1"/>
          <p:nvPr/>
        </p:nvSpPr>
        <p:spPr>
          <a:xfrm>
            <a:off x="8058739" y="3444060"/>
            <a:ext cx="2500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>
                <a:latin typeface="+mj-lt"/>
              </a:rPr>
              <a:t>Expected dark count 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121F16-1656-4425-DD51-C85482984E3C}"/>
              </a:ext>
            </a:extLst>
          </p:cNvPr>
          <p:cNvSpPr txBox="1"/>
          <p:nvPr/>
        </p:nvSpPr>
        <p:spPr>
          <a:xfrm>
            <a:off x="8058739" y="2214420"/>
            <a:ext cx="3402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T" dirty="0"/>
              <a:t>Sensing with  two independent Ramsey protocols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938A1D1-2F66-98D6-918F-C3118CF93E15}"/>
                  </a:ext>
                </a:extLst>
              </p:cNvPr>
              <p:cNvSpPr txBox="1"/>
              <p:nvPr/>
            </p:nvSpPr>
            <p:spPr>
              <a:xfrm>
                <a:off x="1054041" y="1751409"/>
                <a:ext cx="869084" cy="6988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≫</m:t>
                      </m:r>
                      <m:f>
                        <m:f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T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938A1D1-2F66-98D6-918F-C3118CF93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041" y="1751409"/>
                <a:ext cx="869084" cy="698846"/>
              </a:xfrm>
              <a:prstGeom prst="rect">
                <a:avLst/>
              </a:prstGeom>
              <a:blipFill>
                <a:blip r:embed="rId4"/>
                <a:stretch>
                  <a:fillRect l="-8696" t="-1786" r="-7246" b="-14286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06150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30B1AA-559F-7476-91D0-9B20227D5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D536BD9-031D-5B46-FE3E-23446AE27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5EAB56-E2FC-E4ED-0EA2-0CDDF4D2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3A6F19-6C91-EAFC-B575-808760DA9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0D212D-B55B-1224-801F-13A5E9F36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059C666-05CF-AB1A-9D7B-6EF42A927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6B8E81-FC85-C061-E124-AC5F5BAEC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Quantum Coincidence with Superconducting Qubits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F8B08E-3D55-7D41-C28B-69EF92B3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53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31637FB-C610-2EA0-B907-7EE19400B575}"/>
              </a:ext>
            </a:extLst>
          </p:cNvPr>
          <p:cNvGrpSpPr/>
          <p:nvPr/>
        </p:nvGrpSpPr>
        <p:grpSpPr>
          <a:xfrm>
            <a:off x="1434186" y="1965402"/>
            <a:ext cx="8553600" cy="3564000"/>
            <a:chOff x="3578056" y="1307873"/>
            <a:chExt cx="8553600" cy="3564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5F8E565-6DFC-5DE8-6B04-01A00EB5B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78056" y="1307873"/>
              <a:ext cx="8553600" cy="3564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4EEB58D-5FDE-3382-462F-790BC6CA7BE9}"/>
                    </a:ext>
                  </a:extLst>
                </p:cNvPr>
                <p:cNvSpPr txBox="1"/>
                <p:nvPr/>
              </p:nvSpPr>
              <p:spPr>
                <a:xfrm rot="16200000">
                  <a:off x="3335323" y="2710045"/>
                  <a:ext cx="1743426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IT" dirty="0"/>
                    <a:t>Probability |</a:t>
                  </a:r>
                  <a14:m>
                    <m:oMath xmlns:m="http://schemas.openxmlformats.org/officeDocument/2006/math">
                      <m:d>
                        <m:dPr>
                          <m:begChr m:val=""/>
                          <m:endChr m:val="⟩"/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1,1</m:t>
                          </m:r>
                        </m:e>
                      </m:d>
                    </m:oMath>
                  </a14:m>
                  <a:endParaRPr lang="en-IT" dirty="0"/>
                </a:p>
              </p:txBody>
            </p:sp>
          </mc:Choice>
          <mc:Fallback xmlns="">
            <p:sp>
              <p:nvSpPr>
                <p:cNvPr id="2" name="TextBox 1">
                  <a:extLst>
                    <a:ext uri="{FF2B5EF4-FFF2-40B4-BE49-F238E27FC236}">
                      <a16:creationId xmlns:a16="http://schemas.microsoft.com/office/drawing/2014/main" id="{86F89958-21EA-3016-39AA-59C8B44035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3335323" y="2710045"/>
                  <a:ext cx="1743426" cy="369332"/>
                </a:xfrm>
                <a:prstGeom prst="rect">
                  <a:avLst/>
                </a:prstGeom>
                <a:blipFill>
                  <a:blip r:embed="rId3"/>
                  <a:stretch>
                    <a:fillRect l="-110000" t="-12230" r="-166667" b="-2878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0E4B5C30-0C4F-73D3-DA8C-E3D561EB9F4E}"/>
                    </a:ext>
                  </a:extLst>
                </p:cNvPr>
                <p:cNvSpPr txBox="1"/>
                <p:nvPr/>
              </p:nvSpPr>
              <p:spPr>
                <a:xfrm>
                  <a:off x="5029652" y="3961586"/>
                  <a:ext cx="5077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0,0</m:t>
                            </m:r>
                          </m:e>
                        </m:d>
                      </m:oMath>
                    </m:oMathPara>
                  </a14:m>
                  <a:endParaRPr lang="en-IT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4FC18C4-F282-B28F-7122-D50A07EC67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29652" y="3961586"/>
                  <a:ext cx="507768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14634" t="-160870" r="-58537" b="-234783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D38C5D0B-641E-E9A1-D9F4-BDBEF3160619}"/>
                    </a:ext>
                  </a:extLst>
                </p:cNvPr>
                <p:cNvSpPr txBox="1"/>
                <p:nvPr/>
              </p:nvSpPr>
              <p:spPr>
                <a:xfrm>
                  <a:off x="10404888" y="1941161"/>
                  <a:ext cx="5077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1,1</m:t>
                            </m:r>
                          </m:e>
                        </m:d>
                      </m:oMath>
                    </m:oMathPara>
                  </a14:m>
                  <a:endParaRPr lang="en-IT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28C7181-9D56-DDF3-DAC6-A464355496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04888" y="1941161"/>
                  <a:ext cx="507768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7073" t="-160870" r="-58537" b="-230435"/>
                  </a:stretch>
                </a:blipFill>
              </p:spPr>
              <p:txBody>
                <a:bodyPr/>
                <a:lstStyle/>
                <a:p>
                  <a:r>
                    <a:rPr lang="en-I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B2AD827-6034-00EC-5125-D3C48ED0D1D3}"/>
                </a:ext>
              </a:extLst>
            </p:cNvPr>
            <p:cNvSpPr txBox="1"/>
            <p:nvPr/>
          </p:nvSpPr>
          <p:spPr>
            <a:xfrm>
              <a:off x="6022298" y="2891632"/>
              <a:ext cx="14611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dirty="0">
                  <a:solidFill>
                    <a:schemeClr val="accent2"/>
                  </a:solidFill>
                </a:rPr>
                <a:t>Input photon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5F46734-CBD1-5905-1826-0C29FEEA15F2}"/>
                </a:ext>
              </a:extLst>
            </p:cNvPr>
            <p:cNvSpPr txBox="1"/>
            <p:nvPr/>
          </p:nvSpPr>
          <p:spPr>
            <a:xfrm>
              <a:off x="8344191" y="2308596"/>
              <a:ext cx="1807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Probability P(11)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26C2D47-A074-87CD-E996-D7718B06BFC0}"/>
              </a:ext>
            </a:extLst>
          </p:cNvPr>
          <p:cNvSpPr txBox="1"/>
          <p:nvPr/>
        </p:nvSpPr>
        <p:spPr>
          <a:xfrm>
            <a:off x="699713" y="6217850"/>
            <a:ext cx="4064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A. </a:t>
            </a:r>
            <a:r>
              <a:rPr lang="en-GB" sz="1200" dirty="0" err="1"/>
              <a:t>Piedju</a:t>
            </a:r>
            <a:r>
              <a:rPr lang="en-GB" sz="1200" dirty="0"/>
              <a:t> </a:t>
            </a:r>
            <a:r>
              <a:rPr lang="en-GB" sz="1200" dirty="0" err="1"/>
              <a:t>Komnang</a:t>
            </a:r>
            <a:r>
              <a:rPr lang="en-GB" sz="1200" dirty="0"/>
              <a:t> IL NUOVO CIMENTO 49 C (2026) 77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AECB623-0209-B0A8-3C42-C33EEE2964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5520400"/>
            <a:ext cx="3101771" cy="72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F9AD84-8B44-0886-FD8C-CC08C3A99403}"/>
              </a:ext>
            </a:extLst>
          </p:cNvPr>
          <p:cNvSpPr txBox="1"/>
          <p:nvPr/>
        </p:nvSpPr>
        <p:spPr>
          <a:xfrm>
            <a:off x="6096000" y="6166730"/>
            <a:ext cx="21006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https://</a:t>
            </a:r>
            <a:r>
              <a:rPr lang="en-GB" sz="1400" dirty="0" err="1"/>
              <a:t>qutip.org</a:t>
            </a:r>
            <a:endParaRPr lang="en-IT" sz="1400" dirty="0"/>
          </a:p>
        </p:txBody>
      </p:sp>
    </p:spTree>
    <p:extLst>
      <p:ext uri="{BB962C8B-B14F-4D97-AF65-F5344CB8AC3E}">
        <p14:creationId xmlns:p14="http://schemas.microsoft.com/office/powerpoint/2010/main" val="17911219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DA12A6-B693-8995-B017-201EF9A04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5B0B6F-1D4F-CDA7-942A-0D6176EA3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Quantum Coincidence with Superconducting Qubits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30FB3D-0BB0-2550-7F68-284F9A856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48" y="2338460"/>
            <a:ext cx="5131088" cy="3683569"/>
          </a:xfrm>
          <a:prstGeom prst="rect">
            <a:avLst/>
          </a:prstGeom>
        </p:spPr>
      </p:pic>
      <p:pic>
        <p:nvPicPr>
          <p:cNvPr id="5" name="Picture 4" descr="A black square object on a red surface&#10;&#10;AI-generated content may be incorrect.">
            <a:extLst>
              <a:ext uri="{FF2B5EF4-FFF2-40B4-BE49-F238E27FC236}">
                <a16:creationId xmlns:a16="http://schemas.microsoft.com/office/drawing/2014/main" id="{A0F00402-B815-3DF8-BFB7-8D74D6C92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165" y="2217815"/>
            <a:ext cx="4759322" cy="399783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73C581-B0B6-5753-93EA-73E63D99D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54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5240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0903CC-EECD-744D-112B-BBE26A5B5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B7F0A3-80EF-550D-A96A-27CA0A252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Quantum Coincidence with Superconducting Qubits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46F2A2-1985-71FF-6C91-283000492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48" y="2338460"/>
            <a:ext cx="5131088" cy="36835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495E32-BE27-070A-9EC4-B84CD9446B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473" t="37056" r="10477" b="10476"/>
          <a:stretch>
            <a:fillRect/>
          </a:stretch>
        </p:blipFill>
        <p:spPr>
          <a:xfrm>
            <a:off x="6345165" y="2217815"/>
            <a:ext cx="4574595" cy="399783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DB9F7F-E4AA-F523-1300-35A4A170C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31079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135BBC48-40D5-6A40-8558-69B2B04C70B5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55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0963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1E5128-4777-7B10-2316-A345AC689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8E140A-5769-B69C-4F46-F174EEA7F1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14" r="13497" b="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526E66-761E-DC29-66D5-4C1F4A8E4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Qubit Resilient to Strong Magnetic Fields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EE9A85-C0B6-DBF0-71B0-0DCF2C31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D5E3A54-2BD8-974A-A8AC-9542176A1B81}" type="slidenum">
              <a:rPr lang="en-IT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56</a:t>
            </a:fld>
            <a:endParaRPr lang="en-I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1196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3297A-AAAE-A4DA-ACE4-5F1025EF0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T" dirty="0"/>
              <a:t>Can we Build a Magnetically Resilient Qubit?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6B3056-7813-A2A4-655D-EF06D020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8F14A-D07F-FE4E-BFC8-EF61D4A45EFB}" type="slidenum">
              <a:rPr lang="en-IT" smtClean="0"/>
              <a:t>57</a:t>
            </a:fld>
            <a:endParaRPr lang="en-I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746F35-9F2A-861A-6DBB-C8288B65F85A}"/>
              </a:ext>
            </a:extLst>
          </p:cNvPr>
          <p:cNvSpPr txBox="1"/>
          <p:nvPr/>
        </p:nvSpPr>
        <p:spPr>
          <a:xfrm>
            <a:off x="1672239" y="4642458"/>
            <a:ext cx="93412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effectLst/>
                <a:latin typeface="+mj-lt"/>
              </a:rPr>
              <a:t>Thin NbSe</a:t>
            </a:r>
            <a:r>
              <a:rPr lang="en-GB" sz="2000" baseline="-25000" dirty="0">
                <a:effectLst/>
                <a:latin typeface="+mj-lt"/>
              </a:rPr>
              <a:t>2</a:t>
            </a:r>
            <a:r>
              <a:rPr lang="en-GB" sz="2000" dirty="0">
                <a:effectLst/>
                <a:latin typeface="+mj-lt"/>
              </a:rPr>
              <a:t> (niobium </a:t>
            </a:r>
            <a:r>
              <a:rPr lang="en-GB" sz="2000" dirty="0" err="1">
                <a:effectLst/>
                <a:latin typeface="+mj-lt"/>
              </a:rPr>
              <a:t>diselenide</a:t>
            </a:r>
            <a:r>
              <a:rPr lang="en-GB" sz="2000" dirty="0">
                <a:effectLst/>
                <a:latin typeface="+mj-lt"/>
              </a:rPr>
              <a:t>) retains superconductivity at a high </a:t>
            </a:r>
            <a:r>
              <a:rPr lang="en-GB" sz="2000" b="1" dirty="0" err="1">
                <a:effectLst/>
                <a:latin typeface="+mj-lt"/>
              </a:rPr>
              <a:t>inplane</a:t>
            </a:r>
            <a:r>
              <a:rPr lang="en-GB" sz="2000" dirty="0">
                <a:latin typeface="+mj-lt"/>
              </a:rPr>
              <a:t> </a:t>
            </a:r>
            <a:r>
              <a:rPr lang="en-GB" sz="2000" dirty="0">
                <a:effectLst/>
                <a:latin typeface="+mj-lt"/>
              </a:rPr>
              <a:t>magnetic field up to 30 T!  Spins pinned on the orthogonal </a:t>
            </a:r>
            <a:r>
              <a:rPr lang="en-GB" sz="2000" dirty="0" err="1">
                <a:effectLst/>
                <a:latin typeface="+mj-lt"/>
              </a:rPr>
              <a:t>directioin</a:t>
            </a:r>
            <a:r>
              <a:rPr lang="en-GB" sz="2000" dirty="0">
                <a:effectLst/>
                <a:latin typeface="+mj-lt"/>
              </a:rPr>
              <a:t> by strong spin orbit coupling are insensitive to </a:t>
            </a:r>
            <a:r>
              <a:rPr lang="en-GB" sz="2000" dirty="0" err="1">
                <a:effectLst/>
                <a:latin typeface="+mj-lt"/>
              </a:rPr>
              <a:t>inplane</a:t>
            </a:r>
            <a:r>
              <a:rPr lang="en-GB" sz="2000" dirty="0">
                <a:effectLst/>
                <a:latin typeface="+mj-lt"/>
              </a:rPr>
              <a:t> magnetic field.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B1F7072-1D5A-434E-48D8-0D7247DC290C}"/>
              </a:ext>
            </a:extLst>
          </p:cNvPr>
          <p:cNvGrpSpPr/>
          <p:nvPr/>
        </p:nvGrpSpPr>
        <p:grpSpPr>
          <a:xfrm>
            <a:off x="1483178" y="1925070"/>
            <a:ext cx="6158731" cy="2122129"/>
            <a:chOff x="5734434" y="1824546"/>
            <a:chExt cx="6158731" cy="2122129"/>
          </a:xfrm>
        </p:grpSpPr>
        <p:pic>
          <p:nvPicPr>
            <p:cNvPr id="1026" name="Picture 2" descr="Figure 1">
              <a:extLst>
                <a:ext uri="{FF2B5EF4-FFF2-40B4-BE49-F238E27FC236}">
                  <a16:creationId xmlns:a16="http://schemas.microsoft.com/office/drawing/2014/main" id="{C903F72C-FA89-5F56-536E-254536E4EB3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89" r="53809" b="77473"/>
            <a:stretch/>
          </p:blipFill>
          <p:spPr bwMode="auto">
            <a:xfrm>
              <a:off x="5734434" y="1824546"/>
              <a:ext cx="6158731" cy="19048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905F9C3-9F3E-4A47-8D07-CBD697D75B55}"/>
                </a:ext>
              </a:extLst>
            </p:cNvPr>
            <p:cNvSpPr txBox="1"/>
            <p:nvPr/>
          </p:nvSpPr>
          <p:spPr>
            <a:xfrm>
              <a:off x="5923495" y="3638898"/>
              <a:ext cx="522273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400" dirty="0"/>
                <a:t>NbSe2 : Transition-metal dichalcogenide (TMD) superconductors</a:t>
              </a:r>
              <a:endParaRPr lang="en-IT" sz="1400" dirty="0"/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A71CB75-A893-E306-1AF0-27B9537B06B6}"/>
                </a:ext>
              </a:extLst>
            </p:cNvPr>
            <p:cNvCxnSpPr/>
            <p:nvPr/>
          </p:nvCxnSpPr>
          <p:spPr>
            <a:xfrm>
              <a:off x="7831015" y="3269566"/>
              <a:ext cx="1219200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03B3ECB-17ED-9349-358A-540FDD07F94E}"/>
                </a:ext>
              </a:extLst>
            </p:cNvPr>
            <p:cNvSpPr txBox="1"/>
            <p:nvPr/>
          </p:nvSpPr>
          <p:spPr>
            <a:xfrm>
              <a:off x="8180674" y="3269566"/>
              <a:ext cx="429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T" dirty="0">
                  <a:solidFill>
                    <a:srgbClr val="FF0000"/>
                  </a:solidFill>
                </a:rPr>
                <a:t>B</a:t>
              </a:r>
              <a:r>
                <a:rPr lang="en-IT" baseline="-25000" dirty="0">
                  <a:solidFill>
                    <a:srgbClr val="FF0000"/>
                  </a:solidFill>
                </a:rPr>
                <a:t>//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4B774BF-53F8-CC37-B26E-1EBF8151E788}"/>
                </a:ext>
              </a:extLst>
            </p:cNvPr>
            <p:cNvSpPr txBox="1"/>
            <p:nvPr/>
          </p:nvSpPr>
          <p:spPr>
            <a:xfrm>
              <a:off x="9568088" y="3175399"/>
              <a:ext cx="224681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dirty="0"/>
                <a:t> https://</a:t>
              </a:r>
              <a:r>
                <a:rPr lang="en-GB" sz="1000" dirty="0" err="1"/>
                <a:t>doi.org</a:t>
              </a:r>
              <a:r>
                <a:rPr lang="en-GB" sz="1000" dirty="0"/>
                <a:t>/10.1038/nphys3538</a:t>
              </a:r>
              <a:endParaRPr lang="en-IT" sz="1000" dirty="0"/>
            </a:p>
          </p:txBody>
        </p:sp>
      </p:grpSp>
      <p:pic>
        <p:nvPicPr>
          <p:cNvPr id="5" name="Immagine 8">
            <a:extLst>
              <a:ext uri="{FF2B5EF4-FFF2-40B4-BE49-F238E27FC236}">
                <a16:creationId xmlns:a16="http://schemas.microsoft.com/office/drawing/2014/main" id="{8A6632DD-590C-0509-388B-CBFA6903E4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95" t="2768" r="32710"/>
          <a:stretch>
            <a:fillRect/>
          </a:stretch>
        </p:blipFill>
        <p:spPr>
          <a:xfrm>
            <a:off x="8077184" y="2009589"/>
            <a:ext cx="2936330" cy="2304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DCCB4B4-E692-BA41-4644-DAC006B9C432}"/>
              </a:ext>
            </a:extLst>
          </p:cNvPr>
          <p:cNvSpPr txBox="1"/>
          <p:nvPr/>
        </p:nvSpPr>
        <p:spPr>
          <a:xfrm>
            <a:off x="8689885" y="1690688"/>
            <a:ext cx="22781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i="1" dirty="0">
                <a:solidFill>
                  <a:srgbClr val="000000"/>
                </a:solidFill>
              </a:rPr>
              <a:t>Xi, X., et al. Nature Phys  (2016). </a:t>
            </a:r>
          </a:p>
        </p:txBody>
      </p:sp>
    </p:spTree>
    <p:extLst>
      <p:ext uri="{BB962C8B-B14F-4D97-AF65-F5344CB8AC3E}">
        <p14:creationId xmlns:p14="http://schemas.microsoft.com/office/powerpoint/2010/main" val="3440656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DC5E2-2219-EE51-D14B-54F916654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CCAE45E-3A85-BC6D-395A-58DD42FEE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5084878" cy="399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95E4FC-3A9A-E64E-D0F9-3F4BF7583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T" dirty="0"/>
              <a:t>Coherent Oscillation in N</a:t>
            </a:r>
            <a:r>
              <a:rPr lang="en-IT" cap="none" dirty="0"/>
              <a:t>b</a:t>
            </a:r>
            <a:r>
              <a:rPr lang="en-IT" dirty="0"/>
              <a:t>S</a:t>
            </a:r>
            <a:r>
              <a:rPr lang="en-IT" cap="none" dirty="0"/>
              <a:t>e</a:t>
            </a:r>
            <a:r>
              <a:rPr lang="en-IT" baseline="-25000" dirty="0"/>
              <a:t>2 </a:t>
            </a:r>
            <a:r>
              <a:rPr lang="en-IT" dirty="0"/>
              <a:t>Qubit #1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908008-5A10-9F77-BDF5-4A9B56D60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8F14A-D07F-FE4E-BFC8-EF61D4A45EFB}" type="slidenum">
              <a:rPr lang="en-IT" smtClean="0"/>
              <a:t>58</a:t>
            </a:fld>
            <a:endParaRPr lang="en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25FC634-0A22-FD4D-17C9-99A755FBB2B4}"/>
                  </a:ext>
                </a:extLst>
              </p:cNvPr>
              <p:cNvSpPr txBox="1"/>
              <p:nvPr/>
            </p:nvSpPr>
            <p:spPr>
              <a:xfrm>
                <a:off x="2782096" y="3824431"/>
                <a:ext cx="2314929" cy="6392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𝑞𝑢𝑏𝑖𝑡</m:t>
                          </m:r>
                        </m:sub>
                      </m:sSub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=12.6 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𝐺𝐻𝑧</m:t>
                      </m:r>
                    </m:oMath>
                  </m:oMathPara>
                </a14:m>
                <a:endParaRPr lang="it-IT" sz="2000" b="0" dirty="0"/>
              </a:p>
              <a:p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∼6.5 </m:t>
                    </m:r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IT" sz="2000" dirty="0"/>
                  <a:t>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25FC634-0A22-FD4D-17C9-99A755FBB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2096" y="3824431"/>
                <a:ext cx="2314929" cy="639214"/>
              </a:xfrm>
              <a:prstGeom prst="rect">
                <a:avLst/>
              </a:prstGeom>
              <a:blipFill>
                <a:blip r:embed="rId3"/>
                <a:stretch>
                  <a:fillRect l="-5435" t="-1923" b="-15385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close-up of a broken glass&#10;&#10;AI-generated content may be incorrect.">
            <a:extLst>
              <a:ext uri="{FF2B5EF4-FFF2-40B4-BE49-F238E27FC236}">
                <a16:creationId xmlns:a16="http://schemas.microsoft.com/office/drawing/2014/main" id="{7961720E-2382-E0B3-B783-5B9A776BAB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160" r="6734" b="1"/>
          <a:stretch/>
        </p:blipFill>
        <p:spPr>
          <a:xfrm>
            <a:off x="7040288" y="2002331"/>
            <a:ext cx="3140623" cy="306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9445C0-B8F4-594E-C96A-E7D5CFB46A0E}"/>
              </a:ext>
            </a:extLst>
          </p:cNvPr>
          <p:cNvSpPr txBox="1"/>
          <p:nvPr/>
        </p:nvSpPr>
        <p:spPr>
          <a:xfrm>
            <a:off x="428796" y="6338986"/>
            <a:ext cx="33798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A. D’Elia arXiv:2509.17160v2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B280FF-FAB5-E6F4-F29B-BE5191ED2D59}"/>
                  </a:ext>
                </a:extLst>
              </p:cNvPr>
              <p:cNvSpPr txBox="1"/>
              <p:nvPr/>
            </p:nvSpPr>
            <p:spPr>
              <a:xfrm>
                <a:off x="7373625" y="5096975"/>
                <a:ext cx="23665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Junction</m:t>
                      </m:r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Area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∼80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𝜇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T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8B280FF-FAB5-E6F4-F29B-BE5191ED2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625" y="5096975"/>
                <a:ext cx="2366545" cy="276999"/>
              </a:xfrm>
              <a:prstGeom prst="rect">
                <a:avLst/>
              </a:prstGeom>
              <a:blipFill>
                <a:blip r:embed="rId5"/>
                <a:stretch>
                  <a:fillRect l="-2660" t="-8696" b="-34783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A7697E6-75A0-4D4A-8E09-7631E1F66AAB}"/>
              </a:ext>
            </a:extLst>
          </p:cNvPr>
          <p:cNvSpPr txBox="1"/>
          <p:nvPr/>
        </p:nvSpPr>
        <p:spPr>
          <a:xfrm>
            <a:off x="2782096" y="1690688"/>
            <a:ext cx="183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Rabi oscillations</a:t>
            </a:r>
          </a:p>
        </p:txBody>
      </p:sp>
      <p:pic>
        <p:nvPicPr>
          <p:cNvPr id="4" name="Picture 3" descr="Alessandro D'Elia">
            <a:extLst>
              <a:ext uri="{FF2B5EF4-FFF2-40B4-BE49-F238E27FC236}">
                <a16:creationId xmlns:a16="http://schemas.microsoft.com/office/drawing/2014/main" id="{026C7A41-5551-F105-2BFD-D6947138A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2659" y="2984707"/>
            <a:ext cx="1440000" cy="1440000"/>
          </a:xfrm>
          <a:prstGeom prst="rect">
            <a:avLst/>
          </a:prstGeom>
        </p:spPr>
      </p:pic>
      <p:pic>
        <p:nvPicPr>
          <p:cNvPr id="5" name="Picture 4" descr="Three IP Paris researchers awarded with ERC Starting Grants | Institut Polytechnique de Paris">
            <a:extLst>
              <a:ext uri="{FF2B5EF4-FFF2-40B4-BE49-F238E27FC236}">
                <a16:creationId xmlns:a16="http://schemas.microsoft.com/office/drawing/2014/main" id="{239E00BE-C3AA-72B6-BD77-7E1D8F2F77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0911" y="1957424"/>
            <a:ext cx="1541748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440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240A8D-C23A-AC55-3E55-958FB9752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9111F-3624-2046-B5AC-D122C8027009}" type="slidenum">
              <a:rPr lang="en-IT" smtClean="0"/>
              <a:t>59</a:t>
            </a:fld>
            <a:endParaRPr lang="en-IT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1B863A-B12C-9E6D-4853-286C872AE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4304" y="1703388"/>
            <a:ext cx="2770485" cy="298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84C375A-75DF-CF01-49B6-8FCBEE0AADE2}"/>
                  </a:ext>
                </a:extLst>
              </p:cNvPr>
              <p:cNvSpPr txBox="1"/>
              <p:nvPr/>
            </p:nvSpPr>
            <p:spPr>
              <a:xfrm>
                <a:off x="9216692" y="5041512"/>
                <a:ext cx="22383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Junction</m:t>
                      </m:r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Area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∼7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𝜇</m:t>
                      </m:r>
                      <m:sSup>
                        <m:sSup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T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84C375A-75DF-CF01-49B6-8FCBEE0AAD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6692" y="5041512"/>
                <a:ext cx="2238305" cy="276999"/>
              </a:xfrm>
              <a:prstGeom prst="rect">
                <a:avLst/>
              </a:prstGeom>
              <a:blipFill>
                <a:blip r:embed="rId3"/>
                <a:stretch>
                  <a:fillRect l="-2825" t="-4348" r="-1130" b="-39130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3AE3C23-FC2E-1A6A-0D81-391F9AE5C5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039" y="1617101"/>
            <a:ext cx="4262297" cy="3564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4E70B9-8D3D-6577-19C9-C38C32A907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15" y="1630299"/>
            <a:ext cx="4496724" cy="3636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BCF6D7D-B387-2E59-A71E-A24B48C6A66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T" dirty="0"/>
              <a:t>Coherent Oscillation in NbSe</a:t>
            </a:r>
            <a:r>
              <a:rPr lang="en-IT" baseline="-25000" dirty="0"/>
              <a:t>2 </a:t>
            </a:r>
            <a:r>
              <a:rPr lang="en-IT" dirty="0"/>
              <a:t>Qubit #2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9075BD-2438-32B1-48CD-90B484F0574F}"/>
              </a:ext>
            </a:extLst>
          </p:cNvPr>
          <p:cNvSpPr txBox="1"/>
          <p:nvPr/>
        </p:nvSpPr>
        <p:spPr>
          <a:xfrm>
            <a:off x="5438372" y="5127799"/>
            <a:ext cx="2533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300 MHz anharmonicity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5A82C7-3715-E03D-197F-72536A8BBCEE}"/>
              </a:ext>
            </a:extLst>
          </p:cNvPr>
          <p:cNvSpPr txBox="1"/>
          <p:nvPr/>
        </p:nvSpPr>
        <p:spPr>
          <a:xfrm>
            <a:off x="1550196" y="5127799"/>
            <a:ext cx="1830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dirty="0"/>
              <a:t>Rabi oscillations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38C001B-58FD-B1D5-B1ED-30BFFB92DED0}"/>
                  </a:ext>
                </a:extLst>
              </p:cNvPr>
              <p:cNvSpPr txBox="1"/>
              <p:nvPr/>
            </p:nvSpPr>
            <p:spPr>
              <a:xfrm>
                <a:off x="1427277" y="5602431"/>
                <a:ext cx="2076081" cy="6392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𝑞𝑢𝑏𝑖𝑡</m:t>
                          </m:r>
                        </m:sub>
                      </m:sSub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=10.7 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𝐺𝐻𝑧</m:t>
                      </m:r>
                    </m:oMath>
                  </m:oMathPara>
                </a14:m>
                <a:endParaRPr lang="it-IT" sz="2000" b="0" dirty="0"/>
              </a:p>
              <a:p>
                <a14:m>
                  <m:oMath xmlns:m="http://schemas.openxmlformats.org/officeDocument/2006/math"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∼300 </m:t>
                    </m:r>
                    <m:r>
                      <a:rPr lang="it-IT" sz="2000" b="0" i="1" smtClean="0">
                        <a:latin typeface="Cambria Math" panose="02040503050406030204" pitchFamily="18" charset="0"/>
                      </a:rPr>
                      <m:t>𝑛𝑠</m:t>
                    </m:r>
                  </m:oMath>
                </a14:m>
                <a:r>
                  <a:rPr lang="en-IT" sz="2000" dirty="0"/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38C001B-58FD-B1D5-B1ED-30BFFB92D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7277" y="5602431"/>
                <a:ext cx="2076081" cy="639214"/>
              </a:xfrm>
              <a:prstGeom prst="rect">
                <a:avLst/>
              </a:prstGeom>
              <a:blipFill>
                <a:blip r:embed="rId6"/>
                <a:stretch>
                  <a:fillRect l="-6098" t="-3922" r="-1220" b="-15686"/>
                </a:stretch>
              </a:blipFill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10919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CAC2CE-8085-FB75-4368-5248BCB01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In Summary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DF8D5F-AC1C-3C99-32DE-8B2026D0CC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6623"/>
          <a:stretch>
            <a:fillRect/>
          </a:stretch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C81F3F-6D51-4B38-2720-B0E7062AB774}"/>
              </a:ext>
            </a:extLst>
          </p:cNvPr>
          <p:cNvSpPr txBox="1"/>
          <p:nvPr/>
        </p:nvSpPr>
        <p:spPr>
          <a:xfrm>
            <a:off x="6493396" y="2013995"/>
            <a:ext cx="4745621" cy="46182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FLASH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1</a:t>
            </a:r>
            <a:r>
              <a:rPr lang="en-US" sz="1600" baseline="30000" dirty="0"/>
              <a:t>st</a:t>
            </a:r>
            <a:r>
              <a:rPr lang="en-US" sz="1600" dirty="0"/>
              <a:t> draft of TDR by the end of the year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Tender for cryostat in spring  2027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Cryostat delivery in 2029: start commissioning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QUAX@LNF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2026 data taking started!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Multimode acquisition for search of axions and HFGW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/>
              <a:t>Quantum Sensing at COLD Lab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 err="1"/>
              <a:t>Succesful</a:t>
            </a:r>
            <a:r>
              <a:rPr lang="en-US" sz="1600" dirty="0"/>
              <a:t> realization of our first qubit showing coherent oscillations!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Testing the device for sensing with Quantum Coincidence.</a:t>
            </a:r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Realization of NbSe2 qubits </a:t>
            </a:r>
            <a:r>
              <a:rPr lang="en-US" sz="1600" dirty="0">
                <a:sym typeface="Wingdings" pitchFamily="2" charset="2"/>
              </a:rPr>
              <a:t> ERC Starting Grant!</a:t>
            </a:r>
            <a:endParaRPr lang="en-US" sz="1300" dirty="0"/>
          </a:p>
          <a:p>
            <a:pPr marL="3429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E760E0-A254-AC18-AF66-CBF847825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7268" y="6356350"/>
            <a:ext cx="127565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87E7843D-FF13-4365-9478-9625B70A2705}" type="slidenum">
              <a:rPr lang="en-US">
                <a:solidFill>
                  <a:schemeClr val="tx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60</a:t>
            </a:fld>
            <a:endParaRPr lang="en-US">
              <a:solidFill>
                <a:schemeClr val="tx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3149182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1535</Words>
  <Application>Microsoft Macintosh PowerPoint</Application>
  <PresentationFormat>Widescreen</PresentationFormat>
  <Paragraphs>332</Paragraphs>
  <Slides>60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Aptos</vt:lpstr>
      <vt:lpstr>Aptos Display</vt:lpstr>
      <vt:lpstr>Arial</vt:lpstr>
      <vt:lpstr>Calibri</vt:lpstr>
      <vt:lpstr>Cambria Math</vt:lpstr>
      <vt:lpstr>Symbol</vt:lpstr>
      <vt:lpstr>Wingdings</vt:lpstr>
      <vt:lpstr>Office Theme</vt:lpstr>
      <vt:lpstr>PowerPoint Presentation</vt:lpstr>
      <vt:lpstr>Axion and GW Conversion in B Field</vt:lpstr>
      <vt:lpstr>State of Art Sikivie’s Axion Haloscope </vt:lpstr>
      <vt:lpstr>GravNet A Global Network for the Search of High Frequency Gravitational Waves</vt:lpstr>
      <vt:lpstr>GravNet Collaboration</vt:lpstr>
      <vt:lpstr>FLASH  FINUDA Light Axion Search Haloscope</vt:lpstr>
      <vt:lpstr>FLASH Collaboration</vt:lpstr>
      <vt:lpstr>FLASH – 100 MHz Haloscope</vt:lpstr>
      <vt:lpstr>FLASH – 100 MHz Haloscope</vt:lpstr>
      <vt:lpstr>FINUDA Fisica Nucleare a DAFNE</vt:lpstr>
      <vt:lpstr>Test of the FINUDA Magnet</vt:lpstr>
      <vt:lpstr>FINUDA Extraction</vt:lpstr>
      <vt:lpstr>Cryostat and He II Cooling of the Cavity</vt:lpstr>
      <vt:lpstr>Tuning System</vt:lpstr>
      <vt:lpstr>PowerPoint Presentation</vt:lpstr>
      <vt:lpstr>Signal Amplification and DAQ</vt:lpstr>
      <vt:lpstr>MSA SQUID</vt:lpstr>
      <vt:lpstr>Physics Reach</vt:lpstr>
      <vt:lpstr>AXION Sensitivity</vt:lpstr>
      <vt:lpstr>Cross Correlation </vt:lpstr>
      <vt:lpstr>PowerPoint Presentation</vt:lpstr>
      <vt:lpstr>QUAX@LNF – 9 GHz Haloscope</vt:lpstr>
      <vt:lpstr>PowerPoint Presentation</vt:lpstr>
      <vt:lpstr>TWPA</vt:lpstr>
      <vt:lpstr>DAQ for TM010 TM011 TM012 Modes</vt:lpstr>
      <vt:lpstr>New Data Taking Started!!!</vt:lpstr>
      <vt:lpstr>PowerPoint Presentation</vt:lpstr>
      <vt:lpstr>COLD Lab@LNF</vt:lpstr>
      <vt:lpstr>Beyond Quantum Limit with Quantum Sensing</vt:lpstr>
      <vt:lpstr>Sensing with Superconducting Qubits </vt:lpstr>
      <vt:lpstr>Qubit Cavity System</vt:lpstr>
      <vt:lpstr>Ramsey Sensing </vt:lpstr>
      <vt:lpstr>Qubit Resilient to Strong Magnetic Fields</vt:lpstr>
      <vt:lpstr>Itinerant Photon Detection</vt:lpstr>
      <vt:lpstr>Quantum Non-Demolition Detection of an Itinerant Microwave Photon</vt:lpstr>
      <vt:lpstr>Development of Superconducting Quantum Circuits at INFN</vt:lpstr>
      <vt:lpstr>Qubit Design and Simulation</vt:lpstr>
      <vt:lpstr>Evolution of Quantum Systems with Qutip</vt:lpstr>
      <vt:lpstr>First Qubit Design and Realization</vt:lpstr>
      <vt:lpstr>First Qubit Design and Realization</vt:lpstr>
      <vt:lpstr>Qubit in a 3D Resonator</vt:lpstr>
      <vt:lpstr>3D Qubit - Characterization</vt:lpstr>
      <vt:lpstr>Microwave Photon Counting with a 3D Qubit</vt:lpstr>
      <vt:lpstr>3D Qubit – Cavity Fabrication</vt:lpstr>
      <vt:lpstr>3D Qubit - Fabrication</vt:lpstr>
      <vt:lpstr>3D Qubit - Measurement</vt:lpstr>
      <vt:lpstr>3D Qubit - Measurement</vt:lpstr>
      <vt:lpstr>3D Qubit Spectroscopy In 2024 we fabricated our first qubit showing a discrete energy spectrum … but no coherent oscillations </vt:lpstr>
      <vt:lpstr>3D Superconducting Qubit In 2026 we fabricated our first Al qubit showing coherent oscillations </vt:lpstr>
      <vt:lpstr>Multi Qubit Sensors</vt:lpstr>
      <vt:lpstr>Sensing with Many Qubits</vt:lpstr>
      <vt:lpstr>Quantum Coincidence with Superconducting Qubits</vt:lpstr>
      <vt:lpstr>Quantum Coincidence with Superconducting Qubits</vt:lpstr>
      <vt:lpstr>Quantum Coincidence with Superconducting Qubits</vt:lpstr>
      <vt:lpstr>Quantum Coincidence with Superconducting Qubits</vt:lpstr>
      <vt:lpstr>Qubit Resilient to Strong Magnetic Fields</vt:lpstr>
      <vt:lpstr>Can we Build a Magnetically Resilient Qubit?</vt:lpstr>
      <vt:lpstr>Coherent Oscillation in NbSe2 Qubit #1</vt:lpstr>
      <vt:lpstr>PowerPoint Presentation</vt:lpstr>
      <vt:lpstr>In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Gatti</dc:creator>
  <cp:lastModifiedBy>Claudio Gatti</cp:lastModifiedBy>
  <cp:revision>155</cp:revision>
  <dcterms:created xsi:type="dcterms:W3CDTF">2026-09-06T09:51:46Z</dcterms:created>
  <dcterms:modified xsi:type="dcterms:W3CDTF">2026-09-08T07:03:34Z</dcterms:modified>
</cp:coreProperties>
</file>