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2.xml" ContentType="application/vnd.openxmlformats-officedocument.presentationml.tags+xml"/>
  <Override PartName="/ppt/ink/ink7.xml" ContentType="application/inkml+xml"/>
  <Override PartName="/ppt/ink/ink8.xml" ContentType="application/inkml+xml"/>
  <Override PartName="/ppt/tags/tag3.xml" ContentType="application/vnd.openxmlformats-officedocument.presentationml.tags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4.xml" ContentType="application/vnd.openxmlformats-officedocument.presentationml.tags+xml"/>
  <Override PartName="/ppt/ink/ink12.xml" ContentType="application/inkml+xml"/>
  <Override PartName="/ppt/ink/ink13.xml" ContentType="application/inkml+xml"/>
  <Override PartName="/ppt/ink/ink14.xml" ContentType="application/inkml+xml"/>
  <Override PartName="/ppt/tags/tag5.xml" ContentType="application/vnd.openxmlformats-officedocument.presentationml.tags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tags/tag6.xml" ContentType="application/vnd.openxmlformats-officedocument.presentationml.tags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tags/tag7.xml" ContentType="application/vnd.openxmlformats-officedocument.presentationml.tags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84" r:id="rId2"/>
    <p:sldMasterId id="2147483672" r:id="rId3"/>
    <p:sldMasterId id="2147483660" r:id="rId4"/>
  </p:sldMasterIdLst>
  <p:notesMasterIdLst>
    <p:notesMasterId r:id="rId47"/>
  </p:notesMasterIdLst>
  <p:sldIdLst>
    <p:sldId id="324" r:id="rId5"/>
    <p:sldId id="482" r:id="rId6"/>
    <p:sldId id="417" r:id="rId7"/>
    <p:sldId id="415" r:id="rId8"/>
    <p:sldId id="432" r:id="rId9"/>
    <p:sldId id="431" r:id="rId10"/>
    <p:sldId id="437" r:id="rId11"/>
    <p:sldId id="436" r:id="rId12"/>
    <p:sldId id="457" r:id="rId13"/>
    <p:sldId id="420" r:id="rId14"/>
    <p:sldId id="412" r:id="rId15"/>
    <p:sldId id="376" r:id="rId16"/>
    <p:sldId id="423" r:id="rId17"/>
    <p:sldId id="430" r:id="rId18"/>
    <p:sldId id="425" r:id="rId19"/>
    <p:sldId id="486" r:id="rId20"/>
    <p:sldId id="485" r:id="rId21"/>
    <p:sldId id="451" r:id="rId22"/>
    <p:sldId id="467" r:id="rId23"/>
    <p:sldId id="487" r:id="rId24"/>
    <p:sldId id="452" r:id="rId25"/>
    <p:sldId id="476" r:id="rId26"/>
    <p:sldId id="364" r:id="rId27"/>
    <p:sldId id="484" r:id="rId28"/>
    <p:sldId id="483" r:id="rId29"/>
    <p:sldId id="477" r:id="rId30"/>
    <p:sldId id="408" r:id="rId31"/>
    <p:sldId id="446" r:id="rId32"/>
    <p:sldId id="434" r:id="rId33"/>
    <p:sldId id="433" r:id="rId34"/>
    <p:sldId id="468" r:id="rId35"/>
    <p:sldId id="469" r:id="rId36"/>
    <p:sldId id="470" r:id="rId37"/>
    <p:sldId id="478" r:id="rId38"/>
    <p:sldId id="407" r:id="rId39"/>
    <p:sldId id="464" r:id="rId40"/>
    <p:sldId id="465" r:id="rId41"/>
    <p:sldId id="466" r:id="rId42"/>
    <p:sldId id="480" r:id="rId43"/>
    <p:sldId id="455" r:id="rId44"/>
    <p:sldId id="365" r:id="rId45"/>
    <p:sldId id="380" r:id="rId46"/>
  </p:sldIdLst>
  <p:sldSz cx="9144000" cy="6858000" type="screen4x3"/>
  <p:notesSz cx="6797675" cy="9928225"/>
  <p:embeddedFontLst>
    <p:embeddedFont>
      <p:font typeface="Cambria Math" panose="02040503050406030204" pitchFamily="18" charset="0"/>
      <p:regular r:id="rId48"/>
    </p:embeddedFont>
  </p:embeddedFontLst>
  <p:custDataLst>
    <p:tags r:id="rId49"/>
  </p:custDataLst>
  <p:defaultTextStyle>
    <a:defPPr>
      <a:defRPr lang="en-US"/>
    </a:defPPr>
    <a:lvl1pPr algn="ctr" rtl="0" fontAlgn="base"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buChar char="•"/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2" userDrawn="1">
          <p15:clr>
            <a:srgbClr val="A4A3A4"/>
          </p15:clr>
        </p15:guide>
        <p15:guide id="2" pos="442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9D00"/>
    <a:srgbClr val="3366FF"/>
    <a:srgbClr val="B97107"/>
    <a:srgbClr val="1FCC00"/>
    <a:srgbClr val="58B000"/>
    <a:srgbClr val="968E85"/>
    <a:srgbClr val="CFDAD1"/>
    <a:srgbClr val="9FA162"/>
    <a:srgbClr val="A4B17F"/>
    <a:srgbClr val="FF00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25" autoAdjust="0"/>
    <p:restoredTop sz="92459" autoAdjust="0"/>
  </p:normalViewPr>
  <p:slideViewPr>
    <p:cSldViewPr snapToObjects="1">
      <p:cViewPr varScale="1">
        <p:scale>
          <a:sx n="73" d="100"/>
          <a:sy n="73" d="100"/>
        </p:scale>
        <p:origin x="1752" y="58"/>
      </p:cViewPr>
      <p:guideLst>
        <p:guide orient="horz" pos="2132"/>
        <p:guide pos="44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6" d="100"/>
          <a:sy n="86" d="100"/>
        </p:scale>
        <p:origin x="-1164" y="-78"/>
      </p:cViewPr>
      <p:guideLst>
        <p:guide orient="horz" pos="3127"/>
        <p:guide pos="214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1.fntdata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gs" Target="tags/tag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36:14.73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43.05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21 9830,'0'-3'0,"0"-5"0,0-1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56.97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58.44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58.60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3:12.83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9830,'7'0'546,"3"0"-546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6.6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24575,'5'0'0,"2"0"-8191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7.7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6.6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24575,'5'0'0,"2"0"-8191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7.7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3:56.62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46.748"/>
    </inkml:context>
    <inkml:brush xml:id="br0">
      <inkml:brushProperty name="width" value="0.035" units="cm"/>
      <inkml:brushProperty name="height" value="0.035" units="cm"/>
      <inkml:brushProperty name="color" value="#C00000"/>
    </inkml:brush>
  </inkml:definitions>
  <inkml:trace contextRef="#ctx0" brushRef="#br0">0 0 24484,'0'871'0,"1582"-871"0,-1582-871 0,-1582 871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6.6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24575,'5'0'0,"2"0"-8191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7.7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46.748"/>
    </inkml:context>
    <inkml:brush xml:id="br0">
      <inkml:brushProperty name="width" value="0.035" units="cm"/>
      <inkml:brushProperty name="height" value="0.035" units="cm"/>
      <inkml:brushProperty name="color" value="#C00000"/>
    </inkml:brush>
  </inkml:definitions>
  <inkml:trace contextRef="#ctx0" brushRef="#br0">0 0 24484,'0'871'0,"1582"-871"0,-1582-871 0,-1582 871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6.6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24575,'5'0'0,"2"0"-8191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7.7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11.17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13.59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21.39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22.10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23.32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23.78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31.28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32.35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36.35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2:36.91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46.748"/>
    </inkml:context>
    <inkml:brush xml:id="br0">
      <inkml:brushProperty name="width" value="0.035" units="cm"/>
      <inkml:brushProperty name="height" value="0.035" units="cm"/>
      <inkml:brushProperty name="color" value="#C00000"/>
    </inkml:brush>
  </inkml:definitions>
  <inkml:trace contextRef="#ctx0" brushRef="#br0">0 0 24484,'0'871'0,"1582"-871"0,-1582-871 0,-1582 871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6.6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24575,'5'0'0,"2"0"-8191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7.7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6.6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24575,'5'0'0,"2"0"-8191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40:57.7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4:01.58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4:01.77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4:02.38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4:03.41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4:04.65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4:04.82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0T13:44:05.48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4CDBC7AC-18C0-BE03-4059-68320F622D3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016" cy="49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7" tIns="47784" rIns="95567" bIns="47784" numCol="1" anchor="t" anchorCtr="0" compatLnSpc="1">
            <a:prstTxWarp prst="textNoShape">
              <a:avLst/>
            </a:prstTxWarp>
          </a:bodyPr>
          <a:lstStyle>
            <a:lvl1pPr algn="l" defTabSz="955080">
              <a:spcBef>
                <a:spcPct val="0"/>
              </a:spcBef>
              <a:buFontTx/>
              <a:buNone/>
              <a:defRPr sz="1300"/>
            </a:lvl1pPr>
          </a:lstStyle>
          <a:p>
            <a:endParaRPr lang="en-US" altLang="en-US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4353B3AF-CB2E-9E89-FD27-1FB8300E8C9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659" y="0"/>
            <a:ext cx="2946016" cy="49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7" tIns="47784" rIns="95567" bIns="47784" numCol="1" anchor="t" anchorCtr="0" compatLnSpc="1">
            <a:prstTxWarp prst="textNoShape">
              <a:avLst/>
            </a:prstTxWarp>
          </a:bodyPr>
          <a:lstStyle>
            <a:lvl1pPr algn="r" defTabSz="955080">
              <a:spcBef>
                <a:spcPct val="0"/>
              </a:spcBef>
              <a:buFontTx/>
              <a:buNone/>
              <a:defRPr sz="1300"/>
            </a:lvl1pPr>
          </a:lstStyle>
          <a:p>
            <a:endParaRPr lang="en-US" altLang="en-US"/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DC4193EF-0201-577E-3AD6-4B26D21E85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1EEA3A96-FDD8-0261-0B97-CDBCC38589A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645" y="4715289"/>
            <a:ext cx="4986386" cy="4468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7" tIns="47784" rIns="95567" bIns="477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446" name="Rectangle 6">
            <a:extLst>
              <a:ext uri="{FF2B5EF4-FFF2-40B4-BE49-F238E27FC236}">
                <a16:creationId xmlns:a16="http://schemas.microsoft.com/office/drawing/2014/main" id="{9F1A6C26-E372-D79E-A5E4-55E12C4AE2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124"/>
            <a:ext cx="2946016" cy="496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7" tIns="47784" rIns="95567" bIns="47784" numCol="1" anchor="b" anchorCtr="0" compatLnSpc="1">
            <a:prstTxWarp prst="textNoShape">
              <a:avLst/>
            </a:prstTxWarp>
          </a:bodyPr>
          <a:lstStyle>
            <a:lvl1pPr algn="l" defTabSz="955080">
              <a:spcBef>
                <a:spcPct val="0"/>
              </a:spcBef>
              <a:buFontTx/>
              <a:buNone/>
              <a:defRPr sz="1300"/>
            </a:lvl1pPr>
          </a:lstStyle>
          <a:p>
            <a:endParaRPr lang="en-US" altLang="en-US"/>
          </a:p>
        </p:txBody>
      </p:sp>
      <p:sp>
        <p:nvSpPr>
          <p:cNvPr id="61447" name="Rectangle 7">
            <a:extLst>
              <a:ext uri="{FF2B5EF4-FFF2-40B4-BE49-F238E27FC236}">
                <a16:creationId xmlns:a16="http://schemas.microsoft.com/office/drawing/2014/main" id="{0066EDB1-DB1E-D631-CF28-6E85F3A09D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659" y="9432124"/>
            <a:ext cx="2946016" cy="496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67" tIns="47784" rIns="95567" bIns="47784" numCol="1" anchor="b" anchorCtr="0" compatLnSpc="1">
            <a:prstTxWarp prst="textNoShape">
              <a:avLst/>
            </a:prstTxWarp>
          </a:bodyPr>
          <a:lstStyle>
            <a:lvl1pPr algn="r" defTabSz="955080">
              <a:spcBef>
                <a:spcPct val="0"/>
              </a:spcBef>
              <a:buFontTx/>
              <a:buNone/>
              <a:defRPr sz="1300"/>
            </a:lvl1pPr>
          </a:lstStyle>
          <a:p>
            <a:fld id="{E1B2EA16-943A-4C3F-B977-47467CA5AF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3068-B5F9-B5FB-883A-9132E2E82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A1F04-FA41-1BD1-7137-EBBB1C190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B1872-F277-6DCB-A832-BA4BBCC24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713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62BC7-A11A-493E-C5AC-E896E20AF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ABE6D-FC87-0F4D-0B8E-2D0E870A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F43DB-7087-EDF2-8F9E-39A63A3221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550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130C-050A-8843-3711-9B675ABFD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87F93-6886-0A8B-D6E8-3637FD895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1130B-AE94-4D57-DB8E-02CE908016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395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9B63E-6890-F7C1-D1E0-A67FE8B09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CCD1C-8436-8C47-F746-1D07256C9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55FBA5-754B-0135-A661-DA25A13C2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C3B2CD-BBC4-9B00-57B3-D3630DF0FC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91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DFC27-77CA-9D31-7115-FB5B5515E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80956-F8F8-EBF6-B442-658A9B05D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6ED47-84E7-13D9-F99C-5BD1079E1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656740-737F-3F3F-9AE4-27274547BA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C79BA2-7C14-5368-96A1-033C90DD13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CE848C-5115-778B-4F7D-DD709311D8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8843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3EE46-8E3E-DB20-B2F2-9155D32B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FF0F31-D1E0-1122-5DA7-748537724C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7265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9E224D-B2A1-57D2-7DC6-B5B7AF304F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186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C5D2A-07BF-7EEC-6B15-7800EF28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FFDB3-CB74-1213-C142-934F9CECF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488D8-4FAE-2A20-21C3-1B2991C95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AA941D-3D24-49E7-74E9-5287B1A759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71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3FD50-2E3F-60A3-1E97-EAF02142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42E4D-F93A-337B-D6F8-71E0F84499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226F8-F762-101C-BF0A-F8D504805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DCBA4-B914-0FF7-0B50-52B7F637EF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594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62B17-7FE0-0254-99B0-2CF9C2BC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DAF31D-0710-3CBA-8213-BEAD036A7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7FD61-B784-2DF7-68A3-95EABDE5E6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955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FE0FD5-E1D3-F16D-39C0-74CB0B2411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0"/>
            <a:ext cx="1971675" cy="6176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AB457-5B31-62F6-3CBC-E868E7D81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0"/>
            <a:ext cx="5762625" cy="6176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7426B-E039-8AE0-EFC6-CBD76CD071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2417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BF45C-BD42-1C58-2EDD-BF6E298E0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91FD0-6A37-42C7-FEF9-22510B5A3C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44996-AA15-7BAF-EFD9-50329D71D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BD4F4-A801-F364-718F-682A7A9C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732E2-78F7-7973-F981-AE417358F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926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5550C-0441-9FB7-65AB-2ED362B54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790CC-2F16-AF1F-C74F-0B5226399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950F2-8B13-B638-0311-1D3B7496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F7C8A-E9FC-C9C1-85AA-9F2AE63C2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71744-63F7-820E-26B4-600319DC6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55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6FB7E-8086-8F60-4CE9-17E7A4AB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F87C6-B999-BEAC-5A0F-AE2F12053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83297-C223-5071-256F-783A27EAD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0C834-1925-2E32-BE06-EE2826844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5C291-80E3-CAA4-DAA5-B31F753D2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453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1E11D-C660-D95B-E211-6766A9AF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F09DE-70D6-8A92-ACC6-5BCD7F9AE5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F5C1F6-2E73-D4AC-DE39-CDC280C7E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F68F4C-BB80-2E85-25FB-A9696AD79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D6C2F-A100-C7C3-DDB9-32C4C2E4B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FD5F1D-D7F8-9C90-2141-5904BD5FC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57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CC55-DF3F-6E0D-28B1-0E982C1C3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7851C-5185-00AD-D06A-C0459D2EE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3E6D0-8F1B-6C44-CC6D-B556782AB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2AB560-6A32-DC5F-C47D-70AF9DBC6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B9F0F4-D3C6-CB33-5C26-8BB262F1EA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E73793-2280-EDEA-3817-BEC87369B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8C8828-E8B4-1620-448E-C393F265E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62C8C1-3A85-ABC5-F26E-F492BAF30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776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BA10E-CDB0-697D-AF44-37AEB1E6B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8D95B-A9DA-B065-9B43-BD9D18F73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E434C-ECDC-2450-D56A-597AC23B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0C2E78-329D-279C-BE73-0D8BB25F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307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814E72-39BA-160C-711E-95B802BA5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40ED38-595C-848A-F7F2-496C3B42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618F3-7F19-3BC4-6780-B5FCF28EF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386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3E677-A202-29C0-65DC-88014E094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ECA1C-5BDB-0A48-B19A-DED22180B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C3122-5553-FAE7-8705-8BC2E8D61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B7CC8-7E85-B7A5-BA62-4DB3303C6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075A7-F233-E7F0-CA6B-8A70D778F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A655F-0B23-C79F-45A9-E92BA1D39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010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D2FFC-7F15-CA99-1D3D-E0307C028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2D12F9-86A4-5252-3BB0-107FD7B379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51878-39E0-9B1B-36B9-034A2907B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BBFEC-8E2D-376D-688B-4DC60112A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F4571-657A-E2FE-3D48-ECCDC8C80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13FEFF-B56D-D3C7-B16A-12290FE2E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870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D24DF-5C5C-84C2-218A-CC8D1F58D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9A43A-BD5A-064E-9DF9-C99DD828A4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71DC9-50C2-1E15-8111-9450D6EE9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05A27-5098-94FC-7839-84143A920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A025D-F381-F313-7D49-6F6D22041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0888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847869-385A-D76F-8A26-70B9B150F4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8B9E17-DA6D-20DA-EBA3-46A5C67AE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D27F6-02D9-EA90-2A50-207D7D276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414E0-EB49-20BB-B55A-3445C2286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F6865-5363-B09E-6CDD-E1F61674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239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B158-989D-B448-AB86-855D2F36E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9F3ED1-6D27-1FB8-C6A8-F0F09648B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24076-948C-CB78-E3E6-B622C43E0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2F61E-A1C7-4196-DF2A-4622DC6C2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A9919-DB98-CB53-7125-814727360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08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B10D1-C74A-5486-1575-8078BABAA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78BF2-432E-2DA9-0BFB-9C4DC5069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25F15-1409-8D8C-A6A5-C6F4010BD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94333-12DA-614A-AAFB-EE145AFCB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0AD0D-0A56-A84E-CC62-8E01E9E6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53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EC62-B7E2-0580-DCBC-7F9B28CD9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2D270-78E5-51F1-2BDF-11E257D2D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CB59C-2982-BF8F-4A79-CC3207C98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8E278-2B5D-A8C4-D9E1-B41EF5CFE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032F5-5233-D594-E497-C8EB0AA2D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475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AECA0-419D-C9BC-09E5-F8A5A5816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7CD9D-9C5C-D514-7328-7441D2BDE3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D1FEB-C867-E562-78A4-714644417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61ED4B-5FA6-D865-B2CE-B6489665A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83D8C-0D39-3ECE-E70A-062CE2D9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BD785-3757-CE5B-A49E-70C82307A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543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59FC5-31A1-E0E2-EF3D-3D2A3260A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EC8EE-5E13-91A9-CE71-6A8BE245B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0203A-A3BD-B847-A41A-A9D6BDEBF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25E6F8-1A01-7BE9-D731-B57A150A7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E80E83-17FF-B687-C098-BD9C6EA47A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F9F57A-81D3-58D9-727C-4BBDC3D9B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78081E-1305-13D8-EF8F-3DC2FAAEA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ADE2E2-09F1-D364-4B4B-9955A0D4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4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184CD-82BA-1E27-E695-B2275AE9E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5517D2-2900-ED6C-FB0B-5DCFA3CBF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4FAA07-3091-5D57-BD69-86EE75658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6E3123-E1D7-D1F2-EC9A-639A790B6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3706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E77654-F385-AAA2-D3B1-205E30DB3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DC8C79-29DC-48CA-27FD-E55B96FF0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741E4-55D8-1FEC-8896-9E5995D5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811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55CEB-D617-643E-CE8F-598E2ACA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80483-ED27-E9C4-A427-B933159B5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30D75-544C-260C-DC70-720B8BACE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B738EE-BD13-4A97-DD5E-83622A05F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A34DDC-9B06-F13E-0E68-6496B32DE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851DF-FD0D-DD0B-FD66-392BEB303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598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2813A-EB38-431D-05BC-D60D130D4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AFD010-1086-4541-B1DD-05F11635D7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22521-E53F-0949-227C-61F9FBE7B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7C4D2-E842-2F82-E306-225B451DC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3A6AE-196D-5556-7532-14D4327DB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C0D48-3094-8472-BB5E-8BB6854B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8810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11979-41A7-974C-6D74-1F4A60719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159100-F3D8-F7BE-0891-D7166A5E4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0D6C7-0584-6248-4D64-0E2BD6E88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5D3E5-33BF-0C97-8F03-B79A9C6D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1ECBD-1155-7321-19C6-009E02EB3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589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7B6F7F-9F37-6E94-B0BC-84824788AA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BD6312-5D7F-AD3E-D77A-5EC1C7F27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F297A-529C-7B1E-583A-A32615D82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DDCDD-420D-A943-1D7E-0D285AFB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DC511-8306-54F8-209B-C9B4B6D6C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3516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10A39-DB9C-BB21-88FC-112D60FC3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D17C6C-3C38-0307-5B09-9CAAFCB4A9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7D23D-F78C-4B31-5DEE-A54FD5F7E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91891-029D-9791-6377-1FC9BA67A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B81A3-DFC0-2A26-DE40-657380589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9984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EE077-CF40-D4D9-FDAD-C77282246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12140-AEAF-6410-F8AD-A43E50FDE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AC072-189A-2D2E-8515-D2BE78CE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390AA-8A6E-8DDF-0416-AFB6E17E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E0862-56B1-2C39-8D91-A3E91E85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0971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3D27D-037C-707D-46A0-EBB36DFA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DD384-DED0-F6B5-7417-F0A9B8C21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30644-4180-0097-D09E-7029D55B0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CFA47-2243-1258-FB0E-89C798ACA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7DBED-D6FA-E8F3-AF68-1282007A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3336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EF0A9-E884-ADF2-F906-EF1FAB81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972AC-291F-213A-1278-BDCB49437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CDAD7-3EEA-BFE7-DED7-8B761BF0F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29166-ABBD-996F-E73F-19F201D96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1FF54-4A56-A4E4-7287-48E0CBA50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30D27-A4D8-5A6D-ABD3-8A442E6B5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1822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D6C33-51E8-2D61-0AD1-1E92CE8D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C6D3B-9183-DFBD-1248-79AD787B4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0C22B5-1809-A08D-4A1F-28391ABBE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4528A8-21F6-FFD3-5210-05F38BC24D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6739E5-5F92-4F05-18C8-E716BB9FB7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869C90-27F3-304C-FF33-D285A5EA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92996C-5FEA-2EFF-3DA1-E65FF9A8E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BF518-D470-52FD-7CB8-4451666EC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7551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E6D44-6B4C-6243-A4A8-B464D9C7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7685B4-82A2-42C6-D115-4963206DC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49CFC7-BAB8-7805-6621-2F265824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D898E-33E2-D018-36D5-1A0FA0487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6268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56AD84-FD5F-C490-C9E5-4ADED7638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0E8154-E9E6-8D6F-E3D8-EE8B04B3E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080D2-3255-3EE5-F5F4-CAD775DBB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2268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AAAD8-7053-C2D5-B945-9C3A2F193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1F021-E783-FB4F-E265-3E5895D89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DB48A-0EE0-AC2C-8409-86EFCBB59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C3473-0E9E-4ED8-52CF-DB40DF7AA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223B8-B37E-263B-4871-DEC295EED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FDD5E-DBCC-48EF-4F8A-19D3C13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6398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EC71-98FF-19F4-6047-5DA31C05F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C4EE5E-D9E6-1908-BE8A-5590CB0429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A406B-5F6C-6151-EB50-639D8ECDA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30721-CF23-9CAB-4D33-DD38EA8E7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84A2CE-C618-7558-0894-DA783C2C0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1A944F-9BD4-47B0-693E-890580623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2903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39949-F506-44B1-6315-51F194DF9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A34945-E04C-1F98-B647-822005999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EE982-8217-24EF-FB5D-62269145D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289C9-16A5-DECB-5C49-6A902E15F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478CD-7B07-065A-8CCA-CD4ABB4E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0346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3ADF04-74B0-3FAF-9066-64384130F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7604DF-A711-3CFB-7D02-ECE0FE322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910A1-DBBD-B399-3817-58944FB0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46833-3219-B9F1-5365-65F908ED0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49642-933B-7231-02A5-0CBE7E93F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6B35C-E9BD-4334-8FC8-43FFF31412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65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>
            <a:extLst>
              <a:ext uri="{FF2B5EF4-FFF2-40B4-BE49-F238E27FC236}">
                <a16:creationId xmlns:a16="http://schemas.microsoft.com/office/drawing/2014/main" id="{60AF34B0-CF8D-3E94-0D7B-9CB6BB2E98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098330"/>
            <a:ext cx="1619204" cy="70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8">
            <a:extLst>
              <a:ext uri="{FF2B5EF4-FFF2-40B4-BE49-F238E27FC236}">
                <a16:creationId xmlns:a16="http://schemas.microsoft.com/office/drawing/2014/main" id="{A1F9841B-001B-0519-9BCE-3D835AEEAA3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50" y="11683"/>
            <a:ext cx="9144000" cy="593725"/>
          </a:xfrm>
          <a:prstGeom prst="rect">
            <a:avLst/>
          </a:prstGeom>
          <a:solidFill>
            <a:srgbClr val="9FA16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6" name="Line 12">
            <a:extLst>
              <a:ext uri="{FF2B5EF4-FFF2-40B4-BE49-F238E27FC236}">
                <a16:creationId xmlns:a16="http://schemas.microsoft.com/office/drawing/2014/main" id="{23987084-5BF0-A649-607A-41C144F4B82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5994285"/>
            <a:ext cx="9144000" cy="0"/>
          </a:xfrm>
          <a:prstGeom prst="line">
            <a:avLst/>
          </a:prstGeom>
          <a:noFill/>
          <a:ln w="19050">
            <a:solidFill>
              <a:srgbClr val="CFDAD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7" name="Line 13">
            <a:extLst>
              <a:ext uri="{FF2B5EF4-FFF2-40B4-BE49-F238E27FC236}">
                <a16:creationId xmlns:a16="http://schemas.microsoft.com/office/drawing/2014/main" id="{F55C8AA4-3904-C44A-B9B2-697D01179ED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350" y="6829425"/>
            <a:ext cx="9144000" cy="0"/>
          </a:xfrm>
          <a:prstGeom prst="line">
            <a:avLst/>
          </a:prstGeom>
          <a:noFill/>
          <a:ln w="19050">
            <a:solidFill>
              <a:srgbClr val="CFDAD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42" name="Rectangle 18">
            <a:extLst>
              <a:ext uri="{FF2B5EF4-FFF2-40B4-BE49-F238E27FC236}">
                <a16:creationId xmlns:a16="http://schemas.microsoft.com/office/drawing/2014/main" id="{E2965399-7070-356B-5FD2-9E0DFEEC6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0"/>
            <a:ext cx="7046912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5E229E-96F6-3177-2439-FC883C0C1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F0D3EF-BE4B-E321-7E2D-1D910ACD6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BEDDC-D048-6F97-C584-ED9DB1D02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17944-8F8C-C404-BA58-49F285D93F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33F67-589F-4504-98A8-EA1019678F70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AE09D-4C6A-0153-2A60-B601A1197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6805" y="6444335"/>
            <a:ext cx="351038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600">
                <a:solidFill>
                  <a:srgbClr val="00B0F0"/>
                </a:solidFill>
              </a:defRPr>
            </a:lvl1pPr>
          </a:lstStyle>
          <a:p>
            <a:r>
              <a:rPr lang="en-GB" dirty="0"/>
              <a:t>Reference: PRA </a:t>
            </a:r>
            <a:r>
              <a:rPr lang="en-GB" b="1" dirty="0"/>
              <a:t>108</a:t>
            </a:r>
            <a:r>
              <a:rPr lang="en-GB" dirty="0"/>
              <a:t>, 052825 (2023)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6BAC8-CB1C-C923-B905-618508625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095CC-D116-4886-BAD9-0BDA1D3C9B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72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2E3-A990-C1D0-772C-1247DE37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B9B0B-332E-48A0-F162-E9FA51923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B09A9-EA8D-17BB-6B90-FC97C0555D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FF3F6-F58A-4C53-BFA5-3DD2153B4DEF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F4B43-EC94-EF37-60FF-4C51D5B785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5596B-7B87-4E47-4D9A-E279A818E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06C61-CABA-412B-A9ED-DE9CF91A4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684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2C08D-98F0-0518-1561-5DACB0360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367D4-2A0A-BD97-A86A-235F3758D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A4D66-E26F-6238-50BB-ACD0AE306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258E1-EE57-4FA4-A3BC-C59128440DF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BEBFB-B9B8-69FE-CC15-C461AD23CD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200">
                <a:solidFill>
                  <a:srgbClr val="00B0F0"/>
                </a:solidFill>
              </a:defRPr>
            </a:lvl1pPr>
          </a:lstStyle>
          <a:p>
            <a:r>
              <a:rPr lang="en-GB" dirty="0"/>
              <a:t>Reference: PRA 108, 052825 (2023)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FD00F-120A-654C-CA04-F4EA309D7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6B35C-E9BD-4334-8FC8-43FFF31412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017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.png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customXml" Target="../ink/ink2.xml"/><Relationship Id="rId9" Type="http://schemas.openxmlformats.org/officeDocument/2006/relationships/customXml" Target="../ink/ink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customXml" Target="../ink/ink8.xml"/><Relationship Id="rId5" Type="http://schemas.openxmlformats.org/officeDocument/2006/relationships/image" Target="../media/image35.png"/><Relationship Id="rId4" Type="http://schemas.openxmlformats.org/officeDocument/2006/relationships/customXml" Target="../ink/ink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11" Type="http://schemas.openxmlformats.org/officeDocument/2006/relationships/image" Target="../media/image2.png"/><Relationship Id="rId10" Type="http://schemas.openxmlformats.org/officeDocument/2006/relationships/customXml" Target="../ink/ink11.xml"/><Relationship Id="rId4" Type="http://schemas.openxmlformats.org/officeDocument/2006/relationships/customXml" Target="../ink/ink9.xml"/><Relationship Id="rId9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3" Type="http://schemas.openxmlformats.org/officeDocument/2006/relationships/image" Target="../media/image7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customXml" Target="../ink/ink13.xml"/><Relationship Id="rId5" Type="http://schemas.openxmlformats.org/officeDocument/2006/relationships/image" Target="../media/image50.png"/><Relationship Id="rId4" Type="http://schemas.openxmlformats.org/officeDocument/2006/relationships/customXml" Target="../ink/ink12.xml"/><Relationship Id="rId9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customXml" Target="../ink/ink20.xml"/><Relationship Id="rId18" Type="http://schemas.openxmlformats.org/officeDocument/2006/relationships/customXml" Target="../ink/ink25.xml"/><Relationship Id="rId3" Type="http://schemas.openxmlformats.org/officeDocument/2006/relationships/image" Target="../media/image8.png"/><Relationship Id="rId7" Type="http://schemas.openxmlformats.org/officeDocument/2006/relationships/image" Target="../media/image35.png"/><Relationship Id="rId12" Type="http://schemas.openxmlformats.org/officeDocument/2006/relationships/customXml" Target="../ink/ink19.xml"/><Relationship Id="rId17" Type="http://schemas.openxmlformats.org/officeDocument/2006/relationships/customXml" Target="../ink/ink24.xml"/><Relationship Id="rId2" Type="http://schemas.openxmlformats.org/officeDocument/2006/relationships/slideLayout" Target="../slideLayouts/slideLayout6.xml"/><Relationship Id="rId16" Type="http://schemas.openxmlformats.org/officeDocument/2006/relationships/customXml" Target="../ink/ink23.xml"/><Relationship Id="rId20" Type="http://schemas.openxmlformats.org/officeDocument/2006/relationships/customXml" Target="../ink/ink27.xml"/><Relationship Id="rId1" Type="http://schemas.openxmlformats.org/officeDocument/2006/relationships/tags" Target="../tags/tag5.xml"/><Relationship Id="rId6" Type="http://schemas.openxmlformats.org/officeDocument/2006/relationships/customXml" Target="../ink/ink16.xml"/><Relationship Id="rId11" Type="http://schemas.openxmlformats.org/officeDocument/2006/relationships/image" Target="../media/image2.png"/><Relationship Id="rId5" Type="http://schemas.openxmlformats.org/officeDocument/2006/relationships/image" Target="../media/image50.png"/><Relationship Id="rId15" Type="http://schemas.openxmlformats.org/officeDocument/2006/relationships/customXml" Target="../ink/ink22.xml"/><Relationship Id="rId10" Type="http://schemas.openxmlformats.org/officeDocument/2006/relationships/customXml" Target="../ink/ink18.xml"/><Relationship Id="rId19" Type="http://schemas.openxmlformats.org/officeDocument/2006/relationships/customXml" Target="../ink/ink26.xml"/><Relationship Id="rId4" Type="http://schemas.openxmlformats.org/officeDocument/2006/relationships/customXml" Target="../ink/ink15.xml"/><Relationship Id="rId9" Type="http://schemas.openxmlformats.org/officeDocument/2006/relationships/image" Target="../media/image47.png"/><Relationship Id="rId14" Type="http://schemas.openxmlformats.org/officeDocument/2006/relationships/customXml" Target="../ink/ink2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image" Target="../media/image9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customXml" Target="../ink/ink29.xml"/><Relationship Id="rId5" Type="http://schemas.openxmlformats.org/officeDocument/2006/relationships/image" Target="../media/image50.png"/><Relationship Id="rId4" Type="http://schemas.openxmlformats.org/officeDocument/2006/relationships/customXml" Target="../ink/ink28.xml"/><Relationship Id="rId9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47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2.xml"/><Relationship Id="rId5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6.xml"/><Relationship Id="rId3" Type="http://schemas.openxmlformats.org/officeDocument/2006/relationships/image" Target="../media/image11.png"/><Relationship Id="rId7" Type="http://schemas.openxmlformats.org/officeDocument/2006/relationships/customXml" Target="../ink/ink3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customXml" Target="../ink/ink34.xml"/><Relationship Id="rId11" Type="http://schemas.openxmlformats.org/officeDocument/2006/relationships/customXml" Target="../ink/ink39.xml"/><Relationship Id="rId5" Type="http://schemas.openxmlformats.org/officeDocument/2006/relationships/image" Target="../media/image2.png"/><Relationship Id="rId10" Type="http://schemas.openxmlformats.org/officeDocument/2006/relationships/customXml" Target="../ink/ink38.xml"/><Relationship Id="rId4" Type="http://schemas.openxmlformats.org/officeDocument/2006/relationships/customXml" Target="../ink/ink33.xml"/><Relationship Id="rId9" Type="http://schemas.openxmlformats.org/officeDocument/2006/relationships/customXml" Target="../ink/ink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8" name="Text Box 4">
            <a:extLst>
              <a:ext uri="{FF2B5EF4-FFF2-40B4-BE49-F238E27FC236}">
                <a16:creationId xmlns:a16="http://schemas.microsoft.com/office/drawing/2014/main" id="{F1935013-C265-3FD8-E6F9-6EE36EDCF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7" y="1403775"/>
            <a:ext cx="892675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95575" indent="-2695575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046413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322580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405188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584575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041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498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956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4133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>
              <a:buNone/>
            </a:pPr>
            <a:r>
              <a:rPr lang="en-GB" sz="2400" dirty="0"/>
              <a:t>Bounds on the strength of a spin-independent fifth force: </a:t>
            </a:r>
          </a:p>
          <a:p>
            <a:pPr marL="0" indent="0" algn="ctr">
              <a:buNone/>
            </a:pPr>
            <a:r>
              <a:rPr lang="en-GB" sz="2400" dirty="0"/>
              <a:t>Current reach of hydrogen and helium spectroscopy</a:t>
            </a:r>
            <a:endParaRPr lang="en-GB" sz="2400" i="0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6309" name="Text Box 5">
            <a:extLst>
              <a:ext uri="{FF2B5EF4-FFF2-40B4-BE49-F238E27FC236}">
                <a16:creationId xmlns:a16="http://schemas.microsoft.com/office/drawing/2014/main" id="{90FA12A0-9456-7DD8-7C42-186675199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630" y="2740645"/>
            <a:ext cx="6693632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spcAft>
                <a:spcPts val="600"/>
              </a:spcAft>
              <a:buFontTx/>
              <a:buNone/>
            </a:pPr>
            <a:r>
              <a:rPr lang="en-GB" altLang="en-US" sz="2000" dirty="0">
                <a:solidFill>
                  <a:srgbClr val="002060"/>
                </a:solidFill>
              </a:rPr>
              <a:t>Robert </a:t>
            </a:r>
            <a:r>
              <a:rPr lang="en-GB" altLang="en-US" sz="2000" dirty="0" err="1">
                <a:solidFill>
                  <a:srgbClr val="002060"/>
                </a:solidFill>
              </a:rPr>
              <a:t>Potvliege</a:t>
            </a:r>
            <a:endParaRPr lang="en-GB" altLang="en-US" sz="2000" dirty="0">
              <a:solidFill>
                <a:srgbClr val="002060"/>
              </a:solidFill>
            </a:endParaRPr>
          </a:p>
          <a:p>
            <a:pPr algn="ctr">
              <a:spcBef>
                <a:spcPct val="20000"/>
              </a:spcBef>
              <a:spcAft>
                <a:spcPts val="600"/>
              </a:spcAft>
              <a:buNone/>
            </a:pPr>
            <a:r>
              <a:rPr lang="en-GB" altLang="en-US" sz="2000" dirty="0">
                <a:solidFill>
                  <a:srgbClr val="002060"/>
                </a:solidFill>
              </a:rPr>
              <a:t>with Adair Nicolson, Matt Jones and Michael </a:t>
            </a:r>
            <a:r>
              <a:rPr lang="en-GB" altLang="en-US" sz="2000" dirty="0" err="1">
                <a:solidFill>
                  <a:srgbClr val="002060"/>
                </a:solidFill>
              </a:rPr>
              <a:t>Spannowsky</a:t>
            </a:r>
            <a:endParaRPr lang="en-GB" altLang="en-US" sz="2000" dirty="0">
              <a:solidFill>
                <a:srgbClr val="002060"/>
              </a:solidFill>
            </a:endParaRPr>
          </a:p>
          <a:p>
            <a:pPr algn="ctr">
              <a:spcBef>
                <a:spcPct val="20000"/>
              </a:spcBef>
              <a:buFontTx/>
              <a:buNone/>
            </a:pPr>
            <a:r>
              <a:rPr lang="en-GB" altLang="en-US" sz="2000" dirty="0"/>
              <a:t>Physics Department, Durham University, UK</a:t>
            </a:r>
            <a:endParaRPr lang="en-US" alt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A28D10-F118-D6F8-0BB4-362A7CFC3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</a:t>
            </a:fld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EC7D486-D46D-90FF-8512-DB2E32E74D64}"/>
                  </a:ext>
                </a:extLst>
              </p14:cNvPr>
              <p14:cNvContentPartPr/>
              <p14:nvPr/>
            </p14:nvContentPartPr>
            <p14:xfrm>
              <a:off x="4259742" y="3025329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EC7D486-D46D-90FF-8512-DB2E32E74D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1742" y="300768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79A8AC1-D89F-954D-842A-1F824FC1F7ED}"/>
                  </a:ext>
                </a:extLst>
              </p14:cNvPr>
              <p14:cNvContentPartPr/>
              <p14:nvPr/>
            </p14:nvContentPartPr>
            <p14:xfrm>
              <a:off x="1717062" y="1687209"/>
              <a:ext cx="360" cy="7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79A8AC1-D89F-954D-842A-1F824FC1F7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99422" y="1669569"/>
                <a:ext cx="3600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2237800-7E5D-0D52-0BCF-ED0D3F35AAA1}"/>
                  </a:ext>
                </a:extLst>
              </p14:cNvPr>
              <p14:cNvContentPartPr/>
              <p14:nvPr/>
            </p14:nvContentPartPr>
            <p14:xfrm>
              <a:off x="1642542" y="1679649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2237800-7E5D-0D52-0BCF-ED0D3F35AA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24902" y="1662009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62E2D436-2EA8-1140-D9FB-B5B5FC4618F8}"/>
              </a:ext>
            </a:extLst>
          </p:cNvPr>
          <p:cNvGrpSpPr/>
          <p:nvPr/>
        </p:nvGrpSpPr>
        <p:grpSpPr>
          <a:xfrm>
            <a:off x="2594382" y="2364009"/>
            <a:ext cx="360" cy="360"/>
            <a:chOff x="2594382" y="2364009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1339C5A-8451-25B5-3ECE-0BEED041A992}"/>
                    </a:ext>
                  </a:extLst>
                </p14:cNvPr>
                <p14:cNvContentPartPr/>
                <p14:nvPr/>
              </p14:nvContentPartPr>
              <p14:xfrm>
                <a:off x="2594382" y="2364009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1339C5A-8451-25B5-3ECE-0BEED041A99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576742" y="234600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64391E8-A29A-B179-4D52-2D3EDC981E62}"/>
                    </a:ext>
                  </a:extLst>
                </p14:cNvPr>
                <p14:cNvContentPartPr/>
                <p14:nvPr/>
              </p14:nvContentPartPr>
              <p14:xfrm>
                <a:off x="2594382" y="2364009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64391E8-A29A-B179-4D52-2D3EDC981E6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576742" y="234600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48EEE34-C9F4-E8E7-0459-408746957DFE}"/>
                  </a:ext>
                </a:extLst>
              </p14:cNvPr>
              <p14:cNvContentPartPr/>
              <p14:nvPr/>
            </p14:nvContentPartPr>
            <p14:xfrm>
              <a:off x="5099622" y="2586849"/>
              <a:ext cx="612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48EEE34-C9F4-E8E7-0459-408746957DF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81622" y="2568849"/>
                <a:ext cx="41760" cy="3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1DA8F-D1A3-4DEC-8173-A0E316A00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F998A-6C30-DB6B-C0BF-0AA20300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095A23-DF13-CD15-A514-DB11AC053E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2FA01C-C535-34C0-95A4-277D71A38935}"/>
              </a:ext>
            </a:extLst>
          </p:cNvPr>
          <p:cNvSpPr txBox="1"/>
          <p:nvPr/>
        </p:nvSpPr>
        <p:spPr>
          <a:xfrm>
            <a:off x="947120" y="1763815"/>
            <a:ext cx="7238648" cy="22898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GB" sz="1800" dirty="0">
                <a:latin typeface="+mn-lt"/>
                <a:cs typeface="Times New Roman" panose="02020603050405020304" pitchFamily="18" charset="0"/>
              </a:rPr>
              <a:t>General considerations</a:t>
            </a:r>
            <a:endParaRPr lang="en-GB" sz="1800" dirty="0">
              <a:latin typeface="+mn-lt"/>
            </a:endParaRPr>
          </a:p>
          <a:p>
            <a:pPr>
              <a:lnSpc>
                <a:spcPct val="150000"/>
              </a:lnSpc>
              <a:buNone/>
            </a:pPr>
            <a:r>
              <a:rPr lang="en-GB" sz="1800" dirty="0">
                <a:latin typeface="+mn-lt"/>
              </a:rPr>
              <a:t>Bounds on </a:t>
            </a:r>
            <a:r>
              <a:rPr lang="en-GB" sz="1800" dirty="0" err="1">
                <a:latin typeface="+mn-lt"/>
              </a:rPr>
              <a:t>gegp</a:t>
            </a:r>
            <a:r>
              <a:rPr lang="en-GB" sz="1800" dirty="0">
                <a:latin typeface="+mn-lt"/>
              </a:rPr>
              <a:t> from hydrogen spectroscopy</a:t>
            </a:r>
          </a:p>
          <a:p>
            <a:pPr>
              <a:lnSpc>
                <a:spcPct val="150000"/>
              </a:lnSpc>
              <a:buNone/>
            </a:pPr>
            <a:r>
              <a:rPr lang="en-GB" sz="1800" dirty="0">
                <a:latin typeface="+mn-lt"/>
              </a:rPr>
              <a:t>Bounds on </a:t>
            </a:r>
            <a:r>
              <a:rPr lang="en-GB" sz="1800" dirty="0" err="1">
                <a:latin typeface="+mn-lt"/>
              </a:rPr>
              <a:t>gegn</a:t>
            </a:r>
            <a:r>
              <a:rPr lang="en-GB" sz="1800" dirty="0">
                <a:latin typeface="+mn-lt"/>
              </a:rPr>
              <a:t> from hydrogen, deuterium and helium spectroscopy</a:t>
            </a:r>
            <a:endParaRPr lang="en-GB" sz="1800" dirty="0"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GB" sz="1800" dirty="0">
                <a:latin typeface="+mn-lt"/>
                <a:cs typeface="Times New Roman" panose="02020603050405020304" pitchFamily="18" charset="0"/>
              </a:rPr>
              <a:t>Outlook</a:t>
            </a:r>
          </a:p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0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25212-E135-EF38-7BF0-FB784FD38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CBA13-98C1-7CDB-5E5C-836EF4D67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of new physics interaction considered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8000CD-A4DD-C579-091E-BC99FE0B6C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</a:t>
            </a:fld>
            <a:endParaRPr lang="en-GB" dirty="0"/>
          </a:p>
        </p:txBody>
      </p:sp>
      <p:pic>
        <p:nvPicPr>
          <p:cNvPr id="6" name="Picture 5" descr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&#10;&#10;\end{center}&#10;&#10;&#10;\end{document}" title="IguanaTex Picture Display">
            <a:extLst>
              <a:ext uri="{FF2B5EF4-FFF2-40B4-BE49-F238E27FC236}">
                <a16:creationId xmlns:a16="http://schemas.microsoft.com/office/drawing/2014/main" id="{A1482E21-6692-DE9A-C26B-4F33F0558AD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930" y="1943837"/>
            <a:ext cx="6291833" cy="101638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CD1868D-9A4A-2264-2D1F-6C8D665AF77D}"/>
                  </a:ext>
                </a:extLst>
              </p14:cNvPr>
              <p14:cNvContentPartPr/>
              <p14:nvPr/>
            </p14:nvContentPartPr>
            <p14:xfrm>
              <a:off x="6049967" y="2519824"/>
              <a:ext cx="432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CD1868D-9A4A-2264-2D1F-6C8D665AF7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43847" y="2513704"/>
                <a:ext cx="165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457FD74-28AF-07BF-C363-79571DBB2B6F}"/>
                  </a:ext>
                </a:extLst>
              </p14:cNvPr>
              <p14:cNvContentPartPr/>
              <p14:nvPr/>
            </p14:nvContentPartPr>
            <p14:xfrm>
              <a:off x="10015727" y="3646984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457FD74-28AF-07BF-C363-79571DBB2B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009607" y="3640864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3449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F23BE-0835-50B6-29EF-5660700F1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E53D7-3CAC-1B6C-8C6F-ED310C338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of new physics interaction considered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8A50CA-34B7-AB57-2F4A-B34C180685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4</a:t>
            </a:fld>
            <a:endParaRPr lang="en-GB" dirty="0"/>
          </a:p>
        </p:txBody>
      </p:sp>
      <p:pic>
        <p:nvPicPr>
          <p:cNvPr id="5" name="Picture 4" descr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color{durhamblue}{&#10;1 eV $\leq$ $m_{X_0}$ $\leq$ 1 MeV&#10;}&#10;&#10;&#10;\end{center}&#10;&#10;&#10;\end{document}" title="IguanaTex Picture Display">
            <a:extLst>
              <a:ext uri="{FF2B5EF4-FFF2-40B4-BE49-F238E27FC236}">
                <a16:creationId xmlns:a16="http://schemas.microsoft.com/office/drawing/2014/main" id="{3BF817C0-7751-01A9-E367-E1E6662DABC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930" y="1909820"/>
            <a:ext cx="6291833" cy="15299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CD83C1E-FDB6-BD4A-F27A-419CBDDE7901}"/>
                  </a:ext>
                </a:extLst>
              </p14:cNvPr>
              <p14:cNvContentPartPr/>
              <p14:nvPr/>
            </p14:nvContentPartPr>
            <p14:xfrm>
              <a:off x="6049967" y="2519824"/>
              <a:ext cx="432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CD83C1E-FDB6-BD4A-F27A-419CBDDE790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43847" y="2513704"/>
                <a:ext cx="165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03AA2EE-2895-2451-1F43-7E1C65A03681}"/>
                  </a:ext>
                </a:extLst>
              </p14:cNvPr>
              <p14:cNvContentPartPr/>
              <p14:nvPr/>
            </p14:nvContentPartPr>
            <p14:xfrm>
              <a:off x="10015727" y="3646984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03AA2EE-2895-2451-1F43-7E1C65A0368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09607" y="3640864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20C8FC1-E990-BD58-3B27-A4BDA17AE158}"/>
              </a:ext>
            </a:extLst>
          </p:cNvPr>
          <p:cNvSpPr/>
          <p:nvPr/>
        </p:nvSpPr>
        <p:spPr>
          <a:xfrm>
            <a:off x="5895195" y="2438890"/>
            <a:ext cx="432000" cy="400070"/>
          </a:xfrm>
          <a:prstGeom prst="rect">
            <a:avLst/>
          </a:prstGeom>
          <a:solidFill>
            <a:schemeClr val="bg1">
              <a:alpha val="5000"/>
            </a:schemeClr>
          </a:solidFill>
          <a:ln w="19050">
            <a:solidFill>
              <a:srgbClr val="C00000"/>
            </a:solidFill>
          </a:ln>
        </p:spPr>
        <p:txBody>
          <a:bodyPr wrap="none" rtlCol="0" anchor="ctr" anchorCtr="1"/>
          <a:lstStyle/>
          <a:p>
            <a:endParaRPr lang="fr-FR">
              <a:solidFill>
                <a:srgbClr val="E712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223562-714B-214E-2B36-7CA4E67549AD}"/>
                  </a:ext>
                </a:extLst>
              </p14:cNvPr>
              <p14:cNvContentPartPr/>
              <p14:nvPr/>
            </p14:nvContentPartPr>
            <p14:xfrm>
              <a:off x="4014222" y="333024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223562-714B-214E-2B36-7CA4E67549A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96222" y="3312609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1984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CD576-88FD-6819-66E8-C3408F1C6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E51FF-0153-A766-B203-B87022619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of new physics interaction considered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B68D55-E94C-FE41-A343-681FEF9E3E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5</a:t>
            </a:fld>
            <a:endParaRPr lang="en-GB" dirty="0"/>
          </a:p>
        </p:txBody>
      </p:sp>
      <p:pic>
        <p:nvPicPr>
          <p:cNvPr id="18" name="Picture 17" descr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color{durhamblue}{&#10;$g_l = g_e$ or $g_\mu$&#10;&#10;\mbox{}&#10;&#10;$g_\mu/g_e = 1$? \qquad $g_\mu/g_e = m_\mu/m_e$?&#10;}&#10;&#10;&#10;\end{center}&#10;&#10;&#10;\end{document}" title="IguanaTex Picture Display">
            <a:extLst>
              <a:ext uri="{FF2B5EF4-FFF2-40B4-BE49-F238E27FC236}">
                <a16:creationId xmlns:a16="http://schemas.microsoft.com/office/drawing/2014/main" id="{42CFAAB4-1852-8C11-7FDA-8DC937B2270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930" y="1943835"/>
            <a:ext cx="6291833" cy="20784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F3449E4-A3C5-5C79-3E6B-27BEFD94E3BB}"/>
                  </a:ext>
                </a:extLst>
              </p14:cNvPr>
              <p14:cNvContentPartPr/>
              <p14:nvPr/>
            </p14:nvContentPartPr>
            <p14:xfrm>
              <a:off x="4711335" y="2438890"/>
              <a:ext cx="569662" cy="313878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DFBD8E9-6372-BE6E-B5AB-5A3CE62F45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05217" y="2432771"/>
                <a:ext cx="581897" cy="3261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283B6B1-217B-CFC3-3D0B-2B52D58CADAC}"/>
                  </a:ext>
                </a:extLst>
              </p14:cNvPr>
              <p14:cNvContentPartPr/>
              <p14:nvPr/>
            </p14:nvContentPartPr>
            <p14:xfrm>
              <a:off x="6049967" y="2519824"/>
              <a:ext cx="432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1A8A350-CD0E-239F-881B-985497A22CB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43847" y="2513704"/>
                <a:ext cx="165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B71C093-78E7-7AA4-4D80-DF539570C067}"/>
                  </a:ext>
                </a:extLst>
              </p14:cNvPr>
              <p14:cNvContentPartPr/>
              <p14:nvPr/>
            </p14:nvContentPartPr>
            <p14:xfrm>
              <a:off x="10015727" y="3646984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560BC7E-D3CE-EF37-F7EB-6AFD911A920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09607" y="3640864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0118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3E656-0990-0F16-68F6-BB82F888A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0D807-4ACA-21B4-A072-4A3B6591A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of new physics interaction considered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C22D9B-267B-84E4-97AD-8D11A25D7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6</a:t>
            </a:fld>
            <a:endParaRPr lang="en-GB" dirty="0"/>
          </a:p>
        </p:txBody>
      </p:sp>
      <p:pic>
        <p:nvPicPr>
          <p:cNvPr id="19" name="Picture 18" descr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color{durhamblue}{&#10;$g_N = g_p$, $g_d$, $g_h$ or $g_\alpha$, or $g_n$ or $g_e$&#10;&#10;\mbox{}&#10;&#10;$g_n = g_d - g_p = g_\alpha-g_h$&#10;&#10;&#10;}&#10;&#10;&#10;\end{center}&#10;&#10;&#10;\end{document}" title="IguanaTex Picture Display">
            <a:extLst>
              <a:ext uri="{FF2B5EF4-FFF2-40B4-BE49-F238E27FC236}">
                <a16:creationId xmlns:a16="http://schemas.microsoft.com/office/drawing/2014/main" id="{E97C3337-1C45-B39E-5011-B555B2B30C9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930" y="1943836"/>
            <a:ext cx="6291833" cy="20754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5A33610-66CE-420B-4BA8-6C77615993D3}"/>
                  </a:ext>
                </a:extLst>
              </p14:cNvPr>
              <p14:cNvContentPartPr/>
              <p14:nvPr/>
            </p14:nvContentPartPr>
            <p14:xfrm>
              <a:off x="4711335" y="2438890"/>
              <a:ext cx="569662" cy="313878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DFBD8E9-6372-BE6E-B5AB-5A3CE62F45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05217" y="2432771"/>
                <a:ext cx="581897" cy="3261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5FF22A4-3E81-040E-56EE-D4F64A9AD2E3}"/>
                  </a:ext>
                </a:extLst>
              </p14:cNvPr>
              <p14:cNvContentPartPr/>
              <p14:nvPr/>
            </p14:nvContentPartPr>
            <p14:xfrm>
              <a:off x="6049967" y="2519824"/>
              <a:ext cx="432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1A8A350-CD0E-239F-881B-985497A22CB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43847" y="2513704"/>
                <a:ext cx="165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20249E5-C662-A241-3248-DDD42CFB0199}"/>
                  </a:ext>
                </a:extLst>
              </p14:cNvPr>
              <p14:cNvContentPartPr/>
              <p14:nvPr/>
            </p14:nvContentPartPr>
            <p14:xfrm>
              <a:off x="10015727" y="3646984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560BC7E-D3CE-EF37-F7EB-6AFD911A920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09607" y="3640864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B246060-4E5B-70C0-6297-B600C4EB2FFB}"/>
                  </a:ext>
                </a:extLst>
              </p14:cNvPr>
              <p14:cNvContentPartPr/>
              <p14:nvPr/>
            </p14:nvContentPartPr>
            <p14:xfrm>
              <a:off x="4705782" y="334500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B246060-4E5B-70C0-6297-B600C4EB2FF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87782" y="332736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491D0B0-D783-668E-AA11-A13DA7CEAD9D}"/>
                  </a:ext>
                </a:extLst>
              </p14:cNvPr>
              <p14:cNvContentPartPr/>
              <p14:nvPr/>
            </p14:nvContentPartPr>
            <p14:xfrm>
              <a:off x="5040222" y="3211449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491D0B0-D783-668E-AA11-A13DA7CEAD9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22582" y="319344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5F6E1E8-B8FF-4E31-5F1A-EDF7C48729A2}"/>
                  </a:ext>
                </a:extLst>
              </p14:cNvPr>
              <p14:cNvContentPartPr/>
              <p14:nvPr/>
            </p14:nvContentPartPr>
            <p14:xfrm>
              <a:off x="4408422" y="2542569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5F6E1E8-B8FF-4E31-5F1A-EDF7C48729A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90422" y="252456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373EB2C-8EDB-00F0-7908-9CBE98FD9D8B}"/>
                  </a:ext>
                </a:extLst>
              </p14:cNvPr>
              <p14:cNvContentPartPr/>
              <p14:nvPr/>
            </p14:nvContentPartPr>
            <p14:xfrm>
              <a:off x="4452702" y="2787729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373EB2C-8EDB-00F0-7908-9CBE98FD9D8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35062" y="276972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69F4C2A-E6CF-EB81-5B86-A9725C835BC7}"/>
                  </a:ext>
                </a:extLst>
              </p14:cNvPr>
              <p14:cNvContentPartPr/>
              <p14:nvPr/>
            </p14:nvContentPartPr>
            <p14:xfrm>
              <a:off x="5687142" y="2683329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69F4C2A-E6CF-EB81-5B86-A9725C835BC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69142" y="266568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B5F283F-C3B4-80C8-D93F-2E72FA75C507}"/>
                  </a:ext>
                </a:extLst>
              </p14:cNvPr>
              <p14:cNvContentPartPr/>
              <p14:nvPr/>
            </p14:nvContentPartPr>
            <p14:xfrm>
              <a:off x="4675902" y="1724649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B5F283F-C3B4-80C8-D93F-2E72FA75C50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57902" y="170664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206EF74-986C-8ADB-1930-ED986BF0A0FB}"/>
                  </a:ext>
                </a:extLst>
              </p14:cNvPr>
              <p14:cNvContentPartPr/>
              <p14:nvPr/>
            </p14:nvContentPartPr>
            <p14:xfrm>
              <a:off x="4237422" y="2802489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206EF74-986C-8ADB-1930-ED986BF0A0F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19422" y="278484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5007B97-D3B4-F01C-2418-117EB0F640B4}"/>
                  </a:ext>
                </a:extLst>
              </p14:cNvPr>
              <p14:cNvContentPartPr/>
              <p14:nvPr/>
            </p14:nvContentPartPr>
            <p14:xfrm>
              <a:off x="4430382" y="3397209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5007B97-D3B4-F01C-2418-117EB0F640B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12742" y="337920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F757ABE-9102-682D-1724-8D9B26D0099F}"/>
                  </a:ext>
                </a:extLst>
              </p14:cNvPr>
              <p14:cNvContentPartPr/>
              <p14:nvPr/>
            </p14:nvContentPartPr>
            <p14:xfrm>
              <a:off x="2750262" y="133449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F757ABE-9102-682D-1724-8D9B26D0099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32622" y="11580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9FD1257-9469-DEC3-5F6D-7C56C6348763}"/>
                  </a:ext>
                </a:extLst>
              </p14:cNvPr>
              <p14:cNvContentPartPr/>
              <p14:nvPr/>
            </p14:nvContentPartPr>
            <p14:xfrm>
              <a:off x="2757822" y="334329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9FD1257-9469-DEC3-5F6D-7C56C634876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40182" y="316329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935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3EB31-3573-C6C5-6904-0C8192474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D8A5A-CC3A-C62C-4F56-A5FA4A337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of new physics interaction considered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BF4F0F-3E6E-93FB-F57D-EBB2D8931C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7</a:t>
            </a:fld>
            <a:endParaRPr lang="en-GB" dirty="0"/>
          </a:p>
        </p:txBody>
      </p:sp>
      <p:pic>
        <p:nvPicPr>
          <p:cNvPr id="5" name="Picture 4" descr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color{durhamblue}{&#10;Our aim: Set upper bounds on $g_eg_p$ and $g_eg_n$.&#10;&#10;&#10;}&#10;&#10;&#10;\end{center}&#10;&#10;&#10;\end{document}" title="IguanaTex Picture Display">
            <a:extLst>
              <a:ext uri="{FF2B5EF4-FFF2-40B4-BE49-F238E27FC236}">
                <a16:creationId xmlns:a16="http://schemas.microsoft.com/office/drawing/2014/main" id="{40381A91-9E66-129D-372C-3F3BF3B4E4C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930" y="1943836"/>
            <a:ext cx="6291833" cy="154057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CE61DFB-0259-4806-0536-C8133C08E33C}"/>
                  </a:ext>
                </a:extLst>
              </p14:cNvPr>
              <p14:cNvContentPartPr/>
              <p14:nvPr/>
            </p14:nvContentPartPr>
            <p14:xfrm>
              <a:off x="4711335" y="2438890"/>
              <a:ext cx="569662" cy="313878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DFBD8E9-6372-BE6E-B5AB-5A3CE62F45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05217" y="2432771"/>
                <a:ext cx="581897" cy="3261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47AD8E3-EC47-5C7A-D3BC-895A73E00788}"/>
                  </a:ext>
                </a:extLst>
              </p14:cNvPr>
              <p14:cNvContentPartPr/>
              <p14:nvPr/>
            </p14:nvContentPartPr>
            <p14:xfrm>
              <a:off x="6049967" y="2519824"/>
              <a:ext cx="432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1A8A350-CD0E-239F-881B-985497A22CB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43847" y="2513704"/>
                <a:ext cx="165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A931A8A-8A48-B6E7-D818-EC39635E24A4}"/>
                  </a:ext>
                </a:extLst>
              </p14:cNvPr>
              <p14:cNvContentPartPr/>
              <p14:nvPr/>
            </p14:nvContentPartPr>
            <p14:xfrm>
              <a:off x="10015727" y="3646984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560BC7E-D3CE-EF37-F7EB-6AFD911A920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09607" y="3640864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6212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27A49-6E92-F951-984A-7C6F2C27B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35929-DAF9-36A9-F26A-82CD9A4BA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of new physics interaction considered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07142F-F060-05FF-92FE-AB419F340A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8</a:t>
            </a:fld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17DFC4C-B80A-345F-3F8C-1EA31B7D6104}"/>
                  </a:ext>
                </a:extLst>
              </p14:cNvPr>
              <p14:cNvContentPartPr/>
              <p14:nvPr/>
            </p14:nvContentPartPr>
            <p14:xfrm>
              <a:off x="6049967" y="2519824"/>
              <a:ext cx="432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CD1868D-9A4A-2264-2D1F-6C8D665AF7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43847" y="2513704"/>
                <a:ext cx="165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4B0F5B3-504B-6C95-68CE-AF4F3FBD790D}"/>
                  </a:ext>
                </a:extLst>
              </p14:cNvPr>
              <p14:cNvContentPartPr/>
              <p14:nvPr/>
            </p14:nvContentPartPr>
            <p14:xfrm>
              <a:off x="10015727" y="3646984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457FD74-28AF-07BF-C363-79571DBB2B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009607" y="3640864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CA66D51-2F2A-51BC-DF10-128D19234717}"/>
              </a:ext>
            </a:extLst>
          </p:cNvPr>
          <p:cNvSpPr txBox="1"/>
          <p:nvPr/>
        </p:nvSpPr>
        <p:spPr>
          <a:xfrm>
            <a:off x="854849" y="1393206"/>
            <a:ext cx="7423189" cy="550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light atoms spectroscopic data in searching for such an interaction: E.g.,</a:t>
            </a:r>
          </a:p>
          <a:p>
            <a:pPr algn="l">
              <a:buNone/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Karshenboim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[PRL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220406 (2010) and PRD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073003 (2010)] </a:t>
            </a: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Jaekel and Roy [PRD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125020 (2010)]	</a:t>
            </a: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Brax and Burrage [PRD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035020 (2011)]	</a:t>
            </a: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Delaunay et al [PRD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115002 (2017)]</a:t>
            </a: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Jentschura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Nandori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[PRA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042502 (2018)]</a:t>
            </a: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Jones et al [</a:t>
            </a:r>
            <a:r>
              <a:rPr lang="en-GB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PRRes</a:t>
            </a:r>
            <a:r>
              <a:rPr lang="en-GB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013244 (2020)]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Frugiuele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[JHEP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002 (2022)]</a:t>
            </a: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Delaunay et al [PRL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121801 (2023)]</a:t>
            </a: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Potvliege</a:t>
            </a:r>
            <a:r>
              <a:rPr lang="en-GB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 [PRA </a:t>
            </a:r>
            <a:r>
              <a:rPr lang="en-GB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en-GB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052825 (2023)]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10000"/>
              </a:lnSpc>
              <a:buNone/>
            </a:pPr>
            <a:r>
              <a:rPr lang="en-GB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Potvliege</a:t>
            </a:r>
            <a:r>
              <a:rPr lang="en-GB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[NJP </a:t>
            </a:r>
            <a:r>
              <a:rPr lang="en-GB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GB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045002 (2025)] </a:t>
            </a:r>
          </a:p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GB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C8ED046-A45A-186D-BC8D-43D10286B53C}"/>
              </a:ext>
            </a:extLst>
          </p:cNvPr>
          <p:cNvCxnSpPr>
            <a:cxnSpLocks/>
          </p:cNvCxnSpPr>
          <p:nvPr/>
        </p:nvCxnSpPr>
        <p:spPr bwMode="auto">
          <a:xfrm>
            <a:off x="1450542" y="3338990"/>
            <a:ext cx="310775" cy="0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23D8519-9B9E-2AC1-3272-B001918BE6A9}"/>
              </a:ext>
            </a:extLst>
          </p:cNvPr>
          <p:cNvCxnSpPr>
            <a:cxnSpLocks/>
          </p:cNvCxnSpPr>
          <p:nvPr/>
        </p:nvCxnSpPr>
        <p:spPr bwMode="auto">
          <a:xfrm>
            <a:off x="1450542" y="4734145"/>
            <a:ext cx="310775" cy="0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058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C2841-F2BC-61B6-FBE4-199ED8C19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E947-69BF-4414-17E6-81F1E305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gegn</a:t>
            </a:r>
            <a:r>
              <a:rPr lang="en-GB" dirty="0"/>
              <a:t> as of 2017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4BC2D5-84CC-39B8-54DF-18820651D3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9</a:t>
            </a:fld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F93CBD-5D46-B884-D5D3-A6146F35D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194" y="729748"/>
            <a:ext cx="4762500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F12E33-0555-4E79-F143-E9C47B22792C}"/>
              </a:ext>
            </a:extLst>
          </p:cNvPr>
          <p:cNvSpPr txBox="1"/>
          <p:nvPr/>
        </p:nvSpPr>
        <p:spPr>
          <a:xfrm>
            <a:off x="2419818" y="5621461"/>
            <a:ext cx="485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C Delaunay et al, Phys. Rev. D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115002 (2017)</a:t>
            </a:r>
            <a:r>
              <a:rPr lang="en-GB" sz="1600" dirty="0">
                <a:solidFill>
                  <a:srgbClr val="00B0F0"/>
                </a:solidFill>
              </a:rPr>
              <a:t>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E8E28A6-ABCF-84D6-E14A-601F805FAF6B}"/>
              </a:ext>
            </a:extLst>
          </p:cNvPr>
          <p:cNvCxnSpPr>
            <a:cxnSpLocks/>
          </p:cNvCxnSpPr>
          <p:nvPr/>
        </p:nvCxnSpPr>
        <p:spPr bwMode="auto">
          <a:xfrm>
            <a:off x="2321750" y="4689140"/>
            <a:ext cx="855095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022D4DA-4603-1067-71C6-9F7632C66A9B}"/>
              </a:ext>
            </a:extLst>
          </p:cNvPr>
          <p:cNvSpPr txBox="1"/>
          <p:nvPr/>
        </p:nvSpPr>
        <p:spPr>
          <a:xfrm>
            <a:off x="263479" y="4396752"/>
            <a:ext cx="2078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16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Bound from Casimir force measurements</a:t>
            </a:r>
          </a:p>
        </p:txBody>
      </p:sp>
    </p:spTree>
    <p:extLst>
      <p:ext uri="{BB962C8B-B14F-4D97-AF65-F5344CB8AC3E}">
        <p14:creationId xmlns:p14="http://schemas.microsoft.com/office/powerpoint/2010/main" val="3508015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2829F-115B-A14E-FF9D-23D9E4AEE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5EE07-7F96-E541-002D-84F52DE05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NP shifts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5780F0-6105-5B1F-AB69-71585BA158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10</a:t>
            </a:fld>
            <a:endParaRPr lang="en-GB" dirty="0"/>
          </a:p>
        </p:txBody>
      </p:sp>
      <p:pic>
        <p:nvPicPr>
          <p:cNvPr id="5" name="Picture 4" descr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mbox{}\\&#10;\color{black}{&#10;Energy shift: $\delta E_{nl}^{\rm NP} = \langle\, n,l \,|\, V_{\rm NP} \,|\, n,l \,\rangle$\\[3mm]&#10;&#10;&#10;}&#10;\end{center}&#10;&#10;&#10;\end{document}" title="IguanaTex Picture Display">
            <a:extLst>
              <a:ext uri="{FF2B5EF4-FFF2-40B4-BE49-F238E27FC236}">
                <a16:creationId xmlns:a16="http://schemas.microsoft.com/office/drawing/2014/main" id="{8AA716DE-36EA-C586-9007-753C104D12E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17" y="1943837"/>
            <a:ext cx="6291833" cy="177219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BD40C71-B11B-69BB-E947-9D596EB76E48}"/>
              </a:ext>
            </a:extLst>
          </p:cNvPr>
          <p:cNvGrpSpPr/>
          <p:nvPr/>
        </p:nvGrpSpPr>
        <p:grpSpPr>
          <a:xfrm>
            <a:off x="4943742" y="267369"/>
            <a:ext cx="360" cy="360"/>
            <a:chOff x="4943742" y="267369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F892401-9F3A-C93F-D915-2A53E49DCEFB}"/>
                    </a:ext>
                  </a:extLst>
                </p14:cNvPr>
                <p14:cNvContentPartPr/>
                <p14:nvPr/>
              </p14:nvContentPartPr>
              <p14:xfrm>
                <a:off x="4943742" y="267369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F892401-9F3A-C93F-D915-2A53E49DCEF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925742" y="24936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7A573D7-455F-EB56-243E-5D24E240C1D8}"/>
                    </a:ext>
                  </a:extLst>
                </p14:cNvPr>
                <p14:cNvContentPartPr/>
                <p14:nvPr/>
              </p14:nvContentPartPr>
              <p14:xfrm>
                <a:off x="4943742" y="267369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7A573D7-455F-EB56-243E-5D24E240C1D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925742" y="24936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81F7259-F206-A395-1641-36FBCFAC3EBA}"/>
              </a:ext>
            </a:extLst>
          </p:cNvPr>
          <p:cNvGrpSpPr/>
          <p:nvPr/>
        </p:nvGrpSpPr>
        <p:grpSpPr>
          <a:xfrm>
            <a:off x="5471142" y="289689"/>
            <a:ext cx="30240" cy="30240"/>
            <a:chOff x="5471142" y="289689"/>
            <a:chExt cx="30240" cy="3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53167BD-5A80-CA4A-F053-4CDB8158B544}"/>
                    </a:ext>
                  </a:extLst>
                </p14:cNvPr>
                <p14:cNvContentPartPr/>
                <p14:nvPr/>
              </p14:nvContentPartPr>
              <p14:xfrm>
                <a:off x="5501022" y="289689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53167BD-5A80-CA4A-F053-4CDB8158B54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83382" y="27204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80430B3-7F71-669D-8E82-E0AE6A6C2282}"/>
                    </a:ext>
                  </a:extLst>
                </p14:cNvPr>
                <p14:cNvContentPartPr/>
                <p14:nvPr/>
              </p14:nvContentPartPr>
              <p14:xfrm>
                <a:off x="5478702" y="304809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80430B3-7F71-669D-8E82-E0AE6A6C228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61062" y="28680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866F489-E73A-3543-31AD-62871B93B9EB}"/>
                    </a:ext>
                  </a:extLst>
                </p14:cNvPr>
                <p14:cNvContentPartPr/>
                <p14:nvPr/>
              </p14:nvContentPartPr>
              <p14:xfrm>
                <a:off x="5471142" y="319569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866F489-E73A-3543-31AD-62871B93B9E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53502" y="30192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B36BACB-0BA6-1DCB-38A8-05044DDA1CB1}"/>
                    </a:ext>
                  </a:extLst>
                </p14:cNvPr>
                <p14:cNvContentPartPr/>
                <p14:nvPr/>
              </p14:nvContentPartPr>
              <p14:xfrm>
                <a:off x="5471142" y="319569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B36BACB-0BA6-1DCB-38A8-05044DDA1CB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53502" y="30192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5CF9160-99BF-3514-C614-67E2844589A5}"/>
                    </a:ext>
                  </a:extLst>
                </p14:cNvPr>
                <p14:cNvContentPartPr/>
                <p14:nvPr/>
              </p14:nvContentPartPr>
              <p14:xfrm>
                <a:off x="5471142" y="319569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5CF9160-99BF-3514-C614-67E2844589A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453502" y="30192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12754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C1004-3F65-368A-17C2-AE966E2F2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256C4-590C-C25B-7252-E95D15FE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NP shifts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06127F-F9B9-80B8-E6BF-EE8F60A48B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11</a:t>
            </a:fld>
            <a:endParaRPr lang="en-GB" dirty="0"/>
          </a:p>
        </p:txBody>
      </p:sp>
      <p:pic>
        <p:nvPicPr>
          <p:cNvPr id="12" name="Picture 11" descr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mbox{}\\&#10;\color{black}{&#10;Energy shift: $\delta E_{nl}^{\rm NP} = \langle\, n,l \,|\, V_{\rm NP} \,|\, n,l \,\rangle$\\[3mm]&#10;&#10;\mbox{}\\[0.0cm]&#10;&#10;Shift of the transition frequency: $\nu_{ba}^{\rm NP} = (\delta E_{n_bl_b}^{\rm NP} - \delta E_{n_al_a}^{\rm NP})/h$&#10;}&#10;\end{center}&#10;&#10;&#10;\end{document}" title="IguanaTex Picture Display">
            <a:extLst>
              <a:ext uri="{FF2B5EF4-FFF2-40B4-BE49-F238E27FC236}">
                <a16:creationId xmlns:a16="http://schemas.microsoft.com/office/drawing/2014/main" id="{2DE4BED6-BC11-0A55-0292-A032C937098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31" y="1943836"/>
            <a:ext cx="6695644" cy="262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91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CCFAA-2AF1-D9C5-600B-7AD2F3738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Chi-squared fitting to the standard model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EB05D-3C27-D474-7267-61262705D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12</a:t>
            </a:fld>
            <a:endParaRPr lang="en-GB" dirty="0"/>
          </a:p>
        </p:txBody>
      </p:sp>
      <p:pic>
        <p:nvPicPr>
          <p:cNvPr id="46" name="Picture 45" descr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color{black}{&#10;\begin{center}\begin{displaymath}&#10;\nu_{b_ia_i}^{\rm SM}({\cal R},r_p,r_d) \doteq&#10;    \nu_{b_ia_i}^{\rm exp} - \nu_{b_ia_i}^{\rm NP}, \quad i = 1,2,3,\ldots&#10;\end{displaymath}&#10;\begin{align*}&#10;{\cal R}:&amp; \qquad \mbox{the Rydberg constant}\\&#10;r_p:&amp; \qquad \mbox{proton charge radius}\\&#10;r_d:&amp; \qquad \mbox{deuteron charge radius}&#10;\end{align*}&#10;\end{center}&#10;}&#10;&#10;&#10;\end{document}" title="IguanaTex Bitmap Display">
            <a:extLst>
              <a:ext uri="{FF2B5EF4-FFF2-40B4-BE49-F238E27FC236}">
                <a16:creationId xmlns:a16="http://schemas.microsoft.com/office/drawing/2014/main" id="{0798E06E-C7E0-CCC3-72B5-3C614FA9FE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887" y="2853782"/>
            <a:ext cx="5002686" cy="18864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39D929-8CC0-E191-355C-3F29BE94F66B}"/>
              </a:ext>
            </a:extLst>
          </p:cNvPr>
          <p:cNvSpPr txBox="1"/>
          <p:nvPr/>
        </p:nvSpPr>
        <p:spPr>
          <a:xfrm>
            <a:off x="61059" y="1492921"/>
            <a:ext cx="9011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r>
              <a:rPr lang="en-GB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compatible is experiment with theory, assuming a NP interaction?</a:t>
            </a:r>
            <a:endParaRPr lang="en-GB" sz="2400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7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E37DA-06AC-2640-17A4-F5BE7EAA3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90D41-6C4D-6DD5-9F94-CC3E9938F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Chi-squared fitting to the standard model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0B605E-F8A1-558C-3A25-4B0E3480BA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13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AABF43-22A9-13D4-F0AF-E8A4CD708B15}"/>
                  </a:ext>
                </a:extLst>
              </p:cNvPr>
              <p:cNvSpPr txBox="1"/>
              <p:nvPr/>
            </p:nvSpPr>
            <p:spPr>
              <a:xfrm>
                <a:off x="296525" y="1526578"/>
                <a:ext cx="8529899" cy="4358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buNone/>
                </a:pP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Two possible approaches:</a:t>
                </a:r>
              </a:p>
              <a:p>
                <a:pPr algn="l">
                  <a:buNone/>
                </a:pPr>
                <a:endParaRPr lang="en-GB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>
                  <a:buNone/>
                </a:pPr>
                <a:r>
                  <a:rPr lang="en-GB" sz="20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Use all the available data</a:t>
                </a:r>
              </a:p>
              <a:p>
                <a:pPr algn="l">
                  <a:spcBef>
                    <a:spcPts val="1200"/>
                  </a:spcBef>
                  <a:buNone/>
                </a:pP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- Single species only (e.g., </a:t>
                </a:r>
                <a:r>
                  <a:rPr lang="en-GB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eH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GB" sz="2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>
                  <a:buNone/>
                </a:pPr>
                <a:r>
                  <a:rPr lang="en-GB" sz="20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GB" sz="20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Combine </a:t>
                </a:r>
                <a:r>
                  <a:rPr lang="en-GB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eH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GB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eD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GB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b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b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</a:p>
              <a:p>
                <a:pPr algn="l">
                  <a:buNone/>
                </a:pPr>
                <a:r>
                  <a:rPr lang="en-GB" sz="20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GB" sz="20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Combine </a:t>
                </a:r>
                <a:r>
                  <a:rPr lang="en-GB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eH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GB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eD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b>
                        <m: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b>
                        <m: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D), g-factors, molecular systems, …</a:t>
                </a:r>
              </a:p>
              <a:p>
                <a:pPr algn="l">
                  <a:buNone/>
                </a:pPr>
                <a:r>
                  <a:rPr lang="en-GB" sz="20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		            [e.g., Delaunay et al (2023)]</a:t>
                </a:r>
              </a:p>
              <a:p>
                <a:pPr algn="l">
                  <a:buNone/>
                </a:pPr>
                <a:r>
                  <a:rPr lang="en-GB" sz="20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0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Use selected transitions only</a:t>
                </a:r>
              </a:p>
              <a:p>
                <a:pPr algn="l">
                  <a:spcBef>
                    <a:spcPts val="1200"/>
                  </a:spcBef>
                  <a:buNone/>
                </a:pP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- E.g., the isotope shift of the 1s – 2s interval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b>
                        <m: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b>
                        <m:r>
                          <a:rPr lang="en-GB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</a:t>
                </a:r>
              </a:p>
              <a:p>
                <a:pPr algn="l">
                  <a:spcBef>
                    <a:spcPts val="0"/>
                  </a:spcBef>
                  <a:buNone/>
                </a:pP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or Lamb shifts only, … </a:t>
                </a:r>
              </a:p>
              <a:p>
                <a:pPr algn="l">
                  <a:buNone/>
                </a:pPr>
                <a:endParaRPr lang="en-GB" sz="20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AABF43-22A9-13D4-F0AF-E8A4CD708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525" y="1526578"/>
                <a:ext cx="8529899" cy="4358565"/>
              </a:xfrm>
              <a:prstGeom prst="rect">
                <a:avLst/>
              </a:prstGeom>
              <a:blipFill>
                <a:blip r:embed="rId2"/>
                <a:stretch>
                  <a:fillRect l="-1144" t="-11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5962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FF05C-5277-9497-5512-E2854660B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5DB1B-ED20-4C5D-82C3-DB7CA9848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Chi-squared fitting to the standard model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02F14-7720-BF92-70C6-2A265629C8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14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AA99EB-7FC4-43CC-13FB-EC6275725D55}"/>
              </a:ext>
            </a:extLst>
          </p:cNvPr>
          <p:cNvSpPr txBox="1"/>
          <p:nvPr/>
        </p:nvSpPr>
        <p:spPr>
          <a:xfrm>
            <a:off x="419798" y="1099567"/>
            <a:ext cx="8396850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Use all the available data</a:t>
            </a:r>
          </a:p>
          <a:p>
            <a:pPr algn="l">
              <a:spcBef>
                <a:spcPts val="1200"/>
              </a:spcBef>
              <a:buNone/>
            </a:pPr>
            <a:r>
              <a:rPr lang="en-GB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Pros:  Use a number of independent measurements; broad range of transitions</a:t>
            </a:r>
          </a:p>
          <a:p>
            <a:pPr algn="l">
              <a:buNone/>
            </a:pP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Cons: Discrepancies in the data tend to make the bounds more stringent</a:t>
            </a:r>
          </a:p>
          <a:p>
            <a:pPr algn="l">
              <a:buNone/>
            </a:pP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for no good reasons; need to magnify the experimental errors; large </a:t>
            </a:r>
          </a:p>
          <a:p>
            <a:pPr algn="l">
              <a:buNone/>
            </a:pP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number of degrees of freedom may hide trends</a:t>
            </a:r>
            <a:r>
              <a:rPr lang="en-GB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14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0F38C-950D-E6D5-A70D-928FB28C4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2C06-6048-9979-CA30-F1911970E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Chi-squared fitting to the standard model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054AB3-348D-EF2F-25FA-0A5CE24B5A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15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60F80A-5B27-58BF-1D97-BB26BD48242B}"/>
              </a:ext>
            </a:extLst>
          </p:cNvPr>
          <p:cNvSpPr txBox="1"/>
          <p:nvPr/>
        </p:nvSpPr>
        <p:spPr>
          <a:xfrm>
            <a:off x="419798" y="1099567"/>
            <a:ext cx="842767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Use all the available data</a:t>
            </a:r>
          </a:p>
          <a:p>
            <a:pPr algn="l">
              <a:spcBef>
                <a:spcPts val="1200"/>
              </a:spcBef>
              <a:buNone/>
            </a:pPr>
            <a:r>
              <a:rPr lang="en-GB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Pros:  Use a number of independent measurements; broad range of transitions</a:t>
            </a:r>
          </a:p>
          <a:p>
            <a:pPr algn="l">
              <a:buNone/>
            </a:pP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Cons: Discrepancies in the data tend to make the bounds more stringent</a:t>
            </a:r>
          </a:p>
          <a:p>
            <a:pPr algn="l">
              <a:buNone/>
            </a:pP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for no good reasons; need to magnify the experimental errors; large </a:t>
            </a:r>
          </a:p>
          <a:p>
            <a:pPr algn="l">
              <a:buNone/>
            </a:pP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number of degrees of freedom may hide trends</a:t>
            </a:r>
            <a:r>
              <a:rPr lang="en-GB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Use selected transitions only</a:t>
            </a:r>
          </a:p>
          <a:p>
            <a:pPr algn="l">
              <a:spcBef>
                <a:spcPts val="1200"/>
              </a:spcBef>
              <a:buNone/>
            </a:pPr>
            <a:r>
              <a:rPr lang="en-GB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Pros:  Reduces discrepancies, focuses on the most precise data, may show      	interesting trends</a:t>
            </a:r>
          </a:p>
          <a:p>
            <a:pPr algn="l">
              <a:buNone/>
            </a:pPr>
            <a:r>
              <a:rPr lang="en-GB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Cons: Relies on the accuracy of a small number of measurements</a:t>
            </a:r>
            <a:r>
              <a:rPr lang="en-GB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buNone/>
            </a:pPr>
            <a:r>
              <a:rPr lang="en-GB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609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DC2BD-57BE-F50D-1288-54C91C2FC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180E2-FA96-D078-FF54-5CC1C2C05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Issue…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894DF7-4E75-404D-98C7-2CE1EE18FE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16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35D0BC-1814-7C1C-9607-7332ABBD94A8}"/>
              </a:ext>
            </a:extLst>
          </p:cNvPr>
          <p:cNvSpPr txBox="1"/>
          <p:nvPr/>
        </p:nvSpPr>
        <p:spPr>
          <a:xfrm>
            <a:off x="251520" y="1863936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data are often in significant tension with the predictions of the Standard Model or with each other…</a:t>
            </a:r>
          </a:p>
        </p:txBody>
      </p:sp>
    </p:spTree>
    <p:extLst>
      <p:ext uri="{BB962C8B-B14F-4D97-AF65-F5344CB8AC3E}">
        <p14:creationId xmlns:p14="http://schemas.microsoft.com/office/powerpoint/2010/main" val="2324617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DF716-F5CD-D339-743A-752BD5D46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F9A6D-A5C1-98CB-2CC1-40E260D53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Helium issues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709C5D-EDA8-3473-0977-79E6989B63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17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C8F318-B6F7-211F-42E3-1A3A6A25C95C}"/>
              </a:ext>
            </a:extLst>
          </p:cNvPr>
          <p:cNvSpPr txBox="1"/>
          <p:nvPr/>
        </p:nvSpPr>
        <p:spPr>
          <a:xfrm>
            <a:off x="6237185" y="3090446"/>
            <a:ext cx="2880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[Clausen’s PhD thesis (2025)]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08880-7004-141F-1F59-D20620547643}"/>
              </a:ext>
            </a:extLst>
          </p:cNvPr>
          <p:cNvSpPr txBox="1"/>
          <p:nvPr/>
        </p:nvSpPr>
        <p:spPr>
          <a:xfrm>
            <a:off x="213168" y="596399"/>
            <a:ext cx="8706551" cy="4296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differences between SM theory and experiment in the binding energy of several states</a:t>
            </a:r>
          </a:p>
          <a:p>
            <a:pPr algn="l">
              <a:buNone/>
            </a:pPr>
            <a:endParaRPr lang="en-GB" sz="1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³S state in helium-4:  </a:t>
            </a:r>
            <a:r>
              <a:rPr lang="el-GR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0.477(52) MHz</a:t>
            </a:r>
            <a:endParaRPr lang="en-GB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³S state in helium-3:  </a:t>
            </a:r>
            <a:r>
              <a:rPr lang="el-GR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0.482(53) MHz</a:t>
            </a:r>
            <a:endParaRPr lang="en-GB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³P state in helium-4:  </a:t>
            </a:r>
            <a:r>
              <a:rPr lang="el-GR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0.444(17) MHz</a:t>
            </a:r>
            <a:endParaRPr lang="en-GB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937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A607C-1AC2-2BD4-D9A3-048306F3D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DDC57-81F5-6834-A3DC-6F02F62D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Helium issues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B36DF7-E612-FCE5-D661-5C26267C62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18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DC7E13-F7C6-2134-0CB3-B93D5AF4FFD9}"/>
              </a:ext>
            </a:extLst>
          </p:cNvPr>
          <p:cNvSpPr txBox="1"/>
          <p:nvPr/>
        </p:nvSpPr>
        <p:spPr>
          <a:xfrm>
            <a:off x="6237185" y="3090446"/>
            <a:ext cx="2880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[Clausen’s PhD thesis (2025)]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9EDF36-961F-0E39-BCC1-476EB67EB24E}"/>
              </a:ext>
            </a:extLst>
          </p:cNvPr>
          <p:cNvSpPr txBox="1"/>
          <p:nvPr/>
        </p:nvSpPr>
        <p:spPr>
          <a:xfrm>
            <a:off x="213168" y="596399"/>
            <a:ext cx="8706551" cy="4296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differences between SM theory and experiment in the binding energy of several states</a:t>
            </a:r>
          </a:p>
          <a:p>
            <a:pPr algn="l">
              <a:buNone/>
            </a:pPr>
            <a:endParaRPr lang="en-GB" sz="1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³S state in helium-4:  </a:t>
            </a:r>
            <a:r>
              <a:rPr lang="el-GR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0.477(52) MHz</a:t>
            </a:r>
            <a:endParaRPr lang="en-GB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³S state in helium-3:  </a:t>
            </a:r>
            <a:r>
              <a:rPr lang="el-GR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0.482(53) MHz</a:t>
            </a:r>
            <a:endParaRPr lang="en-GB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³P state in helium-4:  </a:t>
            </a:r>
            <a:r>
              <a:rPr lang="el-GR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0.444(17) MHz</a:t>
            </a:r>
            <a:endParaRPr lang="en-GB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364088-F21D-BD58-BA80-C9E04D51F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95" y="2984500"/>
            <a:ext cx="4191000" cy="3371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0E18EE-27F2-7DAE-7C78-A622B8E18468}"/>
              </a:ext>
            </a:extLst>
          </p:cNvPr>
          <p:cNvSpPr txBox="1"/>
          <p:nvPr/>
        </p:nvSpPr>
        <p:spPr>
          <a:xfrm>
            <a:off x="4568548" y="5183308"/>
            <a:ext cx="2880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[From Wu et al (2025)]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19434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82610-C86C-B0D7-539C-30267311A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42A9-D7AC-438D-C3FB-B95298E22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Electron anomalous magnetic moment issues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7C7B16-8165-D542-FFC4-12AB8DE9F7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19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870982-7D05-958E-2A09-966A25C9387F}"/>
              </a:ext>
            </a:extLst>
          </p:cNvPr>
          <p:cNvSpPr txBox="1"/>
          <p:nvPr/>
        </p:nvSpPr>
        <p:spPr>
          <a:xfrm>
            <a:off x="6029820" y="5352585"/>
            <a:ext cx="2880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[CODATA2022]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A0AA53-C4CA-8237-FC90-731FFFCD7F87}"/>
              </a:ext>
            </a:extLst>
          </p:cNvPr>
          <p:cNvSpPr txBox="1"/>
          <p:nvPr/>
        </p:nvSpPr>
        <p:spPr>
          <a:xfrm>
            <a:off x="213168" y="1126831"/>
            <a:ext cx="8706551" cy="23021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GB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tensions in measured values of a key contribution to the fine structure constant</a:t>
            </a:r>
          </a:p>
          <a:p>
            <a:pPr algn="l">
              <a:spcBef>
                <a:spcPts val="1200"/>
              </a:spcBef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BB625D-9F09-F67E-5CEB-A649B9D22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869" y="2213865"/>
            <a:ext cx="411480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15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F6070-F6FB-6896-92F6-8649046DC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559FF-D8CF-FA81-79AE-844E4BFB6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Positronium issues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4E733-4A66-DF83-0ECE-26C0CDE6BC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20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CBBDEB-EAA9-6A77-FB53-B3A7040107AD}"/>
              </a:ext>
            </a:extLst>
          </p:cNvPr>
          <p:cNvSpPr txBox="1"/>
          <p:nvPr/>
        </p:nvSpPr>
        <p:spPr>
          <a:xfrm>
            <a:off x="6029820" y="5352585"/>
            <a:ext cx="2880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[de Sousa Borges et al (2026]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E1582A-5399-9CEE-6938-39D1090553B1}"/>
              </a:ext>
            </a:extLst>
          </p:cNvPr>
          <p:cNvSpPr txBox="1"/>
          <p:nvPr/>
        </p:nvSpPr>
        <p:spPr>
          <a:xfrm>
            <a:off x="213168" y="1126831"/>
            <a:ext cx="8706551" cy="23021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GB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 tensions between measured and theoretical transition frequencies</a:t>
            </a:r>
          </a:p>
          <a:p>
            <a:pPr algn="l">
              <a:spcBef>
                <a:spcPts val="1200"/>
              </a:spcBef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endParaRPr lang="en-GB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CD78B8-B3A6-563F-24A9-AE52B98D4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185" y="2171675"/>
            <a:ext cx="421005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9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4BE98-97C0-2C86-8088-ECDAAFC57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49F22-3CA2-B846-EB49-79D3AF1D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proton radius issue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685F57-FC55-F8B1-D82E-1D4D3238D7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21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F9352-CDE7-C08F-EFAF-B8E4AE546653}"/>
              </a:ext>
            </a:extLst>
          </p:cNvPr>
          <p:cNvSpPr txBox="1"/>
          <p:nvPr/>
        </p:nvSpPr>
        <p:spPr>
          <a:xfrm>
            <a:off x="971600" y="5115671"/>
            <a:ext cx="49055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[Submitted to Rep. Prog. Phys.]</a:t>
            </a:r>
            <a:endParaRPr lang="en-GB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BBF220-E2E4-B02E-A376-64F57277FAA2}"/>
              </a:ext>
            </a:extLst>
          </p:cNvPr>
          <p:cNvSpPr txBox="1"/>
          <p:nvPr/>
        </p:nvSpPr>
        <p:spPr>
          <a:xfrm>
            <a:off x="5787135" y="3564015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[Nature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650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845 (2026)]</a:t>
            </a:r>
            <a:endParaRPr lang="en-GB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9BAE59-3203-2115-C82F-2EBCF6B9561B}"/>
              </a:ext>
            </a:extLst>
          </p:cNvPr>
          <p:cNvSpPr txBox="1"/>
          <p:nvPr/>
        </p:nvSpPr>
        <p:spPr>
          <a:xfrm>
            <a:off x="5787135" y="4035551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[PRL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123001 (2026)]</a:t>
            </a:r>
            <a:endParaRPr lang="en-GB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296502-0ADF-2518-AFEB-286BFDBB6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620" y="803195"/>
            <a:ext cx="3637395" cy="429099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E0C6DFC-5AB9-713C-CC52-5E3FBC0F12E1}"/>
              </a:ext>
            </a:extLst>
          </p:cNvPr>
          <p:cNvCxnSpPr/>
          <p:nvPr/>
        </p:nvCxnSpPr>
        <p:spPr bwMode="auto">
          <a:xfrm flipH="1">
            <a:off x="2996825" y="3744035"/>
            <a:ext cx="2790310" cy="6288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9CFBE8B-3571-C983-9B51-8BB748CDE166}"/>
              </a:ext>
            </a:extLst>
          </p:cNvPr>
          <p:cNvCxnSpPr/>
          <p:nvPr/>
        </p:nvCxnSpPr>
        <p:spPr bwMode="auto">
          <a:xfrm flipH="1">
            <a:off x="3064332" y="4239090"/>
            <a:ext cx="2677798" cy="2840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5503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43CA4-93C2-2ABA-66F2-7A4F7E6E1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75514-C3F8-D72D-D825-77EFD2BF1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issues of methodology…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37E19-5E42-19E3-C123-038F64F50E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22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FB6B3-3CF0-91E1-D60B-CA7CAFA105A2}"/>
              </a:ext>
            </a:extLst>
          </p:cNvPr>
          <p:cNvSpPr txBox="1"/>
          <p:nvPr/>
        </p:nvSpPr>
        <p:spPr>
          <a:xfrm>
            <a:off x="521550" y="1673805"/>
            <a:ext cx="841147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Overall bounds or bounds for specific models? And which models?</a:t>
            </a:r>
          </a:p>
          <a:p>
            <a:pPr algn="l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Should we reduce any difference between experiment and SM theory to zero?</a:t>
            </a:r>
          </a:p>
        </p:txBody>
      </p:sp>
    </p:spTree>
    <p:extLst>
      <p:ext uri="{BB962C8B-B14F-4D97-AF65-F5344CB8AC3E}">
        <p14:creationId xmlns:p14="http://schemas.microsoft.com/office/powerpoint/2010/main" val="2290606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8A6A0-2AD6-4D1D-7959-C33ED0D05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issues of methodology…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C66501-D365-002F-F270-57E53F8D98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23</a:t>
            </a:fld>
            <a:endParaRPr lang="en-GB" dirty="0"/>
          </a:p>
        </p:txBody>
      </p:sp>
      <p:pic>
        <p:nvPicPr>
          <p:cNvPr id="10" name="Picture 9" descr="A graph of different types of lines&#10;&#10;Description automatically generated with medium confidence">
            <a:extLst>
              <a:ext uri="{FF2B5EF4-FFF2-40B4-BE49-F238E27FC236}">
                <a16:creationId xmlns:a16="http://schemas.microsoft.com/office/drawing/2014/main" id="{25174C61-FB4E-9A98-7B43-35BB03B25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" t="4255" r="-1" b="8511"/>
          <a:stretch>
            <a:fillRect/>
          </a:stretch>
        </p:blipFill>
        <p:spPr>
          <a:xfrm>
            <a:off x="1066027" y="2226948"/>
            <a:ext cx="7173364" cy="36904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23BB42-40CF-0AD7-0F37-9A4C1681F81E}"/>
              </a:ext>
            </a:extLst>
          </p:cNvPr>
          <p:cNvSpPr txBox="1"/>
          <p:nvPr/>
        </p:nvSpPr>
        <p:spPr>
          <a:xfrm>
            <a:off x="5652120" y="5936799"/>
            <a:ext cx="3115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[Phys. Rev. A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032825 (2023)]</a:t>
            </a:r>
            <a:r>
              <a:rPr lang="en-GB" sz="2000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9ECCE3-5EF9-D217-29A9-0E0EF5A68E57}"/>
              </a:ext>
            </a:extLst>
          </p:cNvPr>
          <p:cNvSpPr txBox="1"/>
          <p:nvPr/>
        </p:nvSpPr>
        <p:spPr>
          <a:xfrm>
            <a:off x="883090" y="848566"/>
            <a:ext cx="7334315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Overall bounds or bounds for specific models? And which models?</a:t>
            </a:r>
          </a:p>
          <a:p>
            <a:pPr>
              <a:spcBef>
                <a:spcPts val="1800"/>
              </a:spcBef>
              <a:buNone/>
            </a:pPr>
            <a:r>
              <a:rPr lang="en-GB" sz="1800" dirty="0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E.g., bounds on </a:t>
            </a:r>
            <a:r>
              <a:rPr lang="en-GB" sz="1800" dirty="0" err="1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600" dirty="0" err="1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1800" dirty="0" err="1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600" dirty="0" err="1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800" dirty="0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based on </a:t>
            </a:r>
            <a:r>
              <a:rPr lang="en-GB" sz="1800" dirty="0" err="1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800" dirty="0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GB" sz="1800" dirty="0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µH and µD spectroscopy (g</a:t>
            </a:r>
            <a:r>
              <a:rPr lang="en-GB" sz="1600" dirty="0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r>
              <a:rPr lang="en-GB" sz="1800" dirty="0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GB" sz="1800" dirty="0" err="1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600" dirty="0" err="1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1800" dirty="0">
                <a:solidFill>
                  <a:srgbClr val="179D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83383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FBFBF-3B2F-89C8-1412-5C53D80E8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1FA54-20D1-F850-967B-4BD5A631E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issues of methodology…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F5189E-5026-B81C-6A54-AEDD2DEDB3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24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3E31CC-7CC1-4839-35EF-46779C602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742" y="2165285"/>
            <a:ext cx="4178515" cy="25274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9387A9-C6A4-64D7-C0D7-8A07FEDFDB7F}"/>
              </a:ext>
            </a:extLst>
          </p:cNvPr>
          <p:cNvSpPr txBox="1"/>
          <p:nvPr/>
        </p:nvSpPr>
        <p:spPr>
          <a:xfrm>
            <a:off x="3446875" y="1708067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bound</a:t>
            </a:r>
            <a:endParaRPr lang="en-GB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2591B9-0C1A-DDBB-17EF-ADD9584E9C34}"/>
              </a:ext>
            </a:extLst>
          </p:cNvPr>
          <p:cNvSpPr txBox="1"/>
          <p:nvPr/>
        </p:nvSpPr>
        <p:spPr>
          <a:xfrm>
            <a:off x="2018698" y="4840551"/>
            <a:ext cx="2565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Bound assuming a “dark scalar photon” interaction</a:t>
            </a:r>
            <a:endParaRPr lang="en-GB" sz="16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24E27EB-B974-96DB-922E-704A2DC7186D}"/>
              </a:ext>
            </a:extLst>
          </p:cNvPr>
          <p:cNvCxnSpPr>
            <a:stCxn id="8" idx="0"/>
          </p:cNvCxnSpPr>
          <p:nvPr/>
        </p:nvCxnSpPr>
        <p:spPr bwMode="auto">
          <a:xfrm flipH="1">
            <a:off x="3671900" y="2165285"/>
            <a:ext cx="900100" cy="6786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8917892-9A60-1CDB-8F39-48853ED5EE70}"/>
              </a:ext>
            </a:extLst>
          </p:cNvPr>
          <p:cNvCxnSpPr/>
          <p:nvPr/>
        </p:nvCxnSpPr>
        <p:spPr bwMode="auto">
          <a:xfrm flipV="1">
            <a:off x="3446875" y="3429000"/>
            <a:ext cx="900100" cy="14115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91B31D6-17F5-0266-2EAB-68175366F7F7}"/>
              </a:ext>
            </a:extLst>
          </p:cNvPr>
          <p:cNvSpPr txBox="1"/>
          <p:nvPr/>
        </p:nvSpPr>
        <p:spPr>
          <a:xfrm>
            <a:off x="1117329" y="1032564"/>
            <a:ext cx="6933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Bounds based on the anomalous magnetic moment of the electron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7EA2EE-D0FE-ED03-E5E0-716C22358CE7}"/>
              </a:ext>
            </a:extLst>
          </p:cNvPr>
          <p:cNvSpPr txBox="1"/>
          <p:nvPr/>
        </p:nvSpPr>
        <p:spPr>
          <a:xfrm>
            <a:off x="-9799" y="3296433"/>
            <a:ext cx="25652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Possibly excluded by Casimir forces measurements</a:t>
            </a:r>
            <a:endParaRPr lang="en-GB" sz="16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B4077C3-80F9-FA0B-C7B1-1A99DE9E3B15}"/>
              </a:ext>
            </a:extLst>
          </p:cNvPr>
          <p:cNvCxnSpPr/>
          <p:nvPr/>
        </p:nvCxnSpPr>
        <p:spPr bwMode="auto">
          <a:xfrm>
            <a:off x="2321750" y="3699030"/>
            <a:ext cx="112512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52400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70B87-DA5C-F9A7-9BF7-8933288A8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EE950-5C77-8ECE-B41B-B45870C4E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issues of methodology…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09C36E-E533-EC4E-F9CE-D294182CBD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25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62B65C-D714-157F-A341-C22240CCC700}"/>
              </a:ext>
            </a:extLst>
          </p:cNvPr>
          <p:cNvSpPr txBox="1"/>
          <p:nvPr/>
        </p:nvSpPr>
        <p:spPr>
          <a:xfrm>
            <a:off x="704105" y="2194400"/>
            <a:ext cx="783740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E.g., the bounds on </a:t>
            </a:r>
            <a:r>
              <a:rPr lang="en-GB" sz="1800" dirty="0" err="1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600" dirty="0" err="1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1800" dirty="0" err="1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600" dirty="0" err="1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1800" dirty="0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based on the isotope shift of the 2 ³S – 2 ¹S interval of He</a:t>
            </a:r>
          </a:p>
          <a:p>
            <a:pPr>
              <a:buNone/>
            </a:pPr>
            <a:r>
              <a:rPr lang="en-GB" sz="1800" dirty="0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(dash-dotted curves) are strongly asymmetric…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E45EB1-D1D3-255A-C892-5B61C43D7E33}"/>
              </a:ext>
            </a:extLst>
          </p:cNvPr>
          <p:cNvSpPr txBox="1"/>
          <p:nvPr/>
        </p:nvSpPr>
        <p:spPr>
          <a:xfrm>
            <a:off x="6687235" y="5689993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[NJP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045002 (2025)]</a:t>
            </a:r>
            <a:endParaRPr lang="en-GB" sz="16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A86A1C6-0B07-617E-C525-97A57026E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684" y="3030242"/>
            <a:ext cx="64389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8743CD-E994-B8C5-DB6A-22965DBCE5C9}"/>
              </a:ext>
            </a:extLst>
          </p:cNvPr>
          <p:cNvSpPr txBox="1"/>
          <p:nvPr/>
        </p:nvSpPr>
        <p:spPr>
          <a:xfrm>
            <a:off x="330207" y="1217424"/>
            <a:ext cx="85172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Should we reduce any difference between experiment and SM theory to zero?</a:t>
            </a:r>
          </a:p>
        </p:txBody>
      </p:sp>
    </p:spTree>
    <p:extLst>
      <p:ext uri="{BB962C8B-B14F-4D97-AF65-F5344CB8AC3E}">
        <p14:creationId xmlns:p14="http://schemas.microsoft.com/office/powerpoint/2010/main" val="499670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0973C-2BA0-5BB6-1178-0DA5B44F0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A0CEF-4DE9-2FFF-42E3-18A3F19A6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p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A11553-D248-BF48-F5CB-1E990E2921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26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7063CD-52B8-2E51-D335-CC623DD4DB75}"/>
              </a:ext>
            </a:extLst>
          </p:cNvPr>
          <p:cNvSpPr txBox="1"/>
          <p:nvPr/>
        </p:nvSpPr>
        <p:spPr>
          <a:xfrm>
            <a:off x="2067202" y="1763815"/>
            <a:ext cx="4998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dirty="0"/>
              <a:t>Bounds on </a:t>
            </a:r>
            <a:r>
              <a:rPr lang="en-GB" sz="2000" dirty="0" err="1"/>
              <a:t>g</a:t>
            </a:r>
            <a:r>
              <a:rPr lang="en-GB" sz="1800" dirty="0" err="1"/>
              <a:t>e</a:t>
            </a:r>
            <a:r>
              <a:rPr lang="en-GB" sz="2000" dirty="0" err="1"/>
              <a:t>g</a:t>
            </a:r>
            <a:r>
              <a:rPr lang="en-GB" sz="1800" dirty="0" err="1"/>
              <a:t>p</a:t>
            </a:r>
            <a:r>
              <a:rPr lang="en-GB" sz="1800" dirty="0"/>
              <a:t> from hydrogen spectroscopy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04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278A3-AC37-4528-376A-E2EEF56F9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p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06D94A-C9F4-F073-C3E8-18F4501691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27</a:t>
            </a:fld>
            <a:endParaRPr lang="en-GB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A8404B0-E064-FAD3-5027-A0E44FA300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6"/>
          <a:stretch>
            <a:fillRect/>
          </a:stretch>
        </p:blipFill>
        <p:spPr bwMode="auto">
          <a:xfrm>
            <a:off x="3761910" y="910825"/>
            <a:ext cx="4381500" cy="494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\documentclass{article}&#10;\usepackage{amsmath}&#10;\pagestyle{empty}&#10;\begin{document}&#10;&#10;Bounds on $g_eg_p$ based on eH only or on eH + $\mu$H ($g_\mu = g_e$)&#10;&#10;&#10;\end{document}" title="IguanaTex Picture Display">
            <a:extLst>
              <a:ext uri="{FF2B5EF4-FFF2-40B4-BE49-F238E27FC236}">
                <a16:creationId xmlns:a16="http://schemas.microsoft.com/office/drawing/2014/main" id="{4E40C927-11D1-A836-260D-2C10358A8DF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986" y="975374"/>
            <a:ext cx="6552379" cy="2666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5F94F9-4979-35FF-A453-3AD016CCEFE3}"/>
              </a:ext>
            </a:extLst>
          </p:cNvPr>
          <p:cNvSpPr txBox="1"/>
          <p:nvPr/>
        </p:nvSpPr>
        <p:spPr>
          <a:xfrm>
            <a:off x="2366755" y="2032868"/>
            <a:ext cx="1168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 µH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9FF6ECC-E928-EA47-8FAF-85A2801F49FE}"/>
              </a:ext>
            </a:extLst>
          </p:cNvPr>
          <p:cNvCxnSpPr/>
          <p:nvPr/>
        </p:nvCxnSpPr>
        <p:spPr bwMode="auto">
          <a:xfrm>
            <a:off x="3536885" y="4779150"/>
            <a:ext cx="40504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C6105D2-6E43-E01C-5B41-BD52607AEDDB}"/>
              </a:ext>
            </a:extLst>
          </p:cNvPr>
          <p:cNvSpPr txBox="1"/>
          <p:nvPr/>
        </p:nvSpPr>
        <p:spPr>
          <a:xfrm>
            <a:off x="6642230" y="5689993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[PRA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052825 (2023)]</a:t>
            </a:r>
            <a:endParaRPr lang="en-GB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94FD7B-6D71-F2BC-C025-C37665A69EB6}"/>
              </a:ext>
            </a:extLst>
          </p:cNvPr>
          <p:cNvSpPr txBox="1"/>
          <p:nvPr/>
        </p:nvSpPr>
        <p:spPr>
          <a:xfrm>
            <a:off x="561745" y="4599130"/>
            <a:ext cx="30121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µH, errors expanded by 60%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D6A48D-108D-9F8C-60A4-9C5F4FC6C1E4}"/>
              </a:ext>
            </a:extLst>
          </p:cNvPr>
          <p:cNvSpPr txBox="1"/>
          <p:nvPr/>
        </p:nvSpPr>
        <p:spPr>
          <a:xfrm>
            <a:off x="2631060" y="3293985"/>
            <a:ext cx="905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µH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CF7C35-55FE-6B23-D947-4F314F17DA8A}"/>
              </a:ext>
            </a:extLst>
          </p:cNvPr>
          <p:cNvCxnSpPr/>
          <p:nvPr/>
        </p:nvCxnSpPr>
        <p:spPr bwMode="auto">
          <a:xfrm>
            <a:off x="3517704" y="2209155"/>
            <a:ext cx="40504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F3A9592-4950-EF77-CE8E-D1812CAFB89F}"/>
              </a:ext>
            </a:extLst>
          </p:cNvPr>
          <p:cNvCxnSpPr/>
          <p:nvPr/>
        </p:nvCxnSpPr>
        <p:spPr bwMode="auto">
          <a:xfrm>
            <a:off x="3540207" y="3469061"/>
            <a:ext cx="40504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9686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6BC9D-2EAD-F5AD-EA01-B141BAAB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86F6F-14AF-F030-32FE-66472E392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p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B059DE-0DDA-DC2D-D4F3-FDF68DBAFF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28</a:t>
            </a:fld>
            <a:endParaRPr lang="en-GB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578EF50-7F79-0A2E-B781-B0560A5D51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6"/>
          <a:stretch>
            <a:fillRect/>
          </a:stretch>
        </p:blipFill>
        <p:spPr bwMode="auto">
          <a:xfrm>
            <a:off x="3761910" y="910825"/>
            <a:ext cx="4381500" cy="494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3CA942-DD09-DF7D-E516-7ED27480C638}"/>
              </a:ext>
            </a:extLst>
          </p:cNvPr>
          <p:cNvSpPr txBox="1"/>
          <p:nvPr/>
        </p:nvSpPr>
        <p:spPr>
          <a:xfrm>
            <a:off x="2366755" y="2032868"/>
            <a:ext cx="1168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 µH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AEE63F-E123-DF3C-102D-46CB368D757B}"/>
              </a:ext>
            </a:extLst>
          </p:cNvPr>
          <p:cNvSpPr txBox="1"/>
          <p:nvPr/>
        </p:nvSpPr>
        <p:spPr>
          <a:xfrm>
            <a:off x="2631060" y="3293985"/>
            <a:ext cx="905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µH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CB37D1D-625B-2833-1931-877C1F10F838}"/>
              </a:ext>
            </a:extLst>
          </p:cNvPr>
          <p:cNvCxnSpPr/>
          <p:nvPr/>
        </p:nvCxnSpPr>
        <p:spPr bwMode="auto">
          <a:xfrm>
            <a:off x="3517704" y="2209155"/>
            <a:ext cx="40504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37D5086-6721-0589-637C-5085CEB8A67A}"/>
              </a:ext>
            </a:extLst>
          </p:cNvPr>
          <p:cNvCxnSpPr/>
          <p:nvPr/>
        </p:nvCxnSpPr>
        <p:spPr bwMode="auto">
          <a:xfrm>
            <a:off x="3540207" y="3469061"/>
            <a:ext cx="40504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7D282E87-CCC9-75D1-F7E8-BE2A7252E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05" y="2024923"/>
            <a:ext cx="43815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F5AAF3-A32F-11BA-1792-2C798B81F7FF}"/>
              </a:ext>
            </a:extLst>
          </p:cNvPr>
          <p:cNvSpPr txBox="1"/>
          <p:nvPr/>
        </p:nvSpPr>
        <p:spPr>
          <a:xfrm>
            <a:off x="921793" y="4381140"/>
            <a:ext cx="311014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µH, </a:t>
            </a:r>
            <a:r>
              <a:rPr lang="en-GB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(1s-2s) and </a:t>
            </a:r>
            <a:r>
              <a:rPr lang="en-GB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(2s-6p)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10C71C-612B-D1B7-9543-9D50F30A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35" y="2255726"/>
            <a:ext cx="4062024" cy="215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25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0CD3B-5CF8-05C2-8A26-603670B53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927F-28F6-E8A1-FED0-ADB5278D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Sensitivity of the muonic species on NP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B30614-182E-B2F0-AD65-18D13FB91A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29</a:t>
            </a:fld>
            <a:endParaRPr lang="en-GB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3A449434-7741-6E3A-8839-13EC0151B5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 descr="A graph of a graph of a graph of a graph of a graph of a graph of a graph of a graph of a graph of a graph of a graph of a graph of a graph of&#10;&#10;AI-generated content may be incorrect.">
            <a:extLst>
              <a:ext uri="{FF2B5EF4-FFF2-40B4-BE49-F238E27FC236}">
                <a16:creationId xmlns:a16="http://schemas.microsoft.com/office/drawing/2014/main" id="{1B4D0694-2BC3-3065-10AA-017838F57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858" y="2078850"/>
            <a:ext cx="5843331" cy="3887086"/>
          </a:xfrm>
          <a:prstGeom prst="rect">
            <a:avLst/>
          </a:prstGeom>
        </p:spPr>
      </p:pic>
      <p:pic>
        <p:nvPicPr>
          <p:cNvPr id="6" name="Picture 5" descr="\documentclass{article}&#10;\usepackage{amsmath}&#10;\usepackage{color}&#10;\definecolor{darkgreen}{rgb}{0.00,0.50,0.00}&#10;\pagestyle{empty}&#10;\begin{document}&#10;&#10;\begin{center}&#10;\small&#10;Values of $g_\mu g_p$ or $g_\mu g_d$ for which the NP shift of the 2s$_{1/2}$ - 2p$_{3/2}$ interval\\ in $\mu$H or $\mu$D is less than&#10;5\% of the respective experimental error&#10;\end{center} &#10;&#10;&#10;\end{document}" title="IguanaTex Picture Display">
            <a:extLst>
              <a:ext uri="{FF2B5EF4-FFF2-40B4-BE49-F238E27FC236}">
                <a16:creationId xmlns:a16="http://schemas.microsoft.com/office/drawing/2014/main" id="{3B487C7D-8D06-AAB2-456C-084C44D1CAA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69" y="998730"/>
            <a:ext cx="7087255" cy="4876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9EE5B3-48FF-DB2D-9529-91E0D3F2284B}"/>
              </a:ext>
            </a:extLst>
          </p:cNvPr>
          <p:cNvSpPr txBox="1"/>
          <p:nvPr/>
        </p:nvSpPr>
        <p:spPr>
          <a:xfrm>
            <a:off x="1067499" y="1805365"/>
            <a:ext cx="777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58B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Dirac wave functions for the Uehling potential and the nucleus charge distribution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9D9F6C-A406-C6A8-32D6-5BA2315FC7B9}"/>
              </a:ext>
            </a:extLst>
          </p:cNvPr>
          <p:cNvSpPr txBox="1"/>
          <p:nvPr/>
        </p:nvSpPr>
        <p:spPr>
          <a:xfrm>
            <a:off x="6642230" y="5689993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[PRA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052825 (2023)]</a:t>
            </a:r>
            <a:endParaRPr lang="en-GB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0CFD7-E160-9D01-C167-3D7E0CA8FC4D}"/>
              </a:ext>
            </a:extLst>
          </p:cNvPr>
          <p:cNvSpPr txBox="1"/>
          <p:nvPr/>
        </p:nvSpPr>
        <p:spPr>
          <a:xfrm>
            <a:off x="2366755" y="6136700"/>
            <a:ext cx="52574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 also Jaeckel and Roy (2010), </a:t>
            </a:r>
            <a:r>
              <a:rPr lang="en-GB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Frugiuele</a:t>
            </a: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Peset</a:t>
            </a: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(2022), Huang and Wang (</a:t>
            </a:r>
            <a:r>
              <a:rPr lang="en-GB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</a:t>
            </a: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2026)</a:t>
            </a:r>
            <a:endParaRPr lang="en-GB" sz="1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164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7E63B-B7DA-8E7D-14EA-454914B58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AD715-8ACC-1EB9-D354-DC66E1C70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Sensitivity of the muonic species on NP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78C9E5-1A03-31D5-001D-4214F7E5ED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30</a:t>
            </a:fld>
            <a:endParaRPr lang="en-GB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D0C819D4-903E-1062-7602-C8C17EC968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 descr="A graph of a graph of a graph of a graph of a graph of a graph of a graph of a graph of a graph of a graph of a graph of a graph of a graph of&#10;&#10;AI-generated content may be incorrect.">
            <a:extLst>
              <a:ext uri="{FF2B5EF4-FFF2-40B4-BE49-F238E27FC236}">
                <a16:creationId xmlns:a16="http://schemas.microsoft.com/office/drawing/2014/main" id="{4BE61678-B182-7A62-7AB2-8D4ED1072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858" y="2078850"/>
            <a:ext cx="5843331" cy="3887086"/>
          </a:xfrm>
          <a:prstGeom prst="rect">
            <a:avLst/>
          </a:prstGeom>
        </p:spPr>
      </p:pic>
      <p:pic>
        <p:nvPicPr>
          <p:cNvPr id="6" name="Picture 5" descr="\documentclass{article}&#10;\usepackage{amsmath}&#10;\usepackage{color}&#10;\definecolor{darkgreen}{rgb}{0.00,0.50,0.00}&#10;\pagestyle{empty}&#10;\begin{document}&#10;&#10;\begin{center}&#10;\small&#10;Values of $g_\mu g_p$ or $g_\mu g_d$ for which the NP shift of the 2s$_{1/2}$ - 2p$_{3/2}$ interval\\ in $\mu$H or $\mu$D is less than&#10;5\% of the respective experimental error&#10;\end{center} &#10;&#10;&#10;\end{document}" title="IguanaTex Picture Display">
            <a:extLst>
              <a:ext uri="{FF2B5EF4-FFF2-40B4-BE49-F238E27FC236}">
                <a16:creationId xmlns:a16="http://schemas.microsoft.com/office/drawing/2014/main" id="{9735A24F-7E8A-7BE3-CB6E-A499B243130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69" y="998730"/>
            <a:ext cx="7087255" cy="4876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1ACC45-0BD9-7F78-E555-1BC27267F510}"/>
              </a:ext>
            </a:extLst>
          </p:cNvPr>
          <p:cNvSpPr txBox="1"/>
          <p:nvPr/>
        </p:nvSpPr>
        <p:spPr>
          <a:xfrm>
            <a:off x="4455362" y="2640967"/>
            <a:ext cx="4602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Non-relativistic wave functions for 1/r potential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E76212-EA49-598C-82D4-836B82631412}"/>
              </a:ext>
            </a:extLst>
          </p:cNvPr>
          <p:cNvSpPr txBox="1"/>
          <p:nvPr/>
        </p:nvSpPr>
        <p:spPr>
          <a:xfrm>
            <a:off x="5411412" y="3401982"/>
            <a:ext cx="366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Dirac wave functions for 1/r potential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6B8A4-2811-079D-6826-849BB8BE92D9}"/>
              </a:ext>
            </a:extLst>
          </p:cNvPr>
          <p:cNvSpPr txBox="1"/>
          <p:nvPr/>
        </p:nvSpPr>
        <p:spPr>
          <a:xfrm>
            <a:off x="1067499" y="1805365"/>
            <a:ext cx="777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58B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Dirac wave functions for the Uehling potential and the nucleus charge distribution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E0D65C-6256-78D8-4270-22A7DB556133}"/>
              </a:ext>
            </a:extLst>
          </p:cNvPr>
          <p:cNvSpPr txBox="1"/>
          <p:nvPr/>
        </p:nvSpPr>
        <p:spPr>
          <a:xfrm>
            <a:off x="6642230" y="5689993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[PRA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052825 (2023)]</a:t>
            </a:r>
            <a:endParaRPr lang="en-GB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387852-220F-89B8-994B-C686071BD828}"/>
              </a:ext>
            </a:extLst>
          </p:cNvPr>
          <p:cNvSpPr txBox="1"/>
          <p:nvPr/>
        </p:nvSpPr>
        <p:spPr>
          <a:xfrm>
            <a:off x="2366755" y="6136700"/>
            <a:ext cx="52574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 also Jaeckel and Roy (2010), </a:t>
            </a:r>
            <a:r>
              <a:rPr lang="en-GB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Frugiuele</a:t>
            </a: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Peset</a:t>
            </a: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(2022), Huang and Wang (</a:t>
            </a:r>
            <a:r>
              <a:rPr lang="en-GB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</a:t>
            </a:r>
            <a:r>
              <a:rPr lang="en-GB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2026)</a:t>
            </a:r>
            <a:endParaRPr lang="en-GB" sz="1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404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94F91-B33E-F0B6-A44B-BDCDDDD29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30D3E-55FE-39EF-974D-5080694DA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544" y="-34236"/>
            <a:ext cx="7046912" cy="593725"/>
          </a:xfrm>
        </p:spPr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p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33965-F4AA-AA15-F257-33C34DB7A1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31</a:t>
            </a:fld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764B52-CD83-3FF3-C9EB-ABD893D98840}"/>
              </a:ext>
            </a:extLst>
          </p:cNvPr>
          <p:cNvSpPr txBox="1"/>
          <p:nvPr/>
        </p:nvSpPr>
        <p:spPr>
          <a:xfrm>
            <a:off x="4524855" y="794853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endParaRPr lang="en-GB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432BEE-175C-8E58-4ED8-471D60E0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42" y="2165285"/>
            <a:ext cx="4203916" cy="25274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BFD1EA-C290-A091-1FEF-C5900C7443E5}"/>
              </a:ext>
            </a:extLst>
          </p:cNvPr>
          <p:cNvSpPr txBox="1"/>
          <p:nvPr/>
        </p:nvSpPr>
        <p:spPr>
          <a:xfrm>
            <a:off x="4533137" y="1376409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 2018 World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</a:t>
            </a:r>
            <a:endParaRPr lang="en-GB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CF4D07-D316-99B6-D4D2-BF568D094EB5}"/>
              </a:ext>
            </a:extLst>
          </p:cNvPr>
          <p:cNvSpPr txBox="1"/>
          <p:nvPr/>
        </p:nvSpPr>
        <p:spPr>
          <a:xfrm>
            <a:off x="6552220" y="3429000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World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µH data</a:t>
            </a:r>
            <a:endParaRPr lang="en-GB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5FF4B4-8283-081A-610D-0022FB724B78}"/>
              </a:ext>
            </a:extLst>
          </p:cNvPr>
          <p:cNvSpPr txBox="1"/>
          <p:nvPr/>
        </p:nvSpPr>
        <p:spPr>
          <a:xfrm>
            <a:off x="2951820" y="1715562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World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</a:t>
            </a:r>
            <a:endParaRPr lang="en-GB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F32770-8A3D-75C0-4D43-D1B4351D5623}"/>
              </a:ext>
            </a:extLst>
          </p:cNvPr>
          <p:cNvSpPr txBox="1"/>
          <p:nvPr/>
        </p:nvSpPr>
        <p:spPr>
          <a:xfrm>
            <a:off x="6539474" y="2501530"/>
            <a:ext cx="25330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Likely dependence on </a:t>
            </a:r>
            <a:r>
              <a:rPr lang="en-GB" sz="16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16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endParaRPr lang="en-GB" sz="1600" dirty="0">
              <a:solidFill>
                <a:srgbClr val="FFC000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328C5B0-91BF-914B-0CFD-E69F0F58043E}"/>
              </a:ext>
            </a:extLst>
          </p:cNvPr>
          <p:cNvCxnSpPr/>
          <p:nvPr/>
        </p:nvCxnSpPr>
        <p:spPr bwMode="auto">
          <a:xfrm>
            <a:off x="3986935" y="2165285"/>
            <a:ext cx="0" cy="9486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B414E41-0A3E-153F-9264-BBD556CE3B93}"/>
              </a:ext>
            </a:extLst>
          </p:cNvPr>
          <p:cNvCxnSpPr/>
          <p:nvPr/>
        </p:nvCxnSpPr>
        <p:spPr bwMode="auto">
          <a:xfrm flipH="1">
            <a:off x="4887035" y="1898830"/>
            <a:ext cx="900100" cy="9412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274DE9B-369C-0095-D0B3-28B06097E89D}"/>
              </a:ext>
            </a:extLst>
          </p:cNvPr>
          <p:cNvCxnSpPr/>
          <p:nvPr/>
        </p:nvCxnSpPr>
        <p:spPr bwMode="auto">
          <a:xfrm flipH="1" flipV="1">
            <a:off x="5607115" y="3248980"/>
            <a:ext cx="1980220" cy="1800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6010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3F229-F78D-929A-050A-FBCC1BE6A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C0FF4-406E-9059-06F7-903EC90E1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544" y="-34236"/>
            <a:ext cx="7046912" cy="593725"/>
          </a:xfrm>
        </p:spPr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p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64967B-D454-1600-4648-19DC63B026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32</a:t>
            </a:fld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1312F3-FD5A-DDE2-96B3-3B54159429C3}"/>
              </a:ext>
            </a:extLst>
          </p:cNvPr>
          <p:cNvSpPr txBox="1"/>
          <p:nvPr/>
        </p:nvSpPr>
        <p:spPr>
          <a:xfrm>
            <a:off x="4524855" y="794853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endParaRPr lang="en-GB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09E9A9-228F-6153-E7E2-3729C0083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42" y="2165285"/>
            <a:ext cx="4203916" cy="25274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CE9977-2050-FAC3-5530-C7FC49F57180}"/>
              </a:ext>
            </a:extLst>
          </p:cNvPr>
          <p:cNvSpPr txBox="1"/>
          <p:nvPr/>
        </p:nvSpPr>
        <p:spPr>
          <a:xfrm>
            <a:off x="2636785" y="4776093"/>
            <a:ext cx="3237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(1s-2s),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(2s-6p) and µH with g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error magnification</a:t>
            </a:r>
            <a:endParaRPr lang="en-GB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693EB6-1855-2707-03AC-41000576E055}"/>
              </a:ext>
            </a:extLst>
          </p:cNvPr>
          <p:cNvSpPr txBox="1"/>
          <p:nvPr/>
        </p:nvSpPr>
        <p:spPr>
          <a:xfrm>
            <a:off x="6192180" y="3564015"/>
            <a:ext cx="32377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with g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207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GB" sz="16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14A8C8F-6699-0AB9-43B0-1432252DA3C4}"/>
              </a:ext>
            </a:extLst>
          </p:cNvPr>
          <p:cNvCxnSpPr/>
          <p:nvPr/>
        </p:nvCxnSpPr>
        <p:spPr bwMode="auto">
          <a:xfrm flipV="1">
            <a:off x="3626895" y="3902569"/>
            <a:ext cx="765085" cy="7901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5F33AE4-69C6-35AF-2C08-06B18713012D}"/>
              </a:ext>
            </a:extLst>
          </p:cNvPr>
          <p:cNvCxnSpPr/>
          <p:nvPr/>
        </p:nvCxnSpPr>
        <p:spPr bwMode="auto">
          <a:xfrm flipH="1" flipV="1">
            <a:off x="6282190" y="3013270"/>
            <a:ext cx="1395155" cy="6300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98433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3F014-29B1-ADF9-3420-9A83EB5B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B208-2327-E075-7D4E-A5A7A1DEF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544" y="-34236"/>
            <a:ext cx="7046912" cy="593725"/>
          </a:xfrm>
        </p:spPr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p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F26863-0F39-FDF3-E89F-F184522125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33</a:t>
            </a:fld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1915B7-EC43-AC0C-281E-03F0645CCDB8}"/>
              </a:ext>
            </a:extLst>
          </p:cNvPr>
          <p:cNvSpPr txBox="1"/>
          <p:nvPr/>
        </p:nvSpPr>
        <p:spPr>
          <a:xfrm>
            <a:off x="4524855" y="794853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endParaRPr lang="en-GB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3CB1AF-629E-2AFF-B1F5-7565EB005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42" y="2165285"/>
            <a:ext cx="4203916" cy="25274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B10500-775E-52B6-FB67-330BF018C0CB}"/>
              </a:ext>
            </a:extLst>
          </p:cNvPr>
          <p:cNvSpPr txBox="1"/>
          <p:nvPr/>
        </p:nvSpPr>
        <p:spPr>
          <a:xfrm>
            <a:off x="1421650" y="1268201"/>
            <a:ext cx="2520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World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+ provisional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Rydberg data</a:t>
            </a:r>
            <a:endParaRPr lang="en-GB" sz="16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7F82DF-5A0A-9878-2E52-B38BA5E08101}"/>
              </a:ext>
            </a:extLst>
          </p:cNvPr>
          <p:cNvCxnSpPr/>
          <p:nvPr/>
        </p:nvCxnSpPr>
        <p:spPr bwMode="auto">
          <a:xfrm>
            <a:off x="3176845" y="1943835"/>
            <a:ext cx="135015" cy="900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137028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0B7E-1508-4331-1157-457AC6942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5A9B-B670-7EB6-D82B-F3F0CCEB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n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BD43E4-FB59-70FD-0646-483C8B056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34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3FFF16-ECA8-8827-9A36-9D664740E7CE}"/>
              </a:ext>
            </a:extLst>
          </p:cNvPr>
          <p:cNvSpPr txBox="1"/>
          <p:nvPr/>
        </p:nvSpPr>
        <p:spPr>
          <a:xfrm>
            <a:off x="925864" y="1763815"/>
            <a:ext cx="72811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dirty="0"/>
              <a:t>Bounds on </a:t>
            </a:r>
            <a:r>
              <a:rPr lang="en-GB" sz="2000" dirty="0" err="1"/>
              <a:t>g</a:t>
            </a:r>
            <a:r>
              <a:rPr lang="en-GB" sz="1800" dirty="0" err="1"/>
              <a:t>e</a:t>
            </a:r>
            <a:r>
              <a:rPr lang="en-GB" sz="2000" dirty="0" err="1"/>
              <a:t>g</a:t>
            </a:r>
            <a:r>
              <a:rPr lang="en-GB" sz="1800" dirty="0" err="1"/>
              <a:t>n</a:t>
            </a:r>
            <a:r>
              <a:rPr lang="en-GB" sz="1800" dirty="0"/>
              <a:t> from hydrogen, deuterium and helium spectroscopy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149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1346-CEED-031D-EBC1-574C2005F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n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8C674F-D133-0F27-5214-AD2CF52F9A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35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C4D86B-1089-3B7F-31D6-689C708D8793}"/>
              </a:ext>
            </a:extLst>
          </p:cNvPr>
          <p:cNvSpPr txBox="1"/>
          <p:nvPr/>
        </p:nvSpPr>
        <p:spPr>
          <a:xfrm>
            <a:off x="1088024" y="2194400"/>
            <a:ext cx="7069564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Bounds on </a:t>
            </a:r>
            <a:r>
              <a:rPr lang="en-GB" sz="1800" dirty="0" err="1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600" dirty="0" err="1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1800" dirty="0" err="1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600" dirty="0" err="1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1800" dirty="0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based on the isotope shift of the 2 ³S – 2 ¹S interval of He</a:t>
            </a:r>
          </a:p>
          <a:p>
            <a:pPr>
              <a:buNone/>
            </a:pPr>
            <a:r>
              <a:rPr lang="en-GB" sz="1800" dirty="0">
                <a:solidFill>
                  <a:srgbClr val="B971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(dash-dotted curves)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90519C-303E-F7FD-A753-89B319FE4A39}"/>
              </a:ext>
            </a:extLst>
          </p:cNvPr>
          <p:cNvSpPr txBox="1"/>
          <p:nvPr/>
        </p:nvSpPr>
        <p:spPr>
          <a:xfrm>
            <a:off x="6687235" y="5689993"/>
            <a:ext cx="2430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[NJP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045002 (2025)]</a:t>
            </a:r>
            <a:endParaRPr lang="en-GB" sz="16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4062794-1303-0F47-BB1F-19831DA51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684" y="3030242"/>
            <a:ext cx="64389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383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0ABBB-A921-562E-9567-5363D30D4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21E6C-1F68-6EE3-BE5D-46ECE4FE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n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468072-DC13-8C1C-54C5-AA70CFDF00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36</a:t>
            </a:fld>
            <a:endParaRPr lang="en-GB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99ABCE6-C934-B688-0FE6-13652CDD4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684" y="3030242"/>
            <a:ext cx="64389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931F8E-1446-536B-1330-81E2503B5B06}"/>
              </a:ext>
            </a:extLst>
          </p:cNvPr>
          <p:cNvSpPr txBox="1"/>
          <p:nvPr/>
        </p:nvSpPr>
        <p:spPr>
          <a:xfrm>
            <a:off x="-576881" y="5351712"/>
            <a:ext cx="973215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by neutron scattering data + anomalous magnetic moment of the electron</a:t>
            </a:r>
          </a:p>
          <a:p>
            <a:pPr>
              <a:buNone/>
            </a:pPr>
            <a:r>
              <a:rPr lang="en-GB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[Delaunay et al (2017)]</a:t>
            </a:r>
          </a:p>
        </p:txBody>
      </p:sp>
    </p:spTree>
    <p:extLst>
      <p:ext uri="{BB962C8B-B14F-4D97-AF65-F5344CB8AC3E}">
        <p14:creationId xmlns:p14="http://schemas.microsoft.com/office/powerpoint/2010/main" val="1874435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9282D-6FCC-D205-2768-212D9E5AC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6E6F5-2C7C-8EBD-76E3-6A0896B3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n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8F24BD-A50D-55EF-EF74-0873BE88A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37</a:t>
            </a:fld>
            <a:endParaRPr lang="en-GB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D65CA08-E9CA-4E3C-2325-3AC013365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684" y="3030242"/>
            <a:ext cx="64389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24EC40-40A1-A61C-AC8D-23359FE3C580}"/>
              </a:ext>
            </a:extLst>
          </p:cNvPr>
          <p:cNvSpPr txBox="1"/>
          <p:nvPr/>
        </p:nvSpPr>
        <p:spPr>
          <a:xfrm>
            <a:off x="2312576" y="5312551"/>
            <a:ext cx="5215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Bounds from Ca isotope shift [</a:t>
            </a:r>
            <a:r>
              <a:rPr lang="en-GB" sz="1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Wilzewski</a:t>
            </a:r>
            <a:r>
              <a:rPr lang="en-GB" sz="1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 (2025)]</a:t>
            </a:r>
          </a:p>
        </p:txBody>
      </p:sp>
    </p:spTree>
    <p:extLst>
      <p:ext uri="{BB962C8B-B14F-4D97-AF65-F5344CB8AC3E}">
        <p14:creationId xmlns:p14="http://schemas.microsoft.com/office/powerpoint/2010/main" val="3913213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104B1-4758-F1AE-8029-A7079B031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AD86E-E962-6375-BE71-666EC4CB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Bounds on </a:t>
            </a:r>
            <a:r>
              <a:rPr lang="en-GB" dirty="0" err="1"/>
              <a:t>g</a:t>
            </a:r>
            <a:r>
              <a:rPr lang="en-GB" sz="2000" dirty="0" err="1"/>
              <a:t>e</a:t>
            </a:r>
            <a:r>
              <a:rPr lang="en-GB" dirty="0" err="1"/>
              <a:t>g</a:t>
            </a:r>
            <a:r>
              <a:rPr lang="en-GB" sz="2000" dirty="0" err="1"/>
              <a:t>n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6F2560-499A-43C1-94B7-ED8F5639A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38</a:t>
            </a:fld>
            <a:endParaRPr lang="en-GB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98FCCBB-A8E4-1A28-ECD7-50571B808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684" y="3030242"/>
            <a:ext cx="64389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3FFEB5-7DE6-81E6-FC0D-05259DD403FE}"/>
              </a:ext>
            </a:extLst>
          </p:cNvPr>
          <p:cNvSpPr txBox="1"/>
          <p:nvPr/>
        </p:nvSpPr>
        <p:spPr>
          <a:xfrm>
            <a:off x="1814798" y="5319210"/>
            <a:ext cx="6016391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 curves: bounds based on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µH and µD for gµ =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Dashed blue curves: isotope shift bounds</a:t>
            </a:r>
          </a:p>
        </p:txBody>
      </p:sp>
    </p:spTree>
    <p:extLst>
      <p:ext uri="{BB962C8B-B14F-4D97-AF65-F5344CB8AC3E}">
        <p14:creationId xmlns:p14="http://schemas.microsoft.com/office/powerpoint/2010/main" val="4134619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EFF92-D305-EF58-0010-93C0DBB98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45136-58CC-555C-7E60-D17A0A71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prospects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2BF5B0-85C9-3002-F228-E4ED0C9574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39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A612E1-5CCE-8190-2228-6987EF44482D}"/>
              </a:ext>
            </a:extLst>
          </p:cNvPr>
          <p:cNvSpPr txBox="1"/>
          <p:nvPr/>
        </p:nvSpPr>
        <p:spPr>
          <a:xfrm>
            <a:off x="3142015" y="1853825"/>
            <a:ext cx="28488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2000" dirty="0"/>
              <a:t>Future developments…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1817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D6F0C-4B58-C05A-F2E8-B3F0E1B7E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099AF-CC7A-7582-726C-BAC1CC0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Forthcoming measurements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D49357-350E-86B3-7D48-6911A0CF8F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40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BBE08E-9B85-E801-4563-5843BEBE8EDB}"/>
              </a:ext>
            </a:extLst>
          </p:cNvPr>
          <p:cNvSpPr txBox="1"/>
          <p:nvPr/>
        </p:nvSpPr>
        <p:spPr>
          <a:xfrm>
            <a:off x="271793" y="731314"/>
            <a:ext cx="8589302" cy="506600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next few years…</a:t>
            </a:r>
          </a:p>
          <a:p>
            <a:pPr algn="l">
              <a:buNone/>
            </a:pPr>
            <a:endParaRPr lang="en-GB" sz="1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2s – ns  transition frequencies in deuterium</a:t>
            </a: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2s – 6p transition frequency in deuterium</a:t>
            </a: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1s – 3s transition frequency in deuterium</a:t>
            </a: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1s – 3s transition frequency in hydrogen (higher precision)</a:t>
            </a: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Circular Rydberg transitions in hydrogen</a:t>
            </a: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1s – 2s transition frequency in He+</a:t>
            </a: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1s – 2s transition to 0.4 ppb in </a:t>
            </a:r>
            <a:r>
              <a:rPr lang="en-GB" sz="1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orthopositronium</a:t>
            </a:r>
            <a:endParaRPr lang="en-GB" sz="1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8206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89046-6022-B4D4-4532-1E8B7C705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Reach of the isotope shift approach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629653-E0E0-3304-A4BE-7693C84E5F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41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B7873-4FA0-F29D-8EA1-E52FDC972518}"/>
              </a:ext>
            </a:extLst>
          </p:cNvPr>
          <p:cNvSpPr txBox="1"/>
          <p:nvPr/>
        </p:nvSpPr>
        <p:spPr>
          <a:xfrm>
            <a:off x="3761910" y="5463948"/>
            <a:ext cx="5238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 Rev. A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032825 (2023), also Delaunay et al (2017)</a:t>
            </a:r>
            <a:r>
              <a:rPr lang="en-GB" sz="1600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7" name="Picture 6" descr="A diagram of a graph&#10;&#10;Description automatically generated">
            <a:extLst>
              <a:ext uri="{FF2B5EF4-FFF2-40B4-BE49-F238E27FC236}">
                <a16:creationId xmlns:a16="http://schemas.microsoft.com/office/drawing/2014/main" id="{1531B710-D9CA-FA09-E984-6323D4CF5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500" y="1593003"/>
            <a:ext cx="5982262" cy="35461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D5AF41-44A1-015F-7627-550BEA38A685}"/>
              </a:ext>
            </a:extLst>
          </p:cNvPr>
          <p:cNvSpPr txBox="1"/>
          <p:nvPr/>
        </p:nvSpPr>
        <p:spPr>
          <a:xfrm>
            <a:off x="1129684" y="1055498"/>
            <a:ext cx="6824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Bounds based on the isotope shifts of two different transitions (</a:t>
            </a:r>
            <a:r>
              <a:rPr lang="en-GB" sz="1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1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0FFA4D-C5C0-BA89-BAA6-17611C2F951E}"/>
              </a:ext>
            </a:extLst>
          </p:cNvPr>
          <p:cNvSpPr txBox="1"/>
          <p:nvPr/>
        </p:nvSpPr>
        <p:spPr>
          <a:xfrm>
            <a:off x="5491980" y="3353966"/>
            <a:ext cx="19319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µH or µD data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DEF87C5-C1FE-4B0D-81E7-16F8C648F6CD}"/>
              </a:ext>
            </a:extLst>
          </p:cNvPr>
          <p:cNvCxnSpPr/>
          <p:nvPr/>
        </p:nvCxnSpPr>
        <p:spPr bwMode="auto">
          <a:xfrm flipH="1" flipV="1">
            <a:off x="5352768" y="2863033"/>
            <a:ext cx="877472" cy="5268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E28C37F-DE7F-3C35-8873-C90995D2C7BC}"/>
              </a:ext>
            </a:extLst>
          </p:cNvPr>
          <p:cNvCxnSpPr/>
          <p:nvPr/>
        </p:nvCxnSpPr>
        <p:spPr bwMode="auto">
          <a:xfrm flipH="1" flipV="1">
            <a:off x="5352768" y="3157331"/>
            <a:ext cx="877472" cy="2716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679909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CCFAA-2AF1-D9C5-600B-7AD2F3738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EB05D-3C27-D474-7267-61262705D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Tx/>
              <a:buNone/>
            </a:pPr>
            <a:fld id="{99AA3EC4-0AFA-46B9-B61D-C56995669F29}" type="slidenum">
              <a:rPr lang="en-GB" smtClean="0"/>
              <a:pPr>
                <a:buFontTx/>
                <a:buNone/>
              </a:pPr>
              <a:t>42</a:t>
            </a:fld>
            <a:endParaRPr lang="en-GB" dirty="0"/>
          </a:p>
        </p:txBody>
      </p:sp>
      <p:pic>
        <p:nvPicPr>
          <p:cNvPr id="7" name="Picture 6" descr="\documentclass{article}&#10;\usepackage{amsmath}&#10;\pagestyle{empty}&#10;\begin{document}&#10;&#10;\large{&#10;\noindent To conclude\ldots&#10;&#10;\mbox{}&#10;&#10;\noindent The $\mu$H, $\mu$D and $\mu$He$^+$ data are unlikely to be significantly affected by a fifth force of the type considered here, assuming a carrier mass below 100 keV.&#10;&#10;\mbox{}&#10;&#10;\noindent These muonic atom data much help strengthen the bounds on $g_eg_p$ and $g_eg_n$, particularly those based on isotope shift spectroscopy. The theoretical error on $r_d^2(\mbox{$\mu$D}) - r_p^2(\mbox{$\mu$H})$ is currently the main limitation on the sensitivity of the latter approach.&#10;&#10;\mbox{}&#10;&#10;\noindent Significant enhancements of the present bounds would be made possible by measuring the isotope shift of a transition between the 2s state and a Rydberg s-state with a precision of $\sim$0.1~kHz.&#10;&#10;}&#10;&#10;\end{document}" title="IguanaTex Picture Display">
            <a:extLst>
              <a:ext uri="{FF2B5EF4-FFF2-40B4-BE49-F238E27FC236}">
                <a16:creationId xmlns:a16="http://schemas.microsoft.com/office/drawing/2014/main" id="{65A78C30-36FF-867F-4CC6-D925234D1D8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07" y="1088740"/>
            <a:ext cx="8014764" cy="44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6736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AMBLE" val="\documentclass{article}&#10;\pagestyle{empty}&#10;\usepackage{xspace,amssymb,amsfonts,amsmath}&#10;\usepackage{color}&#10;\usepackage{TeX4PPT}&#10;"/>
  <p:tag name="MAGPC" val="200"/>
  <p:tag name="FONTSIZE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500.1875"/>
  <p:tag name="ORIGINALWIDTH" val=" 3096.363"/>
  <p:tag name="OUTPUTTYPE" val="PNG"/>
  <p:tag name="IGUANATEXVERSION" val="162"/>
  <p:tag name="LATEXADDIN" val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&#10;&#10;\end{center}&#10;&#10;&#10;\end{document}"/>
  <p:tag name="IGUANATEXSIZE" val="20"/>
  <p:tag name="IGUANATEXCURSOR" val="686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52.9059"/>
  <p:tag name="ORIGINALWIDTH" val=" 3096.363"/>
  <p:tag name="OUTPUTTYPE" val="PNG"/>
  <p:tag name="IGUANATEXVERSION" val="162"/>
  <p:tag name="LATEXADDIN" val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color{durhamblue}{&#10;1 eV $\leq$ $m_{X_0}$ $\leq$ 1 MeV&#10;}&#10;&#10;&#10;\end{center}&#10;&#10;&#10;\end{document}"/>
  <p:tag name="IGUANATEXSIZE" val="20"/>
  <p:tag name="IGUANATEXCURSOR" val="741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022.872"/>
  <p:tag name="ORIGINALWIDTH" val=" 3096.363"/>
  <p:tag name="OUTPUTTYPE" val="PNG"/>
  <p:tag name="IGUANATEXVERSION" val="162"/>
  <p:tag name="LATEXADDIN" val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color{durhamblue}{&#10;$g_l = g_e$ or $g_\mu$&#10;&#10;\mbox{}&#10;&#10;$g_\mu/g_e = 1$? \qquad $g_\mu/g_e = m_\mu/m_e$?&#10;}&#10;&#10;&#10;\end{center}&#10;&#10;&#10;\end{document}"/>
  <p:tag name="IGUANATEXSIZE" val="20"/>
  <p:tag name="IGUANATEXCURSOR" val="738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021.372"/>
  <p:tag name="ORIGINALWIDTH" val=" 3096.363"/>
  <p:tag name="OUTPUTTYPE" val="PNG"/>
  <p:tag name="IGUANATEXVERSION" val="162"/>
  <p:tag name="LATEXADDIN" val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color{durhamblue}{&#10;$g_N = g_p$, $g_d$, $g_h$ or $g_\alpha$, or $g_n$ or $g_e$&#10;&#10;\mbox{}&#10;&#10;$g_n = g_d - g_p = g_\alpha-g_h$&#10;&#10;&#10;}&#10;&#10;&#10;\end{center}&#10;&#10;&#10;\end{document}"/>
  <p:tag name="IGUANATEXSIZE" val="20"/>
  <p:tag name="IGUANATEXCURSOR" val="765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58.1552"/>
  <p:tag name="ORIGINALWIDTH" val=" 3096.363"/>
  <p:tag name="OUTPUTTYPE" val="PNG"/>
  <p:tag name="IGUANATEXVERSION" val="162"/>
  <p:tag name="LATEXADDIN" val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color{durhamblue}{&#10;Our aim: Set upper bounds on $g_eg_p$ and $g_eg_n$.&#10;&#10;&#10;}&#10;&#10;&#10;\end{center}&#10;&#10;&#10;\end{document}"/>
  <p:tag name="IGUANATEXSIZE" val="20"/>
  <p:tag name="IGUANATEXCURSOR" val="721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2.1409"/>
  <p:tag name="ORIGINALWIDTH" val=" 3096.363"/>
  <p:tag name="OUTPUTTYPE" val="PNG"/>
  <p:tag name="IGUANATEXVERSION" val="162"/>
  <p:tag name="LATEXADDIN" val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mbox{}\\&#10;\color{black}{&#10;Energy shift: $\delta E_{nl}^{\rm NP} = \langle\, n,l \,|\, V_{\rm NP} \,|\, n,l \,\rangle$\\[3mm]&#10;&#10;&#10;}&#10;\end{center}&#10;&#10;&#10;\end{document}"/>
  <p:tag name="IGUANATEXSIZE" val="20"/>
  <p:tag name="IGUANATEXCURSOR" val="812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90.589"/>
  <p:tag name="ORIGINALWIDTH" val=" 3295.088"/>
  <p:tag name="OUTPUTTYPE" val="PNG"/>
  <p:tag name="IGUANATEXVERSION" val="162"/>
  <p:tag name="LATEXADDIN" val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definecolor{darkgreen}{rgb}{0.00,0.50,0.00}&#10;%\definecolor{durhamblue}{cmyk}{1,0,0.085,0.47}&#10;\definecolor{durhamblue}{rgb}{0.00,0.336,0.586}&#10;&#10;\begin{center}&#10;\color{black}{&#10;In general, for a massive force mediator of integer spin $s$,&#10;$$V_{\rm NP}(r) = (-1)^{s+1}\frac{g_l g_N}{4 \pi}~\frac{1}{r}~e^{-m_{X_0} r}$$&#10;}&#10;&#10;\mbox{}\\&#10;\color{black}{&#10;Energy shift: $\delta E_{nl}^{\rm NP} = \langle\, n,l \,|\, V_{\rm NP} \,|\, n,l \,\rangle$\\[3mm]&#10;&#10;\mbox{}\\[0.0cm]&#10;&#10;Shift of the transition frequency: $\nu_{ba}^{\rm NP} = (\delta E_{n_bl_b}^{\rm NP} - \delta E_{n_al_a}^{\rm NP})/h$&#10;}&#10;\end{center}&#10;&#10;&#10;\end{document}"/>
  <p:tag name="IGUANATEXSIZE" val="20"/>
  <p:tag name="IGUANATEXCURSOR" val="685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8.3839"/>
  <p:tag name="ORIGINALWIDTH" val="2461.942"/>
  <p:tag name="LATEXADDIN" val="\documentclass{article}&#10;\usepackage{amsmath}&#10;\usepackage{color}&#10;\newcommand{\ket}[1]{\mbox{$|\!\: #1\rangle$}}&#10;\newcommand{\spket}[1]{\mbox{$\!\:|\!\: #1\rangle$}}&#10;\newcommand{\bra}[1]{\mbox{$\langle #1\!\:|$}}&#10;\newcommand{\brasp}[1]{\mbox{$\langle #1\!\:|\!\:$}}&#10;\pagestyle{empty}&#10;\begin{document}&#10;\addtolength{\textwidth}{-1cm}&#10;\definecolor{sepia}{rgb}{0.44,0.26,0.08}&#10;\color{black}{&#10;\begin{center}\begin{displaymath}&#10;\nu_{b_ia_i}^{\rm SM}({\cal R},r_p,r_d) \doteq&#10;    \nu_{b_ia_i}^{\rm exp} - \nu_{b_ia_i}^{\rm NP}, \quad i = 1,2,3,\ldots&#10;\end{displaymath}&#10;\begin{align*}&#10;{\cal R}:&amp; \qquad \mbox{the Rydberg constant}\\&#10;r_p:&amp; \qquad \mbox{proton charge radius}\\&#10;r_d:&amp; \qquad \mbox{deuteron charge radius}&#10;\end{align*}&#10;\end{center}&#10;}&#10;&#10;&#10;\end{document}"/>
  <p:tag name="IGUANATEXSIZE" val="20"/>
  <p:tag name="IGUANATEXCURSOR" val="665"/>
  <p:tag name="TRANSPARENCY" val="True"/>
  <p:tag name="LATEXENGINEID" val="0"/>
  <p:tag name="TEMPFOLDER" val="c:\Users\dph0rmp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31.2336"/>
  <p:tag name="ORIGINALWIDTH" val=" 3224.597"/>
  <p:tag name="OUTPUTTYPE" val="PNG"/>
  <p:tag name="IGUANATEXVERSION" val="162"/>
  <p:tag name="LATEXADDIN" val="\documentclass{article}&#10;\usepackage{amsmath}&#10;\pagestyle{empty}&#10;\begin{document}&#10;&#10;Bounds on $g_eg_p$ based on eH only or on eH + $\mu$H ($g_\mu = g_e$)&#10;&#10;&#10;\end{document}"/>
  <p:tag name="IGUANATEXSIZE" val="20"/>
  <p:tag name="IGUANATEXCURSOR" val="140"/>
  <p:tag name="TRANSPARENCY" val="True"/>
  <p:tag name="CHOOSECOLOR" val="False"/>
  <p:tag name="COLORHEX" val="000000"/>
  <p:tag name="LATEXENGINEID" val="0"/>
  <p:tag name="TEMPFOLDER" val="c:\Temp\"/>
  <p:tag name="LATEXFORMHEIGHT" val=" 320"/>
  <p:tag name="LATEXFORMWIDTH" val=" 38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39.97"/>
  <p:tag name="ORIGINALWIDTH" val=" 3704.537"/>
  <p:tag name="OUTPUTTYPE" val="PNG"/>
  <p:tag name="IGUANATEXVERSION" val="162"/>
  <p:tag name="LATEXADDIN" val="\documentclass{article}&#10;\usepackage{amsmath}&#10;\usepackage{color}&#10;\definecolor{darkgreen}{rgb}{0.00,0.50,0.00}&#10;\pagestyle{empty}&#10;\begin{document}&#10;&#10;\begin{center}&#10;\small&#10;Values of $g_\mu g_p$ or $g_\mu g_d$ for which the NP shift of the 2s$_{1/2}$ - 2p$_{3/2}$ interval\\ in $\mu$H or $\mu$D is less than&#10;5\% of the respective experimental error&#10;\end{center} &#10;&#10;&#10;\end{document}"/>
  <p:tag name="IGUANATEXSIZE" val="20"/>
  <p:tag name="IGUANATEXCURSOR" val="342"/>
  <p:tag name="TRANSPARENCY" val="True"/>
  <p:tag name="CHOOSECOLOR" val="False"/>
  <p:tag name="COLORHEX" val="000000"/>
  <p:tag name="LATEXENGINEID" val="0"/>
  <p:tag name="TEMPFOLDER" val="c:\Temp\"/>
  <p:tag name="LATEXFORMHEIGHT" val=" 320"/>
  <p:tag name="LATEXFORMWIDTH" val=" 38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39.97"/>
  <p:tag name="ORIGINALWIDTH" val=" 3704.537"/>
  <p:tag name="OUTPUTTYPE" val="PNG"/>
  <p:tag name="IGUANATEXVERSION" val="162"/>
  <p:tag name="LATEXADDIN" val="\documentclass{article}&#10;\usepackage{amsmath}&#10;\usepackage{color}&#10;\definecolor{darkgreen}{rgb}{0.00,0.50,0.00}&#10;\pagestyle{empty}&#10;\begin{document}&#10;&#10;\begin{center}&#10;\small&#10;Values of $g_\mu g_p$ or $g_\mu g_d$ for which the NP shift of the 2s$_{1/2}$ - 2p$_{3/2}$ interval\\ in $\mu$H or $\mu$D is less than&#10;5\% of the respective experimental error&#10;\end{center} &#10;&#10;&#10;\end{document}"/>
  <p:tag name="IGUANATEXSIZE" val="20"/>
  <p:tag name="IGUANATEXCURSOR" val="342"/>
  <p:tag name="TRANSPARENCY" val="True"/>
  <p:tag name="CHOOSECOLOR" val="False"/>
  <p:tag name="COLORHEX" val="000000"/>
  <p:tag name="LATEXENGINEID" val="0"/>
  <p:tag name="TEMPFOLDER" val="c:\Temp\"/>
  <p:tag name="LATEXFORMHEIGHT" val=" 320"/>
  <p:tag name="LATEXFORMWIDTH" val=" 38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399.7"/>
  <p:tag name="ORIGINALWIDTH" val=" 4290.213"/>
  <p:tag name="OUTPUTTYPE" val="PNG"/>
  <p:tag name="IGUANATEXVERSION" val="162"/>
  <p:tag name="LATEXADDIN" val="\documentclass{article}&#10;\usepackage{amsmath}&#10;\pagestyle{empty}&#10;\begin{document}&#10;&#10;\large{&#10;\noindent To conclude\ldots&#10;&#10;\mbox{}&#10;&#10;\noindent The $\mu$H, $\mu$D and $\mu$He$^+$ data are unlikely to be significantly affected by a fifth force of the type considered here, assuming a carrier mass below 100 keV.&#10;&#10;\mbox{}&#10;&#10;\noindent These muonic atom data much help strengthen the bounds on $g_eg_p$ and $g_eg_n$, particularly those based on isotope shift spectroscopy. The theoretical error on $r_d^2(\mbox{$\mu$D}) - r_p^2(\mbox{$\mu$H})$ is currently the main limitation on the sensitivity of the latter approach.&#10;&#10;\mbox{}&#10;&#10;\noindent Significant enhancements of the present bounds would be made possible by measuring the isotope shift of a transition between the 2s state and a Rydberg s-state with a precision of $\sim$0.1~kHz.&#10;&#10;}&#10;&#10;\end{document}"/>
  <p:tag name="IGUANATEXSIZE" val="28"/>
  <p:tag name="IGUANATEXCURSOR" val="617"/>
  <p:tag name="TRANSPARENCY" val="True"/>
  <p:tag name="CHOOSECOLOR" val="False"/>
  <p:tag name="COLORHEX" val="000000"/>
  <p:tag name="LATEXENGINEID" val="0"/>
  <p:tag name="TEMPFOLDER" val="c:\Temp\"/>
  <p:tag name="LATEXFORMHEIGHT" val=" 320"/>
  <p:tag name="LATEXFORMWIDTH" val=" 385"/>
  <p:tag name="LATEXFORMWRAP" val="True"/>
  <p:tag name="BITMAPVECTOR" val="0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3D41FA0-8A4C-4C35-A586-571DC940833E}">
  <we:reference id="4b785c87-866c-4bad-85d8-5d1ae467ac9a" version="3.14.0.0" store="EXCatalog" storeType="EXCatalog"/>
  <we:alternateReferences>
    <we:reference id="WA104381909" version="3.14.0.0" store="en-GB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18305</TotalTime>
  <Words>1476</Words>
  <Application>Microsoft Office PowerPoint</Application>
  <PresentationFormat>On-screen Show (4:3)</PresentationFormat>
  <Paragraphs>242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Calibri</vt:lpstr>
      <vt:lpstr>Arial</vt:lpstr>
      <vt:lpstr>Calibri Light</vt:lpstr>
      <vt:lpstr>Times New Roman</vt:lpstr>
      <vt:lpstr>Cambria Math</vt:lpstr>
      <vt:lpstr>Arial</vt:lpstr>
      <vt:lpstr>Default Design</vt:lpstr>
      <vt:lpstr>2_Custom Design</vt:lpstr>
      <vt:lpstr>1_Custom Design</vt:lpstr>
      <vt:lpstr>Custom Design</vt:lpstr>
      <vt:lpstr>PowerPoint Presentation</vt:lpstr>
      <vt:lpstr>Outline</vt:lpstr>
      <vt:lpstr>Type of new physics interaction considered here</vt:lpstr>
      <vt:lpstr>Type of new physics interaction considered here</vt:lpstr>
      <vt:lpstr>Type of new physics interaction considered here</vt:lpstr>
      <vt:lpstr>Type of new physics interaction considered here</vt:lpstr>
      <vt:lpstr>Type of new physics interaction considered here</vt:lpstr>
      <vt:lpstr>Type of new physics interaction considered here</vt:lpstr>
      <vt:lpstr>Bounds on gegn as of 2017</vt:lpstr>
      <vt:lpstr>NP shifts</vt:lpstr>
      <vt:lpstr>NP shifts</vt:lpstr>
      <vt:lpstr>Chi-squared fitting to the standard model</vt:lpstr>
      <vt:lpstr>Chi-squared fitting to the standard model</vt:lpstr>
      <vt:lpstr>Chi-squared fitting to the standard model</vt:lpstr>
      <vt:lpstr>Chi-squared fitting to the standard model</vt:lpstr>
      <vt:lpstr>Issue…</vt:lpstr>
      <vt:lpstr>Helium issues</vt:lpstr>
      <vt:lpstr>Helium issues</vt:lpstr>
      <vt:lpstr>Electron anomalous magnetic moment issues</vt:lpstr>
      <vt:lpstr>Positronium issues</vt:lpstr>
      <vt:lpstr>The proton radius issue</vt:lpstr>
      <vt:lpstr>Two issues of methodology…</vt:lpstr>
      <vt:lpstr>Two issues of methodology…</vt:lpstr>
      <vt:lpstr>Two issues of methodology…</vt:lpstr>
      <vt:lpstr>Two issues of methodology…</vt:lpstr>
      <vt:lpstr>Bounds on gegp</vt:lpstr>
      <vt:lpstr>Bounds on gegp</vt:lpstr>
      <vt:lpstr>Bounds on gegp</vt:lpstr>
      <vt:lpstr>Sensitivity of the muonic species on NP</vt:lpstr>
      <vt:lpstr>Sensitivity of the muonic species on NP</vt:lpstr>
      <vt:lpstr>Bounds on gegp</vt:lpstr>
      <vt:lpstr>Bounds on gegp</vt:lpstr>
      <vt:lpstr>Bounds on gegp</vt:lpstr>
      <vt:lpstr>Bounds on gegn</vt:lpstr>
      <vt:lpstr>Bounds on gegn</vt:lpstr>
      <vt:lpstr>Bounds on gegn</vt:lpstr>
      <vt:lpstr>Bounds on gegn</vt:lpstr>
      <vt:lpstr>Bounds on gegn</vt:lpstr>
      <vt:lpstr>Future prospects</vt:lpstr>
      <vt:lpstr>Forthcoming measurements</vt:lpstr>
      <vt:lpstr>Reach of the isotope shift approach</vt:lpstr>
      <vt:lpstr>Conclusions</vt:lpstr>
    </vt:vector>
  </TitlesOfParts>
  <Company>University of Durham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 Cornish</dc:creator>
  <cp:lastModifiedBy>POTVLIEGE, ROBERT M.</cp:lastModifiedBy>
  <cp:revision>322</cp:revision>
  <cp:lastPrinted>2025-07-15T16:46:22Z</cp:lastPrinted>
  <dcterms:created xsi:type="dcterms:W3CDTF">2005-05-24T13:37:34Z</dcterms:created>
  <dcterms:modified xsi:type="dcterms:W3CDTF">2026-09-09T06:19:30Z</dcterms:modified>
</cp:coreProperties>
</file>