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59" r:id="rId5"/>
    <p:sldId id="1936" r:id="rId6"/>
    <p:sldId id="1937" r:id="rId7"/>
    <p:sldId id="1904" r:id="rId8"/>
    <p:sldId id="1940" r:id="rId9"/>
    <p:sldId id="1942" r:id="rId10"/>
    <p:sldId id="261" r:id="rId11"/>
    <p:sldId id="285" r:id="rId12"/>
    <p:sldId id="1963" r:id="rId13"/>
    <p:sldId id="1880" r:id="rId14"/>
    <p:sldId id="260"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1964" r:id="rId30"/>
    <p:sldId id="1965" r:id="rId31"/>
    <p:sldId id="276" r:id="rId32"/>
    <p:sldId id="277" r:id="rId33"/>
    <p:sldId id="286" r:id="rId34"/>
    <p:sldId id="287" r:id="rId35"/>
    <p:sldId id="288" r:id="rId36"/>
    <p:sldId id="278" r:id="rId37"/>
    <p:sldId id="279" r:id="rId38"/>
    <p:sldId id="280" r:id="rId39"/>
    <p:sldId id="284" r:id="rId4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87"/>
    <p:restoredTop sz="94700"/>
  </p:normalViewPr>
  <p:slideViewPr>
    <p:cSldViewPr snapToGrid="0">
      <p:cViewPr varScale="1">
        <p:scale>
          <a:sx n="70" d="100"/>
          <a:sy n="70" d="100"/>
        </p:scale>
        <p:origin x="23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1143000" y="685800"/>
            <a:ext cx="4572000" cy="3429000"/>
          </a:xfrm>
          <a:prstGeom prst="rect">
            <a:avLst/>
          </a:prstGeom>
        </p:spPr>
        <p:txBody>
          <a:bodyPr/>
          <a:lstStyle/>
          <a:p>
            <a:endParaRPr/>
          </a:p>
        </p:txBody>
      </p:sp>
      <p:sp>
        <p:nvSpPr>
          <p:cNvPr id="125" name="Shape 12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e740992da7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e740992da7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fa2445465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fa2445465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3125968" y="-393700"/>
            <a:ext cx="18135601" cy="120904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635000" y="9512300"/>
            <a:ext cx="23114000" cy="2006600"/>
          </a:xfrm>
          <a:prstGeom prst="rect">
            <a:avLst/>
          </a:prstGeom>
        </p:spPr>
        <p:txBody>
          <a:bodyPr anchor="b"/>
          <a:lstStyle/>
          <a:p>
            <a:r>
              <a:t>Title Text</a:t>
            </a:r>
          </a:p>
        </p:txBody>
      </p:sp>
      <p:sp>
        <p:nvSpPr>
          <p:cNvPr id="22" name="Body Level One…"/>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778000" y="4533900"/>
            <a:ext cx="20828000" cy="46482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andy path between two hills leading to the ocea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84" name="Heron flying low over a beach with a short fence in the foregro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85" name="View of beach and sea from a grassy sand du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View of beach and sea from a grassy sand du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17" name="Title Text"/>
          <p:cNvSpPr txBox="1">
            <a:spLocks noGrp="1"/>
          </p:cNvSpPr>
          <p:nvPr>
            <p:ph type="title"/>
          </p:nvPr>
        </p:nvSpPr>
        <p:spPr>
          <a:xfrm>
            <a:off x="1676400" y="730250"/>
            <a:ext cx="21031200" cy="2651126"/>
          </a:xfrm>
          <a:prstGeom prst="rect">
            <a:avLst/>
          </a:prstGeom>
        </p:spPr>
        <p:txBody>
          <a:bodyPr lIns="91439" tIns="91439" rIns="91439" bIns="91439"/>
          <a:lstStyle>
            <a:lvl1pPr algn="l" defTabSz="1828800">
              <a:lnSpc>
                <a:spcPct val="90000"/>
              </a:lnSpc>
              <a:defRPr sz="8800">
                <a:latin typeface="Aptos Display"/>
                <a:ea typeface="Aptos Display"/>
                <a:cs typeface="Aptos Display"/>
                <a:sym typeface="Aptos Display"/>
              </a:defRPr>
            </a:lvl1pPr>
          </a:lstStyle>
          <a:p>
            <a:r>
              <a:t>Title Text</a:t>
            </a:r>
          </a:p>
        </p:txBody>
      </p:sp>
      <p:sp>
        <p:nvSpPr>
          <p:cNvPr id="118" name="Slide Number"/>
          <p:cNvSpPr txBox="1">
            <a:spLocks noGrp="1"/>
          </p:cNvSpPr>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757575"/>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5DE7A-BC51-584C-10EC-C77847D31B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490D6B-CCE1-58ED-CD02-D661222804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D89428-0BB0-900B-378E-C57D67BB69F8}"/>
              </a:ext>
            </a:extLst>
          </p:cNvPr>
          <p:cNvSpPr>
            <a:spLocks noGrp="1"/>
          </p:cNvSpPr>
          <p:nvPr>
            <p:ph type="dt" sz="half" idx="10"/>
          </p:nvPr>
        </p:nvSpPr>
        <p:spPr/>
        <p:txBody>
          <a:bodyPr/>
          <a:lstStyle/>
          <a:p>
            <a:fld id="{B2710858-EC5E-4069-8E6C-A8D75DB772A8}" type="datetime1">
              <a:rPr lang="en-US" smtClean="0"/>
              <a:t>9/6/26</a:t>
            </a:fld>
            <a:endParaRPr lang="en-US"/>
          </a:p>
        </p:txBody>
      </p:sp>
      <p:sp>
        <p:nvSpPr>
          <p:cNvPr id="5" name="Footer Placeholder 4">
            <a:extLst>
              <a:ext uri="{FF2B5EF4-FFF2-40B4-BE49-F238E27FC236}">
                <a16:creationId xmlns:a16="http://schemas.microsoft.com/office/drawing/2014/main" id="{CBC3E8A7-3821-7FAB-4170-D65341DC4EAC}"/>
              </a:ext>
            </a:extLst>
          </p:cNvPr>
          <p:cNvSpPr>
            <a:spLocks noGrp="1"/>
          </p:cNvSpPr>
          <p:nvPr>
            <p:ph type="ftr" sz="quarter" idx="11"/>
          </p:nvPr>
        </p:nvSpPr>
        <p:spPr/>
        <p:txBody>
          <a:bodyPr/>
          <a:lstStyle/>
          <a:p>
            <a:r>
              <a:rPr lang="en-US"/>
              <a:t>Rybka -CWODS - 2026</a:t>
            </a:r>
          </a:p>
        </p:txBody>
      </p:sp>
      <p:sp>
        <p:nvSpPr>
          <p:cNvPr id="6" name="Slide Number Placeholder 5">
            <a:extLst>
              <a:ext uri="{FF2B5EF4-FFF2-40B4-BE49-F238E27FC236}">
                <a16:creationId xmlns:a16="http://schemas.microsoft.com/office/drawing/2014/main" id="{CF86E8FF-1040-E7AB-B7B1-2D50DF84E342}"/>
              </a:ext>
            </a:extLst>
          </p:cNvPr>
          <p:cNvSpPr>
            <a:spLocks noGrp="1"/>
          </p:cNvSpPr>
          <p:nvPr>
            <p:ph type="sldNum" sz="quarter" idx="12"/>
          </p:nvPr>
        </p:nvSpPr>
        <p:spPr>
          <a:xfrm>
            <a:off x="11968443" y="13081000"/>
            <a:ext cx="434413" cy="471924"/>
          </a:xfrm>
        </p:spPr>
        <p:txBody>
          <a:bodyPr/>
          <a:lstStyle/>
          <a:p>
            <a:fld id="{043C565C-1DDE-46D8-8051-DF270799570F}" type="slidenum">
              <a:rPr lang="en-US" smtClean="0"/>
              <a:t>‹#›</a:t>
            </a:fld>
            <a:endParaRPr lang="en-US"/>
          </a:p>
        </p:txBody>
      </p:sp>
    </p:spTree>
    <p:extLst>
      <p:ext uri="{BB962C8B-B14F-4D97-AF65-F5344CB8AC3E}">
        <p14:creationId xmlns:p14="http://schemas.microsoft.com/office/powerpoint/2010/main" val="3578340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Logo Bottom: Title &amp; Content">
  <p:cSld name="Logo Bottom: Title &amp; Content">
    <p:spTree>
      <p:nvGrpSpPr>
        <p:cNvPr id="1" name="Shape 135"/>
        <p:cNvGrpSpPr/>
        <p:nvPr/>
      </p:nvGrpSpPr>
      <p:grpSpPr>
        <a:xfrm>
          <a:off x="0" y="0"/>
          <a:ext cx="0" cy="0"/>
          <a:chOff x="0" y="0"/>
          <a:chExt cx="0" cy="0"/>
        </a:xfrm>
      </p:grpSpPr>
      <p:sp>
        <p:nvSpPr>
          <p:cNvPr id="136" name="Google Shape;136;p27"/>
          <p:cNvSpPr txBox="1">
            <a:spLocks noGrp="1"/>
          </p:cNvSpPr>
          <p:nvPr>
            <p:ph type="body" idx="1"/>
          </p:nvPr>
        </p:nvSpPr>
        <p:spPr>
          <a:xfrm>
            <a:off x="609608" y="1943104"/>
            <a:ext cx="23126400" cy="10118400"/>
          </a:xfrm>
          <a:prstGeom prst="rect">
            <a:avLst/>
          </a:prstGeom>
          <a:noFill/>
          <a:ln>
            <a:noFill/>
          </a:ln>
        </p:spPr>
        <p:txBody>
          <a:bodyPr spcFirstLastPara="1" wrap="square" lIns="0" tIns="0" rIns="0" bIns="0" anchor="t" anchorCtr="0">
            <a:normAutofit/>
          </a:bodyPr>
          <a:lstStyle>
            <a:lvl1pPr marL="1219215" marR="0" lvl="0" indent="-914411" algn="l">
              <a:spcBef>
                <a:spcPts val="2624"/>
              </a:spcBef>
              <a:spcAft>
                <a:spcPts val="0"/>
              </a:spcAft>
              <a:buClr>
                <a:srgbClr val="505050"/>
              </a:buClr>
              <a:buSzPts val="1800"/>
              <a:buFont typeface="Palatino Linotype"/>
              <a:buChar char="•"/>
              <a:defRPr sz="4800" i="0" u="none" strike="noStrike" cap="none">
                <a:solidFill>
                  <a:srgbClr val="505050"/>
                </a:solidFill>
                <a:latin typeface="Palatino Linotype"/>
                <a:ea typeface="Palatino Linotype"/>
                <a:cs typeface="Palatino Linotype"/>
                <a:sym typeface="Palatino Linotype"/>
              </a:defRPr>
            </a:lvl1pPr>
            <a:lvl2pPr marL="2438430" marR="0" lvl="1" indent="-609608" algn="l">
              <a:lnSpc>
                <a:spcPct val="100000"/>
              </a:lnSpc>
              <a:spcBef>
                <a:spcPts val="2624"/>
              </a:spcBef>
              <a:spcAft>
                <a:spcPts val="0"/>
              </a:spcAft>
              <a:buClr>
                <a:srgbClr val="505050"/>
              </a:buClr>
              <a:buSzPts val="1600"/>
              <a:buFont typeface="Palatino Linotype"/>
              <a:buNone/>
              <a:defRPr sz="4267" i="0" u="none" strike="noStrike" cap="none">
                <a:solidFill>
                  <a:srgbClr val="505050"/>
                </a:solidFill>
                <a:latin typeface="Palatino Linotype"/>
                <a:ea typeface="Palatino Linotype"/>
                <a:cs typeface="Palatino Linotype"/>
                <a:sym typeface="Palatino Linotype"/>
              </a:defRPr>
            </a:lvl2pPr>
            <a:lvl3pPr marL="3657646" marR="0" lvl="2" indent="-609608" algn="l">
              <a:lnSpc>
                <a:spcPct val="100000"/>
              </a:lnSpc>
              <a:spcBef>
                <a:spcPts val="2624"/>
              </a:spcBef>
              <a:spcAft>
                <a:spcPts val="0"/>
              </a:spcAft>
              <a:buClr>
                <a:srgbClr val="505050"/>
              </a:buClr>
              <a:buSzPts val="1500"/>
              <a:buFont typeface="Palatino Linotype"/>
              <a:buNone/>
              <a:defRPr sz="4000" i="0" u="none" strike="noStrike" cap="none">
                <a:solidFill>
                  <a:srgbClr val="505050"/>
                </a:solidFill>
                <a:latin typeface="Palatino Linotype"/>
                <a:ea typeface="Palatino Linotype"/>
                <a:cs typeface="Palatino Linotype"/>
                <a:sym typeface="Palatino Linotype"/>
              </a:defRPr>
            </a:lvl3pPr>
            <a:lvl4pPr marL="4876861" marR="0" lvl="3" indent="-609608" algn="l">
              <a:lnSpc>
                <a:spcPct val="100000"/>
              </a:lnSpc>
              <a:spcBef>
                <a:spcPts val="2624"/>
              </a:spcBef>
              <a:spcAft>
                <a:spcPts val="0"/>
              </a:spcAft>
              <a:buClr>
                <a:srgbClr val="505050"/>
              </a:buClr>
              <a:buSzPts val="1400"/>
              <a:buFont typeface="Palatino Linotype"/>
              <a:buNone/>
              <a:defRPr sz="3733" i="0" u="none" strike="noStrike" cap="none">
                <a:solidFill>
                  <a:srgbClr val="505050"/>
                </a:solidFill>
                <a:latin typeface="Palatino Linotype"/>
                <a:ea typeface="Palatino Linotype"/>
                <a:cs typeface="Palatino Linotype"/>
                <a:sym typeface="Palatino Linotype"/>
              </a:defRPr>
            </a:lvl4pPr>
            <a:lvl5pPr marL="6096076" marR="0" lvl="4" indent="-609608" algn="l">
              <a:lnSpc>
                <a:spcPct val="100000"/>
              </a:lnSpc>
              <a:spcBef>
                <a:spcPts val="2624"/>
              </a:spcBef>
              <a:spcAft>
                <a:spcPts val="0"/>
              </a:spcAft>
              <a:buClr>
                <a:srgbClr val="505050"/>
              </a:buClr>
              <a:buSzPts val="1400"/>
              <a:buFont typeface="Palatino Linotype"/>
              <a:buNone/>
              <a:defRPr sz="3733" i="0" u="none" strike="noStrike" cap="none">
                <a:solidFill>
                  <a:srgbClr val="505050"/>
                </a:solidFill>
                <a:latin typeface="Palatino Linotype"/>
                <a:ea typeface="Palatino Linotype"/>
                <a:cs typeface="Palatino Linotype"/>
                <a:sym typeface="Palatino Linotype"/>
              </a:defRPr>
            </a:lvl5pPr>
            <a:lvl6pPr marL="7315291" marR="0" lvl="5" indent="-948279" algn="l">
              <a:spcBef>
                <a:spcPts val="1067"/>
              </a:spcBef>
              <a:spcAft>
                <a:spcPts val="0"/>
              </a:spcAft>
              <a:buClr>
                <a:schemeClr val="dk1"/>
              </a:buClr>
              <a:buSzPts val="2000"/>
              <a:buFont typeface="Palatino Linotype"/>
              <a:buChar char="•"/>
              <a:defRPr sz="5333" i="0" u="none" strike="noStrike" cap="none">
                <a:solidFill>
                  <a:schemeClr val="dk1"/>
                </a:solidFill>
                <a:latin typeface="Palatino Linotype"/>
                <a:ea typeface="Palatino Linotype"/>
                <a:cs typeface="Palatino Linotype"/>
                <a:sym typeface="Palatino Linotype"/>
              </a:defRPr>
            </a:lvl6pPr>
            <a:lvl7pPr marL="8534507" marR="0" lvl="6" indent="-948279" algn="l">
              <a:spcBef>
                <a:spcPts val="1067"/>
              </a:spcBef>
              <a:spcAft>
                <a:spcPts val="0"/>
              </a:spcAft>
              <a:buClr>
                <a:schemeClr val="dk1"/>
              </a:buClr>
              <a:buSzPts val="2000"/>
              <a:buFont typeface="Palatino Linotype"/>
              <a:buChar char="•"/>
              <a:defRPr sz="5333" i="0" u="none" strike="noStrike" cap="none">
                <a:solidFill>
                  <a:schemeClr val="dk1"/>
                </a:solidFill>
                <a:latin typeface="Palatino Linotype"/>
                <a:ea typeface="Palatino Linotype"/>
                <a:cs typeface="Palatino Linotype"/>
                <a:sym typeface="Palatino Linotype"/>
              </a:defRPr>
            </a:lvl7pPr>
            <a:lvl8pPr marL="9753722" marR="0" lvl="7" indent="-948279" algn="l">
              <a:spcBef>
                <a:spcPts val="1067"/>
              </a:spcBef>
              <a:spcAft>
                <a:spcPts val="0"/>
              </a:spcAft>
              <a:buClr>
                <a:schemeClr val="dk1"/>
              </a:buClr>
              <a:buSzPts val="2000"/>
              <a:buFont typeface="Palatino Linotype"/>
              <a:buChar char="•"/>
              <a:defRPr sz="5333" i="0" u="none" strike="noStrike" cap="none">
                <a:solidFill>
                  <a:schemeClr val="dk1"/>
                </a:solidFill>
                <a:latin typeface="Palatino Linotype"/>
                <a:ea typeface="Palatino Linotype"/>
                <a:cs typeface="Palatino Linotype"/>
                <a:sym typeface="Palatino Linotype"/>
              </a:defRPr>
            </a:lvl8pPr>
            <a:lvl9pPr marL="10972937" marR="0" lvl="8" indent="-948279" algn="l">
              <a:spcBef>
                <a:spcPts val="1067"/>
              </a:spcBef>
              <a:spcAft>
                <a:spcPts val="0"/>
              </a:spcAft>
              <a:buClr>
                <a:schemeClr val="dk1"/>
              </a:buClr>
              <a:buSzPts val="2000"/>
              <a:buFont typeface="Palatino Linotype"/>
              <a:buChar char="•"/>
              <a:defRPr sz="5333" i="0" u="none" strike="noStrike" cap="none">
                <a:solidFill>
                  <a:schemeClr val="dk1"/>
                </a:solidFill>
                <a:latin typeface="Palatino Linotype"/>
                <a:ea typeface="Palatino Linotype"/>
                <a:cs typeface="Palatino Linotype"/>
                <a:sym typeface="Palatino Linotype"/>
              </a:defRPr>
            </a:lvl9pPr>
          </a:lstStyle>
          <a:p>
            <a:endParaRPr/>
          </a:p>
        </p:txBody>
      </p:sp>
      <p:sp>
        <p:nvSpPr>
          <p:cNvPr id="137" name="Google Shape;137;p27"/>
          <p:cNvSpPr txBox="1">
            <a:spLocks noGrp="1"/>
          </p:cNvSpPr>
          <p:nvPr>
            <p:ph type="title"/>
          </p:nvPr>
        </p:nvSpPr>
        <p:spPr>
          <a:xfrm>
            <a:off x="609600" y="503504"/>
            <a:ext cx="23164800" cy="856000"/>
          </a:xfrm>
          <a:prstGeom prst="rect">
            <a:avLst/>
          </a:prstGeom>
          <a:noFill/>
          <a:ln>
            <a:noFill/>
          </a:ln>
        </p:spPr>
        <p:txBody>
          <a:bodyPr spcFirstLastPara="1" wrap="square" lIns="0" tIns="0" rIns="0" bIns="0" anchor="b" anchorCtr="0">
            <a:normAutofit/>
          </a:bodyPr>
          <a:lstStyle>
            <a:lvl1pPr marR="0" lvl="0" algn="l">
              <a:spcBef>
                <a:spcPts val="0"/>
              </a:spcBef>
              <a:spcAft>
                <a:spcPts val="0"/>
              </a:spcAft>
              <a:buClr>
                <a:srgbClr val="6B2D91"/>
              </a:buClr>
              <a:buSzPts val="3300"/>
              <a:buFont typeface="Palatino Linotype"/>
              <a:buNone/>
              <a:defRPr sz="5867" b="1" i="0" u="none" strike="noStrike" cap="none">
                <a:solidFill>
                  <a:srgbClr val="6B2D91"/>
                </a:solidFill>
                <a:latin typeface="Palatino Linotype"/>
                <a:ea typeface="Palatino Linotype"/>
                <a:cs typeface="Palatino Linotype"/>
                <a:sym typeface="Palatino Linotype"/>
              </a:defRPr>
            </a:lvl1pPr>
            <a:lvl2pPr marR="0" lvl="1"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2pPr>
            <a:lvl3pPr marR="0" lvl="2"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3pPr>
            <a:lvl4pPr marR="0" lvl="3"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4pPr>
            <a:lvl5pPr marR="0" lvl="4"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5pPr>
            <a:lvl6pPr marR="0" lvl="5"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6pPr>
            <a:lvl7pPr marR="0" lvl="6"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7pPr>
            <a:lvl8pPr marR="0" lvl="7"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8pPr>
            <a:lvl9pPr marR="0" lvl="8" algn="l">
              <a:spcBef>
                <a:spcPts val="0"/>
              </a:spcBef>
              <a:spcAft>
                <a:spcPts val="0"/>
              </a:spcAft>
              <a:buSzPts val="1100"/>
              <a:buNone/>
              <a:defRPr sz="4533" b="1" i="0" u="none" strike="noStrike" cap="none">
                <a:solidFill>
                  <a:srgbClr val="2E5286"/>
                </a:solidFill>
                <a:latin typeface="Helvetica Neue"/>
                <a:ea typeface="Helvetica Neue"/>
                <a:cs typeface="Helvetica Neue"/>
                <a:sym typeface="Helvetica Neue"/>
              </a:defRPr>
            </a:lvl9pPr>
          </a:lstStyle>
          <a:p>
            <a:endParaRPr/>
          </a:p>
        </p:txBody>
      </p:sp>
      <p:sp>
        <p:nvSpPr>
          <p:cNvPr id="138" name="Google Shape;138;p27"/>
          <p:cNvSpPr txBox="1">
            <a:spLocks noGrp="1"/>
          </p:cNvSpPr>
          <p:nvPr>
            <p:ph type="dt" idx="10"/>
          </p:nvPr>
        </p:nvSpPr>
        <p:spPr>
          <a:xfrm>
            <a:off x="1964872" y="13008429"/>
            <a:ext cx="1800800" cy="4824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sz="2400">
                <a:solidFill>
                  <a:srgbClr val="004C97"/>
                </a:solidFill>
                <a:latin typeface="Helvetica Neue"/>
                <a:ea typeface="Helvetica Neue"/>
                <a:cs typeface="Helvetica Neue"/>
                <a:sym typeface="Helvetica Neu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7"/>
          <p:cNvSpPr txBox="1">
            <a:spLocks noGrp="1"/>
          </p:cNvSpPr>
          <p:nvPr>
            <p:ph type="ftr" idx="11"/>
          </p:nvPr>
        </p:nvSpPr>
        <p:spPr>
          <a:xfrm>
            <a:off x="4081608" y="13008429"/>
            <a:ext cx="16699200" cy="4856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sz="2400">
                <a:solidFill>
                  <a:srgbClr val="004C97"/>
                </a:solidFill>
                <a:latin typeface="Helvetica Neue"/>
                <a:ea typeface="Helvetica Neue"/>
                <a:cs typeface="Helvetica Neue"/>
                <a:sym typeface="Helvetica Neu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7"/>
          <p:cNvSpPr txBox="1">
            <a:spLocks noGrp="1"/>
          </p:cNvSpPr>
          <p:nvPr>
            <p:ph type="sldNum" idx="12"/>
          </p:nvPr>
        </p:nvSpPr>
        <p:spPr>
          <a:xfrm>
            <a:off x="592667" y="13008429"/>
            <a:ext cx="1104800" cy="474400"/>
          </a:xfrm>
          <a:prstGeom prst="rect">
            <a:avLst/>
          </a:prstGeom>
          <a:noFill/>
          <a:ln>
            <a:noFill/>
          </a:ln>
        </p:spPr>
        <p:txBody>
          <a:bodyPr spcFirstLastPara="1" wrap="square" lIns="0" tIns="0" rIns="0" bIns="0" anchor="t" anchorCtr="0">
            <a:noAutofit/>
          </a:bodyPr>
          <a:lstStyle>
            <a:lvl1pPr marL="0" marR="0" lvl="0" indent="0" algn="l">
              <a:spcBef>
                <a:spcPts val="0"/>
              </a:spcBef>
              <a:spcAft>
                <a:spcPts val="0"/>
              </a:spcAft>
              <a:buNone/>
              <a:defRPr sz="2400">
                <a:solidFill>
                  <a:srgbClr val="004C97"/>
                </a:solidFill>
                <a:latin typeface="Helvetica Neue"/>
                <a:ea typeface="Helvetica Neue"/>
                <a:cs typeface="Helvetica Neue"/>
                <a:sym typeface="Helvetica Neue"/>
              </a:defRPr>
            </a:lvl1pPr>
            <a:lvl2pPr marL="0" marR="0" lvl="1" indent="0" algn="l">
              <a:spcBef>
                <a:spcPts val="0"/>
              </a:spcBef>
              <a:spcAft>
                <a:spcPts val="0"/>
              </a:spcAft>
              <a:buNone/>
              <a:defRPr sz="2400">
                <a:solidFill>
                  <a:srgbClr val="004C97"/>
                </a:solidFill>
                <a:latin typeface="Helvetica Neue"/>
                <a:ea typeface="Helvetica Neue"/>
                <a:cs typeface="Helvetica Neue"/>
                <a:sym typeface="Helvetica Neue"/>
              </a:defRPr>
            </a:lvl2pPr>
            <a:lvl3pPr marL="0" marR="0" lvl="2" indent="0" algn="l">
              <a:spcBef>
                <a:spcPts val="0"/>
              </a:spcBef>
              <a:spcAft>
                <a:spcPts val="0"/>
              </a:spcAft>
              <a:buNone/>
              <a:defRPr sz="2400">
                <a:solidFill>
                  <a:srgbClr val="004C97"/>
                </a:solidFill>
                <a:latin typeface="Helvetica Neue"/>
                <a:ea typeface="Helvetica Neue"/>
                <a:cs typeface="Helvetica Neue"/>
                <a:sym typeface="Helvetica Neue"/>
              </a:defRPr>
            </a:lvl3pPr>
            <a:lvl4pPr marL="0" marR="0" lvl="3" indent="0" algn="l">
              <a:spcBef>
                <a:spcPts val="0"/>
              </a:spcBef>
              <a:spcAft>
                <a:spcPts val="0"/>
              </a:spcAft>
              <a:buNone/>
              <a:defRPr sz="2400">
                <a:solidFill>
                  <a:srgbClr val="004C97"/>
                </a:solidFill>
                <a:latin typeface="Helvetica Neue"/>
                <a:ea typeface="Helvetica Neue"/>
                <a:cs typeface="Helvetica Neue"/>
                <a:sym typeface="Helvetica Neue"/>
              </a:defRPr>
            </a:lvl4pPr>
            <a:lvl5pPr marL="0" marR="0" lvl="4" indent="0" algn="l">
              <a:spcBef>
                <a:spcPts val="0"/>
              </a:spcBef>
              <a:spcAft>
                <a:spcPts val="0"/>
              </a:spcAft>
              <a:buNone/>
              <a:defRPr sz="2400">
                <a:solidFill>
                  <a:srgbClr val="004C97"/>
                </a:solidFill>
                <a:latin typeface="Helvetica Neue"/>
                <a:ea typeface="Helvetica Neue"/>
                <a:cs typeface="Helvetica Neue"/>
                <a:sym typeface="Helvetica Neue"/>
              </a:defRPr>
            </a:lvl5pPr>
            <a:lvl6pPr marL="0" marR="0" lvl="5" indent="0" algn="l">
              <a:spcBef>
                <a:spcPts val="0"/>
              </a:spcBef>
              <a:spcAft>
                <a:spcPts val="0"/>
              </a:spcAft>
              <a:buNone/>
              <a:defRPr sz="2400">
                <a:solidFill>
                  <a:srgbClr val="004C97"/>
                </a:solidFill>
                <a:latin typeface="Helvetica Neue"/>
                <a:ea typeface="Helvetica Neue"/>
                <a:cs typeface="Helvetica Neue"/>
                <a:sym typeface="Helvetica Neue"/>
              </a:defRPr>
            </a:lvl6pPr>
            <a:lvl7pPr marL="0" marR="0" lvl="6" indent="0" algn="l">
              <a:spcBef>
                <a:spcPts val="0"/>
              </a:spcBef>
              <a:spcAft>
                <a:spcPts val="0"/>
              </a:spcAft>
              <a:buNone/>
              <a:defRPr sz="2400">
                <a:solidFill>
                  <a:srgbClr val="004C97"/>
                </a:solidFill>
                <a:latin typeface="Helvetica Neue"/>
                <a:ea typeface="Helvetica Neue"/>
                <a:cs typeface="Helvetica Neue"/>
                <a:sym typeface="Helvetica Neue"/>
              </a:defRPr>
            </a:lvl7pPr>
            <a:lvl8pPr marL="0" marR="0" lvl="7" indent="0" algn="l">
              <a:spcBef>
                <a:spcPts val="0"/>
              </a:spcBef>
              <a:spcAft>
                <a:spcPts val="0"/>
              </a:spcAft>
              <a:buNone/>
              <a:defRPr sz="2400">
                <a:solidFill>
                  <a:srgbClr val="004C97"/>
                </a:solidFill>
                <a:latin typeface="Helvetica Neue"/>
                <a:ea typeface="Helvetica Neue"/>
                <a:cs typeface="Helvetica Neue"/>
                <a:sym typeface="Helvetica Neue"/>
              </a:defRPr>
            </a:lvl8pPr>
            <a:lvl9pPr marL="0" marR="0" lvl="8" indent="0" algn="l">
              <a:spcBef>
                <a:spcPts val="0"/>
              </a:spcBef>
              <a:spcAft>
                <a:spcPts val="0"/>
              </a:spcAft>
              <a:buNone/>
              <a:defRPr sz="2400">
                <a:solidFill>
                  <a:srgbClr val="004C97"/>
                </a:solidFill>
                <a:latin typeface="Helvetica Neue"/>
                <a:ea typeface="Helvetica Neue"/>
                <a:cs typeface="Helvetica Neue"/>
                <a:sym typeface="Helvetica Neue"/>
              </a:defRPr>
            </a:lvl9pPr>
          </a:lstStyle>
          <a:p>
            <a:fld id="{00000000-1234-1234-1234-123412341234}" type="slidenum">
              <a:rPr lang="en" smtClean="0"/>
              <a:pPr/>
              <a:t>‹#›</a:t>
            </a:fld>
            <a:endParaRPr lang="en"/>
          </a:p>
        </p:txBody>
      </p:sp>
      <p:sp>
        <p:nvSpPr>
          <p:cNvPr id="141" name="Google Shape;141;p27"/>
          <p:cNvSpPr/>
          <p:nvPr/>
        </p:nvSpPr>
        <p:spPr>
          <a:xfrm>
            <a:off x="584200" y="12632267"/>
            <a:ext cx="20083200" cy="194400"/>
          </a:xfrm>
          <a:prstGeom prst="rect">
            <a:avLst/>
          </a:prstGeom>
          <a:solidFill>
            <a:srgbClr val="6B2D91"/>
          </a:solidFill>
          <a:ln>
            <a:noFill/>
          </a:ln>
        </p:spPr>
        <p:txBody>
          <a:bodyPr spcFirstLastPara="1" wrap="square" lIns="243800" tIns="121867" rIns="243800" bIns="121867" anchor="ctr" anchorCtr="0">
            <a:noAutofit/>
          </a:bodyPr>
          <a:lstStyle/>
          <a:p>
            <a:pPr marL="0" marR="0" lvl="0" indent="0" algn="ctr" rtl="0">
              <a:spcBef>
                <a:spcPts val="0"/>
              </a:spcBef>
              <a:spcAft>
                <a:spcPts val="0"/>
              </a:spcAft>
              <a:buNone/>
            </a:pPr>
            <a:endParaRPr sz="6400">
              <a:solidFill>
                <a:schemeClr val="lt1"/>
              </a:solidFill>
              <a:latin typeface="Calibri"/>
              <a:ea typeface="Calibri"/>
              <a:cs typeface="Calibri"/>
              <a:sym typeface="Calibri"/>
            </a:endParaRPr>
          </a:p>
        </p:txBody>
      </p:sp>
      <p:pic>
        <p:nvPicPr>
          <p:cNvPr id="142" name="Google Shape;142;p27" descr="Text&#10;&#10;Description automatically generated"/>
          <p:cNvPicPr preferRelativeResize="0"/>
          <p:nvPr/>
        </p:nvPicPr>
        <p:blipFill rotWithShape="1">
          <a:blip r:embed="rId2">
            <a:alphaModFix/>
          </a:blip>
          <a:srcRect/>
          <a:stretch/>
        </p:blipFill>
        <p:spPr>
          <a:xfrm>
            <a:off x="21096735" y="12632267"/>
            <a:ext cx="2563245" cy="1083733"/>
          </a:xfrm>
          <a:prstGeom prst="rect">
            <a:avLst/>
          </a:prstGeom>
          <a:noFill/>
          <a:ln>
            <a:noFill/>
          </a:ln>
        </p:spPr>
      </p:pic>
    </p:spTree>
    <p:extLst>
      <p:ext uri="{BB962C8B-B14F-4D97-AF65-F5344CB8AC3E}">
        <p14:creationId xmlns:p14="http://schemas.microsoft.com/office/powerpoint/2010/main" val="3887141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8.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4.png"/><Relationship Id="rId2" Type="http://schemas.openxmlformats.org/officeDocument/2006/relationships/image" Target="../media/image7.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0.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4.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5.xml"/><Relationship Id="rId5" Type="http://schemas.openxmlformats.org/officeDocument/2006/relationships/image" Target="../media/image30.emf"/><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tif"/></Relationships>
</file>

<file path=ppt/slides/_rels/slide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tiff"/><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4.xml"/><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13.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0.png"/><Relationship Id="rId4" Type="http://schemas.openxmlformats.org/officeDocument/2006/relationships/image" Target="../media/image56.png"/><Relationship Id="rId9" Type="http://schemas.openxmlformats.org/officeDocument/2006/relationships/image" Target="../media/image430.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61.png"/><Relationship Id="rId1" Type="http://schemas.openxmlformats.org/officeDocument/2006/relationships/slideLayout" Target="../slideLayouts/slideLayout13.xml"/><Relationship Id="rId5" Type="http://schemas.openxmlformats.org/officeDocument/2006/relationships/image" Target="../media/image62.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58.png"/><Relationship Id="rId7" Type="http://schemas.openxmlformats.org/officeDocument/2006/relationships/image" Target="../media/image65.png"/><Relationship Id="rId2" Type="http://schemas.openxmlformats.org/officeDocument/2006/relationships/image" Target="../media/image54.png"/><Relationship Id="rId1" Type="http://schemas.openxmlformats.org/officeDocument/2006/relationships/slideLayout" Target="../slideLayouts/slideLayout13.xml"/><Relationship Id="rId6" Type="http://schemas.openxmlformats.org/officeDocument/2006/relationships/image" Target="../media/image64.png"/><Relationship Id="rId5" Type="http://schemas.openxmlformats.org/officeDocument/2006/relationships/image" Target="../media/image59.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54.png"/><Relationship Id="rId7" Type="http://schemas.openxmlformats.org/officeDocument/2006/relationships/image" Target="../media/image71.png"/><Relationship Id="rId2" Type="http://schemas.openxmlformats.org/officeDocument/2006/relationships/image" Target="../media/image67.png"/><Relationship Id="rId1" Type="http://schemas.openxmlformats.org/officeDocument/2006/relationships/slideLayout" Target="../slideLayouts/slideLayout13.xml"/><Relationship Id="rId6" Type="http://schemas.openxmlformats.org/officeDocument/2006/relationships/image" Target="../media/image70.png"/><Relationship Id="rId11" Type="http://schemas.openxmlformats.org/officeDocument/2006/relationships/image" Target="../media/image65.png"/><Relationship Id="rId5" Type="http://schemas.openxmlformats.org/officeDocument/2006/relationships/image" Target="../media/image69.png"/><Relationship Id="rId10" Type="http://schemas.openxmlformats.org/officeDocument/2006/relationships/image" Target="../media/image59.png"/><Relationship Id="rId4" Type="http://schemas.openxmlformats.org/officeDocument/2006/relationships/image" Target="../media/image68.png"/><Relationship Id="rId9"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64.png"/><Relationship Id="rId2" Type="http://schemas.openxmlformats.org/officeDocument/2006/relationships/image" Target="../media/image75.png"/><Relationship Id="rId1" Type="http://schemas.openxmlformats.org/officeDocument/2006/relationships/slideLayout" Target="../slideLayouts/slideLayout13.xml"/><Relationship Id="rId6" Type="http://schemas.openxmlformats.org/officeDocument/2006/relationships/image" Target="../media/image65.png"/><Relationship Id="rId5" Type="http://schemas.openxmlformats.org/officeDocument/2006/relationships/image" Target="../media/image59.png"/><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54.png"/><Relationship Id="rId7" Type="http://schemas.openxmlformats.org/officeDocument/2006/relationships/image" Target="../media/image81.png"/><Relationship Id="rId12" Type="http://schemas.openxmlformats.org/officeDocument/2006/relationships/image" Target="../media/image65.png"/><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0.tif"/><Relationship Id="rId11" Type="http://schemas.openxmlformats.org/officeDocument/2006/relationships/image" Target="../media/image59.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2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73.png"/><Relationship Id="rId7" Type="http://schemas.openxmlformats.org/officeDocument/2006/relationships/image" Target="../media/image88.png"/><Relationship Id="rId2" Type="http://schemas.openxmlformats.org/officeDocument/2006/relationships/image" Target="../media/image85.png"/><Relationship Id="rId1" Type="http://schemas.openxmlformats.org/officeDocument/2006/relationships/slideLayout" Target="../slideLayouts/slideLayout13.xml"/><Relationship Id="rId6" Type="http://schemas.openxmlformats.org/officeDocument/2006/relationships/image" Target="../media/image54.png"/><Relationship Id="rId11" Type="http://schemas.openxmlformats.org/officeDocument/2006/relationships/image" Target="../media/image65.png"/><Relationship Id="rId5" Type="http://schemas.openxmlformats.org/officeDocument/2006/relationships/image" Target="../media/image87.png"/><Relationship Id="rId10" Type="http://schemas.openxmlformats.org/officeDocument/2006/relationships/image" Target="../media/image59.png"/><Relationship Id="rId4" Type="http://schemas.openxmlformats.org/officeDocument/2006/relationships/image" Target="../media/image86.png"/><Relationship Id="rId9" Type="http://schemas.openxmlformats.org/officeDocument/2006/relationships/image" Target="../media/image90.png"/></Relationships>
</file>

<file path=ppt/slides/_rels/slide22.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13.xml"/><Relationship Id="rId4" Type="http://schemas.openxmlformats.org/officeDocument/2006/relationships/image" Target="../media/image93.jpeg"/></Relationships>
</file>

<file path=ppt/slides/_rels/slide23.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860.png"/><Relationship Id="rId3" Type="http://schemas.openxmlformats.org/officeDocument/2006/relationships/image" Target="../media/image95.png"/><Relationship Id="rId7" Type="http://schemas.openxmlformats.org/officeDocument/2006/relationships/image" Target="../media/image59.png"/><Relationship Id="rId12" Type="http://schemas.openxmlformats.org/officeDocument/2006/relationships/image" Target="../media/image850.png"/><Relationship Id="rId2" Type="http://schemas.openxmlformats.org/officeDocument/2006/relationships/image" Target="../media/image94.png"/><Relationship Id="rId1" Type="http://schemas.openxmlformats.org/officeDocument/2006/relationships/slideLayout" Target="../slideLayouts/slideLayout13.xml"/><Relationship Id="rId6" Type="http://schemas.openxmlformats.org/officeDocument/2006/relationships/image" Target="../media/image54.png"/><Relationship Id="rId11" Type="http://schemas.openxmlformats.org/officeDocument/2006/relationships/image" Target="../media/image840.png"/><Relationship Id="rId5" Type="http://schemas.openxmlformats.org/officeDocument/2006/relationships/image" Target="../media/image97.png"/><Relationship Id="rId10" Type="http://schemas.openxmlformats.org/officeDocument/2006/relationships/image" Target="../media/image830.png"/><Relationship Id="rId4" Type="http://schemas.openxmlformats.org/officeDocument/2006/relationships/image" Target="../media/image96.png"/><Relationship Id="rId9" Type="http://schemas.openxmlformats.org/officeDocument/2006/relationships/image" Target="../media/image820.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jpe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12.xml"/><Relationship Id="rId4" Type="http://schemas.openxmlformats.org/officeDocument/2006/relationships/image" Target="../media/image107.png"/></Relationships>
</file>

<file path=ppt/slides/_rels/slide29.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notesSlide" Target="../notesSlides/notesSlide1.xml"/><Relationship Id="rId1" Type="http://schemas.openxmlformats.org/officeDocument/2006/relationships/slideLayout" Target="../slideLayouts/slideLayout15.xml"/><Relationship Id="rId6" Type="http://schemas.openxmlformats.org/officeDocument/2006/relationships/image" Target="../media/image111.jpg"/><Relationship Id="rId5" Type="http://schemas.openxmlformats.org/officeDocument/2006/relationships/image" Target="../media/image110.png"/><Relationship Id="rId4" Type="http://schemas.openxmlformats.org/officeDocument/2006/relationships/image" Target="../media/image109.png"/></Relationships>
</file>

<file path=ppt/slides/_rels/slide3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hyperlink" Target="mailto:uom_axions@listserv.manchester.ac.uk" TargetMode="External"/><Relationship Id="rId5" Type="http://schemas.openxmlformats.org/officeDocument/2006/relationships/hyperlink" Target="https://github.com/orgs/HALO-DM/repositories" TargetMode="External"/><Relationship Id="rId4" Type="http://schemas.openxmlformats.org/officeDocument/2006/relationships/image" Target="../media/image114.png"/></Relationships>
</file>

<file path=ppt/slides/_rels/slide3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07.png"/><Relationship Id="rId1" Type="http://schemas.openxmlformats.org/officeDocument/2006/relationships/slideLayout" Target="../slideLayouts/slideLayout5.xml"/><Relationship Id="rId4" Type="http://schemas.openxmlformats.org/officeDocument/2006/relationships/image" Target="../media/image117.jpeg"/></Relationships>
</file>

<file path=ppt/slides/_rels/slide34.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image" Target="../media/image118.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21.emf"/><Relationship Id="rId2" Type="http://schemas.openxmlformats.org/officeDocument/2006/relationships/image" Target="../media/image120.emf"/><Relationship Id="rId1" Type="http://schemas.openxmlformats.org/officeDocument/2006/relationships/slideLayout" Target="../slideLayouts/slideLayout5.xml"/><Relationship Id="rId4" Type="http://schemas.openxmlformats.org/officeDocument/2006/relationships/image" Target="../media/image122.emf"/></Relationships>
</file>

<file path=ppt/slides/_rels/slide3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2.xml"/><Relationship Id="rId4" Type="http://schemas.openxmlformats.org/officeDocument/2006/relationships/image" Target="../media/image127.png"/></Relationships>
</file>

<file path=ppt/slides/_rels/slide38.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QSHS and Resonant Searches for Axion Dark Matter"/>
          <p:cNvSpPr txBox="1">
            <a:spLocks noGrp="1"/>
          </p:cNvSpPr>
          <p:nvPr>
            <p:ph type="ctrTitle"/>
          </p:nvPr>
        </p:nvSpPr>
        <p:spPr>
          <a:xfrm>
            <a:off x="2005221" y="1399350"/>
            <a:ext cx="20828000" cy="2967327"/>
          </a:xfrm>
          <a:prstGeom prst="rect">
            <a:avLst/>
          </a:prstGeom>
        </p:spPr>
        <p:txBody>
          <a:bodyPr/>
          <a:lstStyle>
            <a:lvl1pPr defTabSz="685165">
              <a:defRPr sz="9296"/>
            </a:lvl1pPr>
          </a:lstStyle>
          <a:p>
            <a:r>
              <a:rPr lang="en-GB" dirty="0"/>
              <a:t>ADMX, QSHS, and novel resonant techniques</a:t>
            </a:r>
            <a:endParaRPr dirty="0"/>
          </a:p>
        </p:txBody>
      </p:sp>
      <p:sp>
        <p:nvSpPr>
          <p:cNvPr id="128" name="Ed Daw, The University of Sheffield…"/>
          <p:cNvSpPr txBox="1">
            <a:spLocks noGrp="1"/>
          </p:cNvSpPr>
          <p:nvPr>
            <p:ph type="subTitle" sz="quarter" idx="1"/>
          </p:nvPr>
        </p:nvSpPr>
        <p:spPr>
          <a:xfrm>
            <a:off x="5606964" y="4366677"/>
            <a:ext cx="14165226" cy="2862094"/>
          </a:xfrm>
          <a:prstGeom prst="rect">
            <a:avLst/>
          </a:prstGeom>
        </p:spPr>
        <p:txBody>
          <a:bodyPr/>
          <a:lstStyle/>
          <a:p>
            <a:r>
              <a:rPr dirty="0"/>
              <a:t>Ed Daw, The University of Sheffield</a:t>
            </a:r>
          </a:p>
          <a:p>
            <a:r>
              <a:rPr lang="en-GB" dirty="0"/>
              <a:t>High Precision Experiments for Dark Matter</a:t>
            </a:r>
          </a:p>
          <a:p>
            <a:r>
              <a:rPr lang="en-GB" dirty="0"/>
              <a:t>Durham, 7</a:t>
            </a:r>
            <a:r>
              <a:rPr lang="en-GB" baseline="30000" dirty="0"/>
              <a:t>th</a:t>
            </a:r>
            <a:r>
              <a:rPr lang="en-GB" dirty="0"/>
              <a:t>-9</a:t>
            </a:r>
            <a:r>
              <a:rPr lang="en-GB" baseline="30000" dirty="0"/>
              <a:t>th</a:t>
            </a:r>
            <a:r>
              <a:rPr lang="en-GB" dirty="0"/>
              <a:t> September 2026</a:t>
            </a:r>
          </a:p>
        </p:txBody>
      </p:sp>
      <p:pic>
        <p:nvPicPr>
          <p:cNvPr id="129" name="Image" descr="Image"/>
          <p:cNvPicPr>
            <a:picLocks noChangeAspect="1"/>
          </p:cNvPicPr>
          <p:nvPr/>
        </p:nvPicPr>
        <p:blipFill>
          <a:blip r:embed="rId2"/>
          <a:stretch>
            <a:fillRect/>
          </a:stretch>
        </p:blipFill>
        <p:spPr>
          <a:xfrm>
            <a:off x="4879409" y="7920233"/>
            <a:ext cx="13882197" cy="3606649"/>
          </a:xfrm>
          <a:prstGeom prst="rect">
            <a:avLst/>
          </a:prstGeom>
          <a:ln w="12700">
            <a:miter lim="400000"/>
          </a:ln>
        </p:spPr>
      </p:pic>
      <p:pic>
        <p:nvPicPr>
          <p:cNvPr id="130" name="Image" descr="Image"/>
          <p:cNvPicPr>
            <a:picLocks noChangeAspect="1"/>
          </p:cNvPicPr>
          <p:nvPr/>
        </p:nvPicPr>
        <p:blipFill>
          <a:blip r:embed="rId3"/>
          <a:stretch>
            <a:fillRect/>
          </a:stretch>
        </p:blipFill>
        <p:spPr>
          <a:xfrm>
            <a:off x="256153" y="63187"/>
            <a:ext cx="5350811" cy="1373858"/>
          </a:xfrm>
          <a:prstGeom prst="rect">
            <a:avLst/>
          </a:prstGeom>
          <a:ln w="12700">
            <a:miter lim="400000"/>
          </a:ln>
        </p:spPr>
      </p:pic>
      <p:pic>
        <p:nvPicPr>
          <p:cNvPr id="131" name="logo.pdf" descr="logo.pdf"/>
          <p:cNvPicPr>
            <a:picLocks noChangeAspect="1"/>
          </p:cNvPicPr>
          <p:nvPr/>
        </p:nvPicPr>
        <p:blipFill>
          <a:blip r:embed="rId4"/>
          <a:stretch>
            <a:fillRect/>
          </a:stretch>
        </p:blipFill>
        <p:spPr>
          <a:xfrm>
            <a:off x="20337594" y="152441"/>
            <a:ext cx="3861009" cy="1466238"/>
          </a:xfrm>
          <a:prstGeom prst="rect">
            <a:avLst/>
          </a:prstGeom>
          <a:ln w="12700">
            <a:miter lim="400000"/>
          </a:ln>
        </p:spPr>
      </p:pic>
      <p:pic>
        <p:nvPicPr>
          <p:cNvPr id="132" name="Image" descr="Image"/>
          <p:cNvPicPr>
            <a:picLocks noChangeAspect="1"/>
          </p:cNvPicPr>
          <p:nvPr/>
        </p:nvPicPr>
        <p:blipFill>
          <a:blip r:embed="rId5"/>
          <a:stretch>
            <a:fillRect/>
          </a:stretch>
        </p:blipFill>
        <p:spPr>
          <a:xfrm>
            <a:off x="18373291" y="11423778"/>
            <a:ext cx="5318702" cy="1466237"/>
          </a:xfrm>
          <a:prstGeom prst="rect">
            <a:avLst/>
          </a:prstGeom>
          <a:ln w="12700">
            <a:miter lim="400000"/>
          </a:ln>
        </p:spPr>
      </p:pic>
      <p:sp>
        <p:nvSpPr>
          <p:cNvPr id="133" name="Quantum Sensors for the Hidden Sector is:"/>
          <p:cNvSpPr txBox="1"/>
          <p:nvPr/>
        </p:nvSpPr>
        <p:spPr>
          <a:xfrm>
            <a:off x="4041466" y="7047414"/>
            <a:ext cx="16296128" cy="8720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5000"/>
            </a:lvl1pPr>
          </a:lstStyle>
          <a:p>
            <a:r>
              <a:rPr lang="en-GB" dirty="0"/>
              <a:t>on behalf of </a:t>
            </a:r>
            <a:r>
              <a:rPr dirty="0"/>
              <a:t>Quantum Sensors for the Hidden Sector</a:t>
            </a:r>
            <a:r>
              <a:rPr lang="en-GB" dirty="0"/>
              <a:t>,</a:t>
            </a:r>
            <a:endParaRPr dirty="0"/>
          </a:p>
        </p:txBody>
      </p:sp>
      <p:sp>
        <p:nvSpPr>
          <p:cNvPr id="2" name="Quantum Sensors for the Hidden Sector is:">
            <a:extLst>
              <a:ext uri="{FF2B5EF4-FFF2-40B4-BE49-F238E27FC236}">
                <a16:creationId xmlns:a16="http://schemas.microsoft.com/office/drawing/2014/main" id="{70118181-28DC-A82C-CD54-3C07DB7D1D31}"/>
              </a:ext>
            </a:extLst>
          </p:cNvPr>
          <p:cNvSpPr txBox="1"/>
          <p:nvPr/>
        </p:nvSpPr>
        <p:spPr>
          <a:xfrm>
            <a:off x="421261" y="11423778"/>
            <a:ext cx="8893461"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5000"/>
            </a:lvl1pPr>
          </a:lstStyle>
          <a:p>
            <a:pPr algn="r"/>
            <a:r>
              <a:rPr lang="en-GB" dirty="0"/>
              <a:t>the University of Manchester</a:t>
            </a:r>
          </a:p>
          <a:p>
            <a:pPr algn="r"/>
            <a:r>
              <a:rPr lang="en-GB" dirty="0"/>
              <a:t>axion research group,</a:t>
            </a:r>
            <a:endParaRPr dirty="0"/>
          </a:p>
        </p:txBody>
      </p:sp>
      <p:pic>
        <p:nvPicPr>
          <p:cNvPr id="4" name="Picture 3">
            <a:extLst>
              <a:ext uri="{FF2B5EF4-FFF2-40B4-BE49-F238E27FC236}">
                <a16:creationId xmlns:a16="http://schemas.microsoft.com/office/drawing/2014/main" id="{944FA86A-B8BF-3791-D689-BC9DF0D98D89}"/>
              </a:ext>
            </a:extLst>
          </p:cNvPr>
          <p:cNvPicPr>
            <a:picLocks noChangeAspect="1"/>
          </p:cNvPicPr>
          <p:nvPr/>
        </p:nvPicPr>
        <p:blipFill>
          <a:blip r:embed="rId6"/>
          <a:stretch>
            <a:fillRect/>
          </a:stretch>
        </p:blipFill>
        <p:spPr>
          <a:xfrm>
            <a:off x="9314722" y="11423778"/>
            <a:ext cx="4537750" cy="1944750"/>
          </a:xfrm>
          <a:prstGeom prst="rect">
            <a:avLst/>
          </a:prstGeom>
        </p:spPr>
      </p:pic>
      <p:sp>
        <p:nvSpPr>
          <p:cNvPr id="5" name="Quantum Sensors for the Hidden Sector is:">
            <a:extLst>
              <a:ext uri="{FF2B5EF4-FFF2-40B4-BE49-F238E27FC236}">
                <a16:creationId xmlns:a16="http://schemas.microsoft.com/office/drawing/2014/main" id="{4CE3BC19-8852-7A80-BE91-20611A8DDD6C}"/>
              </a:ext>
            </a:extLst>
          </p:cNvPr>
          <p:cNvSpPr txBox="1"/>
          <p:nvPr/>
        </p:nvSpPr>
        <p:spPr>
          <a:xfrm>
            <a:off x="13876804" y="11423778"/>
            <a:ext cx="4496487" cy="16414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5000"/>
            </a:lvl1pPr>
          </a:lstStyle>
          <a:p>
            <a:pPr algn="r"/>
            <a:r>
              <a:rPr lang="en-GB" dirty="0"/>
              <a:t>and the ADMX</a:t>
            </a:r>
          </a:p>
          <a:p>
            <a:pPr algn="r"/>
            <a:r>
              <a:rPr lang="en-GB" dirty="0"/>
              <a:t>collaboration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Title 1"/>
          <p:cNvSpPr txBox="1">
            <a:spLocks noGrp="1"/>
          </p:cNvSpPr>
          <p:nvPr>
            <p:ph type="title"/>
          </p:nvPr>
        </p:nvSpPr>
        <p:spPr>
          <a:xfrm>
            <a:off x="6739501" y="174563"/>
            <a:ext cx="10011103" cy="1413862"/>
          </a:xfrm>
          <a:prstGeom prst="rect">
            <a:avLst/>
          </a:prstGeom>
        </p:spPr>
        <p:txBody>
          <a:bodyPr/>
          <a:lstStyle>
            <a:lvl1pPr algn="ctr" defTabSz="1664208">
              <a:defRPr sz="8008">
                <a:latin typeface="Helvetica"/>
                <a:ea typeface="Helvetica"/>
                <a:cs typeface="Helvetica"/>
                <a:sym typeface="Helvetica"/>
              </a:defRPr>
            </a:lvl1pPr>
          </a:lstStyle>
          <a:p>
            <a:r>
              <a:t>QCD Axions</a:t>
            </a:r>
          </a:p>
        </p:txBody>
      </p:sp>
      <p:sp>
        <p:nvSpPr>
          <p:cNvPr id="136" name="Slide Number Placeholder 24"/>
          <p:cNvSpPr txBox="1">
            <a:spLocks noGrp="1"/>
          </p:cNvSpPr>
          <p:nvPr>
            <p:ph type="sldNum" sz="quarter" idx="2"/>
          </p:nvPr>
        </p:nvSpPr>
        <p:spPr>
          <a:xfrm>
            <a:off x="24032810" y="12989476"/>
            <a:ext cx="449854"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2</a:t>
            </a:fld>
            <a:endParaRPr/>
          </a:p>
        </p:txBody>
      </p:sp>
      <p:sp>
        <p:nvSpPr>
          <p:cNvPr id="137" name="Rectangle: Rounded Corners 6"/>
          <p:cNvSpPr/>
          <p:nvPr/>
        </p:nvSpPr>
        <p:spPr>
          <a:xfrm rot="16200000">
            <a:off x="5871897" y="7805773"/>
            <a:ext cx="11746310" cy="203015"/>
          </a:xfrm>
          <a:prstGeom prst="roundRect">
            <a:avLst>
              <a:gd name="adj" fmla="val 16667"/>
            </a:avLst>
          </a:prstGeom>
          <a:solidFill>
            <a:schemeClr val="accent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138" name="TextBox 2"/>
          <p:cNvSpPr txBox="1"/>
          <p:nvPr/>
        </p:nvSpPr>
        <p:spPr>
          <a:xfrm>
            <a:off x="2857231" y="1146548"/>
            <a:ext cx="5739131"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4800">
                <a:latin typeface="Helvetica"/>
                <a:ea typeface="Helvetica"/>
                <a:cs typeface="Helvetica"/>
                <a:sym typeface="Helvetica"/>
              </a:defRPr>
            </a:lvl1pPr>
          </a:lstStyle>
          <a:p>
            <a:r>
              <a:t>Strong CP problem</a:t>
            </a:r>
          </a:p>
        </p:txBody>
      </p:sp>
      <p:sp>
        <p:nvSpPr>
          <p:cNvPr id="139" name="TextBox 25"/>
          <p:cNvSpPr txBox="1"/>
          <p:nvPr/>
        </p:nvSpPr>
        <p:spPr>
          <a:xfrm>
            <a:off x="14097497" y="1146548"/>
            <a:ext cx="6157933" cy="919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4800">
                <a:latin typeface="Helvetica"/>
                <a:ea typeface="Helvetica"/>
                <a:cs typeface="Helvetica"/>
                <a:sym typeface="Helvetica"/>
              </a:defRPr>
            </a:lvl1pPr>
          </a:lstStyle>
          <a:p>
            <a:r>
              <a:t>Dark matter problem</a:t>
            </a:r>
          </a:p>
        </p:txBody>
      </p:sp>
      <p:sp>
        <p:nvSpPr>
          <p:cNvPr id="140" name="TextBox 27"/>
          <p:cNvSpPr txBox="1"/>
          <p:nvPr/>
        </p:nvSpPr>
        <p:spPr>
          <a:xfrm>
            <a:off x="172347" y="2013922"/>
            <a:ext cx="7803621" cy="72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l" defTabSz="1828800">
              <a:defRPr sz="3600" b="0">
                <a:latin typeface="Helvetica"/>
                <a:ea typeface="Helvetica"/>
                <a:cs typeface="Helvetica"/>
                <a:sym typeface="Helvetica"/>
              </a:defRPr>
            </a:lvl1pPr>
          </a:lstStyle>
          <a:p>
            <a:r>
              <a:t>Standard model symmetry group is:</a:t>
            </a:r>
          </a:p>
        </p:txBody>
      </p:sp>
      <p:sp>
        <p:nvSpPr>
          <p:cNvPr id="141" name="TextBox 30"/>
          <p:cNvSpPr txBox="1"/>
          <p:nvPr/>
        </p:nvSpPr>
        <p:spPr>
          <a:xfrm>
            <a:off x="482952" y="5890260"/>
            <a:ext cx="3153093" cy="1821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p>
            <a:pPr algn="l" defTabSz="1828800">
              <a:defRPr sz="3600" b="0">
                <a:latin typeface="Century"/>
                <a:ea typeface="Century"/>
                <a:cs typeface="Century"/>
                <a:sym typeface="Century"/>
              </a:defRPr>
            </a:pPr>
            <a:r>
              <a:t>Neutron electric</a:t>
            </a:r>
          </a:p>
          <a:p>
            <a:pPr algn="l" defTabSz="1828800">
              <a:defRPr sz="3600" b="0">
                <a:latin typeface="Century"/>
                <a:ea typeface="Century"/>
                <a:cs typeface="Century"/>
                <a:sym typeface="Century"/>
              </a:defRPr>
            </a:pPr>
            <a:r>
              <a:t>dipole moment </a:t>
            </a:r>
          </a:p>
          <a:p>
            <a:pPr algn="l" defTabSz="1828800">
              <a:defRPr sz="3600" b="0">
                <a:latin typeface="Century"/>
                <a:ea typeface="Century"/>
                <a:cs typeface="Century"/>
                <a:sym typeface="Century"/>
              </a:defRPr>
            </a:pPr>
            <a:r>
              <a:t> </a:t>
            </a:r>
          </a:p>
        </p:txBody>
      </p:sp>
      <p:sp>
        <p:nvSpPr>
          <p:cNvPr id="142" name="TextBox 32"/>
          <p:cNvSpPr txBox="1"/>
          <p:nvPr/>
        </p:nvSpPr>
        <p:spPr>
          <a:xfrm>
            <a:off x="4261231" y="5799437"/>
            <a:ext cx="6381221" cy="1694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r" defTabSz="1828800">
              <a:defRPr sz="3200" b="0">
                <a:latin typeface="Century"/>
                <a:ea typeface="Century"/>
                <a:cs typeface="Century"/>
                <a:sym typeface="Century"/>
              </a:defRPr>
            </a:pPr>
            <a:r>
              <a:t>Peccei Quinn </a:t>
            </a:r>
            <a:r>
              <a:rPr sz="3600"/>
              <a:t>mechanism</a:t>
            </a:r>
            <a:r>
              <a:t>: </a:t>
            </a:r>
          </a:p>
          <a:p>
            <a:pPr algn="r" defTabSz="1828800">
              <a:defRPr sz="3200" b="0">
                <a:latin typeface="Century"/>
                <a:ea typeface="Century"/>
                <a:cs typeface="Century"/>
                <a:sym typeface="Century"/>
              </a:defRPr>
            </a:pPr>
            <a:r>
              <a:t>CP conserved in QCD below a symmetry breaking energy scale </a:t>
            </a:r>
          </a:p>
        </p:txBody>
      </p:sp>
      <p:sp>
        <p:nvSpPr>
          <p:cNvPr id="143" name="TextBox 33"/>
          <p:cNvSpPr txBox="1"/>
          <p:nvPr/>
        </p:nvSpPr>
        <p:spPr>
          <a:xfrm>
            <a:off x="95909" y="8282844"/>
            <a:ext cx="11381593" cy="7035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l" defTabSz="1828800">
              <a:defRPr sz="3400">
                <a:solidFill>
                  <a:schemeClr val="accent1"/>
                </a:solidFill>
                <a:latin typeface="Helvetica"/>
                <a:ea typeface="Helvetica"/>
                <a:cs typeface="Helvetica"/>
                <a:sym typeface="Helvetica"/>
              </a:defRPr>
            </a:lvl1pPr>
          </a:lstStyle>
          <a:p>
            <a:r>
              <a:t>Breaking of the Peccei Quinn symmetry yields axions</a:t>
            </a:r>
          </a:p>
        </p:txBody>
      </p:sp>
      <p:pic>
        <p:nvPicPr>
          <p:cNvPr id="144" name="Picture 35" descr="Picture 35"/>
          <p:cNvPicPr>
            <a:picLocks noChangeAspect="1"/>
          </p:cNvPicPr>
          <p:nvPr/>
        </p:nvPicPr>
        <p:blipFill>
          <a:blip r:embed="rId2"/>
          <a:stretch>
            <a:fillRect/>
          </a:stretch>
        </p:blipFill>
        <p:spPr>
          <a:xfrm>
            <a:off x="1216290" y="11828167"/>
            <a:ext cx="9271427" cy="1551181"/>
          </a:xfrm>
          <a:prstGeom prst="rect">
            <a:avLst/>
          </a:prstGeom>
          <a:ln w="12700">
            <a:miter lim="400000"/>
          </a:ln>
        </p:spPr>
      </p:pic>
      <p:grpSp>
        <p:nvGrpSpPr>
          <p:cNvPr id="147" name="Picture 38"/>
          <p:cNvGrpSpPr/>
          <p:nvPr/>
        </p:nvGrpSpPr>
        <p:grpSpPr>
          <a:xfrm>
            <a:off x="13144459" y="2996165"/>
            <a:ext cx="3954669" cy="3398977"/>
            <a:chOff x="0" y="0"/>
            <a:chExt cx="3954667" cy="3398975"/>
          </a:xfrm>
        </p:grpSpPr>
        <p:sp>
          <p:nvSpPr>
            <p:cNvPr id="145" name="Rectangle"/>
            <p:cNvSpPr/>
            <p:nvPr/>
          </p:nvSpPr>
          <p:spPr>
            <a:xfrm>
              <a:off x="0" y="0"/>
              <a:ext cx="3954668" cy="3398976"/>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146" name="image12.png" descr="image12.png"/>
            <p:cNvPicPr>
              <a:picLocks noChangeAspect="1"/>
            </p:cNvPicPr>
            <p:nvPr/>
          </p:nvPicPr>
          <p:blipFill>
            <a:blip r:embed="rId3"/>
            <a:stretch>
              <a:fillRect/>
            </a:stretch>
          </p:blipFill>
          <p:spPr>
            <a:xfrm>
              <a:off x="0" y="0"/>
              <a:ext cx="3954668" cy="3398976"/>
            </a:xfrm>
            <a:prstGeom prst="rect">
              <a:avLst/>
            </a:prstGeom>
            <a:ln w="177800" cap="sq">
              <a:solidFill>
                <a:srgbClr val="FFFFFF"/>
              </a:solidFill>
              <a:prstDash val="solid"/>
              <a:miter lim="800000"/>
            </a:ln>
            <a:effectLst>
              <a:outerShdw blurRad="101600" dist="25400" dir="5400000" rotWithShape="0">
                <a:srgbClr val="000000">
                  <a:alpha val="40000"/>
                </a:srgbClr>
              </a:outerShdw>
            </a:effectLst>
          </p:spPr>
        </p:pic>
      </p:grpSp>
      <mc:AlternateContent xmlns:mc="http://schemas.openxmlformats.org/markup-compatibility/2006" xmlns:a14="http://schemas.microsoft.com/office/drawing/2010/main">
        <mc:Choice Requires="a14">
          <p:sp>
            <p:nvSpPr>
              <p:cNvPr id="148" name="TextBox 39"/>
              <p:cNvSpPr txBox="1"/>
              <p:nvPr/>
            </p:nvSpPr>
            <p:spPr>
              <a:xfrm>
                <a:off x="12433200" y="12017536"/>
                <a:ext cx="11685097" cy="16306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tIns="91439" bIns="91439">
                <a:spAutoFit/>
              </a:bodyPr>
              <a:lstStyle/>
              <a:p>
                <a:pPr algn="just" defTabSz="1828800">
                  <a:defRPr sz="3200" b="0">
                    <a:latin typeface="Helvetica"/>
                    <a:ea typeface="Helvetica"/>
                    <a:cs typeface="Helvetica"/>
                    <a:sym typeface="Helvetica"/>
                  </a:defRPr>
                </a:pPr>
                <a:r>
                  <a:t>QCD axions are </a:t>
                </a:r>
                <a:r>
                  <a:rPr b="1">
                    <a:solidFill>
                      <a:srgbClr val="FF4A1C"/>
                    </a:solidFill>
                  </a:rPr>
                  <a:t>wave-like dark matter</a:t>
                </a:r>
                <a:r>
                  <a:t>; at masses </a:t>
                </a:r>
                <a14:m>
                  <m:oMath xmlns:m="http://schemas.openxmlformats.org/officeDocument/2006/math">
                    <m:r>
                      <a:rPr sz="1950" i="1">
                        <a:solidFill>
                          <a:srgbClr val="FF4A1C"/>
                        </a:solidFill>
                        <a:latin typeface="Cambria Math" panose="02040503050406030204" pitchFamily="18" charset="0"/>
                      </a:rPr>
                      <m:t>𝒪</m:t>
                    </m:r>
                    <m:r>
                      <a:rPr sz="1950" i="1">
                        <a:solidFill>
                          <a:srgbClr val="FF4A1C"/>
                        </a:solidFill>
                        <a:latin typeface="Cambria Math" panose="02040503050406030204" pitchFamily="18" charset="0"/>
                      </a:rPr>
                      <m:t>(</m:t>
                    </m:r>
                    <m:r>
                      <a:rPr sz="1950" i="1">
                        <a:solidFill>
                          <a:srgbClr val="FF4A1C"/>
                        </a:solidFill>
                        <a:latin typeface="Cambria Math" panose="02040503050406030204" pitchFamily="18" charset="0"/>
                      </a:rPr>
                      <m:t>𝛍</m:t>
                    </m:r>
                    <m:r>
                      <a:rPr sz="1950" i="1">
                        <a:solidFill>
                          <a:srgbClr val="FF4A1C"/>
                        </a:solidFill>
                        <a:latin typeface="Cambria Math" panose="02040503050406030204" pitchFamily="18" charset="0"/>
                      </a:rPr>
                      <m:t>𝐞𝐕</m:t>
                    </m:r>
                    <m:r>
                      <a:rPr sz="1950" i="1">
                        <a:solidFill>
                          <a:srgbClr val="FF4A1C"/>
                        </a:solidFill>
                        <a:latin typeface="Cambria Math" panose="02040503050406030204" pitchFamily="18" charset="0"/>
                      </a:rPr>
                      <m:t>)</m:t>
                    </m:r>
                  </m:oMath>
                </a14:m>
                <a:r>
                  <a:t>, dark matter axions thermalized locally in our halo have </a:t>
                </a:r>
                <a:r>
                  <a:rPr b="1">
                    <a:solidFill>
                      <a:srgbClr val="FF4A1C"/>
                    </a:solidFill>
                  </a:rPr>
                  <a:t>de Broglie wavelengths of hundreds of metres</a:t>
                </a:r>
                <a:endParaRPr sz="1600"/>
              </a:p>
            </p:txBody>
          </p:sp>
        </mc:Choice>
        <mc:Fallback xmlns="">
          <p:sp>
            <p:nvSpPr>
              <p:cNvPr id="148" name="TextBox 39"/>
              <p:cNvSpPr txBox="1">
                <a:spLocks noRot="1" noChangeAspect="1" noMove="1" noResize="1" noEditPoints="1" noAdjustHandles="1" noChangeArrowheads="1" noChangeShapeType="1" noTextEdit="1"/>
              </p:cNvSpPr>
              <p:nvPr/>
            </p:nvSpPr>
            <p:spPr>
              <a:xfrm>
                <a:off x="12433200" y="12017536"/>
                <a:ext cx="11685097" cy="1630681"/>
              </a:xfrm>
              <a:prstGeom prst="rect">
                <a:avLst/>
              </a:prstGeom>
              <a:blipFill>
                <a:blip r:embed="rId4"/>
                <a:stretch>
                  <a:fillRect l="-1413" t="-2326" r="-1304" b="-1007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149" name="TextBox 40"/>
          <p:cNvSpPr txBox="1"/>
          <p:nvPr/>
        </p:nvSpPr>
        <p:spPr>
          <a:xfrm>
            <a:off x="975070" y="4062069"/>
            <a:ext cx="2289592" cy="614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2800">
                <a:latin typeface="Helvetica"/>
                <a:ea typeface="Helvetica"/>
                <a:cs typeface="Helvetica"/>
                <a:sym typeface="Helvetica"/>
              </a:defRPr>
            </a:lvl1pPr>
          </a:lstStyle>
          <a:p>
            <a:r>
              <a:t>Non-Abelian</a:t>
            </a:r>
          </a:p>
        </p:txBody>
      </p:sp>
      <p:sp>
        <p:nvSpPr>
          <p:cNvPr id="150" name="TextBox 41"/>
          <p:cNvSpPr txBox="1"/>
          <p:nvPr/>
        </p:nvSpPr>
        <p:spPr>
          <a:xfrm>
            <a:off x="4514340" y="4049957"/>
            <a:ext cx="2289593" cy="614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2800">
                <a:latin typeface="Helvetica"/>
                <a:ea typeface="Helvetica"/>
                <a:cs typeface="Helvetica"/>
                <a:sym typeface="Helvetica"/>
              </a:defRPr>
            </a:lvl1pPr>
          </a:lstStyle>
          <a:p>
            <a:r>
              <a:t>Non-Abelian</a:t>
            </a:r>
          </a:p>
        </p:txBody>
      </p:sp>
      <p:sp>
        <p:nvSpPr>
          <p:cNvPr id="151" name="TextBox 42"/>
          <p:cNvSpPr txBox="1"/>
          <p:nvPr/>
        </p:nvSpPr>
        <p:spPr>
          <a:xfrm>
            <a:off x="8461712" y="4062069"/>
            <a:ext cx="1479943" cy="614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2800">
                <a:latin typeface="Helvetica"/>
                <a:ea typeface="Helvetica"/>
                <a:cs typeface="Helvetica"/>
                <a:sym typeface="Helvetica"/>
              </a:defRPr>
            </a:lvl1pPr>
          </a:lstStyle>
          <a:p>
            <a:r>
              <a:t>Abelian</a:t>
            </a:r>
          </a:p>
        </p:txBody>
      </p:sp>
      <p:sp>
        <p:nvSpPr>
          <p:cNvPr id="152" name="TextBox 43"/>
          <p:cNvSpPr txBox="1"/>
          <p:nvPr/>
        </p:nvSpPr>
        <p:spPr>
          <a:xfrm>
            <a:off x="7989288" y="4608790"/>
            <a:ext cx="2353443" cy="10464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defRPr sz="2800">
                <a:solidFill>
                  <a:srgbClr val="8F8389"/>
                </a:solidFill>
                <a:latin typeface="Helvetica"/>
                <a:ea typeface="Helvetica"/>
                <a:cs typeface="Helvetica"/>
                <a:sym typeface="Helvetica"/>
              </a:defRPr>
            </a:lvl1pPr>
          </a:lstStyle>
          <a:p>
            <a:r>
              <a:t>CP Conserving</a:t>
            </a:r>
          </a:p>
        </p:txBody>
      </p:sp>
      <p:sp>
        <p:nvSpPr>
          <p:cNvPr id="153" name="TextBox 44"/>
          <p:cNvSpPr txBox="1"/>
          <p:nvPr/>
        </p:nvSpPr>
        <p:spPr>
          <a:xfrm>
            <a:off x="4536431" y="4609558"/>
            <a:ext cx="2353443" cy="1046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defTabSz="1828800">
              <a:defRPr sz="2800">
                <a:solidFill>
                  <a:srgbClr val="8F8389"/>
                </a:solidFill>
                <a:latin typeface="Helvetica"/>
                <a:ea typeface="Helvetica"/>
                <a:cs typeface="Helvetica"/>
                <a:sym typeface="Helvetica"/>
              </a:defRPr>
            </a:pPr>
            <a:r>
              <a:t>CP</a:t>
            </a:r>
          </a:p>
          <a:p>
            <a:pPr defTabSz="1828800">
              <a:defRPr sz="2800">
                <a:solidFill>
                  <a:srgbClr val="8F8389"/>
                </a:solidFill>
                <a:latin typeface="Helvetica"/>
                <a:ea typeface="Helvetica"/>
                <a:cs typeface="Helvetica"/>
                <a:sym typeface="Helvetica"/>
              </a:defRPr>
            </a:pPr>
            <a:r>
              <a:t>Violating</a:t>
            </a:r>
          </a:p>
        </p:txBody>
      </p:sp>
      <p:sp>
        <p:nvSpPr>
          <p:cNvPr id="154" name="TextBox 45"/>
          <p:cNvSpPr txBox="1"/>
          <p:nvPr/>
        </p:nvSpPr>
        <p:spPr>
          <a:xfrm>
            <a:off x="823263" y="4608510"/>
            <a:ext cx="2561482" cy="1046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defRPr sz="2800">
                <a:solidFill>
                  <a:srgbClr val="FF4A1C"/>
                </a:solidFill>
                <a:latin typeface="Helvetica"/>
                <a:ea typeface="Helvetica"/>
                <a:cs typeface="Helvetica"/>
                <a:sym typeface="Helvetica"/>
              </a:defRPr>
            </a:lvl1pPr>
          </a:lstStyle>
          <a:p>
            <a:r>
              <a:t>CP Conserving?</a:t>
            </a:r>
          </a:p>
        </p:txBody>
      </p:sp>
      <mc:AlternateContent xmlns:mc="http://schemas.openxmlformats.org/markup-compatibility/2006" xmlns:a14="http://schemas.microsoft.com/office/drawing/2010/main">
        <mc:Choice Requires="a14">
          <p:sp>
            <p:nvSpPr>
              <p:cNvPr id="155" name="TextBox 46"/>
              <p:cNvSpPr txBox="1"/>
              <p:nvPr/>
            </p:nvSpPr>
            <p:spPr>
              <a:xfrm>
                <a:off x="1318133" y="3383614"/>
                <a:ext cx="1723238" cy="606654"/>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5600" i="1">
                          <a:solidFill>
                            <a:srgbClr val="000000"/>
                          </a:solidFill>
                          <a:latin typeface="Cambria Math" panose="02040503050406030204" pitchFamily="18" charset="0"/>
                        </a:rPr>
                        <m:t>𝑆𝑈</m:t>
                      </m:r>
                      <m:r>
                        <a:rPr sz="5600" i="1">
                          <a:solidFill>
                            <a:srgbClr val="000000"/>
                          </a:solidFill>
                          <a:latin typeface="Cambria Math" panose="02040503050406030204" pitchFamily="18" charset="0"/>
                        </a:rPr>
                        <m:t>(3)</m:t>
                      </m:r>
                    </m:oMath>
                  </m:oMathPara>
                </a14:m>
                <a:endParaRPr sz="5600"/>
              </a:p>
            </p:txBody>
          </p:sp>
        </mc:Choice>
        <mc:Fallback xmlns="">
          <p:sp>
            <p:nvSpPr>
              <p:cNvPr id="155" name="TextBox 46"/>
              <p:cNvSpPr txBox="1">
                <a:spLocks noRot="1" noChangeAspect="1" noMove="1" noResize="1" noEditPoints="1" noAdjustHandles="1" noChangeArrowheads="1" noChangeShapeType="1" noTextEdit="1"/>
              </p:cNvSpPr>
              <p:nvPr/>
            </p:nvSpPr>
            <p:spPr>
              <a:xfrm>
                <a:off x="1318133" y="3383614"/>
                <a:ext cx="1723238" cy="606654"/>
              </a:xfrm>
              <a:prstGeom prst="rect">
                <a:avLst/>
              </a:prstGeom>
              <a:blipFill>
                <a:blip r:embed="rId5"/>
                <a:stretch>
                  <a:fillRect l="-13869" r="-27007" b="-91837"/>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6" name="TextBox 47"/>
              <p:cNvSpPr txBox="1"/>
              <p:nvPr/>
            </p:nvSpPr>
            <p:spPr>
              <a:xfrm>
                <a:off x="5049554" y="3383614"/>
                <a:ext cx="1723238" cy="606654"/>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5600" i="1">
                          <a:solidFill>
                            <a:srgbClr val="000000"/>
                          </a:solidFill>
                          <a:latin typeface="Cambria Math" panose="02040503050406030204" pitchFamily="18" charset="0"/>
                        </a:rPr>
                        <m:t>𝑆𝑈</m:t>
                      </m:r>
                      <m:r>
                        <a:rPr sz="5600" i="1">
                          <a:solidFill>
                            <a:srgbClr val="000000"/>
                          </a:solidFill>
                          <a:latin typeface="Cambria Math" panose="02040503050406030204" pitchFamily="18" charset="0"/>
                        </a:rPr>
                        <m:t>(2)</m:t>
                      </m:r>
                    </m:oMath>
                  </m:oMathPara>
                </a14:m>
                <a:endParaRPr sz="5600"/>
              </a:p>
            </p:txBody>
          </p:sp>
        </mc:Choice>
        <mc:Fallback xmlns="">
          <p:sp>
            <p:nvSpPr>
              <p:cNvPr id="156" name="TextBox 47"/>
              <p:cNvSpPr txBox="1">
                <a:spLocks noRot="1" noChangeAspect="1" noMove="1" noResize="1" noEditPoints="1" noAdjustHandles="1" noChangeArrowheads="1" noChangeShapeType="1" noTextEdit="1"/>
              </p:cNvSpPr>
              <p:nvPr/>
            </p:nvSpPr>
            <p:spPr>
              <a:xfrm>
                <a:off x="5049554" y="3383614"/>
                <a:ext cx="1723238" cy="606654"/>
              </a:xfrm>
              <a:prstGeom prst="rect">
                <a:avLst/>
              </a:prstGeom>
              <a:blipFill>
                <a:blip r:embed="rId6"/>
                <a:stretch>
                  <a:fillRect l="-13869" r="-27007" b="-91837"/>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7" name="TextBox 48"/>
              <p:cNvSpPr txBox="1"/>
              <p:nvPr/>
            </p:nvSpPr>
            <p:spPr>
              <a:xfrm>
                <a:off x="8775739" y="3383614"/>
                <a:ext cx="1250291" cy="606654"/>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5600" i="1">
                          <a:solidFill>
                            <a:srgbClr val="000000"/>
                          </a:solidFill>
                          <a:latin typeface="Cambria Math" panose="02040503050406030204" pitchFamily="18" charset="0"/>
                        </a:rPr>
                        <m:t>𝑈</m:t>
                      </m:r>
                      <m:r>
                        <a:rPr sz="5600" i="1">
                          <a:solidFill>
                            <a:srgbClr val="000000"/>
                          </a:solidFill>
                          <a:latin typeface="Cambria Math" panose="02040503050406030204" pitchFamily="18" charset="0"/>
                        </a:rPr>
                        <m:t>(1)</m:t>
                      </m:r>
                    </m:oMath>
                  </m:oMathPara>
                </a14:m>
                <a:endParaRPr sz="5600"/>
              </a:p>
            </p:txBody>
          </p:sp>
        </mc:Choice>
        <mc:Fallback xmlns="">
          <p:sp>
            <p:nvSpPr>
              <p:cNvPr id="157" name="TextBox 48"/>
              <p:cNvSpPr txBox="1">
                <a:spLocks noRot="1" noChangeAspect="1" noMove="1" noResize="1" noEditPoints="1" noAdjustHandles="1" noChangeArrowheads="1" noChangeShapeType="1" noTextEdit="1"/>
              </p:cNvSpPr>
              <p:nvPr/>
            </p:nvSpPr>
            <p:spPr>
              <a:xfrm>
                <a:off x="8775739" y="3383614"/>
                <a:ext cx="1250291" cy="606654"/>
              </a:xfrm>
              <a:prstGeom prst="rect">
                <a:avLst/>
              </a:prstGeom>
              <a:blipFill>
                <a:blip r:embed="rId7"/>
                <a:stretch>
                  <a:fillRect l="-19192" r="-45455" b="-91837"/>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8" name="TextBox 49"/>
              <p:cNvSpPr txBox="1"/>
              <p:nvPr/>
            </p:nvSpPr>
            <p:spPr>
              <a:xfrm>
                <a:off x="3777967" y="3489938"/>
                <a:ext cx="394006" cy="394005"/>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5600" i="1">
                          <a:solidFill>
                            <a:srgbClr val="000000"/>
                          </a:solidFill>
                          <a:latin typeface="Cambria Math" panose="02040503050406030204" pitchFamily="18" charset="0"/>
                        </a:rPr>
                        <m:t>×</m:t>
                      </m:r>
                    </m:oMath>
                  </m:oMathPara>
                </a14:m>
                <a:endParaRPr sz="5600"/>
              </a:p>
            </p:txBody>
          </p:sp>
        </mc:Choice>
        <mc:Fallback xmlns="">
          <p:sp>
            <p:nvSpPr>
              <p:cNvPr id="158" name="TextBox 49"/>
              <p:cNvSpPr txBox="1">
                <a:spLocks noRot="1" noChangeAspect="1" noMove="1" noResize="1" noEditPoints="1" noAdjustHandles="1" noChangeArrowheads="1" noChangeShapeType="1" noTextEdit="1"/>
              </p:cNvSpPr>
              <p:nvPr/>
            </p:nvSpPr>
            <p:spPr>
              <a:xfrm>
                <a:off x="3777967" y="3489938"/>
                <a:ext cx="394006" cy="394005"/>
              </a:xfrm>
              <a:prstGeom prst="rect">
                <a:avLst/>
              </a:prstGeom>
              <a:blipFill>
                <a:blip r:embed="rId8"/>
                <a:stretch>
                  <a:fillRect l="-50000" r="-78125" b="-125000"/>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9" name="TextBox 50"/>
              <p:cNvSpPr txBox="1"/>
              <p:nvPr/>
            </p:nvSpPr>
            <p:spPr>
              <a:xfrm>
                <a:off x="7688761" y="3489938"/>
                <a:ext cx="394006" cy="394005"/>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5600" i="1">
                          <a:solidFill>
                            <a:srgbClr val="000000"/>
                          </a:solidFill>
                          <a:latin typeface="Cambria Math" panose="02040503050406030204" pitchFamily="18" charset="0"/>
                        </a:rPr>
                        <m:t>×</m:t>
                      </m:r>
                    </m:oMath>
                  </m:oMathPara>
                </a14:m>
                <a:endParaRPr sz="5600"/>
              </a:p>
            </p:txBody>
          </p:sp>
        </mc:Choice>
        <mc:Fallback xmlns="">
          <p:sp>
            <p:nvSpPr>
              <p:cNvPr id="159" name="TextBox 50"/>
              <p:cNvSpPr txBox="1">
                <a:spLocks noRot="1" noChangeAspect="1" noMove="1" noResize="1" noEditPoints="1" noAdjustHandles="1" noChangeArrowheads="1" noChangeShapeType="1" noTextEdit="1"/>
              </p:cNvSpPr>
              <p:nvPr/>
            </p:nvSpPr>
            <p:spPr>
              <a:xfrm>
                <a:off x="7688761" y="3489938"/>
                <a:ext cx="394006" cy="394005"/>
              </a:xfrm>
              <a:prstGeom prst="rect">
                <a:avLst/>
              </a:prstGeom>
              <a:blipFill>
                <a:blip r:embed="rId9"/>
                <a:stretch>
                  <a:fillRect l="-50000" r="-75000" b="-125000"/>
                </a:stretch>
              </a:blipFill>
              <a:ln w="12700">
                <a:miter lim="400000"/>
              </a:ln>
            </p:spPr>
            <p:txBody>
              <a:bodyPr/>
              <a:lstStyle/>
              <a:p>
                <a:r>
                  <a:rPr lang="en-US">
                    <a:noFill/>
                  </a:rPr>
                  <a:t> </a:t>
                </a:r>
              </a:p>
            </p:txBody>
          </p:sp>
        </mc:Fallback>
      </mc:AlternateContent>
      <p:sp>
        <p:nvSpPr>
          <p:cNvPr id="160" name="TextBox 52"/>
          <p:cNvSpPr txBox="1"/>
          <p:nvPr/>
        </p:nvSpPr>
        <p:spPr>
          <a:xfrm>
            <a:off x="1510163" y="2651834"/>
            <a:ext cx="1098670" cy="665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3200" b="0">
                <a:latin typeface="Helvetica"/>
                <a:ea typeface="Helvetica"/>
                <a:cs typeface="Helvetica"/>
                <a:sym typeface="Helvetica"/>
              </a:defRPr>
            </a:lvl1pPr>
          </a:lstStyle>
          <a:p>
            <a:r>
              <a:t>QCD</a:t>
            </a:r>
          </a:p>
        </p:txBody>
      </p:sp>
      <p:sp>
        <p:nvSpPr>
          <p:cNvPr id="161" name="TextBox 53"/>
          <p:cNvSpPr txBox="1"/>
          <p:nvPr/>
        </p:nvSpPr>
        <p:spPr>
          <a:xfrm>
            <a:off x="4661368" y="2630349"/>
            <a:ext cx="2409151" cy="665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3200" b="0">
                <a:latin typeface="Helvetica"/>
                <a:ea typeface="Helvetica"/>
                <a:cs typeface="Helvetica"/>
                <a:sym typeface="Helvetica"/>
              </a:defRPr>
            </a:lvl1pPr>
          </a:lstStyle>
          <a:p>
            <a:r>
              <a:t>Electroweak</a:t>
            </a:r>
          </a:p>
        </p:txBody>
      </p:sp>
      <p:sp>
        <p:nvSpPr>
          <p:cNvPr id="162" name="TextBox 54"/>
          <p:cNvSpPr txBox="1"/>
          <p:nvPr/>
        </p:nvSpPr>
        <p:spPr>
          <a:xfrm>
            <a:off x="8741204" y="2630349"/>
            <a:ext cx="805181" cy="665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3200" b="0">
                <a:latin typeface="Helvetica"/>
                <a:ea typeface="Helvetica"/>
                <a:cs typeface="Helvetica"/>
                <a:sym typeface="Helvetica"/>
              </a:defRPr>
            </a:lvl1pPr>
          </a:lstStyle>
          <a:p>
            <a:r>
              <a:t>EM</a:t>
            </a:r>
          </a:p>
        </p:txBody>
      </p:sp>
      <mc:AlternateContent xmlns:mc="http://schemas.openxmlformats.org/markup-compatibility/2006" xmlns:a14="http://schemas.microsoft.com/office/drawing/2010/main">
        <mc:Choice Requires="a14">
          <p:sp>
            <p:nvSpPr>
              <p:cNvPr id="163" name="TextBox 55"/>
              <p:cNvSpPr txBox="1"/>
              <p:nvPr/>
            </p:nvSpPr>
            <p:spPr>
              <a:xfrm>
                <a:off x="567331" y="7291054"/>
                <a:ext cx="3248952" cy="476068"/>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p>
                        <m:sSupPr>
                          <m:ctrlPr>
                            <a:rPr sz="4000" i="1">
                              <a:solidFill>
                                <a:srgbClr val="FF4A1C"/>
                              </a:solidFill>
                              <a:latin typeface="Cambria Math" panose="02040503050406030204" pitchFamily="18" charset="0"/>
                            </a:rPr>
                          </m:ctrlPr>
                        </m:sSupPr>
                        <m:e>
                          <m:r>
                            <a:rPr sz="4000" i="1">
                              <a:solidFill>
                                <a:srgbClr val="FF4A1C"/>
                              </a:solidFill>
                              <a:latin typeface="Cambria Math" panose="02040503050406030204" pitchFamily="18" charset="0"/>
                            </a:rPr>
                            <m:t>&lt;10</m:t>
                          </m:r>
                        </m:e>
                        <m:sup>
                          <m:r>
                            <a:rPr sz="4000" i="1">
                              <a:solidFill>
                                <a:srgbClr val="FF4A1C"/>
                              </a:solidFill>
                              <a:latin typeface="Cambria Math" panose="02040503050406030204" pitchFamily="18" charset="0"/>
                            </a:rPr>
                            <m:t>−26</m:t>
                          </m:r>
                        </m:sup>
                      </m:sSup>
                      <m:r>
                        <a:rPr sz="4000" i="1">
                          <a:solidFill>
                            <a:srgbClr val="FF4A1C"/>
                          </a:solidFill>
                          <a:latin typeface="Cambria Math" panose="02040503050406030204" pitchFamily="18" charset="0"/>
                        </a:rPr>
                        <m:t> </m:t>
                      </m:r>
                      <m:r>
                        <m:rPr>
                          <m:sty m:val="p"/>
                        </m:rPr>
                        <a:rPr sz="4000" i="1">
                          <a:solidFill>
                            <a:srgbClr val="FF4A1C"/>
                          </a:solidFill>
                          <a:latin typeface="Cambria Math" panose="02040503050406030204" pitchFamily="18" charset="0"/>
                        </a:rPr>
                        <m:t>e</m:t>
                      </m:r>
                      <m:r>
                        <a:rPr sz="4000" i="1">
                          <a:solidFill>
                            <a:srgbClr val="FF4A1C"/>
                          </a:solidFill>
                          <a:latin typeface="Cambria Math" panose="02040503050406030204" pitchFamily="18" charset="0"/>
                        </a:rPr>
                        <m:t> −</m:t>
                      </m:r>
                      <m:r>
                        <m:rPr>
                          <m:sty m:val="p"/>
                        </m:rPr>
                        <a:rPr sz="4000" i="1">
                          <a:solidFill>
                            <a:srgbClr val="FF4A1C"/>
                          </a:solidFill>
                          <a:latin typeface="Cambria Math" panose="02040503050406030204" pitchFamily="18" charset="0"/>
                        </a:rPr>
                        <m:t>cm</m:t>
                      </m:r>
                    </m:oMath>
                  </m:oMathPara>
                </a14:m>
                <a:endParaRPr sz="4000">
                  <a:solidFill>
                    <a:srgbClr val="FF4A1C"/>
                  </a:solidFill>
                </a:endParaRPr>
              </a:p>
            </p:txBody>
          </p:sp>
        </mc:Choice>
        <mc:Fallback xmlns="">
          <p:sp>
            <p:nvSpPr>
              <p:cNvPr id="163" name="TextBox 55"/>
              <p:cNvSpPr txBox="1">
                <a:spLocks noRot="1" noChangeAspect="1" noMove="1" noResize="1" noEditPoints="1" noAdjustHandles="1" noChangeArrowheads="1" noChangeShapeType="1" noTextEdit="1"/>
              </p:cNvSpPr>
              <p:nvPr/>
            </p:nvSpPr>
            <p:spPr>
              <a:xfrm>
                <a:off x="567331" y="7291054"/>
                <a:ext cx="3248952" cy="476068"/>
              </a:xfrm>
              <a:prstGeom prst="rect">
                <a:avLst/>
              </a:prstGeom>
              <a:blipFill>
                <a:blip r:embed="rId10"/>
                <a:stretch>
                  <a:fillRect l="-4669" t="-7895" r="-16732" b="-81579"/>
                </a:stretch>
              </a:blipFill>
              <a:ln w="12700">
                <a:miter lim="400000"/>
              </a:ln>
            </p:spPr>
            <p:txBody>
              <a:bodyPr/>
              <a:lstStyle/>
              <a:p>
                <a:r>
                  <a:rPr lang="en-US">
                    <a:noFill/>
                  </a:rPr>
                  <a:t> </a:t>
                </a:r>
              </a:p>
            </p:txBody>
          </p:sp>
        </mc:Fallback>
      </mc:AlternateContent>
      <p:grpSp>
        <p:nvGrpSpPr>
          <p:cNvPr id="179" name="Group 113"/>
          <p:cNvGrpSpPr/>
          <p:nvPr/>
        </p:nvGrpSpPr>
        <p:grpSpPr>
          <a:xfrm>
            <a:off x="435961" y="8946976"/>
            <a:ext cx="6686618" cy="2961549"/>
            <a:chOff x="0" y="0"/>
            <a:chExt cx="6686617" cy="2961548"/>
          </a:xfrm>
        </p:grpSpPr>
        <mc:AlternateContent xmlns:mc="http://schemas.openxmlformats.org/markup-compatibility/2006" xmlns:a14="http://schemas.microsoft.com/office/drawing/2010/main">
          <mc:Choice Requires="a14">
            <p:sp>
              <p:nvSpPr>
                <p:cNvPr id="164" name="TextBox 79"/>
                <p:cNvSpPr txBox="1"/>
                <p:nvPr/>
              </p:nvSpPr>
              <p:spPr>
                <a:xfrm>
                  <a:off x="0" y="908939"/>
                  <a:ext cx="256032" cy="239777"/>
                </a:xfrm>
                <a:prstGeom prst="rect">
                  <a:avLst/>
                </a:prstGeom>
                <a:noFill/>
                <a:ln w="12700" cap="flat">
                  <a:noFill/>
                  <a:miter lim="400000"/>
                </a:ln>
                <a:effectLst/>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4000" i="1">
                            <a:solidFill>
                              <a:srgbClr val="8F8389"/>
                            </a:solidFill>
                            <a:latin typeface="Cambria Math" panose="02040503050406030204" pitchFamily="18" charset="0"/>
                          </a:rPr>
                          <m:t>𝒂</m:t>
                        </m:r>
                      </m:oMath>
                    </m:oMathPara>
                  </a14:m>
                  <a:endParaRPr sz="4000">
                    <a:solidFill>
                      <a:srgbClr val="8F8389"/>
                    </a:solidFill>
                  </a:endParaRPr>
                </a:p>
              </p:txBody>
            </p:sp>
          </mc:Choice>
          <mc:Fallback xmlns="">
            <p:sp>
              <p:nvSpPr>
                <p:cNvPr id="164" name="TextBox 79"/>
                <p:cNvSpPr txBox="1">
                  <a:spLocks noRot="1" noChangeAspect="1" noMove="1" noResize="1" noEditPoints="1" noAdjustHandles="1" noChangeArrowheads="1" noChangeShapeType="1" noTextEdit="1"/>
                </p:cNvSpPr>
                <p:nvPr/>
              </p:nvSpPr>
              <p:spPr>
                <a:xfrm>
                  <a:off x="0" y="908939"/>
                  <a:ext cx="256032" cy="239777"/>
                </a:xfrm>
                <a:prstGeom prst="rect">
                  <a:avLst/>
                </a:prstGeom>
                <a:blipFill>
                  <a:blip r:embed="rId11"/>
                  <a:stretch>
                    <a:fillRect l="-47619" r="-71429" b="-163158"/>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TextBox 80"/>
                <p:cNvSpPr txBox="1"/>
                <p:nvPr/>
              </p:nvSpPr>
              <p:spPr>
                <a:xfrm>
                  <a:off x="6453445" y="0"/>
                  <a:ext cx="233173" cy="337312"/>
                </a:xfrm>
                <a:prstGeom prst="rect">
                  <a:avLst/>
                </a:prstGeom>
                <a:noFill/>
                <a:ln w="12700" cap="flat">
                  <a:noFill/>
                  <a:miter lim="400000"/>
                </a:ln>
                <a:effectLst/>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4000" i="1">
                            <a:solidFill>
                              <a:srgbClr val="8F8389"/>
                            </a:solidFill>
                            <a:latin typeface="Cambria Math" panose="02040503050406030204" pitchFamily="18" charset="0"/>
                          </a:rPr>
                          <m:t>𝜸</m:t>
                        </m:r>
                      </m:oMath>
                    </m:oMathPara>
                  </a14:m>
                  <a:endParaRPr sz="4000">
                    <a:solidFill>
                      <a:srgbClr val="8F8389"/>
                    </a:solidFill>
                  </a:endParaRPr>
                </a:p>
              </p:txBody>
            </p:sp>
          </mc:Choice>
          <mc:Fallback xmlns="">
            <p:sp>
              <p:nvSpPr>
                <p:cNvPr id="165" name="TextBox 80"/>
                <p:cNvSpPr txBox="1">
                  <a:spLocks noRot="1" noChangeAspect="1" noMove="1" noResize="1" noEditPoints="1" noAdjustHandles="1" noChangeArrowheads="1" noChangeShapeType="1" noTextEdit="1"/>
                </p:cNvSpPr>
                <p:nvPr/>
              </p:nvSpPr>
              <p:spPr>
                <a:xfrm>
                  <a:off x="6453445" y="0"/>
                  <a:ext cx="233173" cy="337312"/>
                </a:xfrm>
                <a:prstGeom prst="rect">
                  <a:avLst/>
                </a:prstGeom>
                <a:blipFill>
                  <a:blip r:embed="rId12"/>
                  <a:stretch>
                    <a:fillRect l="-73684" r="-105263" b="-121429"/>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TextBox 81"/>
                <p:cNvSpPr txBox="1"/>
                <p:nvPr/>
              </p:nvSpPr>
              <p:spPr>
                <a:xfrm>
                  <a:off x="6450101" y="1820756"/>
                  <a:ext cx="233173" cy="337313"/>
                </a:xfrm>
                <a:prstGeom prst="rect">
                  <a:avLst/>
                </a:prstGeom>
                <a:noFill/>
                <a:ln w="12700" cap="flat">
                  <a:noFill/>
                  <a:miter lim="400000"/>
                </a:ln>
                <a:effectLst/>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4000" i="1">
                            <a:solidFill>
                              <a:srgbClr val="8F8389"/>
                            </a:solidFill>
                            <a:latin typeface="Cambria Math" panose="02040503050406030204" pitchFamily="18" charset="0"/>
                          </a:rPr>
                          <m:t>𝜸</m:t>
                        </m:r>
                      </m:oMath>
                    </m:oMathPara>
                  </a14:m>
                  <a:endParaRPr sz="4000">
                    <a:solidFill>
                      <a:srgbClr val="8F8389"/>
                    </a:solidFill>
                  </a:endParaRPr>
                </a:p>
              </p:txBody>
            </p:sp>
          </mc:Choice>
          <mc:Fallback xmlns="">
            <p:sp>
              <p:nvSpPr>
                <p:cNvPr id="166" name="TextBox 81"/>
                <p:cNvSpPr txBox="1">
                  <a:spLocks noRot="1" noChangeAspect="1" noMove="1" noResize="1" noEditPoints="1" noAdjustHandles="1" noChangeArrowheads="1" noChangeShapeType="1" noTextEdit="1"/>
                </p:cNvSpPr>
                <p:nvPr/>
              </p:nvSpPr>
              <p:spPr>
                <a:xfrm>
                  <a:off x="6450101" y="1820756"/>
                  <a:ext cx="233173" cy="337313"/>
                </a:xfrm>
                <a:prstGeom prst="rect">
                  <a:avLst/>
                </a:prstGeom>
                <a:blipFill>
                  <a:blip r:embed="rId13"/>
                  <a:stretch>
                    <a:fillRect l="-73684" r="-105263" b="-125000"/>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TextBox 82"/>
                <p:cNvSpPr txBox="1"/>
                <p:nvPr/>
              </p:nvSpPr>
              <p:spPr>
                <a:xfrm>
                  <a:off x="2229836" y="53994"/>
                  <a:ext cx="268835" cy="407366"/>
                </a:xfrm>
                <a:prstGeom prst="rect">
                  <a:avLst/>
                </a:prstGeom>
                <a:noFill/>
                <a:ln w="12700" cap="flat">
                  <a:noFill/>
                  <a:miter lim="400000"/>
                </a:ln>
                <a:effectLst/>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3600" i="1">
                            <a:solidFill>
                              <a:srgbClr val="8F8389"/>
                            </a:solidFill>
                            <a:latin typeface="Cambria Math" panose="02040503050406030204" pitchFamily="18" charset="0"/>
                          </a:rPr>
                          <m:t>𝒇</m:t>
                        </m:r>
                      </m:oMath>
                    </m:oMathPara>
                  </a14:m>
                  <a:endParaRPr sz="3600">
                    <a:solidFill>
                      <a:srgbClr val="8F8389"/>
                    </a:solidFill>
                  </a:endParaRPr>
                </a:p>
              </p:txBody>
            </p:sp>
          </mc:Choice>
          <mc:Fallback xmlns="">
            <p:sp>
              <p:nvSpPr>
                <p:cNvPr id="167" name="TextBox 82"/>
                <p:cNvSpPr txBox="1">
                  <a:spLocks noRot="1" noChangeAspect="1" noMove="1" noResize="1" noEditPoints="1" noAdjustHandles="1" noChangeArrowheads="1" noChangeShapeType="1" noTextEdit="1"/>
                </p:cNvSpPr>
                <p:nvPr/>
              </p:nvSpPr>
              <p:spPr>
                <a:xfrm>
                  <a:off x="2229836" y="53994"/>
                  <a:ext cx="268835" cy="407366"/>
                </a:xfrm>
                <a:prstGeom prst="rect">
                  <a:avLst/>
                </a:prstGeom>
                <a:blipFill>
                  <a:blip r:embed="rId14"/>
                  <a:stretch>
                    <a:fillRect l="-72727" r="-77273" b="-84848"/>
                  </a:stretch>
                </a:blipFill>
                <a:ln w="12700" cap="flat">
                  <a:noFill/>
                  <a:miter lim="4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8" name="TextBox 83"/>
                <p:cNvSpPr txBox="1"/>
                <p:nvPr/>
              </p:nvSpPr>
              <p:spPr>
                <a:xfrm>
                  <a:off x="1927817" y="1975367"/>
                  <a:ext cx="321057" cy="529337"/>
                </a:xfrm>
                <a:prstGeom prst="rect">
                  <a:avLst/>
                </a:prstGeom>
                <a:noFill/>
                <a:ln w="12700" cap="flat">
                  <a:noFill/>
                  <a:miter lim="400000"/>
                </a:ln>
                <a:effectLst/>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limUpp>
                          <m:limUppPr>
                            <m:ctrlPr>
                              <a:rPr sz="4000" i="1">
                                <a:solidFill>
                                  <a:srgbClr val="8F8389"/>
                                </a:solidFill>
                                <a:latin typeface="Cambria Math" panose="02040503050406030204" pitchFamily="18" charset="0"/>
                              </a:rPr>
                            </m:ctrlPr>
                          </m:limUppPr>
                          <m:e>
                            <m:r>
                              <a:rPr sz="4000" i="1">
                                <a:solidFill>
                                  <a:srgbClr val="8F8389"/>
                                </a:solidFill>
                                <a:latin typeface="Cambria Math" panose="02040503050406030204" pitchFamily="18" charset="0"/>
                              </a:rPr>
                              <m:t>𝒇</m:t>
                            </m:r>
                          </m:e>
                          <m:lim>
                            <m:r>
                              <a:rPr sz="4000" i="1">
                                <a:solidFill>
                                  <a:srgbClr val="8F8389"/>
                                </a:solidFill>
                                <a:latin typeface="Cambria Math" panose="02040503050406030204" pitchFamily="18" charset="0"/>
                              </a:rPr>
                              <m:t>¯</m:t>
                            </m:r>
                          </m:lim>
                        </m:limUpp>
                      </m:oMath>
                    </m:oMathPara>
                  </a14:m>
                  <a:endParaRPr sz="4000">
                    <a:solidFill>
                      <a:srgbClr val="8F8389"/>
                    </a:solidFill>
                  </a:endParaRPr>
                </a:p>
              </p:txBody>
            </p:sp>
          </mc:Choice>
          <mc:Fallback xmlns="">
            <p:sp>
              <p:nvSpPr>
                <p:cNvPr id="168" name="TextBox 83"/>
                <p:cNvSpPr txBox="1">
                  <a:spLocks noRot="1" noChangeAspect="1" noMove="1" noResize="1" noEditPoints="1" noAdjustHandles="1" noChangeArrowheads="1" noChangeShapeType="1" noTextEdit="1"/>
                </p:cNvSpPr>
                <p:nvPr/>
              </p:nvSpPr>
              <p:spPr>
                <a:xfrm>
                  <a:off x="1927817" y="1975367"/>
                  <a:ext cx="321057" cy="529337"/>
                </a:xfrm>
                <a:prstGeom prst="rect">
                  <a:avLst/>
                </a:prstGeom>
                <a:blipFill>
                  <a:blip r:embed="rId15"/>
                  <a:stretch>
                    <a:fillRect l="-69231" r="-65385" b="-114286"/>
                  </a:stretch>
                </a:blipFill>
                <a:ln w="12700" cap="flat">
                  <a:noFill/>
                  <a:miter lim="400000"/>
                </a:ln>
                <a:effectLst/>
              </p:spPr>
              <p:txBody>
                <a:bodyPr/>
                <a:lstStyle/>
                <a:p>
                  <a:r>
                    <a:rPr lang="en-US">
                      <a:noFill/>
                    </a:rPr>
                    <a:t> </a:t>
                  </a:r>
                </a:p>
              </p:txBody>
            </p:sp>
          </mc:Fallback>
        </mc:AlternateContent>
        <p:pic>
          <p:nvPicPr>
            <p:cNvPr id="169" name="Picture 85" descr="Picture 85"/>
            <p:cNvPicPr>
              <a:picLocks noChangeAspect="1"/>
            </p:cNvPicPr>
            <p:nvPr/>
          </p:nvPicPr>
          <p:blipFill>
            <a:blip r:embed="rId16"/>
            <a:srcRect t="15717" r="1222"/>
            <a:stretch>
              <a:fillRect/>
            </a:stretch>
          </p:blipFill>
          <p:spPr>
            <a:xfrm rot="16200000">
              <a:off x="4266039" y="-944253"/>
              <a:ext cx="1033656" cy="3142369"/>
            </a:xfrm>
            <a:prstGeom prst="rect">
              <a:avLst/>
            </a:prstGeom>
            <a:ln w="12700" cap="flat">
              <a:noFill/>
              <a:miter lim="400000"/>
            </a:ln>
            <a:effectLst/>
          </p:spPr>
        </p:pic>
        <p:sp>
          <p:nvSpPr>
            <p:cNvPr id="170" name="Straight Connector 89"/>
            <p:cNvSpPr/>
            <p:nvPr/>
          </p:nvSpPr>
          <p:spPr>
            <a:xfrm>
              <a:off x="533504" y="1514846"/>
              <a:ext cx="1282855" cy="1"/>
            </a:xfrm>
            <a:prstGeom prst="line">
              <a:avLst/>
            </a:prstGeom>
            <a:noFill/>
            <a:ln w="38100" cap="flat">
              <a:solidFill>
                <a:schemeClr val="accent1"/>
              </a:solidFill>
              <a:prstDash val="dash"/>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171" name="Straight Connector 90"/>
            <p:cNvSpPr/>
            <p:nvPr/>
          </p:nvSpPr>
          <p:spPr>
            <a:xfrm flipV="1">
              <a:off x="1835152" y="557282"/>
              <a:ext cx="1394073" cy="956789"/>
            </a:xfrm>
            <a:prstGeom prst="line">
              <a:avLst/>
            </a:prstGeom>
            <a:noFill/>
            <a:ln w="38100" cap="flat">
              <a:solidFill>
                <a:schemeClr val="accent1"/>
              </a:solidFill>
              <a:prstDash val="solid"/>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172" name="Straight Connector 93"/>
            <p:cNvSpPr/>
            <p:nvPr/>
          </p:nvSpPr>
          <p:spPr>
            <a:xfrm>
              <a:off x="1837122" y="1508889"/>
              <a:ext cx="1394073" cy="956790"/>
            </a:xfrm>
            <a:prstGeom prst="line">
              <a:avLst/>
            </a:prstGeom>
            <a:noFill/>
            <a:ln w="38100" cap="flat">
              <a:solidFill>
                <a:schemeClr val="accent1"/>
              </a:solidFill>
              <a:prstDash val="solid"/>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173" name="Straight Connector 94"/>
            <p:cNvSpPr/>
            <p:nvPr/>
          </p:nvSpPr>
          <p:spPr>
            <a:xfrm flipV="1">
              <a:off x="3208618" y="554190"/>
              <a:ext cx="22695" cy="1935901"/>
            </a:xfrm>
            <a:prstGeom prst="line">
              <a:avLst/>
            </a:prstGeom>
            <a:noFill/>
            <a:ln w="38100" cap="flat">
              <a:solidFill>
                <a:schemeClr val="accent1"/>
              </a:solidFill>
              <a:prstDash val="solid"/>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pic>
          <p:nvPicPr>
            <p:cNvPr id="174" name="Picture 99" descr="Picture 99"/>
            <p:cNvPicPr>
              <a:picLocks noChangeAspect="1"/>
            </p:cNvPicPr>
            <p:nvPr/>
          </p:nvPicPr>
          <p:blipFill>
            <a:blip r:embed="rId16"/>
            <a:srcRect t="15717" r="1222"/>
            <a:stretch>
              <a:fillRect/>
            </a:stretch>
          </p:blipFill>
          <p:spPr>
            <a:xfrm rot="16200000">
              <a:off x="4283595" y="873537"/>
              <a:ext cx="1033656" cy="3142369"/>
            </a:xfrm>
            <a:prstGeom prst="rect">
              <a:avLst/>
            </a:prstGeom>
            <a:ln w="12700" cap="flat">
              <a:noFill/>
              <a:miter lim="400000"/>
            </a:ln>
            <a:effectLst/>
          </p:spPr>
        </p:pic>
        <p:pic>
          <p:nvPicPr>
            <p:cNvPr id="175" name="Picture 108" descr="Picture 108"/>
            <p:cNvPicPr>
              <a:picLocks noChangeAspect="1"/>
            </p:cNvPicPr>
            <p:nvPr/>
          </p:nvPicPr>
          <p:blipFill>
            <a:blip r:embed="rId17"/>
            <a:stretch>
              <a:fillRect/>
            </a:stretch>
          </p:blipFill>
          <p:spPr>
            <a:xfrm rot="10800000">
              <a:off x="2770848" y="1179874"/>
              <a:ext cx="835155" cy="457201"/>
            </a:xfrm>
            <a:prstGeom prst="rect">
              <a:avLst/>
            </a:prstGeom>
            <a:ln w="12700" cap="flat">
              <a:noFill/>
              <a:miter lim="400000"/>
            </a:ln>
            <a:effectLst/>
          </p:spPr>
        </p:pic>
        <p:pic>
          <p:nvPicPr>
            <p:cNvPr id="176" name="Picture 109" descr="Picture 109"/>
            <p:cNvPicPr>
              <a:picLocks noChangeAspect="1"/>
            </p:cNvPicPr>
            <p:nvPr/>
          </p:nvPicPr>
          <p:blipFill>
            <a:blip r:embed="rId17"/>
            <a:stretch>
              <a:fillRect/>
            </a:stretch>
          </p:blipFill>
          <p:spPr>
            <a:xfrm rot="18079343">
              <a:off x="2188352" y="1738012"/>
              <a:ext cx="835155" cy="457201"/>
            </a:xfrm>
            <a:prstGeom prst="rect">
              <a:avLst/>
            </a:prstGeom>
            <a:ln w="12700" cap="flat">
              <a:noFill/>
              <a:miter lim="400000"/>
            </a:ln>
            <a:effectLst/>
          </p:spPr>
        </p:pic>
        <p:pic>
          <p:nvPicPr>
            <p:cNvPr id="177" name="Picture 110" descr="Picture 110"/>
            <p:cNvPicPr>
              <a:picLocks noChangeAspect="1"/>
            </p:cNvPicPr>
            <p:nvPr/>
          </p:nvPicPr>
          <p:blipFill>
            <a:blip r:embed="rId17"/>
            <a:stretch>
              <a:fillRect/>
            </a:stretch>
          </p:blipFill>
          <p:spPr>
            <a:xfrm rot="3134665">
              <a:off x="2093906" y="914742"/>
              <a:ext cx="835155" cy="457200"/>
            </a:xfrm>
            <a:prstGeom prst="rect">
              <a:avLst/>
            </a:prstGeom>
            <a:ln w="12700" cap="flat">
              <a:noFill/>
              <a:miter lim="400000"/>
            </a:ln>
            <a:effectLst/>
          </p:spPr>
        </p:pic>
        <mc:AlternateContent xmlns:mc="http://schemas.openxmlformats.org/markup-compatibility/2006" xmlns:a14="http://schemas.microsoft.com/office/drawing/2010/main">
          <mc:Choice Requires="a14">
            <p:sp>
              <p:nvSpPr>
                <p:cNvPr id="178" name="TextBox 112"/>
                <p:cNvSpPr txBox="1"/>
                <p:nvPr/>
              </p:nvSpPr>
              <p:spPr>
                <a:xfrm>
                  <a:off x="3536146" y="937373"/>
                  <a:ext cx="268835" cy="407367"/>
                </a:xfrm>
                <a:prstGeom prst="rect">
                  <a:avLst/>
                </a:prstGeom>
                <a:noFill/>
                <a:ln w="12700" cap="flat">
                  <a:noFill/>
                  <a:miter lim="400000"/>
                </a:ln>
                <a:effectLst/>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r>
                          <a:rPr sz="3600" i="1">
                            <a:solidFill>
                              <a:srgbClr val="8F8389"/>
                            </a:solidFill>
                            <a:latin typeface="Cambria Math" panose="02040503050406030204" pitchFamily="18" charset="0"/>
                          </a:rPr>
                          <m:t>𝒇</m:t>
                        </m:r>
                      </m:oMath>
                    </m:oMathPara>
                  </a14:m>
                  <a:endParaRPr sz="3600">
                    <a:solidFill>
                      <a:srgbClr val="8F8389"/>
                    </a:solidFill>
                  </a:endParaRPr>
                </a:p>
              </p:txBody>
            </p:sp>
          </mc:Choice>
          <mc:Fallback xmlns="">
            <p:sp>
              <p:nvSpPr>
                <p:cNvPr id="178" name="TextBox 112"/>
                <p:cNvSpPr txBox="1">
                  <a:spLocks noRot="1" noChangeAspect="1" noMove="1" noResize="1" noEditPoints="1" noAdjustHandles="1" noChangeArrowheads="1" noChangeShapeType="1" noTextEdit="1"/>
                </p:cNvSpPr>
                <p:nvPr/>
              </p:nvSpPr>
              <p:spPr>
                <a:xfrm>
                  <a:off x="3536146" y="937373"/>
                  <a:ext cx="268835" cy="407367"/>
                </a:xfrm>
                <a:prstGeom prst="rect">
                  <a:avLst/>
                </a:prstGeom>
                <a:blipFill>
                  <a:blip r:embed="rId18"/>
                  <a:stretch>
                    <a:fillRect l="-69565" r="-69565" b="-84848"/>
                  </a:stretch>
                </a:blipFill>
                <a:ln w="12700" cap="flat">
                  <a:noFill/>
                  <a:miter lim="400000"/>
                </a:ln>
                <a:effectLst/>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80" name="TextBox 114"/>
              <p:cNvSpPr txBox="1"/>
              <p:nvPr/>
            </p:nvSpPr>
            <p:spPr>
              <a:xfrm>
                <a:off x="8294627" y="9727692"/>
                <a:ext cx="2597009" cy="585866"/>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5600" i="1">
                              <a:solidFill>
                                <a:srgbClr val="000000"/>
                              </a:solidFill>
                              <a:latin typeface="Cambria Math" panose="02040503050406030204" pitchFamily="18" charset="0"/>
                            </a:rPr>
                          </m:ctrlPr>
                        </m:sSubPr>
                        <m:e>
                          <m:r>
                            <a:rPr sz="5600" i="1">
                              <a:solidFill>
                                <a:srgbClr val="000000"/>
                              </a:solidFill>
                              <a:latin typeface="Cambria Math" panose="02040503050406030204" pitchFamily="18" charset="0"/>
                            </a:rPr>
                            <m:t>𝑔</m:t>
                          </m:r>
                        </m:e>
                        <m:sub>
                          <m:r>
                            <a:rPr sz="5600" i="1">
                              <a:solidFill>
                                <a:srgbClr val="000000"/>
                              </a:solidFill>
                              <a:latin typeface="Cambria Math" panose="02040503050406030204" pitchFamily="18" charset="0"/>
                            </a:rPr>
                            <m:t>𝑎</m:t>
                          </m:r>
                          <m:r>
                            <a:rPr sz="5600" i="1">
                              <a:solidFill>
                                <a:srgbClr val="000000"/>
                              </a:solidFill>
                              <a:latin typeface="Cambria Math" panose="02040503050406030204" pitchFamily="18" charset="0"/>
                            </a:rPr>
                            <m:t>𝛾𝛾</m:t>
                          </m:r>
                        </m:sub>
                      </m:sSub>
                      <m:r>
                        <a:rPr sz="5600" i="1">
                          <a:solidFill>
                            <a:srgbClr val="000000"/>
                          </a:solidFill>
                          <a:latin typeface="Cambria Math" panose="02040503050406030204" pitchFamily="18" charset="0"/>
                        </a:rPr>
                        <m:t>∝</m:t>
                      </m:r>
                      <m:sSub>
                        <m:sSubPr>
                          <m:ctrlPr>
                            <a:rPr sz="5600" i="1">
                              <a:solidFill>
                                <a:srgbClr val="000000"/>
                              </a:solidFill>
                              <a:latin typeface="Cambria Math" panose="02040503050406030204" pitchFamily="18" charset="0"/>
                            </a:rPr>
                          </m:ctrlPr>
                        </m:sSubPr>
                        <m:e>
                          <m:r>
                            <a:rPr sz="5600" i="1">
                              <a:solidFill>
                                <a:srgbClr val="000000"/>
                              </a:solidFill>
                              <a:latin typeface="Cambria Math" panose="02040503050406030204" pitchFamily="18" charset="0"/>
                            </a:rPr>
                            <m:t>𝑚</m:t>
                          </m:r>
                        </m:e>
                        <m:sub>
                          <m:r>
                            <a:rPr sz="5600" i="1">
                              <a:solidFill>
                                <a:srgbClr val="000000"/>
                              </a:solidFill>
                              <a:latin typeface="Cambria Math" panose="02040503050406030204" pitchFamily="18" charset="0"/>
                            </a:rPr>
                            <m:t>𝑎</m:t>
                          </m:r>
                        </m:sub>
                      </m:sSub>
                    </m:oMath>
                  </m:oMathPara>
                </a14:m>
                <a:endParaRPr sz="5600"/>
              </a:p>
            </p:txBody>
          </p:sp>
        </mc:Choice>
        <mc:Fallback xmlns="">
          <p:sp>
            <p:nvSpPr>
              <p:cNvPr id="180" name="TextBox 114"/>
              <p:cNvSpPr txBox="1">
                <a:spLocks noRot="1" noChangeAspect="1" noMove="1" noResize="1" noEditPoints="1" noAdjustHandles="1" noChangeArrowheads="1" noChangeShapeType="1" noTextEdit="1"/>
              </p:cNvSpPr>
              <p:nvPr/>
            </p:nvSpPr>
            <p:spPr>
              <a:xfrm>
                <a:off x="8294627" y="9727692"/>
                <a:ext cx="2597009" cy="585866"/>
              </a:xfrm>
              <a:prstGeom prst="rect">
                <a:avLst/>
              </a:prstGeom>
              <a:blipFill>
                <a:blip r:embed="rId19"/>
                <a:stretch>
                  <a:fillRect l="-9756" r="-28780" b="-85106"/>
                </a:stretch>
              </a:blipFill>
              <a:ln w="12700">
                <a:miter lim="400000"/>
              </a:ln>
            </p:spPr>
            <p:txBody>
              <a:bodyPr/>
              <a:lstStyle/>
              <a:p>
                <a:r>
                  <a:rPr lang="en-US">
                    <a:noFill/>
                  </a:rPr>
                  <a:t> </a:t>
                </a:r>
              </a:p>
            </p:txBody>
          </p:sp>
        </mc:Fallback>
      </mc:AlternateContent>
      <p:pic>
        <p:nvPicPr>
          <p:cNvPr id="181" name="Picture 4" descr="Picture 4"/>
          <p:cNvPicPr>
            <a:picLocks noChangeAspect="1"/>
          </p:cNvPicPr>
          <p:nvPr/>
        </p:nvPicPr>
        <p:blipFill>
          <a:blip r:embed="rId20"/>
          <a:stretch>
            <a:fillRect/>
          </a:stretch>
        </p:blipFill>
        <p:spPr>
          <a:xfrm>
            <a:off x="17543885" y="2026004"/>
            <a:ext cx="6393419" cy="5704753"/>
          </a:xfrm>
          <a:prstGeom prst="rect">
            <a:avLst/>
          </a:prstGeom>
          <a:ln w="12700">
            <a:miter lim="400000"/>
          </a:ln>
        </p:spPr>
      </p:pic>
      <mc:AlternateContent xmlns:mc="http://schemas.openxmlformats.org/markup-compatibility/2006" xmlns:a14="http://schemas.microsoft.com/office/drawing/2010/main">
        <mc:Choice Requires="a14">
          <p:sp>
            <p:nvSpPr>
              <p:cNvPr id="182" name="TextBox 5"/>
              <p:cNvSpPr txBox="1"/>
              <p:nvPr/>
            </p:nvSpPr>
            <p:spPr>
              <a:xfrm>
                <a:off x="21517973" y="3567612"/>
                <a:ext cx="1636035" cy="621800"/>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tIns="91439" bIns="91439">
                <a:spAutoFit/>
              </a:bodyPr>
              <a:lstStyle/>
              <a:p>
                <a:pPr algn="l" defTabSz="1828800">
                  <a:defRPr sz="2800" b="0">
                    <a:solidFill>
                      <a:srgbClr val="8F8389"/>
                    </a:solidFill>
                    <a:latin typeface="Cambria Math"/>
                    <a:ea typeface="Cambria Math"/>
                    <a:cs typeface="Cambria Math"/>
                    <a:sym typeface="Cambria Math"/>
                  </a:defRPr>
                </a:pPr>
                <a14:m>
                  <m:oMath xmlns:m="http://schemas.openxmlformats.org/officeDocument/2006/math">
                    <m:sSub>
                      <m:sSubPr>
                        <m:ctrlPr>
                          <a:rPr sz="1450" i="1">
                            <a:solidFill>
                              <a:srgbClr val="8F8389"/>
                            </a:solidFill>
                            <a:latin typeface="Cambria Math" panose="02040503050406030204" pitchFamily="18" charset="0"/>
                          </a:rPr>
                        </m:ctrlPr>
                      </m:sSubPr>
                      <m:e>
                        <m:r>
                          <a:rPr sz="1450" i="1">
                            <a:solidFill>
                              <a:srgbClr val="8F8389"/>
                            </a:solidFill>
                            <a:latin typeface="Cambria Math" panose="02040503050406030204" pitchFamily="18" charset="0"/>
                          </a:rPr>
                          <m:t>𝑣</m:t>
                        </m:r>
                      </m:e>
                      <m:sub>
                        <m:r>
                          <a:rPr sz="1450" i="1">
                            <a:solidFill>
                              <a:srgbClr val="8F8389"/>
                            </a:solidFill>
                            <a:latin typeface="Cambria Math" panose="02040503050406030204" pitchFamily="18" charset="0"/>
                          </a:rPr>
                          <m:t>𝑟𝑜𝑡</m:t>
                        </m:r>
                      </m:sub>
                    </m:sSub>
                  </m:oMath>
                </a14:m>
                <a:r>
                  <a:rPr>
                    <a:latin typeface="Aptos"/>
                    <a:ea typeface="Aptos"/>
                    <a:cs typeface="Aptos"/>
                    <a:sym typeface="Aptos"/>
                  </a:rPr>
                  <a:t> [DATA]</a:t>
                </a:r>
                <a:endParaRPr sz="1400"/>
              </a:p>
            </p:txBody>
          </p:sp>
        </mc:Choice>
        <mc:Fallback xmlns="">
          <p:sp>
            <p:nvSpPr>
              <p:cNvPr id="182" name="TextBox 5"/>
              <p:cNvSpPr txBox="1">
                <a:spLocks noRot="1" noChangeAspect="1" noMove="1" noResize="1" noEditPoints="1" noAdjustHandles="1" noChangeArrowheads="1" noChangeShapeType="1" noTextEdit="1"/>
              </p:cNvSpPr>
              <p:nvPr/>
            </p:nvSpPr>
            <p:spPr>
              <a:xfrm>
                <a:off x="21517973" y="3567612"/>
                <a:ext cx="1636035" cy="621800"/>
              </a:xfrm>
              <a:prstGeom prst="rect">
                <a:avLst/>
              </a:prstGeom>
              <a:blipFill>
                <a:blip r:embed="rId21"/>
                <a:stretch>
                  <a:fillRect t="-2000" r="-6154" b="-2000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TextBox 7"/>
              <p:cNvSpPr txBox="1"/>
              <p:nvPr/>
            </p:nvSpPr>
            <p:spPr>
              <a:xfrm>
                <a:off x="21790660" y="5544632"/>
                <a:ext cx="1434851" cy="944830"/>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2800" i="1">
                              <a:solidFill>
                                <a:srgbClr val="8F8389"/>
                              </a:solidFill>
                              <a:latin typeface="Cambria Math" panose="02040503050406030204" pitchFamily="18" charset="0"/>
                            </a:rPr>
                          </m:ctrlPr>
                        </m:sSubPr>
                        <m:e>
                          <m:r>
                            <a:rPr sz="2800" i="1">
                              <a:solidFill>
                                <a:srgbClr val="8F8389"/>
                              </a:solidFill>
                              <a:latin typeface="Cambria Math" panose="02040503050406030204" pitchFamily="18" charset="0"/>
                            </a:rPr>
                            <m:t>𝑣</m:t>
                          </m:r>
                        </m:e>
                        <m:sub>
                          <m:r>
                            <a:rPr sz="2800" i="1">
                              <a:solidFill>
                                <a:srgbClr val="8F8389"/>
                              </a:solidFill>
                              <a:latin typeface="Cambria Math" panose="02040503050406030204" pitchFamily="18" charset="0"/>
                            </a:rPr>
                            <m:t>𝑟𝑜𝑡</m:t>
                          </m:r>
                        </m:sub>
                      </m:sSub>
                      <m:r>
                        <a:rPr sz="2800" i="1">
                          <a:solidFill>
                            <a:srgbClr val="8F8389"/>
                          </a:solidFill>
                          <a:latin typeface="Cambria Math" panose="02040503050406030204" pitchFamily="18" charset="0"/>
                        </a:rPr>
                        <m:t>∝</m:t>
                      </m:r>
                      <m:f>
                        <m:fPr>
                          <m:ctrlPr>
                            <a:rPr sz="2800" i="1">
                              <a:solidFill>
                                <a:srgbClr val="8F8389"/>
                              </a:solidFill>
                              <a:latin typeface="Cambria Math" panose="02040503050406030204" pitchFamily="18" charset="0"/>
                            </a:rPr>
                          </m:ctrlPr>
                        </m:fPr>
                        <m:num>
                          <m:r>
                            <a:rPr sz="2800" i="1">
                              <a:solidFill>
                                <a:srgbClr val="8F8389"/>
                              </a:solidFill>
                              <a:latin typeface="Cambria Math" panose="02040503050406030204" pitchFamily="18" charset="0"/>
                            </a:rPr>
                            <m:t>1</m:t>
                          </m:r>
                        </m:num>
                        <m:den>
                          <m:rad>
                            <m:radPr>
                              <m:degHide m:val="on"/>
                              <m:ctrlPr>
                                <a:rPr sz="2800" i="1">
                                  <a:solidFill>
                                    <a:srgbClr val="8F8389"/>
                                  </a:solidFill>
                                  <a:latin typeface="Cambria Math" panose="02040503050406030204" pitchFamily="18" charset="0"/>
                                </a:rPr>
                              </m:ctrlPr>
                            </m:radPr>
                            <m:deg/>
                            <m:e>
                              <m:r>
                                <a:rPr sz="2800" i="1">
                                  <a:solidFill>
                                    <a:srgbClr val="8F8389"/>
                                  </a:solidFill>
                                  <a:latin typeface="Cambria Math" panose="02040503050406030204" pitchFamily="18" charset="0"/>
                                </a:rPr>
                                <m:t>𝑟</m:t>
                              </m:r>
                            </m:e>
                          </m:rad>
                        </m:den>
                      </m:f>
                    </m:oMath>
                  </m:oMathPara>
                </a14:m>
                <a:endParaRPr sz="2800">
                  <a:solidFill>
                    <a:srgbClr val="8F8389"/>
                  </a:solidFill>
                </a:endParaRPr>
              </a:p>
            </p:txBody>
          </p:sp>
        </mc:Choice>
        <mc:Fallback xmlns="">
          <p:sp>
            <p:nvSpPr>
              <p:cNvPr id="183" name="TextBox 7"/>
              <p:cNvSpPr txBox="1">
                <a:spLocks noRot="1" noChangeAspect="1" noMove="1" noResize="1" noEditPoints="1" noAdjustHandles="1" noChangeArrowheads="1" noChangeShapeType="1" noTextEdit="1"/>
              </p:cNvSpPr>
              <p:nvPr/>
            </p:nvSpPr>
            <p:spPr>
              <a:xfrm>
                <a:off x="21790660" y="5544632"/>
                <a:ext cx="1434851" cy="944830"/>
              </a:xfrm>
              <a:prstGeom prst="rect">
                <a:avLst/>
              </a:prstGeom>
              <a:blipFill>
                <a:blip r:embed="rId22"/>
                <a:stretch>
                  <a:fillRect l="-6195" t="-1316" r="-8850"/>
                </a:stretch>
              </a:blipFill>
              <a:ln w="12700">
                <a:miter lim="400000"/>
              </a:ln>
            </p:spPr>
            <p:txBody>
              <a:bodyPr/>
              <a:lstStyle/>
              <a:p>
                <a:r>
                  <a:rPr lang="en-US">
                    <a:noFill/>
                  </a:rPr>
                  <a:t> </a:t>
                </a:r>
              </a:p>
            </p:txBody>
          </p:sp>
        </mc:Fallback>
      </mc:AlternateContent>
      <p:pic>
        <p:nvPicPr>
          <p:cNvPr id="184" name="Picture 10" descr="Picture 10"/>
          <p:cNvPicPr>
            <a:picLocks noChangeAspect="1"/>
          </p:cNvPicPr>
          <p:nvPr/>
        </p:nvPicPr>
        <p:blipFill>
          <a:blip r:embed="rId23"/>
          <a:stretch>
            <a:fillRect/>
          </a:stretch>
        </p:blipFill>
        <p:spPr>
          <a:xfrm flipH="1">
            <a:off x="14018993" y="7460877"/>
            <a:ext cx="8277374" cy="4656021"/>
          </a:xfrm>
          <a:prstGeom prst="rect">
            <a:avLst/>
          </a:prstGeom>
          <a:ln w="12700">
            <a:miter lim="400000"/>
          </a:ln>
        </p:spPr>
      </p:pic>
      <p:sp>
        <p:nvSpPr>
          <p:cNvPr id="185" name="TextBox 11"/>
          <p:cNvSpPr txBox="1"/>
          <p:nvPr/>
        </p:nvSpPr>
        <p:spPr>
          <a:xfrm>
            <a:off x="20240660" y="10257670"/>
            <a:ext cx="4014005" cy="12877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r" defTabSz="1828800">
              <a:defRPr sz="2400" b="0">
                <a:solidFill>
                  <a:srgbClr val="FF4A1C"/>
                </a:solidFill>
                <a:latin typeface="Century"/>
                <a:ea typeface="Century"/>
                <a:cs typeface="Century"/>
                <a:sym typeface="Century"/>
              </a:defRPr>
            </a:pPr>
            <a:r>
              <a:t>Luminous Matter:</a:t>
            </a:r>
          </a:p>
          <a:p>
            <a:pPr algn="r" defTabSz="1828800">
              <a:defRPr sz="2400" b="0">
                <a:latin typeface="Century"/>
                <a:ea typeface="Century"/>
                <a:cs typeface="Century"/>
                <a:sym typeface="Century"/>
              </a:defRPr>
            </a:pPr>
            <a:r>
              <a:t>Radiation 0.005%</a:t>
            </a:r>
          </a:p>
          <a:p>
            <a:pPr algn="r" defTabSz="1828800">
              <a:defRPr sz="2400" b="0">
                <a:latin typeface="Century"/>
                <a:ea typeface="Century"/>
                <a:cs typeface="Century"/>
                <a:sym typeface="Century"/>
              </a:defRPr>
            </a:pPr>
            <a:r>
              <a:t>Stars/Luminous Gas 0.4%</a:t>
            </a:r>
          </a:p>
        </p:txBody>
      </p:sp>
      <p:sp>
        <p:nvSpPr>
          <p:cNvPr id="186" name="TextBox 12"/>
          <p:cNvSpPr txBox="1"/>
          <p:nvPr/>
        </p:nvSpPr>
        <p:spPr>
          <a:xfrm>
            <a:off x="19460202" y="8050816"/>
            <a:ext cx="4757621" cy="1656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r" defTabSz="1828800">
              <a:defRPr sz="2400" b="0">
                <a:solidFill>
                  <a:srgbClr val="8F8389"/>
                </a:solidFill>
                <a:latin typeface="Century"/>
                <a:ea typeface="Century"/>
                <a:cs typeface="Century"/>
                <a:sym typeface="Century"/>
              </a:defRPr>
            </a:pPr>
            <a:r>
              <a:t>Other Nonluminous Matter:</a:t>
            </a:r>
          </a:p>
          <a:p>
            <a:pPr algn="r" defTabSz="1828800">
              <a:defRPr sz="2400" b="0">
                <a:latin typeface="Century"/>
                <a:ea typeface="Century"/>
                <a:cs typeface="Century"/>
                <a:sym typeface="Century"/>
              </a:defRPr>
            </a:pPr>
            <a:r>
              <a:t>Supermassive BHs 0.04%</a:t>
            </a:r>
          </a:p>
          <a:p>
            <a:pPr algn="r" defTabSz="1828800">
              <a:defRPr sz="2400" b="0">
                <a:latin typeface="Century"/>
                <a:ea typeface="Century"/>
                <a:cs typeface="Century"/>
                <a:sym typeface="Century"/>
              </a:defRPr>
            </a:pPr>
            <a:r>
              <a:t>Intergalactic Gas 3.6%</a:t>
            </a:r>
          </a:p>
          <a:p>
            <a:pPr algn="r" defTabSz="1828800">
              <a:defRPr sz="2400" b="0">
                <a:latin typeface="Century"/>
                <a:ea typeface="Century"/>
                <a:cs typeface="Century"/>
                <a:sym typeface="Century"/>
              </a:defRPr>
            </a:pPr>
            <a:r>
              <a:t>Neutrinos 0.1%</a:t>
            </a:r>
          </a:p>
        </p:txBody>
      </p:sp>
      <p:sp>
        <p:nvSpPr>
          <p:cNvPr id="187" name="TextBox 15"/>
          <p:cNvSpPr txBox="1"/>
          <p:nvPr/>
        </p:nvSpPr>
        <p:spPr>
          <a:xfrm>
            <a:off x="12643232" y="8356696"/>
            <a:ext cx="3560431" cy="665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defRPr sz="3200" b="0">
                <a:solidFill>
                  <a:schemeClr val="accent1"/>
                </a:solidFill>
                <a:latin typeface="Century"/>
                <a:ea typeface="Century"/>
                <a:cs typeface="Century"/>
                <a:sym typeface="Century"/>
              </a:defRPr>
            </a:lvl1pPr>
          </a:lstStyle>
          <a:p>
            <a:r>
              <a:t>Dark Matter 23%</a:t>
            </a:r>
          </a:p>
        </p:txBody>
      </p:sp>
      <p:sp>
        <p:nvSpPr>
          <p:cNvPr id="188" name="TextBox 18"/>
          <p:cNvSpPr txBox="1"/>
          <p:nvPr/>
        </p:nvSpPr>
        <p:spPr>
          <a:xfrm>
            <a:off x="21096175" y="9637834"/>
            <a:ext cx="3231582" cy="614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defRPr sz="2800" b="0">
                <a:solidFill>
                  <a:srgbClr val="CFCB13"/>
                </a:solidFill>
                <a:latin typeface="Century"/>
                <a:ea typeface="Century"/>
                <a:cs typeface="Century"/>
                <a:sym typeface="Century"/>
              </a:defRPr>
            </a:lvl1pPr>
          </a:lstStyle>
          <a:p>
            <a:r>
              <a:t>Dark Energy 73 %</a:t>
            </a:r>
          </a:p>
        </p:txBody>
      </p:sp>
      <p:pic>
        <p:nvPicPr>
          <p:cNvPr id="189" name="Picture 8" descr="Picture 8"/>
          <p:cNvPicPr>
            <a:picLocks noChangeAspect="1"/>
          </p:cNvPicPr>
          <p:nvPr/>
        </p:nvPicPr>
        <p:blipFill>
          <a:blip r:embed="rId24"/>
          <a:stretch>
            <a:fillRect/>
          </a:stretch>
        </p:blipFill>
        <p:spPr>
          <a:xfrm>
            <a:off x="9413094" y="7601480"/>
            <a:ext cx="929637" cy="611603"/>
          </a:xfrm>
          <a:prstGeom prst="rect">
            <a:avLst/>
          </a:prstGeom>
          <a:ln w="12700">
            <a:miter lim="400000"/>
          </a:ln>
        </p:spPr>
      </p:pic>
      <p:pic>
        <p:nvPicPr>
          <p:cNvPr id="190" name="logo.pdf" descr="logo.pdf"/>
          <p:cNvPicPr>
            <a:picLocks noChangeAspect="1"/>
          </p:cNvPicPr>
          <p:nvPr/>
        </p:nvPicPr>
        <p:blipFill>
          <a:blip r:embed="rId25"/>
          <a:stretch>
            <a:fillRect/>
          </a:stretch>
        </p:blipFill>
        <p:spPr>
          <a:xfrm>
            <a:off x="20337594" y="152441"/>
            <a:ext cx="3861009" cy="1466238"/>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AxionPhoton-3.pdf" descr="AxionPhoton-3.pdf"/>
          <p:cNvPicPr>
            <a:picLocks noChangeAspect="1"/>
          </p:cNvPicPr>
          <p:nvPr/>
        </p:nvPicPr>
        <p:blipFill>
          <a:blip r:embed="rId2"/>
          <a:stretch>
            <a:fillRect/>
          </a:stretch>
        </p:blipFill>
        <p:spPr>
          <a:xfrm>
            <a:off x="3662164" y="1067058"/>
            <a:ext cx="16412072" cy="11228813"/>
          </a:xfrm>
          <a:prstGeom prst="rect">
            <a:avLst/>
          </a:prstGeom>
          <a:ln w="12700">
            <a:miter lim="400000"/>
          </a:ln>
        </p:spPr>
      </p:pic>
      <p:sp>
        <p:nvSpPr>
          <p:cNvPr id="193" name="Rectangle"/>
          <p:cNvSpPr/>
          <p:nvPr/>
        </p:nvSpPr>
        <p:spPr>
          <a:xfrm>
            <a:off x="9653838" y="11678368"/>
            <a:ext cx="1526702" cy="768495"/>
          </a:xfrm>
          <a:prstGeom prst="rect">
            <a:avLst/>
          </a:prstGeom>
          <a:solidFill>
            <a:schemeClr val="accent4">
              <a:hueOff val="366961"/>
              <a:satOff val="4172"/>
              <a:lumOff val="11129"/>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4" name="Rectangle"/>
          <p:cNvSpPr/>
          <p:nvPr/>
        </p:nvSpPr>
        <p:spPr>
          <a:xfrm>
            <a:off x="6586530" y="12688047"/>
            <a:ext cx="1526702" cy="768494"/>
          </a:xfrm>
          <a:prstGeom prst="rect">
            <a:avLst/>
          </a:prstGeom>
          <a:solidFill>
            <a:schemeClr val="accent4">
              <a:hueOff val="366961"/>
              <a:satOff val="4172"/>
              <a:lumOff val="11129"/>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5" name="Rectangle"/>
          <p:cNvSpPr/>
          <p:nvPr/>
        </p:nvSpPr>
        <p:spPr>
          <a:xfrm>
            <a:off x="3342685" y="12688047"/>
            <a:ext cx="1526702" cy="768494"/>
          </a:xfrm>
          <a:prstGeom prst="rect">
            <a:avLst/>
          </a:prstGeom>
          <a:solidFill>
            <a:schemeClr val="accent4">
              <a:hueOff val="366961"/>
              <a:satOff val="4172"/>
              <a:lumOff val="11129"/>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6" name="Rectangle"/>
          <p:cNvSpPr/>
          <p:nvPr/>
        </p:nvSpPr>
        <p:spPr>
          <a:xfrm>
            <a:off x="501448" y="11678368"/>
            <a:ext cx="1526702" cy="768495"/>
          </a:xfrm>
          <a:prstGeom prst="rect">
            <a:avLst/>
          </a:prstGeom>
          <a:solidFill>
            <a:schemeClr val="accent4">
              <a:hueOff val="366961"/>
              <a:satOff val="4172"/>
              <a:lumOff val="11129"/>
            </a:scheme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97" name="QCD AXION / ALP landscape"/>
          <p:cNvSpPr txBox="1">
            <a:spLocks noGrp="1"/>
          </p:cNvSpPr>
          <p:nvPr>
            <p:ph type="title"/>
          </p:nvPr>
        </p:nvSpPr>
        <p:spPr>
          <a:xfrm>
            <a:off x="3205921" y="-147466"/>
            <a:ext cx="17972158" cy="1536445"/>
          </a:xfrm>
          <a:prstGeom prst="rect">
            <a:avLst/>
          </a:prstGeom>
        </p:spPr>
        <p:txBody>
          <a:bodyPr/>
          <a:lstStyle>
            <a:lvl1pPr>
              <a:defRPr sz="7800"/>
            </a:lvl1pPr>
          </a:lstStyle>
          <a:p>
            <a:r>
              <a:t>QCD AXION / ALP landscape</a:t>
            </a:r>
          </a:p>
        </p:txBody>
      </p:sp>
      <p:sp>
        <p:nvSpPr>
          <p:cNvPr id="198" name="Rectangle"/>
          <p:cNvSpPr/>
          <p:nvPr/>
        </p:nvSpPr>
        <p:spPr>
          <a:xfrm>
            <a:off x="4016866" y="1705068"/>
            <a:ext cx="1270001" cy="428533"/>
          </a:xfrm>
          <a:prstGeom prst="rect">
            <a:avLst/>
          </a:prstGeom>
          <a:solidFill>
            <a:srgbClr val="FFFFFF"/>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pic>
        <p:nvPicPr>
          <p:cNvPr id="199" name="logo.pdf" descr="logo.pdf"/>
          <p:cNvPicPr>
            <a:picLocks noChangeAspect="1"/>
          </p:cNvPicPr>
          <p:nvPr/>
        </p:nvPicPr>
        <p:blipFill>
          <a:blip r:embed="rId3"/>
          <a:stretch>
            <a:fillRect/>
          </a:stretch>
        </p:blipFill>
        <p:spPr>
          <a:xfrm>
            <a:off x="20337594" y="152441"/>
            <a:ext cx="3861009" cy="1466238"/>
          </a:xfrm>
          <a:prstGeom prst="rect">
            <a:avLst/>
          </a:prstGeom>
          <a:ln w="12700">
            <a:miter lim="400000"/>
          </a:ln>
        </p:spPr>
      </p:pic>
      <p:pic>
        <p:nvPicPr>
          <p:cNvPr id="200" name="Image" descr="Image"/>
          <p:cNvPicPr>
            <a:picLocks noChangeAspect="1"/>
          </p:cNvPicPr>
          <p:nvPr/>
        </p:nvPicPr>
        <p:blipFill>
          <a:blip r:embed="rId4"/>
          <a:stretch>
            <a:fillRect/>
          </a:stretch>
        </p:blipFill>
        <p:spPr>
          <a:xfrm>
            <a:off x="440927" y="11736012"/>
            <a:ext cx="10654733" cy="1682327"/>
          </a:xfrm>
          <a:prstGeom prst="rect">
            <a:avLst/>
          </a:prstGeom>
          <a:ln w="12700">
            <a:miter lim="400000"/>
          </a:ln>
        </p:spPr>
      </p:pic>
      <p:sp>
        <p:nvSpPr>
          <p:cNvPr id="201" name="Line"/>
          <p:cNvSpPr/>
          <p:nvPr/>
        </p:nvSpPr>
        <p:spPr>
          <a:xfrm flipH="1" flipV="1">
            <a:off x="9081617" y="9552688"/>
            <a:ext cx="202486" cy="2601270"/>
          </a:xfrm>
          <a:prstGeom prst="line">
            <a:avLst/>
          </a:prstGeom>
          <a:ln w="88900">
            <a:solidFill>
              <a:srgbClr val="000000"/>
            </a:solidFill>
            <a:miter lim="400000"/>
            <a:tailEnd type="triangle"/>
          </a:ln>
        </p:spPr>
        <p:txBody>
          <a:bodyPr lIns="50800" tIns="50800" rIns="50800" bIns="50800" anchor="ctr"/>
          <a:lstStyle/>
          <a:p>
            <a:endParaRPr/>
          </a:p>
        </p:txBody>
      </p:sp>
      <p:sp>
        <p:nvSpPr>
          <p:cNvPr id="202" name="Line"/>
          <p:cNvSpPr/>
          <p:nvPr/>
        </p:nvSpPr>
        <p:spPr>
          <a:xfrm flipH="1" flipV="1">
            <a:off x="11281752" y="6899250"/>
            <a:ext cx="415062" cy="415062"/>
          </a:xfrm>
          <a:prstGeom prst="line">
            <a:avLst/>
          </a:prstGeom>
          <a:ln w="38100">
            <a:solidFill>
              <a:srgbClr val="000000"/>
            </a:solidFill>
            <a:miter lim="400000"/>
            <a:tailEnd type="triangle"/>
          </a:ln>
        </p:spPr>
        <p:txBody>
          <a:bodyPr lIns="50800" tIns="50800" rIns="50800" bIns="50800" anchor="ctr"/>
          <a:lstStyle/>
          <a:p>
            <a:endParaRPr/>
          </a:p>
        </p:txBody>
      </p:sp>
      <p:sp>
        <p:nvSpPr>
          <p:cNvPr id="203" name="HAYSTAC"/>
          <p:cNvSpPr txBox="1"/>
          <p:nvPr/>
        </p:nvSpPr>
        <p:spPr>
          <a:xfrm>
            <a:off x="11707540" y="7088239"/>
            <a:ext cx="2063324" cy="5642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defRPr b="0"/>
            </a:lvl1pPr>
          </a:lstStyle>
          <a:p>
            <a:r>
              <a:rPr dirty="0"/>
              <a:t>HAYSTAC</a:t>
            </a:r>
          </a:p>
        </p:txBody>
      </p:sp>
      <p:sp>
        <p:nvSpPr>
          <p:cNvPr id="2" name="TextBox 1">
            <a:extLst>
              <a:ext uri="{FF2B5EF4-FFF2-40B4-BE49-F238E27FC236}">
                <a16:creationId xmlns:a16="http://schemas.microsoft.com/office/drawing/2014/main" id="{220DA96D-6647-470A-4B30-E4366861749C}"/>
              </a:ext>
            </a:extLst>
          </p:cNvPr>
          <p:cNvSpPr txBox="1"/>
          <p:nvPr/>
        </p:nvSpPr>
        <p:spPr>
          <a:xfrm>
            <a:off x="440927" y="9714763"/>
            <a:ext cx="3088986"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From Mixing</a:t>
            </a:r>
          </a:p>
          <a:p>
            <a:pPr marL="0" marR="0" indent="0" algn="ctr" defTabSz="825500" rtl="0" fontAlgn="auto" latinLnBrk="0" hangingPunct="0">
              <a:lnSpc>
                <a:spcPct val="100000"/>
              </a:lnSpc>
              <a:spcBef>
                <a:spcPts val="0"/>
              </a:spcBef>
              <a:spcAft>
                <a:spcPts val="0"/>
              </a:spcAft>
              <a:buClrTx/>
              <a:buSzTx/>
              <a:buFontTx/>
              <a:buNone/>
              <a:tabLst/>
            </a:pPr>
            <a:r>
              <a:rPr lang="en-US" dirty="0"/>
              <a:t>of the Axion and</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the       :</a:t>
            </a:r>
          </a:p>
        </p:txBody>
      </p:sp>
      <p:pic>
        <p:nvPicPr>
          <p:cNvPr id="3" name="Picture 2">
            <a:extLst>
              <a:ext uri="{FF2B5EF4-FFF2-40B4-BE49-F238E27FC236}">
                <a16:creationId xmlns:a16="http://schemas.microsoft.com/office/drawing/2014/main" id="{2CB904CC-CAE8-82A8-EC2B-47E865589CE1}"/>
              </a:ext>
            </a:extLst>
          </p:cNvPr>
          <p:cNvPicPr>
            <a:picLocks noChangeAspect="1"/>
          </p:cNvPicPr>
          <p:nvPr/>
        </p:nvPicPr>
        <p:blipFill>
          <a:blip r:embed="rId5"/>
          <a:stretch>
            <a:fillRect/>
          </a:stretch>
        </p:blipFill>
        <p:spPr>
          <a:xfrm>
            <a:off x="2028150" y="10671942"/>
            <a:ext cx="431800" cy="41910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logo.pdf" descr="logo.pdf"/>
          <p:cNvPicPr>
            <a:picLocks noChangeAspect="1"/>
          </p:cNvPicPr>
          <p:nvPr/>
        </p:nvPicPr>
        <p:blipFill>
          <a:blip r:embed="rId2"/>
          <a:stretch>
            <a:fillRect/>
          </a:stretch>
        </p:blipFill>
        <p:spPr>
          <a:xfrm>
            <a:off x="20337594" y="152441"/>
            <a:ext cx="3861009" cy="1466238"/>
          </a:xfrm>
          <a:prstGeom prst="rect">
            <a:avLst/>
          </a:prstGeom>
          <a:ln w="12700">
            <a:miter lim="400000"/>
          </a:ln>
        </p:spPr>
      </p:pic>
      <p:pic>
        <p:nvPicPr>
          <p:cNvPr id="206" name="Image" descr="Image"/>
          <p:cNvPicPr>
            <a:picLocks noChangeAspect="1"/>
          </p:cNvPicPr>
          <p:nvPr/>
        </p:nvPicPr>
        <p:blipFill>
          <a:blip r:embed="rId3"/>
          <a:stretch>
            <a:fillRect/>
          </a:stretch>
        </p:blipFill>
        <p:spPr>
          <a:xfrm>
            <a:off x="370045" y="4692606"/>
            <a:ext cx="11542204" cy="8676241"/>
          </a:xfrm>
          <a:prstGeom prst="rect">
            <a:avLst/>
          </a:prstGeom>
          <a:ln w="12700">
            <a:miter lim="400000"/>
          </a:ln>
        </p:spPr>
      </p:pic>
      <p:sp>
        <p:nvSpPr>
          <p:cNvPr id="209" name="Power boosted by a factor of Q for axions resonating in a cavity TM mode.…"/>
          <p:cNvSpPr txBox="1"/>
          <p:nvPr/>
        </p:nvSpPr>
        <p:spPr>
          <a:xfrm>
            <a:off x="12471751" y="10298823"/>
            <a:ext cx="11542204" cy="3334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228600" indent="-228600" algn="l">
              <a:buSzPct val="100000"/>
              <a:buChar char="•"/>
            </a:pPr>
            <a:r>
              <a:rPr dirty="0"/>
              <a:t>Power boosted by a factor of Q for axions resonating in a cavity TM mode.</a:t>
            </a:r>
            <a:endParaRPr lang="en-GB" dirty="0"/>
          </a:p>
          <a:p>
            <a:pPr marL="228600" indent="-228600" algn="l">
              <a:buSzPct val="100000"/>
              <a:buChar char="•"/>
            </a:pPr>
            <a:r>
              <a:rPr lang="en-GB" dirty="0"/>
              <a:t>Q typically about 30,000, so at 5GHz, line width about 200kHz, need to sample with at least 5MHz rate.</a:t>
            </a:r>
            <a:endParaRPr dirty="0"/>
          </a:p>
          <a:p>
            <a:pPr marL="228600" indent="-228600" algn="l">
              <a:buSzPct val="100000"/>
              <a:buChar char="•"/>
            </a:pPr>
            <a:r>
              <a:rPr dirty="0"/>
              <a:t>Require axions to be dark matter, and present locally.</a:t>
            </a:r>
          </a:p>
          <a:p>
            <a:pPr marL="228600" indent="-228600" algn="l">
              <a:buSzPct val="100000"/>
              <a:buChar char="•"/>
            </a:pPr>
            <a:r>
              <a:rPr dirty="0"/>
              <a:t>Tuned experiment, slowing the search.</a:t>
            </a:r>
          </a:p>
          <a:p>
            <a:pPr marL="228600" indent="-228600" algn="l">
              <a:buSzPct val="100000"/>
              <a:buChar char="•"/>
            </a:pPr>
            <a:r>
              <a:rPr dirty="0"/>
              <a:t>Only method so far to achieve sensitivity to QCD axions.</a:t>
            </a:r>
          </a:p>
        </p:txBody>
      </p:sp>
      <p:pic>
        <p:nvPicPr>
          <p:cNvPr id="210" name="Image" descr="Image"/>
          <p:cNvPicPr>
            <a:picLocks noChangeAspect="1"/>
          </p:cNvPicPr>
          <p:nvPr/>
        </p:nvPicPr>
        <p:blipFill>
          <a:blip r:embed="rId4"/>
          <a:stretch>
            <a:fillRect/>
          </a:stretch>
        </p:blipFill>
        <p:spPr>
          <a:xfrm>
            <a:off x="10995647" y="1924353"/>
            <a:ext cx="4131930" cy="2440050"/>
          </a:xfrm>
          <a:prstGeom prst="rect">
            <a:avLst/>
          </a:prstGeom>
          <a:ln w="12700">
            <a:miter lim="400000"/>
          </a:ln>
        </p:spPr>
      </p:pic>
      <p:sp>
        <p:nvSpPr>
          <p:cNvPr id="211" name="Resonant Axion Haloscopes"/>
          <p:cNvSpPr txBox="1">
            <a:spLocks noGrp="1"/>
          </p:cNvSpPr>
          <p:nvPr>
            <p:ph type="title"/>
          </p:nvPr>
        </p:nvSpPr>
        <p:spPr>
          <a:xfrm>
            <a:off x="4282713" y="582442"/>
            <a:ext cx="17557797" cy="1375623"/>
          </a:xfrm>
          <a:prstGeom prst="rect">
            <a:avLst/>
          </a:prstGeom>
        </p:spPr>
        <p:txBody>
          <a:bodyPr/>
          <a:lstStyle>
            <a:lvl1pPr defTabSz="619125">
              <a:defRPr sz="8400"/>
            </a:lvl1pPr>
          </a:lstStyle>
          <a:p>
            <a:r>
              <a:t>Resonant Axion Haloscopes</a:t>
            </a:r>
          </a:p>
        </p:txBody>
      </p:sp>
      <p:grpSp>
        <p:nvGrpSpPr>
          <p:cNvPr id="5" name="Group 4">
            <a:extLst>
              <a:ext uri="{FF2B5EF4-FFF2-40B4-BE49-F238E27FC236}">
                <a16:creationId xmlns:a16="http://schemas.microsoft.com/office/drawing/2014/main" id="{7485595A-5821-4C4B-6193-BD4D1269876E}"/>
              </a:ext>
            </a:extLst>
          </p:cNvPr>
          <p:cNvGrpSpPr/>
          <p:nvPr/>
        </p:nvGrpSpPr>
        <p:grpSpPr>
          <a:xfrm>
            <a:off x="13061611" y="3299976"/>
            <a:ext cx="10685406" cy="6771545"/>
            <a:chOff x="12578195" y="3766163"/>
            <a:chExt cx="10685406" cy="6771545"/>
          </a:xfrm>
        </p:grpSpPr>
        <p:pic>
          <p:nvPicPr>
            <p:cNvPr id="207" name="Image" descr="Image"/>
            <p:cNvPicPr>
              <a:picLocks noChangeAspect="1"/>
            </p:cNvPicPr>
            <p:nvPr/>
          </p:nvPicPr>
          <p:blipFill>
            <a:blip r:embed="rId5"/>
            <a:stretch>
              <a:fillRect/>
            </a:stretch>
          </p:blipFill>
          <p:spPr>
            <a:xfrm>
              <a:off x="12578195" y="5057892"/>
              <a:ext cx="10652927" cy="5479816"/>
            </a:xfrm>
            <a:prstGeom prst="rect">
              <a:avLst/>
            </a:prstGeom>
            <a:ln w="12700">
              <a:miter lim="400000"/>
            </a:ln>
          </p:spPr>
        </p:pic>
        <p:pic>
          <p:nvPicPr>
            <p:cNvPr id="208" name="Image" descr="Image"/>
            <p:cNvPicPr>
              <a:picLocks noChangeAspect="1"/>
            </p:cNvPicPr>
            <p:nvPr/>
          </p:nvPicPr>
          <p:blipFill>
            <a:blip r:embed="rId6"/>
            <a:stretch>
              <a:fillRect/>
            </a:stretch>
          </p:blipFill>
          <p:spPr>
            <a:xfrm>
              <a:off x="14995442" y="3766163"/>
              <a:ext cx="2474970" cy="4949938"/>
            </a:xfrm>
            <a:prstGeom prst="rect">
              <a:avLst/>
            </a:prstGeom>
            <a:ln w="12700">
              <a:miter lim="400000"/>
            </a:ln>
          </p:spPr>
        </p:pic>
        <p:sp>
          <p:nvSpPr>
            <p:cNvPr id="2" name="TextBox 1">
              <a:extLst>
                <a:ext uri="{FF2B5EF4-FFF2-40B4-BE49-F238E27FC236}">
                  <a16:creationId xmlns:a16="http://schemas.microsoft.com/office/drawing/2014/main" id="{C957A87F-6FE8-BE6C-B83C-DA3ADB85305C}"/>
                </a:ext>
              </a:extLst>
            </p:cNvPr>
            <p:cNvSpPr txBox="1"/>
            <p:nvPr/>
          </p:nvSpPr>
          <p:spPr>
            <a:xfrm>
              <a:off x="19947364" y="4439120"/>
              <a:ext cx="1893146"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bandpass</a:t>
              </a:r>
            </a:p>
            <a:p>
              <a:pPr marL="0" marR="0" indent="0" algn="ctr" defTabSz="825500" rtl="0" fontAlgn="auto" latinLnBrk="0" hangingPunct="0">
                <a:lnSpc>
                  <a:spcPct val="100000"/>
                </a:lnSpc>
                <a:spcBef>
                  <a:spcPts val="0"/>
                </a:spcBef>
                <a:spcAft>
                  <a:spcPts val="0"/>
                </a:spcAft>
                <a:buClrTx/>
                <a:buSzTx/>
                <a:buFontTx/>
                <a:buNone/>
                <a:tabLst/>
              </a:pPr>
              <a:r>
                <a:rPr lang="en-US" dirty="0"/>
                <a:t>filter</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3" name="TextBox 2">
              <a:extLst>
                <a:ext uri="{FF2B5EF4-FFF2-40B4-BE49-F238E27FC236}">
                  <a16:creationId xmlns:a16="http://schemas.microsoft.com/office/drawing/2014/main" id="{4E52E3E2-6A61-B11D-9D4D-44C1FE208F44}"/>
                </a:ext>
              </a:extLst>
            </p:cNvPr>
            <p:cNvSpPr txBox="1"/>
            <p:nvPr/>
          </p:nvSpPr>
          <p:spPr>
            <a:xfrm>
              <a:off x="18487479" y="5010359"/>
              <a:ext cx="1126912"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dirty="0"/>
                <a:t>mixer</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4" name="TextBox 3">
              <a:extLst>
                <a:ext uri="{FF2B5EF4-FFF2-40B4-BE49-F238E27FC236}">
                  <a16:creationId xmlns:a16="http://schemas.microsoft.com/office/drawing/2014/main" id="{904CDCC9-B1E0-EA93-A269-8C2436A9ED49}"/>
                </a:ext>
              </a:extLst>
            </p:cNvPr>
            <p:cNvSpPr txBox="1"/>
            <p:nvPr/>
          </p:nvSpPr>
          <p:spPr>
            <a:xfrm>
              <a:off x="21899445" y="6512025"/>
              <a:ext cx="1364156"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data</a:t>
              </a:r>
            </a:p>
            <a:p>
              <a:pPr marL="0" marR="0" indent="0" algn="ctr" defTabSz="825500" rtl="0" fontAlgn="auto" latinLnBrk="0" hangingPunct="0">
                <a:lnSpc>
                  <a:spcPct val="100000"/>
                </a:lnSpc>
                <a:spcBef>
                  <a:spcPts val="0"/>
                </a:spcBef>
                <a:spcAft>
                  <a:spcPts val="0"/>
                </a:spcAft>
                <a:buClrTx/>
                <a:buSzTx/>
                <a:buFontTx/>
                <a:buNone/>
                <a:tabLst/>
              </a:pPr>
              <a:r>
                <a:rPr lang="en-US" dirty="0"/>
                <a:t>rate</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about</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20MHz</a:t>
              </a: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64BE0-FF0A-FFA9-0808-58FF386B4873}"/>
              </a:ext>
            </a:extLst>
          </p:cNvPr>
          <p:cNvSpPr>
            <a:spLocks noGrp="1"/>
          </p:cNvSpPr>
          <p:nvPr>
            <p:ph type="ctrTitle"/>
          </p:nvPr>
        </p:nvSpPr>
        <p:spPr>
          <a:xfrm>
            <a:off x="261768" y="311971"/>
            <a:ext cx="24122232" cy="1544282"/>
          </a:xfrm>
          <a:solidFill>
            <a:srgbClr val="FFFFFF">
              <a:alpha val="40000"/>
            </a:srgbClr>
          </a:solidFill>
        </p:spPr>
        <p:txBody>
          <a:bodyPr>
            <a:normAutofit fontScale="90000"/>
          </a:bodyPr>
          <a:lstStyle/>
          <a:p>
            <a:r>
              <a:rPr lang="en-US" sz="8800" dirty="0"/>
              <a:t>The Axion Dark Matter </a:t>
            </a:r>
            <a:r>
              <a:rPr lang="en-US" sz="8800" dirty="0" err="1"/>
              <a:t>eXperiment</a:t>
            </a:r>
            <a:r>
              <a:rPr lang="en-US" sz="8800" dirty="0"/>
              <a:t> (ADMX)</a:t>
            </a:r>
          </a:p>
        </p:txBody>
      </p:sp>
      <p:pic>
        <p:nvPicPr>
          <p:cNvPr id="7" name="Image" descr="Image">
            <a:extLst>
              <a:ext uri="{FF2B5EF4-FFF2-40B4-BE49-F238E27FC236}">
                <a16:creationId xmlns:a16="http://schemas.microsoft.com/office/drawing/2014/main" id="{5D6AFEF8-712F-E2F0-9FF6-6553D065948D}"/>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7441114" y="1755810"/>
            <a:ext cx="16263620" cy="6861064"/>
          </a:xfrm>
          <a:prstGeom prst="rect">
            <a:avLst/>
          </a:prstGeom>
          <a:ln w="12700">
            <a:miter lim="400000"/>
          </a:ln>
        </p:spPr>
      </p:pic>
      <p:pic>
        <p:nvPicPr>
          <p:cNvPr id="6" name="Picture 5">
            <a:extLst>
              <a:ext uri="{FF2B5EF4-FFF2-40B4-BE49-F238E27FC236}">
                <a16:creationId xmlns:a16="http://schemas.microsoft.com/office/drawing/2014/main" id="{5A511050-FA0C-A913-E118-32D2DDC1C6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4564" y="2146770"/>
            <a:ext cx="6866552" cy="10299828"/>
          </a:xfrm>
          <a:prstGeom prst="rect">
            <a:avLst/>
          </a:prstGeom>
        </p:spPr>
      </p:pic>
      <p:sp>
        <p:nvSpPr>
          <p:cNvPr id="8" name="TextBox 7">
            <a:extLst>
              <a:ext uri="{FF2B5EF4-FFF2-40B4-BE49-F238E27FC236}">
                <a16:creationId xmlns:a16="http://schemas.microsoft.com/office/drawing/2014/main" id="{AEC4B197-2398-C4C5-8EC6-D364C7E9D417}"/>
              </a:ext>
            </a:extLst>
          </p:cNvPr>
          <p:cNvSpPr txBox="1"/>
          <p:nvPr/>
        </p:nvSpPr>
        <p:spPr>
          <a:xfrm>
            <a:off x="10736131" y="8389128"/>
            <a:ext cx="3173506" cy="1015663"/>
          </a:xfrm>
          <a:prstGeom prst="rect">
            <a:avLst/>
          </a:prstGeom>
          <a:noFill/>
        </p:spPr>
        <p:txBody>
          <a:bodyPr wrap="square" rtlCol="0">
            <a:spAutoFit/>
          </a:bodyPr>
          <a:lstStyle/>
          <a:p>
            <a:r>
              <a:rPr lang="en-US" sz="6000" dirty="0"/>
              <a:t>2023</a:t>
            </a:r>
          </a:p>
        </p:txBody>
      </p:sp>
      <p:sp>
        <p:nvSpPr>
          <p:cNvPr id="9" name="TextBox 8">
            <a:extLst>
              <a:ext uri="{FF2B5EF4-FFF2-40B4-BE49-F238E27FC236}">
                <a16:creationId xmlns:a16="http://schemas.microsoft.com/office/drawing/2014/main" id="{587508CB-3F9E-72A7-D1E9-B4977C829631}"/>
              </a:ext>
            </a:extLst>
          </p:cNvPr>
          <p:cNvSpPr txBox="1"/>
          <p:nvPr/>
        </p:nvSpPr>
        <p:spPr>
          <a:xfrm>
            <a:off x="19119923" y="8389128"/>
            <a:ext cx="3173506" cy="1015663"/>
          </a:xfrm>
          <a:prstGeom prst="rect">
            <a:avLst/>
          </a:prstGeom>
          <a:noFill/>
        </p:spPr>
        <p:txBody>
          <a:bodyPr wrap="square" rtlCol="0">
            <a:spAutoFit/>
          </a:bodyPr>
          <a:lstStyle/>
          <a:p>
            <a:r>
              <a:rPr lang="en-US" sz="6000" dirty="0"/>
              <a:t>2026</a:t>
            </a:r>
          </a:p>
        </p:txBody>
      </p:sp>
      <p:pic>
        <p:nvPicPr>
          <p:cNvPr id="11" name="Picture 10">
            <a:extLst>
              <a:ext uri="{FF2B5EF4-FFF2-40B4-BE49-F238E27FC236}">
                <a16:creationId xmlns:a16="http://schemas.microsoft.com/office/drawing/2014/main" id="{52C4B717-953C-E4EB-6031-7A474A15F06E}"/>
              </a:ext>
            </a:extLst>
          </p:cNvPr>
          <p:cNvPicPr>
            <a:picLocks noChangeAspect="1"/>
          </p:cNvPicPr>
          <p:nvPr/>
        </p:nvPicPr>
        <p:blipFill>
          <a:blip r:embed="rId4" cstate="print">
            <a:extLst>
              <a:ext uri="{28A0092B-C50C-407E-A947-70E740481C1C}">
                <a14:useLocalDpi xmlns:a14="http://schemas.microsoft.com/office/drawing/2010/main"/>
              </a:ext>
            </a:extLst>
          </a:blip>
          <a:srcRect r="-8783"/>
          <a:stretch>
            <a:fillRect/>
          </a:stretch>
        </p:blipFill>
        <p:spPr>
          <a:xfrm>
            <a:off x="7951187" y="9535564"/>
            <a:ext cx="11142490" cy="3786868"/>
          </a:xfrm>
          <a:prstGeom prst="rect">
            <a:avLst/>
          </a:prstGeom>
        </p:spPr>
      </p:pic>
      <p:sp>
        <p:nvSpPr>
          <p:cNvPr id="12" name="TextBox 11">
            <a:extLst>
              <a:ext uri="{FF2B5EF4-FFF2-40B4-BE49-F238E27FC236}">
                <a16:creationId xmlns:a16="http://schemas.microsoft.com/office/drawing/2014/main" id="{F4A18185-7585-C1FE-89A8-D049EC7D6953}"/>
              </a:ext>
            </a:extLst>
          </p:cNvPr>
          <p:cNvSpPr txBox="1"/>
          <p:nvPr/>
        </p:nvSpPr>
        <p:spPr>
          <a:xfrm>
            <a:off x="18775074" y="9535564"/>
            <a:ext cx="4929660" cy="3539430"/>
          </a:xfrm>
          <a:prstGeom prst="rect">
            <a:avLst/>
          </a:prstGeom>
          <a:noFill/>
        </p:spPr>
        <p:txBody>
          <a:bodyPr wrap="square" rtlCol="0">
            <a:spAutoFit/>
          </a:bodyPr>
          <a:lstStyle/>
          <a:p>
            <a:r>
              <a:rPr lang="en-US" sz="1600" i="1" dirty="0"/>
              <a:t>Collaborating Institutions:</a:t>
            </a:r>
          </a:p>
          <a:p>
            <a:endParaRPr lang="en-US" sz="1600" dirty="0"/>
          </a:p>
          <a:p>
            <a:r>
              <a:rPr lang="en-US" sz="1600" dirty="0"/>
              <a:t>University of Washington</a:t>
            </a:r>
          </a:p>
          <a:p>
            <a:r>
              <a:rPr lang="en-US" sz="1600" dirty="0"/>
              <a:t>Washington University St. Louis</a:t>
            </a:r>
          </a:p>
          <a:p>
            <a:r>
              <a:rPr lang="en-US" sz="1600" dirty="0"/>
              <a:t>University of Western Australia</a:t>
            </a:r>
          </a:p>
          <a:p>
            <a:r>
              <a:rPr lang="en-US" sz="1600" dirty="0"/>
              <a:t>University of Florida</a:t>
            </a:r>
          </a:p>
          <a:p>
            <a:r>
              <a:rPr lang="en-US" sz="1600" dirty="0"/>
              <a:t>University of Sheffield</a:t>
            </a:r>
          </a:p>
          <a:p>
            <a:r>
              <a:rPr lang="en-US" sz="1600" dirty="0"/>
              <a:t>University of Western Australia</a:t>
            </a:r>
          </a:p>
          <a:p>
            <a:r>
              <a:rPr lang="en-US" sz="1600" dirty="0"/>
              <a:t>Stanford University / SLAC</a:t>
            </a:r>
          </a:p>
          <a:p>
            <a:r>
              <a:rPr lang="en-US" sz="1600" dirty="0"/>
              <a:t>UC Berkeley</a:t>
            </a:r>
          </a:p>
          <a:p>
            <a:r>
              <a:rPr lang="en-US" sz="1600" dirty="0"/>
              <a:t>Fermilab</a:t>
            </a:r>
          </a:p>
          <a:p>
            <a:r>
              <a:rPr lang="en-US" sz="1600" dirty="0"/>
              <a:t>Pacific Northwest National Laboratory</a:t>
            </a:r>
          </a:p>
          <a:p>
            <a:r>
              <a:rPr lang="en-US" sz="1600" dirty="0"/>
              <a:t>Lawrence Livermore National Laboratory</a:t>
            </a:r>
          </a:p>
          <a:p>
            <a:r>
              <a:rPr lang="en-US" sz="1600" dirty="0"/>
              <a:t>Los Alamos National Laboratory</a:t>
            </a:r>
          </a:p>
        </p:txBody>
      </p:sp>
    </p:spTree>
    <p:extLst>
      <p:ext uri="{BB962C8B-B14F-4D97-AF65-F5344CB8AC3E}">
        <p14:creationId xmlns:p14="http://schemas.microsoft.com/office/powerpoint/2010/main" val="191164794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531BC-8CDD-199F-11D1-33AA75BFDE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B1889-FCAB-2ED9-8E01-DE382D9F0962}"/>
              </a:ext>
            </a:extLst>
          </p:cNvPr>
          <p:cNvSpPr>
            <a:spLocks noGrp="1"/>
          </p:cNvSpPr>
          <p:nvPr>
            <p:ph type="title"/>
          </p:nvPr>
        </p:nvSpPr>
        <p:spPr>
          <a:xfrm>
            <a:off x="1689100" y="355600"/>
            <a:ext cx="12026900" cy="2286000"/>
          </a:xfrm>
        </p:spPr>
        <p:txBody>
          <a:bodyPr/>
          <a:lstStyle/>
          <a:p>
            <a:r>
              <a:rPr lang="en-US" dirty="0"/>
              <a:t>ADMX Design</a:t>
            </a:r>
          </a:p>
        </p:txBody>
      </p:sp>
      <p:pic>
        <p:nvPicPr>
          <p:cNvPr id="5" name="Picture 4" descr="page4image55225104">
            <a:extLst>
              <a:ext uri="{FF2B5EF4-FFF2-40B4-BE49-F238E27FC236}">
                <a16:creationId xmlns:a16="http://schemas.microsoft.com/office/drawing/2014/main" id="{DA4B311D-F480-910F-5499-F1EA3C2BB580}"/>
              </a:ext>
            </a:extLst>
          </p:cNvPr>
          <p:cNvPicPr>
            <a:picLocks noChangeAspect="1" noChangeArrowheads="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67267" y="2599131"/>
            <a:ext cx="7724734" cy="100047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A99DC00-08F7-386F-C93C-C41C5DD6385E}"/>
              </a:ext>
            </a:extLst>
          </p:cNvPr>
          <p:cNvPicPr>
            <a:picLocks noChangeAspect="1"/>
          </p:cNvPicPr>
          <p:nvPr/>
        </p:nvPicPr>
        <p:blipFill>
          <a:blip r:embed="rId3" cstate="screen">
            <a:lum/>
            <a:alphaModFix/>
            <a:extLst>
              <a:ext uri="{28A0092B-C50C-407E-A947-70E740481C1C}">
                <a14:useLocalDpi xmlns:a14="http://schemas.microsoft.com/office/drawing/2010/main"/>
              </a:ext>
            </a:extLst>
          </a:blip>
          <a:srcRect/>
          <a:stretch>
            <a:fillRect/>
          </a:stretch>
        </p:blipFill>
        <p:spPr>
          <a:xfrm>
            <a:off x="14273532" y="473336"/>
            <a:ext cx="5380548" cy="12130516"/>
          </a:xfrm>
          <a:prstGeom prst="rect">
            <a:avLst/>
          </a:prstGeom>
          <a:noFill/>
          <a:ln>
            <a:noFill/>
          </a:ln>
        </p:spPr>
      </p:pic>
      <p:sp>
        <p:nvSpPr>
          <p:cNvPr id="3" name="Footer Placeholder 2">
            <a:extLst>
              <a:ext uri="{FF2B5EF4-FFF2-40B4-BE49-F238E27FC236}">
                <a16:creationId xmlns:a16="http://schemas.microsoft.com/office/drawing/2014/main" id="{020B55DA-3E5F-478E-19F6-36D309653339}"/>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054881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DE975-172C-0067-AB2C-B4ACC73481CB}"/>
              </a:ext>
            </a:extLst>
          </p:cNvPr>
          <p:cNvSpPr>
            <a:spLocks noGrp="1"/>
          </p:cNvSpPr>
          <p:nvPr>
            <p:ph type="title"/>
          </p:nvPr>
        </p:nvSpPr>
        <p:spPr>
          <a:xfrm>
            <a:off x="987912" y="-478633"/>
            <a:ext cx="21031200" cy="2651126"/>
          </a:xfrm>
        </p:spPr>
        <p:txBody>
          <a:bodyPr/>
          <a:lstStyle/>
          <a:p>
            <a:r>
              <a:rPr lang="en-US" dirty="0"/>
              <a:t>Superconducting Electronics</a:t>
            </a:r>
          </a:p>
        </p:txBody>
      </p:sp>
      <p:pic>
        <p:nvPicPr>
          <p:cNvPr id="5" name="Picture 4">
            <a:extLst>
              <a:ext uri="{FF2B5EF4-FFF2-40B4-BE49-F238E27FC236}">
                <a16:creationId xmlns:a16="http://schemas.microsoft.com/office/drawing/2014/main" id="{32DC1C41-049B-31FD-EAD9-8FEFA6737C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6400" y="3651250"/>
            <a:ext cx="8485572" cy="9586820"/>
          </a:xfrm>
          <a:prstGeom prst="rect">
            <a:avLst/>
          </a:prstGeom>
        </p:spPr>
      </p:pic>
      <p:sp>
        <p:nvSpPr>
          <p:cNvPr id="10" name="TextBox 9">
            <a:extLst>
              <a:ext uri="{FF2B5EF4-FFF2-40B4-BE49-F238E27FC236}">
                <a16:creationId xmlns:a16="http://schemas.microsoft.com/office/drawing/2014/main" id="{1D6A3F0E-0940-D58D-35C4-B770B67F5D36}"/>
              </a:ext>
            </a:extLst>
          </p:cNvPr>
          <p:cNvSpPr txBox="1"/>
          <p:nvPr/>
        </p:nvSpPr>
        <p:spPr>
          <a:xfrm>
            <a:off x="4607859" y="12964235"/>
            <a:ext cx="5109882" cy="523220"/>
          </a:xfrm>
          <a:prstGeom prst="rect">
            <a:avLst/>
          </a:prstGeom>
          <a:noFill/>
        </p:spPr>
        <p:txBody>
          <a:bodyPr wrap="square" rtlCol="0">
            <a:spAutoFit/>
          </a:bodyPr>
          <a:lstStyle/>
          <a:p>
            <a:r>
              <a:rPr lang="en-US" sz="2800" dirty="0"/>
              <a:t>M. Guzzetti, APS April 2023</a:t>
            </a:r>
          </a:p>
        </p:txBody>
      </p:sp>
      <p:sp>
        <p:nvSpPr>
          <p:cNvPr id="11" name="Footer Placeholder 10">
            <a:extLst>
              <a:ext uri="{FF2B5EF4-FFF2-40B4-BE49-F238E27FC236}">
                <a16:creationId xmlns:a16="http://schemas.microsoft.com/office/drawing/2014/main" id="{FD8FA271-946A-DEEC-4139-276772420DFA}"/>
              </a:ext>
            </a:extLst>
          </p:cNvPr>
          <p:cNvSpPr>
            <a:spLocks noGrp="1"/>
          </p:cNvSpPr>
          <p:nvPr>
            <p:ph type="ftr" sz="quarter" idx="11"/>
          </p:nvPr>
        </p:nvSpPr>
        <p:spPr/>
        <p:txBody>
          <a:bodyPr/>
          <a:lstStyle/>
          <a:p>
            <a:endParaRPr lang="en-US" dirty="0"/>
          </a:p>
        </p:txBody>
      </p:sp>
      <p:sp>
        <p:nvSpPr>
          <p:cNvPr id="7" name="TextBox 6">
            <a:extLst>
              <a:ext uri="{FF2B5EF4-FFF2-40B4-BE49-F238E27FC236}">
                <a16:creationId xmlns:a16="http://schemas.microsoft.com/office/drawing/2014/main" id="{5CDE74E7-6E10-41B8-144B-CD3BBEDE350F}"/>
              </a:ext>
            </a:extLst>
          </p:cNvPr>
          <p:cNvSpPr txBox="1"/>
          <p:nvPr/>
        </p:nvSpPr>
        <p:spPr>
          <a:xfrm>
            <a:off x="11874648" y="2059690"/>
            <a:ext cx="10832952" cy="2862322"/>
          </a:xfrm>
          <a:prstGeom prst="rect">
            <a:avLst/>
          </a:prstGeom>
          <a:noFill/>
        </p:spPr>
        <p:txBody>
          <a:bodyPr wrap="square" rtlCol="0">
            <a:spAutoFit/>
          </a:bodyPr>
          <a:lstStyle/>
          <a:p>
            <a:r>
              <a:rPr lang="en-US" sz="3600" dirty="0"/>
              <a:t>ADMX has relied on quantum sensing since 2010</a:t>
            </a:r>
          </a:p>
          <a:p>
            <a:r>
              <a:rPr lang="en-US" sz="3600" dirty="0"/>
              <a:t>Noise is minimized by cooling to millikelvin temperatures and using superconducting amplifiers operating at or near the standard quantum limit</a:t>
            </a:r>
          </a:p>
        </p:txBody>
      </p:sp>
      <p:pic>
        <p:nvPicPr>
          <p:cNvPr id="8" name="Screen Shot 2021-09-07 at 7.02.27 AM.png">
            <a:extLst>
              <a:ext uri="{FF2B5EF4-FFF2-40B4-BE49-F238E27FC236}">
                <a16:creationId xmlns:a16="http://schemas.microsoft.com/office/drawing/2014/main" id="{BC61DE1E-26E9-432D-F586-5865E312FA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2193409" y="4922012"/>
            <a:ext cx="11080376" cy="3320864"/>
          </a:xfrm>
          <a:prstGeom prst="rect">
            <a:avLst/>
          </a:prstGeom>
          <a:ln w="12700">
            <a:miter lim="400000"/>
          </a:ln>
        </p:spPr>
      </p:pic>
      <p:sp>
        <p:nvSpPr>
          <p:cNvPr id="13" name="Rectangle 12">
            <a:extLst>
              <a:ext uri="{FF2B5EF4-FFF2-40B4-BE49-F238E27FC236}">
                <a16:creationId xmlns:a16="http://schemas.microsoft.com/office/drawing/2014/main" id="{13C715C7-B8E2-6CFE-58EF-95FE0FEB9C38}"/>
              </a:ext>
            </a:extLst>
          </p:cNvPr>
          <p:cNvSpPr/>
          <p:nvPr/>
        </p:nvSpPr>
        <p:spPr>
          <a:xfrm>
            <a:off x="15629704" y="8473235"/>
            <a:ext cx="7661178" cy="5509200"/>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i="1" dirty="0"/>
              <a:t>Previous SQUIDs provided by </a:t>
            </a:r>
          </a:p>
          <a:p>
            <a:pPr algn="ctr"/>
            <a:r>
              <a:rPr lang="en-US" sz="3200" i="1" dirty="0"/>
              <a:t>John Clarke (UC Berkeley) </a:t>
            </a:r>
          </a:p>
          <a:p>
            <a:pPr algn="ctr"/>
            <a:endParaRPr lang="en-US" sz="3200" i="1" dirty="0"/>
          </a:p>
          <a:p>
            <a:pPr algn="ctr"/>
            <a:r>
              <a:rPr lang="en-US" sz="3200" i="1" dirty="0"/>
              <a:t>JPA provided by </a:t>
            </a:r>
          </a:p>
          <a:p>
            <a:pPr algn="ctr"/>
            <a:r>
              <a:rPr lang="en-US" sz="3200" i="1" dirty="0"/>
              <a:t>Siddiq Group at UC Berkeley (previous run)</a:t>
            </a:r>
          </a:p>
          <a:p>
            <a:pPr algn="ctr"/>
            <a:r>
              <a:rPr lang="en-US" sz="3200" i="1" dirty="0"/>
              <a:t>Wash. U. St. Louis (current run)</a:t>
            </a:r>
          </a:p>
          <a:p>
            <a:pPr algn="ctr"/>
            <a:endParaRPr lang="en-US" sz="3200" i="1" dirty="0"/>
          </a:p>
          <a:p>
            <a:pPr algn="ctr"/>
            <a:r>
              <a:rPr lang="en-US" sz="3200" i="1" dirty="0"/>
              <a:t>TWPAs Under Test from Lincoln labs, JPL</a:t>
            </a:r>
          </a:p>
          <a:p>
            <a:pPr algn="ctr"/>
            <a:r>
              <a:rPr lang="en-US" sz="3200" i="1" dirty="0"/>
              <a:t> </a:t>
            </a:r>
          </a:p>
        </p:txBody>
      </p:sp>
      <p:pic>
        <p:nvPicPr>
          <p:cNvPr id="3" name="Picture 2">
            <a:extLst>
              <a:ext uri="{FF2B5EF4-FFF2-40B4-BE49-F238E27FC236}">
                <a16:creationId xmlns:a16="http://schemas.microsoft.com/office/drawing/2014/main" id="{0DE3F40F-7C81-314A-B927-E992F3177059}"/>
              </a:ext>
            </a:extLst>
          </p:cNvPr>
          <p:cNvPicPr>
            <a:picLocks noChangeAspect="1"/>
          </p:cNvPicPr>
          <p:nvPr/>
        </p:nvPicPr>
        <p:blipFill>
          <a:blip r:embed="rId4" cstate="screen">
            <a:lum/>
            <a:alphaModFix/>
            <a:extLst>
              <a:ext uri="{28A0092B-C50C-407E-A947-70E740481C1C}">
                <a14:useLocalDpi xmlns:a14="http://schemas.microsoft.com/office/drawing/2010/main"/>
              </a:ext>
            </a:extLst>
          </a:blip>
          <a:srcRect/>
          <a:stretch>
            <a:fillRect/>
          </a:stretch>
        </p:blipFill>
        <p:spPr>
          <a:xfrm rot="5400000">
            <a:off x="10873130" y="9486946"/>
            <a:ext cx="3552140" cy="3884868"/>
          </a:xfrm>
          <a:prstGeom prst="rect">
            <a:avLst/>
          </a:prstGeom>
          <a:noFill/>
          <a:ln>
            <a:noFill/>
          </a:ln>
        </p:spPr>
      </p:pic>
    </p:spTree>
    <p:extLst>
      <p:ext uri="{BB962C8B-B14F-4D97-AF65-F5344CB8AC3E}">
        <p14:creationId xmlns:p14="http://schemas.microsoft.com/office/powerpoint/2010/main" val="2209206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2439B-9569-0C90-059F-D2F4EDE19668}"/>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EC62A8DA-D38D-D3C5-0D5C-7032F1708B58}"/>
              </a:ext>
            </a:extLst>
          </p:cNvPr>
          <p:cNvSpPr>
            <a:spLocks noGrp="1"/>
          </p:cNvSpPr>
          <p:nvPr>
            <p:ph type="title"/>
          </p:nvPr>
        </p:nvSpPr>
        <p:spPr>
          <a:xfrm>
            <a:off x="8991600" y="207885"/>
            <a:ext cx="17373600" cy="1283478"/>
          </a:xfrm>
        </p:spPr>
        <p:txBody>
          <a:bodyPr>
            <a:normAutofit fontScale="90000"/>
          </a:bodyPr>
          <a:lstStyle/>
          <a:p>
            <a:r>
              <a:rPr lang="en-US" dirty="0"/>
              <a:t>ADMX Operations</a:t>
            </a:r>
          </a:p>
        </p:txBody>
      </p:sp>
      <p:pic>
        <p:nvPicPr>
          <p:cNvPr id="6" name="Screen Shot 2021-04-12 at 16.58.42.png">
            <a:extLst>
              <a:ext uri="{FF2B5EF4-FFF2-40B4-BE49-F238E27FC236}">
                <a16:creationId xmlns:a16="http://schemas.microsoft.com/office/drawing/2014/main" id="{11E80456-0535-4FBF-597E-50C1B80EDE93}"/>
              </a:ext>
            </a:extLst>
          </p:cNvPr>
          <p:cNvPicPr>
            <a:picLocks noChangeAspect="1"/>
          </p:cNvPicPr>
          <p:nvPr/>
        </p:nvPicPr>
        <p:blipFill>
          <a:blip r:embed="rId2"/>
          <a:stretch>
            <a:fillRect/>
          </a:stretch>
        </p:blipFill>
        <p:spPr>
          <a:xfrm>
            <a:off x="1671609" y="1491363"/>
            <a:ext cx="6259818" cy="11538838"/>
          </a:xfrm>
          <a:prstGeom prst="rect">
            <a:avLst/>
          </a:prstGeom>
          <a:noFill/>
          <a:ln w="12700">
            <a:miter lim="400000"/>
          </a:ln>
        </p:spPr>
      </p:pic>
      <p:sp>
        <p:nvSpPr>
          <p:cNvPr id="7" name="TextBox 6">
            <a:extLst>
              <a:ext uri="{FF2B5EF4-FFF2-40B4-BE49-F238E27FC236}">
                <a16:creationId xmlns:a16="http://schemas.microsoft.com/office/drawing/2014/main" id="{66BF155E-6C8C-528F-0ECD-CCF86FAA2ADB}"/>
              </a:ext>
            </a:extLst>
          </p:cNvPr>
          <p:cNvSpPr txBox="1"/>
          <p:nvPr/>
        </p:nvSpPr>
        <p:spPr>
          <a:xfrm>
            <a:off x="8274608" y="4294282"/>
            <a:ext cx="15439024" cy="6247864"/>
          </a:xfrm>
          <a:prstGeom prst="rect">
            <a:avLst/>
          </a:prstGeom>
          <a:noFill/>
        </p:spPr>
        <p:txBody>
          <a:bodyPr wrap="square" rtlCol="0">
            <a:spAutoFit/>
          </a:bodyPr>
          <a:lstStyle/>
          <a:p>
            <a:r>
              <a:rPr lang="en-US" sz="4000" dirty="0"/>
              <a:t>The cavity is tuned every 100 seconds, during which power spectra are taken.  Overlapping power spectra are examined for the characteristic axion signal shape appearing on-resonance.</a:t>
            </a:r>
          </a:p>
          <a:p>
            <a:endParaRPr lang="en-US" sz="4000" dirty="0"/>
          </a:p>
          <a:p>
            <a:r>
              <a:rPr lang="en-US" sz="4000" dirty="0"/>
              <a:t>The picture on the left shows how an axion signal would appear in the data.  This is a synthetic signal.</a:t>
            </a:r>
          </a:p>
          <a:p>
            <a:endParaRPr lang="en-US" sz="4000" dirty="0"/>
          </a:p>
          <a:p>
            <a:r>
              <a:rPr lang="en-US" sz="4000" dirty="0"/>
              <a:t>We make several passes.  Only signals that persist through all passes are candidate axions.</a:t>
            </a:r>
          </a:p>
        </p:txBody>
      </p:sp>
      <p:sp>
        <p:nvSpPr>
          <p:cNvPr id="3" name="Footer Placeholder 2">
            <a:extLst>
              <a:ext uri="{FF2B5EF4-FFF2-40B4-BE49-F238E27FC236}">
                <a16:creationId xmlns:a16="http://schemas.microsoft.com/office/drawing/2014/main" id="{F556851C-3DCE-7D56-B8D5-1F6BE289CD5D}"/>
              </a:ext>
            </a:extLst>
          </p:cNvPr>
          <p:cNvSpPr>
            <a:spLocks noGrp="1"/>
          </p:cNvSpPr>
          <p:nvPr>
            <p:ph type="ftr" sz="quarter" idx="11"/>
          </p:nvPr>
        </p:nvSpPr>
        <p:spPr/>
        <p:txBody>
          <a:bodyPr/>
          <a:lstStyle/>
          <a:p>
            <a:r>
              <a:rPr lang="en-US"/>
              <a:t>Rybka -CWODS - 2026</a:t>
            </a:r>
          </a:p>
        </p:txBody>
      </p:sp>
    </p:spTree>
    <p:extLst>
      <p:ext uri="{BB962C8B-B14F-4D97-AF65-F5344CB8AC3E}">
        <p14:creationId xmlns:p14="http://schemas.microsoft.com/office/powerpoint/2010/main" val="1229573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2C095-177B-3E23-55AF-775D58FFA5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849412-45DB-DC7F-4D22-BE9FD93FAE9B}"/>
              </a:ext>
            </a:extLst>
          </p:cNvPr>
          <p:cNvSpPr>
            <a:spLocks noGrp="1"/>
          </p:cNvSpPr>
          <p:nvPr>
            <p:ph type="title"/>
          </p:nvPr>
        </p:nvSpPr>
        <p:spPr/>
        <p:txBody>
          <a:bodyPr/>
          <a:lstStyle/>
          <a:p>
            <a:r>
              <a:rPr lang="en-US" dirty="0"/>
              <a:t>ADMX 2026</a:t>
            </a:r>
          </a:p>
        </p:txBody>
      </p:sp>
      <p:sp>
        <p:nvSpPr>
          <p:cNvPr id="4" name="Footer Placeholder 3">
            <a:extLst>
              <a:ext uri="{FF2B5EF4-FFF2-40B4-BE49-F238E27FC236}">
                <a16:creationId xmlns:a16="http://schemas.microsoft.com/office/drawing/2014/main" id="{A32DAD3D-3D5A-3994-1E16-F45F0F1B1905}"/>
              </a:ext>
            </a:extLst>
          </p:cNvPr>
          <p:cNvSpPr>
            <a:spLocks noGrp="1"/>
          </p:cNvSpPr>
          <p:nvPr>
            <p:ph type="ftr" sz="quarter" idx="11"/>
          </p:nvPr>
        </p:nvSpPr>
        <p:spPr/>
        <p:txBody>
          <a:bodyPr/>
          <a:lstStyle/>
          <a:p>
            <a:r>
              <a:rPr lang="en-US"/>
              <a:t>Rybka -CWODS - 2026</a:t>
            </a:r>
          </a:p>
        </p:txBody>
      </p:sp>
      <p:pic>
        <p:nvPicPr>
          <p:cNvPr id="3" name="Run1D_limit_with_inset_final.png" descr="Run1D_limit_with_inset_final.png">
            <a:extLst>
              <a:ext uri="{FF2B5EF4-FFF2-40B4-BE49-F238E27FC236}">
                <a16:creationId xmlns:a16="http://schemas.microsoft.com/office/drawing/2014/main" id="{A5FC2312-EFC3-52AC-8D34-71835C45A6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60000" y="2693586"/>
            <a:ext cx="12547600" cy="10188884"/>
          </a:xfrm>
          <a:prstGeom prst="rect">
            <a:avLst/>
          </a:prstGeom>
          <a:ln w="12700">
            <a:miter lim="400000"/>
          </a:ln>
        </p:spPr>
      </p:pic>
      <p:sp>
        <p:nvSpPr>
          <p:cNvPr id="5" name="Rectangle 4">
            <a:extLst>
              <a:ext uri="{FF2B5EF4-FFF2-40B4-BE49-F238E27FC236}">
                <a16:creationId xmlns:a16="http://schemas.microsoft.com/office/drawing/2014/main" id="{815DC711-F4E6-627F-3450-BC6DE4F508AF}"/>
              </a:ext>
            </a:extLst>
          </p:cNvPr>
          <p:cNvSpPr/>
          <p:nvPr/>
        </p:nvSpPr>
        <p:spPr>
          <a:xfrm rot="21433666">
            <a:off x="12945038" y="9669931"/>
            <a:ext cx="8229600" cy="2868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0"/>
          </a:p>
        </p:txBody>
      </p:sp>
      <p:sp>
        <p:nvSpPr>
          <p:cNvPr id="8" name="TextBox 7">
            <a:extLst>
              <a:ext uri="{FF2B5EF4-FFF2-40B4-BE49-F238E27FC236}">
                <a16:creationId xmlns:a16="http://schemas.microsoft.com/office/drawing/2014/main" id="{77C6AF19-DFD3-BBB6-9C4C-929BAE2123BA}"/>
              </a:ext>
            </a:extLst>
          </p:cNvPr>
          <p:cNvSpPr txBox="1"/>
          <p:nvPr/>
        </p:nvSpPr>
        <p:spPr>
          <a:xfrm>
            <a:off x="799654" y="2534025"/>
            <a:ext cx="8737600" cy="11172289"/>
          </a:xfrm>
          <a:prstGeom prst="rect">
            <a:avLst/>
          </a:prstGeom>
          <a:noFill/>
        </p:spPr>
        <p:txBody>
          <a:bodyPr wrap="square" rtlCol="0">
            <a:spAutoFit/>
          </a:bodyPr>
          <a:lstStyle/>
          <a:p>
            <a:pPr marL="685800" indent="-685800">
              <a:buAutoNum type="arabicParenR"/>
            </a:pPr>
            <a:endParaRPr lang="en-US" sz="4800" dirty="0"/>
          </a:p>
          <a:p>
            <a:r>
              <a:rPr lang="en-US" sz="4800" dirty="0"/>
              <a:t>Plan: Extend reach down to DFSZ at below-nominal dark matter density</a:t>
            </a:r>
          </a:p>
          <a:p>
            <a:endParaRPr lang="en-US" sz="4800" dirty="0"/>
          </a:p>
          <a:p>
            <a:r>
              <a:rPr lang="en-US" sz="4800" dirty="0"/>
              <a:t>Method: Improve amplifiers to lower system noise temperature.  Wash. U. St. Louis JPAs show lower noise than last year</a:t>
            </a:r>
          </a:p>
          <a:p>
            <a:endParaRPr lang="en-US" sz="4800" dirty="0"/>
          </a:p>
          <a:p>
            <a:r>
              <a:rPr lang="en-US" sz="4800" dirty="0"/>
              <a:t>Status: In data taking</a:t>
            </a:r>
          </a:p>
          <a:p>
            <a:endParaRPr lang="en-US" sz="4800" dirty="0"/>
          </a:p>
          <a:p>
            <a:endParaRPr lang="en-US" sz="4800" dirty="0"/>
          </a:p>
          <a:p>
            <a:pPr marL="685800" indent="-685800">
              <a:buAutoNum type="arabicParenR"/>
            </a:pPr>
            <a:endParaRPr lang="en-US" sz="4800" dirty="0"/>
          </a:p>
        </p:txBody>
      </p:sp>
      <p:sp>
        <p:nvSpPr>
          <p:cNvPr id="9" name="TextBox 8">
            <a:extLst>
              <a:ext uri="{FF2B5EF4-FFF2-40B4-BE49-F238E27FC236}">
                <a16:creationId xmlns:a16="http://schemas.microsoft.com/office/drawing/2014/main" id="{888A8B29-A9A5-3050-0C9A-74887EC5503E}"/>
              </a:ext>
            </a:extLst>
          </p:cNvPr>
          <p:cNvSpPr txBox="1"/>
          <p:nvPr/>
        </p:nvSpPr>
        <p:spPr>
          <a:xfrm rot="21269768">
            <a:off x="13984942" y="9257468"/>
            <a:ext cx="5498352" cy="1938992"/>
          </a:xfrm>
          <a:prstGeom prst="rect">
            <a:avLst/>
          </a:prstGeom>
          <a:noFill/>
        </p:spPr>
        <p:txBody>
          <a:bodyPr wrap="square" rtlCol="0">
            <a:spAutoFit/>
          </a:bodyPr>
          <a:lstStyle/>
          <a:p>
            <a:r>
              <a:rPr lang="en-US" sz="6000" dirty="0"/>
              <a:t>1 – reach downward</a:t>
            </a:r>
          </a:p>
        </p:txBody>
      </p:sp>
    </p:spTree>
    <p:extLst>
      <p:ext uri="{BB962C8B-B14F-4D97-AF65-F5344CB8AC3E}">
        <p14:creationId xmlns:p14="http://schemas.microsoft.com/office/powerpoint/2010/main" val="1329753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ADMX sidecar"/>
          <p:cNvSpPr txBox="1">
            <a:spLocks noGrp="1"/>
          </p:cNvSpPr>
          <p:nvPr>
            <p:ph type="title"/>
          </p:nvPr>
        </p:nvSpPr>
        <p:spPr>
          <a:xfrm>
            <a:off x="1689100" y="41373"/>
            <a:ext cx="21005800" cy="2286001"/>
          </a:xfrm>
          <a:prstGeom prst="rect">
            <a:avLst/>
          </a:prstGeom>
        </p:spPr>
        <p:txBody>
          <a:bodyPr/>
          <a:lstStyle/>
          <a:p>
            <a:r>
              <a:t>ADMX sidecar</a:t>
            </a:r>
          </a:p>
        </p:txBody>
      </p:sp>
      <p:pic>
        <p:nvPicPr>
          <p:cNvPr id="219" name="Image" descr="Image"/>
          <p:cNvPicPr>
            <a:picLocks noChangeAspect="1"/>
          </p:cNvPicPr>
          <p:nvPr/>
        </p:nvPicPr>
        <p:blipFill>
          <a:blip r:embed="rId2"/>
          <a:stretch>
            <a:fillRect/>
          </a:stretch>
        </p:blipFill>
        <p:spPr>
          <a:xfrm>
            <a:off x="219680" y="152441"/>
            <a:ext cx="5318702" cy="1466238"/>
          </a:xfrm>
          <a:prstGeom prst="rect">
            <a:avLst/>
          </a:prstGeom>
          <a:ln w="12700">
            <a:miter lim="400000"/>
          </a:ln>
        </p:spPr>
      </p:pic>
      <p:pic>
        <p:nvPicPr>
          <p:cNvPr id="220" name="logo.pdf" descr="logo.pdf"/>
          <p:cNvPicPr>
            <a:picLocks noChangeAspect="1"/>
          </p:cNvPicPr>
          <p:nvPr/>
        </p:nvPicPr>
        <p:blipFill>
          <a:blip r:embed="rId3"/>
          <a:stretch>
            <a:fillRect/>
          </a:stretch>
        </p:blipFill>
        <p:spPr>
          <a:xfrm>
            <a:off x="20337594" y="152441"/>
            <a:ext cx="3861009" cy="1466238"/>
          </a:xfrm>
          <a:prstGeom prst="rect">
            <a:avLst/>
          </a:prstGeom>
          <a:ln w="12700">
            <a:miter lim="400000"/>
          </a:ln>
        </p:spPr>
      </p:pic>
      <p:pic>
        <p:nvPicPr>
          <p:cNvPr id="221" name="Image" descr="Image"/>
          <p:cNvPicPr>
            <a:picLocks noChangeAspect="1"/>
          </p:cNvPicPr>
          <p:nvPr/>
        </p:nvPicPr>
        <p:blipFill>
          <a:blip r:embed="rId4"/>
          <a:stretch>
            <a:fillRect/>
          </a:stretch>
        </p:blipFill>
        <p:spPr>
          <a:xfrm>
            <a:off x="457588" y="2273612"/>
            <a:ext cx="9809206" cy="11048376"/>
          </a:xfrm>
          <a:prstGeom prst="rect">
            <a:avLst/>
          </a:prstGeom>
          <a:ln w="12700">
            <a:miter lim="400000"/>
          </a:ln>
        </p:spPr>
      </p:pic>
      <p:sp>
        <p:nvSpPr>
          <p:cNvPr id="222" name="A smaller cavity mounted on top of the main ADMX 1 cavity. 166x110mm.…"/>
          <p:cNvSpPr txBox="1"/>
          <p:nvPr/>
        </p:nvSpPr>
        <p:spPr>
          <a:xfrm>
            <a:off x="10526597" y="2143734"/>
            <a:ext cx="13161866" cy="113081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228600" indent="-228600" algn="l">
              <a:buSzPct val="100000"/>
              <a:buChar char="•"/>
              <a:defRPr sz="5700" b="0"/>
            </a:pPr>
            <a:r>
              <a:t> A smaller cavity mounted on top of the main ADMX 1 cavity. 166x110mm.</a:t>
            </a:r>
          </a:p>
          <a:p>
            <a:pPr marL="228600" indent="-228600" algn="l">
              <a:buSzPct val="100000"/>
              <a:buChar char="•"/>
              <a:defRPr sz="5700" b="0"/>
            </a:pPr>
            <a:r>
              <a:t> Large tuning rod, potentially tunable from 4 to 8GHz (17 to 34 micro eV)</a:t>
            </a:r>
          </a:p>
          <a:p>
            <a:pPr marL="228600" indent="-228600" algn="l">
              <a:buSzPct val="100000"/>
              <a:buChar char="•"/>
              <a:defRPr sz="5700" b="0"/>
            </a:pPr>
            <a:r>
              <a:t> Small volume, but useful for testing RF electronics due to tuning range.</a:t>
            </a:r>
          </a:p>
          <a:p>
            <a:pPr marL="228600" indent="-228600" algn="l">
              <a:buSzPct val="100000"/>
              <a:buChar char="•"/>
              <a:defRPr sz="5700" b="0"/>
            </a:pPr>
            <a:r>
              <a:t> QSHS manufactured and delivered the current copper ADMX sidecar cavity, and a second copper cavity for use by QSHS.</a:t>
            </a:r>
          </a:p>
          <a:p>
            <a:pPr marL="228600" indent="-228600" algn="l">
              <a:buSzPct val="100000"/>
              <a:buChar char="•"/>
              <a:defRPr sz="5700" b="0"/>
            </a:pPr>
            <a:r>
              <a:t> We also have an aluminium cavity for superconducting tests, with the same engineering configuration.</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4026D-8C57-A894-B057-9B79E6159B3C}"/>
              </a:ext>
            </a:extLst>
          </p:cNvPr>
          <p:cNvSpPr>
            <a:spLocks noGrp="1"/>
          </p:cNvSpPr>
          <p:nvPr>
            <p:ph type="title"/>
          </p:nvPr>
        </p:nvSpPr>
        <p:spPr>
          <a:xfrm>
            <a:off x="802346" y="85982"/>
            <a:ext cx="23151517" cy="1494465"/>
          </a:xfrm>
        </p:spPr>
        <p:txBody>
          <a:bodyPr>
            <a:noAutofit/>
          </a:bodyPr>
          <a:lstStyle/>
          <a:p>
            <a:r>
              <a:rPr lang="en-US" sz="8000" dirty="0"/>
              <a:t>Signal power in a resonant cavity experiment</a:t>
            </a:r>
          </a:p>
        </p:txBody>
      </p:sp>
      <p:pic>
        <p:nvPicPr>
          <p:cNvPr id="4" name="Picture 3">
            <a:extLst>
              <a:ext uri="{FF2B5EF4-FFF2-40B4-BE49-F238E27FC236}">
                <a16:creationId xmlns:a16="http://schemas.microsoft.com/office/drawing/2014/main" id="{69A4CC79-21F3-D9E1-1161-D468CC24B8C3}"/>
              </a:ext>
            </a:extLst>
          </p:cNvPr>
          <p:cNvPicPr>
            <a:picLocks noChangeAspect="1"/>
          </p:cNvPicPr>
          <p:nvPr/>
        </p:nvPicPr>
        <p:blipFill>
          <a:blip r:embed="rId2"/>
          <a:stretch>
            <a:fillRect/>
          </a:stretch>
        </p:blipFill>
        <p:spPr>
          <a:xfrm>
            <a:off x="637060" y="2881055"/>
            <a:ext cx="23565364" cy="1494465"/>
          </a:xfrm>
          <a:prstGeom prst="rect">
            <a:avLst/>
          </a:prstGeom>
        </p:spPr>
      </p:pic>
      <p:sp>
        <p:nvSpPr>
          <p:cNvPr id="5" name="TextBox 4">
            <a:extLst>
              <a:ext uri="{FF2B5EF4-FFF2-40B4-BE49-F238E27FC236}">
                <a16:creationId xmlns:a16="http://schemas.microsoft.com/office/drawing/2014/main" id="{D3549F3D-ECB3-E501-6886-D24711FEFDF5}"/>
              </a:ext>
            </a:extLst>
          </p:cNvPr>
          <p:cNvSpPr txBox="1"/>
          <p:nvPr/>
        </p:nvSpPr>
        <p:spPr>
          <a:xfrm>
            <a:off x="637060" y="1850065"/>
            <a:ext cx="4126130"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400" b="0" dirty="0">
                <a:latin typeface="+mn-lt"/>
              </a:rPr>
              <a:t>'ADMX – scale'</a:t>
            </a:r>
            <a:endPar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endParaRPr>
          </a:p>
        </p:txBody>
      </p:sp>
      <p:sp>
        <p:nvSpPr>
          <p:cNvPr id="6" name="TextBox 5">
            <a:extLst>
              <a:ext uri="{FF2B5EF4-FFF2-40B4-BE49-F238E27FC236}">
                <a16:creationId xmlns:a16="http://schemas.microsoft.com/office/drawing/2014/main" id="{DC8E0128-E8FC-11F0-93DA-697E61857038}"/>
              </a:ext>
            </a:extLst>
          </p:cNvPr>
          <p:cNvSpPr txBox="1"/>
          <p:nvPr/>
        </p:nvSpPr>
        <p:spPr>
          <a:xfrm>
            <a:off x="802346" y="5300198"/>
            <a:ext cx="8691482"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sz="4400" b="0" dirty="0">
                <a:latin typeface="+mn-lt"/>
              </a:rPr>
              <a:t>'QSHS and ADMX sidecar scale'</a:t>
            </a:r>
            <a:endPar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endParaRPr>
          </a:p>
        </p:txBody>
      </p:sp>
      <p:pic>
        <p:nvPicPr>
          <p:cNvPr id="8" name="Picture 7">
            <a:extLst>
              <a:ext uri="{FF2B5EF4-FFF2-40B4-BE49-F238E27FC236}">
                <a16:creationId xmlns:a16="http://schemas.microsoft.com/office/drawing/2014/main" id="{C204370B-EDCF-EFCF-EFF3-63ADC8AA7964}"/>
              </a:ext>
            </a:extLst>
          </p:cNvPr>
          <p:cNvPicPr>
            <a:picLocks noChangeAspect="1"/>
          </p:cNvPicPr>
          <p:nvPr/>
        </p:nvPicPr>
        <p:blipFill>
          <a:blip r:embed="rId3"/>
          <a:stretch>
            <a:fillRect/>
          </a:stretch>
        </p:blipFill>
        <p:spPr>
          <a:xfrm>
            <a:off x="595423" y="6601440"/>
            <a:ext cx="23358440" cy="1542077"/>
          </a:xfrm>
          <a:prstGeom prst="rect">
            <a:avLst/>
          </a:prstGeom>
        </p:spPr>
      </p:pic>
      <p:sp>
        <p:nvSpPr>
          <p:cNvPr id="9" name="TextBox 8">
            <a:extLst>
              <a:ext uri="{FF2B5EF4-FFF2-40B4-BE49-F238E27FC236}">
                <a16:creationId xmlns:a16="http://schemas.microsoft.com/office/drawing/2014/main" id="{1FE47C2F-D1B5-3438-1E21-1AB64AAB862C}"/>
              </a:ext>
            </a:extLst>
          </p:cNvPr>
          <p:cNvSpPr txBox="1"/>
          <p:nvPr/>
        </p:nvSpPr>
        <p:spPr>
          <a:xfrm>
            <a:off x="1153758" y="8665058"/>
            <a:ext cx="23230242" cy="48423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rPr>
              <a:t>The loss in signal power going from </a:t>
            </a:r>
            <a:r>
              <a:rPr lang="en-US" sz="4400" b="0" dirty="0">
                <a:latin typeface="+mn-lt"/>
              </a:rPr>
              <a:t>50cm diameter</a:t>
            </a:r>
            <a:r>
              <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rPr>
              <a:t> magnet bores and the  </a:t>
            </a:r>
            <a:r>
              <a:rPr lang="en-US" sz="4400" b="0" dirty="0">
                <a:latin typeface="+mn-lt"/>
              </a:rPr>
              <a:t>corresponding cavities to 20cm diameter magnet bores and cavities is </a:t>
            </a:r>
            <a:r>
              <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rPr>
              <a:t>significant.</a:t>
            </a:r>
          </a:p>
          <a:p>
            <a:pPr marL="0" marR="0" indent="0" algn="l" defTabSz="825500" rtl="0" fontAlgn="auto" latinLnBrk="0" hangingPunct="0">
              <a:lnSpc>
                <a:spcPct val="100000"/>
              </a:lnSpc>
              <a:spcBef>
                <a:spcPts val="0"/>
              </a:spcBef>
              <a:spcAft>
                <a:spcPts val="0"/>
              </a:spcAft>
              <a:buClrTx/>
              <a:buSzTx/>
              <a:buFontTx/>
              <a:buNone/>
              <a:tabLst/>
            </a:pPr>
            <a:endParaRPr lang="en-US" sz="4400" b="0" dirty="0">
              <a:latin typeface="+mn-lt"/>
            </a:endParaRPr>
          </a:p>
          <a:p>
            <a:pPr marL="0" marR="0" indent="0" algn="l" defTabSz="825500"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rPr>
              <a:t>Ideally you want the best of both worlds – a large magnet that can probe a wide range</a:t>
            </a:r>
          </a:p>
          <a:p>
            <a:pPr marL="0" marR="0" indent="0" algn="l" defTabSz="825500" rtl="0" fontAlgn="auto" latinLnBrk="0" hangingPunct="0">
              <a:lnSpc>
                <a:spcPct val="100000"/>
              </a:lnSpc>
              <a:spcBef>
                <a:spcPts val="0"/>
              </a:spcBef>
              <a:spcAft>
                <a:spcPts val="0"/>
              </a:spcAft>
              <a:buClrTx/>
              <a:buSzTx/>
              <a:buFontTx/>
              <a:buNone/>
              <a:tabLst/>
            </a:pPr>
            <a:r>
              <a:rPr lang="en-US" sz="4400" b="0" dirty="0">
                <a:latin typeface="+mn-lt"/>
              </a:rPr>
              <a:t>of axion masses, but in practice because the axion mass corresponds to a particular</a:t>
            </a:r>
          </a:p>
          <a:p>
            <a:pPr marL="0" marR="0" indent="0" algn="l" defTabSz="825500" rtl="0" fontAlgn="auto" latinLnBrk="0" hangingPunct="0">
              <a:lnSpc>
                <a:spcPct val="100000"/>
              </a:lnSpc>
              <a:spcBef>
                <a:spcPts val="0"/>
              </a:spcBef>
              <a:spcAft>
                <a:spcPts val="0"/>
              </a:spcAft>
              <a:buClrTx/>
              <a:buSzTx/>
              <a:buFontTx/>
              <a:buNone/>
              <a:tabLst/>
            </a:pPr>
            <a:r>
              <a:rPr lang="en-US" sz="4400" b="0" dirty="0">
                <a:latin typeface="+mn-lt"/>
              </a:rPr>
              <a:t>length scale, it is hard to maintain sensitivity in higher mass searches even if you</a:t>
            </a:r>
          </a:p>
          <a:p>
            <a:pPr marL="0" marR="0" indent="0" algn="l" defTabSz="825500" rtl="0" fontAlgn="auto" latinLnBrk="0" hangingPunct="0">
              <a:lnSpc>
                <a:spcPct val="100000"/>
              </a:lnSpc>
              <a:spcBef>
                <a:spcPts val="0"/>
              </a:spcBef>
              <a:spcAft>
                <a:spcPts val="0"/>
              </a:spcAft>
              <a:buClrTx/>
              <a:buSzTx/>
              <a:buFontTx/>
              <a:buNone/>
              <a:tabLst/>
            </a:pPr>
            <a:r>
              <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rPr>
              <a:t>can afford the large</a:t>
            </a:r>
            <a:r>
              <a:rPr lang="en-US" sz="4400" b="0" dirty="0">
                <a:latin typeface="+mn-lt"/>
              </a:rPr>
              <a:t> magnet that would be required. </a:t>
            </a:r>
            <a:endParaRPr kumimoji="0" lang="en-US" sz="4400" b="0" i="0" u="none" strike="noStrike" cap="none" spc="0" normalizeH="0" baseline="0" dirty="0">
              <a:ln>
                <a:noFill/>
              </a:ln>
              <a:solidFill>
                <a:srgbClr val="000000"/>
              </a:solidFill>
              <a:effectLst/>
              <a:uFillTx/>
              <a:latin typeface="+mn-lt"/>
              <a:ea typeface="Helvetica Neue"/>
              <a:cs typeface="Helvetica Neue"/>
              <a:sym typeface="Helvetica Neue"/>
            </a:endParaRPr>
          </a:p>
        </p:txBody>
      </p:sp>
    </p:spTree>
    <p:extLst>
      <p:ext uri="{BB962C8B-B14F-4D97-AF65-F5344CB8AC3E}">
        <p14:creationId xmlns:p14="http://schemas.microsoft.com/office/powerpoint/2010/main" val="419990643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8AD40-5466-A84C-0111-0B85BF3BB111}"/>
              </a:ext>
            </a:extLst>
          </p:cNvPr>
          <p:cNvSpPr>
            <a:spLocks noGrp="1"/>
          </p:cNvSpPr>
          <p:nvPr>
            <p:ph type="title"/>
          </p:nvPr>
        </p:nvSpPr>
        <p:spPr>
          <a:xfrm>
            <a:off x="1676400" y="127925"/>
            <a:ext cx="21031200" cy="2651126"/>
          </a:xfrm>
        </p:spPr>
        <p:txBody>
          <a:bodyPr/>
          <a:lstStyle/>
          <a:p>
            <a:r>
              <a:rPr lang="en-US" dirty="0"/>
              <a:t>ADMX 4-cavity system</a:t>
            </a:r>
          </a:p>
        </p:txBody>
      </p:sp>
      <p:sp>
        <p:nvSpPr>
          <p:cNvPr id="3" name="Content Placeholder 2">
            <a:extLst>
              <a:ext uri="{FF2B5EF4-FFF2-40B4-BE49-F238E27FC236}">
                <a16:creationId xmlns:a16="http://schemas.microsoft.com/office/drawing/2014/main" id="{E5A46869-987A-93F9-2F34-6D5583015E7B}"/>
              </a:ext>
            </a:extLst>
          </p:cNvPr>
          <p:cNvSpPr>
            <a:spLocks noGrp="1"/>
          </p:cNvSpPr>
          <p:nvPr>
            <p:ph idx="1"/>
          </p:nvPr>
        </p:nvSpPr>
        <p:spPr>
          <a:xfrm>
            <a:off x="1676400" y="3038064"/>
            <a:ext cx="21031200" cy="8702676"/>
          </a:xfrm>
        </p:spPr>
        <p:txBody>
          <a:bodyPr/>
          <a:lstStyle/>
          <a:p>
            <a:r>
              <a:rPr lang="en-US" dirty="0"/>
              <a:t>Reach higher frequencies with multiple resonators</a:t>
            </a:r>
          </a:p>
          <a:p>
            <a:r>
              <a:rPr lang="en-US" dirty="0"/>
              <a:t>Maintain axion conversion volume with multiple cavities</a:t>
            </a:r>
          </a:p>
          <a:p>
            <a:r>
              <a:rPr lang="en-US" dirty="0"/>
              <a:t>Challenge: coherent signal combining between cavities</a:t>
            </a:r>
          </a:p>
        </p:txBody>
      </p:sp>
      <p:sp>
        <p:nvSpPr>
          <p:cNvPr id="4" name="Footer Placeholder 3">
            <a:extLst>
              <a:ext uri="{FF2B5EF4-FFF2-40B4-BE49-F238E27FC236}">
                <a16:creationId xmlns:a16="http://schemas.microsoft.com/office/drawing/2014/main" id="{1DAEE069-BB2C-1711-E838-605389C9476D}"/>
              </a:ext>
            </a:extLst>
          </p:cNvPr>
          <p:cNvSpPr>
            <a:spLocks noGrp="1"/>
          </p:cNvSpPr>
          <p:nvPr>
            <p:ph type="ftr" sz="quarter" idx="11"/>
          </p:nvPr>
        </p:nvSpPr>
        <p:spPr/>
        <p:txBody>
          <a:bodyPr/>
          <a:lstStyle/>
          <a:p>
            <a:r>
              <a:rPr lang="en-US"/>
              <a:t>Rybka -CWODS - 2026</a:t>
            </a:r>
          </a:p>
        </p:txBody>
      </p:sp>
      <p:pic>
        <p:nvPicPr>
          <p:cNvPr id="6" name="Picture 5">
            <a:extLst>
              <a:ext uri="{FF2B5EF4-FFF2-40B4-BE49-F238E27FC236}">
                <a16:creationId xmlns:a16="http://schemas.microsoft.com/office/drawing/2014/main" id="{E9445533-2D58-1798-E94E-A0F18857BED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2599852" y="6207219"/>
            <a:ext cx="8362192" cy="6505482"/>
          </a:xfrm>
          <a:prstGeom prst="rect">
            <a:avLst/>
          </a:prstGeom>
        </p:spPr>
      </p:pic>
      <p:pic>
        <p:nvPicPr>
          <p:cNvPr id="5" name="Picture 4" descr="A diagram of a machine&#10;&#10;AI-generated content may be incorrect.">
            <a:extLst>
              <a:ext uri="{FF2B5EF4-FFF2-40B4-BE49-F238E27FC236}">
                <a16:creationId xmlns:a16="http://schemas.microsoft.com/office/drawing/2014/main" id="{83571AFD-3542-18C3-4DD4-44F11C5992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03564" y="6074195"/>
            <a:ext cx="7585684" cy="6505482"/>
          </a:xfrm>
          <a:prstGeom prst="rect">
            <a:avLst/>
          </a:prstGeom>
        </p:spPr>
      </p:pic>
    </p:spTree>
    <p:extLst>
      <p:ext uri="{BB962C8B-B14F-4D97-AF65-F5344CB8AC3E}">
        <p14:creationId xmlns:p14="http://schemas.microsoft.com/office/powerpoint/2010/main" val="2584200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D299D-E3B5-5319-DF9A-D37E4F15771E}"/>
              </a:ext>
            </a:extLst>
          </p:cNvPr>
          <p:cNvSpPr>
            <a:spLocks noGrp="1"/>
          </p:cNvSpPr>
          <p:nvPr>
            <p:ph type="title"/>
          </p:nvPr>
        </p:nvSpPr>
        <p:spPr/>
        <p:txBody>
          <a:bodyPr>
            <a:noAutofit/>
          </a:bodyPr>
          <a:lstStyle/>
          <a:p>
            <a:r>
              <a:rPr lang="en-US" sz="8800" dirty="0"/>
              <a:t>Sophisticated Resonators – Multiwavelength Cavities</a:t>
            </a:r>
          </a:p>
        </p:txBody>
      </p:sp>
      <p:sp>
        <p:nvSpPr>
          <p:cNvPr id="3" name="Content Placeholder 2">
            <a:extLst>
              <a:ext uri="{FF2B5EF4-FFF2-40B4-BE49-F238E27FC236}">
                <a16:creationId xmlns:a16="http://schemas.microsoft.com/office/drawing/2014/main" id="{78AE0765-43F8-FAC9-7C12-8823F0B5B057}"/>
              </a:ext>
            </a:extLst>
          </p:cNvPr>
          <p:cNvSpPr>
            <a:spLocks noGrp="1"/>
          </p:cNvSpPr>
          <p:nvPr>
            <p:ph idx="1"/>
          </p:nvPr>
        </p:nvSpPr>
        <p:spPr>
          <a:xfrm>
            <a:off x="2000921" y="3172891"/>
            <a:ext cx="16224324" cy="1749425"/>
          </a:xfrm>
        </p:spPr>
        <p:txBody>
          <a:bodyPr/>
          <a:lstStyle/>
          <a:p>
            <a:r>
              <a:rPr lang="en-US" dirty="0"/>
              <a:t>Dividing single cavities or metamaterial structures captures similar volume gains to multiple cavities</a:t>
            </a:r>
          </a:p>
        </p:txBody>
      </p:sp>
      <p:sp>
        <p:nvSpPr>
          <p:cNvPr id="4" name="Footer Placeholder 3">
            <a:extLst>
              <a:ext uri="{FF2B5EF4-FFF2-40B4-BE49-F238E27FC236}">
                <a16:creationId xmlns:a16="http://schemas.microsoft.com/office/drawing/2014/main" id="{2D0244D1-F829-02B3-4124-C68699D712F9}"/>
              </a:ext>
            </a:extLst>
          </p:cNvPr>
          <p:cNvSpPr>
            <a:spLocks noGrp="1"/>
          </p:cNvSpPr>
          <p:nvPr>
            <p:ph type="ftr" sz="quarter" idx="11"/>
          </p:nvPr>
        </p:nvSpPr>
        <p:spPr/>
        <p:txBody>
          <a:bodyPr/>
          <a:lstStyle/>
          <a:p>
            <a:endParaRPr lang="en-US" dirty="0"/>
          </a:p>
        </p:txBody>
      </p:sp>
      <p:sp>
        <p:nvSpPr>
          <p:cNvPr id="6" name="TextBox 5">
            <a:extLst>
              <a:ext uri="{FF2B5EF4-FFF2-40B4-BE49-F238E27FC236}">
                <a16:creationId xmlns:a16="http://schemas.microsoft.com/office/drawing/2014/main" id="{80CDBD2C-37A9-7827-A694-3C0B4BDC20D3}"/>
              </a:ext>
            </a:extLst>
          </p:cNvPr>
          <p:cNvSpPr txBox="1"/>
          <p:nvPr/>
        </p:nvSpPr>
        <p:spPr>
          <a:xfrm>
            <a:off x="2000921" y="11018115"/>
            <a:ext cx="7680962" cy="2554545"/>
          </a:xfrm>
          <a:prstGeom prst="rect">
            <a:avLst/>
          </a:prstGeom>
          <a:noFill/>
        </p:spPr>
        <p:txBody>
          <a:bodyPr wrap="square" rtlCol="0">
            <a:spAutoFit/>
          </a:bodyPr>
          <a:lstStyle/>
          <a:p>
            <a:r>
              <a:rPr lang="en-US" sz="4000" dirty="0"/>
              <a:t>“Pizza” Cavity is divided into subregions and read out coherently.</a:t>
            </a:r>
          </a:p>
          <a:p>
            <a:r>
              <a:rPr lang="en-US" sz="4000" dirty="0"/>
              <a:t>S. </a:t>
            </a:r>
            <a:r>
              <a:rPr lang="en-US" sz="4000" dirty="0" err="1"/>
              <a:t>Youn</a:t>
            </a:r>
            <a:r>
              <a:rPr lang="en-US" sz="4000" dirty="0"/>
              <a:t>, CAPP (2023)</a:t>
            </a:r>
          </a:p>
        </p:txBody>
      </p:sp>
      <p:sp>
        <p:nvSpPr>
          <p:cNvPr id="7" name="TextBox 6">
            <a:extLst>
              <a:ext uri="{FF2B5EF4-FFF2-40B4-BE49-F238E27FC236}">
                <a16:creationId xmlns:a16="http://schemas.microsoft.com/office/drawing/2014/main" id="{B12ABB0D-AC78-2992-995D-E5369139DF6A}"/>
              </a:ext>
            </a:extLst>
          </p:cNvPr>
          <p:cNvSpPr txBox="1"/>
          <p:nvPr/>
        </p:nvSpPr>
        <p:spPr>
          <a:xfrm>
            <a:off x="9737511" y="9767211"/>
            <a:ext cx="7321764" cy="3785652"/>
          </a:xfrm>
          <a:prstGeom prst="rect">
            <a:avLst/>
          </a:prstGeom>
          <a:noFill/>
        </p:spPr>
        <p:txBody>
          <a:bodyPr wrap="square" rtlCol="0">
            <a:spAutoFit/>
          </a:bodyPr>
          <a:lstStyle/>
          <a:p>
            <a:r>
              <a:rPr lang="en-US" sz="4000" dirty="0"/>
              <a:t>Multiple periodic conductors allow the ALPHA “Plasma </a:t>
            </a:r>
            <a:r>
              <a:rPr lang="en-US" sz="4000" dirty="0" err="1"/>
              <a:t>Haloscope</a:t>
            </a:r>
            <a:r>
              <a:rPr lang="en-US" sz="4000" dirty="0"/>
              <a:t>” to have a multiwavelength volume </a:t>
            </a:r>
          </a:p>
          <a:p>
            <a:r>
              <a:rPr lang="en-US" sz="4000" dirty="0"/>
              <a:t>A. Millar Phys. Rev. D. 107 055103 (2023)</a:t>
            </a:r>
          </a:p>
        </p:txBody>
      </p:sp>
      <p:pic>
        <p:nvPicPr>
          <p:cNvPr id="11" name="Picture 10">
            <a:extLst>
              <a:ext uri="{FF2B5EF4-FFF2-40B4-BE49-F238E27FC236}">
                <a16:creationId xmlns:a16="http://schemas.microsoft.com/office/drawing/2014/main" id="{1EF49276-1CFD-17B8-9556-1D3A385F15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13083" y="5034485"/>
            <a:ext cx="10971952" cy="4518092"/>
          </a:xfrm>
          <a:prstGeom prst="rect">
            <a:avLst/>
          </a:prstGeom>
        </p:spPr>
      </p:pic>
      <p:pic>
        <p:nvPicPr>
          <p:cNvPr id="13" name="Picture 12" descr="A metal object on a table&#10;&#10;Description automatically generated">
            <a:extLst>
              <a:ext uri="{FF2B5EF4-FFF2-40B4-BE49-F238E27FC236}">
                <a16:creationId xmlns:a16="http://schemas.microsoft.com/office/drawing/2014/main" id="{48D7BF94-8A25-70F2-8166-9AE1BAFDC7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34858" y="5120210"/>
            <a:ext cx="5613088" cy="5220146"/>
          </a:xfrm>
          <a:prstGeom prst="rect">
            <a:avLst/>
          </a:prstGeom>
        </p:spPr>
      </p:pic>
      <p:pic>
        <p:nvPicPr>
          <p:cNvPr id="5" name="Picture 4">
            <a:extLst>
              <a:ext uri="{FF2B5EF4-FFF2-40B4-BE49-F238E27FC236}">
                <a16:creationId xmlns:a16="http://schemas.microsoft.com/office/drawing/2014/main" id="{989FFD24-AB38-8E6B-8F05-F79C267C6E0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7718793" y="4819851"/>
            <a:ext cx="4518096" cy="4518092"/>
          </a:xfrm>
          <a:prstGeom prst="rect">
            <a:avLst/>
          </a:prstGeom>
        </p:spPr>
      </p:pic>
      <p:sp>
        <p:nvSpPr>
          <p:cNvPr id="8" name="TextBox 7">
            <a:extLst>
              <a:ext uri="{FF2B5EF4-FFF2-40B4-BE49-F238E27FC236}">
                <a16:creationId xmlns:a16="http://schemas.microsoft.com/office/drawing/2014/main" id="{A156A8A1-681A-1857-EDEE-8FB53E4E050E}"/>
              </a:ext>
            </a:extLst>
          </p:cNvPr>
          <p:cNvSpPr txBox="1"/>
          <p:nvPr/>
        </p:nvSpPr>
        <p:spPr>
          <a:xfrm>
            <a:off x="17983211" y="9552577"/>
            <a:ext cx="4399868" cy="3170099"/>
          </a:xfrm>
          <a:prstGeom prst="rect">
            <a:avLst/>
          </a:prstGeom>
          <a:noFill/>
        </p:spPr>
        <p:txBody>
          <a:bodyPr wrap="square" rtlCol="0">
            <a:spAutoFit/>
          </a:bodyPr>
          <a:lstStyle/>
          <a:p>
            <a:r>
              <a:rPr lang="en-US" sz="4000" dirty="0"/>
              <a:t>See also: </a:t>
            </a:r>
          </a:p>
          <a:p>
            <a:r>
              <a:rPr lang="en-US" sz="4000" dirty="0"/>
              <a:t>Lindahl et al. Phys. Rev. Applied 25, 024073 (2026)</a:t>
            </a:r>
          </a:p>
        </p:txBody>
      </p:sp>
    </p:spTree>
    <p:extLst>
      <p:ext uri="{BB962C8B-B14F-4D97-AF65-F5344CB8AC3E}">
        <p14:creationId xmlns:p14="http://schemas.microsoft.com/office/powerpoint/2010/main" val="3265205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Quantum Sensors for the Hidden Sector"/>
          <p:cNvSpPr txBox="1">
            <a:spLocks noGrp="1"/>
          </p:cNvSpPr>
          <p:nvPr>
            <p:ph type="title"/>
          </p:nvPr>
        </p:nvSpPr>
        <p:spPr>
          <a:xfrm>
            <a:off x="2286130" y="-257441"/>
            <a:ext cx="21005801" cy="2286001"/>
          </a:xfrm>
          <a:prstGeom prst="rect">
            <a:avLst/>
          </a:prstGeom>
        </p:spPr>
        <p:txBody>
          <a:bodyPr/>
          <a:lstStyle>
            <a:lvl1pPr>
              <a:defRPr sz="6100"/>
            </a:lvl1pPr>
          </a:lstStyle>
          <a:p>
            <a:r>
              <a:t>Quantum Sensors for the Hidden Sector</a:t>
            </a:r>
          </a:p>
        </p:txBody>
      </p:sp>
      <p:sp>
        <p:nvSpPr>
          <p:cNvPr id="215" name="UK collaboration funded by STFC in 2021 to develop low noise quantum electronics for application to axion searches. Works with ADMX."/>
          <p:cNvSpPr txBox="1"/>
          <p:nvPr/>
        </p:nvSpPr>
        <p:spPr>
          <a:xfrm>
            <a:off x="1429892" y="1710928"/>
            <a:ext cx="21953668" cy="16579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5200" b="0"/>
            </a:lvl1pPr>
          </a:lstStyle>
          <a:p>
            <a:r>
              <a:t>UK collaboration funded by STFC in 2021 to develop low noise quantum electronics for application to axion searches. Works with ADMX.</a:t>
            </a:r>
          </a:p>
        </p:txBody>
      </p:sp>
      <p:pic>
        <p:nvPicPr>
          <p:cNvPr id="216" name="logo.pdf" descr="logo.pdf"/>
          <p:cNvPicPr>
            <a:picLocks noChangeAspect="1"/>
          </p:cNvPicPr>
          <p:nvPr/>
        </p:nvPicPr>
        <p:blipFill>
          <a:blip r:embed="rId2"/>
          <a:stretch>
            <a:fillRect/>
          </a:stretch>
        </p:blipFill>
        <p:spPr>
          <a:xfrm>
            <a:off x="20337594" y="152441"/>
            <a:ext cx="3861009" cy="1466238"/>
          </a:xfrm>
          <a:prstGeom prst="rect">
            <a:avLst/>
          </a:prstGeom>
          <a:ln w="12700">
            <a:miter lim="400000"/>
          </a:ln>
        </p:spPr>
      </p:pic>
      <p:pic>
        <p:nvPicPr>
          <p:cNvPr id="3" name="Picture 2" descr="A group of people posing for a photo&#10;&#10;Description automatically generated">
            <a:extLst>
              <a:ext uri="{FF2B5EF4-FFF2-40B4-BE49-F238E27FC236}">
                <a16:creationId xmlns:a16="http://schemas.microsoft.com/office/drawing/2014/main" id="{A3D2799F-57E7-166D-00A2-E796E38771AA}"/>
              </a:ext>
            </a:extLst>
          </p:cNvPr>
          <p:cNvPicPr>
            <a:picLocks noChangeAspect="1"/>
          </p:cNvPicPr>
          <p:nvPr/>
        </p:nvPicPr>
        <p:blipFill>
          <a:blip r:embed="rId3"/>
          <a:stretch>
            <a:fillRect/>
          </a:stretch>
        </p:blipFill>
        <p:spPr>
          <a:xfrm rot="10800000">
            <a:off x="1920184" y="3996929"/>
            <a:ext cx="21259174" cy="9566630"/>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Rectangle 16"/>
          <p:cNvSpPr/>
          <p:nvPr/>
        </p:nvSpPr>
        <p:spPr>
          <a:xfrm>
            <a:off x="-37894" y="59649"/>
            <a:ext cx="24384001" cy="13716001"/>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25" name="Rectangle 60"/>
          <p:cNvSpPr/>
          <p:nvPr/>
        </p:nvSpPr>
        <p:spPr>
          <a:xfrm>
            <a:off x="20440017" y="3763402"/>
            <a:ext cx="3443931" cy="8589127"/>
          </a:xfrm>
          <a:prstGeom prst="rect">
            <a:avLst/>
          </a:prstGeom>
          <a:solidFill>
            <a:srgbClr val="0E2841"/>
          </a:solidFill>
          <a:ln w="38100">
            <a:solidFill>
              <a:srgbClr val="156082"/>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26" name="Rectangle 50"/>
          <p:cNvSpPr/>
          <p:nvPr/>
        </p:nvSpPr>
        <p:spPr>
          <a:xfrm>
            <a:off x="16715861" y="157063"/>
            <a:ext cx="3067797" cy="8162144"/>
          </a:xfrm>
          <a:prstGeom prst="rect">
            <a:avLst/>
          </a:prstGeom>
          <a:solidFill>
            <a:srgbClr val="855541"/>
          </a:solidFill>
          <a:ln w="38100">
            <a:solidFill>
              <a:srgbClr val="0E2841"/>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27" name="Rectangle 49"/>
          <p:cNvSpPr/>
          <p:nvPr/>
        </p:nvSpPr>
        <p:spPr>
          <a:xfrm>
            <a:off x="15452354" y="8554695"/>
            <a:ext cx="3858507" cy="4956765"/>
          </a:xfrm>
          <a:prstGeom prst="rect">
            <a:avLst/>
          </a:prstGeom>
          <a:solidFill>
            <a:srgbClr val="BD8250"/>
          </a:solidFill>
          <a:ln w="38100">
            <a:solidFill>
              <a:srgbClr val="855541"/>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28" name="Rectangle 35"/>
          <p:cNvSpPr/>
          <p:nvPr/>
        </p:nvSpPr>
        <p:spPr>
          <a:xfrm>
            <a:off x="11755467" y="1296418"/>
            <a:ext cx="3531689" cy="9252906"/>
          </a:xfrm>
          <a:prstGeom prst="rect">
            <a:avLst/>
          </a:prstGeom>
          <a:solidFill>
            <a:srgbClr val="FEAB58"/>
          </a:solidFill>
          <a:ln w="38100">
            <a:solidFill>
              <a:srgbClr val="BD8250"/>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29" name="TextBox 21"/>
          <p:cNvSpPr txBox="1"/>
          <p:nvPr/>
        </p:nvSpPr>
        <p:spPr>
          <a:xfrm>
            <a:off x="887" y="1469411"/>
            <a:ext cx="4621272" cy="1275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defRPr sz="3600">
                <a:latin typeface="Helvetica"/>
                <a:ea typeface="Helvetica"/>
                <a:cs typeface="Helvetica"/>
                <a:sym typeface="Helvetica"/>
              </a:defRPr>
            </a:lvl1pPr>
          </a:lstStyle>
          <a:p>
            <a:r>
              <a:t>Data Acquisition: Room Temperature</a:t>
            </a:r>
          </a:p>
        </p:txBody>
      </p:sp>
      <p:sp>
        <p:nvSpPr>
          <p:cNvPr id="230" name="Title 1"/>
          <p:cNvSpPr txBox="1">
            <a:spLocks noGrp="1"/>
          </p:cNvSpPr>
          <p:nvPr>
            <p:ph type="title"/>
          </p:nvPr>
        </p:nvSpPr>
        <p:spPr>
          <a:xfrm>
            <a:off x="5541766" y="90558"/>
            <a:ext cx="12843093" cy="1299078"/>
          </a:xfrm>
          <a:prstGeom prst="rect">
            <a:avLst/>
          </a:prstGeom>
        </p:spPr>
        <p:txBody>
          <a:bodyPr/>
          <a:lstStyle>
            <a:lvl1pPr algn="ctr">
              <a:defRPr sz="7200">
                <a:latin typeface="Helvetica"/>
                <a:ea typeface="Helvetica"/>
                <a:cs typeface="Helvetica"/>
                <a:sym typeface="Helvetica"/>
              </a:defRPr>
            </a:lvl1pPr>
          </a:lstStyle>
          <a:p>
            <a:r>
              <a:t>The Fridge </a:t>
            </a:r>
          </a:p>
        </p:txBody>
      </p:sp>
      <p:sp>
        <p:nvSpPr>
          <p:cNvPr id="231" name="Slide Number Placeholder 5"/>
          <p:cNvSpPr txBox="1">
            <a:spLocks noGrp="1"/>
          </p:cNvSpPr>
          <p:nvPr>
            <p:ph type="sldNum" sz="quarter" idx="2"/>
          </p:nvPr>
        </p:nvSpPr>
        <p:spPr>
          <a:xfrm>
            <a:off x="23622423" y="12657422"/>
            <a:ext cx="449854"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15</a:t>
            </a:fld>
            <a:endParaRPr/>
          </a:p>
        </p:txBody>
      </p:sp>
      <p:pic>
        <p:nvPicPr>
          <p:cNvPr id="232" name="Picture 489" descr="Picture 489"/>
          <p:cNvPicPr>
            <a:picLocks noChangeAspect="1"/>
          </p:cNvPicPr>
          <p:nvPr/>
        </p:nvPicPr>
        <p:blipFill>
          <a:blip r:embed="rId2"/>
          <a:stretch>
            <a:fillRect/>
          </a:stretch>
        </p:blipFill>
        <p:spPr>
          <a:xfrm>
            <a:off x="210119" y="193060"/>
            <a:ext cx="2663241" cy="1012602"/>
          </a:xfrm>
          <a:prstGeom prst="rect">
            <a:avLst/>
          </a:prstGeom>
          <a:ln w="12700">
            <a:miter lim="400000"/>
          </a:ln>
        </p:spPr>
      </p:pic>
      <p:sp>
        <p:nvSpPr>
          <p:cNvPr id="233" name="Rectangle: Rounded Corners 4"/>
          <p:cNvSpPr/>
          <p:nvPr/>
        </p:nvSpPr>
        <p:spPr>
          <a:xfrm>
            <a:off x="3106959" y="9860040"/>
            <a:ext cx="3178771" cy="91439"/>
          </a:xfrm>
          <a:prstGeom prst="roundRect">
            <a:avLst>
              <a:gd name="adj" fmla="val 16667"/>
            </a:avLst>
          </a:prstGeom>
          <a:solidFill>
            <a:srgbClr val="FEAB58"/>
          </a:solidFill>
          <a:ln w="38100">
            <a:solidFill>
              <a:srgbClr val="FEAB58"/>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34" name="Rectangle: Rounded Corners 6"/>
          <p:cNvSpPr/>
          <p:nvPr/>
        </p:nvSpPr>
        <p:spPr>
          <a:xfrm flipH="1">
            <a:off x="7093536" y="10062380"/>
            <a:ext cx="2485672" cy="91439"/>
          </a:xfrm>
          <a:prstGeom prst="roundRect">
            <a:avLst>
              <a:gd name="adj" fmla="val 16667"/>
            </a:avLst>
          </a:prstGeom>
          <a:solidFill>
            <a:schemeClr val="accent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35" name="Rectangle: Rounded Corners 7"/>
          <p:cNvSpPr/>
          <p:nvPr/>
        </p:nvSpPr>
        <p:spPr>
          <a:xfrm rot="10800000" flipH="1">
            <a:off x="2184718" y="1493460"/>
            <a:ext cx="2910949" cy="91439"/>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36" name="Title 1"/>
          <p:cNvSpPr txBox="1"/>
          <p:nvPr/>
        </p:nvSpPr>
        <p:spPr>
          <a:xfrm>
            <a:off x="8228252" y="10075851"/>
            <a:ext cx="4033623" cy="182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p>
            <a:pPr algn="l" defTabSz="1828800">
              <a:lnSpc>
                <a:spcPct val="90000"/>
              </a:lnSpc>
              <a:defRPr sz="3600">
                <a:solidFill>
                  <a:schemeClr val="accent1"/>
                </a:solidFill>
                <a:latin typeface="Helvetica"/>
                <a:ea typeface="Helvetica"/>
                <a:cs typeface="Helvetica"/>
                <a:sym typeface="Helvetica"/>
              </a:defRPr>
            </a:pPr>
            <a:r>
              <a:t>Magnet Internal Bore:</a:t>
            </a:r>
            <a:endParaRPr sz="8800">
              <a:latin typeface="Aptos Display"/>
              <a:ea typeface="Aptos Display"/>
              <a:cs typeface="Aptos Display"/>
              <a:sym typeface="Aptos Display"/>
            </a:endParaRPr>
          </a:p>
          <a:p>
            <a:pPr algn="l" defTabSz="1828800">
              <a:lnSpc>
                <a:spcPct val="90000"/>
              </a:lnSpc>
              <a:defRPr sz="3600">
                <a:solidFill>
                  <a:schemeClr val="accent1"/>
                </a:solidFill>
                <a:latin typeface="Helvetica"/>
                <a:ea typeface="Helvetica"/>
                <a:cs typeface="Helvetica"/>
                <a:sym typeface="Helvetica"/>
              </a:defRPr>
            </a:pPr>
            <a:r>
              <a:t>18.5 cm </a:t>
            </a:r>
          </a:p>
        </p:txBody>
      </p:sp>
      <p:sp>
        <p:nvSpPr>
          <p:cNvPr id="237" name="Title 1"/>
          <p:cNvSpPr txBox="1"/>
          <p:nvPr/>
        </p:nvSpPr>
        <p:spPr>
          <a:xfrm>
            <a:off x="-387701" y="9636455"/>
            <a:ext cx="5248038" cy="182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p>
            <a:pPr algn="r" defTabSz="1828800">
              <a:lnSpc>
                <a:spcPct val="90000"/>
              </a:lnSpc>
              <a:defRPr sz="3600">
                <a:solidFill>
                  <a:srgbClr val="FEAB58"/>
                </a:solidFill>
                <a:latin typeface="Helvetica"/>
                <a:ea typeface="Helvetica"/>
                <a:cs typeface="Helvetica"/>
                <a:sym typeface="Helvetica"/>
              </a:defRPr>
            </a:pPr>
            <a:r>
              <a:t>Cavity Temperature:</a:t>
            </a:r>
            <a:endParaRPr sz="8800">
              <a:latin typeface="Aptos Display"/>
              <a:ea typeface="Aptos Display"/>
              <a:cs typeface="Aptos Display"/>
              <a:sym typeface="Aptos Display"/>
            </a:endParaRPr>
          </a:p>
          <a:p>
            <a:pPr algn="r" defTabSz="1828800">
              <a:lnSpc>
                <a:spcPct val="90000"/>
              </a:lnSpc>
              <a:defRPr sz="3600">
                <a:solidFill>
                  <a:srgbClr val="FEAB58"/>
                </a:solidFill>
                <a:latin typeface="Helvetica"/>
                <a:ea typeface="Helvetica"/>
                <a:cs typeface="Helvetica"/>
                <a:sym typeface="Helvetica"/>
              </a:defRPr>
            </a:pPr>
            <a:r>
              <a:t>12 mK</a:t>
            </a:r>
          </a:p>
        </p:txBody>
      </p:sp>
      <p:pic>
        <p:nvPicPr>
          <p:cNvPr id="238" name="Picture 18" descr="Picture 18"/>
          <p:cNvPicPr>
            <a:picLocks noChangeAspect="1"/>
          </p:cNvPicPr>
          <p:nvPr/>
        </p:nvPicPr>
        <p:blipFill>
          <a:blip r:embed="rId3"/>
          <a:srcRect l="23504" t="4962" r="39663" b="20202"/>
          <a:stretch>
            <a:fillRect/>
          </a:stretch>
        </p:blipFill>
        <p:spPr>
          <a:xfrm>
            <a:off x="20639463" y="3910930"/>
            <a:ext cx="3067795" cy="8310300"/>
          </a:xfrm>
          <a:prstGeom prst="rect">
            <a:avLst/>
          </a:prstGeom>
          <a:ln w="12700">
            <a:miter lim="400000"/>
          </a:ln>
        </p:spPr>
      </p:pic>
      <p:pic>
        <p:nvPicPr>
          <p:cNvPr id="239" name="Picture 33" descr="Picture 33"/>
          <p:cNvPicPr>
            <a:picLocks noChangeAspect="1"/>
          </p:cNvPicPr>
          <p:nvPr/>
        </p:nvPicPr>
        <p:blipFill>
          <a:blip r:embed="rId4"/>
          <a:srcRect l="27906" r="24712"/>
          <a:stretch>
            <a:fillRect/>
          </a:stretch>
        </p:blipFill>
        <p:spPr>
          <a:xfrm>
            <a:off x="16839759" y="252342"/>
            <a:ext cx="2837181" cy="7983984"/>
          </a:xfrm>
          <a:prstGeom prst="rect">
            <a:avLst/>
          </a:prstGeom>
          <a:ln w="12700">
            <a:miter lim="400000"/>
          </a:ln>
        </p:spPr>
      </p:pic>
      <p:pic>
        <p:nvPicPr>
          <p:cNvPr id="240" name="Picture 36" descr="Picture 36"/>
          <p:cNvPicPr>
            <a:picLocks noChangeAspect="1"/>
          </p:cNvPicPr>
          <p:nvPr/>
        </p:nvPicPr>
        <p:blipFill>
          <a:blip r:embed="rId5"/>
          <a:stretch>
            <a:fillRect/>
          </a:stretch>
        </p:blipFill>
        <p:spPr>
          <a:xfrm>
            <a:off x="15565181" y="8623282"/>
            <a:ext cx="3614697" cy="4819595"/>
          </a:xfrm>
          <a:prstGeom prst="rect">
            <a:avLst/>
          </a:prstGeom>
          <a:ln w="12700">
            <a:miter lim="400000"/>
          </a:ln>
        </p:spPr>
      </p:pic>
      <p:pic>
        <p:nvPicPr>
          <p:cNvPr id="241" name="Picture 39" descr="Picture 39"/>
          <p:cNvPicPr>
            <a:picLocks noChangeAspect="1"/>
          </p:cNvPicPr>
          <p:nvPr/>
        </p:nvPicPr>
        <p:blipFill>
          <a:blip r:embed="rId6"/>
          <a:stretch>
            <a:fillRect/>
          </a:stretch>
        </p:blipFill>
        <p:spPr>
          <a:xfrm>
            <a:off x="11862186" y="1406017"/>
            <a:ext cx="3371527" cy="9074761"/>
          </a:xfrm>
          <a:prstGeom prst="rect">
            <a:avLst/>
          </a:prstGeom>
          <a:ln w="12700">
            <a:miter lim="400000"/>
          </a:ln>
        </p:spPr>
      </p:pic>
      <p:pic>
        <p:nvPicPr>
          <p:cNvPr id="242" name="Picture 41" descr="Picture 41"/>
          <p:cNvPicPr>
            <a:picLocks noChangeAspect="1"/>
          </p:cNvPicPr>
          <p:nvPr/>
        </p:nvPicPr>
        <p:blipFill>
          <a:blip r:embed="rId7"/>
          <a:stretch>
            <a:fillRect/>
          </a:stretch>
        </p:blipFill>
        <p:spPr>
          <a:xfrm>
            <a:off x="21212359" y="21019"/>
            <a:ext cx="3133747" cy="804859"/>
          </a:xfrm>
          <a:prstGeom prst="rect">
            <a:avLst/>
          </a:prstGeom>
          <a:ln w="12700">
            <a:miter lim="400000"/>
          </a:ln>
        </p:spPr>
      </p:pic>
      <mc:AlternateContent xmlns:mc="http://schemas.openxmlformats.org/markup-compatibility/2006" xmlns:a14="http://schemas.microsoft.com/office/drawing/2010/main">
        <mc:Choice Requires="a14">
          <p:sp>
            <p:nvSpPr>
              <p:cNvPr id="243" name="TextBox 22"/>
              <p:cNvSpPr txBox="1"/>
              <p:nvPr/>
            </p:nvSpPr>
            <p:spPr>
              <a:xfrm>
                <a:off x="8110649" y="1982402"/>
                <a:ext cx="4181018" cy="12115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tIns="91439" bIns="91439">
                <a:spAutoFit/>
              </a:bodyPr>
              <a:lstStyle/>
              <a:p>
                <a:pPr algn="l" defTabSz="1828800">
                  <a:defRPr sz="3600">
                    <a:latin typeface="Helvetica"/>
                    <a:ea typeface="Helvetica"/>
                    <a:cs typeface="Helvetica"/>
                    <a:sym typeface="Helvetica"/>
                  </a:defRPr>
                </a:pPr>
                <a:r>
                  <a:t>Pulse Tube 1: </a:t>
                </a:r>
                <a:endParaRPr>
                  <a:latin typeface="Cambria Math"/>
                  <a:ea typeface="Cambria Math"/>
                  <a:cs typeface="Cambria Math"/>
                  <a:sym typeface="Cambria Math"/>
                </a:endParaRPr>
              </a:p>
              <a:p>
                <a:pPr algn="l" defTabSz="1828800">
                  <a:defRPr sz="3600" b="0">
                    <a:latin typeface="Cambria Math"/>
                    <a:ea typeface="Cambria Math"/>
                    <a:cs typeface="Cambria Math"/>
                    <a:sym typeface="Cambria Math"/>
                  </a:defRPr>
                </a:pPr>
                <a14:m>
                  <m:oMathPara xmlns:m="http://schemas.openxmlformats.org/officeDocument/2006/math">
                    <m:oMathParaPr>
                      <m:jc m:val="left"/>
                    </m:oMathParaPr>
                    <m:oMath xmlns:m="http://schemas.openxmlformats.org/officeDocument/2006/math">
                      <m:r>
                        <a:rPr sz="1800" i="1">
                          <a:solidFill>
                            <a:srgbClr val="000000"/>
                          </a:solidFill>
                          <a:latin typeface="Cambria Math" panose="02040503050406030204" pitchFamily="18" charset="0"/>
                        </a:rPr>
                        <m:t>≈</m:t>
                      </m:r>
                      <m:r>
                        <a:rPr sz="1800" i="1">
                          <a:solidFill>
                            <a:srgbClr val="000000"/>
                          </a:solidFill>
                          <a:latin typeface="Cambria Math" panose="02040503050406030204" pitchFamily="18" charset="0"/>
                        </a:rPr>
                        <m:t>𝟕𝟎</m:t>
                      </m:r>
                      <m:r>
                        <a:rPr sz="1800" i="1">
                          <a:solidFill>
                            <a:srgbClr val="000000"/>
                          </a:solidFill>
                          <a:latin typeface="Cambria Math" panose="02040503050406030204" pitchFamily="18" charset="0"/>
                        </a:rPr>
                        <m:t> </m:t>
                      </m:r>
                      <m:r>
                        <a:rPr sz="1800" i="1">
                          <a:solidFill>
                            <a:srgbClr val="000000"/>
                          </a:solidFill>
                          <a:latin typeface="Cambria Math" panose="02040503050406030204" pitchFamily="18" charset="0"/>
                        </a:rPr>
                        <m:t>𝐊</m:t>
                      </m:r>
                    </m:oMath>
                  </m:oMathPara>
                </a14:m>
                <a:endParaRPr sz="1698"/>
              </a:p>
            </p:txBody>
          </p:sp>
        </mc:Choice>
        <mc:Fallback xmlns="">
          <p:sp>
            <p:nvSpPr>
              <p:cNvPr id="243" name="TextBox 22"/>
              <p:cNvSpPr txBox="1">
                <a:spLocks noRot="1" noChangeAspect="1" noMove="1" noResize="1" noEditPoints="1" noAdjustHandles="1" noChangeArrowheads="1" noChangeShapeType="1" noTextEdit="1"/>
              </p:cNvSpPr>
              <p:nvPr/>
            </p:nvSpPr>
            <p:spPr>
              <a:xfrm>
                <a:off x="8110649" y="1982402"/>
                <a:ext cx="4181018" cy="1211581"/>
              </a:xfrm>
              <a:prstGeom prst="rect">
                <a:avLst/>
              </a:prstGeom>
              <a:blipFill>
                <a:blip r:embed="rId8"/>
                <a:stretch>
                  <a:fillRect l="-4242" t="-4167"/>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4" name="TextBox 23"/>
              <p:cNvSpPr txBox="1"/>
              <p:nvPr/>
            </p:nvSpPr>
            <p:spPr>
              <a:xfrm>
                <a:off x="320859" y="3343754"/>
                <a:ext cx="4181018" cy="121158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tIns="91439" bIns="91439">
                <a:spAutoFit/>
              </a:bodyPr>
              <a:lstStyle/>
              <a:p>
                <a:pPr algn="r" defTabSz="1828800">
                  <a:defRPr sz="3600">
                    <a:latin typeface="Helvetica"/>
                    <a:ea typeface="Helvetica"/>
                    <a:cs typeface="Helvetica"/>
                    <a:sym typeface="Helvetica"/>
                  </a:defRPr>
                </a:pPr>
                <a:r>
                  <a:t>Pulse Tube 2: </a:t>
                </a:r>
              </a:p>
              <a:p>
                <a:pPr algn="r" defTabSz="1828800">
                  <a:defRPr sz="3600" b="0">
                    <a:latin typeface="Cambria Math"/>
                    <a:ea typeface="Cambria Math"/>
                    <a:cs typeface="Cambria Math"/>
                    <a:sym typeface="Cambria Math"/>
                  </a:defRPr>
                </a:pPr>
                <a14:m>
                  <m:oMathPara xmlns:m="http://schemas.openxmlformats.org/officeDocument/2006/math">
                    <m:oMathParaPr>
                      <m:jc m:val="right"/>
                    </m:oMathParaPr>
                    <m:oMath xmlns:m="http://schemas.openxmlformats.org/officeDocument/2006/math">
                      <m:r>
                        <a:rPr sz="1800" i="1">
                          <a:solidFill>
                            <a:srgbClr val="000000"/>
                          </a:solidFill>
                          <a:latin typeface="Cambria Math" panose="02040503050406030204" pitchFamily="18" charset="0"/>
                        </a:rPr>
                        <m:t>≈</m:t>
                      </m:r>
                      <m:r>
                        <a:rPr sz="1800" i="1">
                          <a:solidFill>
                            <a:srgbClr val="000000"/>
                          </a:solidFill>
                          <a:latin typeface="Cambria Math" panose="02040503050406030204" pitchFamily="18" charset="0"/>
                        </a:rPr>
                        <m:t>𝟒</m:t>
                      </m:r>
                      <m:r>
                        <a:rPr sz="1800" i="1">
                          <a:solidFill>
                            <a:srgbClr val="000000"/>
                          </a:solidFill>
                          <a:latin typeface="Cambria Math" panose="02040503050406030204" pitchFamily="18" charset="0"/>
                        </a:rPr>
                        <m:t> </m:t>
                      </m:r>
                      <m:r>
                        <a:rPr sz="1800" i="1">
                          <a:solidFill>
                            <a:srgbClr val="000000"/>
                          </a:solidFill>
                          <a:latin typeface="Cambria Math" panose="02040503050406030204" pitchFamily="18" charset="0"/>
                        </a:rPr>
                        <m:t>𝐊</m:t>
                      </m:r>
                    </m:oMath>
                  </m:oMathPara>
                </a14:m>
                <a:endParaRPr sz="1698"/>
              </a:p>
            </p:txBody>
          </p:sp>
        </mc:Choice>
        <mc:Fallback xmlns="">
          <p:sp>
            <p:nvSpPr>
              <p:cNvPr id="244" name="TextBox 23"/>
              <p:cNvSpPr txBox="1">
                <a:spLocks noRot="1" noChangeAspect="1" noMove="1" noResize="1" noEditPoints="1" noAdjustHandles="1" noChangeArrowheads="1" noChangeShapeType="1" noTextEdit="1"/>
              </p:cNvSpPr>
              <p:nvPr/>
            </p:nvSpPr>
            <p:spPr>
              <a:xfrm>
                <a:off x="320859" y="3343754"/>
                <a:ext cx="4181018" cy="1211581"/>
              </a:xfrm>
              <a:prstGeom prst="rect">
                <a:avLst/>
              </a:prstGeom>
              <a:blipFill>
                <a:blip r:embed="rId9"/>
                <a:stretch>
                  <a:fillRect t="-4167" r="-727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245" name="TextBox 24"/>
          <p:cNvSpPr txBox="1"/>
          <p:nvPr/>
        </p:nvSpPr>
        <p:spPr>
          <a:xfrm>
            <a:off x="8275208" y="4161547"/>
            <a:ext cx="4181017" cy="1275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3600">
                <a:latin typeface="Helvetica"/>
                <a:ea typeface="Helvetica"/>
                <a:cs typeface="Helvetica"/>
                <a:sym typeface="Helvetica"/>
              </a:defRPr>
            </a:pPr>
            <a:r>
              <a:t>Still Plate: </a:t>
            </a:r>
          </a:p>
          <a:p>
            <a:pPr algn="l" defTabSz="1828800">
              <a:defRPr sz="3600">
                <a:latin typeface="Helvetica"/>
                <a:ea typeface="Helvetica"/>
                <a:cs typeface="Helvetica"/>
                <a:sym typeface="Helvetica"/>
              </a:defRPr>
            </a:pPr>
            <a:r>
              <a:t>700 mK</a:t>
            </a:r>
          </a:p>
        </p:txBody>
      </p:sp>
      <p:sp>
        <p:nvSpPr>
          <p:cNvPr id="246" name="TextBox 25"/>
          <p:cNvSpPr txBox="1"/>
          <p:nvPr/>
        </p:nvSpPr>
        <p:spPr>
          <a:xfrm>
            <a:off x="393403" y="5192745"/>
            <a:ext cx="4181018" cy="1275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r" defTabSz="1828800">
              <a:defRPr sz="3600">
                <a:latin typeface="Helvetica"/>
                <a:ea typeface="Helvetica"/>
                <a:cs typeface="Helvetica"/>
                <a:sym typeface="Helvetica"/>
              </a:defRPr>
            </a:pPr>
            <a:r>
              <a:t>Cold Plate: </a:t>
            </a:r>
          </a:p>
          <a:p>
            <a:pPr algn="r" defTabSz="1828800">
              <a:defRPr sz="3600">
                <a:latin typeface="Helvetica"/>
                <a:ea typeface="Helvetica"/>
                <a:cs typeface="Helvetica"/>
                <a:sym typeface="Helvetica"/>
              </a:defRPr>
            </a:pPr>
            <a:r>
              <a:t>100 mK</a:t>
            </a:r>
          </a:p>
        </p:txBody>
      </p:sp>
      <p:sp>
        <p:nvSpPr>
          <p:cNvPr id="247" name="TextBox 26"/>
          <p:cNvSpPr txBox="1"/>
          <p:nvPr/>
        </p:nvSpPr>
        <p:spPr>
          <a:xfrm>
            <a:off x="8132762" y="6733074"/>
            <a:ext cx="4571407" cy="1821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3600">
                <a:latin typeface="Helvetica"/>
                <a:ea typeface="Helvetica"/>
                <a:cs typeface="Helvetica"/>
                <a:sym typeface="Helvetica"/>
              </a:defRPr>
            </a:pPr>
            <a:r>
              <a:t>Mixing Chamber Plate: </a:t>
            </a:r>
          </a:p>
          <a:p>
            <a:pPr algn="l" defTabSz="1828800">
              <a:defRPr sz="3600">
                <a:latin typeface="Helvetica"/>
                <a:ea typeface="Helvetica"/>
                <a:cs typeface="Helvetica"/>
                <a:sym typeface="Helvetica"/>
              </a:defRPr>
            </a:pPr>
            <a:r>
              <a:t>8.5 mK</a:t>
            </a:r>
          </a:p>
        </p:txBody>
      </p:sp>
      <p:sp>
        <p:nvSpPr>
          <p:cNvPr id="248" name="Title 1"/>
          <p:cNvSpPr txBox="1"/>
          <p:nvPr/>
        </p:nvSpPr>
        <p:spPr>
          <a:xfrm>
            <a:off x="1523010" y="8331564"/>
            <a:ext cx="3240573" cy="18249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algn="r" defTabSz="1828800">
              <a:lnSpc>
                <a:spcPct val="90000"/>
              </a:lnSpc>
              <a:defRPr sz="3600">
                <a:solidFill>
                  <a:srgbClr val="855541"/>
                </a:solidFill>
                <a:latin typeface="Helvetica"/>
                <a:ea typeface="Helvetica"/>
                <a:cs typeface="Helvetica"/>
                <a:sym typeface="Helvetica"/>
              </a:defRPr>
            </a:lvl1pPr>
          </a:lstStyle>
          <a:p>
            <a:r>
              <a:t>Tuneable 5 GHz Cavity</a:t>
            </a:r>
          </a:p>
        </p:txBody>
      </p:sp>
      <p:sp>
        <p:nvSpPr>
          <p:cNvPr id="249" name="Rectangle: Rounded Corners 29"/>
          <p:cNvSpPr/>
          <p:nvPr/>
        </p:nvSpPr>
        <p:spPr>
          <a:xfrm rot="10800000" flipH="1">
            <a:off x="7286172" y="2001784"/>
            <a:ext cx="2910949" cy="91439"/>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0" name="Rectangle: Rounded Corners 30"/>
          <p:cNvSpPr/>
          <p:nvPr/>
        </p:nvSpPr>
        <p:spPr>
          <a:xfrm rot="10800000" flipH="1">
            <a:off x="2895818" y="3321465"/>
            <a:ext cx="2910949" cy="91439"/>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1" name="Rectangle: Rounded Corners 31"/>
          <p:cNvSpPr/>
          <p:nvPr/>
        </p:nvSpPr>
        <p:spPr>
          <a:xfrm rot="10800000" flipH="1">
            <a:off x="6985007" y="4161547"/>
            <a:ext cx="2910949" cy="91439"/>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2" name="Rectangle: Rounded Corners 32"/>
          <p:cNvSpPr/>
          <p:nvPr/>
        </p:nvSpPr>
        <p:spPr>
          <a:xfrm rot="10800000" flipH="1">
            <a:off x="3560533" y="5210916"/>
            <a:ext cx="2910949" cy="91439"/>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3" name="Rectangle: Rounded Corners 34"/>
          <p:cNvSpPr/>
          <p:nvPr/>
        </p:nvSpPr>
        <p:spPr>
          <a:xfrm rot="10800000" flipH="1">
            <a:off x="6807944" y="6704697"/>
            <a:ext cx="2910949" cy="91439"/>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254" name="Picture 15" descr="Picture 15"/>
          <p:cNvPicPr>
            <a:picLocks noChangeAspect="1"/>
          </p:cNvPicPr>
          <p:nvPr/>
        </p:nvPicPr>
        <p:blipFill>
          <a:blip r:embed="rId10"/>
          <a:stretch>
            <a:fillRect/>
          </a:stretch>
        </p:blipFill>
        <p:spPr>
          <a:xfrm>
            <a:off x="4212263" y="33132"/>
            <a:ext cx="4578389" cy="13581184"/>
          </a:xfrm>
          <a:prstGeom prst="rect">
            <a:avLst/>
          </a:prstGeom>
          <a:ln w="12700">
            <a:miter lim="400000"/>
          </a:ln>
        </p:spPr>
      </p:pic>
      <p:sp>
        <p:nvSpPr>
          <p:cNvPr id="255" name="Bent Up Arrow 8"/>
          <p:cNvSpPr/>
          <p:nvPr/>
        </p:nvSpPr>
        <p:spPr>
          <a:xfrm rot="5400000">
            <a:off x="13977267" y="10566197"/>
            <a:ext cx="1359881" cy="1478197"/>
          </a:xfrm>
          <a:custGeom>
            <a:avLst/>
            <a:gdLst/>
            <a:ahLst/>
            <a:cxnLst>
              <a:cxn ang="0">
                <a:pos x="wd2" y="hd2"/>
              </a:cxn>
              <a:cxn ang="5400000">
                <a:pos x="wd2" y="hd2"/>
              </a:cxn>
              <a:cxn ang="10800000">
                <a:pos x="wd2" y="hd2"/>
              </a:cxn>
              <a:cxn ang="16200000">
                <a:pos x="wd2" y="hd2"/>
              </a:cxn>
            </a:cxnLst>
            <a:rect l="0" t="0" r="r" b="b"/>
            <a:pathLst>
              <a:path w="21600" h="21600" extrusionOk="0">
                <a:moveTo>
                  <a:pt x="0" y="19000"/>
                </a:moveTo>
                <a:lnTo>
                  <a:pt x="13898" y="19000"/>
                </a:lnTo>
                <a:lnTo>
                  <a:pt x="13898" y="6659"/>
                </a:lnTo>
                <a:lnTo>
                  <a:pt x="9022" y="6659"/>
                </a:lnTo>
                <a:lnTo>
                  <a:pt x="15311" y="0"/>
                </a:lnTo>
                <a:lnTo>
                  <a:pt x="21600" y="6659"/>
                </a:lnTo>
                <a:lnTo>
                  <a:pt x="16724" y="6659"/>
                </a:lnTo>
                <a:lnTo>
                  <a:pt x="16724" y="21600"/>
                </a:lnTo>
                <a:lnTo>
                  <a:pt x="0" y="21600"/>
                </a:lnTo>
                <a:close/>
              </a:path>
            </a:pathLst>
          </a:custGeom>
          <a:solidFill>
            <a:srgbClr val="156082"/>
          </a:solidFill>
          <a:ln w="38100">
            <a:solidFill>
              <a:srgbClr val="092937"/>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6" name="Bent Up Arrow 9"/>
          <p:cNvSpPr/>
          <p:nvPr/>
        </p:nvSpPr>
        <p:spPr>
          <a:xfrm rot="5400000" flipH="1">
            <a:off x="15495923" y="7300463"/>
            <a:ext cx="1436867" cy="1003011"/>
          </a:xfrm>
          <a:custGeom>
            <a:avLst/>
            <a:gdLst/>
            <a:ahLst/>
            <a:cxnLst>
              <a:cxn ang="0">
                <a:pos x="wd2" y="hd2"/>
              </a:cxn>
              <a:cxn ang="5400000">
                <a:pos x="wd2" y="hd2"/>
              </a:cxn>
              <a:cxn ang="10800000">
                <a:pos x="wd2" y="hd2"/>
              </a:cxn>
              <a:cxn ang="16200000">
                <a:pos x="wd2" y="hd2"/>
              </a:cxn>
            </a:cxnLst>
            <a:rect l="0" t="0" r="r" b="b"/>
            <a:pathLst>
              <a:path w="21600" h="21600" extrusionOk="0">
                <a:moveTo>
                  <a:pt x="0" y="17777"/>
                </a:moveTo>
                <a:lnTo>
                  <a:pt x="15876" y="17777"/>
                </a:lnTo>
                <a:lnTo>
                  <a:pt x="15876" y="7239"/>
                </a:lnTo>
                <a:lnTo>
                  <a:pt x="12820" y="7239"/>
                </a:lnTo>
                <a:lnTo>
                  <a:pt x="17210" y="0"/>
                </a:lnTo>
                <a:lnTo>
                  <a:pt x="21600" y="7239"/>
                </a:lnTo>
                <a:lnTo>
                  <a:pt x="18544" y="7239"/>
                </a:lnTo>
                <a:lnTo>
                  <a:pt x="18544" y="21600"/>
                </a:lnTo>
                <a:lnTo>
                  <a:pt x="0" y="21600"/>
                </a:lnTo>
                <a:close/>
              </a:path>
            </a:pathLst>
          </a:custGeom>
          <a:solidFill>
            <a:srgbClr val="156082"/>
          </a:solidFill>
          <a:ln w="38100">
            <a:solidFill>
              <a:srgbClr val="092937"/>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7" name="Bent Up Arrow 37"/>
          <p:cNvSpPr/>
          <p:nvPr/>
        </p:nvSpPr>
        <p:spPr>
          <a:xfrm rot="5400000">
            <a:off x="19297670" y="8494111"/>
            <a:ext cx="1290733" cy="993963"/>
          </a:xfrm>
          <a:custGeom>
            <a:avLst/>
            <a:gdLst/>
            <a:ahLst/>
            <a:cxnLst>
              <a:cxn ang="0">
                <a:pos x="wd2" y="hd2"/>
              </a:cxn>
              <a:cxn ang="5400000">
                <a:pos x="wd2" y="hd2"/>
              </a:cxn>
              <a:cxn ang="10800000">
                <a:pos x="wd2" y="hd2"/>
              </a:cxn>
              <a:cxn ang="16200000">
                <a:pos x="wd2" y="hd2"/>
              </a:cxn>
            </a:cxnLst>
            <a:rect l="0" t="0" r="r" b="b"/>
            <a:pathLst>
              <a:path w="21600" h="21600" extrusionOk="0">
                <a:moveTo>
                  <a:pt x="0" y="16200"/>
                </a:moveTo>
                <a:lnTo>
                  <a:pt x="12133" y="16200"/>
                </a:lnTo>
                <a:lnTo>
                  <a:pt x="12133" y="8021"/>
                </a:lnTo>
                <a:lnTo>
                  <a:pt x="6824" y="8021"/>
                </a:lnTo>
                <a:lnTo>
                  <a:pt x="14212" y="0"/>
                </a:lnTo>
                <a:lnTo>
                  <a:pt x="21600" y="8021"/>
                </a:lnTo>
                <a:lnTo>
                  <a:pt x="16291" y="8021"/>
                </a:lnTo>
                <a:lnTo>
                  <a:pt x="16291" y="21600"/>
                </a:lnTo>
                <a:lnTo>
                  <a:pt x="0" y="21600"/>
                </a:lnTo>
                <a:close/>
              </a:path>
            </a:pathLst>
          </a:custGeom>
          <a:solidFill>
            <a:srgbClr val="156082"/>
          </a:solidFill>
          <a:ln w="38100">
            <a:solidFill>
              <a:srgbClr val="092937"/>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58" name="A Alsulami et al 2025 New J. Phys. 27 105002; arXiv: 2504.12257"/>
          <p:cNvSpPr txBox="1"/>
          <p:nvPr/>
        </p:nvSpPr>
        <p:spPr>
          <a:xfrm>
            <a:off x="78714" y="13185758"/>
            <a:ext cx="11561446"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A Alsulami et al 2025 New J. Phys. 27 105002; arXiv: 2504.12257</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Rectangle 16"/>
          <p:cNvSpPr/>
          <p:nvPr/>
        </p:nvSpPr>
        <p:spPr>
          <a:xfrm>
            <a:off x="0" y="0"/>
            <a:ext cx="24384000" cy="13716000"/>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261" name="Picture 3" descr="Picture 3"/>
          <p:cNvPicPr>
            <a:picLocks noChangeAspect="1"/>
          </p:cNvPicPr>
          <p:nvPr/>
        </p:nvPicPr>
        <p:blipFill>
          <a:blip r:embed="rId2"/>
          <a:stretch>
            <a:fillRect/>
          </a:stretch>
        </p:blipFill>
        <p:spPr>
          <a:xfrm>
            <a:off x="1163909" y="1786677"/>
            <a:ext cx="15273587" cy="11166631"/>
          </a:xfrm>
          <a:prstGeom prst="rect">
            <a:avLst/>
          </a:prstGeom>
          <a:ln w="12700">
            <a:miter lim="400000"/>
          </a:ln>
        </p:spPr>
      </p:pic>
      <p:sp>
        <p:nvSpPr>
          <p:cNvPr id="262" name="Slide Number Placeholder 5"/>
          <p:cNvSpPr txBox="1">
            <a:spLocks noGrp="1"/>
          </p:cNvSpPr>
          <p:nvPr>
            <p:ph type="sldNum" sz="quarter" idx="2"/>
          </p:nvPr>
        </p:nvSpPr>
        <p:spPr>
          <a:xfrm>
            <a:off x="23622423" y="12657422"/>
            <a:ext cx="449854"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16</a:t>
            </a:fld>
            <a:endParaRPr/>
          </a:p>
        </p:txBody>
      </p:sp>
      <p:pic>
        <p:nvPicPr>
          <p:cNvPr id="263" name="Picture 489" descr="Picture 489"/>
          <p:cNvPicPr>
            <a:picLocks noChangeAspect="1"/>
          </p:cNvPicPr>
          <p:nvPr/>
        </p:nvPicPr>
        <p:blipFill>
          <a:blip r:embed="rId3"/>
          <a:stretch>
            <a:fillRect/>
          </a:stretch>
        </p:blipFill>
        <p:spPr>
          <a:xfrm>
            <a:off x="210119" y="193060"/>
            <a:ext cx="2663241" cy="1012602"/>
          </a:xfrm>
          <a:prstGeom prst="rect">
            <a:avLst/>
          </a:prstGeom>
          <a:ln w="12700">
            <a:miter lim="400000"/>
          </a:ln>
        </p:spPr>
      </p:pic>
      <p:pic>
        <p:nvPicPr>
          <p:cNvPr id="264" name="Picture 17" descr="Picture 17"/>
          <p:cNvPicPr>
            <a:picLocks noChangeAspect="1"/>
          </p:cNvPicPr>
          <p:nvPr/>
        </p:nvPicPr>
        <p:blipFill>
          <a:blip r:embed="rId4"/>
          <a:stretch>
            <a:fillRect/>
          </a:stretch>
        </p:blipFill>
        <p:spPr>
          <a:xfrm>
            <a:off x="21212359" y="21019"/>
            <a:ext cx="3133747" cy="804859"/>
          </a:xfrm>
          <a:prstGeom prst="rect">
            <a:avLst/>
          </a:prstGeom>
          <a:ln w="12700">
            <a:miter lim="400000"/>
          </a:ln>
        </p:spPr>
      </p:pic>
      <p:grpSp>
        <p:nvGrpSpPr>
          <p:cNvPr id="267" name="Picture 19"/>
          <p:cNvGrpSpPr/>
          <p:nvPr/>
        </p:nvGrpSpPr>
        <p:grpSpPr>
          <a:xfrm>
            <a:off x="17900099" y="1162835"/>
            <a:ext cx="4879133" cy="12096183"/>
            <a:chOff x="0" y="0"/>
            <a:chExt cx="4879132" cy="12096181"/>
          </a:xfrm>
        </p:grpSpPr>
        <p:sp>
          <p:nvSpPr>
            <p:cNvPr id="265" name="Rectangle"/>
            <p:cNvSpPr/>
            <p:nvPr/>
          </p:nvSpPr>
          <p:spPr>
            <a:xfrm>
              <a:off x="0" y="0"/>
              <a:ext cx="4879133" cy="12096182"/>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266" name="image37.png" descr="image37.png"/>
            <p:cNvPicPr>
              <a:picLocks noChangeAspect="1"/>
            </p:cNvPicPr>
            <p:nvPr/>
          </p:nvPicPr>
          <p:blipFill>
            <a:blip r:embed="rId5"/>
            <a:stretch>
              <a:fillRect/>
            </a:stretch>
          </p:blipFill>
          <p:spPr>
            <a:xfrm>
              <a:off x="0" y="0"/>
              <a:ext cx="4879133" cy="12096182"/>
            </a:xfrm>
            <a:prstGeom prst="rect">
              <a:avLst/>
            </a:prstGeom>
            <a:ln w="177800" cap="sq">
              <a:solidFill>
                <a:srgbClr val="FFFFFF"/>
              </a:solidFill>
              <a:prstDash val="solid"/>
              <a:miter lim="800000"/>
            </a:ln>
            <a:effectLst>
              <a:outerShdw blurRad="101600" dist="25400" dir="5400000" rotWithShape="0">
                <a:srgbClr val="000000">
                  <a:alpha val="40000"/>
                </a:srgbClr>
              </a:outerShdw>
            </a:effectLst>
          </p:spPr>
        </p:pic>
      </p:grpSp>
      <p:sp>
        <p:nvSpPr>
          <p:cNvPr id="268" name="Straight Arrow Connector 20"/>
          <p:cNvSpPr/>
          <p:nvPr/>
        </p:nvSpPr>
        <p:spPr>
          <a:xfrm flipV="1">
            <a:off x="15475178" y="3289515"/>
            <a:ext cx="3165859" cy="553261"/>
          </a:xfrm>
          <a:prstGeom prst="line">
            <a:avLst/>
          </a:prstGeom>
          <a:ln w="114300">
            <a:solidFill>
              <a:srgbClr val="F94241"/>
            </a:solidFill>
            <a:miter/>
            <a:tailEnd type="triangle"/>
          </a:ln>
        </p:spPr>
        <p:txBody>
          <a:bodyPr tIns="91439" bIns="91439"/>
          <a:lstStyle/>
          <a:p>
            <a:pPr algn="l" defTabSz="1828800">
              <a:defRPr sz="3600" b="0">
                <a:latin typeface="Aptos"/>
                <a:ea typeface="Aptos"/>
                <a:cs typeface="Aptos"/>
                <a:sym typeface="Aptos"/>
              </a:defRPr>
            </a:pPr>
            <a:endParaRPr/>
          </a:p>
        </p:txBody>
      </p:sp>
      <p:sp>
        <p:nvSpPr>
          <p:cNvPr id="269" name="Straight Arrow Connector 21"/>
          <p:cNvSpPr/>
          <p:nvPr/>
        </p:nvSpPr>
        <p:spPr>
          <a:xfrm flipV="1">
            <a:off x="15423355" y="4760288"/>
            <a:ext cx="3372577" cy="1439113"/>
          </a:xfrm>
          <a:prstGeom prst="line">
            <a:avLst/>
          </a:prstGeom>
          <a:ln w="114300">
            <a:solidFill>
              <a:srgbClr val="C4BD25"/>
            </a:solidFill>
            <a:miter/>
            <a:tailEnd type="triangle"/>
          </a:ln>
        </p:spPr>
        <p:txBody>
          <a:bodyPr tIns="91439" bIns="91439"/>
          <a:lstStyle/>
          <a:p>
            <a:pPr algn="l" defTabSz="1828800">
              <a:defRPr sz="3600" b="0">
                <a:latin typeface="Aptos"/>
                <a:ea typeface="Aptos"/>
                <a:cs typeface="Aptos"/>
                <a:sym typeface="Aptos"/>
              </a:defRPr>
            </a:pPr>
            <a:endParaRPr/>
          </a:p>
        </p:txBody>
      </p:sp>
      <p:sp>
        <p:nvSpPr>
          <p:cNvPr id="270" name="Straight Arrow Connector 22"/>
          <p:cNvSpPr/>
          <p:nvPr/>
        </p:nvSpPr>
        <p:spPr>
          <a:xfrm flipV="1">
            <a:off x="15404085" y="5776334"/>
            <a:ext cx="3391847" cy="1768501"/>
          </a:xfrm>
          <a:prstGeom prst="line">
            <a:avLst/>
          </a:prstGeom>
          <a:ln w="114300">
            <a:solidFill>
              <a:srgbClr val="2A8123"/>
            </a:solidFill>
            <a:miter/>
            <a:tailEnd type="triangle"/>
          </a:ln>
        </p:spPr>
        <p:txBody>
          <a:bodyPr tIns="91439" bIns="91439"/>
          <a:lstStyle/>
          <a:p>
            <a:pPr algn="l" defTabSz="1828800">
              <a:defRPr sz="3600" b="0">
                <a:latin typeface="Aptos"/>
                <a:ea typeface="Aptos"/>
                <a:cs typeface="Aptos"/>
                <a:sym typeface="Aptos"/>
              </a:defRPr>
            </a:pPr>
            <a:endParaRPr/>
          </a:p>
        </p:txBody>
      </p:sp>
      <p:sp>
        <p:nvSpPr>
          <p:cNvPr id="271" name="Straight Arrow Connector 23"/>
          <p:cNvSpPr/>
          <p:nvPr/>
        </p:nvSpPr>
        <p:spPr>
          <a:xfrm flipV="1">
            <a:off x="15394703" y="6762126"/>
            <a:ext cx="3632723" cy="2326443"/>
          </a:xfrm>
          <a:prstGeom prst="line">
            <a:avLst/>
          </a:prstGeom>
          <a:ln w="114300">
            <a:solidFill>
              <a:srgbClr val="3837F0"/>
            </a:solidFill>
            <a:miter/>
            <a:tailEnd type="triangle"/>
          </a:ln>
        </p:spPr>
        <p:txBody>
          <a:bodyPr tIns="91439" bIns="91439"/>
          <a:lstStyle/>
          <a:p>
            <a:pPr algn="l" defTabSz="1828800">
              <a:defRPr sz="3600" b="0">
                <a:latin typeface="Aptos"/>
                <a:ea typeface="Aptos"/>
                <a:cs typeface="Aptos"/>
                <a:sym typeface="Aptos"/>
              </a:defRPr>
            </a:pPr>
            <a:endParaRPr/>
          </a:p>
        </p:txBody>
      </p:sp>
      <p:sp>
        <p:nvSpPr>
          <p:cNvPr id="272" name="Straight Arrow Connector 24"/>
          <p:cNvSpPr/>
          <p:nvPr/>
        </p:nvSpPr>
        <p:spPr>
          <a:xfrm flipV="1">
            <a:off x="15355540" y="8287974"/>
            <a:ext cx="3816584" cy="3128741"/>
          </a:xfrm>
          <a:prstGeom prst="line">
            <a:avLst/>
          </a:prstGeom>
          <a:ln w="114300">
            <a:solidFill>
              <a:srgbClr val="0B0B0B"/>
            </a:solidFill>
            <a:miter/>
            <a:tailEnd type="triangle"/>
          </a:ln>
        </p:spPr>
        <p:txBody>
          <a:bodyPr tIns="91439" bIns="91439"/>
          <a:lstStyle/>
          <a:p>
            <a:pPr algn="l" defTabSz="1828800">
              <a:defRPr sz="3600" b="0">
                <a:latin typeface="Aptos"/>
                <a:ea typeface="Aptos"/>
                <a:cs typeface="Aptos"/>
                <a:sym typeface="Aptos"/>
              </a:defRPr>
            </a:pPr>
            <a:endParaRPr/>
          </a:p>
        </p:txBody>
      </p:sp>
      <p:sp>
        <p:nvSpPr>
          <p:cNvPr id="273" name="TextBox 25"/>
          <p:cNvSpPr txBox="1"/>
          <p:nvPr/>
        </p:nvSpPr>
        <p:spPr>
          <a:xfrm>
            <a:off x="12959552" y="12292534"/>
            <a:ext cx="5251499" cy="1402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4000">
                <a:solidFill>
                  <a:srgbClr val="215F9A"/>
                </a:solidFill>
                <a:latin typeface="Helvetica"/>
                <a:ea typeface="Helvetica"/>
                <a:cs typeface="Helvetica"/>
                <a:sym typeface="Helvetica"/>
              </a:defRPr>
            </a:pPr>
            <a:r>
              <a:t>Cavity temperature</a:t>
            </a:r>
          </a:p>
          <a:p>
            <a:pPr algn="l" defTabSz="1828800">
              <a:defRPr sz="4000">
                <a:solidFill>
                  <a:srgbClr val="215F9A"/>
                </a:solidFill>
                <a:latin typeface="Helvetica"/>
                <a:ea typeface="Helvetica"/>
                <a:cs typeface="Helvetica"/>
                <a:sym typeface="Helvetica"/>
              </a:defRPr>
            </a:pPr>
            <a:r>
              <a:t>sensor at 18mK</a:t>
            </a:r>
          </a:p>
        </p:txBody>
      </p:sp>
      <p:sp>
        <p:nvSpPr>
          <p:cNvPr id="274" name="TextBox 26"/>
          <p:cNvSpPr txBox="1"/>
          <p:nvPr/>
        </p:nvSpPr>
        <p:spPr>
          <a:xfrm rot="16200000">
            <a:off x="-901374" y="6528070"/>
            <a:ext cx="3865682" cy="792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4000" b="0">
                <a:latin typeface="Helvetica"/>
                <a:ea typeface="Helvetica"/>
                <a:cs typeface="Helvetica"/>
                <a:sym typeface="Helvetica"/>
              </a:defRPr>
            </a:lvl1pPr>
          </a:lstStyle>
          <a:p>
            <a:r>
              <a:t>Temperature (K)</a:t>
            </a:r>
          </a:p>
        </p:txBody>
      </p:sp>
      <p:sp>
        <p:nvSpPr>
          <p:cNvPr id="275" name="Title 1"/>
          <p:cNvSpPr txBox="1"/>
          <p:nvPr/>
        </p:nvSpPr>
        <p:spPr>
          <a:xfrm>
            <a:off x="6998670" y="259450"/>
            <a:ext cx="9347387" cy="1299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algn="l" defTabSz="1828800">
              <a:lnSpc>
                <a:spcPct val="90000"/>
              </a:lnSpc>
              <a:defRPr sz="7200" b="0">
                <a:latin typeface="Helvetica"/>
                <a:ea typeface="Helvetica"/>
                <a:cs typeface="Helvetica"/>
                <a:sym typeface="Helvetica"/>
              </a:defRPr>
            </a:lvl1pPr>
          </a:lstStyle>
          <a:p>
            <a:r>
              <a:t>First Cavity Cooldown</a:t>
            </a:r>
          </a:p>
        </p:txBody>
      </p:sp>
      <p:sp>
        <p:nvSpPr>
          <p:cNvPr id="276" name="TextBox 1"/>
          <p:cNvSpPr txBox="1"/>
          <p:nvPr/>
        </p:nvSpPr>
        <p:spPr>
          <a:xfrm>
            <a:off x="7278275" y="12294793"/>
            <a:ext cx="4233040" cy="792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4000" b="0">
                <a:latin typeface="Helvetica"/>
                <a:ea typeface="Helvetica"/>
                <a:cs typeface="Helvetica"/>
                <a:sym typeface="Helvetica"/>
              </a:defRPr>
            </a:lvl1pPr>
          </a:lstStyle>
          <a:p>
            <a:r>
              <a:t>Time offset (days)</a:t>
            </a:r>
          </a:p>
        </p:txBody>
      </p:sp>
      <p:sp>
        <p:nvSpPr>
          <p:cNvPr id="277" name="Straight Arrow Connector 2"/>
          <p:cNvSpPr/>
          <p:nvPr/>
        </p:nvSpPr>
        <p:spPr>
          <a:xfrm flipV="1">
            <a:off x="17100007" y="12066217"/>
            <a:ext cx="2665087" cy="1249685"/>
          </a:xfrm>
          <a:prstGeom prst="line">
            <a:avLst/>
          </a:prstGeom>
          <a:ln w="114300">
            <a:solidFill>
              <a:srgbClr val="205E9A"/>
            </a:solidFill>
            <a:miter/>
            <a:tailEnd type="triangle"/>
          </a:ln>
        </p:spPr>
        <p:txBody>
          <a:bodyPr tIns="91439" bIns="91439"/>
          <a:lstStyle/>
          <a:p>
            <a:pPr algn="l" defTabSz="1828800">
              <a:defRPr sz="3600" b="0">
                <a:latin typeface="Aptos"/>
                <a:ea typeface="Aptos"/>
                <a:cs typeface="Aptos"/>
                <a:sym typeface="Aptos"/>
              </a:defRPr>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Rectangle 16"/>
          <p:cNvSpPr/>
          <p:nvPr/>
        </p:nvSpPr>
        <p:spPr>
          <a:xfrm>
            <a:off x="0" y="0"/>
            <a:ext cx="24384000" cy="13716000"/>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80" name="Slide Number Placeholder 5"/>
          <p:cNvSpPr txBox="1">
            <a:spLocks noGrp="1"/>
          </p:cNvSpPr>
          <p:nvPr>
            <p:ph type="sldNum" sz="quarter" idx="2"/>
          </p:nvPr>
        </p:nvSpPr>
        <p:spPr>
          <a:xfrm>
            <a:off x="23622423" y="12657422"/>
            <a:ext cx="449854"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17</a:t>
            </a:fld>
            <a:endParaRPr/>
          </a:p>
        </p:txBody>
      </p:sp>
      <p:pic>
        <p:nvPicPr>
          <p:cNvPr id="281" name="Picture 489" descr="Picture 489"/>
          <p:cNvPicPr>
            <a:picLocks noChangeAspect="1"/>
          </p:cNvPicPr>
          <p:nvPr/>
        </p:nvPicPr>
        <p:blipFill>
          <a:blip r:embed="rId2"/>
          <a:stretch>
            <a:fillRect/>
          </a:stretch>
        </p:blipFill>
        <p:spPr>
          <a:xfrm>
            <a:off x="210119" y="193060"/>
            <a:ext cx="2663241" cy="1012602"/>
          </a:xfrm>
          <a:prstGeom prst="rect">
            <a:avLst/>
          </a:prstGeom>
          <a:ln w="12700">
            <a:miter lim="400000"/>
          </a:ln>
        </p:spPr>
      </p:pic>
      <p:sp>
        <p:nvSpPr>
          <p:cNvPr id="282" name="Rectangle: Rounded Corners 4"/>
          <p:cNvSpPr/>
          <p:nvPr/>
        </p:nvSpPr>
        <p:spPr>
          <a:xfrm rot="16200000">
            <a:off x="14219277" y="8225296"/>
            <a:ext cx="10800001" cy="203015"/>
          </a:xfrm>
          <a:prstGeom prst="roundRect">
            <a:avLst>
              <a:gd name="adj" fmla="val 16667"/>
            </a:avLst>
          </a:prstGeom>
          <a:solidFill>
            <a:srgbClr val="F0ED6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83" name="Rectangle: Rounded Corners 6"/>
          <p:cNvSpPr/>
          <p:nvPr/>
        </p:nvSpPr>
        <p:spPr>
          <a:xfrm rot="16200000">
            <a:off x="13835727" y="8200800"/>
            <a:ext cx="10800001" cy="230401"/>
          </a:xfrm>
          <a:prstGeom prst="roundRect">
            <a:avLst>
              <a:gd name="adj" fmla="val 16667"/>
            </a:avLst>
          </a:prstGeom>
          <a:solidFill>
            <a:schemeClr val="accent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284" name="Rectangle: Rounded Corners 7"/>
          <p:cNvSpPr/>
          <p:nvPr/>
        </p:nvSpPr>
        <p:spPr>
          <a:xfrm rot="16200000">
            <a:off x="13841964" y="8045491"/>
            <a:ext cx="11160001" cy="202621"/>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grpSp>
        <p:nvGrpSpPr>
          <p:cNvPr id="287" name="Picture 3"/>
          <p:cNvGrpSpPr/>
          <p:nvPr/>
        </p:nvGrpSpPr>
        <p:grpSpPr>
          <a:xfrm>
            <a:off x="9021856" y="1475416"/>
            <a:ext cx="4239143" cy="11410024"/>
            <a:chOff x="0" y="0"/>
            <a:chExt cx="4239142" cy="11410023"/>
          </a:xfrm>
        </p:grpSpPr>
        <p:sp>
          <p:nvSpPr>
            <p:cNvPr id="285" name="Rectangle"/>
            <p:cNvSpPr/>
            <p:nvPr/>
          </p:nvSpPr>
          <p:spPr>
            <a:xfrm>
              <a:off x="0" y="0"/>
              <a:ext cx="4239143" cy="11410024"/>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286" name="image27.png" descr="image27.png"/>
            <p:cNvPicPr>
              <a:picLocks noChangeAspect="1"/>
            </p:cNvPicPr>
            <p:nvPr/>
          </p:nvPicPr>
          <p:blipFill>
            <a:blip r:embed="rId3"/>
            <a:stretch>
              <a:fillRect/>
            </a:stretch>
          </p:blipFill>
          <p:spPr>
            <a:xfrm>
              <a:off x="0" y="0"/>
              <a:ext cx="4239143" cy="11410024"/>
            </a:xfrm>
            <a:prstGeom prst="rect">
              <a:avLst/>
            </a:prstGeom>
            <a:ln w="177800" cap="sq">
              <a:solidFill>
                <a:srgbClr val="FFFFFF"/>
              </a:solidFill>
              <a:prstDash val="solid"/>
              <a:miter lim="800000"/>
            </a:ln>
            <a:effectLst>
              <a:outerShdw blurRad="101600" dist="25400" dir="5400000" rotWithShape="0">
                <a:srgbClr val="000000">
                  <a:alpha val="40000"/>
                </a:srgbClr>
              </a:outerShdw>
            </a:effectLst>
          </p:spPr>
        </p:pic>
      </p:grpSp>
      <p:sp>
        <p:nvSpPr>
          <p:cNvPr id="288" name="TextBox 11"/>
          <p:cNvSpPr txBox="1"/>
          <p:nvPr/>
        </p:nvSpPr>
        <p:spPr>
          <a:xfrm>
            <a:off x="14572160" y="7957557"/>
            <a:ext cx="3418605" cy="5059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4000">
                <a:latin typeface="Helvetica"/>
                <a:ea typeface="Helvetica"/>
                <a:cs typeface="Helvetica"/>
                <a:sym typeface="Helvetica"/>
              </a:defRPr>
            </a:pPr>
            <a:r>
              <a:t>Field Shield</a:t>
            </a:r>
          </a:p>
          <a:p>
            <a:pPr algn="l" defTabSz="1828800">
              <a:defRPr sz="4000">
                <a:latin typeface="Helvetica"/>
                <a:ea typeface="Helvetica"/>
                <a:cs typeface="Helvetica"/>
                <a:sym typeface="Helvetica"/>
              </a:defRPr>
            </a:pPr>
            <a:r>
              <a:t>design, </a:t>
            </a:r>
          </a:p>
          <a:p>
            <a:pPr algn="l" defTabSz="1828800">
              <a:defRPr sz="4000">
                <a:latin typeface="Helvetica"/>
                <a:ea typeface="Helvetica"/>
                <a:cs typeface="Helvetica"/>
                <a:sym typeface="Helvetica"/>
              </a:defRPr>
            </a:pPr>
            <a:r>
              <a:t>Ed Laird</a:t>
            </a:r>
          </a:p>
          <a:p>
            <a:pPr algn="l" defTabSz="1828800">
              <a:defRPr sz="4000">
                <a:latin typeface="Helvetica"/>
                <a:ea typeface="Helvetica"/>
                <a:cs typeface="Helvetica"/>
                <a:sym typeface="Helvetica"/>
              </a:defRPr>
            </a:pPr>
            <a:r>
              <a:t>(Lancaster)</a:t>
            </a:r>
          </a:p>
          <a:p>
            <a:pPr algn="l" defTabSz="1828800">
              <a:defRPr sz="4000">
                <a:latin typeface="Helvetica"/>
                <a:ea typeface="Helvetica"/>
                <a:cs typeface="Helvetica"/>
                <a:sym typeface="Helvetica"/>
              </a:defRPr>
            </a:pPr>
            <a:r>
              <a:t>simulations</a:t>
            </a:r>
          </a:p>
          <a:p>
            <a:pPr algn="l" defTabSz="1828800">
              <a:defRPr sz="4000">
                <a:latin typeface="Helvetica"/>
                <a:ea typeface="Helvetica"/>
                <a:cs typeface="Helvetica"/>
                <a:sym typeface="Helvetica"/>
              </a:defRPr>
            </a:pPr>
            <a:r>
              <a:t>by</a:t>
            </a:r>
          </a:p>
          <a:p>
            <a:pPr algn="l" defTabSz="1828800">
              <a:defRPr sz="4000">
                <a:latin typeface="Helvetica"/>
                <a:ea typeface="Helvetica"/>
                <a:cs typeface="Helvetica"/>
                <a:sym typeface="Helvetica"/>
              </a:defRPr>
            </a:pPr>
            <a:r>
              <a:t>Paul Smith</a:t>
            </a:r>
          </a:p>
          <a:p>
            <a:pPr algn="l" defTabSz="1828800">
              <a:defRPr sz="4000">
                <a:latin typeface="Helvetica"/>
                <a:ea typeface="Helvetica"/>
                <a:cs typeface="Helvetica"/>
                <a:sym typeface="Helvetica"/>
              </a:defRPr>
            </a:pPr>
            <a:r>
              <a:t>(Sheffield)</a:t>
            </a:r>
          </a:p>
        </p:txBody>
      </p:sp>
      <p:grpSp>
        <p:nvGrpSpPr>
          <p:cNvPr id="291" name="Picture 15"/>
          <p:cNvGrpSpPr/>
          <p:nvPr/>
        </p:nvGrpSpPr>
        <p:grpSpPr>
          <a:xfrm>
            <a:off x="1353261" y="2747884"/>
            <a:ext cx="6840485" cy="9120647"/>
            <a:chOff x="0" y="0"/>
            <a:chExt cx="6840484" cy="9120646"/>
          </a:xfrm>
        </p:grpSpPr>
        <p:sp>
          <p:nvSpPr>
            <p:cNvPr id="289" name="Rectangle"/>
            <p:cNvSpPr/>
            <p:nvPr/>
          </p:nvSpPr>
          <p:spPr>
            <a:xfrm>
              <a:off x="0" y="0"/>
              <a:ext cx="6840485" cy="9120647"/>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290" name="image38.png" descr="image38.png"/>
            <p:cNvPicPr>
              <a:picLocks noChangeAspect="1"/>
            </p:cNvPicPr>
            <p:nvPr/>
          </p:nvPicPr>
          <p:blipFill>
            <a:blip r:embed="rId4"/>
            <a:stretch>
              <a:fillRect/>
            </a:stretch>
          </p:blipFill>
          <p:spPr>
            <a:xfrm>
              <a:off x="0" y="0"/>
              <a:ext cx="6840485" cy="9120647"/>
            </a:xfrm>
            <a:prstGeom prst="rect">
              <a:avLst/>
            </a:prstGeom>
            <a:ln w="177800" cap="sq">
              <a:solidFill>
                <a:srgbClr val="FFFFFF"/>
              </a:solidFill>
              <a:prstDash val="solid"/>
              <a:miter lim="800000"/>
            </a:ln>
            <a:effectLst>
              <a:outerShdw blurRad="101600" dist="25400" dir="5400000" rotWithShape="0">
                <a:srgbClr val="000000">
                  <a:alpha val="40000"/>
                </a:srgbClr>
              </a:outerShdw>
            </a:effectLst>
          </p:spPr>
        </p:pic>
      </p:grpSp>
      <p:pic>
        <p:nvPicPr>
          <p:cNvPr id="292" name="Picture 17" descr="Picture 17"/>
          <p:cNvPicPr>
            <a:picLocks noChangeAspect="1"/>
          </p:cNvPicPr>
          <p:nvPr/>
        </p:nvPicPr>
        <p:blipFill>
          <a:blip r:embed="rId5"/>
          <a:stretch>
            <a:fillRect/>
          </a:stretch>
        </p:blipFill>
        <p:spPr>
          <a:xfrm>
            <a:off x="21212359" y="21019"/>
            <a:ext cx="3133747" cy="804859"/>
          </a:xfrm>
          <a:prstGeom prst="rect">
            <a:avLst/>
          </a:prstGeom>
          <a:ln w="12700">
            <a:miter lim="400000"/>
          </a:ln>
        </p:spPr>
      </p:pic>
      <p:sp>
        <p:nvSpPr>
          <p:cNvPr id="293" name="Title 1"/>
          <p:cNvSpPr txBox="1"/>
          <p:nvPr/>
        </p:nvSpPr>
        <p:spPr>
          <a:xfrm>
            <a:off x="3323864" y="176338"/>
            <a:ext cx="10480714" cy="129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algn="l" defTabSz="1828800">
              <a:lnSpc>
                <a:spcPct val="90000"/>
              </a:lnSpc>
              <a:defRPr sz="6600" b="0">
                <a:latin typeface="Helvetica"/>
                <a:ea typeface="Helvetica"/>
                <a:cs typeface="Helvetica"/>
                <a:sym typeface="Helvetica"/>
              </a:defRPr>
            </a:lvl1pPr>
          </a:lstStyle>
          <a:p>
            <a:r>
              <a:t>The Magnetic Field Shield </a:t>
            </a:r>
          </a:p>
        </p:txBody>
      </p:sp>
      <p:pic>
        <p:nvPicPr>
          <p:cNvPr id="294" name="Picture 2" descr="Picture 2"/>
          <p:cNvPicPr>
            <a:picLocks noChangeAspect="1"/>
          </p:cNvPicPr>
          <p:nvPr/>
        </p:nvPicPr>
        <p:blipFill>
          <a:blip r:embed="rId6"/>
          <a:stretch>
            <a:fillRect/>
          </a:stretch>
        </p:blipFill>
        <p:spPr>
          <a:xfrm>
            <a:off x="14598243" y="40736"/>
            <a:ext cx="3645015" cy="1626018"/>
          </a:xfrm>
          <a:prstGeom prst="rect">
            <a:avLst/>
          </a:prstGeom>
          <a:ln w="12700">
            <a:miter lim="400000"/>
          </a:ln>
        </p:spPr>
      </p:pic>
      <p:pic>
        <p:nvPicPr>
          <p:cNvPr id="295" name="Picture 18" descr="Picture 18"/>
          <p:cNvPicPr>
            <a:picLocks noChangeAspect="1"/>
          </p:cNvPicPr>
          <p:nvPr/>
        </p:nvPicPr>
        <p:blipFill>
          <a:blip r:embed="rId7"/>
          <a:stretch>
            <a:fillRect/>
          </a:stretch>
        </p:blipFill>
        <p:spPr>
          <a:xfrm>
            <a:off x="19606784" y="795640"/>
            <a:ext cx="4390939" cy="13025137"/>
          </a:xfrm>
          <a:prstGeom prst="rect">
            <a:avLst/>
          </a:prstGeom>
          <a:ln w="12700">
            <a:miter lim="400000"/>
          </a:ln>
        </p:spPr>
      </p:pic>
      <p:pic>
        <p:nvPicPr>
          <p:cNvPr id="296" name="Picture 8" descr="Picture 8"/>
          <p:cNvPicPr>
            <a:picLocks noChangeAspect="1"/>
          </p:cNvPicPr>
          <p:nvPr/>
        </p:nvPicPr>
        <p:blipFill>
          <a:blip r:embed="rId8"/>
          <a:stretch>
            <a:fillRect/>
          </a:stretch>
        </p:blipFill>
        <p:spPr>
          <a:xfrm rot="5400000">
            <a:off x="13364033" y="2371221"/>
            <a:ext cx="6188767" cy="4641575"/>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16"/>
          <p:cNvSpPr/>
          <p:nvPr/>
        </p:nvSpPr>
        <p:spPr>
          <a:xfrm>
            <a:off x="0" y="0"/>
            <a:ext cx="24384000" cy="13716000"/>
          </a:xfrm>
          <a:prstGeom prst="rect">
            <a:avLst/>
          </a:prstGeom>
          <a:solidFill>
            <a:srgbClr val="F4F4F9"/>
          </a:solidFill>
          <a:ln w="12700">
            <a:miter lim="400000"/>
          </a:ln>
        </p:spPr>
        <p:txBody>
          <a:bodyPr tIns="91439" bIns="91439" anchor="ctr"/>
          <a:lstStyle/>
          <a:p>
            <a:pPr defTabSz="1828800">
              <a:defRPr sz="3600" i="1">
                <a:solidFill>
                  <a:srgbClr val="FFFFFF"/>
                </a:solidFill>
                <a:latin typeface="Aptos"/>
                <a:ea typeface="Aptos"/>
                <a:cs typeface="Aptos"/>
                <a:sym typeface="Aptos"/>
              </a:defRPr>
            </a:pPr>
            <a:endParaRPr/>
          </a:p>
        </p:txBody>
      </p:sp>
      <p:pic>
        <p:nvPicPr>
          <p:cNvPr id="299" name="Picture 28" descr="Picture 28"/>
          <p:cNvPicPr>
            <a:picLocks noChangeAspect="1"/>
          </p:cNvPicPr>
          <p:nvPr/>
        </p:nvPicPr>
        <p:blipFill>
          <a:blip r:embed="rId2"/>
          <a:srcRect l="2465"/>
          <a:stretch>
            <a:fillRect/>
          </a:stretch>
        </p:blipFill>
        <p:spPr>
          <a:xfrm>
            <a:off x="0" y="1443031"/>
            <a:ext cx="11005146" cy="4378213"/>
          </a:xfrm>
          <a:prstGeom prst="rect">
            <a:avLst/>
          </a:prstGeom>
          <a:ln w="12700">
            <a:miter lim="400000"/>
          </a:ln>
        </p:spPr>
      </p:pic>
      <p:sp>
        <p:nvSpPr>
          <p:cNvPr id="300" name="Slide Number Placeholder 5"/>
          <p:cNvSpPr txBox="1">
            <a:spLocks noGrp="1"/>
          </p:cNvSpPr>
          <p:nvPr>
            <p:ph type="sldNum" sz="quarter" idx="2"/>
          </p:nvPr>
        </p:nvSpPr>
        <p:spPr>
          <a:xfrm>
            <a:off x="23368150" y="12657422"/>
            <a:ext cx="704127"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i="1">
                <a:solidFill>
                  <a:srgbClr val="000000"/>
                </a:solidFill>
                <a:latin typeface="Helvetica"/>
                <a:ea typeface="Helvetica"/>
                <a:cs typeface="Helvetica"/>
                <a:sym typeface="Helvetica"/>
              </a:defRPr>
            </a:lvl1pPr>
          </a:lstStyle>
          <a:p>
            <a:fld id="{86CB4B4D-7CA3-9044-876B-883B54F8677D}" type="slidenum">
              <a:rPr/>
              <a:t>18</a:t>
            </a:fld>
            <a:endParaRPr/>
          </a:p>
        </p:txBody>
      </p:sp>
      <p:pic>
        <p:nvPicPr>
          <p:cNvPr id="301" name="Picture 489" descr="Picture 489"/>
          <p:cNvPicPr>
            <a:picLocks noChangeAspect="1"/>
          </p:cNvPicPr>
          <p:nvPr/>
        </p:nvPicPr>
        <p:blipFill>
          <a:blip r:embed="rId3"/>
          <a:stretch>
            <a:fillRect/>
          </a:stretch>
        </p:blipFill>
        <p:spPr>
          <a:xfrm>
            <a:off x="210119" y="193060"/>
            <a:ext cx="2663241" cy="1012602"/>
          </a:xfrm>
          <a:prstGeom prst="rect">
            <a:avLst/>
          </a:prstGeom>
          <a:ln w="12700">
            <a:miter lim="400000"/>
          </a:ln>
        </p:spPr>
      </p:pic>
      <p:sp>
        <p:nvSpPr>
          <p:cNvPr id="302" name="Title 1"/>
          <p:cNvSpPr txBox="1"/>
          <p:nvPr/>
        </p:nvSpPr>
        <p:spPr>
          <a:xfrm>
            <a:off x="2770554" y="141505"/>
            <a:ext cx="13717030" cy="20408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spAutoFit/>
          </a:bodyPr>
          <a:lstStyle>
            <a:lvl1pPr defTabSz="1828800">
              <a:lnSpc>
                <a:spcPct val="90000"/>
              </a:lnSpc>
              <a:defRPr sz="6400" b="0">
                <a:latin typeface="Helvetica"/>
                <a:ea typeface="Helvetica"/>
                <a:cs typeface="Helvetica"/>
                <a:sym typeface="Helvetica"/>
              </a:defRPr>
            </a:lvl1pPr>
          </a:lstStyle>
          <a:p>
            <a:r>
              <a:t>Standing Wave Parametric Amplifier (SWPA)</a:t>
            </a:r>
          </a:p>
        </p:txBody>
      </p:sp>
      <p:grpSp>
        <p:nvGrpSpPr>
          <p:cNvPr id="305" name="Picture 12"/>
          <p:cNvGrpSpPr/>
          <p:nvPr/>
        </p:nvGrpSpPr>
        <p:grpSpPr>
          <a:xfrm>
            <a:off x="12428548" y="7159167"/>
            <a:ext cx="5493651" cy="4276061"/>
            <a:chOff x="0" y="0"/>
            <a:chExt cx="5493649" cy="4276059"/>
          </a:xfrm>
        </p:grpSpPr>
        <p:sp>
          <p:nvSpPr>
            <p:cNvPr id="303" name="Rectangle"/>
            <p:cNvSpPr/>
            <p:nvPr/>
          </p:nvSpPr>
          <p:spPr>
            <a:xfrm>
              <a:off x="0" y="0"/>
              <a:ext cx="5493650" cy="4276060"/>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304" name="image43.tif" descr="image43.tif"/>
            <p:cNvPicPr>
              <a:picLocks noChangeAspect="1"/>
            </p:cNvPicPr>
            <p:nvPr/>
          </p:nvPicPr>
          <p:blipFill>
            <a:blip r:embed="rId4"/>
            <a:srcRect l="66482" t="55975" r="5229" b="4877"/>
            <a:stretch>
              <a:fillRect/>
            </a:stretch>
          </p:blipFill>
          <p:spPr>
            <a:xfrm>
              <a:off x="0" y="0"/>
              <a:ext cx="5493650" cy="4276060"/>
            </a:xfrm>
            <a:prstGeom prst="rect">
              <a:avLst/>
            </a:prstGeom>
            <a:ln w="177800" cap="sq">
              <a:solidFill>
                <a:srgbClr val="FFFFFF"/>
              </a:solidFill>
              <a:prstDash val="solid"/>
              <a:miter lim="800000"/>
            </a:ln>
            <a:effectLst>
              <a:outerShdw blurRad="101600" dist="25400" dir="5400000" rotWithShape="0">
                <a:srgbClr val="000000">
                  <a:alpha val="40000"/>
                </a:srgbClr>
              </a:outerShdw>
            </a:effectLst>
          </p:spPr>
        </p:pic>
      </p:grpSp>
      <p:pic>
        <p:nvPicPr>
          <p:cNvPr id="306" name="Picture 14" descr="Picture 14"/>
          <p:cNvPicPr>
            <a:picLocks noChangeAspect="1"/>
          </p:cNvPicPr>
          <p:nvPr/>
        </p:nvPicPr>
        <p:blipFill>
          <a:blip r:embed="rId4"/>
          <a:srcRect l="62824" t="33020" r="3436" b="45616"/>
          <a:stretch>
            <a:fillRect/>
          </a:stretch>
        </p:blipFill>
        <p:spPr>
          <a:xfrm>
            <a:off x="841474" y="8414805"/>
            <a:ext cx="9731579" cy="3466339"/>
          </a:xfrm>
          <a:prstGeom prst="rect">
            <a:avLst/>
          </a:prstGeom>
          <a:ln w="12700">
            <a:miter lim="400000"/>
          </a:ln>
        </p:spPr>
      </p:pic>
      <p:sp>
        <p:nvSpPr>
          <p:cNvPr id="307" name="Title 1"/>
          <p:cNvSpPr txBox="1"/>
          <p:nvPr/>
        </p:nvSpPr>
        <p:spPr>
          <a:xfrm>
            <a:off x="11471057" y="11801417"/>
            <a:ext cx="7228885" cy="13845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792223">
              <a:lnSpc>
                <a:spcPct val="81000"/>
              </a:lnSpc>
              <a:defRPr sz="4312" i="1">
                <a:solidFill>
                  <a:srgbClr val="855541"/>
                </a:solidFill>
                <a:latin typeface="Helvetica"/>
                <a:ea typeface="Helvetica"/>
                <a:cs typeface="Helvetica"/>
                <a:sym typeface="Helvetica"/>
              </a:defRPr>
            </a:lvl1pPr>
          </a:lstStyle>
          <a:p>
            <a:r>
              <a:t>Over 20 dB gain over        ~ 60 MHz optimal region</a:t>
            </a:r>
          </a:p>
        </p:txBody>
      </p:sp>
      <p:pic>
        <p:nvPicPr>
          <p:cNvPr id="308" name="Picture 31" descr="Picture 31"/>
          <p:cNvPicPr>
            <a:picLocks noChangeAspect="1"/>
          </p:cNvPicPr>
          <p:nvPr/>
        </p:nvPicPr>
        <p:blipFill>
          <a:blip r:embed="rId5"/>
          <a:stretch>
            <a:fillRect/>
          </a:stretch>
        </p:blipFill>
        <p:spPr>
          <a:xfrm>
            <a:off x="10730579" y="4310784"/>
            <a:ext cx="8483695" cy="2552903"/>
          </a:xfrm>
          <a:prstGeom prst="rect">
            <a:avLst/>
          </a:prstGeom>
          <a:ln w="12700">
            <a:miter lim="400000"/>
          </a:ln>
        </p:spPr>
      </p:pic>
      <p:pic>
        <p:nvPicPr>
          <p:cNvPr id="309" name="Picture 25" descr="Picture 25"/>
          <p:cNvPicPr>
            <a:picLocks noChangeAspect="1"/>
          </p:cNvPicPr>
          <p:nvPr/>
        </p:nvPicPr>
        <p:blipFill>
          <a:blip r:embed="rId6"/>
          <a:srcRect l="1932" t="2707" r="1617"/>
          <a:stretch>
            <a:fillRect/>
          </a:stretch>
        </p:blipFill>
        <p:spPr>
          <a:xfrm>
            <a:off x="329862" y="5780154"/>
            <a:ext cx="10652558" cy="7784726"/>
          </a:xfrm>
          <a:prstGeom prst="rect">
            <a:avLst/>
          </a:prstGeom>
          <a:ln w="12700">
            <a:miter lim="400000"/>
          </a:ln>
        </p:spPr>
      </p:pic>
      <p:pic>
        <p:nvPicPr>
          <p:cNvPr id="310" name="Picture 33" descr="Picture 33"/>
          <p:cNvPicPr>
            <a:picLocks noChangeAspect="1"/>
          </p:cNvPicPr>
          <p:nvPr/>
        </p:nvPicPr>
        <p:blipFill>
          <a:blip r:embed="rId7"/>
          <a:stretch>
            <a:fillRect/>
          </a:stretch>
        </p:blipFill>
        <p:spPr>
          <a:xfrm>
            <a:off x="12298595" y="2276695"/>
            <a:ext cx="2610821" cy="2338028"/>
          </a:xfrm>
          <a:prstGeom prst="rect">
            <a:avLst/>
          </a:prstGeom>
          <a:ln w="12700">
            <a:miter lim="400000"/>
          </a:ln>
        </p:spPr>
      </p:pic>
      <p:pic>
        <p:nvPicPr>
          <p:cNvPr id="311" name="Picture 35" descr="Picture 35"/>
          <p:cNvPicPr>
            <a:picLocks noChangeAspect="1"/>
          </p:cNvPicPr>
          <p:nvPr/>
        </p:nvPicPr>
        <p:blipFill>
          <a:blip r:embed="rId8"/>
          <a:stretch>
            <a:fillRect/>
          </a:stretch>
        </p:blipFill>
        <p:spPr>
          <a:xfrm>
            <a:off x="15399196" y="2473307"/>
            <a:ext cx="2057205" cy="1868819"/>
          </a:xfrm>
          <a:prstGeom prst="rect">
            <a:avLst/>
          </a:prstGeom>
          <a:ln w="12700">
            <a:miter lim="400000"/>
          </a:ln>
        </p:spPr>
      </p:pic>
      <p:pic>
        <p:nvPicPr>
          <p:cNvPr id="312" name="Picture 38" descr="Picture 38"/>
          <p:cNvPicPr>
            <a:picLocks noChangeAspect="1"/>
          </p:cNvPicPr>
          <p:nvPr/>
        </p:nvPicPr>
        <p:blipFill>
          <a:blip r:embed="rId9"/>
          <a:stretch>
            <a:fillRect/>
          </a:stretch>
        </p:blipFill>
        <p:spPr>
          <a:xfrm>
            <a:off x="16427952" y="-139021"/>
            <a:ext cx="1520497" cy="2085408"/>
          </a:xfrm>
          <a:prstGeom prst="rect">
            <a:avLst/>
          </a:prstGeom>
          <a:ln w="12700">
            <a:miter lim="400000"/>
          </a:ln>
        </p:spPr>
      </p:pic>
      <p:pic>
        <p:nvPicPr>
          <p:cNvPr id="313" name="Picture 42" descr="Picture 42"/>
          <p:cNvPicPr>
            <a:picLocks noChangeAspect="1"/>
          </p:cNvPicPr>
          <p:nvPr/>
        </p:nvPicPr>
        <p:blipFill>
          <a:blip r:embed="rId10"/>
          <a:stretch>
            <a:fillRect/>
          </a:stretch>
        </p:blipFill>
        <p:spPr>
          <a:xfrm>
            <a:off x="21212359" y="21019"/>
            <a:ext cx="3133747" cy="804859"/>
          </a:xfrm>
          <a:prstGeom prst="rect">
            <a:avLst/>
          </a:prstGeom>
          <a:ln w="12700">
            <a:miter lim="400000"/>
          </a:ln>
        </p:spPr>
      </p:pic>
      <p:sp>
        <p:nvSpPr>
          <p:cNvPr id="314" name="Rectangle: Rounded Corners 2"/>
          <p:cNvSpPr/>
          <p:nvPr/>
        </p:nvSpPr>
        <p:spPr>
          <a:xfrm rot="16200000">
            <a:off x="14219277" y="8225296"/>
            <a:ext cx="10800001" cy="203015"/>
          </a:xfrm>
          <a:prstGeom prst="roundRect">
            <a:avLst>
              <a:gd name="adj" fmla="val 16667"/>
            </a:avLst>
          </a:prstGeom>
          <a:solidFill>
            <a:srgbClr val="F0ED61"/>
          </a:solidFill>
          <a:ln w="12700">
            <a:miter lim="400000"/>
          </a:ln>
        </p:spPr>
        <p:txBody>
          <a:bodyPr tIns="91439" bIns="91439" anchor="ctr"/>
          <a:lstStyle/>
          <a:p>
            <a:pPr defTabSz="1828800">
              <a:defRPr sz="3600" i="1">
                <a:solidFill>
                  <a:srgbClr val="FFFFFF"/>
                </a:solidFill>
                <a:latin typeface="Aptos"/>
                <a:ea typeface="Aptos"/>
                <a:cs typeface="Aptos"/>
                <a:sym typeface="Aptos"/>
              </a:defRPr>
            </a:pPr>
            <a:endParaRPr/>
          </a:p>
        </p:txBody>
      </p:sp>
      <p:sp>
        <p:nvSpPr>
          <p:cNvPr id="315" name="Rectangle: Rounded Corners 3"/>
          <p:cNvSpPr/>
          <p:nvPr/>
        </p:nvSpPr>
        <p:spPr>
          <a:xfrm rot="16200000">
            <a:off x="13835727" y="8200800"/>
            <a:ext cx="10800001" cy="230401"/>
          </a:xfrm>
          <a:prstGeom prst="roundRect">
            <a:avLst>
              <a:gd name="adj" fmla="val 16667"/>
            </a:avLst>
          </a:prstGeom>
          <a:solidFill>
            <a:schemeClr val="accent1"/>
          </a:solidFill>
          <a:ln w="12700">
            <a:miter lim="400000"/>
          </a:ln>
        </p:spPr>
        <p:txBody>
          <a:bodyPr tIns="91439" bIns="91439" anchor="ctr"/>
          <a:lstStyle/>
          <a:p>
            <a:pPr defTabSz="1828800">
              <a:defRPr sz="3600" i="1">
                <a:solidFill>
                  <a:srgbClr val="FFFFFF"/>
                </a:solidFill>
                <a:latin typeface="Aptos"/>
                <a:ea typeface="Aptos"/>
                <a:cs typeface="Aptos"/>
                <a:sym typeface="Aptos"/>
              </a:defRPr>
            </a:pPr>
            <a:endParaRPr/>
          </a:p>
        </p:txBody>
      </p:sp>
      <p:sp>
        <p:nvSpPr>
          <p:cNvPr id="316" name="Rectangle: Rounded Corners 9"/>
          <p:cNvSpPr/>
          <p:nvPr/>
        </p:nvSpPr>
        <p:spPr>
          <a:xfrm rot="16200000">
            <a:off x="13841964" y="8045491"/>
            <a:ext cx="11160001" cy="202621"/>
          </a:xfrm>
          <a:prstGeom prst="roundRect">
            <a:avLst>
              <a:gd name="adj" fmla="val 16667"/>
            </a:avLst>
          </a:prstGeom>
          <a:solidFill>
            <a:srgbClr val="000000"/>
          </a:solidFill>
          <a:ln w="12700">
            <a:miter lim="400000"/>
          </a:ln>
        </p:spPr>
        <p:txBody>
          <a:bodyPr tIns="91439" bIns="91439" anchor="ctr"/>
          <a:lstStyle/>
          <a:p>
            <a:pPr defTabSz="1828800">
              <a:defRPr sz="3600" i="1">
                <a:solidFill>
                  <a:srgbClr val="FFFFFF"/>
                </a:solidFill>
                <a:latin typeface="Aptos"/>
                <a:ea typeface="Aptos"/>
                <a:cs typeface="Aptos"/>
                <a:sym typeface="Aptos"/>
              </a:defRPr>
            </a:pPr>
            <a:endParaRPr/>
          </a:p>
        </p:txBody>
      </p:sp>
      <p:pic>
        <p:nvPicPr>
          <p:cNvPr id="317" name="Picture 10" descr="Picture 10"/>
          <p:cNvPicPr>
            <a:picLocks noChangeAspect="1"/>
          </p:cNvPicPr>
          <p:nvPr/>
        </p:nvPicPr>
        <p:blipFill>
          <a:blip r:embed="rId11"/>
          <a:stretch>
            <a:fillRect/>
          </a:stretch>
        </p:blipFill>
        <p:spPr>
          <a:xfrm>
            <a:off x="19606784" y="795640"/>
            <a:ext cx="4390939" cy="13025137"/>
          </a:xfrm>
          <a:prstGeom prst="rect">
            <a:avLst/>
          </a:prstGeom>
          <a:ln w="12700">
            <a:miter lim="400000"/>
          </a:ln>
        </p:spPr>
      </p:pic>
      <p:sp>
        <p:nvSpPr>
          <p:cNvPr id="318" name="TextBox 1"/>
          <p:cNvSpPr txBox="1"/>
          <p:nvPr/>
        </p:nvSpPr>
        <p:spPr>
          <a:xfrm>
            <a:off x="11492906" y="1737640"/>
            <a:ext cx="9384930" cy="72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3600" b="0">
                <a:latin typeface="Helvetica"/>
                <a:ea typeface="Helvetica"/>
                <a:cs typeface="Helvetica"/>
                <a:sym typeface="Helvetica"/>
              </a:defRPr>
            </a:pPr>
            <a:r>
              <a:t>Boon Kok Tan, </a:t>
            </a:r>
            <a:r>
              <a:rPr>
                <a:latin typeface="Aptos"/>
                <a:ea typeface="Aptos"/>
                <a:cs typeface="Aptos"/>
                <a:sym typeface="Aptos"/>
              </a:rPr>
              <a:t>Javier Navarro Montilla</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2" name="Rectangle 16"/>
          <p:cNvGrpSpPr/>
          <p:nvPr/>
        </p:nvGrpSpPr>
        <p:grpSpPr>
          <a:xfrm>
            <a:off x="0" y="0"/>
            <a:ext cx="24384000" cy="13716000"/>
            <a:chOff x="0" y="0"/>
            <a:chExt cx="24384000" cy="13716000"/>
          </a:xfrm>
        </p:grpSpPr>
        <p:sp>
          <p:nvSpPr>
            <p:cNvPr id="320" name="Rectangle"/>
            <p:cNvSpPr/>
            <p:nvPr/>
          </p:nvSpPr>
          <p:spPr>
            <a:xfrm>
              <a:off x="0" y="0"/>
              <a:ext cx="24384000" cy="13716000"/>
            </a:xfrm>
            <a:prstGeom prst="rect">
              <a:avLst/>
            </a:prstGeom>
            <a:solidFill>
              <a:srgbClr val="F4F4F9"/>
            </a:solidFill>
            <a:ln w="12700" cap="flat">
              <a:noFill/>
              <a:miter lim="400000"/>
            </a:ln>
            <a:effectLst/>
          </p:spPr>
          <p:txBody>
            <a:bodyPr wrap="square" lIns="91439" tIns="91439" rIns="91439" bIns="91439" numCol="1" anchor="ctr">
              <a:noAutofit/>
            </a:bodyPr>
            <a:lstStyle/>
            <a:p>
              <a:pPr defTabSz="1828800">
                <a:defRPr sz="3600" b="0">
                  <a:latin typeface="Aptos"/>
                  <a:ea typeface="Aptos"/>
                  <a:cs typeface="Aptos"/>
                  <a:sym typeface="Aptos"/>
                </a:defRPr>
              </a:pPr>
              <a:endParaRPr/>
            </a:p>
          </p:txBody>
        </p:sp>
        <p:sp>
          <p:nvSpPr>
            <p:cNvPr id="321" name="Joshoua"/>
            <p:cNvSpPr txBox="1"/>
            <p:nvPr/>
          </p:nvSpPr>
          <p:spPr>
            <a:xfrm>
              <a:off x="91439" y="6493510"/>
              <a:ext cx="24201121" cy="7289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defTabSz="1828800">
                <a:defRPr sz="3600" b="0">
                  <a:latin typeface="Aptos"/>
                  <a:ea typeface="Aptos"/>
                  <a:cs typeface="Aptos"/>
                  <a:sym typeface="Aptos"/>
                </a:defRPr>
              </a:lvl1pPr>
            </a:lstStyle>
            <a:p>
              <a:r>
                <a:t>Joshoua</a:t>
              </a:r>
            </a:p>
          </p:txBody>
        </p:sp>
      </p:grpSp>
      <p:pic>
        <p:nvPicPr>
          <p:cNvPr id="323" name="Picture 20" descr="Picture 20"/>
          <p:cNvPicPr>
            <a:picLocks noChangeAspect="1"/>
          </p:cNvPicPr>
          <p:nvPr/>
        </p:nvPicPr>
        <p:blipFill>
          <a:blip r:embed="rId2"/>
          <a:stretch>
            <a:fillRect/>
          </a:stretch>
        </p:blipFill>
        <p:spPr>
          <a:xfrm>
            <a:off x="4115882" y="1659489"/>
            <a:ext cx="7586700" cy="5866436"/>
          </a:xfrm>
          <a:prstGeom prst="rect">
            <a:avLst/>
          </a:prstGeom>
          <a:ln w="12700">
            <a:miter lim="400000"/>
          </a:ln>
        </p:spPr>
      </p:pic>
      <p:sp>
        <p:nvSpPr>
          <p:cNvPr id="324" name="Slide Number Placeholder 5"/>
          <p:cNvSpPr txBox="1">
            <a:spLocks noGrp="1"/>
          </p:cNvSpPr>
          <p:nvPr>
            <p:ph type="sldNum" sz="quarter" idx="2"/>
          </p:nvPr>
        </p:nvSpPr>
        <p:spPr>
          <a:xfrm>
            <a:off x="23393153" y="12657422"/>
            <a:ext cx="679124"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19</a:t>
            </a:fld>
            <a:endParaRPr/>
          </a:p>
        </p:txBody>
      </p:sp>
      <p:pic>
        <p:nvPicPr>
          <p:cNvPr id="325" name="Picture 489" descr="Picture 489"/>
          <p:cNvPicPr>
            <a:picLocks noChangeAspect="1"/>
          </p:cNvPicPr>
          <p:nvPr/>
        </p:nvPicPr>
        <p:blipFill>
          <a:blip r:embed="rId3"/>
          <a:stretch>
            <a:fillRect/>
          </a:stretch>
        </p:blipFill>
        <p:spPr>
          <a:xfrm>
            <a:off x="210119" y="193060"/>
            <a:ext cx="2663241" cy="1012602"/>
          </a:xfrm>
          <a:prstGeom prst="rect">
            <a:avLst/>
          </a:prstGeom>
          <a:ln w="12700">
            <a:miter lim="400000"/>
          </a:ln>
        </p:spPr>
      </p:pic>
      <p:pic>
        <p:nvPicPr>
          <p:cNvPr id="326" name="Picture 18" descr="Picture 18"/>
          <p:cNvPicPr>
            <a:picLocks noChangeAspect="1"/>
          </p:cNvPicPr>
          <p:nvPr/>
        </p:nvPicPr>
        <p:blipFill>
          <a:blip r:embed="rId4"/>
          <a:stretch>
            <a:fillRect/>
          </a:stretch>
        </p:blipFill>
        <p:spPr>
          <a:xfrm>
            <a:off x="11538339" y="1864204"/>
            <a:ext cx="7470345" cy="5655217"/>
          </a:xfrm>
          <a:prstGeom prst="rect">
            <a:avLst/>
          </a:prstGeom>
          <a:ln w="12700">
            <a:miter lim="400000"/>
          </a:ln>
        </p:spPr>
      </p:pic>
      <p:sp>
        <p:nvSpPr>
          <p:cNvPr id="327" name="Title 1"/>
          <p:cNvSpPr txBox="1"/>
          <p:nvPr/>
        </p:nvSpPr>
        <p:spPr>
          <a:xfrm>
            <a:off x="3188084" y="123108"/>
            <a:ext cx="16142440" cy="1299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lnSpc>
                <a:spcPct val="90000"/>
              </a:lnSpc>
              <a:defRPr sz="6400" b="0">
                <a:latin typeface="Helvetica"/>
                <a:ea typeface="Helvetica"/>
                <a:cs typeface="Helvetica"/>
                <a:sym typeface="Helvetica"/>
              </a:defRPr>
            </a:lvl1pPr>
          </a:lstStyle>
          <a:p>
            <a:r>
              <a:t>SNAIL JTWPA – Lancaster, VTT (Finland)</a:t>
            </a:r>
          </a:p>
        </p:txBody>
      </p:sp>
      <p:graphicFrame>
        <p:nvGraphicFramePr>
          <p:cNvPr id="328" name="Table 5"/>
          <p:cNvGraphicFramePr/>
          <p:nvPr/>
        </p:nvGraphicFramePr>
        <p:xfrm>
          <a:off x="9080827" y="7450080"/>
          <a:ext cx="12347547" cy="7705354"/>
        </p:xfrm>
        <a:graphic>
          <a:graphicData uri="http://schemas.openxmlformats.org/drawingml/2006/table">
            <a:tbl>
              <a:tblPr bandRow="1">
                <a:tableStyleId>{4C3C2611-4C71-4FC5-86AE-919BDF0F9419}</a:tableStyleId>
              </a:tblPr>
              <a:tblGrid>
                <a:gridCol w="527659">
                  <a:extLst>
                    <a:ext uri="{9D8B030D-6E8A-4147-A177-3AD203B41FA5}">
                      <a16:colId xmlns:a16="http://schemas.microsoft.com/office/drawing/2014/main" val="20000"/>
                    </a:ext>
                  </a:extLst>
                </a:gridCol>
                <a:gridCol w="1477486">
                  <a:extLst>
                    <a:ext uri="{9D8B030D-6E8A-4147-A177-3AD203B41FA5}">
                      <a16:colId xmlns:a16="http://schemas.microsoft.com/office/drawing/2014/main" val="20001"/>
                    </a:ext>
                  </a:extLst>
                </a:gridCol>
                <a:gridCol w="1477486">
                  <a:extLst>
                    <a:ext uri="{9D8B030D-6E8A-4147-A177-3AD203B41FA5}">
                      <a16:colId xmlns:a16="http://schemas.microsoft.com/office/drawing/2014/main" val="20002"/>
                    </a:ext>
                  </a:extLst>
                </a:gridCol>
                <a:gridCol w="1477486">
                  <a:extLst>
                    <a:ext uri="{9D8B030D-6E8A-4147-A177-3AD203B41FA5}">
                      <a16:colId xmlns:a16="http://schemas.microsoft.com/office/drawing/2014/main" val="20003"/>
                    </a:ext>
                  </a:extLst>
                </a:gridCol>
                <a:gridCol w="1477486">
                  <a:extLst>
                    <a:ext uri="{9D8B030D-6E8A-4147-A177-3AD203B41FA5}">
                      <a16:colId xmlns:a16="http://schemas.microsoft.com/office/drawing/2014/main" val="20004"/>
                    </a:ext>
                  </a:extLst>
                </a:gridCol>
                <a:gridCol w="1477486">
                  <a:extLst>
                    <a:ext uri="{9D8B030D-6E8A-4147-A177-3AD203B41FA5}">
                      <a16:colId xmlns:a16="http://schemas.microsoft.com/office/drawing/2014/main" val="20005"/>
                    </a:ext>
                  </a:extLst>
                </a:gridCol>
                <a:gridCol w="1477486">
                  <a:extLst>
                    <a:ext uri="{9D8B030D-6E8A-4147-A177-3AD203B41FA5}">
                      <a16:colId xmlns:a16="http://schemas.microsoft.com/office/drawing/2014/main" val="20006"/>
                    </a:ext>
                  </a:extLst>
                </a:gridCol>
                <a:gridCol w="1477486">
                  <a:extLst>
                    <a:ext uri="{9D8B030D-6E8A-4147-A177-3AD203B41FA5}">
                      <a16:colId xmlns:a16="http://schemas.microsoft.com/office/drawing/2014/main" val="20007"/>
                    </a:ext>
                  </a:extLst>
                </a:gridCol>
                <a:gridCol w="1477486">
                  <a:extLst>
                    <a:ext uri="{9D8B030D-6E8A-4147-A177-3AD203B41FA5}">
                      <a16:colId xmlns:a16="http://schemas.microsoft.com/office/drawing/2014/main" val="20008"/>
                    </a:ext>
                  </a:extLst>
                </a:gridCol>
              </a:tblGrid>
              <a:tr h="1547683">
                <a:tc rowSpan="8">
                  <a:txBody>
                    <a:bodyPr/>
                    <a:lstStyle/>
                    <a:p>
                      <a:pPr algn="l" defTabSz="1828800">
                        <a:defRPr sz="3600">
                          <a:latin typeface="Aptos"/>
                          <a:ea typeface="Aptos"/>
                          <a:cs typeface="Aptos"/>
                          <a:sym typeface="Aptos"/>
                        </a:defRPr>
                      </a:pPr>
                      <a:endParaRPr/>
                    </a:p>
                  </a:txBody>
                  <a:tcPr marL="45720" marR="45720" anchor="ctr" horzOverflow="overflow">
                    <a:lnL w="25400">
                      <a:solidFill>
                        <a:srgbClr val="FFFFFF"/>
                      </a:solidFill>
                    </a:lnL>
                    <a:lnR w="25400">
                      <a:solidFill>
                        <a:srgbClr val="FFFFFF"/>
                      </a:solidFill>
                    </a:lnR>
                    <a:lnT w="25400">
                      <a:solidFill>
                        <a:srgbClr val="FFFFFF"/>
                      </a:solidFill>
                    </a:lnT>
                    <a:lnB w="76200">
                      <a:solidFill>
                        <a:srgbClr val="FFFFFF"/>
                      </a:solidFill>
                    </a:lnB>
                    <a:solidFill>
                      <a:srgbClr val="0F9ED5"/>
                    </a:solidFill>
                  </a:tcPr>
                </a:tc>
                <a:tc gridSpan="4">
                  <a:txBody>
                    <a:bodyPr/>
                    <a:lstStyle/>
                    <a:p>
                      <a:pPr defTabSz="1828800">
                        <a:defRPr sz="2200">
                          <a:solidFill>
                            <a:srgbClr val="FFFFFF"/>
                          </a:solidFill>
                          <a:latin typeface="Century"/>
                          <a:ea typeface="Century"/>
                          <a:cs typeface="Century"/>
                          <a:sym typeface="Century"/>
                        </a:defRPr>
                      </a:pPr>
                      <a:r>
                        <a:t>Parameters 1</a:t>
                      </a:r>
                      <a:endParaRPr b="1">
                        <a:latin typeface="Aptos"/>
                        <a:ea typeface="Aptos"/>
                        <a:cs typeface="Aptos"/>
                        <a:sym typeface="Aptos"/>
                      </a:endParaRPr>
                    </a:p>
                    <a:p>
                      <a:pPr defTabSz="1828800">
                        <a:defRPr sz="2200">
                          <a:solidFill>
                            <a:srgbClr val="FFFFFF"/>
                          </a:solidFill>
                          <a:latin typeface="Century"/>
                          <a:ea typeface="Century"/>
                          <a:cs typeface="Century"/>
                          <a:sym typeface="Century"/>
                        </a:defRPr>
                      </a:pPr>
                      <a:r>
                        <a:t>Pump=12.4 GHz, -61 dBm,      BC = 695 uA</a:t>
                      </a:r>
                    </a:p>
                  </a:txBody>
                  <a:tcPr marL="45720" marR="45720" anchor="ctr" horzOverflow="overflow">
                    <a:lnL w="25400">
                      <a:solidFill>
                        <a:srgbClr val="FFFFFF"/>
                      </a:solidFill>
                    </a:lnL>
                    <a:lnR w="25400">
                      <a:solidFill>
                        <a:srgbClr val="FFFFFF"/>
                      </a:solidFill>
                    </a:lnR>
                    <a:lnT w="25400">
                      <a:solidFill>
                        <a:srgbClr val="FFFFFF"/>
                      </a:solidFill>
                    </a:lnT>
                    <a:lnB w="76200">
                      <a:solidFill>
                        <a:srgbClr val="FFFFFF"/>
                      </a:solidFill>
                    </a:lnB>
                    <a:solidFill>
                      <a:srgbClr val="0F9ED5"/>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defTabSz="1828800">
                        <a:defRPr sz="2200">
                          <a:solidFill>
                            <a:srgbClr val="FFFFFF"/>
                          </a:solidFill>
                          <a:latin typeface="Century"/>
                          <a:ea typeface="Century"/>
                          <a:cs typeface="Century"/>
                          <a:sym typeface="Century"/>
                        </a:defRPr>
                      </a:pPr>
                      <a:r>
                        <a:t>Parameters 2</a:t>
                      </a:r>
                      <a:endParaRPr b="1">
                        <a:latin typeface="Aptos"/>
                        <a:ea typeface="Aptos"/>
                        <a:cs typeface="Aptos"/>
                        <a:sym typeface="Aptos"/>
                      </a:endParaRPr>
                    </a:p>
                    <a:p>
                      <a:pPr defTabSz="1828800">
                        <a:defRPr sz="2200">
                          <a:solidFill>
                            <a:srgbClr val="FFFFFF"/>
                          </a:solidFill>
                          <a:latin typeface="Century"/>
                          <a:ea typeface="Century"/>
                          <a:cs typeface="Century"/>
                          <a:sym typeface="Century"/>
                        </a:defRPr>
                      </a:pPr>
                      <a:r>
                        <a:t>Pump=12.4 GHz, -61 dBm,      BC = 705 uA</a:t>
                      </a:r>
                    </a:p>
                  </a:txBody>
                  <a:tcPr marL="45720" marR="45720" anchor="ctr" horzOverflow="overflow">
                    <a:lnL w="25400">
                      <a:solidFill>
                        <a:srgbClr val="FFFFFF"/>
                      </a:solidFill>
                    </a:lnL>
                    <a:lnR w="25400">
                      <a:solidFill>
                        <a:srgbClr val="FFFFFF"/>
                      </a:solidFill>
                    </a:lnR>
                    <a:lnT w="25400">
                      <a:solidFill>
                        <a:srgbClr val="FFFFFF"/>
                      </a:solidFill>
                    </a:lnT>
                    <a:lnB w="76200">
                      <a:solidFill>
                        <a:srgbClr val="FFFFFF"/>
                      </a:solidFill>
                    </a:lnB>
                    <a:solidFill>
                      <a:srgbClr val="0F9ED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92533">
                <a:tc vMerge="1">
                  <a:txBody>
                    <a:bodyPr/>
                    <a:lstStyle/>
                    <a:p>
                      <a:endParaRPr lang="en-US"/>
                    </a:p>
                  </a:txBody>
                  <a:tcPr/>
                </a:tc>
                <a:tc>
                  <a:txBody>
                    <a:bodyPr/>
                    <a:lstStyle/>
                    <a:p>
                      <a:pPr defTabSz="1828800">
                        <a:defRPr sz="1800"/>
                      </a:pPr>
                      <a:r>
                        <a:rPr sz="2000" b="1">
                          <a:solidFill>
                            <a:srgbClr val="104862"/>
                          </a:solidFill>
                          <a:latin typeface="Aptos"/>
                          <a:ea typeface="Aptos"/>
                          <a:cs typeface="Aptos"/>
                          <a:sym typeface="Aptos"/>
                        </a:rPr>
                        <a:t>T    (K)</a:t>
                      </a:r>
                    </a:p>
                  </a:txBody>
                  <a:tcPr marL="45720" marR="45720" anchor="ctr" horzOverflow="overflow">
                    <a:lnL w="762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1800"/>
                      </a:pPr>
                      <a:r>
                        <a:rPr sz="2000" b="1">
                          <a:solidFill>
                            <a:srgbClr val="104862"/>
                          </a:solidFill>
                          <a:latin typeface="Aptos"/>
                          <a:ea typeface="Aptos"/>
                          <a:cs typeface="Aptos"/>
                          <a:sym typeface="Aptos"/>
                        </a:rPr>
                        <a:t>G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2000" b="1">
                          <a:solidFill>
                            <a:srgbClr val="104862"/>
                          </a:solidFill>
                          <a:latin typeface="Aptos"/>
                          <a:ea typeface="Aptos"/>
                          <a:cs typeface="Aptos"/>
                          <a:sym typeface="Aptos"/>
                        </a:defRPr>
                      </a:pPr>
                      <a:r>
                        <a:t>T</a:t>
                      </a:r>
                      <a:r>
                        <a:rPr baseline="-15500"/>
                        <a:t>TWPA</a:t>
                      </a:r>
                      <a:r>
                        <a:t> (K)</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2000" b="1">
                          <a:solidFill>
                            <a:srgbClr val="104862"/>
                          </a:solidFill>
                          <a:latin typeface="Aptos"/>
                          <a:ea typeface="Aptos"/>
                          <a:cs typeface="Aptos"/>
                          <a:sym typeface="Aptos"/>
                        </a:defRPr>
                      </a:pPr>
                      <a:r>
                        <a:t>G</a:t>
                      </a:r>
                      <a:r>
                        <a:rPr baseline="-15500"/>
                        <a:t>TWPA</a:t>
                      </a:r>
                      <a:r>
                        <a:t>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1800"/>
                      </a:pPr>
                      <a:r>
                        <a:rPr sz="2000" b="1">
                          <a:solidFill>
                            <a:srgbClr val="104862"/>
                          </a:solidFill>
                          <a:latin typeface="Aptos"/>
                          <a:ea typeface="Aptos"/>
                          <a:cs typeface="Aptos"/>
                          <a:sym typeface="Aptos"/>
                        </a:rPr>
                        <a:t>T        (K)</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1800"/>
                      </a:pPr>
                      <a:r>
                        <a:rPr sz="2000" b="1">
                          <a:solidFill>
                            <a:srgbClr val="104862"/>
                          </a:solidFill>
                          <a:latin typeface="Aptos"/>
                          <a:ea typeface="Aptos"/>
                          <a:cs typeface="Aptos"/>
                          <a:sym typeface="Aptos"/>
                        </a:rPr>
                        <a:t>G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2000" b="1">
                          <a:solidFill>
                            <a:srgbClr val="104862"/>
                          </a:solidFill>
                          <a:latin typeface="Aptos"/>
                          <a:ea typeface="Aptos"/>
                          <a:cs typeface="Aptos"/>
                          <a:sym typeface="Aptos"/>
                        </a:defRPr>
                      </a:pPr>
                      <a:r>
                        <a:t>T</a:t>
                      </a:r>
                      <a:r>
                        <a:rPr baseline="-15500"/>
                        <a:t>TWPA</a:t>
                      </a:r>
                      <a:r>
                        <a:t> (K)</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tc>
                  <a:txBody>
                    <a:bodyPr/>
                    <a:lstStyle/>
                    <a:p>
                      <a:pPr defTabSz="1828800">
                        <a:defRPr sz="2000" b="1">
                          <a:solidFill>
                            <a:srgbClr val="104862"/>
                          </a:solidFill>
                          <a:latin typeface="Aptos"/>
                          <a:ea typeface="Aptos"/>
                          <a:cs typeface="Aptos"/>
                          <a:sym typeface="Aptos"/>
                        </a:defRPr>
                      </a:pPr>
                      <a:r>
                        <a:t>G</a:t>
                      </a:r>
                      <a:r>
                        <a:rPr baseline="-15500"/>
                        <a:t>TWPA</a:t>
                      </a:r>
                      <a:r>
                        <a:t>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E6EFF7"/>
                    </a:solidFill>
                  </a:tcPr>
                </a:tc>
                <a:extLst>
                  <a:ext uri="{0D108BD9-81ED-4DB2-BD59-A6C34878D82A}">
                    <a16:rowId xmlns:a16="http://schemas.microsoft.com/office/drawing/2014/main" val="10001"/>
                  </a:ext>
                </a:extLst>
              </a:tr>
              <a:tr h="883845">
                <a:tc vMerge="1">
                  <a:txBody>
                    <a:bodyPr/>
                    <a:lstStyle/>
                    <a:p>
                      <a:endParaRPr lang="en-US"/>
                    </a:p>
                  </a:txBody>
                  <a:tcPr/>
                </a:tc>
                <a:tc>
                  <a:txBody>
                    <a:bodyPr/>
                    <a:lstStyle/>
                    <a:p>
                      <a:pPr defTabSz="1828800">
                        <a:defRPr sz="1800"/>
                      </a:pPr>
                      <a:r>
                        <a:rPr>
                          <a:latin typeface="Aptos"/>
                          <a:ea typeface="Aptos"/>
                          <a:cs typeface="Aptos"/>
                          <a:sym typeface="Aptos"/>
                        </a:rPr>
                        <a:t>1.7</a:t>
                      </a:r>
                    </a:p>
                  </a:txBody>
                  <a:tcPr marL="9525" marR="9525" marT="9525" marB="9525" anchor="ctr" horzOverflow="overflow">
                    <a:lnL w="762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81.08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1.077007</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11.74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1.66</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80.04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b="1">
                          <a:solidFill>
                            <a:srgbClr val="F87D02"/>
                          </a:solidFill>
                          <a:latin typeface="Aptos"/>
                          <a:ea typeface="Aptos"/>
                          <a:cs typeface="Aptos"/>
                          <a:sym typeface="Aptos"/>
                        </a:rPr>
                        <a:t>0.868442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sz="2000" b="1">
                          <a:solidFill>
                            <a:srgbClr val="F87D02"/>
                          </a:solidFill>
                          <a:latin typeface="Aptos"/>
                          <a:ea typeface="Aptos"/>
                          <a:cs typeface="Aptos"/>
                          <a:sym typeface="Aptos"/>
                        </a:rPr>
                        <a:t>10.7</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2"/>
                  </a:ext>
                </a:extLst>
              </a:tr>
              <a:tr h="883845">
                <a:tc vMerge="1">
                  <a:txBody>
                    <a:bodyPr/>
                    <a:lstStyle/>
                    <a:p>
                      <a:endParaRPr lang="en-US"/>
                    </a:p>
                  </a:txBody>
                  <a:tcPr/>
                </a:tc>
                <a:tc>
                  <a:txBody>
                    <a:bodyPr/>
                    <a:lstStyle/>
                    <a:p>
                      <a:pPr defTabSz="1828800">
                        <a:defRPr sz="1800"/>
                      </a:pPr>
                      <a:r>
                        <a:rPr>
                          <a:latin typeface="Aptos"/>
                          <a:ea typeface="Aptos"/>
                          <a:cs typeface="Aptos"/>
                          <a:sym typeface="Aptos"/>
                        </a:rPr>
                        <a:t>1.27</a:t>
                      </a:r>
                    </a:p>
                  </a:txBody>
                  <a:tcPr marL="9525" marR="9525" marT="9525" marB="9525" anchor="ctr" horzOverflow="overflow">
                    <a:lnL w="762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80.93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b="1">
                          <a:solidFill>
                            <a:srgbClr val="F87D02"/>
                          </a:solidFill>
                          <a:latin typeface="Aptos"/>
                          <a:ea typeface="Aptos"/>
                          <a:cs typeface="Aptos"/>
                          <a:sym typeface="Aptos"/>
                        </a:rPr>
                        <a:t>0.574357</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sz="2000" b="1">
                          <a:solidFill>
                            <a:srgbClr val="F87D02"/>
                          </a:solidFill>
                          <a:latin typeface="Aptos"/>
                          <a:ea typeface="Aptos"/>
                          <a:cs typeface="Aptos"/>
                          <a:sym typeface="Aptos"/>
                        </a:rPr>
                        <a:t>11.55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1.75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81.2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1.096288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11.82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3"/>
                  </a:ext>
                </a:extLst>
              </a:tr>
              <a:tr h="883845">
                <a:tc vMerge="1">
                  <a:txBody>
                    <a:bodyPr/>
                    <a:lstStyle/>
                    <a:p>
                      <a:endParaRPr lang="en-US"/>
                    </a:p>
                  </a:txBody>
                  <a:tcPr/>
                </a:tc>
                <a:tc>
                  <a:txBody>
                    <a:bodyPr/>
                    <a:lstStyle/>
                    <a:p>
                      <a:pPr defTabSz="1828800">
                        <a:defRPr sz="1800"/>
                      </a:pPr>
                      <a:r>
                        <a:rPr>
                          <a:latin typeface="Aptos"/>
                          <a:ea typeface="Aptos"/>
                          <a:cs typeface="Aptos"/>
                          <a:sym typeface="Aptos"/>
                        </a:rPr>
                        <a:t>2.64</a:t>
                      </a:r>
                    </a:p>
                  </a:txBody>
                  <a:tcPr marL="9525" marR="9525" marT="9525" marB="9525" anchor="ctr" horzOverflow="overflow">
                    <a:lnL w="762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79.17</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1.869082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10.55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2.13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80.51</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1.56375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11.89</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4"/>
                  </a:ext>
                </a:extLst>
              </a:tr>
              <a:tr h="883845">
                <a:tc vMerge="1">
                  <a:txBody>
                    <a:bodyPr/>
                    <a:lstStyle/>
                    <a:p>
                      <a:endParaRPr lang="en-US"/>
                    </a:p>
                  </a:txBody>
                  <a:tcPr/>
                </a:tc>
                <a:tc>
                  <a:txBody>
                    <a:bodyPr/>
                    <a:lstStyle/>
                    <a:p>
                      <a:pPr defTabSz="1828800">
                        <a:defRPr sz="1800"/>
                      </a:pPr>
                      <a:r>
                        <a:rPr>
                          <a:latin typeface="Aptos"/>
                          <a:ea typeface="Aptos"/>
                          <a:cs typeface="Aptos"/>
                          <a:sym typeface="Aptos"/>
                        </a:rPr>
                        <a:t>1.85</a:t>
                      </a:r>
                    </a:p>
                  </a:txBody>
                  <a:tcPr marL="9525" marR="9525" marT="9525" marB="9525" anchor="ctr" horzOverflow="overflow">
                    <a:lnL w="762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75.81</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0.872882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8.88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4.93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77.36</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4.246172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10.43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5"/>
                  </a:ext>
                </a:extLst>
              </a:tr>
              <a:tr h="339555">
                <a:tc vMerge="1">
                  <a:txBody>
                    <a:bodyPr/>
                    <a:lstStyle/>
                    <a:p>
                      <a:endParaRPr lang="en-US"/>
                    </a:p>
                  </a:txBody>
                  <a:tcPr/>
                </a:tc>
                <a:tc>
                  <a:txBody>
                    <a:bodyPr/>
                    <a:lstStyle/>
                    <a:p>
                      <a:pPr defTabSz="1828800">
                        <a:defRPr sz="1800"/>
                      </a:pPr>
                      <a:r>
                        <a:rPr>
                          <a:latin typeface="Aptos"/>
                          <a:ea typeface="Aptos"/>
                          <a:cs typeface="Aptos"/>
                          <a:sym typeface="Aptos"/>
                        </a:rPr>
                        <a:t>NA</a:t>
                      </a:r>
                    </a:p>
                  </a:txBody>
                  <a:tcPr marL="9525" marR="9525" marT="9525" marB="9525" anchor="ctr" horzOverflow="overflow">
                    <a:lnL w="762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NA</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6"/>
                  </a:ext>
                </a:extLst>
              </a:tr>
              <a:tr h="890203">
                <a:tc vMerge="1">
                  <a:txBody>
                    <a:bodyPr/>
                    <a:lstStyle/>
                    <a:p>
                      <a:endParaRPr lang="en-US"/>
                    </a:p>
                  </a:txBody>
                  <a:tcPr/>
                </a:tc>
                <a:tc>
                  <a:txBody>
                    <a:bodyPr/>
                    <a:lstStyle/>
                    <a:p>
                      <a:pPr defTabSz="1828800">
                        <a:defRPr sz="1800"/>
                      </a:pPr>
                      <a:r>
                        <a:rPr>
                          <a:latin typeface="Aptos"/>
                          <a:ea typeface="Aptos"/>
                          <a:cs typeface="Aptos"/>
                          <a:sym typeface="Aptos"/>
                        </a:rPr>
                        <a:t>3.61</a:t>
                      </a:r>
                    </a:p>
                  </a:txBody>
                  <a:tcPr marL="9525" marR="9525" marT="9525" marB="9525" anchor="ctr" horzOverflow="overflow">
                    <a:lnL w="762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81.64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3.28873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13.88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4.58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79.71</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4.078963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11.95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7"/>
                  </a:ext>
                </a:extLst>
              </a:tr>
            </a:tbl>
          </a:graphicData>
        </a:graphic>
      </p:graphicFrame>
      <p:graphicFrame>
        <p:nvGraphicFramePr>
          <p:cNvPr id="329" name="Table 5"/>
          <p:cNvGraphicFramePr/>
          <p:nvPr/>
        </p:nvGraphicFramePr>
        <p:xfrm>
          <a:off x="359956" y="7460056"/>
          <a:ext cx="10029316" cy="6620251"/>
        </p:xfrm>
        <a:graphic>
          <a:graphicData uri="http://schemas.openxmlformats.org/drawingml/2006/table">
            <a:tbl>
              <a:tblPr firstRow="1" bandRow="1">
                <a:tableStyleId>{4C3C2611-4C71-4FC5-86AE-919BDF0F9419}</a:tableStyleId>
              </a:tblPr>
              <a:tblGrid>
                <a:gridCol w="2364724">
                  <a:extLst>
                    <a:ext uri="{9D8B030D-6E8A-4147-A177-3AD203B41FA5}">
                      <a16:colId xmlns:a16="http://schemas.microsoft.com/office/drawing/2014/main" val="20000"/>
                    </a:ext>
                  </a:extLst>
                </a:gridCol>
                <a:gridCol w="1277432">
                  <a:extLst>
                    <a:ext uri="{9D8B030D-6E8A-4147-A177-3AD203B41FA5}">
                      <a16:colId xmlns:a16="http://schemas.microsoft.com/office/drawing/2014/main" val="20001"/>
                    </a:ext>
                  </a:extLst>
                </a:gridCol>
                <a:gridCol w="1277432">
                  <a:extLst>
                    <a:ext uri="{9D8B030D-6E8A-4147-A177-3AD203B41FA5}">
                      <a16:colId xmlns:a16="http://schemas.microsoft.com/office/drawing/2014/main" val="20002"/>
                    </a:ext>
                  </a:extLst>
                </a:gridCol>
                <a:gridCol w="1277432">
                  <a:extLst>
                    <a:ext uri="{9D8B030D-6E8A-4147-A177-3AD203B41FA5}">
                      <a16:colId xmlns:a16="http://schemas.microsoft.com/office/drawing/2014/main" val="20003"/>
                    </a:ext>
                  </a:extLst>
                </a:gridCol>
                <a:gridCol w="1277432">
                  <a:extLst>
                    <a:ext uri="{9D8B030D-6E8A-4147-A177-3AD203B41FA5}">
                      <a16:colId xmlns:a16="http://schemas.microsoft.com/office/drawing/2014/main" val="20004"/>
                    </a:ext>
                  </a:extLst>
                </a:gridCol>
                <a:gridCol w="1277432">
                  <a:extLst>
                    <a:ext uri="{9D8B030D-6E8A-4147-A177-3AD203B41FA5}">
                      <a16:colId xmlns:a16="http://schemas.microsoft.com/office/drawing/2014/main" val="20005"/>
                    </a:ext>
                  </a:extLst>
                </a:gridCol>
                <a:gridCol w="1277432">
                  <a:extLst>
                    <a:ext uri="{9D8B030D-6E8A-4147-A177-3AD203B41FA5}">
                      <a16:colId xmlns:a16="http://schemas.microsoft.com/office/drawing/2014/main" val="20006"/>
                    </a:ext>
                  </a:extLst>
                </a:gridCol>
              </a:tblGrid>
              <a:tr h="1570908">
                <a:tc>
                  <a:txBody>
                    <a:bodyPr/>
                    <a:lstStyle/>
                    <a:p>
                      <a:pPr defTabSz="1828800">
                        <a:defRPr sz="1800" b="0">
                          <a:solidFill>
                            <a:srgbClr val="000000"/>
                          </a:solidFill>
                        </a:defRPr>
                      </a:pPr>
                      <a:r>
                        <a:rPr sz="2000">
                          <a:solidFill>
                            <a:srgbClr val="FFFFFF"/>
                          </a:solidFill>
                          <a:latin typeface="Century"/>
                          <a:ea typeface="Century"/>
                          <a:cs typeface="Century"/>
                          <a:sym typeface="Century"/>
                        </a:rPr>
                        <a:t>Signal Frequency (GHz)</a:t>
                      </a:r>
                    </a:p>
                  </a:txBody>
                  <a:tcPr marL="45720" marR="45720" anchor="ctr" horzOverflow="overflow">
                    <a:lnL w="25400">
                      <a:solidFill>
                        <a:srgbClr val="FFFFFF"/>
                      </a:solidFill>
                    </a:lnL>
                    <a:lnR w="25400">
                      <a:solidFill>
                        <a:srgbClr val="FFFFFF"/>
                      </a:solidFill>
                    </a:lnR>
                    <a:lnT w="25400">
                      <a:solidFill>
                        <a:srgbClr val="FFFFFF"/>
                      </a:solidFill>
                    </a:lnT>
                    <a:lnB w="76200">
                      <a:solidFill>
                        <a:srgbClr val="FFFFFF"/>
                      </a:solidFill>
                    </a:lnB>
                    <a:solidFill>
                      <a:srgbClr val="0F9ED5"/>
                    </a:solidFill>
                  </a:tcPr>
                </a:tc>
                <a:tc gridSpan="2">
                  <a:txBody>
                    <a:bodyPr/>
                    <a:lstStyle/>
                    <a:p>
                      <a:pPr defTabSz="1828800">
                        <a:defRPr sz="1800" b="0">
                          <a:solidFill>
                            <a:srgbClr val="000000"/>
                          </a:solidFill>
                        </a:defRPr>
                      </a:pPr>
                      <a:r>
                        <a:rPr sz="2400">
                          <a:solidFill>
                            <a:srgbClr val="FFFFFF"/>
                          </a:solidFill>
                          <a:latin typeface="Century"/>
                          <a:ea typeface="Century"/>
                          <a:cs typeface="Century"/>
                          <a:sym typeface="Century"/>
                        </a:rPr>
                        <a:t>Bypass</a:t>
                      </a:r>
                    </a:p>
                  </a:txBody>
                  <a:tcPr marL="45720" marR="45720" anchor="ctr" horzOverflow="overflow">
                    <a:lnL w="25400">
                      <a:solidFill>
                        <a:srgbClr val="FFFFFF"/>
                      </a:solidFill>
                    </a:lnL>
                    <a:lnR w="25400">
                      <a:solidFill>
                        <a:srgbClr val="FFFFFF"/>
                      </a:solidFill>
                    </a:lnR>
                    <a:lnT w="25400">
                      <a:solidFill>
                        <a:srgbClr val="FFFFFF"/>
                      </a:solidFill>
                    </a:lnT>
                    <a:lnB w="76200">
                      <a:solidFill>
                        <a:srgbClr val="FFFFFF"/>
                      </a:solidFill>
                    </a:lnB>
                    <a:solidFill>
                      <a:srgbClr val="0F9ED5"/>
                    </a:solidFill>
                  </a:tcPr>
                </a:tc>
                <a:tc hMerge="1">
                  <a:txBody>
                    <a:bodyPr/>
                    <a:lstStyle/>
                    <a:p>
                      <a:endParaRPr lang="en-US"/>
                    </a:p>
                  </a:txBody>
                  <a:tcPr/>
                </a:tc>
                <a:tc gridSpan="4">
                  <a:txBody>
                    <a:bodyPr/>
                    <a:lstStyle/>
                    <a:p>
                      <a:pPr defTabSz="1828800">
                        <a:defRPr sz="1800" b="0">
                          <a:solidFill>
                            <a:srgbClr val="000000"/>
                          </a:solidFill>
                        </a:defRPr>
                      </a:pPr>
                      <a:r>
                        <a:rPr sz="2200">
                          <a:solidFill>
                            <a:srgbClr val="FFFFFF"/>
                          </a:solidFill>
                          <a:latin typeface="Century"/>
                          <a:ea typeface="Century"/>
                          <a:cs typeface="Century"/>
                          <a:sym typeface="Century"/>
                        </a:rPr>
                        <a:t>Parameters 0
Pump=13 GHz, -61 dBm,         BC = 670 uA</a:t>
                      </a:r>
                    </a:p>
                  </a:txBody>
                  <a:tcPr marL="45720" marR="45720" anchor="ctr" horzOverflow="overflow">
                    <a:lnL w="25400">
                      <a:solidFill>
                        <a:srgbClr val="FFFFFF"/>
                      </a:solidFill>
                    </a:lnL>
                    <a:lnR w="25400">
                      <a:solidFill>
                        <a:srgbClr val="FFFFFF"/>
                      </a:solidFill>
                    </a:lnR>
                    <a:lnT w="25400">
                      <a:solidFill>
                        <a:srgbClr val="FFFFFF"/>
                      </a:solidFill>
                    </a:lnT>
                    <a:lnB w="76200">
                      <a:solidFill>
                        <a:srgbClr val="FFFFFF"/>
                      </a:solidFill>
                    </a:lnB>
                    <a:solidFill>
                      <a:srgbClr val="0F9ED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15347">
                <a:tc>
                  <a:txBody>
                    <a:bodyPr/>
                    <a:lstStyle/>
                    <a:p>
                      <a:pPr algn="l" defTabSz="1828800">
                        <a:defRPr sz="3600">
                          <a:latin typeface="Aptos"/>
                          <a:ea typeface="Aptos"/>
                          <a:cs typeface="Aptos"/>
                          <a:sym typeface="Aptos"/>
                        </a:defRPr>
                      </a:pPr>
                      <a:endParaRP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tc>
                  <a:txBody>
                    <a:bodyPr/>
                    <a:lstStyle/>
                    <a:p>
                      <a:pPr defTabSz="1828800">
                        <a:defRPr sz="2000" b="1">
                          <a:solidFill>
                            <a:srgbClr val="104862"/>
                          </a:solidFill>
                          <a:latin typeface="Aptos"/>
                          <a:ea typeface="Aptos"/>
                          <a:cs typeface="Aptos"/>
                          <a:sym typeface="Aptos"/>
                        </a:defRPr>
                      </a:pPr>
                      <a:r>
                        <a:t>T</a:t>
                      </a:r>
                      <a:r>
                        <a:rPr baseline="-15500"/>
                        <a:t>bypass</a:t>
                      </a:r>
                      <a:r>
                        <a:t> (K)</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tc>
                  <a:txBody>
                    <a:bodyPr/>
                    <a:lstStyle/>
                    <a:p>
                      <a:pPr defTabSz="1828800">
                        <a:defRPr sz="1800"/>
                      </a:pPr>
                      <a:r>
                        <a:rPr sz="2000" b="1">
                          <a:solidFill>
                            <a:srgbClr val="104862"/>
                          </a:solidFill>
                          <a:latin typeface="Aptos"/>
                          <a:ea typeface="Aptos"/>
                          <a:cs typeface="Aptos"/>
                          <a:sym typeface="Aptos"/>
                        </a:rPr>
                        <a:t>G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tc>
                  <a:txBody>
                    <a:bodyPr/>
                    <a:lstStyle/>
                    <a:p>
                      <a:pPr defTabSz="1828800">
                        <a:defRPr sz="2000" b="1">
                          <a:solidFill>
                            <a:srgbClr val="104862"/>
                          </a:solidFill>
                          <a:latin typeface="Aptos"/>
                          <a:ea typeface="Aptos"/>
                          <a:cs typeface="Aptos"/>
                          <a:sym typeface="Aptos"/>
                        </a:defRPr>
                      </a:pPr>
                      <a:r>
                        <a:t>T</a:t>
                      </a:r>
                      <a:r>
                        <a:rPr baseline="-15500"/>
                        <a:t>total</a:t>
                      </a:r>
                      <a:r>
                        <a:t> (K)</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tc>
                  <a:txBody>
                    <a:bodyPr/>
                    <a:lstStyle/>
                    <a:p>
                      <a:pPr defTabSz="1828800">
                        <a:defRPr sz="1800"/>
                      </a:pPr>
                      <a:r>
                        <a:rPr sz="2000" b="1">
                          <a:solidFill>
                            <a:srgbClr val="104862"/>
                          </a:solidFill>
                          <a:latin typeface="Aptos"/>
                          <a:ea typeface="Aptos"/>
                          <a:cs typeface="Aptos"/>
                          <a:sym typeface="Aptos"/>
                        </a:rPr>
                        <a:t>G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tc>
                  <a:txBody>
                    <a:bodyPr/>
                    <a:lstStyle/>
                    <a:p>
                      <a:pPr defTabSz="1828800">
                        <a:defRPr sz="2000" b="1">
                          <a:solidFill>
                            <a:srgbClr val="104862"/>
                          </a:solidFill>
                          <a:latin typeface="Aptos"/>
                          <a:ea typeface="Aptos"/>
                          <a:cs typeface="Aptos"/>
                          <a:sym typeface="Aptos"/>
                        </a:defRPr>
                      </a:pPr>
                      <a:r>
                        <a:t>T</a:t>
                      </a:r>
                      <a:r>
                        <a:rPr baseline="-15500"/>
                        <a:t>TWPA</a:t>
                      </a:r>
                      <a:r>
                        <a:t> (K)</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tc>
                  <a:txBody>
                    <a:bodyPr/>
                    <a:lstStyle/>
                    <a:p>
                      <a:pPr defTabSz="1828800">
                        <a:defRPr sz="2000" b="1">
                          <a:solidFill>
                            <a:srgbClr val="104862"/>
                          </a:solidFill>
                          <a:latin typeface="Aptos"/>
                          <a:ea typeface="Aptos"/>
                          <a:cs typeface="Aptos"/>
                          <a:sym typeface="Aptos"/>
                        </a:defRPr>
                      </a:pPr>
                      <a:r>
                        <a:t>G</a:t>
                      </a:r>
                      <a:r>
                        <a:rPr baseline="-15500"/>
                        <a:t>TWPA</a:t>
                      </a:r>
                      <a:r>
                        <a:t> (dB)</a:t>
                      </a:r>
                    </a:p>
                  </a:txBody>
                  <a:tcPr marL="45720" marR="45720" anchor="ctr" horzOverflow="overflow">
                    <a:lnL w="25400">
                      <a:solidFill>
                        <a:srgbClr val="FFFFFF"/>
                      </a:solidFill>
                    </a:lnL>
                    <a:lnR w="25400">
                      <a:solidFill>
                        <a:srgbClr val="FFFFFF"/>
                      </a:solidFill>
                    </a:lnR>
                    <a:lnT w="76200">
                      <a:solidFill>
                        <a:srgbClr val="FFFFFF"/>
                      </a:solidFill>
                    </a:lnT>
                    <a:lnB w="25400">
                      <a:solidFill>
                        <a:srgbClr val="FFFFFF"/>
                      </a:solidFill>
                    </a:lnB>
                    <a:solidFill>
                      <a:srgbClr val="CADEEF"/>
                    </a:solidFill>
                  </a:tcPr>
                </a:tc>
                <a:extLst>
                  <a:ext uri="{0D108BD9-81ED-4DB2-BD59-A6C34878D82A}">
                    <a16:rowId xmlns:a16="http://schemas.microsoft.com/office/drawing/2014/main" val="10001"/>
                  </a:ext>
                </a:extLst>
              </a:tr>
              <a:tr h="605666">
                <a:tc>
                  <a:txBody>
                    <a:bodyPr/>
                    <a:lstStyle/>
                    <a:p>
                      <a:pPr defTabSz="1828800">
                        <a:defRPr sz="1800"/>
                      </a:pPr>
                      <a:r>
                        <a:rPr sz="2200" b="1">
                          <a:latin typeface="Aptos"/>
                          <a:ea typeface="Aptos"/>
                          <a:cs typeface="Aptos"/>
                          <a:sym typeface="Aptos"/>
                        </a:rPr>
                        <a:t>4.00</a:t>
                      </a:r>
                    </a:p>
                  </a:txBody>
                  <a:tcPr marL="45720" marR="45720"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9.3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69.34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1.91</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79.05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sz="1600" b="1">
                          <a:solidFill>
                            <a:srgbClr val="F87D02"/>
                          </a:solidFill>
                          <a:latin typeface="Aptos"/>
                          <a:ea typeface="Aptos"/>
                          <a:cs typeface="Aptos"/>
                          <a:sym typeface="Aptos"/>
                        </a:rPr>
                        <a:t>0.915779</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sz="2000" b="1">
                          <a:solidFill>
                            <a:srgbClr val="F87D02"/>
                          </a:solidFill>
                          <a:latin typeface="Aptos"/>
                          <a:ea typeface="Aptos"/>
                          <a:cs typeface="Aptos"/>
                          <a:sym typeface="Aptos"/>
                        </a:rPr>
                        <a:t>9.71</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2"/>
                  </a:ext>
                </a:extLst>
              </a:tr>
              <a:tr h="605666">
                <a:tc>
                  <a:txBody>
                    <a:bodyPr/>
                    <a:lstStyle/>
                    <a:p>
                      <a:pPr defTabSz="1828800">
                        <a:defRPr sz="1800"/>
                      </a:pPr>
                      <a:r>
                        <a:rPr sz="2200" b="1">
                          <a:latin typeface="Aptos"/>
                          <a:ea typeface="Aptos"/>
                          <a:cs typeface="Aptos"/>
                          <a:sym typeface="Aptos"/>
                        </a:rPr>
                        <a:t>4.37</a:t>
                      </a:r>
                    </a:p>
                  </a:txBody>
                  <a:tcPr marL="45720" marR="45720"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9.94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69.38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2.4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79.3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sz="1400">
                          <a:latin typeface="Aptos"/>
                          <a:ea typeface="Aptos"/>
                          <a:cs typeface="Aptos"/>
                          <a:sym typeface="Aptos"/>
                        </a:rPr>
                        <a:t>1.38752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9.92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extLst>
                  <a:ext uri="{0D108BD9-81ED-4DB2-BD59-A6C34878D82A}">
                    <a16:rowId xmlns:a16="http://schemas.microsoft.com/office/drawing/2014/main" val="10003"/>
                  </a:ext>
                </a:extLst>
              </a:tr>
              <a:tr h="605666">
                <a:tc>
                  <a:txBody>
                    <a:bodyPr/>
                    <a:lstStyle/>
                    <a:p>
                      <a:pPr defTabSz="1828800">
                        <a:defRPr sz="1800"/>
                      </a:pPr>
                      <a:r>
                        <a:rPr sz="2200" b="1">
                          <a:latin typeface="Aptos"/>
                          <a:ea typeface="Aptos"/>
                          <a:cs typeface="Aptos"/>
                          <a:sym typeface="Aptos"/>
                        </a:rPr>
                        <a:t>5.00</a:t>
                      </a:r>
                    </a:p>
                  </a:txBody>
                  <a:tcPr marL="45720" marR="45720"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8.75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68.62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1.85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80.18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sz="1400">
                          <a:latin typeface="Aptos"/>
                          <a:ea typeface="Aptos"/>
                          <a:cs typeface="Aptos"/>
                          <a:sym typeface="Aptos"/>
                        </a:rPr>
                        <a:t>1.239047</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11.56</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4"/>
                  </a:ext>
                </a:extLst>
              </a:tr>
              <a:tr h="605666">
                <a:tc>
                  <a:txBody>
                    <a:bodyPr/>
                    <a:lstStyle/>
                    <a:p>
                      <a:pPr defTabSz="1828800">
                        <a:defRPr sz="1800"/>
                      </a:pPr>
                      <a:r>
                        <a:rPr sz="2200" b="1">
                          <a:latin typeface="Aptos"/>
                          <a:ea typeface="Aptos"/>
                          <a:cs typeface="Aptos"/>
                          <a:sym typeface="Aptos"/>
                        </a:rPr>
                        <a:t>6.00</a:t>
                      </a:r>
                    </a:p>
                  </a:txBody>
                  <a:tcPr marL="45720" marR="45720"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7.55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66.93</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1.72</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77.79</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sz="1400">
                          <a:latin typeface="Aptos"/>
                          <a:ea typeface="Aptos"/>
                          <a:cs typeface="Aptos"/>
                          <a:sym typeface="Aptos"/>
                        </a:rPr>
                        <a:t>1.100635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10.86</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extLst>
                  <a:ext uri="{0D108BD9-81ED-4DB2-BD59-A6C34878D82A}">
                    <a16:rowId xmlns:a16="http://schemas.microsoft.com/office/drawing/2014/main" val="10005"/>
                  </a:ext>
                </a:extLst>
              </a:tr>
              <a:tr h="605666">
                <a:tc>
                  <a:txBody>
                    <a:bodyPr/>
                    <a:lstStyle/>
                    <a:p>
                      <a:pPr defTabSz="1828800">
                        <a:defRPr sz="1800"/>
                      </a:pPr>
                      <a:r>
                        <a:rPr sz="2200" b="1">
                          <a:latin typeface="Aptos"/>
                          <a:ea typeface="Aptos"/>
                          <a:cs typeface="Aptos"/>
                          <a:sym typeface="Aptos"/>
                        </a:rPr>
                        <a:t>6.20</a:t>
                      </a:r>
                    </a:p>
                  </a:txBody>
                  <a:tcPr marL="45720" marR="45720"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7.94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66.79</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1.95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76.85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sz="1400">
                          <a:latin typeface="Aptos"/>
                          <a:ea typeface="Aptos"/>
                          <a:cs typeface="Aptos"/>
                          <a:sym typeface="Aptos"/>
                        </a:rPr>
                        <a:t>1.166894</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tc>
                  <a:txBody>
                    <a:bodyPr/>
                    <a:lstStyle/>
                    <a:p>
                      <a:pPr defTabSz="1828800">
                        <a:defRPr sz="1800"/>
                      </a:pPr>
                      <a:r>
                        <a:rPr>
                          <a:latin typeface="Aptos"/>
                          <a:ea typeface="Aptos"/>
                          <a:cs typeface="Aptos"/>
                          <a:sym typeface="Aptos"/>
                        </a:rPr>
                        <a:t>10.06</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E6EFF7"/>
                    </a:solidFill>
                  </a:tcPr>
                </a:tc>
                <a:extLst>
                  <a:ext uri="{0D108BD9-81ED-4DB2-BD59-A6C34878D82A}">
                    <a16:rowId xmlns:a16="http://schemas.microsoft.com/office/drawing/2014/main" val="10006"/>
                  </a:ext>
                </a:extLst>
              </a:tr>
              <a:tr h="605666">
                <a:tc>
                  <a:txBody>
                    <a:bodyPr/>
                    <a:lstStyle/>
                    <a:p>
                      <a:pPr defTabSz="1828800">
                        <a:defRPr sz="1800"/>
                      </a:pPr>
                      <a:r>
                        <a:rPr sz="2200" b="1">
                          <a:latin typeface="Aptos"/>
                          <a:ea typeface="Aptos"/>
                          <a:cs typeface="Aptos"/>
                          <a:sym typeface="Aptos"/>
                        </a:rPr>
                        <a:t>8.00</a:t>
                      </a:r>
                    </a:p>
                  </a:txBody>
                  <a:tcPr marL="45720" marR="45720"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7.85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67.76</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1.88</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81.05</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sz="1400">
                          <a:latin typeface="Aptos"/>
                          <a:ea typeface="Aptos"/>
                          <a:cs typeface="Aptos"/>
                          <a:sym typeface="Aptos"/>
                        </a:rPr>
                        <a:t>1.511981</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tc>
                  <a:txBody>
                    <a:bodyPr/>
                    <a:lstStyle/>
                    <a:p>
                      <a:pPr defTabSz="1828800">
                        <a:defRPr sz="1800"/>
                      </a:pPr>
                      <a:r>
                        <a:rPr>
                          <a:latin typeface="Aptos"/>
                          <a:ea typeface="Aptos"/>
                          <a:cs typeface="Aptos"/>
                          <a:sym typeface="Aptos"/>
                        </a:rPr>
                        <a:t>13.29</a:t>
                      </a:r>
                    </a:p>
                  </a:txBody>
                  <a:tcPr marL="9525" marR="9525" marT="9525" marB="9525" anchor="ctr" horzOverflow="overflow">
                    <a:lnL w="25400">
                      <a:solidFill>
                        <a:srgbClr val="FFFFFF"/>
                      </a:solidFill>
                    </a:lnL>
                    <a:lnR w="25400">
                      <a:solidFill>
                        <a:srgbClr val="FFFFFF"/>
                      </a:solidFill>
                    </a:lnR>
                    <a:lnT w="25400">
                      <a:solidFill>
                        <a:srgbClr val="FFFFFF"/>
                      </a:solidFill>
                    </a:lnT>
                    <a:lnB w="25400">
                      <a:solidFill>
                        <a:srgbClr val="FFFFFF"/>
                      </a:solidFill>
                    </a:lnB>
                    <a:solidFill>
                      <a:srgbClr val="CADEEF"/>
                    </a:solidFill>
                  </a:tcPr>
                </a:tc>
                <a:extLst>
                  <a:ext uri="{0D108BD9-81ED-4DB2-BD59-A6C34878D82A}">
                    <a16:rowId xmlns:a16="http://schemas.microsoft.com/office/drawing/2014/main" val="10007"/>
                  </a:ext>
                </a:extLst>
              </a:tr>
            </a:tbl>
          </a:graphicData>
        </a:graphic>
      </p:graphicFrame>
      <p:sp>
        <p:nvSpPr>
          <p:cNvPr id="330" name="TextBox 9"/>
          <p:cNvSpPr txBox="1"/>
          <p:nvPr/>
        </p:nvSpPr>
        <p:spPr>
          <a:xfrm>
            <a:off x="218372" y="5489114"/>
            <a:ext cx="3953357" cy="2367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l" defTabSz="1828800">
              <a:defRPr sz="3600">
                <a:solidFill>
                  <a:srgbClr val="F87D02"/>
                </a:solidFill>
                <a:latin typeface="Aptos"/>
                <a:ea typeface="Aptos"/>
                <a:cs typeface="Aptos"/>
                <a:sym typeface="Aptos"/>
              </a:defRPr>
            </a:lvl1pPr>
          </a:lstStyle>
          <a:p>
            <a:r>
              <a:t>Noise temperatures     as low as 574 mK</a:t>
            </a:r>
          </a:p>
        </p:txBody>
      </p:sp>
      <p:sp>
        <p:nvSpPr>
          <p:cNvPr id="331" name="TextBox 22"/>
          <p:cNvSpPr txBox="1"/>
          <p:nvPr/>
        </p:nvSpPr>
        <p:spPr>
          <a:xfrm>
            <a:off x="250515" y="2059203"/>
            <a:ext cx="4606020" cy="1630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3200">
                <a:solidFill>
                  <a:srgbClr val="855541"/>
                </a:solidFill>
                <a:latin typeface="Aptos"/>
                <a:ea typeface="Aptos"/>
                <a:cs typeface="Aptos"/>
                <a:sym typeface="Aptos"/>
              </a:defRPr>
            </a:pPr>
            <a:r>
              <a:t>4.0 GHz: </a:t>
            </a:r>
          </a:p>
          <a:p>
            <a:pPr algn="l" defTabSz="1828800">
              <a:defRPr sz="3200">
                <a:solidFill>
                  <a:srgbClr val="855541"/>
                </a:solidFill>
                <a:latin typeface="Aptos"/>
                <a:ea typeface="Aptos"/>
                <a:cs typeface="Aptos"/>
                <a:sym typeface="Aptos"/>
              </a:defRPr>
            </a:pPr>
            <a:r>
              <a:t>1.66 K Gain</a:t>
            </a:r>
          </a:p>
          <a:p>
            <a:pPr algn="l" defTabSz="1828800">
              <a:defRPr sz="3200">
                <a:solidFill>
                  <a:srgbClr val="855541"/>
                </a:solidFill>
                <a:latin typeface="Aptos"/>
                <a:ea typeface="Aptos"/>
                <a:cs typeface="Aptos"/>
                <a:sym typeface="Aptos"/>
              </a:defRPr>
            </a:pPr>
            <a:r>
              <a:t>80.04 dB T Intercept</a:t>
            </a:r>
          </a:p>
        </p:txBody>
      </p:sp>
      <p:sp>
        <p:nvSpPr>
          <p:cNvPr id="332" name="TextBox 23"/>
          <p:cNvSpPr txBox="1"/>
          <p:nvPr/>
        </p:nvSpPr>
        <p:spPr>
          <a:xfrm>
            <a:off x="-463000" y="3900485"/>
            <a:ext cx="4606019" cy="1630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r" defTabSz="1828800">
              <a:defRPr sz="3200">
                <a:solidFill>
                  <a:srgbClr val="855541"/>
                </a:solidFill>
                <a:latin typeface="Aptos"/>
                <a:ea typeface="Aptos"/>
                <a:cs typeface="Aptos"/>
                <a:sym typeface="Aptos"/>
              </a:defRPr>
            </a:pPr>
            <a:r>
              <a:t>4.37 GHz: </a:t>
            </a:r>
          </a:p>
          <a:p>
            <a:pPr algn="r" defTabSz="1828800">
              <a:defRPr sz="3200">
                <a:solidFill>
                  <a:srgbClr val="855541"/>
                </a:solidFill>
                <a:latin typeface="Aptos"/>
                <a:ea typeface="Aptos"/>
                <a:cs typeface="Aptos"/>
                <a:sym typeface="Aptos"/>
              </a:defRPr>
            </a:pPr>
            <a:r>
              <a:t>1.27 K Gain</a:t>
            </a:r>
          </a:p>
          <a:p>
            <a:pPr algn="r" defTabSz="1828800">
              <a:defRPr sz="3200">
                <a:solidFill>
                  <a:srgbClr val="855541"/>
                </a:solidFill>
                <a:latin typeface="Aptos"/>
                <a:ea typeface="Aptos"/>
                <a:cs typeface="Aptos"/>
                <a:sym typeface="Aptos"/>
              </a:defRPr>
            </a:pPr>
            <a:r>
              <a:t>80.93 dB T Intercept</a:t>
            </a:r>
          </a:p>
        </p:txBody>
      </p:sp>
      <p:sp>
        <p:nvSpPr>
          <p:cNvPr id="333" name="TextBox 24"/>
          <p:cNvSpPr txBox="1"/>
          <p:nvPr/>
        </p:nvSpPr>
        <p:spPr>
          <a:xfrm>
            <a:off x="9745102" y="5965459"/>
            <a:ext cx="1723087" cy="665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l" defTabSz="1828800">
              <a:defRPr sz="3200">
                <a:solidFill>
                  <a:srgbClr val="F87D02"/>
                </a:solidFill>
                <a:latin typeface="Aptos"/>
                <a:ea typeface="Aptos"/>
                <a:cs typeface="Aptos"/>
                <a:sym typeface="Aptos"/>
              </a:defRPr>
            </a:lvl1pPr>
          </a:lstStyle>
          <a:p>
            <a:r>
              <a:t>4.0 GHz</a:t>
            </a:r>
          </a:p>
        </p:txBody>
      </p:sp>
      <p:sp>
        <p:nvSpPr>
          <p:cNvPr id="334" name="TextBox 26"/>
          <p:cNvSpPr txBox="1"/>
          <p:nvPr/>
        </p:nvSpPr>
        <p:spPr>
          <a:xfrm>
            <a:off x="16925103" y="5989839"/>
            <a:ext cx="1928729" cy="665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l" defTabSz="1828800">
              <a:defRPr sz="3200">
                <a:solidFill>
                  <a:srgbClr val="F87D02"/>
                </a:solidFill>
                <a:latin typeface="Aptos"/>
                <a:ea typeface="Aptos"/>
                <a:cs typeface="Aptos"/>
                <a:sym typeface="Aptos"/>
              </a:defRPr>
            </a:lvl1pPr>
          </a:lstStyle>
          <a:p>
            <a:r>
              <a:t>4.37 GHz</a:t>
            </a:r>
          </a:p>
        </p:txBody>
      </p:sp>
      <p:sp>
        <p:nvSpPr>
          <p:cNvPr id="335" name="Rectangle 27"/>
          <p:cNvSpPr/>
          <p:nvPr/>
        </p:nvSpPr>
        <p:spPr>
          <a:xfrm>
            <a:off x="6470679" y="1864204"/>
            <a:ext cx="3823889" cy="485381"/>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36" name="Rectangle 30"/>
          <p:cNvSpPr/>
          <p:nvPr/>
        </p:nvSpPr>
        <p:spPr>
          <a:xfrm>
            <a:off x="13941586" y="1899360"/>
            <a:ext cx="3823889" cy="485381"/>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grpSp>
        <p:nvGrpSpPr>
          <p:cNvPr id="339" name="Rectangle 32"/>
          <p:cNvGrpSpPr/>
          <p:nvPr/>
        </p:nvGrpSpPr>
        <p:grpSpPr>
          <a:xfrm>
            <a:off x="372068" y="7472167"/>
            <a:ext cx="2131200" cy="1974615"/>
            <a:chOff x="0" y="0"/>
            <a:chExt cx="2131199" cy="1974613"/>
          </a:xfrm>
        </p:grpSpPr>
        <p:sp>
          <p:nvSpPr>
            <p:cNvPr id="337" name="Rectangle"/>
            <p:cNvSpPr/>
            <p:nvPr/>
          </p:nvSpPr>
          <p:spPr>
            <a:xfrm>
              <a:off x="0" y="0"/>
              <a:ext cx="2131200" cy="1974614"/>
            </a:xfrm>
            <a:prstGeom prst="rect">
              <a:avLst/>
            </a:prstGeom>
            <a:solidFill>
              <a:srgbClr val="0F9ED5"/>
            </a:solidFill>
            <a:ln w="12700" cap="flat">
              <a:noFill/>
              <a:miter lim="400000"/>
            </a:ln>
            <a:effectLst/>
          </p:spPr>
          <p:txBody>
            <a:bodyPr wrap="square" lIns="91439" tIns="91439" rIns="91439" bIns="91439" numCol="1" anchor="ctr">
              <a:noAutofit/>
            </a:bodyPr>
            <a:lstStyle/>
            <a:p>
              <a:pPr defTabSz="1828800">
                <a:defRPr sz="3600" b="0">
                  <a:solidFill>
                    <a:srgbClr val="FFFFFF"/>
                  </a:solidFill>
                  <a:latin typeface="Aptos"/>
                  <a:ea typeface="Aptos"/>
                  <a:cs typeface="Aptos"/>
                  <a:sym typeface="Aptos"/>
                </a:defRPr>
              </a:pPr>
              <a:endParaRPr/>
            </a:p>
          </p:txBody>
        </p:sp>
        <p:sp>
          <p:nvSpPr>
            <p:cNvPr id="338" name="Signal Frequency (GHz)"/>
            <p:cNvSpPr txBox="1"/>
            <p:nvPr/>
          </p:nvSpPr>
          <p:spPr>
            <a:xfrm>
              <a:off x="91440" y="248167"/>
              <a:ext cx="1948321" cy="14782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ctr">
              <a:spAutoFit/>
            </a:bodyPr>
            <a:lstStyle>
              <a:lvl1pPr defTabSz="1828800">
                <a:defRPr sz="2800" b="0">
                  <a:solidFill>
                    <a:srgbClr val="FFFFFF"/>
                  </a:solidFill>
                  <a:latin typeface="Century"/>
                  <a:ea typeface="Century"/>
                  <a:cs typeface="Century"/>
                  <a:sym typeface="Century"/>
                </a:defRPr>
              </a:lvl1pPr>
            </a:lstStyle>
            <a:p>
              <a:r>
                <a:t>Signal Frequency (GHz)</a:t>
              </a:r>
            </a:p>
          </p:txBody>
        </p:sp>
      </p:grpSp>
      <p:pic>
        <p:nvPicPr>
          <p:cNvPr id="340" name="Picture 34" descr="Picture 34"/>
          <p:cNvPicPr>
            <a:picLocks noChangeAspect="1"/>
          </p:cNvPicPr>
          <p:nvPr/>
        </p:nvPicPr>
        <p:blipFill>
          <a:blip r:embed="rId5"/>
          <a:stretch>
            <a:fillRect/>
          </a:stretch>
        </p:blipFill>
        <p:spPr>
          <a:xfrm>
            <a:off x="21212359" y="21019"/>
            <a:ext cx="3133747" cy="804859"/>
          </a:xfrm>
          <a:prstGeom prst="rect">
            <a:avLst/>
          </a:prstGeom>
          <a:ln w="12700">
            <a:miter lim="400000"/>
          </a:ln>
        </p:spPr>
      </p:pic>
      <p:sp>
        <p:nvSpPr>
          <p:cNvPr id="341" name="Rectangle: Rounded Corners 8"/>
          <p:cNvSpPr/>
          <p:nvPr/>
        </p:nvSpPr>
        <p:spPr>
          <a:xfrm rot="16200000">
            <a:off x="14219277" y="8225296"/>
            <a:ext cx="10800001" cy="203015"/>
          </a:xfrm>
          <a:prstGeom prst="roundRect">
            <a:avLst>
              <a:gd name="adj" fmla="val 16667"/>
            </a:avLst>
          </a:prstGeom>
          <a:solidFill>
            <a:srgbClr val="F0ED6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42" name="Rectangle: Rounded Corners 10"/>
          <p:cNvSpPr/>
          <p:nvPr/>
        </p:nvSpPr>
        <p:spPr>
          <a:xfrm rot="16200000">
            <a:off x="13835727" y="8200800"/>
            <a:ext cx="10800001" cy="230401"/>
          </a:xfrm>
          <a:prstGeom prst="roundRect">
            <a:avLst>
              <a:gd name="adj" fmla="val 16667"/>
            </a:avLst>
          </a:prstGeom>
          <a:solidFill>
            <a:schemeClr val="accent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43" name="Rectangle: Rounded Corners 12"/>
          <p:cNvSpPr/>
          <p:nvPr/>
        </p:nvSpPr>
        <p:spPr>
          <a:xfrm rot="16200000">
            <a:off x="13841964" y="8045491"/>
            <a:ext cx="11160001" cy="202621"/>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344" name="Picture 14" descr="Picture 14"/>
          <p:cNvPicPr>
            <a:picLocks noChangeAspect="1"/>
          </p:cNvPicPr>
          <p:nvPr/>
        </p:nvPicPr>
        <p:blipFill>
          <a:blip r:embed="rId6"/>
          <a:stretch>
            <a:fillRect/>
          </a:stretch>
        </p:blipFill>
        <p:spPr>
          <a:xfrm>
            <a:off x="19606784" y="795640"/>
            <a:ext cx="4390939" cy="13025137"/>
          </a:xfrm>
          <a:prstGeom prst="rect">
            <a:avLst/>
          </a:prstGeom>
          <a:ln w="12700">
            <a:miter lim="400000"/>
          </a:ln>
        </p:spPr>
      </p:pic>
      <p:pic>
        <p:nvPicPr>
          <p:cNvPr id="345" name="Picture 6" descr="Picture 6"/>
          <p:cNvPicPr>
            <a:picLocks noChangeAspect="1"/>
          </p:cNvPicPr>
          <p:nvPr/>
        </p:nvPicPr>
        <p:blipFill>
          <a:blip r:embed="rId7"/>
          <a:stretch>
            <a:fillRect/>
          </a:stretch>
        </p:blipFill>
        <p:spPr>
          <a:xfrm>
            <a:off x="14313600" y="940783"/>
            <a:ext cx="3645015" cy="1626019"/>
          </a:xfrm>
          <a:prstGeom prst="rect">
            <a:avLst/>
          </a:prstGeom>
          <a:ln w="12700">
            <a:miter lim="400000"/>
          </a:ln>
        </p:spPr>
      </p:pic>
      <p:sp>
        <p:nvSpPr>
          <p:cNvPr id="346" name="TextBox 7"/>
          <p:cNvSpPr txBox="1"/>
          <p:nvPr/>
        </p:nvSpPr>
        <p:spPr>
          <a:xfrm>
            <a:off x="3721070" y="1121052"/>
            <a:ext cx="10048375" cy="72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3600" b="0">
                <a:latin typeface="Helvetica"/>
                <a:ea typeface="Helvetica"/>
                <a:cs typeface="Helvetica"/>
                <a:sym typeface="Helvetica"/>
              </a:defRPr>
            </a:lvl1pPr>
          </a:lstStyle>
          <a:p>
            <a:r>
              <a:t>Joshoua Esmenda, Yuri Pashkin &amp; Collaborators</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Rectangle 16"/>
          <p:cNvSpPr/>
          <p:nvPr/>
        </p:nvSpPr>
        <p:spPr>
          <a:xfrm>
            <a:off x="0" y="0"/>
            <a:ext cx="24384000" cy="13716000"/>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349" name="Picture 8" descr="Picture 8"/>
          <p:cNvPicPr>
            <a:picLocks noChangeAspect="1"/>
          </p:cNvPicPr>
          <p:nvPr/>
        </p:nvPicPr>
        <p:blipFill>
          <a:blip r:embed="rId2"/>
          <a:srcRect b="4138"/>
          <a:stretch>
            <a:fillRect/>
          </a:stretch>
        </p:blipFill>
        <p:spPr>
          <a:xfrm>
            <a:off x="3994596" y="9863570"/>
            <a:ext cx="9482781" cy="3854542"/>
          </a:xfrm>
          <a:prstGeom prst="rect">
            <a:avLst/>
          </a:prstGeom>
          <a:ln w="12700">
            <a:miter lim="400000"/>
          </a:ln>
        </p:spPr>
      </p:pic>
      <p:sp>
        <p:nvSpPr>
          <p:cNvPr id="350" name="Slide Number Placeholder 5"/>
          <p:cNvSpPr txBox="1">
            <a:spLocks noGrp="1"/>
          </p:cNvSpPr>
          <p:nvPr>
            <p:ph type="sldNum" sz="quarter" idx="2"/>
          </p:nvPr>
        </p:nvSpPr>
        <p:spPr>
          <a:xfrm>
            <a:off x="23368150" y="12657422"/>
            <a:ext cx="704127"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20</a:t>
            </a:fld>
            <a:endParaRPr/>
          </a:p>
        </p:txBody>
      </p:sp>
      <p:pic>
        <p:nvPicPr>
          <p:cNvPr id="351" name="Picture 489" descr="Picture 489"/>
          <p:cNvPicPr>
            <a:picLocks noChangeAspect="1"/>
          </p:cNvPicPr>
          <p:nvPr/>
        </p:nvPicPr>
        <p:blipFill>
          <a:blip r:embed="rId3"/>
          <a:stretch>
            <a:fillRect/>
          </a:stretch>
        </p:blipFill>
        <p:spPr>
          <a:xfrm>
            <a:off x="210119" y="193060"/>
            <a:ext cx="2663241" cy="1012602"/>
          </a:xfrm>
          <a:prstGeom prst="rect">
            <a:avLst/>
          </a:prstGeom>
          <a:ln w="12700">
            <a:miter lim="400000"/>
          </a:ln>
        </p:spPr>
      </p:pic>
      <p:sp>
        <p:nvSpPr>
          <p:cNvPr id="352" name="Title 1"/>
          <p:cNvSpPr txBox="1"/>
          <p:nvPr/>
        </p:nvSpPr>
        <p:spPr>
          <a:xfrm>
            <a:off x="2778691" y="117798"/>
            <a:ext cx="12218804" cy="1453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lnSpc>
                <a:spcPct val="90000"/>
              </a:lnSpc>
              <a:defRPr sz="6400" b="0">
                <a:latin typeface="Helvetica"/>
                <a:ea typeface="Helvetica"/>
                <a:cs typeface="Helvetica"/>
                <a:sym typeface="Helvetica"/>
              </a:defRPr>
            </a:lvl1pPr>
          </a:lstStyle>
          <a:p>
            <a:r>
              <a:t>SLUG Loaded SQUID Amplifier</a:t>
            </a:r>
          </a:p>
        </p:txBody>
      </p:sp>
      <p:sp>
        <p:nvSpPr>
          <p:cNvPr id="353" name="Rectangle 27"/>
          <p:cNvSpPr/>
          <p:nvPr/>
        </p:nvSpPr>
        <p:spPr>
          <a:xfrm>
            <a:off x="6470679" y="1864204"/>
            <a:ext cx="3823889" cy="485381"/>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54" name="Rectangle 30"/>
          <p:cNvSpPr/>
          <p:nvPr/>
        </p:nvSpPr>
        <p:spPr>
          <a:xfrm>
            <a:off x="13941586" y="1899360"/>
            <a:ext cx="3823889" cy="485381"/>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355" name="Picture 40" descr="Picture 40"/>
          <p:cNvPicPr>
            <a:picLocks noChangeAspect="1"/>
          </p:cNvPicPr>
          <p:nvPr/>
        </p:nvPicPr>
        <p:blipFill>
          <a:blip r:embed="rId4"/>
          <a:stretch>
            <a:fillRect/>
          </a:stretch>
        </p:blipFill>
        <p:spPr>
          <a:xfrm>
            <a:off x="1202433" y="2111578"/>
            <a:ext cx="12806938" cy="2274131"/>
          </a:xfrm>
          <a:prstGeom prst="rect">
            <a:avLst/>
          </a:prstGeom>
          <a:ln w="12700">
            <a:miter lim="400000"/>
          </a:ln>
        </p:spPr>
      </p:pic>
      <p:pic>
        <p:nvPicPr>
          <p:cNvPr id="356" name="Graphic 41" descr="Graphic 41"/>
          <p:cNvPicPr>
            <a:picLocks noChangeAspect="1"/>
          </p:cNvPicPr>
          <p:nvPr/>
        </p:nvPicPr>
        <p:blipFill>
          <a:blip r:embed="rId5"/>
          <a:srcRect l="35203" t="44347" r="41544" b="32841"/>
          <a:stretch>
            <a:fillRect/>
          </a:stretch>
        </p:blipFill>
        <p:spPr>
          <a:xfrm>
            <a:off x="14637252" y="2478303"/>
            <a:ext cx="3913969" cy="3011053"/>
          </a:xfrm>
          <a:prstGeom prst="rect">
            <a:avLst/>
          </a:prstGeom>
          <a:ln w="12700">
            <a:miter lim="400000"/>
          </a:ln>
        </p:spPr>
      </p:pic>
      <p:sp>
        <p:nvSpPr>
          <p:cNvPr id="357" name="Rectangle 50"/>
          <p:cNvSpPr/>
          <p:nvPr/>
        </p:nvSpPr>
        <p:spPr>
          <a:xfrm>
            <a:off x="7467892" y="2923215"/>
            <a:ext cx="587771" cy="623743"/>
          </a:xfrm>
          <a:prstGeom prst="rect">
            <a:avLst/>
          </a:prstGeom>
          <a:ln w="50800">
            <a:solidFill>
              <a:srgbClr val="002060"/>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58" name="Rectangle 51"/>
          <p:cNvSpPr/>
          <p:nvPr/>
        </p:nvSpPr>
        <p:spPr>
          <a:xfrm>
            <a:off x="16784519" y="3836797"/>
            <a:ext cx="587771" cy="623743"/>
          </a:xfrm>
          <a:prstGeom prst="rect">
            <a:avLst/>
          </a:prstGeom>
          <a:ln w="50800">
            <a:solidFill>
              <a:srgbClr val="002060"/>
            </a:solidFill>
            <a:miter/>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59" name="Straight Connector 52"/>
          <p:cNvSpPr/>
          <p:nvPr/>
        </p:nvSpPr>
        <p:spPr>
          <a:xfrm>
            <a:off x="8055662" y="2911053"/>
            <a:ext cx="8726177" cy="908814"/>
          </a:xfrm>
          <a:prstGeom prst="line">
            <a:avLst/>
          </a:prstGeom>
          <a:ln w="38100">
            <a:solidFill>
              <a:srgbClr val="002060"/>
            </a:solidFill>
            <a:miter/>
          </a:ln>
        </p:spPr>
        <p:txBody>
          <a:bodyPr tIns="91439" bIns="91439"/>
          <a:lstStyle/>
          <a:p>
            <a:pPr algn="l" defTabSz="1828800">
              <a:defRPr sz="3600" b="0">
                <a:latin typeface="Aptos"/>
                <a:ea typeface="Aptos"/>
                <a:cs typeface="Aptos"/>
                <a:sym typeface="Aptos"/>
              </a:defRPr>
            </a:pPr>
            <a:endParaRPr/>
          </a:p>
        </p:txBody>
      </p:sp>
      <p:sp>
        <p:nvSpPr>
          <p:cNvPr id="360" name="Straight Connector 53"/>
          <p:cNvSpPr/>
          <p:nvPr/>
        </p:nvSpPr>
        <p:spPr>
          <a:xfrm>
            <a:off x="8012304" y="3553442"/>
            <a:ext cx="8769534" cy="907098"/>
          </a:xfrm>
          <a:prstGeom prst="line">
            <a:avLst/>
          </a:prstGeom>
          <a:ln w="38100">
            <a:solidFill>
              <a:srgbClr val="002060"/>
            </a:solidFill>
            <a:miter/>
          </a:ln>
        </p:spPr>
        <p:txBody>
          <a:bodyPr tIns="91439" bIns="91439"/>
          <a:lstStyle/>
          <a:p>
            <a:pPr algn="l" defTabSz="1828800">
              <a:defRPr sz="3600" b="0">
                <a:latin typeface="Aptos"/>
                <a:ea typeface="Aptos"/>
                <a:cs typeface="Aptos"/>
                <a:sym typeface="Aptos"/>
              </a:defRPr>
            </a:pPr>
            <a:endParaRPr/>
          </a:p>
        </p:txBody>
      </p:sp>
      <p:sp>
        <p:nvSpPr>
          <p:cNvPr id="361" name="Straight Connector 54"/>
          <p:cNvSpPr/>
          <p:nvPr/>
        </p:nvSpPr>
        <p:spPr>
          <a:xfrm flipV="1">
            <a:off x="13687617" y="3819865"/>
            <a:ext cx="3094222" cy="2683570"/>
          </a:xfrm>
          <a:prstGeom prst="line">
            <a:avLst/>
          </a:prstGeom>
          <a:ln w="38100">
            <a:solidFill>
              <a:srgbClr val="002060"/>
            </a:solidFill>
            <a:miter/>
          </a:ln>
        </p:spPr>
        <p:txBody>
          <a:bodyPr tIns="91439" bIns="91439"/>
          <a:lstStyle/>
          <a:p>
            <a:pPr algn="l" defTabSz="1828800">
              <a:defRPr sz="3600" b="0">
                <a:latin typeface="Aptos"/>
                <a:ea typeface="Aptos"/>
                <a:cs typeface="Aptos"/>
                <a:sym typeface="Aptos"/>
              </a:defRPr>
            </a:pPr>
            <a:endParaRPr/>
          </a:p>
        </p:txBody>
      </p:sp>
      <p:sp>
        <p:nvSpPr>
          <p:cNvPr id="362" name="Straight Connector 55"/>
          <p:cNvSpPr/>
          <p:nvPr/>
        </p:nvSpPr>
        <p:spPr>
          <a:xfrm flipH="1" flipV="1">
            <a:off x="17372289" y="3836798"/>
            <a:ext cx="1446573" cy="2666637"/>
          </a:xfrm>
          <a:prstGeom prst="line">
            <a:avLst/>
          </a:prstGeom>
          <a:ln w="38100">
            <a:solidFill>
              <a:srgbClr val="002060"/>
            </a:solidFill>
            <a:miter/>
          </a:ln>
        </p:spPr>
        <p:txBody>
          <a:bodyPr tIns="91439" bIns="91439"/>
          <a:lstStyle/>
          <a:p>
            <a:pPr algn="l" defTabSz="1828800">
              <a:defRPr sz="3600" b="0">
                <a:latin typeface="Aptos"/>
                <a:ea typeface="Aptos"/>
                <a:cs typeface="Aptos"/>
                <a:sym typeface="Aptos"/>
              </a:defRPr>
            </a:pPr>
            <a:endParaRPr/>
          </a:p>
        </p:txBody>
      </p:sp>
      <p:grpSp>
        <p:nvGrpSpPr>
          <p:cNvPr id="368" name="Group 43"/>
          <p:cNvGrpSpPr/>
          <p:nvPr/>
        </p:nvGrpSpPr>
        <p:grpSpPr>
          <a:xfrm>
            <a:off x="13654395" y="6503434"/>
            <a:ext cx="5383706" cy="4028941"/>
            <a:chOff x="0" y="0"/>
            <a:chExt cx="5383704" cy="4028940"/>
          </a:xfrm>
        </p:grpSpPr>
        <p:pic>
          <p:nvPicPr>
            <p:cNvPr id="363" name="Picture 45" descr="Picture 45"/>
            <p:cNvPicPr>
              <a:picLocks noChangeAspect="1"/>
            </p:cNvPicPr>
            <p:nvPr/>
          </p:nvPicPr>
          <p:blipFill>
            <a:blip r:embed="rId6"/>
            <a:stretch>
              <a:fillRect/>
            </a:stretch>
          </p:blipFill>
          <p:spPr>
            <a:xfrm>
              <a:off x="0" y="0"/>
              <a:ext cx="5164466" cy="4028941"/>
            </a:xfrm>
            <a:prstGeom prst="rect">
              <a:avLst/>
            </a:prstGeom>
            <a:ln w="12700" cap="flat">
              <a:noFill/>
              <a:miter lim="400000"/>
            </a:ln>
            <a:effectLst/>
          </p:spPr>
        </p:pic>
        <p:sp>
          <p:nvSpPr>
            <p:cNvPr id="364" name="Straight Arrow Connector 46"/>
            <p:cNvSpPr/>
            <p:nvPr/>
          </p:nvSpPr>
          <p:spPr>
            <a:xfrm>
              <a:off x="1344218" y="1282968"/>
              <a:ext cx="2522181" cy="1"/>
            </a:xfrm>
            <a:prstGeom prst="line">
              <a:avLst/>
            </a:prstGeom>
            <a:noFill/>
            <a:ln w="25400" cap="flat">
              <a:solidFill>
                <a:srgbClr val="FFFFFF"/>
              </a:solidFill>
              <a:prstDash val="solid"/>
              <a:miter lim="800000"/>
              <a:headEnd type="triangle" w="med" len="med"/>
              <a:tailEnd type="triangle" w="med" len="med"/>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365" name="Straight Arrow Connector 47"/>
            <p:cNvSpPr/>
            <p:nvPr/>
          </p:nvSpPr>
          <p:spPr>
            <a:xfrm>
              <a:off x="4115958" y="1282968"/>
              <a:ext cx="1" cy="1453713"/>
            </a:xfrm>
            <a:prstGeom prst="line">
              <a:avLst/>
            </a:prstGeom>
            <a:noFill/>
            <a:ln w="25400" cap="flat">
              <a:solidFill>
                <a:srgbClr val="FFFFFF"/>
              </a:solidFill>
              <a:prstDash val="solid"/>
              <a:miter lim="800000"/>
              <a:headEnd type="triangle" w="med" len="med"/>
              <a:tailEnd type="triangle" w="med" len="med"/>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366" name="TextBox 48"/>
            <p:cNvSpPr txBox="1"/>
            <p:nvPr/>
          </p:nvSpPr>
          <p:spPr>
            <a:xfrm>
              <a:off x="4041100" y="1629741"/>
              <a:ext cx="1342605" cy="7289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defRPr sz="3600" b="0">
                  <a:solidFill>
                    <a:srgbClr val="FFFFFF"/>
                  </a:solidFill>
                  <a:latin typeface="Aptos"/>
                  <a:ea typeface="Aptos"/>
                  <a:cs typeface="Aptos"/>
                  <a:sym typeface="Aptos"/>
                </a:defRPr>
              </a:lvl1pPr>
            </a:lstStyle>
            <a:p>
              <a:r>
                <a:t>1 µm</a:t>
              </a:r>
            </a:p>
          </p:txBody>
        </p:sp>
        <p:sp>
          <p:nvSpPr>
            <p:cNvPr id="367" name="TextBox 49"/>
            <p:cNvSpPr txBox="1"/>
            <p:nvPr/>
          </p:nvSpPr>
          <p:spPr>
            <a:xfrm>
              <a:off x="2002612" y="542506"/>
              <a:ext cx="1206269" cy="12750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defRPr sz="3600" b="0">
                  <a:solidFill>
                    <a:srgbClr val="FFFFFF"/>
                  </a:solidFill>
                  <a:latin typeface="Aptos"/>
                  <a:ea typeface="Aptos"/>
                  <a:cs typeface="Aptos"/>
                  <a:sym typeface="Aptos"/>
                </a:defRPr>
              </a:lvl1pPr>
            </a:lstStyle>
            <a:p>
              <a:r>
                <a:t>2 µm</a:t>
              </a:r>
            </a:p>
          </p:txBody>
        </p:sp>
      </p:grpSp>
      <p:pic>
        <p:nvPicPr>
          <p:cNvPr id="369" name="Picture 457" descr="Picture 457"/>
          <p:cNvPicPr>
            <a:picLocks noChangeAspect="1"/>
          </p:cNvPicPr>
          <p:nvPr/>
        </p:nvPicPr>
        <p:blipFill>
          <a:blip r:embed="rId7"/>
          <a:stretch>
            <a:fillRect/>
          </a:stretch>
        </p:blipFill>
        <p:spPr>
          <a:xfrm>
            <a:off x="-170923" y="4657459"/>
            <a:ext cx="7234065" cy="5476347"/>
          </a:xfrm>
          <a:prstGeom prst="rect">
            <a:avLst/>
          </a:prstGeom>
          <a:ln w="12700">
            <a:miter lim="400000"/>
          </a:ln>
        </p:spPr>
      </p:pic>
      <p:sp>
        <p:nvSpPr>
          <p:cNvPr id="370" name="TextBox 462"/>
          <p:cNvSpPr txBox="1"/>
          <p:nvPr/>
        </p:nvSpPr>
        <p:spPr>
          <a:xfrm>
            <a:off x="303814" y="12110905"/>
            <a:ext cx="3961329" cy="1450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4000">
                <a:latin typeface="Helvetica"/>
                <a:ea typeface="Helvetica"/>
                <a:cs typeface="Helvetica"/>
                <a:sym typeface="Helvetica"/>
              </a:defRPr>
            </a:pPr>
            <a:r>
              <a:t>T = 6.4 K</a:t>
            </a:r>
          </a:p>
          <a:p>
            <a:pPr algn="l" defTabSz="1828800">
              <a:defRPr sz="4000">
                <a:latin typeface="Helvetica"/>
                <a:ea typeface="Helvetica"/>
                <a:cs typeface="Helvetica"/>
                <a:sym typeface="Helvetica"/>
              </a:defRPr>
            </a:pPr>
            <a:r>
              <a:t>P</a:t>
            </a:r>
            <a:r>
              <a:rPr baseline="-15500"/>
              <a:t>in</a:t>
            </a:r>
            <a:r>
              <a:t> = -40 dBm</a:t>
            </a:r>
          </a:p>
        </p:txBody>
      </p:sp>
      <p:sp>
        <p:nvSpPr>
          <p:cNvPr id="371" name="TextBox 463"/>
          <p:cNvSpPr txBox="1"/>
          <p:nvPr/>
        </p:nvSpPr>
        <p:spPr>
          <a:xfrm>
            <a:off x="310815" y="10253218"/>
            <a:ext cx="6165318" cy="2059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4000">
                <a:latin typeface="Helvetica"/>
                <a:ea typeface="Helvetica"/>
                <a:cs typeface="Helvetica"/>
                <a:sym typeface="Helvetica"/>
              </a:defRPr>
            </a:pPr>
            <a:r>
              <a:t>L = 3.1 pH </a:t>
            </a:r>
          </a:p>
          <a:p>
            <a:pPr algn="l" defTabSz="1828800">
              <a:defRPr sz="4000">
                <a:latin typeface="Helvetica"/>
                <a:ea typeface="Helvetica"/>
                <a:cs typeface="Helvetica"/>
                <a:sym typeface="Helvetica"/>
              </a:defRPr>
            </a:pPr>
            <a:r>
              <a:t>R = 5.8 Ω                                V</a:t>
            </a:r>
            <a:r>
              <a:rPr baseline="-15500"/>
              <a:t>Φ</a:t>
            </a:r>
            <a:r>
              <a:t> = 0.14 mV/Φ</a:t>
            </a:r>
            <a:r>
              <a:rPr baseline="-15500"/>
              <a:t>0</a:t>
            </a:r>
            <a:r>
              <a:t>  </a:t>
            </a:r>
          </a:p>
        </p:txBody>
      </p:sp>
      <p:sp>
        <p:nvSpPr>
          <p:cNvPr id="372" name="TextBox 464"/>
          <p:cNvSpPr txBox="1"/>
          <p:nvPr/>
        </p:nvSpPr>
        <p:spPr>
          <a:xfrm>
            <a:off x="13685054" y="11257571"/>
            <a:ext cx="5251794" cy="23672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p>
            <a:pPr algn="r" defTabSz="1828800">
              <a:defRPr sz="3600" b="0" i="1">
                <a:latin typeface="Helvetica"/>
                <a:ea typeface="Helvetica"/>
                <a:cs typeface="Helvetica"/>
                <a:sym typeface="Helvetica"/>
              </a:defRPr>
            </a:pPr>
            <a:r>
              <a:t>Ling Hao (NPL)</a:t>
            </a:r>
          </a:p>
          <a:p>
            <a:pPr algn="r" defTabSz="1828800">
              <a:defRPr sz="3600" b="0" i="1">
                <a:latin typeface="Helvetica"/>
                <a:ea typeface="Helvetica"/>
                <a:cs typeface="Helvetica"/>
                <a:sym typeface="Helvetica"/>
              </a:defRPr>
            </a:pPr>
            <a:r>
              <a:t>Gemma Chapman (NPL)</a:t>
            </a:r>
          </a:p>
          <a:p>
            <a:pPr algn="r" defTabSz="1828800">
              <a:defRPr sz="3600" b="0" i="1">
                <a:latin typeface="Helvetica"/>
                <a:ea typeface="Helvetica"/>
                <a:cs typeface="Helvetica"/>
                <a:sym typeface="Helvetica"/>
              </a:defRPr>
            </a:pPr>
            <a:r>
              <a:t>Ed Romans (UCL)</a:t>
            </a:r>
          </a:p>
          <a:p>
            <a:pPr algn="r" defTabSz="1828800">
              <a:defRPr sz="3600" b="0" i="1">
                <a:latin typeface="Helvetica"/>
                <a:ea typeface="Helvetica"/>
                <a:cs typeface="Helvetica"/>
                <a:sym typeface="Helvetica"/>
              </a:defRPr>
            </a:pPr>
            <a:r>
              <a:t>Thomas Godfrey (UCL)</a:t>
            </a:r>
          </a:p>
        </p:txBody>
      </p:sp>
      <p:pic>
        <p:nvPicPr>
          <p:cNvPr id="373" name="Picture 465" descr="Picture 465"/>
          <p:cNvPicPr>
            <a:picLocks noChangeAspect="1"/>
          </p:cNvPicPr>
          <p:nvPr/>
        </p:nvPicPr>
        <p:blipFill>
          <a:blip r:embed="rId8"/>
          <a:stretch>
            <a:fillRect/>
          </a:stretch>
        </p:blipFill>
        <p:spPr>
          <a:xfrm>
            <a:off x="14561582" y="34402"/>
            <a:ext cx="2762369" cy="1318845"/>
          </a:xfrm>
          <a:prstGeom prst="rect">
            <a:avLst/>
          </a:prstGeom>
          <a:ln w="12700">
            <a:miter lim="400000"/>
          </a:ln>
        </p:spPr>
      </p:pic>
      <p:pic>
        <p:nvPicPr>
          <p:cNvPr id="374" name="Picture 466" descr="Picture 466"/>
          <p:cNvPicPr>
            <a:picLocks noChangeAspect="1"/>
          </p:cNvPicPr>
          <p:nvPr/>
        </p:nvPicPr>
        <p:blipFill>
          <a:blip r:embed="rId9"/>
          <a:stretch>
            <a:fillRect/>
          </a:stretch>
        </p:blipFill>
        <p:spPr>
          <a:xfrm>
            <a:off x="17295294" y="52023"/>
            <a:ext cx="2690839" cy="1087165"/>
          </a:xfrm>
          <a:prstGeom prst="rect">
            <a:avLst/>
          </a:prstGeom>
          <a:ln w="12700">
            <a:miter lim="400000"/>
          </a:ln>
        </p:spPr>
      </p:pic>
      <p:pic>
        <p:nvPicPr>
          <p:cNvPr id="375" name="Picture 459" descr="Picture 459"/>
          <p:cNvPicPr>
            <a:picLocks noChangeAspect="1"/>
          </p:cNvPicPr>
          <p:nvPr/>
        </p:nvPicPr>
        <p:blipFill>
          <a:blip r:embed="rId10"/>
          <a:srcRect l="6693"/>
          <a:stretch>
            <a:fillRect/>
          </a:stretch>
        </p:blipFill>
        <p:spPr>
          <a:xfrm>
            <a:off x="6794416" y="4531338"/>
            <a:ext cx="6905315" cy="5602469"/>
          </a:xfrm>
          <a:prstGeom prst="rect">
            <a:avLst/>
          </a:prstGeom>
          <a:ln w="12700">
            <a:miter lim="400000"/>
          </a:ln>
        </p:spPr>
      </p:pic>
      <p:pic>
        <p:nvPicPr>
          <p:cNvPr id="376" name="Picture 478" descr="Picture 478"/>
          <p:cNvPicPr>
            <a:picLocks noChangeAspect="1"/>
          </p:cNvPicPr>
          <p:nvPr/>
        </p:nvPicPr>
        <p:blipFill>
          <a:blip r:embed="rId11"/>
          <a:stretch>
            <a:fillRect/>
          </a:stretch>
        </p:blipFill>
        <p:spPr>
          <a:xfrm>
            <a:off x="21212359" y="21019"/>
            <a:ext cx="3133747" cy="804859"/>
          </a:xfrm>
          <a:prstGeom prst="rect">
            <a:avLst/>
          </a:prstGeom>
          <a:ln w="12700">
            <a:miter lim="400000"/>
          </a:ln>
        </p:spPr>
      </p:pic>
      <p:sp>
        <p:nvSpPr>
          <p:cNvPr id="377" name="Rectangle: Rounded Corners 3"/>
          <p:cNvSpPr/>
          <p:nvPr/>
        </p:nvSpPr>
        <p:spPr>
          <a:xfrm rot="16200000">
            <a:off x="14219277" y="8225296"/>
            <a:ext cx="10800001" cy="203015"/>
          </a:xfrm>
          <a:prstGeom prst="roundRect">
            <a:avLst>
              <a:gd name="adj" fmla="val 16667"/>
            </a:avLst>
          </a:prstGeom>
          <a:solidFill>
            <a:srgbClr val="F0ED6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78" name="Rectangle: Rounded Corners 9"/>
          <p:cNvSpPr/>
          <p:nvPr/>
        </p:nvSpPr>
        <p:spPr>
          <a:xfrm rot="16200000">
            <a:off x="13835727" y="8200800"/>
            <a:ext cx="10800001" cy="230401"/>
          </a:xfrm>
          <a:prstGeom prst="roundRect">
            <a:avLst>
              <a:gd name="adj" fmla="val 16667"/>
            </a:avLst>
          </a:prstGeom>
          <a:solidFill>
            <a:schemeClr val="accent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379" name="Rectangle: Rounded Corners 10"/>
          <p:cNvSpPr/>
          <p:nvPr/>
        </p:nvSpPr>
        <p:spPr>
          <a:xfrm rot="16200000">
            <a:off x="13841964" y="8045491"/>
            <a:ext cx="11160001" cy="202621"/>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380" name="Picture 12" descr="Picture 12"/>
          <p:cNvPicPr>
            <a:picLocks noChangeAspect="1"/>
          </p:cNvPicPr>
          <p:nvPr/>
        </p:nvPicPr>
        <p:blipFill>
          <a:blip r:embed="rId12"/>
          <a:stretch>
            <a:fillRect/>
          </a:stretch>
        </p:blipFill>
        <p:spPr>
          <a:xfrm>
            <a:off x="19606784" y="795640"/>
            <a:ext cx="4390939" cy="13025137"/>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Rectangle 16"/>
          <p:cNvSpPr/>
          <p:nvPr/>
        </p:nvSpPr>
        <p:spPr>
          <a:xfrm>
            <a:off x="0" y="0"/>
            <a:ext cx="24384000" cy="13716000"/>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383" name="Picture 20" descr="Picture 20"/>
          <p:cNvPicPr>
            <a:picLocks noChangeAspect="1"/>
          </p:cNvPicPr>
          <p:nvPr/>
        </p:nvPicPr>
        <p:blipFill>
          <a:blip r:embed="rId2"/>
          <a:stretch>
            <a:fillRect/>
          </a:stretch>
        </p:blipFill>
        <p:spPr>
          <a:xfrm>
            <a:off x="10705896" y="1855320"/>
            <a:ext cx="7445518" cy="4964558"/>
          </a:xfrm>
          <a:prstGeom prst="rect">
            <a:avLst/>
          </a:prstGeom>
          <a:ln w="12700">
            <a:miter lim="400000"/>
          </a:ln>
        </p:spPr>
      </p:pic>
      <p:pic>
        <p:nvPicPr>
          <p:cNvPr id="384" name="Picture 61" descr="Picture 61"/>
          <p:cNvPicPr>
            <a:picLocks noChangeAspect="1"/>
          </p:cNvPicPr>
          <p:nvPr/>
        </p:nvPicPr>
        <p:blipFill>
          <a:blip r:embed="rId3"/>
          <a:srcRect b="7178"/>
          <a:stretch>
            <a:fillRect/>
          </a:stretch>
        </p:blipFill>
        <p:spPr>
          <a:xfrm>
            <a:off x="14720473" y="-143346"/>
            <a:ext cx="1445807" cy="1840621"/>
          </a:xfrm>
          <a:prstGeom prst="rect">
            <a:avLst/>
          </a:prstGeom>
          <a:ln w="12700">
            <a:miter lim="400000"/>
          </a:ln>
        </p:spPr>
      </p:pic>
      <p:grpSp>
        <p:nvGrpSpPr>
          <p:cNvPr id="392" name="Group 42"/>
          <p:cNvGrpSpPr/>
          <p:nvPr/>
        </p:nvGrpSpPr>
        <p:grpSpPr>
          <a:xfrm>
            <a:off x="9907688" y="6285148"/>
            <a:ext cx="9314865" cy="4514853"/>
            <a:chOff x="0" y="0"/>
            <a:chExt cx="9314863" cy="4514852"/>
          </a:xfrm>
        </p:grpSpPr>
        <p:pic>
          <p:nvPicPr>
            <p:cNvPr id="385" name="Picture 3" descr="Picture 3"/>
            <p:cNvPicPr>
              <a:picLocks noChangeAspect="1"/>
            </p:cNvPicPr>
            <p:nvPr/>
          </p:nvPicPr>
          <p:blipFill>
            <a:blip r:embed="rId4"/>
            <a:stretch>
              <a:fillRect/>
            </a:stretch>
          </p:blipFill>
          <p:spPr>
            <a:xfrm>
              <a:off x="0" y="1082797"/>
              <a:ext cx="9006858" cy="3432056"/>
            </a:xfrm>
            <a:prstGeom prst="rect">
              <a:avLst/>
            </a:prstGeom>
            <a:ln w="12700" cap="flat">
              <a:noFill/>
              <a:miter lim="400000"/>
            </a:ln>
            <a:effectLst/>
          </p:spPr>
        </p:pic>
        <p:sp>
          <p:nvSpPr>
            <p:cNvPr id="386" name="TextBox 25"/>
            <p:cNvSpPr txBox="1"/>
            <p:nvPr/>
          </p:nvSpPr>
          <p:spPr>
            <a:xfrm>
              <a:off x="361695" y="695432"/>
              <a:ext cx="3364965" cy="12750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defRPr sz="3600" b="0">
                  <a:solidFill>
                    <a:srgbClr val="F4A200"/>
                  </a:solidFill>
                  <a:latin typeface="Helvetica"/>
                  <a:ea typeface="Helvetica"/>
                  <a:cs typeface="Helvetica"/>
                  <a:sym typeface="Helvetica"/>
                </a:defRPr>
              </a:lvl1pPr>
            </a:lstStyle>
            <a:p>
              <a:r>
                <a:t>Waveguide Input Port</a:t>
              </a:r>
            </a:p>
          </p:txBody>
        </p:sp>
        <p:sp>
          <p:nvSpPr>
            <p:cNvPr id="387" name="TextBox 26"/>
            <p:cNvSpPr txBox="1"/>
            <p:nvPr/>
          </p:nvSpPr>
          <p:spPr>
            <a:xfrm>
              <a:off x="3668595" y="1071993"/>
              <a:ext cx="3364965" cy="7289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defRPr sz="3600" b="0">
                  <a:solidFill>
                    <a:srgbClr val="F4A200"/>
                  </a:solidFill>
                  <a:latin typeface="Helvetica"/>
                  <a:ea typeface="Helvetica"/>
                  <a:cs typeface="Helvetica"/>
                  <a:sym typeface="Helvetica"/>
                </a:defRPr>
              </a:lvl1pPr>
            </a:lstStyle>
            <a:p>
              <a:r>
                <a:t>Device</a:t>
              </a:r>
            </a:p>
          </p:txBody>
        </p:sp>
        <p:sp>
          <p:nvSpPr>
            <p:cNvPr id="388" name="TextBox 28"/>
            <p:cNvSpPr txBox="1"/>
            <p:nvPr/>
          </p:nvSpPr>
          <p:spPr>
            <a:xfrm>
              <a:off x="6350031" y="0"/>
              <a:ext cx="2964833" cy="127508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lvl1pPr algn="l" defTabSz="1828800">
                <a:defRPr sz="3600" b="0">
                  <a:solidFill>
                    <a:srgbClr val="F4A200"/>
                  </a:solidFill>
                  <a:latin typeface="Helvetica"/>
                  <a:ea typeface="Helvetica"/>
                  <a:cs typeface="Helvetica"/>
                  <a:sym typeface="Helvetica"/>
                </a:defRPr>
              </a:lvl1pPr>
            </a:lstStyle>
            <a:p>
              <a:r>
                <a:t>Coaxial Control Ports</a:t>
              </a:r>
            </a:p>
          </p:txBody>
        </p:sp>
        <p:sp>
          <p:nvSpPr>
            <p:cNvPr id="389" name="Straight Connector 31"/>
            <p:cNvSpPr/>
            <p:nvPr/>
          </p:nvSpPr>
          <p:spPr>
            <a:xfrm flipH="1" flipV="1">
              <a:off x="8307319" y="1071994"/>
              <a:ext cx="146215" cy="536217"/>
            </a:xfrm>
            <a:prstGeom prst="line">
              <a:avLst/>
            </a:prstGeom>
            <a:noFill/>
            <a:ln w="50800" cap="flat">
              <a:solidFill>
                <a:srgbClr val="F87D02"/>
              </a:solidFill>
              <a:prstDash val="solid"/>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390" name="Straight Connector 33"/>
            <p:cNvSpPr/>
            <p:nvPr/>
          </p:nvSpPr>
          <p:spPr>
            <a:xfrm flipH="1" flipV="1">
              <a:off x="5280567" y="1525095"/>
              <a:ext cx="256199" cy="179147"/>
            </a:xfrm>
            <a:prstGeom prst="line">
              <a:avLst/>
            </a:prstGeom>
            <a:noFill/>
            <a:ln w="50800" cap="flat">
              <a:solidFill>
                <a:srgbClr val="F87D02"/>
              </a:solidFill>
              <a:prstDash val="solid"/>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sp>
          <p:nvSpPr>
            <p:cNvPr id="391" name="Straight Connector 35"/>
            <p:cNvSpPr/>
            <p:nvPr/>
          </p:nvSpPr>
          <p:spPr>
            <a:xfrm flipH="1" flipV="1">
              <a:off x="1815683" y="1798545"/>
              <a:ext cx="250631" cy="278618"/>
            </a:xfrm>
            <a:prstGeom prst="line">
              <a:avLst/>
            </a:prstGeom>
            <a:noFill/>
            <a:ln w="50800" cap="flat">
              <a:solidFill>
                <a:srgbClr val="F87D02"/>
              </a:solidFill>
              <a:prstDash val="solid"/>
              <a:miter lim="800000"/>
            </a:ln>
            <a:effectLst/>
          </p:spPr>
          <p:txBody>
            <a:bodyPr wrap="square" lIns="91439" tIns="91439" rIns="91439" bIns="91439" numCol="1" anchor="t">
              <a:noAutofit/>
            </a:bodyPr>
            <a:lstStyle/>
            <a:p>
              <a:pPr algn="l" defTabSz="1828800">
                <a:defRPr sz="3600" b="0">
                  <a:latin typeface="Aptos"/>
                  <a:ea typeface="Aptos"/>
                  <a:cs typeface="Aptos"/>
                  <a:sym typeface="Aptos"/>
                </a:defRPr>
              </a:pPr>
              <a:endParaRPr/>
            </a:p>
          </p:txBody>
        </p:sp>
      </p:grpSp>
      <p:pic>
        <p:nvPicPr>
          <p:cNvPr id="393" name="Picture 18" descr="Picture 18"/>
          <p:cNvPicPr>
            <a:picLocks noChangeAspect="1"/>
          </p:cNvPicPr>
          <p:nvPr/>
        </p:nvPicPr>
        <p:blipFill>
          <a:blip r:embed="rId5"/>
          <a:srcRect l="5621" t="21951" r="302" b="1589"/>
          <a:stretch>
            <a:fillRect/>
          </a:stretch>
        </p:blipFill>
        <p:spPr>
          <a:xfrm>
            <a:off x="10833248" y="10462314"/>
            <a:ext cx="6255141" cy="3848513"/>
          </a:xfrm>
          <a:prstGeom prst="rect">
            <a:avLst/>
          </a:prstGeom>
          <a:ln w="12700">
            <a:miter lim="400000"/>
          </a:ln>
        </p:spPr>
      </p:pic>
      <p:sp>
        <p:nvSpPr>
          <p:cNvPr id="394" name="Slide Number Placeholder 5"/>
          <p:cNvSpPr txBox="1">
            <a:spLocks noGrp="1"/>
          </p:cNvSpPr>
          <p:nvPr>
            <p:ph type="sldNum" sz="quarter" idx="2"/>
          </p:nvPr>
        </p:nvSpPr>
        <p:spPr>
          <a:xfrm>
            <a:off x="23368150" y="12657422"/>
            <a:ext cx="704127"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21</a:t>
            </a:fld>
            <a:endParaRPr/>
          </a:p>
        </p:txBody>
      </p:sp>
      <p:pic>
        <p:nvPicPr>
          <p:cNvPr id="395" name="Picture 489" descr="Picture 489"/>
          <p:cNvPicPr>
            <a:picLocks noChangeAspect="1"/>
          </p:cNvPicPr>
          <p:nvPr/>
        </p:nvPicPr>
        <p:blipFill>
          <a:blip r:embed="rId6"/>
          <a:stretch>
            <a:fillRect/>
          </a:stretch>
        </p:blipFill>
        <p:spPr>
          <a:xfrm>
            <a:off x="210119" y="193060"/>
            <a:ext cx="2663241" cy="1012602"/>
          </a:xfrm>
          <a:prstGeom prst="rect">
            <a:avLst/>
          </a:prstGeom>
          <a:ln w="12700">
            <a:miter lim="400000"/>
          </a:ln>
        </p:spPr>
      </p:pic>
      <p:pic>
        <p:nvPicPr>
          <p:cNvPr id="396" name="Picture 24" descr="Picture 24"/>
          <p:cNvPicPr>
            <a:picLocks noChangeAspect="1"/>
          </p:cNvPicPr>
          <p:nvPr/>
        </p:nvPicPr>
        <p:blipFill>
          <a:blip r:embed="rId7"/>
          <a:srcRect l="1935" t="10537" r="5570" b="8302"/>
          <a:stretch>
            <a:fillRect/>
          </a:stretch>
        </p:blipFill>
        <p:spPr>
          <a:xfrm>
            <a:off x="296057" y="2046297"/>
            <a:ext cx="9836424" cy="6534017"/>
          </a:xfrm>
          <a:prstGeom prst="rect">
            <a:avLst/>
          </a:prstGeom>
          <a:ln w="12700">
            <a:miter lim="400000"/>
          </a:ln>
        </p:spPr>
      </p:pic>
      <p:sp>
        <p:nvSpPr>
          <p:cNvPr id="397" name="Title 1"/>
          <p:cNvSpPr txBox="1"/>
          <p:nvPr/>
        </p:nvSpPr>
        <p:spPr>
          <a:xfrm>
            <a:off x="2978579" y="255440"/>
            <a:ext cx="11575899" cy="1299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nchor="ctr">
            <a:normAutofit/>
          </a:bodyPr>
          <a:lstStyle>
            <a:lvl1pPr defTabSz="1828800">
              <a:lnSpc>
                <a:spcPct val="90000"/>
              </a:lnSpc>
              <a:defRPr sz="7200" b="0">
                <a:latin typeface="Helvetica"/>
                <a:ea typeface="Helvetica"/>
                <a:cs typeface="Helvetica"/>
                <a:sym typeface="Helvetica"/>
              </a:defRPr>
            </a:lvl1pPr>
          </a:lstStyle>
          <a:p>
            <a:r>
              <a:t>Qubit Sensor Development</a:t>
            </a:r>
          </a:p>
        </p:txBody>
      </p:sp>
      <p:pic>
        <p:nvPicPr>
          <p:cNvPr id="398" name="Picture 22" descr="Picture 22"/>
          <p:cNvPicPr>
            <a:picLocks noChangeAspect="1"/>
          </p:cNvPicPr>
          <p:nvPr/>
        </p:nvPicPr>
        <p:blipFill>
          <a:blip r:embed="rId8"/>
          <a:srcRect r="49547"/>
          <a:stretch>
            <a:fillRect/>
          </a:stretch>
        </p:blipFill>
        <p:spPr>
          <a:xfrm>
            <a:off x="2290331" y="8488043"/>
            <a:ext cx="4078487" cy="4185367"/>
          </a:xfrm>
          <a:prstGeom prst="rect">
            <a:avLst/>
          </a:prstGeom>
          <a:ln w="12700">
            <a:miter lim="400000"/>
          </a:ln>
        </p:spPr>
      </p:pic>
      <p:sp>
        <p:nvSpPr>
          <p:cNvPr id="399" name="TextBox 44"/>
          <p:cNvSpPr txBox="1"/>
          <p:nvPr/>
        </p:nvSpPr>
        <p:spPr>
          <a:xfrm>
            <a:off x="2352631" y="12369196"/>
            <a:ext cx="3978462" cy="1148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defRPr sz="3200" b="0">
                <a:solidFill>
                  <a:srgbClr val="0E97D0"/>
                </a:solidFill>
                <a:latin typeface="Helvetica"/>
                <a:ea typeface="Helvetica"/>
                <a:cs typeface="Helvetica"/>
                <a:sym typeface="Helvetica"/>
              </a:defRPr>
            </a:lvl1pPr>
          </a:lstStyle>
          <a:p>
            <a:r>
              <a:t>Low Frequency Port (4 GHz)</a:t>
            </a:r>
          </a:p>
        </p:txBody>
      </p:sp>
      <p:pic>
        <p:nvPicPr>
          <p:cNvPr id="400" name="Picture 57" descr="Picture 57"/>
          <p:cNvPicPr>
            <a:picLocks noChangeAspect="1"/>
          </p:cNvPicPr>
          <p:nvPr/>
        </p:nvPicPr>
        <p:blipFill>
          <a:blip r:embed="rId8"/>
          <a:srcRect l="50045"/>
          <a:stretch>
            <a:fillRect/>
          </a:stretch>
        </p:blipFill>
        <p:spPr>
          <a:xfrm>
            <a:off x="6299203" y="8471420"/>
            <a:ext cx="4038205" cy="4185366"/>
          </a:xfrm>
          <a:prstGeom prst="rect">
            <a:avLst/>
          </a:prstGeom>
          <a:ln w="12700">
            <a:miter lim="400000"/>
          </a:ln>
        </p:spPr>
      </p:pic>
      <p:sp>
        <p:nvSpPr>
          <p:cNvPr id="401" name="TextBox 56"/>
          <p:cNvSpPr txBox="1"/>
          <p:nvPr/>
        </p:nvSpPr>
        <p:spPr>
          <a:xfrm>
            <a:off x="6361795" y="12369196"/>
            <a:ext cx="3978462" cy="1148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defTabSz="1828800">
              <a:defRPr sz="3200" b="0">
                <a:solidFill>
                  <a:srgbClr val="0E97D0"/>
                </a:solidFill>
                <a:latin typeface="Helvetica"/>
                <a:ea typeface="Helvetica"/>
                <a:cs typeface="Helvetica"/>
                <a:sym typeface="Helvetica"/>
              </a:defRPr>
            </a:lvl1pPr>
          </a:lstStyle>
          <a:p>
            <a:r>
              <a:t>High Frequency Port (10 GHz)</a:t>
            </a:r>
          </a:p>
        </p:txBody>
      </p:sp>
      <p:pic>
        <p:nvPicPr>
          <p:cNvPr id="402" name="Picture 59" descr="Picture 59"/>
          <p:cNvPicPr>
            <a:picLocks noChangeAspect="1"/>
          </p:cNvPicPr>
          <p:nvPr/>
        </p:nvPicPr>
        <p:blipFill>
          <a:blip r:embed="rId9"/>
          <a:stretch>
            <a:fillRect/>
          </a:stretch>
        </p:blipFill>
        <p:spPr>
          <a:xfrm>
            <a:off x="217637" y="8594186"/>
            <a:ext cx="2080159" cy="4511893"/>
          </a:xfrm>
          <a:prstGeom prst="rect">
            <a:avLst/>
          </a:prstGeom>
          <a:ln w="12700">
            <a:miter lim="400000"/>
          </a:ln>
        </p:spPr>
      </p:pic>
      <p:sp>
        <p:nvSpPr>
          <p:cNvPr id="403" name="TextBox 60"/>
          <p:cNvSpPr txBox="1"/>
          <p:nvPr/>
        </p:nvSpPr>
        <p:spPr>
          <a:xfrm>
            <a:off x="16382738" y="288624"/>
            <a:ext cx="3702046" cy="12750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p>
            <a:pPr algn="r" defTabSz="1828800">
              <a:defRPr sz="3600" b="0" i="1">
                <a:latin typeface="Helvetica"/>
                <a:ea typeface="Helvetica"/>
                <a:cs typeface="Helvetica"/>
                <a:sym typeface="Helvetica"/>
              </a:defRPr>
            </a:pPr>
            <a:r>
              <a:t>Michele Piscatelli</a:t>
            </a:r>
          </a:p>
          <a:p>
            <a:pPr algn="r" defTabSz="1828800">
              <a:defRPr sz="3600" b="0" i="1">
                <a:latin typeface="Helvetica"/>
                <a:ea typeface="Helvetica"/>
                <a:cs typeface="Helvetica"/>
                <a:sym typeface="Helvetica"/>
              </a:defRPr>
            </a:pPr>
            <a:r>
              <a:t>Peter Leek</a:t>
            </a:r>
          </a:p>
        </p:txBody>
      </p:sp>
      <p:sp>
        <p:nvSpPr>
          <p:cNvPr id="404" name="TextBox 62"/>
          <p:cNvSpPr txBox="1"/>
          <p:nvPr/>
        </p:nvSpPr>
        <p:spPr>
          <a:xfrm>
            <a:off x="3476523" y="1820903"/>
            <a:ext cx="4578010" cy="614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l" defTabSz="1828800">
              <a:defRPr sz="2800" b="0">
                <a:latin typeface="Helvetica"/>
                <a:ea typeface="Helvetica"/>
                <a:cs typeface="Helvetica"/>
                <a:sym typeface="Helvetica"/>
              </a:defRPr>
            </a:lvl1pPr>
          </a:lstStyle>
          <a:p>
            <a:r>
              <a:t>-20 dBm: Ramsey_x150</a:t>
            </a:r>
          </a:p>
        </p:txBody>
      </p:sp>
      <p:pic>
        <p:nvPicPr>
          <p:cNvPr id="405" name="Picture 447" descr="Picture 447"/>
          <p:cNvPicPr>
            <a:picLocks noChangeAspect="1"/>
          </p:cNvPicPr>
          <p:nvPr/>
        </p:nvPicPr>
        <p:blipFill>
          <a:blip r:embed="rId10"/>
          <a:stretch>
            <a:fillRect/>
          </a:stretch>
        </p:blipFill>
        <p:spPr>
          <a:xfrm>
            <a:off x="21212359" y="21019"/>
            <a:ext cx="3133747" cy="804859"/>
          </a:xfrm>
          <a:prstGeom prst="rect">
            <a:avLst/>
          </a:prstGeom>
          <a:ln w="12700">
            <a:miter lim="400000"/>
          </a:ln>
        </p:spPr>
      </p:pic>
      <p:sp>
        <p:nvSpPr>
          <p:cNvPr id="406" name="Rectangle: Rounded Corners 12"/>
          <p:cNvSpPr/>
          <p:nvPr/>
        </p:nvSpPr>
        <p:spPr>
          <a:xfrm rot="16200000">
            <a:off x="14219277" y="8225296"/>
            <a:ext cx="10800001" cy="203015"/>
          </a:xfrm>
          <a:prstGeom prst="roundRect">
            <a:avLst>
              <a:gd name="adj" fmla="val 16667"/>
            </a:avLst>
          </a:prstGeom>
          <a:solidFill>
            <a:srgbClr val="F0ED6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407" name="Rectangle: Rounded Corners 14"/>
          <p:cNvSpPr/>
          <p:nvPr/>
        </p:nvSpPr>
        <p:spPr>
          <a:xfrm rot="16200000">
            <a:off x="13835727" y="8200800"/>
            <a:ext cx="10800001" cy="230401"/>
          </a:xfrm>
          <a:prstGeom prst="roundRect">
            <a:avLst>
              <a:gd name="adj" fmla="val 16667"/>
            </a:avLst>
          </a:prstGeom>
          <a:solidFill>
            <a:schemeClr val="accent1"/>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sp>
        <p:nvSpPr>
          <p:cNvPr id="408" name="Rectangle: Rounded Corners 15"/>
          <p:cNvSpPr/>
          <p:nvPr/>
        </p:nvSpPr>
        <p:spPr>
          <a:xfrm rot="16200000">
            <a:off x="13841964" y="8045491"/>
            <a:ext cx="11160001" cy="202621"/>
          </a:xfrm>
          <a:prstGeom prst="roundRect">
            <a:avLst>
              <a:gd name="adj" fmla="val 16667"/>
            </a:avLst>
          </a:prstGeom>
          <a:solidFill>
            <a:srgbClr val="000000"/>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409" name="Picture 17" descr="Picture 17"/>
          <p:cNvPicPr>
            <a:picLocks noChangeAspect="1"/>
          </p:cNvPicPr>
          <p:nvPr/>
        </p:nvPicPr>
        <p:blipFill>
          <a:blip r:embed="rId11"/>
          <a:stretch>
            <a:fillRect/>
          </a:stretch>
        </p:blipFill>
        <p:spPr>
          <a:xfrm>
            <a:off x="19606784" y="795640"/>
            <a:ext cx="4390939" cy="13025137"/>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Title 1"/>
          <p:cNvSpPr txBox="1">
            <a:spLocks noGrp="1"/>
          </p:cNvSpPr>
          <p:nvPr>
            <p:ph type="title"/>
          </p:nvPr>
        </p:nvSpPr>
        <p:spPr>
          <a:xfrm>
            <a:off x="5359737" y="219842"/>
            <a:ext cx="13649447" cy="1330045"/>
          </a:xfrm>
          <a:prstGeom prst="rect">
            <a:avLst/>
          </a:prstGeom>
        </p:spPr>
        <p:txBody>
          <a:bodyPr/>
          <a:lstStyle>
            <a:lvl1pPr algn="ctr" defTabSz="1773936">
              <a:defRPr sz="7566">
                <a:latin typeface="Helvetica"/>
                <a:ea typeface="Helvetica"/>
                <a:cs typeface="Helvetica"/>
                <a:sym typeface="Helvetica"/>
              </a:defRPr>
            </a:lvl1pPr>
          </a:lstStyle>
          <a:p>
            <a:r>
              <a:t>Magnet – Oxford Instruments</a:t>
            </a:r>
          </a:p>
        </p:txBody>
      </p:sp>
      <p:sp>
        <p:nvSpPr>
          <p:cNvPr id="412" name="TextBox 7"/>
          <p:cNvSpPr txBox="1"/>
          <p:nvPr/>
        </p:nvSpPr>
        <p:spPr>
          <a:xfrm>
            <a:off x="495809" y="11095500"/>
            <a:ext cx="23377300" cy="2392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4800" b="0">
                <a:latin typeface="Helvetica"/>
                <a:ea typeface="Helvetica"/>
                <a:cs typeface="Helvetica"/>
                <a:sym typeface="Helvetica"/>
              </a:defRPr>
            </a:pPr>
            <a:r>
              <a:t>3-coil superconducting magnet, Niobium Tin inner windings, Niobium Titanium</a:t>
            </a:r>
          </a:p>
          <a:p>
            <a:pPr algn="l" defTabSz="1828800">
              <a:defRPr sz="4800" b="0">
                <a:latin typeface="Helvetica"/>
                <a:ea typeface="Helvetica"/>
                <a:cs typeface="Helvetica"/>
                <a:sym typeface="Helvetica"/>
              </a:defRPr>
            </a:pPr>
            <a:r>
              <a:t>outer windings. Outer field cancellation coil reduces stray field below mixing chamber plate to &lt;100G. Central magnetic field up to 8T, falls to &lt;50G at the field shield.</a:t>
            </a:r>
          </a:p>
        </p:txBody>
      </p:sp>
      <p:pic>
        <p:nvPicPr>
          <p:cNvPr id="413" name="Picture 3" descr="Picture 3"/>
          <p:cNvPicPr>
            <a:picLocks noChangeAspect="1"/>
          </p:cNvPicPr>
          <p:nvPr/>
        </p:nvPicPr>
        <p:blipFill>
          <a:blip r:embed="rId2"/>
          <a:stretch>
            <a:fillRect/>
          </a:stretch>
        </p:blipFill>
        <p:spPr>
          <a:xfrm>
            <a:off x="9743434" y="1650534"/>
            <a:ext cx="6644463" cy="8859283"/>
          </a:xfrm>
          <a:prstGeom prst="rect">
            <a:avLst/>
          </a:prstGeom>
          <a:ln w="12700">
            <a:miter lim="400000"/>
          </a:ln>
        </p:spPr>
      </p:pic>
      <p:grpSp>
        <p:nvGrpSpPr>
          <p:cNvPr id="416" name="Picture 5"/>
          <p:cNvGrpSpPr/>
          <p:nvPr/>
        </p:nvGrpSpPr>
        <p:grpSpPr>
          <a:xfrm>
            <a:off x="418711" y="2047381"/>
            <a:ext cx="9091109" cy="6818331"/>
            <a:chOff x="0" y="0"/>
            <a:chExt cx="9091107" cy="6818330"/>
          </a:xfrm>
        </p:grpSpPr>
        <p:sp>
          <p:nvSpPr>
            <p:cNvPr id="414" name="Rectangle"/>
            <p:cNvSpPr/>
            <p:nvPr/>
          </p:nvSpPr>
          <p:spPr>
            <a:xfrm>
              <a:off x="0" y="0"/>
              <a:ext cx="9091108" cy="6818331"/>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415" name="image29.jpeg" descr="image29.jpeg"/>
            <p:cNvPicPr>
              <a:picLocks noChangeAspect="1"/>
            </p:cNvPicPr>
            <p:nvPr/>
          </p:nvPicPr>
          <p:blipFill>
            <a:blip r:embed="rId3"/>
            <a:stretch>
              <a:fillRect/>
            </a:stretch>
          </p:blipFill>
          <p:spPr>
            <a:xfrm>
              <a:off x="0" y="0"/>
              <a:ext cx="9091108" cy="6818331"/>
            </a:xfrm>
            <a:prstGeom prst="rect">
              <a:avLst/>
            </a:prstGeom>
            <a:ln w="177800" cap="sq">
              <a:solidFill>
                <a:srgbClr val="FFFFFF"/>
              </a:solidFill>
              <a:prstDash val="solid"/>
              <a:miter lim="800000"/>
            </a:ln>
            <a:effectLst/>
          </p:spPr>
        </p:pic>
      </p:grpSp>
      <p:sp>
        <p:nvSpPr>
          <p:cNvPr id="417" name="TextBox 8"/>
          <p:cNvSpPr txBox="1"/>
          <p:nvPr/>
        </p:nvSpPr>
        <p:spPr>
          <a:xfrm>
            <a:off x="266239" y="8949773"/>
            <a:ext cx="10114455" cy="7289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3600" b="0">
                <a:latin typeface="Aptos"/>
                <a:ea typeface="Aptos"/>
                <a:cs typeface="Aptos"/>
                <a:sym typeface="Aptos"/>
              </a:defRPr>
            </a:lvl1pPr>
          </a:lstStyle>
          <a:p>
            <a:r>
              <a:t>Outer shield NbTi winding is a formerless design.</a:t>
            </a:r>
          </a:p>
        </p:txBody>
      </p:sp>
      <p:pic>
        <p:nvPicPr>
          <p:cNvPr id="418" name="insert_and_annora.jpg" descr="insert_and_annora.jpg"/>
          <p:cNvPicPr>
            <a:picLocks noChangeAspect="1"/>
          </p:cNvPicPr>
          <p:nvPr/>
        </p:nvPicPr>
        <p:blipFill>
          <a:blip r:embed="rId4"/>
          <a:stretch>
            <a:fillRect/>
          </a:stretch>
        </p:blipFill>
        <p:spPr>
          <a:xfrm>
            <a:off x="16621512" y="1634882"/>
            <a:ext cx="6644463" cy="8859284"/>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Rectangle 16"/>
          <p:cNvSpPr/>
          <p:nvPr/>
        </p:nvSpPr>
        <p:spPr>
          <a:xfrm>
            <a:off x="0" y="0"/>
            <a:ext cx="24384000" cy="13716000"/>
          </a:xfrm>
          <a:prstGeom prst="rect">
            <a:avLst/>
          </a:prstGeom>
          <a:solidFill>
            <a:srgbClr val="F4F4F9"/>
          </a:solidFill>
          <a:ln w="12700">
            <a:miter lim="400000"/>
          </a:ln>
        </p:spPr>
        <p:txBody>
          <a:bodyPr tIns="91439" bIns="91439" anchor="ctr"/>
          <a:lstStyle/>
          <a:p>
            <a:pPr defTabSz="1828800">
              <a:defRPr sz="3600" b="0">
                <a:solidFill>
                  <a:srgbClr val="FFFFFF"/>
                </a:solidFill>
                <a:latin typeface="Aptos"/>
                <a:ea typeface="Aptos"/>
                <a:cs typeface="Aptos"/>
                <a:sym typeface="Aptos"/>
              </a:defRPr>
            </a:pPr>
            <a:endParaRPr/>
          </a:p>
        </p:txBody>
      </p:sp>
      <p:pic>
        <p:nvPicPr>
          <p:cNvPr id="421" name="Picture 7" descr="Picture 7"/>
          <p:cNvPicPr>
            <a:picLocks noChangeAspect="1"/>
          </p:cNvPicPr>
          <p:nvPr/>
        </p:nvPicPr>
        <p:blipFill>
          <a:blip r:embed="rId2"/>
          <a:stretch>
            <a:fillRect/>
          </a:stretch>
        </p:blipFill>
        <p:spPr>
          <a:xfrm>
            <a:off x="1093808" y="2495448"/>
            <a:ext cx="5891535" cy="9311207"/>
          </a:xfrm>
          <a:prstGeom prst="rect">
            <a:avLst/>
          </a:prstGeom>
          <a:ln w="12700">
            <a:miter lim="400000"/>
          </a:ln>
        </p:spPr>
      </p:pic>
      <p:grpSp>
        <p:nvGrpSpPr>
          <p:cNvPr id="425" name="Picture 15"/>
          <p:cNvGrpSpPr/>
          <p:nvPr/>
        </p:nvGrpSpPr>
        <p:grpSpPr>
          <a:xfrm>
            <a:off x="12596931" y="1179334"/>
            <a:ext cx="11318619" cy="5472458"/>
            <a:chOff x="0" y="0"/>
            <a:chExt cx="11318617" cy="5472457"/>
          </a:xfrm>
        </p:grpSpPr>
        <p:sp>
          <p:nvSpPr>
            <p:cNvPr id="422" name="Rectangle"/>
            <p:cNvSpPr/>
            <p:nvPr/>
          </p:nvSpPr>
          <p:spPr>
            <a:xfrm>
              <a:off x="88900" y="88900"/>
              <a:ext cx="11140818" cy="5294658"/>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423" name="image69.png" descr="image69.png"/>
            <p:cNvPicPr>
              <a:picLocks noChangeAspect="1"/>
            </p:cNvPicPr>
            <p:nvPr/>
          </p:nvPicPr>
          <p:blipFill>
            <a:blip r:embed="rId3"/>
            <a:srcRect r="955"/>
            <a:stretch>
              <a:fillRect/>
            </a:stretch>
          </p:blipFill>
          <p:spPr>
            <a:xfrm>
              <a:off x="89012" y="88900"/>
              <a:ext cx="11140706" cy="5294658"/>
            </a:xfrm>
            <a:prstGeom prst="rect">
              <a:avLst/>
            </a:prstGeom>
            <a:ln w="12700" cap="flat">
              <a:noFill/>
              <a:miter lim="400000"/>
            </a:ln>
            <a:effectLst>
              <a:outerShdw blurRad="101600" dist="25400" dir="5400000" rotWithShape="0">
                <a:srgbClr val="000000">
                  <a:alpha val="40000"/>
                </a:srgbClr>
              </a:outerShdw>
            </a:effectLst>
          </p:spPr>
        </p:pic>
        <p:sp>
          <p:nvSpPr>
            <p:cNvPr id="424" name="Rectangle"/>
            <p:cNvSpPr/>
            <p:nvPr/>
          </p:nvSpPr>
          <p:spPr>
            <a:xfrm>
              <a:off x="0" y="0"/>
              <a:ext cx="11318618" cy="5472458"/>
            </a:xfrm>
            <a:prstGeom prst="rect">
              <a:avLst/>
            </a:prstGeom>
            <a:noFill/>
            <a:ln w="177800" cap="sq">
              <a:solidFill>
                <a:srgbClr val="FFFFFF"/>
              </a:solidFill>
              <a:prstDash val="solid"/>
              <a:miter lim="8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grpSp>
      <p:grpSp>
        <p:nvGrpSpPr>
          <p:cNvPr id="428" name="Picture 13"/>
          <p:cNvGrpSpPr/>
          <p:nvPr/>
        </p:nvGrpSpPr>
        <p:grpSpPr>
          <a:xfrm>
            <a:off x="8248884" y="2144137"/>
            <a:ext cx="3696463" cy="4927260"/>
            <a:chOff x="0" y="0"/>
            <a:chExt cx="3696461" cy="4927258"/>
          </a:xfrm>
        </p:grpSpPr>
        <p:sp>
          <p:nvSpPr>
            <p:cNvPr id="426" name="Rectangle"/>
            <p:cNvSpPr/>
            <p:nvPr/>
          </p:nvSpPr>
          <p:spPr>
            <a:xfrm>
              <a:off x="0" y="0"/>
              <a:ext cx="3696462" cy="4927259"/>
            </a:xfrm>
            <a:prstGeom prst="rect">
              <a:avLst/>
            </a:prstGeom>
            <a:solidFill>
              <a:srgbClr val="EDEDED"/>
            </a:solidFill>
            <a:ln w="12700" cap="flat">
              <a:noFill/>
              <a:miter lim="400000"/>
            </a:ln>
            <a:effectLst/>
          </p:spPr>
          <p:txBody>
            <a:bodyPr wrap="square" lIns="91439" tIns="91439" rIns="91439" bIns="91439" numCol="1" anchor="ctr">
              <a:noAutofit/>
            </a:bodyPr>
            <a:lstStyle/>
            <a:p>
              <a:pPr algn="l" defTabSz="1828800">
                <a:defRPr sz="3600" b="0">
                  <a:latin typeface="Aptos"/>
                  <a:ea typeface="Aptos"/>
                  <a:cs typeface="Aptos"/>
                  <a:sym typeface="Aptos"/>
                </a:defRPr>
              </a:pPr>
              <a:endParaRPr/>
            </a:p>
          </p:txBody>
        </p:sp>
        <p:pic>
          <p:nvPicPr>
            <p:cNvPr id="427" name="image70.png" descr="image70.png"/>
            <p:cNvPicPr>
              <a:picLocks noChangeAspect="1"/>
            </p:cNvPicPr>
            <p:nvPr/>
          </p:nvPicPr>
          <p:blipFill>
            <a:blip r:embed="rId4"/>
            <a:stretch>
              <a:fillRect/>
            </a:stretch>
          </p:blipFill>
          <p:spPr>
            <a:xfrm>
              <a:off x="0" y="0"/>
              <a:ext cx="3696462" cy="4927259"/>
            </a:xfrm>
            <a:prstGeom prst="rect">
              <a:avLst/>
            </a:prstGeom>
            <a:ln w="177800" cap="sq">
              <a:solidFill>
                <a:srgbClr val="FFFFFF"/>
              </a:solidFill>
              <a:prstDash val="solid"/>
              <a:miter lim="800000"/>
            </a:ln>
            <a:effectLst>
              <a:outerShdw blurRad="101600" dist="25400" dir="5400000" rotWithShape="0">
                <a:srgbClr val="000000">
                  <a:alpha val="40000"/>
                </a:srgbClr>
              </a:outerShdw>
            </a:effectLst>
          </p:spPr>
        </p:pic>
      </p:grpSp>
      <p:pic>
        <p:nvPicPr>
          <p:cNvPr id="429" name="Picture 10" descr="Picture 10"/>
          <p:cNvPicPr>
            <a:picLocks noChangeAspect="1"/>
          </p:cNvPicPr>
          <p:nvPr/>
        </p:nvPicPr>
        <p:blipFill>
          <a:blip r:embed="rId5"/>
          <a:stretch>
            <a:fillRect/>
          </a:stretch>
        </p:blipFill>
        <p:spPr>
          <a:xfrm>
            <a:off x="8445669" y="8508931"/>
            <a:ext cx="15235879" cy="3803019"/>
          </a:xfrm>
          <a:prstGeom prst="rect">
            <a:avLst/>
          </a:prstGeom>
          <a:ln w="12700">
            <a:miter lim="400000"/>
          </a:ln>
        </p:spPr>
      </p:pic>
      <p:sp>
        <p:nvSpPr>
          <p:cNvPr id="430" name="Title 1"/>
          <p:cNvSpPr txBox="1">
            <a:spLocks noGrp="1"/>
          </p:cNvSpPr>
          <p:nvPr>
            <p:ph type="title"/>
          </p:nvPr>
        </p:nvSpPr>
        <p:spPr>
          <a:xfrm>
            <a:off x="2840953" y="-16214"/>
            <a:ext cx="15568159" cy="1299078"/>
          </a:xfrm>
          <a:prstGeom prst="rect">
            <a:avLst/>
          </a:prstGeom>
        </p:spPr>
        <p:txBody>
          <a:bodyPr/>
          <a:lstStyle>
            <a:lvl1pPr>
              <a:defRPr sz="6400">
                <a:latin typeface="Century"/>
                <a:ea typeface="Century"/>
                <a:cs typeface="Century"/>
                <a:sym typeface="Century"/>
              </a:defRPr>
            </a:lvl1pPr>
          </a:lstStyle>
          <a:p>
            <a:r>
              <a:t>ADMX: Superconducting Magnet Test</a:t>
            </a:r>
          </a:p>
        </p:txBody>
      </p:sp>
      <p:sp>
        <p:nvSpPr>
          <p:cNvPr id="431" name="Slide Number Placeholder 5"/>
          <p:cNvSpPr txBox="1">
            <a:spLocks noGrp="1"/>
          </p:cNvSpPr>
          <p:nvPr>
            <p:ph type="sldNum" sz="quarter" idx="2"/>
          </p:nvPr>
        </p:nvSpPr>
        <p:spPr>
          <a:xfrm>
            <a:off x="23368150" y="12657422"/>
            <a:ext cx="704127" cy="72898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3600" b="1">
                <a:solidFill>
                  <a:srgbClr val="000000"/>
                </a:solidFill>
                <a:latin typeface="Helvetica"/>
                <a:ea typeface="Helvetica"/>
                <a:cs typeface="Helvetica"/>
                <a:sym typeface="Helvetica"/>
              </a:defRPr>
            </a:lvl1pPr>
          </a:lstStyle>
          <a:p>
            <a:fld id="{86CB4B4D-7CA3-9044-876B-883B54F8677D}" type="slidenum">
              <a:rPr/>
              <a:t>23</a:t>
            </a:fld>
            <a:endParaRPr/>
          </a:p>
        </p:txBody>
      </p:sp>
      <p:pic>
        <p:nvPicPr>
          <p:cNvPr id="432" name="Picture 489" descr="Picture 489"/>
          <p:cNvPicPr>
            <a:picLocks noChangeAspect="1"/>
          </p:cNvPicPr>
          <p:nvPr/>
        </p:nvPicPr>
        <p:blipFill>
          <a:blip r:embed="rId6"/>
          <a:stretch>
            <a:fillRect/>
          </a:stretch>
        </p:blipFill>
        <p:spPr>
          <a:xfrm>
            <a:off x="210119" y="193060"/>
            <a:ext cx="2663241" cy="1012602"/>
          </a:xfrm>
          <a:prstGeom prst="rect">
            <a:avLst/>
          </a:prstGeom>
          <a:ln w="12700">
            <a:miter lim="400000"/>
          </a:ln>
        </p:spPr>
      </p:pic>
      <p:pic>
        <p:nvPicPr>
          <p:cNvPr id="433" name="Picture 8" descr="Picture 8"/>
          <p:cNvPicPr>
            <a:picLocks noChangeAspect="1"/>
          </p:cNvPicPr>
          <p:nvPr/>
        </p:nvPicPr>
        <p:blipFill>
          <a:blip r:embed="rId7"/>
          <a:stretch>
            <a:fillRect/>
          </a:stretch>
        </p:blipFill>
        <p:spPr>
          <a:xfrm>
            <a:off x="21212359" y="21019"/>
            <a:ext cx="3133747" cy="804859"/>
          </a:xfrm>
          <a:prstGeom prst="rect">
            <a:avLst/>
          </a:prstGeom>
          <a:ln w="12700">
            <a:miter lim="400000"/>
          </a:ln>
        </p:spPr>
      </p:pic>
      <p:pic>
        <p:nvPicPr>
          <p:cNvPr id="434" name="Picture 11" descr="Picture 11"/>
          <p:cNvPicPr>
            <a:picLocks noChangeAspect="1"/>
          </p:cNvPicPr>
          <p:nvPr/>
        </p:nvPicPr>
        <p:blipFill>
          <a:blip r:embed="rId8"/>
          <a:stretch>
            <a:fillRect/>
          </a:stretch>
        </p:blipFill>
        <p:spPr>
          <a:xfrm>
            <a:off x="17685315" y="21019"/>
            <a:ext cx="3354631" cy="917283"/>
          </a:xfrm>
          <a:prstGeom prst="rect">
            <a:avLst/>
          </a:prstGeom>
          <a:ln w="12700">
            <a:miter lim="400000"/>
          </a:ln>
        </p:spPr>
      </p:pic>
      <p:sp>
        <p:nvSpPr>
          <p:cNvPr id="435" name="Straight Connector 25"/>
          <p:cNvSpPr/>
          <p:nvPr/>
        </p:nvSpPr>
        <p:spPr>
          <a:xfrm>
            <a:off x="20668311" y="8271989"/>
            <a:ext cx="1" cy="1216307"/>
          </a:xfrm>
          <a:prstGeom prst="line">
            <a:avLst/>
          </a:prstGeom>
          <a:ln w="38100">
            <a:solidFill>
              <a:srgbClr val="E97132"/>
            </a:solidFill>
            <a:miter/>
          </a:ln>
        </p:spPr>
        <p:txBody>
          <a:bodyPr tIns="91439" bIns="91439"/>
          <a:lstStyle/>
          <a:p>
            <a:pPr algn="l" defTabSz="1828800">
              <a:defRPr sz="3600" b="0">
                <a:latin typeface="Aptos"/>
                <a:ea typeface="Aptos"/>
                <a:cs typeface="Aptos"/>
                <a:sym typeface="Aptos"/>
              </a:defRPr>
            </a:pPr>
            <a:endParaRPr/>
          </a:p>
        </p:txBody>
      </p:sp>
      <p:sp>
        <p:nvSpPr>
          <p:cNvPr id="436" name="Straight Connector 27"/>
          <p:cNvSpPr/>
          <p:nvPr/>
        </p:nvSpPr>
        <p:spPr>
          <a:xfrm>
            <a:off x="20146232" y="7726981"/>
            <a:ext cx="1" cy="1749203"/>
          </a:xfrm>
          <a:prstGeom prst="line">
            <a:avLst/>
          </a:prstGeom>
          <a:ln w="38100">
            <a:solidFill>
              <a:srgbClr val="E97132"/>
            </a:solidFill>
            <a:miter/>
          </a:ln>
        </p:spPr>
        <p:txBody>
          <a:bodyPr tIns="91439" bIns="91439"/>
          <a:lstStyle/>
          <a:p>
            <a:pPr algn="l" defTabSz="1828800">
              <a:defRPr sz="3600" b="0">
                <a:latin typeface="Aptos"/>
                <a:ea typeface="Aptos"/>
                <a:cs typeface="Aptos"/>
                <a:sym typeface="Aptos"/>
              </a:defRPr>
            </a:pPr>
            <a:endParaRPr/>
          </a:p>
        </p:txBody>
      </p:sp>
      <p:sp>
        <p:nvSpPr>
          <p:cNvPr id="437" name="TextBox 30"/>
          <p:cNvSpPr txBox="1"/>
          <p:nvPr/>
        </p:nvSpPr>
        <p:spPr>
          <a:xfrm>
            <a:off x="11742476" y="6548176"/>
            <a:ext cx="12319977" cy="1046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defRPr sz="2800" b="0">
                <a:latin typeface="Helvetica"/>
                <a:ea typeface="Helvetica"/>
                <a:cs typeface="Helvetica"/>
                <a:sym typeface="Helvetica"/>
              </a:defRPr>
            </a:lvl1pPr>
          </a:lstStyle>
          <a:p>
            <a:r>
              <a:t>Nick Du (Post Doc, LLNL ADMX), Paul Smith (Post Doc, Sheffield), Mitch Perry and Claude Mostyn (PhD Students, Sheffield)</a:t>
            </a:r>
          </a:p>
        </p:txBody>
      </p:sp>
      <mc:AlternateContent xmlns:mc="http://schemas.openxmlformats.org/markup-compatibility/2006" xmlns:a14="http://schemas.microsoft.com/office/drawing/2010/main">
        <mc:Choice Requires="a14">
          <p:sp>
            <p:nvSpPr>
              <p:cNvPr id="438" name="TextBox 32"/>
              <p:cNvSpPr txBox="1"/>
              <p:nvPr/>
            </p:nvSpPr>
            <p:spPr>
              <a:xfrm>
                <a:off x="16293050" y="13022264"/>
                <a:ext cx="2392158" cy="333553"/>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2800" i="1">
                              <a:solidFill>
                                <a:srgbClr val="855541"/>
                              </a:solidFill>
                              <a:latin typeface="Cambria Math" panose="02040503050406030204" pitchFamily="18" charset="0"/>
                            </a:rPr>
                          </m:ctrlPr>
                        </m:sSubPr>
                        <m:e>
                          <m:r>
                            <a:rPr sz="2800" i="1">
                              <a:solidFill>
                                <a:srgbClr val="855541"/>
                              </a:solidFill>
                              <a:latin typeface="Cambria Math" panose="02040503050406030204" pitchFamily="18" charset="0"/>
                            </a:rPr>
                            <m:t>𝑓</m:t>
                          </m:r>
                        </m:e>
                        <m:sub>
                          <m:r>
                            <a:rPr sz="2800" i="1">
                              <a:solidFill>
                                <a:srgbClr val="855541"/>
                              </a:solidFill>
                              <a:latin typeface="Cambria Math" panose="02040503050406030204" pitchFamily="18" charset="0"/>
                            </a:rPr>
                            <m:t>𝑟</m:t>
                          </m:r>
                          <m:r>
                            <a:rPr sz="2800" i="1">
                              <a:solidFill>
                                <a:srgbClr val="855541"/>
                              </a:solidFill>
                              <a:latin typeface="Cambria Math" panose="02040503050406030204" pitchFamily="18" charset="0"/>
                            </a:rPr>
                            <m:t>1</m:t>
                          </m:r>
                        </m:sub>
                      </m:sSub>
                      <m:r>
                        <a:rPr sz="2800" i="1">
                          <a:solidFill>
                            <a:srgbClr val="855541"/>
                          </a:solidFill>
                          <a:latin typeface="Cambria Math" panose="02040503050406030204" pitchFamily="18" charset="0"/>
                        </a:rPr>
                        <m:t>≈5.269 </m:t>
                      </m:r>
                      <m:r>
                        <m:rPr>
                          <m:sty m:val="p"/>
                        </m:rPr>
                        <a:rPr sz="2800" i="1">
                          <a:solidFill>
                            <a:srgbClr val="855541"/>
                          </a:solidFill>
                          <a:latin typeface="Cambria Math" panose="02040503050406030204" pitchFamily="18" charset="0"/>
                        </a:rPr>
                        <m:t>GHz</m:t>
                      </m:r>
                    </m:oMath>
                  </m:oMathPara>
                </a14:m>
                <a:endParaRPr sz="2800">
                  <a:solidFill>
                    <a:srgbClr val="855541"/>
                  </a:solidFill>
                </a:endParaRPr>
              </a:p>
            </p:txBody>
          </p:sp>
        </mc:Choice>
        <mc:Fallback xmlns="">
          <p:sp>
            <p:nvSpPr>
              <p:cNvPr id="438" name="TextBox 32"/>
              <p:cNvSpPr txBox="1">
                <a:spLocks noRot="1" noChangeAspect="1" noMove="1" noResize="1" noEditPoints="1" noAdjustHandles="1" noChangeArrowheads="1" noChangeShapeType="1" noTextEdit="1"/>
              </p:cNvSpPr>
              <p:nvPr/>
            </p:nvSpPr>
            <p:spPr>
              <a:xfrm>
                <a:off x="16293050" y="13022264"/>
                <a:ext cx="2392158" cy="333553"/>
              </a:xfrm>
              <a:prstGeom prst="rect">
                <a:avLst/>
              </a:prstGeom>
              <a:blipFill>
                <a:blip r:embed="rId9"/>
                <a:stretch>
                  <a:fillRect l="-7407" t="-7407" r="-7937" b="-77778"/>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9" name="TextBox 33"/>
              <p:cNvSpPr txBox="1"/>
              <p:nvPr/>
            </p:nvSpPr>
            <p:spPr>
              <a:xfrm>
                <a:off x="17244990" y="12593480"/>
                <a:ext cx="2392158" cy="333553"/>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2800" i="1">
                              <a:solidFill>
                                <a:srgbClr val="855541"/>
                              </a:solidFill>
                              <a:latin typeface="Cambria Math" panose="02040503050406030204" pitchFamily="18" charset="0"/>
                            </a:rPr>
                          </m:ctrlPr>
                        </m:sSubPr>
                        <m:e>
                          <m:r>
                            <a:rPr sz="2800" i="1">
                              <a:solidFill>
                                <a:srgbClr val="855541"/>
                              </a:solidFill>
                              <a:latin typeface="Cambria Math" panose="02040503050406030204" pitchFamily="18" charset="0"/>
                            </a:rPr>
                            <m:t>𝑓</m:t>
                          </m:r>
                        </m:e>
                        <m:sub>
                          <m:r>
                            <a:rPr sz="2800" i="1">
                              <a:solidFill>
                                <a:srgbClr val="855541"/>
                              </a:solidFill>
                              <a:latin typeface="Cambria Math" panose="02040503050406030204" pitchFamily="18" charset="0"/>
                            </a:rPr>
                            <m:t>𝑟</m:t>
                          </m:r>
                          <m:r>
                            <a:rPr sz="2800" i="1">
                              <a:solidFill>
                                <a:srgbClr val="855541"/>
                              </a:solidFill>
                              <a:latin typeface="Cambria Math" panose="02040503050406030204" pitchFamily="18" charset="0"/>
                            </a:rPr>
                            <m:t>2</m:t>
                          </m:r>
                        </m:sub>
                      </m:sSub>
                      <m:r>
                        <a:rPr sz="2800" i="1">
                          <a:solidFill>
                            <a:srgbClr val="855541"/>
                          </a:solidFill>
                          <a:latin typeface="Cambria Math" panose="02040503050406030204" pitchFamily="18" charset="0"/>
                        </a:rPr>
                        <m:t>≈5.398 </m:t>
                      </m:r>
                      <m:r>
                        <m:rPr>
                          <m:sty m:val="p"/>
                        </m:rPr>
                        <a:rPr sz="2800" i="1">
                          <a:solidFill>
                            <a:srgbClr val="855541"/>
                          </a:solidFill>
                          <a:latin typeface="Cambria Math" panose="02040503050406030204" pitchFamily="18" charset="0"/>
                        </a:rPr>
                        <m:t>GHz</m:t>
                      </m:r>
                    </m:oMath>
                  </m:oMathPara>
                </a14:m>
                <a:endParaRPr sz="2800">
                  <a:solidFill>
                    <a:srgbClr val="855541"/>
                  </a:solidFill>
                </a:endParaRPr>
              </a:p>
            </p:txBody>
          </p:sp>
        </mc:Choice>
        <mc:Fallback xmlns="">
          <p:sp>
            <p:nvSpPr>
              <p:cNvPr id="439" name="TextBox 33"/>
              <p:cNvSpPr txBox="1">
                <a:spLocks noRot="1" noChangeAspect="1" noMove="1" noResize="1" noEditPoints="1" noAdjustHandles="1" noChangeArrowheads="1" noChangeShapeType="1" noTextEdit="1"/>
              </p:cNvSpPr>
              <p:nvPr/>
            </p:nvSpPr>
            <p:spPr>
              <a:xfrm>
                <a:off x="17244990" y="12593480"/>
                <a:ext cx="2392158" cy="333553"/>
              </a:xfrm>
              <a:prstGeom prst="rect">
                <a:avLst/>
              </a:prstGeom>
              <a:blipFill>
                <a:blip r:embed="rId10"/>
                <a:stretch>
                  <a:fillRect l="-6842" t="-7143" r="-7895" b="-75000"/>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0" name="TextBox 34"/>
              <p:cNvSpPr txBox="1"/>
              <p:nvPr/>
            </p:nvSpPr>
            <p:spPr>
              <a:xfrm>
                <a:off x="18982869" y="12184450"/>
                <a:ext cx="2392158" cy="337088"/>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2800" i="1">
                              <a:solidFill>
                                <a:srgbClr val="855541"/>
                              </a:solidFill>
                              <a:latin typeface="Cambria Math" panose="02040503050406030204" pitchFamily="18" charset="0"/>
                            </a:rPr>
                          </m:ctrlPr>
                        </m:sSubPr>
                        <m:e>
                          <m:r>
                            <a:rPr sz="2800" i="1">
                              <a:solidFill>
                                <a:srgbClr val="855541"/>
                              </a:solidFill>
                              <a:latin typeface="Cambria Math" panose="02040503050406030204" pitchFamily="18" charset="0"/>
                            </a:rPr>
                            <m:t>𝑓</m:t>
                          </m:r>
                        </m:e>
                        <m:sub>
                          <m:r>
                            <a:rPr sz="2800" i="1">
                              <a:solidFill>
                                <a:srgbClr val="855541"/>
                              </a:solidFill>
                              <a:latin typeface="Cambria Math" panose="02040503050406030204" pitchFamily="18" charset="0"/>
                            </a:rPr>
                            <m:t>𝑟</m:t>
                          </m:r>
                          <m:r>
                            <a:rPr sz="2800" i="1">
                              <a:solidFill>
                                <a:srgbClr val="855541"/>
                              </a:solidFill>
                              <a:latin typeface="Cambria Math" panose="02040503050406030204" pitchFamily="18" charset="0"/>
                            </a:rPr>
                            <m:t>3</m:t>
                          </m:r>
                        </m:sub>
                      </m:sSub>
                      <m:r>
                        <a:rPr sz="2800" i="1">
                          <a:solidFill>
                            <a:srgbClr val="855541"/>
                          </a:solidFill>
                          <a:latin typeface="Cambria Math" panose="02040503050406030204" pitchFamily="18" charset="0"/>
                        </a:rPr>
                        <m:t>≈5.691 </m:t>
                      </m:r>
                      <m:r>
                        <m:rPr>
                          <m:sty m:val="p"/>
                        </m:rPr>
                        <a:rPr sz="2800" i="1">
                          <a:solidFill>
                            <a:srgbClr val="855541"/>
                          </a:solidFill>
                          <a:latin typeface="Cambria Math" panose="02040503050406030204" pitchFamily="18" charset="0"/>
                        </a:rPr>
                        <m:t>GHz</m:t>
                      </m:r>
                    </m:oMath>
                  </m:oMathPara>
                </a14:m>
                <a:endParaRPr sz="2800">
                  <a:solidFill>
                    <a:srgbClr val="855541"/>
                  </a:solidFill>
                </a:endParaRPr>
              </a:p>
            </p:txBody>
          </p:sp>
        </mc:Choice>
        <mc:Fallback xmlns="">
          <p:sp>
            <p:nvSpPr>
              <p:cNvPr id="440" name="TextBox 34"/>
              <p:cNvSpPr txBox="1">
                <a:spLocks noRot="1" noChangeAspect="1" noMove="1" noResize="1" noEditPoints="1" noAdjustHandles="1" noChangeArrowheads="1" noChangeShapeType="1" noTextEdit="1"/>
              </p:cNvSpPr>
              <p:nvPr/>
            </p:nvSpPr>
            <p:spPr>
              <a:xfrm>
                <a:off x="18982869" y="12184450"/>
                <a:ext cx="2392158" cy="337088"/>
              </a:xfrm>
              <a:prstGeom prst="rect">
                <a:avLst/>
              </a:prstGeom>
              <a:blipFill>
                <a:blip r:embed="rId11"/>
                <a:stretch>
                  <a:fillRect l="-6878" t="-7407" r="-8466" b="-81481"/>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1" name="TextBox 35"/>
              <p:cNvSpPr txBox="1"/>
              <p:nvPr/>
            </p:nvSpPr>
            <p:spPr>
              <a:xfrm>
                <a:off x="20288432" y="7452997"/>
                <a:ext cx="2392158" cy="333554"/>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2800" i="1">
                              <a:solidFill>
                                <a:srgbClr val="855541"/>
                              </a:solidFill>
                              <a:latin typeface="Cambria Math" panose="02040503050406030204" pitchFamily="18" charset="0"/>
                            </a:rPr>
                          </m:ctrlPr>
                        </m:sSubPr>
                        <m:e>
                          <m:r>
                            <a:rPr sz="2800" i="1">
                              <a:solidFill>
                                <a:srgbClr val="855541"/>
                              </a:solidFill>
                              <a:latin typeface="Cambria Math" panose="02040503050406030204" pitchFamily="18" charset="0"/>
                            </a:rPr>
                            <m:t>𝑓</m:t>
                          </m:r>
                        </m:e>
                        <m:sub>
                          <m:r>
                            <a:rPr sz="2800" i="1">
                              <a:solidFill>
                                <a:srgbClr val="855541"/>
                              </a:solidFill>
                              <a:latin typeface="Cambria Math" panose="02040503050406030204" pitchFamily="18" charset="0"/>
                            </a:rPr>
                            <m:t>𝑟</m:t>
                          </m:r>
                          <m:r>
                            <a:rPr sz="2800" i="1">
                              <a:solidFill>
                                <a:srgbClr val="855541"/>
                              </a:solidFill>
                              <a:latin typeface="Cambria Math" panose="02040503050406030204" pitchFamily="18" charset="0"/>
                            </a:rPr>
                            <m:t>4</m:t>
                          </m:r>
                        </m:sub>
                      </m:sSub>
                      <m:r>
                        <a:rPr sz="2800" i="1">
                          <a:solidFill>
                            <a:srgbClr val="855541"/>
                          </a:solidFill>
                          <a:latin typeface="Cambria Math" panose="02040503050406030204" pitchFamily="18" charset="0"/>
                        </a:rPr>
                        <m:t>≈5.820 </m:t>
                      </m:r>
                      <m:r>
                        <m:rPr>
                          <m:sty m:val="p"/>
                        </m:rPr>
                        <a:rPr sz="2800" i="1">
                          <a:solidFill>
                            <a:srgbClr val="855541"/>
                          </a:solidFill>
                          <a:latin typeface="Cambria Math" panose="02040503050406030204" pitchFamily="18" charset="0"/>
                        </a:rPr>
                        <m:t>GHz</m:t>
                      </m:r>
                    </m:oMath>
                  </m:oMathPara>
                </a14:m>
                <a:endParaRPr sz="2800">
                  <a:solidFill>
                    <a:srgbClr val="855541"/>
                  </a:solidFill>
                </a:endParaRPr>
              </a:p>
            </p:txBody>
          </p:sp>
        </mc:Choice>
        <mc:Fallback xmlns="">
          <p:sp>
            <p:nvSpPr>
              <p:cNvPr id="441" name="TextBox 35"/>
              <p:cNvSpPr txBox="1">
                <a:spLocks noRot="1" noChangeAspect="1" noMove="1" noResize="1" noEditPoints="1" noAdjustHandles="1" noChangeArrowheads="1" noChangeShapeType="1" noTextEdit="1"/>
              </p:cNvSpPr>
              <p:nvPr/>
            </p:nvSpPr>
            <p:spPr>
              <a:xfrm>
                <a:off x="20288432" y="7452997"/>
                <a:ext cx="2392158" cy="333554"/>
              </a:xfrm>
              <a:prstGeom prst="rect">
                <a:avLst/>
              </a:prstGeom>
              <a:blipFill>
                <a:blip r:embed="rId12"/>
                <a:stretch>
                  <a:fillRect l="-6842" t="-11538" r="-7895" b="-84615"/>
                </a:stretch>
              </a:blipFill>
              <a:ln w="12700">
                <a:miter lim="400000"/>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2" name="TextBox 36"/>
              <p:cNvSpPr txBox="1"/>
              <p:nvPr/>
            </p:nvSpPr>
            <p:spPr>
              <a:xfrm>
                <a:off x="20808577" y="7928227"/>
                <a:ext cx="2392158" cy="337089"/>
              </a:xfrm>
              <a:prstGeom prst="rect">
                <a:avLst/>
              </a:prstGeom>
              <a:ln w="12700">
                <a:miter lim="400000"/>
              </a:ln>
            </p:spPr>
            <p:txBody>
              <a:bodyPr wrap="none" lIns="0" tIns="0" rIns="0" bIns="0">
                <a:spAutoFit/>
              </a:bodyPr>
              <a:lstStyle/>
              <a:p>
                <a:pPr algn="l" defTabSz="914400" latinLnBrk="1">
                  <a:defRPr sz="1800" b="0"/>
                </a:pPr>
                <a14:m>
                  <m:oMathPara xmlns:m="http://schemas.openxmlformats.org/officeDocument/2006/math">
                    <m:oMathParaPr>
                      <m:jc m:val="centerGroup"/>
                    </m:oMathParaPr>
                    <m:oMath xmlns:m="http://schemas.openxmlformats.org/officeDocument/2006/math">
                      <m:sSub>
                        <m:sSubPr>
                          <m:ctrlPr>
                            <a:rPr sz="2800" i="1">
                              <a:solidFill>
                                <a:srgbClr val="855541"/>
                              </a:solidFill>
                              <a:latin typeface="Cambria Math" panose="02040503050406030204" pitchFamily="18" charset="0"/>
                            </a:rPr>
                          </m:ctrlPr>
                        </m:sSubPr>
                        <m:e>
                          <m:r>
                            <a:rPr sz="2800" i="1">
                              <a:solidFill>
                                <a:srgbClr val="855541"/>
                              </a:solidFill>
                              <a:latin typeface="Cambria Math" panose="02040503050406030204" pitchFamily="18" charset="0"/>
                            </a:rPr>
                            <m:t>𝑓</m:t>
                          </m:r>
                        </m:e>
                        <m:sub>
                          <m:r>
                            <a:rPr sz="2800" i="1">
                              <a:solidFill>
                                <a:srgbClr val="855541"/>
                              </a:solidFill>
                              <a:latin typeface="Cambria Math" panose="02040503050406030204" pitchFamily="18" charset="0"/>
                            </a:rPr>
                            <m:t>𝑟</m:t>
                          </m:r>
                          <m:r>
                            <a:rPr sz="2800" i="1">
                              <a:solidFill>
                                <a:srgbClr val="855541"/>
                              </a:solidFill>
                              <a:latin typeface="Cambria Math" panose="02040503050406030204" pitchFamily="18" charset="0"/>
                            </a:rPr>
                            <m:t>5</m:t>
                          </m:r>
                        </m:sub>
                      </m:sSub>
                      <m:r>
                        <a:rPr sz="2800" i="1">
                          <a:solidFill>
                            <a:srgbClr val="855541"/>
                          </a:solidFill>
                          <a:latin typeface="Cambria Math" panose="02040503050406030204" pitchFamily="18" charset="0"/>
                        </a:rPr>
                        <m:t>≈5.897 </m:t>
                      </m:r>
                      <m:r>
                        <m:rPr>
                          <m:sty m:val="p"/>
                        </m:rPr>
                        <a:rPr sz="2800" i="1">
                          <a:solidFill>
                            <a:srgbClr val="855541"/>
                          </a:solidFill>
                          <a:latin typeface="Cambria Math" panose="02040503050406030204" pitchFamily="18" charset="0"/>
                        </a:rPr>
                        <m:t>GHz</m:t>
                      </m:r>
                    </m:oMath>
                  </m:oMathPara>
                </a14:m>
                <a:endParaRPr sz="2800">
                  <a:solidFill>
                    <a:srgbClr val="855541"/>
                  </a:solidFill>
                </a:endParaRPr>
              </a:p>
            </p:txBody>
          </p:sp>
        </mc:Choice>
        <mc:Fallback xmlns="">
          <p:sp>
            <p:nvSpPr>
              <p:cNvPr id="442" name="TextBox 36"/>
              <p:cNvSpPr txBox="1">
                <a:spLocks noRot="1" noChangeAspect="1" noMove="1" noResize="1" noEditPoints="1" noAdjustHandles="1" noChangeArrowheads="1" noChangeShapeType="1" noTextEdit="1"/>
              </p:cNvSpPr>
              <p:nvPr/>
            </p:nvSpPr>
            <p:spPr>
              <a:xfrm>
                <a:off x="20808577" y="7928227"/>
                <a:ext cx="2392158" cy="337089"/>
              </a:xfrm>
              <a:prstGeom prst="rect">
                <a:avLst/>
              </a:prstGeom>
              <a:blipFill>
                <a:blip r:embed="rId13"/>
                <a:stretch>
                  <a:fillRect l="-6878" t="-7407" r="-8466" b="-77778"/>
                </a:stretch>
              </a:blipFill>
              <a:ln w="12700">
                <a:miter lim="400000"/>
              </a:ln>
            </p:spPr>
            <p:txBody>
              <a:bodyPr/>
              <a:lstStyle/>
              <a:p>
                <a:r>
                  <a:rPr lang="en-US">
                    <a:noFill/>
                  </a:rPr>
                  <a:t> </a:t>
                </a:r>
              </a:p>
            </p:txBody>
          </p:sp>
        </mc:Fallback>
      </mc:AlternateContent>
      <p:sp>
        <p:nvSpPr>
          <p:cNvPr id="443" name="Straight Connector 46"/>
          <p:cNvSpPr/>
          <p:nvPr/>
        </p:nvSpPr>
        <p:spPr>
          <a:xfrm>
            <a:off x="18852343" y="9918593"/>
            <a:ext cx="1" cy="2677633"/>
          </a:xfrm>
          <a:prstGeom prst="line">
            <a:avLst/>
          </a:prstGeom>
          <a:ln w="38100">
            <a:solidFill>
              <a:srgbClr val="E97132"/>
            </a:solidFill>
            <a:miter/>
          </a:ln>
        </p:spPr>
        <p:txBody>
          <a:bodyPr tIns="91439" bIns="91439"/>
          <a:lstStyle/>
          <a:p>
            <a:pPr algn="l" defTabSz="1828800">
              <a:defRPr sz="3600" b="0">
                <a:latin typeface="Aptos"/>
                <a:ea typeface="Aptos"/>
                <a:cs typeface="Aptos"/>
                <a:sym typeface="Aptos"/>
              </a:defRPr>
            </a:pPr>
            <a:endParaRPr/>
          </a:p>
        </p:txBody>
      </p:sp>
      <p:sp>
        <p:nvSpPr>
          <p:cNvPr id="444" name="Straight Connector 48"/>
          <p:cNvSpPr/>
          <p:nvPr/>
        </p:nvSpPr>
        <p:spPr>
          <a:xfrm>
            <a:off x="17122452" y="9903735"/>
            <a:ext cx="1" cy="3021745"/>
          </a:xfrm>
          <a:prstGeom prst="line">
            <a:avLst/>
          </a:prstGeom>
          <a:ln w="38100">
            <a:solidFill>
              <a:srgbClr val="E97132"/>
            </a:solidFill>
            <a:miter/>
          </a:ln>
        </p:spPr>
        <p:txBody>
          <a:bodyPr tIns="91439" bIns="91439"/>
          <a:lstStyle/>
          <a:p>
            <a:pPr algn="l" defTabSz="1828800">
              <a:defRPr sz="3600" b="0">
                <a:latin typeface="Aptos"/>
                <a:ea typeface="Aptos"/>
                <a:cs typeface="Aptos"/>
                <a:sym typeface="Aptos"/>
              </a:defRPr>
            </a:pPr>
            <a:endParaRPr/>
          </a:p>
        </p:txBody>
      </p:sp>
      <p:sp>
        <p:nvSpPr>
          <p:cNvPr id="445" name="Straight Connector 50"/>
          <p:cNvSpPr/>
          <p:nvPr/>
        </p:nvSpPr>
        <p:spPr>
          <a:xfrm>
            <a:off x="16167680" y="10048613"/>
            <a:ext cx="1" cy="3326311"/>
          </a:xfrm>
          <a:prstGeom prst="line">
            <a:avLst/>
          </a:prstGeom>
          <a:ln w="38100">
            <a:solidFill>
              <a:srgbClr val="E97132"/>
            </a:solidFill>
            <a:miter/>
          </a:ln>
        </p:spPr>
        <p:txBody>
          <a:bodyPr tIns="91439" bIns="91439"/>
          <a:lstStyle/>
          <a:p>
            <a:pPr algn="l" defTabSz="1828800">
              <a:defRPr sz="3600" b="0">
                <a:latin typeface="Aptos"/>
                <a:ea typeface="Aptos"/>
                <a:cs typeface="Aptos"/>
                <a:sym typeface="Aptos"/>
              </a:defRPr>
            </a:pPr>
            <a:endParaRPr/>
          </a:p>
        </p:txBody>
      </p:sp>
      <p:sp>
        <p:nvSpPr>
          <p:cNvPr id="446" name="TextBox 53"/>
          <p:cNvSpPr txBox="1"/>
          <p:nvPr/>
        </p:nvSpPr>
        <p:spPr>
          <a:xfrm>
            <a:off x="8557214" y="12264194"/>
            <a:ext cx="4719929" cy="614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lvl1pPr algn="r" defTabSz="1828800">
              <a:defRPr sz="2800" b="0">
                <a:solidFill>
                  <a:srgbClr val="B0AC10"/>
                </a:solidFill>
                <a:latin typeface="Helvetica"/>
                <a:ea typeface="Helvetica"/>
                <a:cs typeface="Helvetica"/>
                <a:sym typeface="Helvetica"/>
              </a:defRPr>
            </a:lvl1pPr>
          </a:lstStyle>
          <a:p>
            <a:r>
              <a:t>VNA Spectrum, Before Cool</a:t>
            </a:r>
          </a:p>
        </p:txBody>
      </p:sp>
      <p:sp>
        <p:nvSpPr>
          <p:cNvPr id="447" name="TextBox 59"/>
          <p:cNvSpPr txBox="1"/>
          <p:nvPr/>
        </p:nvSpPr>
        <p:spPr>
          <a:xfrm>
            <a:off x="408469" y="1587642"/>
            <a:ext cx="6874429" cy="1630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3200">
                <a:solidFill>
                  <a:schemeClr val="accent1"/>
                </a:solidFill>
                <a:latin typeface="Helvetica"/>
                <a:ea typeface="Helvetica"/>
                <a:cs typeface="Helvetica"/>
                <a:sym typeface="Helvetica"/>
              </a:defRPr>
            </a:pPr>
            <a:r>
              <a:t>Niobium Tin </a:t>
            </a:r>
            <a:r>
              <a:rPr>
                <a:solidFill>
                  <a:srgbClr val="000000"/>
                </a:solidFill>
              </a:rPr>
              <a:t>Tuning Rod Coating:</a:t>
            </a:r>
          </a:p>
          <a:p>
            <a:pPr algn="l" defTabSz="1828800">
              <a:defRPr sz="3200">
                <a:solidFill>
                  <a:schemeClr val="accent1"/>
                </a:solidFill>
                <a:latin typeface="Helvetica"/>
                <a:ea typeface="Helvetica"/>
                <a:cs typeface="Helvetica"/>
                <a:sym typeface="Helvetica"/>
              </a:defRPr>
            </a:pPr>
            <a:r>
              <a:t>11 K </a:t>
            </a:r>
            <a:r>
              <a:rPr>
                <a:solidFill>
                  <a:srgbClr val="000000"/>
                </a:solidFill>
              </a:rPr>
              <a:t>Superconducting </a:t>
            </a:r>
          </a:p>
          <a:p>
            <a:pPr algn="l" defTabSz="1828800">
              <a:defRPr sz="3200">
                <a:latin typeface="Helvetica"/>
                <a:ea typeface="Helvetica"/>
                <a:cs typeface="Helvetica"/>
                <a:sym typeface="Helvetica"/>
              </a:defRPr>
            </a:pPr>
            <a:r>
              <a:t>Transition</a:t>
            </a:r>
          </a:p>
        </p:txBody>
      </p:sp>
      <p:sp>
        <p:nvSpPr>
          <p:cNvPr id="448" name="TextBox 60"/>
          <p:cNvSpPr txBox="1"/>
          <p:nvPr/>
        </p:nvSpPr>
        <p:spPr>
          <a:xfrm>
            <a:off x="2572093" y="11250639"/>
            <a:ext cx="5677914" cy="1148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r" defTabSz="1828800">
              <a:defRPr sz="3200">
                <a:solidFill>
                  <a:schemeClr val="accent1"/>
                </a:solidFill>
                <a:latin typeface="Helvetica"/>
                <a:ea typeface="Helvetica"/>
                <a:cs typeface="Helvetica"/>
                <a:sym typeface="Helvetica"/>
              </a:defRPr>
            </a:pPr>
            <a:r>
              <a:t>Niobium</a:t>
            </a:r>
            <a:r>
              <a:rPr>
                <a:solidFill>
                  <a:srgbClr val="000000"/>
                </a:solidFill>
              </a:rPr>
              <a:t> Tuning Rod:</a:t>
            </a:r>
          </a:p>
          <a:p>
            <a:pPr algn="r" defTabSz="1828800">
              <a:defRPr sz="3200">
                <a:solidFill>
                  <a:schemeClr val="accent1"/>
                </a:solidFill>
                <a:latin typeface="Helvetica"/>
                <a:ea typeface="Helvetica"/>
                <a:cs typeface="Helvetica"/>
                <a:sym typeface="Helvetica"/>
              </a:defRPr>
            </a:pPr>
            <a:r>
              <a:t>9 K</a:t>
            </a:r>
            <a:r>
              <a:rPr>
                <a:solidFill>
                  <a:srgbClr val="000000"/>
                </a:solidFill>
              </a:rPr>
              <a:t> SC Transition</a:t>
            </a:r>
          </a:p>
        </p:txBody>
      </p:sp>
      <p:sp>
        <p:nvSpPr>
          <p:cNvPr id="449" name="TextBox 61"/>
          <p:cNvSpPr txBox="1"/>
          <p:nvPr/>
        </p:nvSpPr>
        <p:spPr>
          <a:xfrm>
            <a:off x="160059" y="12039483"/>
            <a:ext cx="5300628" cy="1148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91439" bIns="91439">
            <a:spAutoFit/>
          </a:bodyPr>
          <a:lstStyle/>
          <a:p>
            <a:pPr algn="l" defTabSz="1828800">
              <a:defRPr sz="3200">
                <a:solidFill>
                  <a:schemeClr val="accent1"/>
                </a:solidFill>
                <a:latin typeface="Helvetica"/>
                <a:ea typeface="Helvetica"/>
                <a:cs typeface="Helvetica"/>
                <a:sym typeface="Helvetica"/>
              </a:defRPr>
            </a:pPr>
            <a:r>
              <a:t>Aluminium</a:t>
            </a:r>
            <a:r>
              <a:rPr>
                <a:solidFill>
                  <a:srgbClr val="000000"/>
                </a:solidFill>
              </a:rPr>
              <a:t> Cavity: </a:t>
            </a:r>
          </a:p>
          <a:p>
            <a:pPr algn="l" defTabSz="1828800">
              <a:defRPr sz="3200">
                <a:solidFill>
                  <a:schemeClr val="accent1"/>
                </a:solidFill>
                <a:latin typeface="Helvetica"/>
                <a:ea typeface="Helvetica"/>
                <a:cs typeface="Helvetica"/>
                <a:sym typeface="Helvetica"/>
              </a:defRPr>
            </a:pPr>
            <a:r>
              <a:t>1 K</a:t>
            </a:r>
            <a:r>
              <a:rPr>
                <a:solidFill>
                  <a:srgbClr val="000000"/>
                </a:solidFill>
              </a:rPr>
              <a:t> SC Transition</a:t>
            </a:r>
          </a:p>
        </p:txBody>
      </p:sp>
      <p:sp>
        <p:nvSpPr>
          <p:cNvPr id="450" name="Straight Connector 447"/>
          <p:cNvSpPr/>
          <p:nvPr/>
        </p:nvSpPr>
        <p:spPr>
          <a:xfrm flipH="1">
            <a:off x="2119470" y="11141633"/>
            <a:ext cx="1" cy="1013555"/>
          </a:xfrm>
          <a:prstGeom prst="line">
            <a:avLst/>
          </a:prstGeom>
          <a:ln w="76200">
            <a:solidFill>
              <a:srgbClr val="000000"/>
            </a:solidFill>
            <a:miter/>
          </a:ln>
        </p:spPr>
        <p:txBody>
          <a:bodyPr tIns="91439" bIns="91439"/>
          <a:lstStyle/>
          <a:p>
            <a:pPr algn="l" defTabSz="1828800">
              <a:defRPr sz="3600" b="0">
                <a:latin typeface="Aptos"/>
                <a:ea typeface="Aptos"/>
                <a:cs typeface="Aptos"/>
                <a:sym typeface="Aptos"/>
              </a:defRPr>
            </a:pPr>
            <a:endParaRPr/>
          </a:p>
        </p:txBody>
      </p:sp>
      <p:sp>
        <p:nvSpPr>
          <p:cNvPr id="451" name="Straight Connector 448"/>
          <p:cNvSpPr/>
          <p:nvPr/>
        </p:nvSpPr>
        <p:spPr>
          <a:xfrm>
            <a:off x="4832391" y="10524683"/>
            <a:ext cx="847789" cy="889925"/>
          </a:xfrm>
          <a:prstGeom prst="line">
            <a:avLst/>
          </a:prstGeom>
          <a:ln w="76200">
            <a:solidFill>
              <a:srgbClr val="000000"/>
            </a:solidFill>
            <a:miter/>
          </a:ln>
        </p:spPr>
        <p:txBody>
          <a:bodyPr tIns="91439" bIns="91439"/>
          <a:lstStyle/>
          <a:p>
            <a:pPr algn="l" defTabSz="1828800">
              <a:defRPr sz="3600" b="0">
                <a:latin typeface="Aptos"/>
                <a:ea typeface="Aptos"/>
                <a:cs typeface="Aptos"/>
                <a:sym typeface="Aptos"/>
              </a:defRPr>
            </a:pPr>
            <a:endParaRPr/>
          </a:p>
        </p:txBody>
      </p:sp>
      <p:sp>
        <p:nvSpPr>
          <p:cNvPr id="452" name="Straight Connector 452"/>
          <p:cNvSpPr/>
          <p:nvPr/>
        </p:nvSpPr>
        <p:spPr>
          <a:xfrm>
            <a:off x="1538130" y="3249635"/>
            <a:ext cx="1302824" cy="2357877"/>
          </a:xfrm>
          <a:prstGeom prst="line">
            <a:avLst/>
          </a:prstGeom>
          <a:ln w="76200">
            <a:solidFill>
              <a:srgbClr val="000000"/>
            </a:solidFill>
            <a:miter/>
          </a:ln>
        </p:spPr>
        <p:txBody>
          <a:bodyPr tIns="91439" bIns="91439"/>
          <a:lstStyle/>
          <a:p>
            <a:pPr algn="l" defTabSz="1828800">
              <a:defRPr sz="3600" b="0">
                <a:latin typeface="Aptos"/>
                <a:ea typeface="Aptos"/>
                <a:cs typeface="Aptos"/>
                <a:sym typeface="Aptos"/>
              </a:defRPr>
            </a:pPr>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Joint tests with ADMX at QSHS of an aluminium cavity containing a…"/>
          <p:cNvSpPr txBox="1">
            <a:spLocks noGrp="1"/>
          </p:cNvSpPr>
          <p:nvPr>
            <p:ph type="title"/>
          </p:nvPr>
        </p:nvSpPr>
        <p:spPr>
          <a:xfrm>
            <a:off x="-424750" y="-415880"/>
            <a:ext cx="21005801" cy="2286001"/>
          </a:xfrm>
          <a:prstGeom prst="rect">
            <a:avLst/>
          </a:prstGeom>
        </p:spPr>
        <p:txBody>
          <a:bodyPr/>
          <a:lstStyle/>
          <a:p>
            <a:pPr>
              <a:defRPr sz="4000"/>
            </a:pPr>
            <a:r>
              <a:t>Joint tests with ADMX at QSHS of an aluminium cavity containing a</a:t>
            </a:r>
          </a:p>
          <a:p>
            <a:pPr>
              <a:defRPr sz="4000"/>
            </a:pPr>
            <a:r>
              <a:t>NbSn coated Niobium tuning rod.</a:t>
            </a:r>
          </a:p>
        </p:txBody>
      </p:sp>
      <p:pic>
        <p:nvPicPr>
          <p:cNvPr id="455" name="Image" descr="Image"/>
          <p:cNvPicPr>
            <a:picLocks noChangeAspect="1"/>
          </p:cNvPicPr>
          <p:nvPr/>
        </p:nvPicPr>
        <p:blipFill>
          <a:blip r:embed="rId2"/>
          <a:stretch>
            <a:fillRect/>
          </a:stretch>
        </p:blipFill>
        <p:spPr>
          <a:xfrm>
            <a:off x="1121058" y="3170810"/>
            <a:ext cx="21569249" cy="9253980"/>
          </a:xfrm>
          <a:prstGeom prst="rect">
            <a:avLst/>
          </a:prstGeom>
          <a:ln w="12700">
            <a:miter lim="400000"/>
          </a:ln>
        </p:spPr>
      </p:pic>
      <p:sp>
        <p:nvSpPr>
          <p:cNvPr id="456" name="PRELIMINARY"/>
          <p:cNvSpPr txBox="1"/>
          <p:nvPr/>
        </p:nvSpPr>
        <p:spPr>
          <a:xfrm rot="19212056">
            <a:off x="10533130" y="6577775"/>
            <a:ext cx="2745106"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solidFill>
                  <a:schemeClr val="accent1"/>
                </a:solidFill>
              </a:defRPr>
            </a:lvl1pPr>
          </a:lstStyle>
          <a:p>
            <a:r>
              <a:t>PRELIMINARY</a:t>
            </a:r>
          </a:p>
        </p:txBody>
      </p:sp>
      <p:pic>
        <p:nvPicPr>
          <p:cNvPr id="457" name="logo.pdf" descr="logo.pdf"/>
          <p:cNvPicPr>
            <a:picLocks noChangeAspect="1"/>
          </p:cNvPicPr>
          <p:nvPr/>
        </p:nvPicPr>
        <p:blipFill>
          <a:blip r:embed="rId3"/>
          <a:stretch>
            <a:fillRect/>
          </a:stretch>
        </p:blipFill>
        <p:spPr>
          <a:xfrm>
            <a:off x="20337594" y="152441"/>
            <a:ext cx="3861009" cy="1466238"/>
          </a:xfrm>
          <a:prstGeom prst="rect">
            <a:avLst/>
          </a:prstGeom>
          <a:ln w="12700">
            <a:miter lim="400000"/>
          </a:ln>
        </p:spPr>
      </p:pic>
      <p:sp>
        <p:nvSpPr>
          <p:cNvPr id="458" name="Line"/>
          <p:cNvSpPr/>
          <p:nvPr/>
        </p:nvSpPr>
        <p:spPr>
          <a:xfrm flipV="1">
            <a:off x="5655235" y="11237029"/>
            <a:ext cx="1" cy="1913046"/>
          </a:xfrm>
          <a:prstGeom prst="line">
            <a:avLst/>
          </a:prstGeom>
          <a:ln w="76200">
            <a:solidFill>
              <a:srgbClr val="000000"/>
            </a:solidFill>
            <a:miter lim="400000"/>
            <a:tailEnd type="triangle"/>
          </a:ln>
        </p:spPr>
        <p:txBody>
          <a:bodyPr lIns="50800" tIns="50800" rIns="50800" bIns="50800" anchor="ctr"/>
          <a:lstStyle/>
          <a:p>
            <a:endParaRPr/>
          </a:p>
        </p:txBody>
      </p:sp>
      <p:sp>
        <p:nvSpPr>
          <p:cNvPr id="459" name="Line"/>
          <p:cNvSpPr/>
          <p:nvPr/>
        </p:nvSpPr>
        <p:spPr>
          <a:xfrm flipH="1" flipV="1">
            <a:off x="6135306" y="10878555"/>
            <a:ext cx="171880" cy="1845023"/>
          </a:xfrm>
          <a:prstGeom prst="line">
            <a:avLst/>
          </a:prstGeom>
          <a:ln w="76200">
            <a:solidFill>
              <a:srgbClr val="000000"/>
            </a:solidFill>
            <a:miter lim="400000"/>
            <a:tailEnd type="triangle"/>
          </a:ln>
        </p:spPr>
        <p:txBody>
          <a:bodyPr lIns="50800" tIns="50800" rIns="50800" bIns="50800" anchor="ctr"/>
          <a:lstStyle/>
          <a:p>
            <a:endParaRPr/>
          </a:p>
        </p:txBody>
      </p:sp>
      <p:sp>
        <p:nvSpPr>
          <p:cNvPr id="460" name="Line"/>
          <p:cNvSpPr/>
          <p:nvPr/>
        </p:nvSpPr>
        <p:spPr>
          <a:xfrm flipH="1" flipV="1">
            <a:off x="6311842" y="10481350"/>
            <a:ext cx="590515" cy="1875072"/>
          </a:xfrm>
          <a:prstGeom prst="line">
            <a:avLst/>
          </a:prstGeom>
          <a:ln w="76200">
            <a:solidFill>
              <a:srgbClr val="000000"/>
            </a:solidFill>
            <a:miter lim="400000"/>
            <a:tailEnd type="triangle"/>
          </a:ln>
        </p:spPr>
        <p:txBody>
          <a:bodyPr lIns="50800" tIns="50800" rIns="50800" bIns="50800" anchor="ctr"/>
          <a:lstStyle/>
          <a:p>
            <a:endParaRPr/>
          </a:p>
        </p:txBody>
      </p:sp>
      <p:sp>
        <p:nvSpPr>
          <p:cNvPr id="461" name="Line"/>
          <p:cNvSpPr/>
          <p:nvPr/>
        </p:nvSpPr>
        <p:spPr>
          <a:xfrm>
            <a:off x="4227503" y="3261853"/>
            <a:ext cx="2878751" cy="2408898"/>
          </a:xfrm>
          <a:prstGeom prst="line">
            <a:avLst/>
          </a:prstGeom>
          <a:ln w="76200">
            <a:solidFill>
              <a:srgbClr val="000000"/>
            </a:solidFill>
            <a:miter lim="400000"/>
            <a:tailEnd type="triangle"/>
          </a:ln>
        </p:spPr>
        <p:txBody>
          <a:bodyPr lIns="50800" tIns="50800" rIns="50800" bIns="50800" anchor="ctr"/>
          <a:lstStyle/>
          <a:p>
            <a:endParaRPr/>
          </a:p>
        </p:txBody>
      </p:sp>
      <p:sp>
        <p:nvSpPr>
          <p:cNvPr id="462" name="Q steps up as NbSn coating starts superconducting"/>
          <p:cNvSpPr txBox="1"/>
          <p:nvPr/>
        </p:nvSpPr>
        <p:spPr>
          <a:xfrm>
            <a:off x="6170578" y="12739286"/>
            <a:ext cx="9492235"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Q steps up as NbSn coating starts superconducting</a:t>
            </a:r>
          </a:p>
        </p:txBody>
      </p:sp>
      <p:sp>
        <p:nvSpPr>
          <p:cNvPr id="463" name="Q steps up again as Nb substrate in tuning rod starts superconducting"/>
          <p:cNvSpPr txBox="1"/>
          <p:nvPr/>
        </p:nvSpPr>
        <p:spPr>
          <a:xfrm>
            <a:off x="6726272" y="12292546"/>
            <a:ext cx="12871705"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Q steps up again as Nb substrate in tuning rod starts superconducting</a:t>
            </a:r>
          </a:p>
        </p:txBody>
      </p:sp>
      <p:sp>
        <p:nvSpPr>
          <p:cNvPr id="464" name="Nothing superconducts yet"/>
          <p:cNvSpPr txBox="1"/>
          <p:nvPr/>
        </p:nvSpPr>
        <p:spPr>
          <a:xfrm>
            <a:off x="5446836" y="13131090"/>
            <a:ext cx="5025772"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Nothing superconducts yet</a:t>
            </a:r>
          </a:p>
        </p:txBody>
      </p:sp>
      <p:sp>
        <p:nvSpPr>
          <p:cNvPr id="465" name="Q steps up…"/>
          <p:cNvSpPr txBox="1"/>
          <p:nvPr/>
        </p:nvSpPr>
        <p:spPr>
          <a:xfrm>
            <a:off x="2663555" y="1295983"/>
            <a:ext cx="2626615" cy="19701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Q steps up</a:t>
            </a:r>
          </a:p>
          <a:p>
            <a:r>
              <a:t>again as Al</a:t>
            </a:r>
          </a:p>
          <a:p>
            <a:r>
              <a:t>cavity walls</a:t>
            </a:r>
          </a:p>
          <a:p>
            <a:r>
              <a:t>superconduct</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 name="Cavity tuning"/>
          <p:cNvSpPr txBox="1">
            <a:spLocks noGrp="1"/>
          </p:cNvSpPr>
          <p:nvPr>
            <p:ph type="title"/>
          </p:nvPr>
        </p:nvSpPr>
        <p:spPr>
          <a:xfrm>
            <a:off x="1689100" y="-210009"/>
            <a:ext cx="21005800" cy="1507305"/>
          </a:xfrm>
          <a:prstGeom prst="rect">
            <a:avLst/>
          </a:prstGeom>
        </p:spPr>
        <p:txBody>
          <a:bodyPr/>
          <a:lstStyle>
            <a:lvl1pPr defTabSz="676909">
              <a:defRPr sz="9184"/>
            </a:lvl1pPr>
          </a:lstStyle>
          <a:p>
            <a:r>
              <a:t>Cavity tuning</a:t>
            </a:r>
          </a:p>
        </p:txBody>
      </p:sp>
      <p:pic>
        <p:nvPicPr>
          <p:cNvPr id="468" name="IMG20251104143343.jpg" descr="IMG20251104143343.jpg"/>
          <p:cNvPicPr>
            <a:picLocks noChangeAspect="1"/>
          </p:cNvPicPr>
          <p:nvPr/>
        </p:nvPicPr>
        <p:blipFill>
          <a:blip r:embed="rId2"/>
          <a:stretch>
            <a:fillRect/>
          </a:stretch>
        </p:blipFill>
        <p:spPr>
          <a:xfrm>
            <a:off x="611544" y="4876626"/>
            <a:ext cx="11309041" cy="6361336"/>
          </a:xfrm>
          <a:prstGeom prst="rect">
            <a:avLst/>
          </a:prstGeom>
          <a:ln w="12700">
            <a:miter lim="400000"/>
          </a:ln>
        </p:spPr>
      </p:pic>
      <p:pic>
        <p:nvPicPr>
          <p:cNvPr id="469" name="Image" descr="Image"/>
          <p:cNvPicPr>
            <a:picLocks noChangeAspect="1"/>
          </p:cNvPicPr>
          <p:nvPr/>
        </p:nvPicPr>
        <p:blipFill>
          <a:blip r:embed="rId3"/>
          <a:stretch>
            <a:fillRect/>
          </a:stretch>
        </p:blipFill>
        <p:spPr>
          <a:xfrm>
            <a:off x="11883314" y="3786692"/>
            <a:ext cx="12628911" cy="10119371"/>
          </a:xfrm>
          <a:prstGeom prst="rect">
            <a:avLst/>
          </a:prstGeom>
          <a:ln w="12700">
            <a:miter lim="400000"/>
          </a:ln>
        </p:spPr>
      </p:pic>
      <p:pic>
        <p:nvPicPr>
          <p:cNvPr id="470" name="logo.pdf" descr="logo.pdf"/>
          <p:cNvPicPr>
            <a:picLocks noChangeAspect="1"/>
          </p:cNvPicPr>
          <p:nvPr/>
        </p:nvPicPr>
        <p:blipFill>
          <a:blip r:embed="rId4"/>
          <a:stretch>
            <a:fillRect/>
          </a:stretch>
        </p:blipFill>
        <p:spPr>
          <a:xfrm>
            <a:off x="20337594" y="152441"/>
            <a:ext cx="3861009" cy="1466238"/>
          </a:xfrm>
          <a:prstGeom prst="rect">
            <a:avLst/>
          </a:prstGeom>
          <a:ln w="12700">
            <a:miter lim="400000"/>
          </a:ln>
        </p:spPr>
      </p:pic>
      <p:sp>
        <p:nvSpPr>
          <p:cNvPr id="471" name="Direct drive of tuning rod rotation from attocube piezo drives at 4K.…"/>
          <p:cNvSpPr txBox="1"/>
          <p:nvPr/>
        </p:nvSpPr>
        <p:spPr>
          <a:xfrm>
            <a:off x="562914" y="1218157"/>
            <a:ext cx="22835950" cy="3261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228600" indent="-228600" algn="l">
              <a:buSzPct val="100000"/>
              <a:buChar char="•"/>
              <a:defRPr sz="4200" b="0"/>
            </a:pPr>
            <a:r>
              <a:t>Direct drive of tuning rod rotation from attocube piezo drives at 4K. </a:t>
            </a:r>
          </a:p>
          <a:p>
            <a:pPr marL="228600" indent="-228600" algn="l">
              <a:buSzPct val="100000"/>
              <a:buChar char="•"/>
              <a:defRPr sz="4200" b="0"/>
            </a:pPr>
            <a:r>
              <a:t>Initially had problems with jamming, found to be caused by residual water ice in the insulation vacuum. Solved by flushing with dry nitrogen gas to half room pressure, then pump out, twice. </a:t>
            </a:r>
          </a:p>
          <a:p>
            <a:pPr marL="228600" indent="-228600" algn="l">
              <a:buSzPct val="100000"/>
              <a:buChar char="•"/>
              <a:defRPr sz="4200" b="0"/>
            </a:pPr>
            <a:r>
              <a:t>Further jamming problems still ongoing. Various ideas about cause</a:t>
            </a:r>
          </a:p>
          <a:p>
            <a:pPr marL="228600" indent="-228600" algn="l">
              <a:buSzPct val="100000"/>
              <a:buChar char="•"/>
              <a:defRPr sz="4200" b="0"/>
            </a:pPr>
            <a:r>
              <a:t>Piezos don't work well if you introduce helium gas.</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QSHS electronics"/>
          <p:cNvSpPr txBox="1">
            <a:spLocks noGrp="1"/>
          </p:cNvSpPr>
          <p:nvPr>
            <p:ph type="title"/>
          </p:nvPr>
        </p:nvSpPr>
        <p:spPr>
          <a:xfrm>
            <a:off x="1437718" y="167063"/>
            <a:ext cx="21005801" cy="1215684"/>
          </a:xfrm>
          <a:prstGeom prst="rect">
            <a:avLst/>
          </a:prstGeom>
        </p:spPr>
        <p:txBody>
          <a:bodyPr/>
          <a:lstStyle>
            <a:lvl1pPr>
              <a:defRPr sz="6300"/>
            </a:lvl1pPr>
          </a:lstStyle>
          <a:p>
            <a:r>
              <a:t>QSHS electronics</a:t>
            </a:r>
          </a:p>
        </p:txBody>
      </p:sp>
      <p:pic>
        <p:nvPicPr>
          <p:cNvPr id="474" name="rfschematic-v07.png" descr="rfschematic-v07.png"/>
          <p:cNvPicPr>
            <a:picLocks noChangeAspect="1"/>
          </p:cNvPicPr>
          <p:nvPr/>
        </p:nvPicPr>
        <p:blipFill>
          <a:blip r:embed="rId2"/>
          <a:stretch>
            <a:fillRect/>
          </a:stretch>
        </p:blipFill>
        <p:spPr>
          <a:xfrm>
            <a:off x="1028433" y="1814014"/>
            <a:ext cx="12682013" cy="11005513"/>
          </a:xfrm>
          <a:prstGeom prst="rect">
            <a:avLst/>
          </a:prstGeom>
          <a:ln w="12700">
            <a:miter lim="400000"/>
          </a:ln>
        </p:spPr>
      </p:pic>
      <p:sp>
        <p:nvSpPr>
          <p:cNvPr id="475" name="Oval"/>
          <p:cNvSpPr/>
          <p:nvPr/>
        </p:nvSpPr>
        <p:spPr>
          <a:xfrm>
            <a:off x="5151395" y="4301583"/>
            <a:ext cx="2097373" cy="1052213"/>
          </a:xfrm>
          <a:prstGeom prst="ellipse">
            <a:avLst/>
          </a:prstGeom>
          <a:ln w="63500">
            <a:solidFill>
              <a:srgbClr val="FF1707"/>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476" name="Two Low Noise Factory LNF-LNC4 8G cryogenic HFET amplifiers in series.…"/>
          <p:cNvSpPr txBox="1"/>
          <p:nvPr/>
        </p:nvSpPr>
        <p:spPr>
          <a:xfrm>
            <a:off x="14135033" y="1662809"/>
            <a:ext cx="9468041" cy="47754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228600" indent="-228600" algn="l">
              <a:buSzPct val="100000"/>
              <a:buChar char="•"/>
              <a:defRPr sz="3500" b="0"/>
            </a:pPr>
            <a:r>
              <a:t>Two Low Noise Factory LNF-LNC4 8G cryogenic HFET amplifiers in series.</a:t>
            </a:r>
          </a:p>
          <a:p>
            <a:pPr marL="228600" indent="-228600" algn="l">
              <a:buSzPct val="100000"/>
              <a:buChar char="•"/>
              <a:defRPr sz="3500" b="0"/>
            </a:pPr>
            <a:endParaRPr/>
          </a:p>
          <a:p>
            <a:pPr marL="228600" indent="-228600" algn="l">
              <a:buSzPct val="100000"/>
              <a:buChar char="•"/>
              <a:defRPr sz="3500" b="0"/>
            </a:pPr>
            <a:r>
              <a:t>The lower of these is connected via a long superconducting coax that runs between the 4K plate and below the mixing chamber plate.</a:t>
            </a:r>
          </a:p>
          <a:p>
            <a:pPr marL="228600" indent="-228600" algn="l">
              <a:buSzPct val="100000"/>
              <a:buChar char="•"/>
              <a:defRPr sz="3500" b="0"/>
            </a:pPr>
            <a:endParaRPr/>
          </a:p>
          <a:p>
            <a:pPr marL="228600" indent="-228600" algn="l">
              <a:buSzPct val="100000"/>
              <a:buChar char="•"/>
              <a:defRPr sz="3500" b="0"/>
            </a:pPr>
            <a:r>
              <a:t>Room temperature amplifier was not installed for this test.</a:t>
            </a:r>
          </a:p>
        </p:txBody>
      </p:sp>
      <p:pic>
        <p:nvPicPr>
          <p:cNvPr id="477" name="noise_temperature_results.png" descr="noise_temperature_results.png"/>
          <p:cNvPicPr>
            <a:picLocks noChangeAspect="1"/>
          </p:cNvPicPr>
          <p:nvPr/>
        </p:nvPicPr>
        <p:blipFill>
          <a:blip r:embed="rId3"/>
          <a:stretch>
            <a:fillRect/>
          </a:stretch>
        </p:blipFill>
        <p:spPr>
          <a:xfrm>
            <a:off x="13107711" y="6405704"/>
            <a:ext cx="11150601" cy="6362701"/>
          </a:xfrm>
          <a:prstGeom prst="rect">
            <a:avLst/>
          </a:prstGeom>
          <a:ln w="12700">
            <a:miter lim="400000"/>
          </a:ln>
        </p:spPr>
      </p:pic>
      <p:sp>
        <p:nvSpPr>
          <p:cNvPr id="478" name="Oscillations will probably go away when we re-install the room temperature HFET amplifier"/>
          <p:cNvSpPr txBox="1"/>
          <p:nvPr/>
        </p:nvSpPr>
        <p:spPr>
          <a:xfrm>
            <a:off x="7110221" y="12958025"/>
            <a:ext cx="16568548"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lstStyle>
          <a:p>
            <a:r>
              <a:t>Oscillations will probably go away when we re-install the room temperature HFET amplifier</a:t>
            </a:r>
          </a:p>
        </p:txBody>
      </p:sp>
      <p:pic>
        <p:nvPicPr>
          <p:cNvPr id="479" name="logo.pdf" descr="logo.pdf"/>
          <p:cNvPicPr>
            <a:picLocks noChangeAspect="1"/>
          </p:cNvPicPr>
          <p:nvPr/>
        </p:nvPicPr>
        <p:blipFill>
          <a:blip r:embed="rId4"/>
          <a:stretch>
            <a:fillRect/>
          </a:stretch>
        </p:blipFill>
        <p:spPr>
          <a:xfrm>
            <a:off x="20337594" y="152441"/>
            <a:ext cx="3861009" cy="1466238"/>
          </a:xfrm>
          <a:prstGeom prst="rect">
            <a:avLst/>
          </a:prstGeom>
          <a:ln w="12700">
            <a:miter lim="400000"/>
          </a:ln>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Tuning the cavity TM010 mode frequency"/>
          <p:cNvSpPr txBox="1">
            <a:spLocks noGrp="1"/>
          </p:cNvSpPr>
          <p:nvPr>
            <p:ph type="title"/>
          </p:nvPr>
        </p:nvSpPr>
        <p:spPr>
          <a:xfrm>
            <a:off x="1133947" y="-242257"/>
            <a:ext cx="21005801" cy="2286001"/>
          </a:xfrm>
          <a:prstGeom prst="rect">
            <a:avLst/>
          </a:prstGeom>
        </p:spPr>
        <p:txBody>
          <a:bodyPr/>
          <a:lstStyle/>
          <a:p>
            <a:pPr>
              <a:defRPr sz="7100"/>
            </a:pPr>
            <a:r>
              <a:t>Tuning the cavity TM</a:t>
            </a:r>
            <a:r>
              <a:rPr baseline="-5999"/>
              <a:t>010</a:t>
            </a:r>
            <a:r>
              <a:t> mode frequency</a:t>
            </a:r>
          </a:p>
        </p:txBody>
      </p:sp>
      <p:pic>
        <p:nvPicPr>
          <p:cNvPr id="482" name="Image" descr="Image"/>
          <p:cNvPicPr>
            <a:picLocks noChangeAspect="1"/>
          </p:cNvPicPr>
          <p:nvPr/>
        </p:nvPicPr>
        <p:blipFill>
          <a:blip r:embed="rId2"/>
          <a:stretch>
            <a:fillRect/>
          </a:stretch>
        </p:blipFill>
        <p:spPr>
          <a:xfrm>
            <a:off x="4761785" y="2329735"/>
            <a:ext cx="14296844" cy="11329223"/>
          </a:xfrm>
          <a:prstGeom prst="rect">
            <a:avLst/>
          </a:prstGeom>
          <a:ln w="12700">
            <a:miter lim="400000"/>
          </a:ln>
        </p:spPr>
      </p:pic>
      <p:sp>
        <p:nvSpPr>
          <p:cNvPr id="483" name="Using the attocube rotary drives to move the tuning rod."/>
          <p:cNvSpPr txBox="1"/>
          <p:nvPr/>
        </p:nvSpPr>
        <p:spPr>
          <a:xfrm>
            <a:off x="6515258" y="1680810"/>
            <a:ext cx="11353484" cy="6098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3500" b="0"/>
            </a:lvl1pPr>
          </a:lstStyle>
          <a:p>
            <a:r>
              <a:t>Using the attocube rotary drives to move the tuning rod. </a:t>
            </a:r>
          </a:p>
        </p:txBody>
      </p:sp>
      <p:pic>
        <p:nvPicPr>
          <p:cNvPr id="484" name="logo.pdf" descr="logo.pdf"/>
          <p:cNvPicPr>
            <a:picLocks noChangeAspect="1"/>
          </p:cNvPicPr>
          <p:nvPr/>
        </p:nvPicPr>
        <p:blipFill>
          <a:blip r:embed="rId3"/>
          <a:stretch>
            <a:fillRect/>
          </a:stretch>
        </p:blipFill>
        <p:spPr>
          <a:xfrm>
            <a:off x="20337594" y="152441"/>
            <a:ext cx="3861009" cy="1466238"/>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TextBox 61"/>
          <p:cNvSpPr txBox="1"/>
          <p:nvPr/>
        </p:nvSpPr>
        <p:spPr>
          <a:xfrm>
            <a:off x="4490446" y="1655805"/>
            <a:ext cx="3385265" cy="6407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3600" b="0">
                <a:solidFill>
                  <a:srgbClr val="4472C4"/>
                </a:solidFill>
                <a:latin typeface="Calibri"/>
                <a:ea typeface="Calibri"/>
                <a:cs typeface="Calibri"/>
                <a:sym typeface="Calibri"/>
              </a:defRPr>
            </a:lvl1pPr>
          </a:lstStyle>
          <a:p>
            <a:r>
              <a:t>IN THE CRYOSTAT</a:t>
            </a:r>
          </a:p>
        </p:txBody>
      </p:sp>
      <p:sp>
        <p:nvSpPr>
          <p:cNvPr id="487" name="TextBox 63"/>
          <p:cNvSpPr txBox="1"/>
          <p:nvPr/>
        </p:nvSpPr>
        <p:spPr>
          <a:xfrm>
            <a:off x="3519149" y="49428"/>
            <a:ext cx="16494940" cy="1275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spAutoFit/>
          </a:bodyPr>
          <a:lstStyle>
            <a:lvl1pPr algn="l" defTabSz="1828800">
              <a:defRPr sz="7200" b="0">
                <a:latin typeface="Helvetica"/>
                <a:ea typeface="Helvetica"/>
                <a:cs typeface="Helvetica"/>
                <a:sym typeface="Helvetica"/>
              </a:defRPr>
            </a:lvl1pPr>
          </a:lstStyle>
          <a:p>
            <a:r>
              <a:t>Double Heterodyne Receiver Chain Test</a:t>
            </a:r>
          </a:p>
        </p:txBody>
      </p:sp>
      <p:pic>
        <p:nvPicPr>
          <p:cNvPr id="488" name="Picture 64" descr="Picture 64"/>
          <p:cNvPicPr>
            <a:picLocks noChangeAspect="1"/>
          </p:cNvPicPr>
          <p:nvPr/>
        </p:nvPicPr>
        <p:blipFill>
          <a:blip r:embed="rId2"/>
          <a:stretch>
            <a:fillRect/>
          </a:stretch>
        </p:blipFill>
        <p:spPr>
          <a:xfrm>
            <a:off x="11040109" y="6243958"/>
            <a:ext cx="9490828" cy="7294521"/>
          </a:xfrm>
          <a:prstGeom prst="rect">
            <a:avLst/>
          </a:prstGeom>
          <a:ln w="12700">
            <a:miter lim="400000"/>
          </a:ln>
        </p:spPr>
      </p:pic>
      <p:grpSp>
        <p:nvGrpSpPr>
          <p:cNvPr id="579" name="Group 60"/>
          <p:cNvGrpSpPr/>
          <p:nvPr/>
        </p:nvGrpSpPr>
        <p:grpSpPr>
          <a:xfrm>
            <a:off x="1292099" y="1069822"/>
            <a:ext cx="21871586" cy="7801622"/>
            <a:chOff x="0" y="0"/>
            <a:chExt cx="21871583" cy="7801621"/>
          </a:xfrm>
        </p:grpSpPr>
        <p:sp>
          <p:nvSpPr>
            <p:cNvPr id="489" name="Straight Connector 71"/>
            <p:cNvSpPr/>
            <p:nvPr/>
          </p:nvSpPr>
          <p:spPr>
            <a:xfrm flipV="1">
              <a:off x="880258" y="2774377"/>
              <a:ext cx="2536233" cy="19313"/>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490" name="Oval 5"/>
            <p:cNvSpPr/>
            <p:nvPr/>
          </p:nvSpPr>
          <p:spPr>
            <a:xfrm>
              <a:off x="2652344" y="2995299"/>
              <a:ext cx="4218225" cy="316753"/>
            </a:xfrm>
            <a:prstGeom prst="ellipse">
              <a:avLst/>
            </a:prstGeom>
            <a:solidFill>
              <a:srgbClr val="E7E6E6">
                <a:alpha val="56000"/>
              </a:srgbClr>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491" name="Oval 6"/>
            <p:cNvSpPr/>
            <p:nvPr/>
          </p:nvSpPr>
          <p:spPr>
            <a:xfrm rot="10800000" flipH="1">
              <a:off x="2652342" y="5589461"/>
              <a:ext cx="4218225" cy="914705"/>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492" name="Straight Connector 7"/>
            <p:cNvSpPr/>
            <p:nvPr/>
          </p:nvSpPr>
          <p:spPr>
            <a:xfrm>
              <a:off x="6048854" y="2669501"/>
              <a:ext cx="1" cy="1249361"/>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493" name="Straight Connector 8"/>
            <p:cNvSpPr/>
            <p:nvPr/>
          </p:nvSpPr>
          <p:spPr>
            <a:xfrm flipV="1">
              <a:off x="6052718" y="2635831"/>
              <a:ext cx="15088276" cy="57283"/>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494" name="Triangle 10"/>
            <p:cNvSpPr/>
            <p:nvPr/>
          </p:nvSpPr>
          <p:spPr>
            <a:xfrm rot="5400000">
              <a:off x="7040426" y="2282717"/>
              <a:ext cx="716692"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498" name="Group 12"/>
            <p:cNvGrpSpPr/>
            <p:nvPr/>
          </p:nvGrpSpPr>
          <p:grpSpPr>
            <a:xfrm>
              <a:off x="2135610" y="3183479"/>
              <a:ext cx="420131" cy="2893131"/>
              <a:chOff x="0" y="0"/>
              <a:chExt cx="420130" cy="2893129"/>
            </a:xfrm>
          </p:grpSpPr>
          <p:sp>
            <p:nvSpPr>
              <p:cNvPr id="495" name="Rectangle 57"/>
              <p:cNvSpPr/>
              <p:nvPr/>
            </p:nvSpPr>
            <p:spPr>
              <a:xfrm>
                <a:off x="-1" y="0"/>
                <a:ext cx="420132" cy="2893130"/>
              </a:xfrm>
              <a:prstGeom prst="rect">
                <a:avLst/>
              </a:prstGeom>
              <a:solidFill>
                <a:srgbClr val="DAE3F3"/>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496" name="Straight Connector 58"/>
              <p:cNvSpPr/>
              <p:nvPr/>
            </p:nvSpPr>
            <p:spPr>
              <a:xfrm>
                <a:off x="3505" y="24248"/>
                <a:ext cx="407712" cy="2864033"/>
              </a:xfrm>
              <a:prstGeom prst="line">
                <a:avLst/>
              </a:prstGeom>
              <a:noFill/>
              <a:ln w="127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497" name="Straight Connector 59"/>
              <p:cNvSpPr/>
              <p:nvPr/>
            </p:nvSpPr>
            <p:spPr>
              <a:xfrm flipH="1">
                <a:off x="7635" y="0"/>
                <a:ext cx="407712" cy="2864033"/>
              </a:xfrm>
              <a:prstGeom prst="line">
                <a:avLst/>
              </a:prstGeom>
              <a:noFill/>
              <a:ln w="127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grpSp>
          <p:nvGrpSpPr>
            <p:cNvPr id="502" name="Group 13"/>
            <p:cNvGrpSpPr/>
            <p:nvPr/>
          </p:nvGrpSpPr>
          <p:grpSpPr>
            <a:xfrm>
              <a:off x="6983426" y="3177923"/>
              <a:ext cx="420131" cy="2893131"/>
              <a:chOff x="0" y="0"/>
              <a:chExt cx="420130" cy="2893129"/>
            </a:xfrm>
          </p:grpSpPr>
          <p:sp>
            <p:nvSpPr>
              <p:cNvPr id="499" name="Rectangle 54"/>
              <p:cNvSpPr/>
              <p:nvPr/>
            </p:nvSpPr>
            <p:spPr>
              <a:xfrm>
                <a:off x="-1" y="0"/>
                <a:ext cx="420132" cy="2893130"/>
              </a:xfrm>
              <a:prstGeom prst="rect">
                <a:avLst/>
              </a:prstGeom>
              <a:solidFill>
                <a:srgbClr val="DAE3F3"/>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00" name="Straight Connector 55"/>
              <p:cNvSpPr/>
              <p:nvPr/>
            </p:nvSpPr>
            <p:spPr>
              <a:xfrm>
                <a:off x="3505" y="24248"/>
                <a:ext cx="407712" cy="2864033"/>
              </a:xfrm>
              <a:prstGeom prst="line">
                <a:avLst/>
              </a:prstGeom>
              <a:noFill/>
              <a:ln w="127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01" name="Straight Connector 56"/>
              <p:cNvSpPr/>
              <p:nvPr/>
            </p:nvSpPr>
            <p:spPr>
              <a:xfrm flipH="1">
                <a:off x="7635" y="0"/>
                <a:ext cx="407712" cy="2864033"/>
              </a:xfrm>
              <a:prstGeom prst="line">
                <a:avLst/>
              </a:prstGeom>
              <a:noFill/>
              <a:ln w="127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sp>
          <p:nvSpPr>
            <p:cNvPr id="503" name="Straight Connector 41"/>
            <p:cNvSpPr/>
            <p:nvPr/>
          </p:nvSpPr>
          <p:spPr>
            <a:xfrm>
              <a:off x="9497540" y="2922687"/>
              <a:ext cx="1" cy="478103"/>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507" name="Group 43"/>
            <p:cNvGrpSpPr/>
            <p:nvPr/>
          </p:nvGrpSpPr>
          <p:grpSpPr>
            <a:xfrm>
              <a:off x="9139194" y="2348961"/>
              <a:ext cx="716693" cy="716693"/>
              <a:chOff x="0" y="0"/>
              <a:chExt cx="716692" cy="716692"/>
            </a:xfrm>
          </p:grpSpPr>
          <p:sp>
            <p:nvSpPr>
              <p:cNvPr id="504" name="Oval 49"/>
              <p:cNvSpPr/>
              <p:nvPr/>
            </p:nvSpPr>
            <p:spPr>
              <a:xfrm>
                <a:off x="-1" y="-1"/>
                <a:ext cx="716694" cy="716694"/>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05" name="Straight Connector 50"/>
              <p:cNvSpPr/>
              <p:nvPr/>
            </p:nvSpPr>
            <p:spPr>
              <a:xfrm>
                <a:off x="104957" y="104958"/>
                <a:ext cx="506778" cy="506774"/>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06" name="Straight Connector 51"/>
              <p:cNvSpPr/>
              <p:nvPr/>
            </p:nvSpPr>
            <p:spPr>
              <a:xfrm flipH="1">
                <a:off x="104958" y="97723"/>
                <a:ext cx="506776" cy="506776"/>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grpSp>
          <p:nvGrpSpPr>
            <p:cNvPr id="515" name="Group 75"/>
            <p:cNvGrpSpPr/>
            <p:nvPr/>
          </p:nvGrpSpPr>
          <p:grpSpPr>
            <a:xfrm>
              <a:off x="398194" y="2433997"/>
              <a:ext cx="716693" cy="716693"/>
              <a:chOff x="0" y="0"/>
              <a:chExt cx="716692" cy="716692"/>
            </a:xfrm>
          </p:grpSpPr>
          <p:grpSp>
            <p:nvGrpSpPr>
              <p:cNvPr id="510" name="Group 29"/>
              <p:cNvGrpSpPr/>
              <p:nvPr/>
            </p:nvGrpSpPr>
            <p:grpSpPr>
              <a:xfrm>
                <a:off x="206172" y="111504"/>
                <a:ext cx="302213" cy="482144"/>
                <a:chOff x="0" y="0"/>
                <a:chExt cx="302212" cy="482143"/>
              </a:xfrm>
            </p:grpSpPr>
            <p:sp>
              <p:nvSpPr>
                <p:cNvPr id="508" name="Freeform 39"/>
                <p:cNvSpPr/>
                <p:nvPr/>
              </p:nvSpPr>
              <p:spPr>
                <a:xfrm>
                  <a:off x="-1" y="-1"/>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09" name="Freeform 40"/>
                <p:cNvSpPr/>
                <p:nvPr/>
              </p:nvSpPr>
              <p:spPr>
                <a:xfrm rot="10800000" flipH="1">
                  <a:off x="151106" y="241071"/>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511" name="Oval 31"/>
              <p:cNvSpPr/>
              <p:nvPr/>
            </p:nvSpPr>
            <p:spPr>
              <a:xfrm>
                <a:off x="-1" y="-1"/>
                <a:ext cx="716694" cy="716694"/>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514" name="Group 33"/>
              <p:cNvGrpSpPr/>
              <p:nvPr/>
            </p:nvGrpSpPr>
            <p:grpSpPr>
              <a:xfrm>
                <a:off x="179852" y="118620"/>
                <a:ext cx="302213" cy="482144"/>
                <a:chOff x="0" y="0"/>
                <a:chExt cx="302212" cy="482143"/>
              </a:xfrm>
            </p:grpSpPr>
            <p:sp>
              <p:nvSpPr>
                <p:cNvPr id="512" name="Freeform 34"/>
                <p:cNvSpPr/>
                <p:nvPr/>
              </p:nvSpPr>
              <p:spPr>
                <a:xfrm>
                  <a:off x="-1" y="-1"/>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13" name="Freeform 35"/>
                <p:cNvSpPr/>
                <p:nvPr/>
              </p:nvSpPr>
              <p:spPr>
                <a:xfrm rot="10800000" flipH="1">
                  <a:off x="151106" y="241071"/>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sp>
          <p:nvSpPr>
            <p:cNvPr id="516" name="Straight Connector 62"/>
            <p:cNvSpPr/>
            <p:nvPr/>
          </p:nvSpPr>
          <p:spPr>
            <a:xfrm flipV="1">
              <a:off x="2652342" y="3165537"/>
              <a:ext cx="1" cy="2881275"/>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17" name="Straight Connector 65"/>
            <p:cNvSpPr/>
            <p:nvPr/>
          </p:nvSpPr>
          <p:spPr>
            <a:xfrm flipV="1">
              <a:off x="6870564" y="3165537"/>
              <a:ext cx="1" cy="2881275"/>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18" name="Straight Connector 67"/>
            <p:cNvSpPr/>
            <p:nvPr/>
          </p:nvSpPr>
          <p:spPr>
            <a:xfrm>
              <a:off x="3416490" y="2773065"/>
              <a:ext cx="1" cy="1249361"/>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527" name="Group 179"/>
            <p:cNvGrpSpPr/>
            <p:nvPr/>
          </p:nvGrpSpPr>
          <p:grpSpPr>
            <a:xfrm>
              <a:off x="9171336" y="3386759"/>
              <a:ext cx="1676372" cy="1993809"/>
              <a:chOff x="504690" y="0"/>
              <a:chExt cx="1676370" cy="1993808"/>
            </a:xfrm>
          </p:grpSpPr>
          <p:grpSp>
            <p:nvGrpSpPr>
              <p:cNvPr id="521" name="Group 42"/>
              <p:cNvGrpSpPr/>
              <p:nvPr/>
            </p:nvGrpSpPr>
            <p:grpSpPr>
              <a:xfrm>
                <a:off x="710862" y="111504"/>
                <a:ext cx="302213" cy="482145"/>
                <a:chOff x="0" y="0"/>
                <a:chExt cx="302212" cy="482144"/>
              </a:xfrm>
            </p:grpSpPr>
            <p:sp>
              <p:nvSpPr>
                <p:cNvPr id="519" name="Freeform 52"/>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20" name="Freeform 53"/>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522" name="Oval 44"/>
              <p:cNvSpPr/>
              <p:nvPr/>
            </p:nvSpPr>
            <p:spPr>
              <a:xfrm>
                <a:off x="504690" y="0"/>
                <a:ext cx="716693" cy="716693"/>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525" name="Group 46"/>
              <p:cNvGrpSpPr/>
              <p:nvPr/>
            </p:nvGrpSpPr>
            <p:grpSpPr>
              <a:xfrm>
                <a:off x="684542" y="118620"/>
                <a:ext cx="302213" cy="482145"/>
                <a:chOff x="0" y="0"/>
                <a:chExt cx="302212" cy="482144"/>
              </a:xfrm>
            </p:grpSpPr>
            <p:sp>
              <p:nvSpPr>
                <p:cNvPr id="523" name="Freeform 47"/>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24" name="Freeform 48"/>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526" name="TextBox 157"/>
              <p:cNvSpPr/>
              <p:nvPr/>
            </p:nvSpPr>
            <p:spPr>
              <a:xfrm>
                <a:off x="911061" y="72380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2400" b="0">
                    <a:latin typeface="Helvetica"/>
                    <a:ea typeface="Helvetica"/>
                    <a:cs typeface="Helvetica"/>
                    <a:sym typeface="Helvetica"/>
                  </a:defRPr>
                </a:pPr>
                <a:r>
                  <a:t>Local</a:t>
                </a:r>
              </a:p>
              <a:p>
                <a:pPr defTabSz="1828800">
                  <a:defRPr sz="2400" b="0">
                    <a:latin typeface="Helvetica"/>
                    <a:ea typeface="Helvetica"/>
                    <a:cs typeface="Helvetica"/>
                    <a:sym typeface="Helvetica"/>
                  </a:defRPr>
                </a:pPr>
                <a:r>
                  <a:t>Oscillator</a:t>
                </a:r>
              </a:p>
              <a:p>
                <a:pPr defTabSz="1828800">
                  <a:defRPr sz="2400" b="0">
                    <a:latin typeface="Helvetica"/>
                    <a:ea typeface="Helvetica"/>
                    <a:cs typeface="Helvetica"/>
                    <a:sym typeface="Helvetica"/>
                  </a:defRPr>
                </a:pPr>
                <a:r>
                  <a:t>4.9785 GHz</a:t>
                </a:r>
              </a:p>
            </p:txBody>
          </p:sp>
        </p:grpSp>
        <p:grpSp>
          <p:nvGrpSpPr>
            <p:cNvPr id="543" name="Group 1"/>
            <p:cNvGrpSpPr/>
            <p:nvPr/>
          </p:nvGrpSpPr>
          <p:grpSpPr>
            <a:xfrm>
              <a:off x="17133719" y="2308983"/>
              <a:ext cx="1700120" cy="3009271"/>
              <a:chOff x="777556" y="0"/>
              <a:chExt cx="1700119" cy="3009269"/>
            </a:xfrm>
          </p:grpSpPr>
          <p:sp>
            <p:nvSpPr>
              <p:cNvPr id="528" name="Straight Connector 28"/>
              <p:cNvSpPr/>
              <p:nvPr/>
            </p:nvSpPr>
            <p:spPr>
              <a:xfrm flipH="1">
                <a:off x="1143162" y="716691"/>
                <a:ext cx="5529" cy="362109"/>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532" name="Group 30"/>
              <p:cNvGrpSpPr/>
              <p:nvPr/>
            </p:nvGrpSpPr>
            <p:grpSpPr>
              <a:xfrm>
                <a:off x="790344" y="-1"/>
                <a:ext cx="716693" cy="716694"/>
                <a:chOff x="0" y="0"/>
                <a:chExt cx="716692" cy="716692"/>
              </a:xfrm>
            </p:grpSpPr>
            <p:sp>
              <p:nvSpPr>
                <p:cNvPr id="529" name="Oval 36"/>
                <p:cNvSpPr/>
                <p:nvPr/>
              </p:nvSpPr>
              <p:spPr>
                <a:xfrm>
                  <a:off x="-1" y="-1"/>
                  <a:ext cx="716694" cy="716694"/>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30" name="Straight Connector 37"/>
                <p:cNvSpPr/>
                <p:nvPr/>
              </p:nvSpPr>
              <p:spPr>
                <a:xfrm>
                  <a:off x="104957" y="104958"/>
                  <a:ext cx="506778" cy="506774"/>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31" name="Straight Connector 38"/>
                <p:cNvSpPr/>
                <p:nvPr/>
              </p:nvSpPr>
              <p:spPr>
                <a:xfrm flipH="1">
                  <a:off x="104958" y="97723"/>
                  <a:ext cx="506776" cy="506776"/>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grpSp>
            <p:nvGrpSpPr>
              <p:cNvPr id="542" name="Group 178"/>
              <p:cNvGrpSpPr/>
              <p:nvPr/>
            </p:nvGrpSpPr>
            <p:grpSpPr>
              <a:xfrm>
                <a:off x="777556" y="1015461"/>
                <a:ext cx="1700120" cy="1993809"/>
                <a:chOff x="777556" y="0"/>
                <a:chExt cx="1700119" cy="1993808"/>
              </a:xfrm>
            </p:grpSpPr>
            <p:sp>
              <p:nvSpPr>
                <p:cNvPr id="533" name="TextBox 154"/>
                <p:cNvSpPr/>
                <p:nvPr/>
              </p:nvSpPr>
              <p:spPr>
                <a:xfrm>
                  <a:off x="1207675" y="72380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2400" b="0">
                      <a:latin typeface="Helvetica"/>
                      <a:ea typeface="Helvetica"/>
                      <a:cs typeface="Helvetica"/>
                      <a:sym typeface="Helvetica"/>
                    </a:defRPr>
                  </a:pPr>
                  <a:r>
                    <a:t>20MHz</a:t>
                  </a:r>
                </a:p>
                <a:p>
                  <a:pPr defTabSz="1828800">
                    <a:defRPr sz="2400" b="0">
                      <a:latin typeface="Helvetica"/>
                      <a:ea typeface="Helvetica"/>
                      <a:cs typeface="Helvetica"/>
                      <a:sym typeface="Helvetica"/>
                    </a:defRPr>
                  </a:pPr>
                  <a:r>
                    <a:t>Digital LO</a:t>
                  </a:r>
                </a:p>
                <a:p>
                  <a:pPr defTabSz="1828800">
                    <a:defRPr sz="2400" b="0">
                      <a:latin typeface="Helvetica"/>
                      <a:ea typeface="Helvetica"/>
                      <a:cs typeface="Helvetica"/>
                      <a:sym typeface="Helvetica"/>
                    </a:defRPr>
                  </a:pPr>
                  <a:r>
                    <a:t>In 2 quadratures</a:t>
                  </a:r>
                </a:p>
              </p:txBody>
            </p:sp>
            <p:grpSp>
              <p:nvGrpSpPr>
                <p:cNvPr id="541" name="Group 76"/>
                <p:cNvGrpSpPr/>
                <p:nvPr/>
              </p:nvGrpSpPr>
              <p:grpSpPr>
                <a:xfrm>
                  <a:off x="777556" y="-1"/>
                  <a:ext cx="716693" cy="716694"/>
                  <a:chOff x="0" y="0"/>
                  <a:chExt cx="716692" cy="716692"/>
                </a:xfrm>
              </p:grpSpPr>
              <p:grpSp>
                <p:nvGrpSpPr>
                  <p:cNvPr id="536" name="Group 77"/>
                  <p:cNvGrpSpPr/>
                  <p:nvPr/>
                </p:nvGrpSpPr>
                <p:grpSpPr>
                  <a:xfrm>
                    <a:off x="206172" y="111504"/>
                    <a:ext cx="302213" cy="482145"/>
                    <a:chOff x="0" y="0"/>
                    <a:chExt cx="302212" cy="482144"/>
                  </a:xfrm>
                </p:grpSpPr>
                <p:sp>
                  <p:nvSpPr>
                    <p:cNvPr id="534" name="Freeform 82"/>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35" name="Freeform 83"/>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537" name="Oval 78"/>
                  <p:cNvSpPr/>
                  <p:nvPr/>
                </p:nvSpPr>
                <p:spPr>
                  <a:xfrm>
                    <a:off x="-1" y="-1"/>
                    <a:ext cx="716694" cy="716694"/>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540" name="Group 79"/>
                  <p:cNvGrpSpPr/>
                  <p:nvPr/>
                </p:nvGrpSpPr>
                <p:grpSpPr>
                  <a:xfrm>
                    <a:off x="179852" y="118620"/>
                    <a:ext cx="302213" cy="482145"/>
                    <a:chOff x="0" y="0"/>
                    <a:chExt cx="302212" cy="482144"/>
                  </a:xfrm>
                </p:grpSpPr>
                <p:sp>
                  <p:nvSpPr>
                    <p:cNvPr id="538" name="Freeform 80"/>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39" name="Freeform 81"/>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grpSp>
        </p:grpSp>
        <p:sp>
          <p:nvSpPr>
            <p:cNvPr id="544" name="Triangle 126"/>
            <p:cNvSpPr/>
            <p:nvPr/>
          </p:nvSpPr>
          <p:spPr>
            <a:xfrm rot="5400000">
              <a:off x="11964083" y="2253795"/>
              <a:ext cx="716694"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557" name="Group 145"/>
            <p:cNvGrpSpPr/>
            <p:nvPr/>
          </p:nvGrpSpPr>
          <p:grpSpPr>
            <a:xfrm>
              <a:off x="13115405" y="2265009"/>
              <a:ext cx="1144649" cy="1028987"/>
              <a:chOff x="0" y="0"/>
              <a:chExt cx="1144648" cy="1028986"/>
            </a:xfrm>
          </p:grpSpPr>
          <p:sp>
            <p:nvSpPr>
              <p:cNvPr id="545" name="Rectangle 144"/>
              <p:cNvSpPr/>
              <p:nvPr/>
            </p:nvSpPr>
            <p:spPr>
              <a:xfrm>
                <a:off x="-1" y="-1"/>
                <a:ext cx="1144650" cy="1028988"/>
              </a:xfrm>
              <a:prstGeom prst="rect">
                <a:avLst/>
              </a:prstGeom>
              <a:solidFill>
                <a:srgbClr val="D6DCE5"/>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46" name="Straight Connector 4"/>
              <p:cNvSpPr/>
              <p:nvPr/>
            </p:nvSpPr>
            <p:spPr>
              <a:xfrm flipV="1">
                <a:off x="481605" y="135650"/>
                <a:ext cx="119731" cy="222987"/>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549" name="Group 129"/>
              <p:cNvGrpSpPr/>
              <p:nvPr/>
            </p:nvGrpSpPr>
            <p:grpSpPr>
              <a:xfrm>
                <a:off x="83052" y="116554"/>
                <a:ext cx="963776" cy="259417"/>
                <a:chOff x="0" y="0"/>
                <a:chExt cx="963775" cy="259415"/>
              </a:xfrm>
            </p:grpSpPr>
            <p:sp>
              <p:nvSpPr>
                <p:cNvPr id="547" name="Freeform 134"/>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48" name="Freeform 135"/>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nvGrpSpPr>
              <p:cNvPr id="552" name="Group 136"/>
              <p:cNvGrpSpPr/>
              <p:nvPr/>
            </p:nvGrpSpPr>
            <p:grpSpPr>
              <a:xfrm>
                <a:off x="83052" y="383176"/>
                <a:ext cx="963776" cy="259417"/>
                <a:chOff x="0" y="0"/>
                <a:chExt cx="963775" cy="259415"/>
              </a:xfrm>
            </p:grpSpPr>
            <p:sp>
              <p:nvSpPr>
                <p:cNvPr id="550" name="Freeform 137"/>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51" name="Freeform 138"/>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nvGrpSpPr>
              <p:cNvPr id="555" name="Group 139"/>
              <p:cNvGrpSpPr/>
              <p:nvPr/>
            </p:nvGrpSpPr>
            <p:grpSpPr>
              <a:xfrm>
                <a:off x="83052" y="644439"/>
                <a:ext cx="963776" cy="259416"/>
                <a:chOff x="0" y="0"/>
                <a:chExt cx="963775" cy="259415"/>
              </a:xfrm>
            </p:grpSpPr>
            <p:sp>
              <p:nvSpPr>
                <p:cNvPr id="553" name="Freeform 140"/>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54" name="Freeform 141"/>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556" name="Straight Connector 143"/>
              <p:cNvSpPr/>
              <p:nvPr/>
            </p:nvSpPr>
            <p:spPr>
              <a:xfrm flipV="1">
                <a:off x="481606" y="642595"/>
                <a:ext cx="119731" cy="222987"/>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grpSp>
          <p:nvGrpSpPr>
            <p:cNvPr id="560" name="Group 176"/>
            <p:cNvGrpSpPr/>
            <p:nvPr/>
          </p:nvGrpSpPr>
          <p:grpSpPr>
            <a:xfrm>
              <a:off x="14930434" y="1993157"/>
              <a:ext cx="1666241" cy="1326239"/>
              <a:chOff x="0" y="0"/>
              <a:chExt cx="1666239" cy="1326237"/>
            </a:xfrm>
          </p:grpSpPr>
          <p:sp>
            <p:nvSpPr>
              <p:cNvPr id="558" name="Rounded Rectangle 150"/>
              <p:cNvSpPr/>
              <p:nvPr/>
            </p:nvSpPr>
            <p:spPr>
              <a:xfrm>
                <a:off x="0" y="0"/>
                <a:ext cx="1666240" cy="1326238"/>
              </a:xfrm>
              <a:prstGeom prst="roundRect">
                <a:avLst>
                  <a:gd name="adj" fmla="val 16667"/>
                </a:avLst>
              </a:prstGeom>
              <a:solidFill>
                <a:srgbClr val="DEEBF7"/>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pic>
            <p:nvPicPr>
              <p:cNvPr id="559" name="Picture 151" descr="Picture 151"/>
              <p:cNvPicPr>
                <a:picLocks noChangeAspect="1"/>
              </p:cNvPicPr>
              <p:nvPr/>
            </p:nvPicPr>
            <p:blipFill>
              <a:blip r:embed="rId3"/>
              <a:stretch>
                <a:fillRect/>
              </a:stretch>
            </p:blipFill>
            <p:spPr>
              <a:xfrm>
                <a:off x="105453" y="312337"/>
                <a:ext cx="1455332" cy="695223"/>
              </a:xfrm>
              <a:prstGeom prst="rect">
                <a:avLst/>
              </a:prstGeom>
              <a:ln w="12700" cap="flat">
                <a:noFill/>
                <a:miter lim="400000"/>
              </a:ln>
              <a:effectLst/>
            </p:spPr>
          </p:pic>
        </p:grpSp>
        <p:sp>
          <p:nvSpPr>
            <p:cNvPr id="561" name="TextBox 168"/>
            <p:cNvSpPr/>
            <p:nvPr/>
          </p:nvSpPr>
          <p:spPr>
            <a:xfrm>
              <a:off x="13615096" y="847809"/>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2800" b="0">
                  <a:latin typeface="Helvetica"/>
                  <a:ea typeface="Helvetica"/>
                  <a:cs typeface="Helvetica"/>
                  <a:sym typeface="Helvetica"/>
                </a:defRPr>
              </a:pPr>
              <a:r>
                <a:t>Bandpass</a:t>
              </a:r>
            </a:p>
            <a:p>
              <a:pPr defTabSz="1828800">
                <a:defRPr sz="2800" b="0">
                  <a:latin typeface="Helvetica"/>
                  <a:ea typeface="Helvetica"/>
                  <a:cs typeface="Helvetica"/>
                  <a:sym typeface="Helvetica"/>
                </a:defRPr>
              </a:pPr>
              <a:r>
                <a:t>Filter</a:t>
              </a:r>
            </a:p>
            <a:p>
              <a:pPr defTabSz="1828800">
                <a:defRPr sz="2800" b="0">
                  <a:latin typeface="Helvetica"/>
                  <a:ea typeface="Helvetica"/>
                  <a:cs typeface="Helvetica"/>
                  <a:sym typeface="Helvetica"/>
                </a:defRPr>
              </a:pPr>
              <a:r>
                <a:t>20-23 MHz</a:t>
              </a:r>
            </a:p>
          </p:txBody>
        </p:sp>
        <p:pic>
          <p:nvPicPr>
            <p:cNvPr id="562" name="Picture 171" descr="Picture 171"/>
            <p:cNvPicPr>
              <a:picLocks noChangeAspect="1"/>
            </p:cNvPicPr>
            <p:nvPr/>
          </p:nvPicPr>
          <p:blipFill>
            <a:blip r:embed="rId4"/>
            <a:stretch>
              <a:fillRect/>
            </a:stretch>
          </p:blipFill>
          <p:spPr>
            <a:xfrm>
              <a:off x="10175542" y="2351553"/>
              <a:ext cx="1366971" cy="258101"/>
            </a:xfrm>
            <a:prstGeom prst="rect">
              <a:avLst/>
            </a:prstGeom>
            <a:ln w="12700" cap="flat">
              <a:noFill/>
              <a:miter lim="400000"/>
            </a:ln>
            <a:effectLst/>
          </p:spPr>
        </p:pic>
        <p:grpSp>
          <p:nvGrpSpPr>
            <p:cNvPr id="567" name="Group 2"/>
            <p:cNvGrpSpPr/>
            <p:nvPr/>
          </p:nvGrpSpPr>
          <p:grpSpPr>
            <a:xfrm>
              <a:off x="3673388" y="3312051"/>
              <a:ext cx="1218677" cy="2828273"/>
              <a:chOff x="0" y="0"/>
              <a:chExt cx="1218676" cy="2828271"/>
            </a:xfrm>
          </p:grpSpPr>
          <p:sp>
            <p:nvSpPr>
              <p:cNvPr id="563" name="Oval 3"/>
              <p:cNvSpPr/>
              <p:nvPr/>
            </p:nvSpPr>
            <p:spPr>
              <a:xfrm>
                <a:off x="-1" y="0"/>
                <a:ext cx="1218678" cy="195533"/>
              </a:xfrm>
              <a:prstGeom prst="ellipse">
                <a:avLst/>
              </a:prstGeom>
              <a:solidFill>
                <a:srgbClr val="E7E6E6">
                  <a:alpha val="56000"/>
                </a:srgbClr>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64" name="Oval 9"/>
              <p:cNvSpPr/>
              <p:nvPr/>
            </p:nvSpPr>
            <p:spPr>
              <a:xfrm>
                <a:off x="-1" y="2400359"/>
                <a:ext cx="1218678" cy="427913"/>
              </a:xfrm>
              <a:prstGeom prst="ellipse">
                <a:avLst/>
              </a:prstGeom>
              <a:solidFill>
                <a:srgbClr val="E7E6E6">
                  <a:alpha val="56000"/>
                </a:srgbClr>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65" name="Straight Connector 11"/>
              <p:cNvSpPr/>
              <p:nvPr/>
            </p:nvSpPr>
            <p:spPr>
              <a:xfrm flipH="1">
                <a:off x="1218675" y="97766"/>
                <a:ext cx="1" cy="2556637"/>
              </a:xfrm>
              <a:prstGeom prst="line">
                <a:avLst/>
              </a:prstGeom>
              <a:noFill/>
              <a:ln w="25400" cap="flat">
                <a:solidFill>
                  <a:srgbClr val="4472C4"/>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66" name="Straight Connector 14"/>
              <p:cNvSpPr/>
              <p:nvPr/>
            </p:nvSpPr>
            <p:spPr>
              <a:xfrm flipH="1">
                <a:off x="-1" y="97766"/>
                <a:ext cx="2" cy="2556637"/>
              </a:xfrm>
              <a:prstGeom prst="line">
                <a:avLst/>
              </a:prstGeom>
              <a:noFill/>
              <a:ln w="25400" cap="flat">
                <a:solidFill>
                  <a:srgbClr val="4472C4"/>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sp>
          <p:nvSpPr>
            <p:cNvPr id="568" name="Rounded Rectangle 16"/>
            <p:cNvSpPr/>
            <p:nvPr/>
          </p:nvSpPr>
          <p:spPr>
            <a:xfrm>
              <a:off x="18150661" y="1993157"/>
              <a:ext cx="1309817" cy="1292679"/>
            </a:xfrm>
            <a:prstGeom prst="roundRect">
              <a:avLst>
                <a:gd name="adj" fmla="val 16667"/>
              </a:avLst>
            </a:prstGeom>
            <a:solidFill>
              <a:srgbClr val="DAE3F3"/>
            </a:solidFill>
            <a:ln w="25400" cap="flat">
              <a:solidFill>
                <a:srgbClr val="1D3053"/>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69" name="Straight Arrow Connector 18"/>
            <p:cNvSpPr/>
            <p:nvPr/>
          </p:nvSpPr>
          <p:spPr>
            <a:xfrm>
              <a:off x="18521362" y="2265009"/>
              <a:ext cx="1" cy="688453"/>
            </a:xfrm>
            <a:prstGeom prst="line">
              <a:avLst/>
            </a:prstGeom>
            <a:noFill/>
            <a:ln w="76200" cap="flat">
              <a:solidFill>
                <a:srgbClr val="000000"/>
              </a:solidFill>
              <a:prstDash val="solid"/>
              <a:miter lim="800000"/>
              <a:tailEnd type="triangle" w="med" len="med"/>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70" name="TextBox 19"/>
            <p:cNvSpPr/>
            <p:nvPr/>
          </p:nvSpPr>
          <p:spPr>
            <a:xfrm>
              <a:off x="18676988" y="2239903"/>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algn="l" defTabSz="1828800">
                <a:defRPr sz="3600" b="0">
                  <a:latin typeface="Calibri"/>
                  <a:ea typeface="Calibri"/>
                  <a:cs typeface="Calibri"/>
                  <a:sym typeface="Calibri"/>
                </a:defRPr>
              </a:pPr>
              <a:r>
                <a:t>2</a:t>
              </a:r>
              <a:r>
                <a:rPr baseline="31000"/>
                <a:t>4</a:t>
              </a:r>
            </a:p>
          </p:txBody>
        </p:sp>
        <p:sp>
          <p:nvSpPr>
            <p:cNvPr id="571" name="Rounded Rectangle 20"/>
            <p:cNvSpPr/>
            <p:nvPr/>
          </p:nvSpPr>
          <p:spPr>
            <a:xfrm>
              <a:off x="19980492" y="2006765"/>
              <a:ext cx="1891092" cy="1292679"/>
            </a:xfrm>
            <a:prstGeom prst="roundRect">
              <a:avLst>
                <a:gd name="adj" fmla="val 16667"/>
              </a:avLst>
            </a:prstGeom>
            <a:solidFill>
              <a:srgbClr val="DAE3F3"/>
            </a:solidFill>
            <a:ln w="25400" cap="flat">
              <a:solidFill>
                <a:srgbClr val="1D3053"/>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72" name="TextBox 21"/>
            <p:cNvSpPr/>
            <p:nvPr/>
          </p:nvSpPr>
          <p:spPr>
            <a:xfrm>
              <a:off x="0" y="0"/>
              <a:ext cx="1760517"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p>
              <a:pPr algn="l" defTabSz="1828800">
                <a:defRPr sz="3600" b="0">
                  <a:latin typeface="Calibri"/>
                  <a:ea typeface="Calibri"/>
                  <a:cs typeface="Calibri"/>
                  <a:sym typeface="Calibri"/>
                </a:defRPr>
              </a:pPr>
              <a:r>
                <a:t>Injected signal</a:t>
              </a:r>
            </a:p>
            <a:p>
              <a:pPr algn="l" defTabSz="1828800">
                <a:defRPr sz="3600" b="0">
                  <a:latin typeface="Calibri"/>
                  <a:ea typeface="Calibri"/>
                  <a:cs typeface="Calibri"/>
                  <a:sym typeface="Calibri"/>
                </a:defRPr>
              </a:pPr>
              <a:r>
                <a:t>At 5 GHz</a:t>
              </a:r>
            </a:p>
          </p:txBody>
        </p:sp>
        <p:sp>
          <p:nvSpPr>
            <p:cNvPr id="573" name="TextBox 22"/>
            <p:cNvSpPr/>
            <p:nvPr/>
          </p:nvSpPr>
          <p:spPr>
            <a:xfrm>
              <a:off x="4892064" y="6531621"/>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3600" b="0">
                  <a:latin typeface="Calibri"/>
                  <a:ea typeface="Calibri"/>
                  <a:cs typeface="Calibri"/>
                  <a:sym typeface="Calibri"/>
                </a:defRPr>
              </a:pPr>
              <a:r>
                <a:t>resonant cavity</a:t>
              </a:r>
            </a:p>
            <a:p>
              <a:pPr defTabSz="1828800">
                <a:defRPr sz="3600" b="0">
                  <a:latin typeface="Calibri"/>
                  <a:ea typeface="Calibri"/>
                  <a:cs typeface="Calibri"/>
                  <a:sym typeface="Calibri"/>
                </a:defRPr>
              </a:pPr>
              <a:r>
                <a:t>at 60mK</a:t>
              </a:r>
            </a:p>
          </p:txBody>
        </p:sp>
        <p:sp>
          <p:nvSpPr>
            <p:cNvPr id="574" name="TextBox 23"/>
            <p:cNvSpPr/>
            <p:nvPr/>
          </p:nvSpPr>
          <p:spPr>
            <a:xfrm>
              <a:off x="7124506" y="1089357"/>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3600" b="0">
                  <a:latin typeface="Calibri"/>
                  <a:ea typeface="Calibri"/>
                  <a:cs typeface="Calibri"/>
                  <a:sym typeface="Calibri"/>
                </a:defRPr>
              </a:pPr>
              <a:r>
                <a:t>HFET</a:t>
              </a:r>
            </a:p>
            <a:p>
              <a:pPr defTabSz="1828800">
                <a:defRPr sz="3600" b="0">
                  <a:latin typeface="Calibri"/>
                  <a:ea typeface="Calibri"/>
                  <a:cs typeface="Calibri"/>
                  <a:sym typeface="Calibri"/>
                </a:defRPr>
              </a:pPr>
              <a:r>
                <a:t>amplifiers</a:t>
              </a:r>
            </a:p>
          </p:txBody>
        </p:sp>
        <p:sp>
          <p:nvSpPr>
            <p:cNvPr id="575" name="Straight Connector 25"/>
            <p:cNvSpPr/>
            <p:nvPr/>
          </p:nvSpPr>
          <p:spPr>
            <a:xfrm flipH="1">
              <a:off x="8573906" y="42286"/>
              <a:ext cx="1" cy="7438764"/>
            </a:xfrm>
            <a:prstGeom prst="line">
              <a:avLst/>
            </a:prstGeom>
            <a:noFill/>
            <a:ln w="12700" cap="flat">
              <a:solidFill>
                <a:srgbClr val="4472C4"/>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76" name="Straight Connector 27"/>
            <p:cNvSpPr/>
            <p:nvPr/>
          </p:nvSpPr>
          <p:spPr>
            <a:xfrm flipH="1">
              <a:off x="1851955" y="198710"/>
              <a:ext cx="1" cy="7438765"/>
            </a:xfrm>
            <a:prstGeom prst="line">
              <a:avLst/>
            </a:prstGeom>
            <a:noFill/>
            <a:ln w="12700" cap="flat">
              <a:solidFill>
                <a:srgbClr val="4472C4"/>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577" name="TextBox 32"/>
            <p:cNvSpPr/>
            <p:nvPr/>
          </p:nvSpPr>
          <p:spPr>
            <a:xfrm>
              <a:off x="15763552" y="154163"/>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3600" b="0">
                  <a:latin typeface="Calibri"/>
                  <a:ea typeface="Calibri"/>
                  <a:cs typeface="Calibri"/>
                  <a:sym typeface="Calibri"/>
                </a:defRPr>
              </a:pPr>
              <a:r>
                <a:t>100MHz</a:t>
              </a:r>
            </a:p>
            <a:p>
              <a:pPr defTabSz="1828800">
                <a:defRPr sz="3600" b="0">
                  <a:latin typeface="Calibri"/>
                  <a:ea typeface="Calibri"/>
                  <a:cs typeface="Calibri"/>
                  <a:sym typeface="Calibri"/>
                </a:defRPr>
              </a:pPr>
              <a:r>
                <a:t>digitiser,</a:t>
              </a:r>
            </a:p>
            <a:p>
              <a:pPr defTabSz="1828800">
                <a:defRPr sz="3600" b="0">
                  <a:latin typeface="Calibri"/>
                  <a:ea typeface="Calibri"/>
                  <a:cs typeface="Calibri"/>
                  <a:sym typeface="Calibri"/>
                </a:defRPr>
              </a:pPr>
              <a:r>
                <a:t>AlazarTech</a:t>
              </a:r>
            </a:p>
          </p:txBody>
        </p:sp>
        <p:sp>
          <p:nvSpPr>
            <p:cNvPr id="578" name="TextBox 45"/>
            <p:cNvSpPr/>
            <p:nvPr/>
          </p:nvSpPr>
          <p:spPr>
            <a:xfrm>
              <a:off x="20052276" y="2265009"/>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lvl1pPr algn="l" defTabSz="1828800">
                <a:defRPr sz="3600" b="0">
                  <a:latin typeface="Calibri"/>
                  <a:ea typeface="Calibri"/>
                  <a:cs typeface="Calibri"/>
                  <a:sym typeface="Calibri"/>
                </a:defRPr>
              </a:lvl1pPr>
            </a:lstStyle>
            <a:p>
              <a:r>
                <a:t>Data file</a:t>
              </a:r>
            </a:p>
          </p:txBody>
        </p:sp>
      </p:gr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1"/>
          <p:cNvSpPr txBox="1">
            <a:spLocks noGrp="1"/>
          </p:cNvSpPr>
          <p:nvPr>
            <p:ph type="body" idx="1"/>
          </p:nvPr>
        </p:nvSpPr>
        <p:spPr>
          <a:xfrm>
            <a:off x="609608" y="1536704"/>
            <a:ext cx="23126400" cy="10118400"/>
          </a:xfrm>
          <a:prstGeom prst="rect">
            <a:avLst/>
          </a:prstGeom>
        </p:spPr>
        <p:txBody>
          <a:bodyPr spcFirstLastPara="1" wrap="square" lIns="0" tIns="0" rIns="0" bIns="0" anchor="t" anchorCtr="0">
            <a:noAutofit/>
          </a:bodyPr>
          <a:lstStyle/>
          <a:p>
            <a:pPr marL="0" indent="0" rtl="0">
              <a:lnSpc>
                <a:spcPct val="115000"/>
              </a:lnSpc>
              <a:spcBef>
                <a:spcPts val="0"/>
              </a:spcBef>
              <a:buClr>
                <a:schemeClr val="dk1"/>
              </a:buClr>
              <a:buSzPts val="1100"/>
              <a:buNone/>
            </a:pPr>
            <a:r>
              <a:rPr lang="en" sz="4267">
                <a:solidFill>
                  <a:schemeClr val="dk1"/>
                </a:solidFill>
              </a:rPr>
              <a:t>Targeting high-frequency (30 GHz) domain </a:t>
            </a:r>
            <a:br>
              <a:rPr lang="en" sz="4267">
                <a:solidFill>
                  <a:schemeClr val="dk1"/>
                </a:solidFill>
              </a:rPr>
            </a:br>
            <a:r>
              <a:rPr lang="en" sz="4267">
                <a:solidFill>
                  <a:schemeClr val="dk1"/>
                </a:solidFill>
              </a:rPr>
              <a:t>Pathfinder under construction:</a:t>
            </a:r>
            <a:br>
              <a:rPr lang="en" sz="4267">
                <a:solidFill>
                  <a:schemeClr val="dk1"/>
                </a:solidFill>
              </a:rPr>
            </a:br>
            <a:r>
              <a:rPr lang="en" sz="4267">
                <a:solidFill>
                  <a:schemeClr val="dk1"/>
                </a:solidFill>
              </a:rPr>
              <a:t>	→ successful preliminary test </a:t>
            </a:r>
            <a:br>
              <a:rPr lang="en" sz="4267">
                <a:solidFill>
                  <a:schemeClr val="dk1"/>
                </a:solidFill>
              </a:rPr>
            </a:br>
            <a:r>
              <a:rPr lang="en" sz="4267">
                <a:solidFill>
                  <a:schemeClr val="dk1"/>
                </a:solidFill>
              </a:rPr>
              <a:t>		coolings stable at 70 mK</a:t>
            </a:r>
            <a:br>
              <a:rPr lang="en" sz="4267">
                <a:solidFill>
                  <a:schemeClr val="dk1"/>
                </a:solidFill>
              </a:rPr>
            </a:br>
            <a:r>
              <a:rPr lang="en" sz="4267">
                <a:solidFill>
                  <a:schemeClr val="dk1"/>
                </a:solidFill>
              </a:rPr>
              <a:t>	→ first warm cavity characterization</a:t>
            </a:r>
            <a:br>
              <a:rPr lang="en" sz="4267">
                <a:solidFill>
                  <a:schemeClr val="dk1"/>
                </a:solidFill>
              </a:rPr>
            </a:br>
            <a:r>
              <a:rPr lang="en" sz="4267">
                <a:solidFill>
                  <a:schemeClr val="dk1"/>
                </a:solidFill>
              </a:rPr>
              <a:t>	→ DAQ completed</a:t>
            </a:r>
            <a:br>
              <a:rPr lang="en" sz="4267">
                <a:solidFill>
                  <a:schemeClr val="dk1"/>
                </a:solidFill>
              </a:rPr>
            </a:br>
            <a:r>
              <a:rPr lang="en" sz="4267">
                <a:solidFill>
                  <a:schemeClr val="dk1"/>
                </a:solidFill>
              </a:rPr>
              <a:t>	→ currently characterizing RF chain </a:t>
            </a:r>
            <a:endParaRPr sz="4267">
              <a:solidFill>
                <a:schemeClr val="dk1"/>
              </a:solidFill>
            </a:endParaRPr>
          </a:p>
          <a:p>
            <a:pPr marL="0" indent="0" rtl="0">
              <a:lnSpc>
                <a:spcPct val="115000"/>
              </a:lnSpc>
              <a:spcBef>
                <a:spcPts val="0"/>
              </a:spcBef>
              <a:buClr>
                <a:schemeClr val="dk1"/>
              </a:buClr>
              <a:buSzPts val="1100"/>
              <a:buNone/>
            </a:pPr>
            <a:endParaRPr sz="4267">
              <a:solidFill>
                <a:schemeClr val="dk1"/>
              </a:solidFill>
            </a:endParaRPr>
          </a:p>
        </p:txBody>
      </p:sp>
      <p:sp>
        <p:nvSpPr>
          <p:cNvPr id="161" name="Google Shape;161;p31"/>
          <p:cNvSpPr txBox="1">
            <a:spLocks noGrp="1"/>
          </p:cNvSpPr>
          <p:nvPr>
            <p:ph type="title"/>
          </p:nvPr>
        </p:nvSpPr>
        <p:spPr>
          <a:xfrm>
            <a:off x="609600" y="503504"/>
            <a:ext cx="23164800" cy="856000"/>
          </a:xfrm>
          <a:prstGeom prst="rect">
            <a:avLst/>
          </a:prstGeom>
        </p:spPr>
        <p:txBody>
          <a:bodyPr spcFirstLastPara="1" wrap="square" lIns="0" tIns="0" rIns="0" bIns="0" anchor="b" anchorCtr="0">
            <a:normAutofit/>
          </a:bodyPr>
          <a:lstStyle/>
          <a:p>
            <a:r>
              <a:rPr lang="en"/>
              <a:t>Axions efforts at Manchester</a:t>
            </a:r>
            <a:endParaRPr/>
          </a:p>
        </p:txBody>
      </p:sp>
      <p:pic>
        <p:nvPicPr>
          <p:cNvPr id="162" name="Google Shape;162;p31" title="Screenshot 2026-09-04 at 19.06.15.png"/>
          <p:cNvPicPr preferRelativeResize="0"/>
          <p:nvPr/>
        </p:nvPicPr>
        <p:blipFill>
          <a:blip r:embed="rId3">
            <a:alphaModFix/>
          </a:blip>
          <a:stretch>
            <a:fillRect/>
          </a:stretch>
        </p:blipFill>
        <p:spPr>
          <a:xfrm>
            <a:off x="17767729" y="425934"/>
            <a:ext cx="6123400" cy="7717333"/>
          </a:xfrm>
          <a:prstGeom prst="rect">
            <a:avLst/>
          </a:prstGeom>
          <a:noFill/>
          <a:ln>
            <a:noFill/>
          </a:ln>
        </p:spPr>
      </p:pic>
      <p:pic>
        <p:nvPicPr>
          <p:cNvPr id="163" name="Google Shape;163;p31" title="Screenshot 2026-09-04 at 19.06.56.png"/>
          <p:cNvPicPr preferRelativeResize="0"/>
          <p:nvPr/>
        </p:nvPicPr>
        <p:blipFill>
          <a:blip r:embed="rId4">
            <a:alphaModFix/>
          </a:blip>
          <a:stretch>
            <a:fillRect/>
          </a:stretch>
        </p:blipFill>
        <p:spPr>
          <a:xfrm>
            <a:off x="12413601" y="8240452"/>
            <a:ext cx="11101336" cy="4196867"/>
          </a:xfrm>
          <a:prstGeom prst="rect">
            <a:avLst/>
          </a:prstGeom>
          <a:noFill/>
          <a:ln>
            <a:noFill/>
          </a:ln>
        </p:spPr>
      </p:pic>
      <p:pic>
        <p:nvPicPr>
          <p:cNvPr id="164" name="Google Shape;164;p31"/>
          <p:cNvPicPr preferRelativeResize="0"/>
          <p:nvPr/>
        </p:nvPicPr>
        <p:blipFill rotWithShape="1">
          <a:blip r:embed="rId5">
            <a:alphaModFix/>
          </a:blip>
          <a:srcRect b="26221"/>
          <a:stretch/>
        </p:blipFill>
        <p:spPr>
          <a:xfrm>
            <a:off x="11883838" y="425933"/>
            <a:ext cx="5883893" cy="7717328"/>
          </a:xfrm>
          <a:prstGeom prst="rect">
            <a:avLst/>
          </a:prstGeom>
          <a:noFill/>
          <a:ln>
            <a:noFill/>
          </a:ln>
        </p:spPr>
      </p:pic>
      <p:pic>
        <p:nvPicPr>
          <p:cNvPr id="165" name="Google Shape;165;p31" descr="Image.jpeg"/>
          <p:cNvPicPr preferRelativeResize="0"/>
          <p:nvPr/>
        </p:nvPicPr>
        <p:blipFill rotWithShape="1">
          <a:blip r:embed="rId6">
            <a:alphaModFix/>
          </a:blip>
          <a:srcRect t="28403"/>
          <a:stretch/>
        </p:blipFill>
        <p:spPr>
          <a:xfrm>
            <a:off x="302801" y="6929605"/>
            <a:ext cx="7041000" cy="6721536"/>
          </a:xfrm>
          <a:prstGeom prst="rect">
            <a:avLst/>
          </a:prstGeom>
          <a:noFill/>
          <a:ln>
            <a:noFill/>
          </a:ln>
        </p:spPr>
      </p:pic>
      <p:pic>
        <p:nvPicPr>
          <p:cNvPr id="166" name="Google Shape;166;p31" descr="Image.jpeg"/>
          <p:cNvPicPr preferRelativeResize="0"/>
          <p:nvPr/>
        </p:nvPicPr>
        <p:blipFill rotWithShape="1">
          <a:blip r:embed="rId7">
            <a:alphaModFix/>
          </a:blip>
          <a:srcRect t="28403" r="19614"/>
          <a:stretch/>
        </p:blipFill>
        <p:spPr>
          <a:xfrm>
            <a:off x="5366868" y="6929600"/>
            <a:ext cx="5659800" cy="672153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32"/>
          <p:cNvPicPr preferRelativeResize="0"/>
          <p:nvPr/>
        </p:nvPicPr>
        <p:blipFill>
          <a:blip r:embed="rId3">
            <a:alphaModFix/>
          </a:blip>
          <a:stretch>
            <a:fillRect/>
          </a:stretch>
        </p:blipFill>
        <p:spPr>
          <a:xfrm>
            <a:off x="15096372" y="3682431"/>
            <a:ext cx="8938301" cy="5362909"/>
          </a:xfrm>
          <a:prstGeom prst="rect">
            <a:avLst/>
          </a:prstGeom>
          <a:noFill/>
          <a:ln>
            <a:noFill/>
          </a:ln>
        </p:spPr>
      </p:pic>
      <p:pic>
        <p:nvPicPr>
          <p:cNvPr id="172" name="Google Shape;172;p32"/>
          <p:cNvPicPr preferRelativeResize="0"/>
          <p:nvPr/>
        </p:nvPicPr>
        <p:blipFill>
          <a:blip r:embed="rId4">
            <a:alphaModFix/>
          </a:blip>
          <a:stretch>
            <a:fillRect/>
          </a:stretch>
        </p:blipFill>
        <p:spPr>
          <a:xfrm>
            <a:off x="13976200" y="9135659"/>
            <a:ext cx="10168021" cy="3050459"/>
          </a:xfrm>
          <a:prstGeom prst="rect">
            <a:avLst/>
          </a:prstGeom>
          <a:noFill/>
          <a:ln>
            <a:noFill/>
          </a:ln>
        </p:spPr>
      </p:pic>
      <p:sp>
        <p:nvSpPr>
          <p:cNvPr id="173" name="Google Shape;173;p32"/>
          <p:cNvSpPr txBox="1">
            <a:spLocks noGrp="1"/>
          </p:cNvSpPr>
          <p:nvPr>
            <p:ph type="body" idx="1"/>
          </p:nvPr>
        </p:nvSpPr>
        <p:spPr>
          <a:xfrm>
            <a:off x="609608" y="1943104"/>
            <a:ext cx="23126400" cy="10118400"/>
          </a:xfrm>
          <a:prstGeom prst="rect">
            <a:avLst/>
          </a:prstGeom>
        </p:spPr>
        <p:txBody>
          <a:bodyPr spcFirstLastPara="1" wrap="square" lIns="0" tIns="0" rIns="0" bIns="0" anchor="t" anchorCtr="0">
            <a:noAutofit/>
          </a:bodyPr>
          <a:lstStyle/>
          <a:p>
            <a:pPr marL="0" indent="0" rtl="0">
              <a:lnSpc>
                <a:spcPct val="115000"/>
              </a:lnSpc>
              <a:spcBef>
                <a:spcPts val="0"/>
              </a:spcBef>
              <a:buClr>
                <a:schemeClr val="dk1"/>
              </a:buClr>
              <a:buSzPts val="1100"/>
              <a:buNone/>
            </a:pPr>
            <a:r>
              <a:rPr lang="en" sz="4267">
                <a:solidFill>
                  <a:schemeClr val="dk1"/>
                </a:solidFill>
              </a:rPr>
              <a:t>We are building a number of general routines to drive our hardware and perform quality control &amp; data analysis.  All public and citable at </a:t>
            </a:r>
            <a:r>
              <a:rPr lang="en" sz="4267" u="sng">
                <a:solidFill>
                  <a:schemeClr val="hlink"/>
                </a:solidFill>
                <a:hlinkClick r:id="rId5"/>
              </a:rPr>
              <a:t>github.com/orgs/HALO-DM/</a:t>
            </a:r>
            <a:endParaRPr sz="4267">
              <a:solidFill>
                <a:schemeClr val="dk1"/>
              </a:solidFill>
            </a:endParaRPr>
          </a:p>
          <a:p>
            <a:pPr marL="0" indent="0" rtl="0">
              <a:lnSpc>
                <a:spcPct val="115000"/>
              </a:lnSpc>
              <a:spcBef>
                <a:spcPts val="0"/>
              </a:spcBef>
              <a:buNone/>
            </a:pPr>
            <a:br>
              <a:rPr lang="en" sz="4267">
                <a:solidFill>
                  <a:schemeClr val="dk1"/>
                </a:solidFill>
              </a:rPr>
            </a:br>
            <a:r>
              <a:rPr lang="en" sz="4267" b="1">
                <a:solidFill>
                  <a:schemeClr val="dk1"/>
                </a:solidFill>
              </a:rPr>
              <a:t>HW interfaces:</a:t>
            </a:r>
            <a:br>
              <a:rPr lang="en" sz="4267">
                <a:solidFill>
                  <a:schemeClr val="dk1"/>
                </a:solidFill>
              </a:rPr>
            </a:br>
            <a:r>
              <a:rPr lang="en" sz="4267">
                <a:solidFill>
                  <a:schemeClr val="dk1"/>
                </a:solidFill>
              </a:rPr>
              <a:t>	RAPID Real-time Acquisition Pipeline for IQ Data</a:t>
            </a:r>
            <a:endParaRPr sz="4267">
              <a:solidFill>
                <a:schemeClr val="dk1"/>
              </a:solidFill>
            </a:endParaRPr>
          </a:p>
          <a:p>
            <a:pPr marL="0" indent="1219215" rtl="0">
              <a:lnSpc>
                <a:spcPct val="115000"/>
              </a:lnSpc>
              <a:spcBef>
                <a:spcPts val="0"/>
              </a:spcBef>
              <a:buClr>
                <a:schemeClr val="dk1"/>
              </a:buClr>
              <a:buSzPts val="1100"/>
              <a:buNone/>
            </a:pPr>
            <a:r>
              <a:rPr lang="en" sz="4267">
                <a:solidFill>
                  <a:schemeClr val="dk1"/>
                </a:solidFill>
              </a:rPr>
              <a:t>ARTIC-FOX: Cryo interface </a:t>
            </a:r>
            <a:br>
              <a:rPr lang="en" sz="4267">
                <a:solidFill>
                  <a:schemeClr val="dk1"/>
                </a:solidFill>
              </a:rPr>
            </a:br>
            <a:r>
              <a:rPr lang="en" sz="4267">
                <a:solidFill>
                  <a:schemeClr val="dk1"/>
                </a:solidFill>
              </a:rPr>
              <a:t>	RED-FOX: VNA interface</a:t>
            </a:r>
            <a:br>
              <a:rPr lang="en" sz="4267">
                <a:solidFill>
                  <a:schemeClr val="dk1"/>
                </a:solidFill>
              </a:rPr>
            </a:br>
            <a:br>
              <a:rPr lang="en" sz="4267">
                <a:solidFill>
                  <a:schemeClr val="dk1"/>
                </a:solidFill>
              </a:rPr>
            </a:br>
            <a:r>
              <a:rPr lang="en" sz="4267" b="1">
                <a:solidFill>
                  <a:schemeClr val="dk1"/>
                </a:solidFill>
              </a:rPr>
              <a:t>Data analysis: FOX: Fourier-based Observation of aXions </a:t>
            </a:r>
            <a:br>
              <a:rPr lang="en" sz="4267">
                <a:solidFill>
                  <a:schemeClr val="dk1"/>
                </a:solidFill>
              </a:rPr>
            </a:br>
            <a:r>
              <a:rPr lang="en" sz="4267">
                <a:solidFill>
                  <a:schemeClr val="dk1"/>
                </a:solidFill>
              </a:rPr>
              <a:t>	off-line data analysis for haloscopes</a:t>
            </a:r>
            <a:endParaRPr sz="4267">
              <a:solidFill>
                <a:schemeClr val="dk1"/>
              </a:solidFill>
            </a:endParaRPr>
          </a:p>
          <a:p>
            <a:pPr marL="0" indent="1219215" rtl="0">
              <a:lnSpc>
                <a:spcPct val="115000"/>
              </a:lnSpc>
              <a:spcBef>
                <a:spcPts val="0"/>
              </a:spcBef>
              <a:buClr>
                <a:schemeClr val="dk1"/>
              </a:buClr>
              <a:buSzPts val="1100"/>
              <a:buNone/>
            </a:pPr>
            <a:r>
              <a:rPr lang="en" sz="4267">
                <a:solidFill>
                  <a:schemeClr val="dk1"/>
                </a:solidFill>
              </a:rPr>
              <a:t>→ configurable to read-in virtually any data format</a:t>
            </a:r>
            <a:br>
              <a:rPr lang="en" sz="4267">
                <a:solidFill>
                  <a:schemeClr val="dk1"/>
                </a:solidFill>
              </a:rPr>
            </a:br>
            <a:r>
              <a:rPr lang="en" sz="4267">
                <a:solidFill>
                  <a:schemeClr val="dk1"/>
                </a:solidFill>
              </a:rPr>
              <a:t>		Local data &amp; QSHS data </a:t>
            </a:r>
            <a:br>
              <a:rPr lang="en" sz="4267">
                <a:solidFill>
                  <a:schemeClr val="dk1"/>
                </a:solidFill>
              </a:rPr>
            </a:br>
            <a:br>
              <a:rPr lang="en" sz="4267">
                <a:solidFill>
                  <a:schemeClr val="dk1"/>
                </a:solidFill>
              </a:rPr>
            </a:br>
            <a:r>
              <a:rPr lang="en" sz="3200">
                <a:solidFill>
                  <a:schemeClr val="dk1"/>
                </a:solidFill>
              </a:rPr>
              <a:t>If interested in contributing please </a:t>
            </a:r>
            <a:r>
              <a:rPr lang="en" sz="3200" u="sng">
                <a:solidFill>
                  <a:schemeClr val="hlink"/>
                </a:solidFill>
                <a:hlinkClick r:id="rId6"/>
              </a:rPr>
              <a:t>email us</a:t>
            </a:r>
            <a:r>
              <a:rPr lang="en" sz="3200">
                <a:solidFill>
                  <a:schemeClr val="dk1"/>
                </a:solidFill>
              </a:rPr>
              <a:t>!</a:t>
            </a:r>
            <a:br>
              <a:rPr lang="en" sz="4267">
                <a:solidFill>
                  <a:schemeClr val="dk1"/>
                </a:solidFill>
              </a:rPr>
            </a:br>
            <a:br>
              <a:rPr lang="en" sz="4267">
                <a:solidFill>
                  <a:schemeClr val="dk1"/>
                </a:solidFill>
              </a:rPr>
            </a:br>
            <a:br>
              <a:rPr lang="en" sz="4267">
                <a:solidFill>
                  <a:schemeClr val="dk1"/>
                </a:solidFill>
              </a:rPr>
            </a:br>
            <a:br>
              <a:rPr lang="en" sz="4267">
                <a:solidFill>
                  <a:schemeClr val="dk1"/>
                </a:solidFill>
              </a:rPr>
            </a:br>
            <a:br>
              <a:rPr lang="en" sz="4267">
                <a:solidFill>
                  <a:schemeClr val="dk1"/>
                </a:solidFill>
              </a:rPr>
            </a:br>
            <a:br>
              <a:rPr lang="en" sz="4267">
                <a:solidFill>
                  <a:schemeClr val="dk1"/>
                </a:solidFill>
              </a:rPr>
            </a:br>
            <a:endParaRPr sz="4267">
              <a:solidFill>
                <a:schemeClr val="dk1"/>
              </a:solidFill>
            </a:endParaRPr>
          </a:p>
        </p:txBody>
      </p:sp>
      <p:sp>
        <p:nvSpPr>
          <p:cNvPr id="174" name="Google Shape;174;p32"/>
          <p:cNvSpPr txBox="1">
            <a:spLocks noGrp="1"/>
          </p:cNvSpPr>
          <p:nvPr>
            <p:ph type="title"/>
          </p:nvPr>
        </p:nvSpPr>
        <p:spPr>
          <a:xfrm>
            <a:off x="609600" y="503504"/>
            <a:ext cx="23164800" cy="856000"/>
          </a:xfrm>
          <a:prstGeom prst="rect">
            <a:avLst/>
          </a:prstGeom>
        </p:spPr>
        <p:txBody>
          <a:bodyPr spcFirstLastPara="1" wrap="square" lIns="0" tIns="0" rIns="0" bIns="0" anchor="b" anchorCtr="0">
            <a:normAutofit/>
          </a:bodyPr>
          <a:lstStyle/>
          <a:p>
            <a:r>
              <a:rPr lang="en"/>
              <a:t>Software &amp; firmware tools</a:t>
            </a:r>
            <a:endParaRPr/>
          </a:p>
        </p:txBody>
      </p:sp>
      <p:sp>
        <p:nvSpPr>
          <p:cNvPr id="175" name="Google Shape;175;p32"/>
          <p:cNvSpPr txBox="1"/>
          <p:nvPr/>
        </p:nvSpPr>
        <p:spPr>
          <a:xfrm>
            <a:off x="15565533" y="3850735"/>
            <a:ext cx="8000000" cy="1247505"/>
          </a:xfrm>
          <a:prstGeom prst="rect">
            <a:avLst/>
          </a:prstGeom>
          <a:noFill/>
          <a:ln>
            <a:noFill/>
          </a:ln>
        </p:spPr>
        <p:txBody>
          <a:bodyPr spcFirstLastPara="1" wrap="square" lIns="243800" tIns="243800" rIns="243800" bIns="243800" anchor="t" anchorCtr="0">
            <a:spAutoFit/>
          </a:bodyPr>
          <a:lstStyle/>
          <a:p>
            <a:pPr algn="l">
              <a:lnSpc>
                <a:spcPct val="115000"/>
              </a:lnSpc>
            </a:pPr>
            <a:r>
              <a:rPr lang="en" sz="4267">
                <a:solidFill>
                  <a:srgbClr val="FF0000"/>
                </a:solidFill>
                <a:latin typeface="Palatino Linotype"/>
                <a:ea typeface="Palatino Linotype"/>
                <a:cs typeface="Palatino Linotype"/>
                <a:sym typeface="Palatino Linotype"/>
              </a:rPr>
              <a:t>Simulated spectra</a:t>
            </a:r>
            <a:endParaRPr sz="8000">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Disadvantages of Standard Sikivie Resonators"/>
          <p:cNvSpPr txBox="1">
            <a:spLocks noGrp="1"/>
          </p:cNvSpPr>
          <p:nvPr>
            <p:ph type="title"/>
          </p:nvPr>
        </p:nvSpPr>
        <p:spPr>
          <a:xfrm>
            <a:off x="1279077" y="135129"/>
            <a:ext cx="21005801" cy="1439000"/>
          </a:xfrm>
          <a:prstGeom prst="rect">
            <a:avLst/>
          </a:prstGeom>
        </p:spPr>
        <p:txBody>
          <a:bodyPr/>
          <a:lstStyle>
            <a:lvl1pPr defTabSz="561340">
              <a:defRPr sz="7616"/>
            </a:lvl1pPr>
          </a:lstStyle>
          <a:p>
            <a:r>
              <a:t>Disadvantages of Standard Sikivie Resonators</a:t>
            </a:r>
          </a:p>
        </p:txBody>
      </p:sp>
      <p:sp>
        <p:nvSpPr>
          <p:cNvPr id="582" name="The tuning rod can get stuck, so can the variable coupling antenna.…"/>
          <p:cNvSpPr txBox="1"/>
          <p:nvPr/>
        </p:nvSpPr>
        <p:spPr>
          <a:xfrm>
            <a:off x="365131" y="1400079"/>
            <a:ext cx="23653738" cy="42098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marL="595312" indent="-595312" algn="l">
              <a:buSzPct val="125000"/>
              <a:buChar char="•"/>
              <a:defRPr sz="5400" b="0"/>
            </a:pPr>
            <a:r>
              <a:t>The tuning rod can get stuck, so can the variable coupling antenna.</a:t>
            </a:r>
          </a:p>
          <a:p>
            <a:pPr marL="595312" indent="-595312" algn="l">
              <a:buSzPct val="125000"/>
              <a:buChar char="•"/>
              <a:defRPr sz="5400" b="0"/>
            </a:pPr>
            <a:r>
              <a:t>Trade-off between tuning range and quality factor / volume.</a:t>
            </a:r>
          </a:p>
          <a:p>
            <a:pPr marL="595312" indent="-595312" algn="l">
              <a:buSzPct val="125000"/>
              <a:buChar char="•"/>
              <a:defRPr sz="5400" b="0"/>
            </a:pPr>
            <a:r>
              <a:t>Lower limit mass set by the magnet bore.</a:t>
            </a:r>
          </a:p>
          <a:p>
            <a:pPr marL="595312" indent="-595312" algn="l">
              <a:buSzPct val="125000"/>
              <a:buChar char="•"/>
              <a:defRPr sz="5400" b="0"/>
            </a:pPr>
            <a:r>
              <a:t>Higher limit mass set by aspect ratio problems with cavities. </a:t>
            </a:r>
          </a:p>
          <a:p>
            <a:pPr marL="595312" indent="-595312" algn="l">
              <a:buSzPct val="125000"/>
              <a:buChar char="•"/>
              <a:defRPr sz="5400" b="0"/>
            </a:pPr>
            <a:r>
              <a:t>Only one useful mode. Three orders of magnitude in mass takes 100 years.</a:t>
            </a:r>
          </a:p>
        </p:txBody>
      </p:sp>
      <p:sp>
        <p:nvSpPr>
          <p:cNvPr id="583" name="Resonant feedback"/>
          <p:cNvSpPr txBox="1"/>
          <p:nvPr/>
        </p:nvSpPr>
        <p:spPr>
          <a:xfrm>
            <a:off x="5598526" y="5348316"/>
            <a:ext cx="13186948" cy="1438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defTabSz="643889">
              <a:defRPr sz="8736" b="0">
                <a:latin typeface="+mn-lt"/>
                <a:ea typeface="+mn-ea"/>
                <a:cs typeface="+mn-cs"/>
                <a:sym typeface="Helvetica Neue Medium"/>
              </a:defRPr>
            </a:lvl1pPr>
          </a:lstStyle>
          <a:p>
            <a:r>
              <a:t>Resonant feedback</a:t>
            </a:r>
          </a:p>
        </p:txBody>
      </p:sp>
      <p:sp>
        <p:nvSpPr>
          <p:cNvPr id="584" name="Standard electromagnetic resonant cavities have modes fixed by the conducting walls of the cavity. However, suppose you use an external circuit to create ‘custom’ charge distributions on the wall surfaces;"/>
          <p:cNvSpPr txBox="1"/>
          <p:nvPr/>
        </p:nvSpPr>
        <p:spPr>
          <a:xfrm>
            <a:off x="794079" y="6759237"/>
            <a:ext cx="12080992" cy="50353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algn="l">
              <a:defRPr sz="5400" b="0">
                <a:solidFill>
                  <a:srgbClr val="0517FF"/>
                </a:solidFill>
              </a:defRPr>
            </a:lvl1pPr>
          </a:lstStyle>
          <a:p>
            <a:r>
              <a:t>Standard electromagnetic resonant cavities have modes fixed by the conducting walls of the cavity. However, suppose you use an external circuit to create ‘custom’ charge distributions on the wall surfaces;</a:t>
            </a:r>
          </a:p>
        </p:txBody>
      </p:sp>
      <p:sp>
        <p:nvSpPr>
          <p:cNvPr id="585" name="NIM A, Volume 921, 21 March 2019, Pages 50-56"/>
          <p:cNvSpPr txBox="1"/>
          <p:nvPr/>
        </p:nvSpPr>
        <p:spPr>
          <a:xfrm>
            <a:off x="981144" y="12544300"/>
            <a:ext cx="11706861" cy="709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a:lvl1pPr>
          </a:lstStyle>
          <a:p>
            <a:r>
              <a:t>NIM A, Volume 921, 21 March 2019, Pages 50-56</a:t>
            </a:r>
          </a:p>
        </p:txBody>
      </p:sp>
      <p:pic>
        <p:nvPicPr>
          <p:cNvPr id="586" name="Image" descr="Image"/>
          <p:cNvPicPr>
            <a:picLocks noChangeAspect="1"/>
          </p:cNvPicPr>
          <p:nvPr/>
        </p:nvPicPr>
        <p:blipFill>
          <a:blip r:embed="rId2"/>
          <a:stretch>
            <a:fillRect/>
          </a:stretch>
        </p:blipFill>
        <p:spPr>
          <a:xfrm>
            <a:off x="12691002" y="6117439"/>
            <a:ext cx="11706861" cy="5992436"/>
          </a:xfrm>
          <a:prstGeom prst="rect">
            <a:avLst/>
          </a:prstGeom>
          <a:ln w="12700">
            <a:miter lim="400000"/>
          </a:ln>
        </p:spPr>
      </p:pic>
      <p:sp>
        <p:nvSpPr>
          <p:cNvPr id="587" name="CAVITY"/>
          <p:cNvSpPr txBox="1"/>
          <p:nvPr/>
        </p:nvSpPr>
        <p:spPr>
          <a:xfrm>
            <a:off x="14208165" y="12177717"/>
            <a:ext cx="1479424"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CAVITY</a:t>
            </a:r>
          </a:p>
        </p:txBody>
      </p:sp>
      <p:sp>
        <p:nvSpPr>
          <p:cNvPr id="588" name="‘CAPACITOR’"/>
          <p:cNvSpPr txBox="1"/>
          <p:nvPr/>
        </p:nvSpPr>
        <p:spPr>
          <a:xfrm>
            <a:off x="19353041" y="12177717"/>
            <a:ext cx="2555368"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‘CAPACITOR’</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What you need for it to work"/>
          <p:cNvSpPr txBox="1">
            <a:spLocks noGrp="1"/>
          </p:cNvSpPr>
          <p:nvPr>
            <p:ph type="title"/>
          </p:nvPr>
        </p:nvSpPr>
        <p:spPr>
          <a:xfrm>
            <a:off x="1380441" y="6120200"/>
            <a:ext cx="21005801" cy="1475601"/>
          </a:xfrm>
          <a:prstGeom prst="rect">
            <a:avLst/>
          </a:prstGeom>
        </p:spPr>
        <p:txBody>
          <a:bodyPr/>
          <a:lstStyle>
            <a:lvl1pPr defTabSz="660400">
              <a:defRPr sz="8960">
                <a:solidFill>
                  <a:srgbClr val="0A0AFF"/>
                </a:solidFill>
              </a:defRPr>
            </a:lvl1pPr>
          </a:lstStyle>
          <a:p>
            <a:r>
              <a:t>What you need for it to work</a:t>
            </a:r>
          </a:p>
        </p:txBody>
      </p:sp>
      <p:sp>
        <p:nvSpPr>
          <p:cNvPr id="591" name="Potential advantages"/>
          <p:cNvSpPr txBox="1"/>
          <p:nvPr/>
        </p:nvSpPr>
        <p:spPr>
          <a:xfrm>
            <a:off x="1380441" y="240082"/>
            <a:ext cx="21005801" cy="1475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lvl1pPr defTabSz="660400">
              <a:defRPr sz="8960" b="0">
                <a:latin typeface="+mn-lt"/>
                <a:ea typeface="+mn-ea"/>
                <a:cs typeface="+mn-cs"/>
                <a:sym typeface="Helvetica Neue Medium"/>
              </a:defRPr>
            </a:lvl1pPr>
          </a:lstStyle>
          <a:p>
            <a:r>
              <a:t>Potential advantages</a:t>
            </a:r>
          </a:p>
        </p:txBody>
      </p:sp>
      <p:sp>
        <p:nvSpPr>
          <p:cNvPr id="592" name="No tuning rod or antenna. No moving parts in the cryostat.…"/>
          <p:cNvSpPr txBox="1"/>
          <p:nvPr/>
        </p:nvSpPr>
        <p:spPr>
          <a:xfrm>
            <a:off x="840867" y="1812992"/>
            <a:ext cx="22702267" cy="42098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p>
            <a:pPr marL="714374" indent="-714374" algn="l">
              <a:buSzPct val="125000"/>
              <a:buChar char="•"/>
              <a:defRPr sz="5400" b="0"/>
            </a:pPr>
            <a:r>
              <a:t>No tuning rod or antenna. No moving parts in the cryostat.</a:t>
            </a:r>
          </a:p>
          <a:p>
            <a:pPr marL="714374" indent="-714374" algn="l">
              <a:buSzPct val="125000"/>
              <a:buChar char="•"/>
              <a:defRPr sz="5400" b="0"/>
            </a:pPr>
            <a:r>
              <a:t>Multiple parallel resonances. Search rate multiplies by mode count</a:t>
            </a:r>
          </a:p>
          <a:p>
            <a:pPr marL="714374" indent="-714374" algn="l">
              <a:buSzPct val="125000"/>
              <a:buChar char="•"/>
              <a:defRPr sz="5400" b="0"/>
            </a:pPr>
            <a:r>
              <a:t>High form factor almost independent of frequency</a:t>
            </a:r>
          </a:p>
          <a:p>
            <a:pPr marL="714374" indent="-714374" algn="l">
              <a:buSzPct val="125000"/>
              <a:buChar char="•"/>
              <a:defRPr sz="5400" b="0"/>
            </a:pPr>
            <a:r>
              <a:t>Regeneratively generated modes mean potential for very high Q values.</a:t>
            </a:r>
          </a:p>
          <a:p>
            <a:pPr marL="714374" indent="-714374" algn="l">
              <a:buSzPct val="125000"/>
              <a:buChar char="•"/>
              <a:defRPr sz="5400" b="0"/>
            </a:pPr>
            <a:r>
              <a:t>Frequency range less strongly constrained by magnet geometry</a:t>
            </a:r>
          </a:p>
        </p:txBody>
      </p:sp>
      <p:sp>
        <p:nvSpPr>
          <p:cNvPr id="593" name="Electromagnetic structure capable of supporting ‘capacitor like’ mode at microwave frequencies.…"/>
          <p:cNvSpPr txBox="1"/>
          <p:nvPr/>
        </p:nvSpPr>
        <p:spPr>
          <a:xfrm>
            <a:off x="599122" y="7611354"/>
            <a:ext cx="22479539" cy="59195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p>
            <a:pPr marL="714374" indent="-714374" algn="l">
              <a:buSzPct val="125000"/>
              <a:buChar char="•"/>
              <a:defRPr sz="5400" b="0">
                <a:solidFill>
                  <a:srgbClr val="0A0AFF"/>
                </a:solidFill>
              </a:defRPr>
            </a:pPr>
            <a:r>
              <a:rPr dirty="0"/>
              <a:t>Electromagnetic structure capable of supporting </a:t>
            </a:r>
            <a:r>
              <a:rPr lang="en-GB" dirty="0"/>
              <a:t>high form factor electromagnetic field </a:t>
            </a:r>
            <a:r>
              <a:rPr dirty="0"/>
              <a:t>at microwave frequencies.</a:t>
            </a:r>
          </a:p>
          <a:p>
            <a:pPr marL="714374" indent="-714374" algn="l">
              <a:buSzPct val="125000"/>
              <a:buChar char="•"/>
              <a:defRPr sz="5400" b="0">
                <a:solidFill>
                  <a:srgbClr val="0A0AFF"/>
                </a:solidFill>
              </a:defRPr>
            </a:pPr>
            <a:r>
              <a:rPr lang="en-GB" dirty="0"/>
              <a:t>100 </a:t>
            </a:r>
            <a:r>
              <a:rPr dirty="0"/>
              <a:t>MHz </a:t>
            </a:r>
            <a:r>
              <a:rPr lang="en-GB" dirty="0"/>
              <a:t>bandwidth</a:t>
            </a:r>
            <a:r>
              <a:rPr dirty="0"/>
              <a:t> real-time feedback system with low noise</a:t>
            </a:r>
          </a:p>
          <a:p>
            <a:pPr marL="714374" indent="-714374" algn="l">
              <a:buSzPct val="125000"/>
              <a:buChar char="•"/>
              <a:defRPr sz="5400" b="0">
                <a:solidFill>
                  <a:srgbClr val="0A0AFF"/>
                </a:solidFill>
              </a:defRPr>
            </a:pPr>
            <a:r>
              <a:rPr dirty="0"/>
              <a:t>Digital filters that resonate in response to a sinusoidal drive.</a:t>
            </a:r>
            <a:endParaRPr lang="en-GB" dirty="0"/>
          </a:p>
          <a:p>
            <a:pPr marL="714374" indent="-714374" algn="l">
              <a:buSzPct val="125000"/>
              <a:buChar char="•"/>
              <a:defRPr sz="5400" b="0">
                <a:solidFill>
                  <a:srgbClr val="0A0AFF"/>
                </a:solidFill>
              </a:defRPr>
            </a:pPr>
            <a:r>
              <a:rPr lang="en-GB" dirty="0"/>
              <a:t>Feedback control of loop gain and phase shift.</a:t>
            </a:r>
            <a:endParaRPr dirty="0"/>
          </a:p>
          <a:p>
            <a:pPr marL="714374" indent="-714374" algn="l">
              <a:buSzPct val="125000"/>
              <a:buChar char="•"/>
              <a:defRPr sz="5400" b="0">
                <a:solidFill>
                  <a:srgbClr val="0A0AFF"/>
                </a:solidFill>
              </a:defRPr>
            </a:pPr>
            <a:r>
              <a:rPr dirty="0"/>
              <a:t>Understanding of the </a:t>
            </a:r>
            <a:r>
              <a:rPr dirty="0" err="1"/>
              <a:t>behaviour</a:t>
            </a:r>
            <a:r>
              <a:rPr dirty="0"/>
              <a:t> of such a system close to the standard quantum limit.</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Rounded Rectangle 132">
            <a:extLst>
              <a:ext uri="{FF2B5EF4-FFF2-40B4-BE49-F238E27FC236}">
                <a16:creationId xmlns:a16="http://schemas.microsoft.com/office/drawing/2014/main" id="{07F1786C-DA0A-C9C1-A698-93CFC1976CF2}"/>
              </a:ext>
            </a:extLst>
          </p:cNvPr>
          <p:cNvSpPr/>
          <p:nvPr/>
        </p:nvSpPr>
        <p:spPr>
          <a:xfrm>
            <a:off x="9656962" y="3841783"/>
            <a:ext cx="7235687" cy="4044839"/>
          </a:xfrm>
          <a:prstGeom prst="roundRect">
            <a:avLst/>
          </a:prstGeom>
          <a:solidFill>
            <a:schemeClr val="accent3">
              <a:lumMod val="40000"/>
              <a:lumOff val="60000"/>
            </a:schemeClr>
          </a:solid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 name="Title 1">
            <a:extLst>
              <a:ext uri="{FF2B5EF4-FFF2-40B4-BE49-F238E27FC236}">
                <a16:creationId xmlns:a16="http://schemas.microsoft.com/office/drawing/2014/main" id="{BCACC792-6A3E-9BCE-C349-C4B23E4D39CD}"/>
              </a:ext>
            </a:extLst>
          </p:cNvPr>
          <p:cNvSpPr>
            <a:spLocks noGrp="1"/>
          </p:cNvSpPr>
          <p:nvPr>
            <p:ph type="title"/>
          </p:nvPr>
        </p:nvSpPr>
        <p:spPr>
          <a:xfrm>
            <a:off x="1689100" y="355599"/>
            <a:ext cx="21005800" cy="1735645"/>
          </a:xfrm>
        </p:spPr>
        <p:txBody>
          <a:bodyPr/>
          <a:lstStyle/>
          <a:p>
            <a:r>
              <a:rPr lang="en-US" dirty="0"/>
              <a:t>Feedback electronics</a:t>
            </a:r>
          </a:p>
        </p:txBody>
      </p:sp>
      <p:sp>
        <p:nvSpPr>
          <p:cNvPr id="8" name="Straight Connector 8">
            <a:extLst>
              <a:ext uri="{FF2B5EF4-FFF2-40B4-BE49-F238E27FC236}">
                <a16:creationId xmlns:a16="http://schemas.microsoft.com/office/drawing/2014/main" id="{C5895124-AB69-19F1-0E89-DA75FBC2AF3B}"/>
              </a:ext>
            </a:extLst>
          </p:cNvPr>
          <p:cNvSpPr/>
          <p:nvPr/>
        </p:nvSpPr>
        <p:spPr>
          <a:xfrm flipV="1">
            <a:off x="1005660" y="5071217"/>
            <a:ext cx="22470565" cy="85310"/>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116" name="Group 115">
            <a:extLst>
              <a:ext uri="{FF2B5EF4-FFF2-40B4-BE49-F238E27FC236}">
                <a16:creationId xmlns:a16="http://schemas.microsoft.com/office/drawing/2014/main" id="{38857B10-E400-E504-0326-600B46DE53C6}"/>
              </a:ext>
            </a:extLst>
          </p:cNvPr>
          <p:cNvGrpSpPr/>
          <p:nvPr/>
        </p:nvGrpSpPr>
        <p:grpSpPr>
          <a:xfrm>
            <a:off x="4092138" y="4812374"/>
            <a:ext cx="1708514" cy="3031607"/>
            <a:chOff x="6250122" y="5214710"/>
            <a:chExt cx="1708514" cy="3031607"/>
          </a:xfrm>
        </p:grpSpPr>
        <p:sp>
          <p:nvSpPr>
            <p:cNvPr id="12" name="Straight Connector 41">
              <a:extLst>
                <a:ext uri="{FF2B5EF4-FFF2-40B4-BE49-F238E27FC236}">
                  <a16:creationId xmlns:a16="http://schemas.microsoft.com/office/drawing/2014/main" id="{26B422F2-E899-D75F-3105-DAA3C1B2B34E}"/>
                </a:ext>
              </a:extLst>
            </p:cNvPr>
            <p:cNvSpPr/>
            <p:nvPr/>
          </p:nvSpPr>
          <p:spPr>
            <a:xfrm>
              <a:off x="6608468" y="5788436"/>
              <a:ext cx="1" cy="478103"/>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13" name="Group 43">
              <a:extLst>
                <a:ext uri="{FF2B5EF4-FFF2-40B4-BE49-F238E27FC236}">
                  <a16:creationId xmlns:a16="http://schemas.microsoft.com/office/drawing/2014/main" id="{0235045B-A971-5B3A-CC3B-36455E88CA39}"/>
                </a:ext>
              </a:extLst>
            </p:cNvPr>
            <p:cNvGrpSpPr/>
            <p:nvPr/>
          </p:nvGrpSpPr>
          <p:grpSpPr>
            <a:xfrm>
              <a:off x="6250122" y="5214710"/>
              <a:ext cx="716693" cy="716693"/>
              <a:chOff x="0" y="0"/>
              <a:chExt cx="716692" cy="716692"/>
            </a:xfrm>
          </p:grpSpPr>
          <p:sp>
            <p:nvSpPr>
              <p:cNvPr id="85" name="Oval 49">
                <a:extLst>
                  <a:ext uri="{FF2B5EF4-FFF2-40B4-BE49-F238E27FC236}">
                    <a16:creationId xmlns:a16="http://schemas.microsoft.com/office/drawing/2014/main" id="{F8A166DB-BB97-7913-A194-E55773090AB3}"/>
                  </a:ext>
                </a:extLst>
              </p:cNvPr>
              <p:cNvSpPr/>
              <p:nvPr/>
            </p:nvSpPr>
            <p:spPr>
              <a:xfrm>
                <a:off x="-1" y="-1"/>
                <a:ext cx="716694" cy="716694"/>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86" name="Straight Connector 50">
                <a:extLst>
                  <a:ext uri="{FF2B5EF4-FFF2-40B4-BE49-F238E27FC236}">
                    <a16:creationId xmlns:a16="http://schemas.microsoft.com/office/drawing/2014/main" id="{FE0FC56D-C1A2-A017-7CB5-BDDD451D2047}"/>
                  </a:ext>
                </a:extLst>
              </p:cNvPr>
              <p:cNvSpPr/>
              <p:nvPr/>
            </p:nvSpPr>
            <p:spPr>
              <a:xfrm>
                <a:off x="104957" y="104958"/>
                <a:ext cx="506778" cy="506774"/>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87" name="Straight Connector 51">
                <a:extLst>
                  <a:ext uri="{FF2B5EF4-FFF2-40B4-BE49-F238E27FC236}">
                    <a16:creationId xmlns:a16="http://schemas.microsoft.com/office/drawing/2014/main" id="{449071CE-B30F-A602-A75C-C1AF7D26098F}"/>
                  </a:ext>
                </a:extLst>
              </p:cNvPr>
              <p:cNvSpPr/>
              <p:nvPr/>
            </p:nvSpPr>
            <p:spPr>
              <a:xfrm flipH="1">
                <a:off x="104958" y="97723"/>
                <a:ext cx="506776" cy="506776"/>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grpSp>
          <p:nvGrpSpPr>
            <p:cNvPr id="18" name="Group 179">
              <a:extLst>
                <a:ext uri="{FF2B5EF4-FFF2-40B4-BE49-F238E27FC236}">
                  <a16:creationId xmlns:a16="http://schemas.microsoft.com/office/drawing/2014/main" id="{5E219402-857A-7CCF-8F2B-9D32B755DCB8}"/>
                </a:ext>
              </a:extLst>
            </p:cNvPr>
            <p:cNvGrpSpPr/>
            <p:nvPr/>
          </p:nvGrpSpPr>
          <p:grpSpPr>
            <a:xfrm>
              <a:off x="6282264" y="6252508"/>
              <a:ext cx="1676372" cy="1993809"/>
              <a:chOff x="504690" y="0"/>
              <a:chExt cx="1676370" cy="1993808"/>
            </a:xfrm>
          </p:grpSpPr>
          <p:grpSp>
            <p:nvGrpSpPr>
              <p:cNvPr id="70" name="Group 42">
                <a:extLst>
                  <a:ext uri="{FF2B5EF4-FFF2-40B4-BE49-F238E27FC236}">
                    <a16:creationId xmlns:a16="http://schemas.microsoft.com/office/drawing/2014/main" id="{9AED5661-B953-3B19-5A9E-831908E24A20}"/>
                  </a:ext>
                </a:extLst>
              </p:cNvPr>
              <p:cNvGrpSpPr/>
              <p:nvPr/>
            </p:nvGrpSpPr>
            <p:grpSpPr>
              <a:xfrm>
                <a:off x="710862" y="111504"/>
                <a:ext cx="302213" cy="482145"/>
                <a:chOff x="0" y="0"/>
                <a:chExt cx="302212" cy="482144"/>
              </a:xfrm>
            </p:grpSpPr>
            <p:sp>
              <p:nvSpPr>
                <p:cNvPr id="76" name="Freeform 52">
                  <a:extLst>
                    <a:ext uri="{FF2B5EF4-FFF2-40B4-BE49-F238E27FC236}">
                      <a16:creationId xmlns:a16="http://schemas.microsoft.com/office/drawing/2014/main" id="{24DC0968-C799-D5A3-260E-3AE7D182312B}"/>
                    </a:ext>
                  </a:extLst>
                </p:cNvPr>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77" name="Freeform 53">
                  <a:extLst>
                    <a:ext uri="{FF2B5EF4-FFF2-40B4-BE49-F238E27FC236}">
                      <a16:creationId xmlns:a16="http://schemas.microsoft.com/office/drawing/2014/main" id="{A1A0D006-9D32-C698-0F7A-D1DDF7389D49}"/>
                    </a:ext>
                  </a:extLst>
                </p:cNvPr>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71" name="Oval 44">
                <a:extLst>
                  <a:ext uri="{FF2B5EF4-FFF2-40B4-BE49-F238E27FC236}">
                    <a16:creationId xmlns:a16="http://schemas.microsoft.com/office/drawing/2014/main" id="{AED27EB6-1BE0-6A48-D7AA-C8A2157C717C}"/>
                  </a:ext>
                </a:extLst>
              </p:cNvPr>
              <p:cNvSpPr/>
              <p:nvPr/>
            </p:nvSpPr>
            <p:spPr>
              <a:xfrm>
                <a:off x="504690" y="0"/>
                <a:ext cx="716693" cy="716693"/>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72" name="Group 46">
                <a:extLst>
                  <a:ext uri="{FF2B5EF4-FFF2-40B4-BE49-F238E27FC236}">
                    <a16:creationId xmlns:a16="http://schemas.microsoft.com/office/drawing/2014/main" id="{1F29281F-3D44-0C86-ECCC-6594252C25E9}"/>
                  </a:ext>
                </a:extLst>
              </p:cNvPr>
              <p:cNvGrpSpPr/>
              <p:nvPr/>
            </p:nvGrpSpPr>
            <p:grpSpPr>
              <a:xfrm>
                <a:off x="684542" y="118620"/>
                <a:ext cx="302213" cy="482145"/>
                <a:chOff x="0" y="0"/>
                <a:chExt cx="302212" cy="482144"/>
              </a:xfrm>
            </p:grpSpPr>
            <p:sp>
              <p:nvSpPr>
                <p:cNvPr id="74" name="Freeform 47">
                  <a:extLst>
                    <a:ext uri="{FF2B5EF4-FFF2-40B4-BE49-F238E27FC236}">
                      <a16:creationId xmlns:a16="http://schemas.microsoft.com/office/drawing/2014/main" id="{0CDC18B4-B1DF-DDB4-7618-EE736245AAD8}"/>
                    </a:ext>
                  </a:extLst>
                </p:cNvPr>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75" name="Freeform 48">
                  <a:extLst>
                    <a:ext uri="{FF2B5EF4-FFF2-40B4-BE49-F238E27FC236}">
                      <a16:creationId xmlns:a16="http://schemas.microsoft.com/office/drawing/2014/main" id="{137D7C00-EC72-F07C-B518-84509C597413}"/>
                    </a:ext>
                  </a:extLst>
                </p:cNvPr>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73" name="TextBox 157">
                <a:extLst>
                  <a:ext uri="{FF2B5EF4-FFF2-40B4-BE49-F238E27FC236}">
                    <a16:creationId xmlns:a16="http://schemas.microsoft.com/office/drawing/2014/main" id="{A4498AD5-9781-690B-37D6-21D854178EDB}"/>
                  </a:ext>
                </a:extLst>
              </p:cNvPr>
              <p:cNvSpPr/>
              <p:nvPr/>
            </p:nvSpPr>
            <p:spPr>
              <a:xfrm>
                <a:off x="911061" y="72380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2400" b="0">
                    <a:latin typeface="Helvetica"/>
                    <a:ea typeface="Helvetica"/>
                    <a:cs typeface="Helvetica"/>
                    <a:sym typeface="Helvetica"/>
                  </a:defRPr>
                </a:pPr>
                <a:r>
                  <a:rPr dirty="0"/>
                  <a:t>Local</a:t>
                </a:r>
              </a:p>
              <a:p>
                <a:pPr defTabSz="1828800">
                  <a:defRPr sz="2400" b="0">
                    <a:latin typeface="Helvetica"/>
                    <a:ea typeface="Helvetica"/>
                    <a:cs typeface="Helvetica"/>
                    <a:sym typeface="Helvetica"/>
                  </a:defRPr>
                </a:pPr>
                <a:r>
                  <a:rPr dirty="0"/>
                  <a:t>Oscillator</a:t>
                </a:r>
              </a:p>
              <a:p>
                <a:pPr defTabSz="1828800">
                  <a:defRPr sz="2400" b="0">
                    <a:latin typeface="Helvetica"/>
                    <a:ea typeface="Helvetica"/>
                    <a:cs typeface="Helvetica"/>
                    <a:sym typeface="Helvetica"/>
                  </a:defRPr>
                </a:pPr>
                <a:r>
                  <a:rPr dirty="0"/>
                  <a:t>4.9785 GHz</a:t>
                </a:r>
              </a:p>
            </p:txBody>
          </p:sp>
        </p:grpSp>
      </p:grpSp>
      <p:sp>
        <p:nvSpPr>
          <p:cNvPr id="20" name="Triangle 126">
            <a:extLst>
              <a:ext uri="{FF2B5EF4-FFF2-40B4-BE49-F238E27FC236}">
                <a16:creationId xmlns:a16="http://schemas.microsoft.com/office/drawing/2014/main" id="{AAA1081F-24C2-C51F-45EB-27B78884A031}"/>
              </a:ext>
            </a:extLst>
          </p:cNvPr>
          <p:cNvSpPr/>
          <p:nvPr/>
        </p:nvSpPr>
        <p:spPr>
          <a:xfrm rot="5400000">
            <a:off x="6917028" y="4717208"/>
            <a:ext cx="716694"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21" name="Group 145">
            <a:extLst>
              <a:ext uri="{FF2B5EF4-FFF2-40B4-BE49-F238E27FC236}">
                <a16:creationId xmlns:a16="http://schemas.microsoft.com/office/drawing/2014/main" id="{8CAE66B6-4EAD-B937-948B-89E9C5C7A4BB}"/>
              </a:ext>
            </a:extLst>
          </p:cNvPr>
          <p:cNvGrpSpPr/>
          <p:nvPr/>
        </p:nvGrpSpPr>
        <p:grpSpPr>
          <a:xfrm>
            <a:off x="8182030" y="4607503"/>
            <a:ext cx="1144649" cy="1028987"/>
            <a:chOff x="0" y="0"/>
            <a:chExt cx="1144648" cy="1028986"/>
          </a:xfrm>
        </p:grpSpPr>
        <p:sp>
          <p:nvSpPr>
            <p:cNvPr id="43" name="Rectangle 144">
              <a:extLst>
                <a:ext uri="{FF2B5EF4-FFF2-40B4-BE49-F238E27FC236}">
                  <a16:creationId xmlns:a16="http://schemas.microsoft.com/office/drawing/2014/main" id="{BB248FEF-F231-8849-C36B-F86CDB57CB3F}"/>
                </a:ext>
              </a:extLst>
            </p:cNvPr>
            <p:cNvSpPr/>
            <p:nvPr/>
          </p:nvSpPr>
          <p:spPr>
            <a:xfrm>
              <a:off x="-1" y="-1"/>
              <a:ext cx="1144650" cy="1028988"/>
            </a:xfrm>
            <a:prstGeom prst="rect">
              <a:avLst/>
            </a:prstGeom>
            <a:solidFill>
              <a:srgbClr val="D6DCE5"/>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44" name="Straight Connector 4">
              <a:extLst>
                <a:ext uri="{FF2B5EF4-FFF2-40B4-BE49-F238E27FC236}">
                  <a16:creationId xmlns:a16="http://schemas.microsoft.com/office/drawing/2014/main" id="{6D77D2CC-CA95-9E84-BC28-8F4AD6F9AFDA}"/>
                </a:ext>
              </a:extLst>
            </p:cNvPr>
            <p:cNvSpPr/>
            <p:nvPr/>
          </p:nvSpPr>
          <p:spPr>
            <a:xfrm flipV="1">
              <a:off x="481605" y="135650"/>
              <a:ext cx="119731" cy="222987"/>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45" name="Group 129">
              <a:extLst>
                <a:ext uri="{FF2B5EF4-FFF2-40B4-BE49-F238E27FC236}">
                  <a16:creationId xmlns:a16="http://schemas.microsoft.com/office/drawing/2014/main" id="{DEB26C04-4011-0DDF-EA7E-58771EB531A9}"/>
                </a:ext>
              </a:extLst>
            </p:cNvPr>
            <p:cNvGrpSpPr/>
            <p:nvPr/>
          </p:nvGrpSpPr>
          <p:grpSpPr>
            <a:xfrm>
              <a:off x="83052" y="116554"/>
              <a:ext cx="963776" cy="259417"/>
              <a:chOff x="0" y="0"/>
              <a:chExt cx="963775" cy="259415"/>
            </a:xfrm>
          </p:grpSpPr>
          <p:sp>
            <p:nvSpPr>
              <p:cNvPr id="53" name="Freeform 134">
                <a:extLst>
                  <a:ext uri="{FF2B5EF4-FFF2-40B4-BE49-F238E27FC236}">
                    <a16:creationId xmlns:a16="http://schemas.microsoft.com/office/drawing/2014/main" id="{46672139-A026-DFEF-C488-BB3180396550}"/>
                  </a:ext>
                </a:extLst>
              </p:cNvPr>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4" name="Freeform 135">
                <a:extLst>
                  <a:ext uri="{FF2B5EF4-FFF2-40B4-BE49-F238E27FC236}">
                    <a16:creationId xmlns:a16="http://schemas.microsoft.com/office/drawing/2014/main" id="{85CEF974-9C15-A358-B558-0D98337CABF2}"/>
                  </a:ext>
                </a:extLst>
              </p:cNvPr>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nvGrpSpPr>
            <p:cNvPr id="46" name="Group 136">
              <a:extLst>
                <a:ext uri="{FF2B5EF4-FFF2-40B4-BE49-F238E27FC236}">
                  <a16:creationId xmlns:a16="http://schemas.microsoft.com/office/drawing/2014/main" id="{B6148064-0975-14BB-ABDE-27A3CAA092E1}"/>
                </a:ext>
              </a:extLst>
            </p:cNvPr>
            <p:cNvGrpSpPr/>
            <p:nvPr/>
          </p:nvGrpSpPr>
          <p:grpSpPr>
            <a:xfrm>
              <a:off x="83052" y="383176"/>
              <a:ext cx="963776" cy="259417"/>
              <a:chOff x="0" y="0"/>
              <a:chExt cx="963775" cy="259415"/>
            </a:xfrm>
          </p:grpSpPr>
          <p:sp>
            <p:nvSpPr>
              <p:cNvPr id="51" name="Freeform 137">
                <a:extLst>
                  <a:ext uri="{FF2B5EF4-FFF2-40B4-BE49-F238E27FC236}">
                    <a16:creationId xmlns:a16="http://schemas.microsoft.com/office/drawing/2014/main" id="{96EDB2E9-78D6-D68B-F7F1-928569B69649}"/>
                  </a:ext>
                </a:extLst>
              </p:cNvPr>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2" name="Freeform 138">
                <a:extLst>
                  <a:ext uri="{FF2B5EF4-FFF2-40B4-BE49-F238E27FC236}">
                    <a16:creationId xmlns:a16="http://schemas.microsoft.com/office/drawing/2014/main" id="{E371BECB-BA02-7BC7-B902-993238FC1A7D}"/>
                  </a:ext>
                </a:extLst>
              </p:cNvPr>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nvGrpSpPr>
            <p:cNvPr id="47" name="Group 139">
              <a:extLst>
                <a:ext uri="{FF2B5EF4-FFF2-40B4-BE49-F238E27FC236}">
                  <a16:creationId xmlns:a16="http://schemas.microsoft.com/office/drawing/2014/main" id="{706D60EA-7EC5-0697-FA89-6B9E6B9DFDE4}"/>
                </a:ext>
              </a:extLst>
            </p:cNvPr>
            <p:cNvGrpSpPr/>
            <p:nvPr/>
          </p:nvGrpSpPr>
          <p:grpSpPr>
            <a:xfrm>
              <a:off x="83052" y="644439"/>
              <a:ext cx="963776" cy="259416"/>
              <a:chOff x="0" y="0"/>
              <a:chExt cx="963775" cy="259415"/>
            </a:xfrm>
          </p:grpSpPr>
          <p:sp>
            <p:nvSpPr>
              <p:cNvPr id="49" name="Freeform 140">
                <a:extLst>
                  <a:ext uri="{FF2B5EF4-FFF2-40B4-BE49-F238E27FC236}">
                    <a16:creationId xmlns:a16="http://schemas.microsoft.com/office/drawing/2014/main" id="{5EEF4915-EB3E-5012-2DB0-88B9DEAEAF6F}"/>
                  </a:ext>
                </a:extLst>
              </p:cNvPr>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50" name="Freeform 141">
                <a:extLst>
                  <a:ext uri="{FF2B5EF4-FFF2-40B4-BE49-F238E27FC236}">
                    <a16:creationId xmlns:a16="http://schemas.microsoft.com/office/drawing/2014/main" id="{69C3549C-F1F3-9274-9144-A5E6BB21543A}"/>
                  </a:ext>
                </a:extLst>
              </p:cNvPr>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48" name="Straight Connector 143">
              <a:extLst>
                <a:ext uri="{FF2B5EF4-FFF2-40B4-BE49-F238E27FC236}">
                  <a16:creationId xmlns:a16="http://schemas.microsoft.com/office/drawing/2014/main" id="{86473317-0BDC-0173-6C83-4EBFCC1A6F72}"/>
                </a:ext>
              </a:extLst>
            </p:cNvPr>
            <p:cNvSpPr/>
            <p:nvPr/>
          </p:nvSpPr>
          <p:spPr>
            <a:xfrm flipV="1">
              <a:off x="481606" y="642595"/>
              <a:ext cx="119731" cy="222987"/>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sp>
        <p:nvSpPr>
          <p:cNvPr id="23" name="TextBox 168">
            <a:extLst>
              <a:ext uri="{FF2B5EF4-FFF2-40B4-BE49-F238E27FC236}">
                <a16:creationId xmlns:a16="http://schemas.microsoft.com/office/drawing/2014/main" id="{54773AA5-E0D3-D484-4D62-FDFBFCB18220}"/>
              </a:ext>
            </a:extLst>
          </p:cNvPr>
          <p:cNvSpPr/>
          <p:nvPr/>
        </p:nvSpPr>
        <p:spPr>
          <a:xfrm>
            <a:off x="8568041" y="3311222"/>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2800" b="0">
                <a:latin typeface="Helvetica"/>
                <a:ea typeface="Helvetica"/>
                <a:cs typeface="Helvetica"/>
                <a:sym typeface="Helvetica"/>
              </a:defRPr>
            </a:pPr>
            <a:r>
              <a:t>Bandpass</a:t>
            </a:r>
          </a:p>
          <a:p>
            <a:pPr defTabSz="1828800">
              <a:defRPr sz="2800" b="0">
                <a:latin typeface="Helvetica"/>
                <a:ea typeface="Helvetica"/>
                <a:cs typeface="Helvetica"/>
                <a:sym typeface="Helvetica"/>
              </a:defRPr>
            </a:pPr>
            <a:r>
              <a:t>Filter</a:t>
            </a:r>
          </a:p>
          <a:p>
            <a:pPr defTabSz="1828800">
              <a:defRPr sz="2800" b="0">
                <a:latin typeface="Helvetica"/>
                <a:ea typeface="Helvetica"/>
                <a:cs typeface="Helvetica"/>
                <a:sym typeface="Helvetica"/>
              </a:defRPr>
            </a:pPr>
            <a:r>
              <a:t>20-23 MHz</a:t>
            </a:r>
          </a:p>
        </p:txBody>
      </p:sp>
      <p:pic>
        <p:nvPicPr>
          <p:cNvPr id="24" name="Picture 171" descr="Picture 171">
            <a:extLst>
              <a:ext uri="{FF2B5EF4-FFF2-40B4-BE49-F238E27FC236}">
                <a16:creationId xmlns:a16="http://schemas.microsoft.com/office/drawing/2014/main" id="{8E6F498E-5B33-6438-4107-34B271B51706}"/>
              </a:ext>
            </a:extLst>
          </p:cNvPr>
          <p:cNvPicPr>
            <a:picLocks noChangeAspect="1"/>
          </p:cNvPicPr>
          <p:nvPr/>
        </p:nvPicPr>
        <p:blipFill>
          <a:blip r:embed="rId2"/>
          <a:stretch>
            <a:fillRect/>
          </a:stretch>
        </p:blipFill>
        <p:spPr>
          <a:xfrm>
            <a:off x="5128486" y="4814966"/>
            <a:ext cx="1366971" cy="258101"/>
          </a:xfrm>
          <a:prstGeom prst="rect">
            <a:avLst/>
          </a:prstGeom>
          <a:ln w="12700" cap="flat">
            <a:noFill/>
            <a:miter lim="400000"/>
          </a:ln>
          <a:effectLst/>
        </p:spPr>
      </p:pic>
      <p:sp>
        <p:nvSpPr>
          <p:cNvPr id="32" name="TextBox 23">
            <a:extLst>
              <a:ext uri="{FF2B5EF4-FFF2-40B4-BE49-F238E27FC236}">
                <a16:creationId xmlns:a16="http://schemas.microsoft.com/office/drawing/2014/main" id="{2B52CE8C-D35A-69C9-579F-EB63ADBC3562}"/>
              </a:ext>
            </a:extLst>
          </p:cNvPr>
          <p:cNvSpPr/>
          <p:nvPr/>
        </p:nvSpPr>
        <p:spPr>
          <a:xfrm>
            <a:off x="2077450" y="3552770"/>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3600" b="0">
                <a:latin typeface="Calibri"/>
                <a:ea typeface="Calibri"/>
                <a:cs typeface="Calibri"/>
                <a:sym typeface="Calibri"/>
              </a:defRPr>
            </a:pPr>
            <a:r>
              <a:t>HFET</a:t>
            </a:r>
          </a:p>
          <a:p>
            <a:pPr defTabSz="1828800">
              <a:defRPr sz="3600" b="0">
                <a:latin typeface="Calibri"/>
                <a:ea typeface="Calibri"/>
                <a:cs typeface="Calibri"/>
                <a:sym typeface="Calibri"/>
              </a:defRPr>
            </a:pPr>
            <a:r>
              <a:t>amplifiers</a:t>
            </a:r>
          </a:p>
        </p:txBody>
      </p:sp>
      <p:grpSp>
        <p:nvGrpSpPr>
          <p:cNvPr id="100" name="Group 99">
            <a:extLst>
              <a:ext uri="{FF2B5EF4-FFF2-40B4-BE49-F238E27FC236}">
                <a16:creationId xmlns:a16="http://schemas.microsoft.com/office/drawing/2014/main" id="{C8847DEC-7251-F588-BF1F-31F21ECC15AF}"/>
              </a:ext>
            </a:extLst>
          </p:cNvPr>
          <p:cNvGrpSpPr/>
          <p:nvPr/>
        </p:nvGrpSpPr>
        <p:grpSpPr>
          <a:xfrm>
            <a:off x="9883379" y="4443870"/>
            <a:ext cx="1666242" cy="1326240"/>
            <a:chOff x="12041363" y="4858906"/>
            <a:chExt cx="1666242" cy="1326240"/>
          </a:xfrm>
        </p:grpSpPr>
        <p:sp>
          <p:nvSpPr>
            <p:cNvPr id="41" name="Rounded Rectangle 150">
              <a:extLst>
                <a:ext uri="{FF2B5EF4-FFF2-40B4-BE49-F238E27FC236}">
                  <a16:creationId xmlns:a16="http://schemas.microsoft.com/office/drawing/2014/main" id="{283CF56C-E75C-9F2D-851A-28A1CE461DDA}"/>
                </a:ext>
              </a:extLst>
            </p:cNvPr>
            <p:cNvSpPr/>
            <p:nvPr/>
          </p:nvSpPr>
          <p:spPr>
            <a:xfrm>
              <a:off x="12041363" y="4858906"/>
              <a:ext cx="1666242" cy="1326240"/>
            </a:xfrm>
            <a:prstGeom prst="roundRect">
              <a:avLst>
                <a:gd name="adj" fmla="val 16667"/>
              </a:avLst>
            </a:prstGeom>
            <a:solidFill>
              <a:srgbClr val="DEEBF7"/>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94" name="TextBox 93">
              <a:extLst>
                <a:ext uri="{FF2B5EF4-FFF2-40B4-BE49-F238E27FC236}">
                  <a16:creationId xmlns:a16="http://schemas.microsoft.com/office/drawing/2014/main" id="{D604B81B-5D06-F8F9-010D-20AB544E98EE}"/>
                </a:ext>
              </a:extLst>
            </p:cNvPr>
            <p:cNvSpPr txBox="1"/>
            <p:nvPr/>
          </p:nvSpPr>
          <p:spPr>
            <a:xfrm>
              <a:off x="12079110" y="4988619"/>
              <a:ext cx="1577355"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ADC</a:t>
              </a:r>
            </a:p>
            <a:p>
              <a:pPr marL="0" marR="0" indent="0" algn="ctr" defTabSz="825500" rtl="0" fontAlgn="auto" latinLnBrk="0" hangingPunct="0">
                <a:lnSpc>
                  <a:spcPct val="100000"/>
                </a:lnSpc>
                <a:spcBef>
                  <a:spcPts val="0"/>
                </a:spcBef>
                <a:spcAft>
                  <a:spcPts val="0"/>
                </a:spcAft>
                <a:buClrTx/>
                <a:buSzTx/>
                <a:buFontTx/>
                <a:buNone/>
                <a:tabLst/>
              </a:pPr>
              <a:r>
                <a:rPr lang="en-US" dirty="0"/>
                <a:t>100MHz</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grpSp>
      <p:grpSp>
        <p:nvGrpSpPr>
          <p:cNvPr id="101" name="Group 100">
            <a:extLst>
              <a:ext uri="{FF2B5EF4-FFF2-40B4-BE49-F238E27FC236}">
                <a16:creationId xmlns:a16="http://schemas.microsoft.com/office/drawing/2014/main" id="{A3078D70-D7B1-8DE3-E49A-19F8281DE23C}"/>
              </a:ext>
            </a:extLst>
          </p:cNvPr>
          <p:cNvGrpSpPr/>
          <p:nvPr/>
        </p:nvGrpSpPr>
        <p:grpSpPr>
          <a:xfrm>
            <a:off x="11827877" y="4443870"/>
            <a:ext cx="2862604" cy="1326240"/>
            <a:chOff x="13976216" y="4843611"/>
            <a:chExt cx="2862604" cy="1326240"/>
          </a:xfrm>
        </p:grpSpPr>
        <p:sp>
          <p:nvSpPr>
            <p:cNvPr id="95" name="Rounded Rectangle 150">
              <a:extLst>
                <a:ext uri="{FF2B5EF4-FFF2-40B4-BE49-F238E27FC236}">
                  <a16:creationId xmlns:a16="http://schemas.microsoft.com/office/drawing/2014/main" id="{9575D58C-0BEE-2016-29DD-B515015B48DF}"/>
                </a:ext>
              </a:extLst>
            </p:cNvPr>
            <p:cNvSpPr/>
            <p:nvPr/>
          </p:nvSpPr>
          <p:spPr>
            <a:xfrm>
              <a:off x="13976216" y="4843611"/>
              <a:ext cx="2862604" cy="1326240"/>
            </a:xfrm>
            <a:prstGeom prst="roundRect">
              <a:avLst>
                <a:gd name="adj" fmla="val 16667"/>
              </a:avLst>
            </a:prstGeom>
            <a:solidFill>
              <a:srgbClr val="DEEBF7"/>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96" name="TextBox 95">
              <a:extLst>
                <a:ext uri="{FF2B5EF4-FFF2-40B4-BE49-F238E27FC236}">
                  <a16:creationId xmlns:a16="http://schemas.microsoft.com/office/drawing/2014/main" id="{A076A6BF-9860-C9AC-7DAC-CDD17752AF83}"/>
                </a:ext>
              </a:extLst>
            </p:cNvPr>
            <p:cNvSpPr txBox="1"/>
            <p:nvPr/>
          </p:nvSpPr>
          <p:spPr>
            <a:xfrm>
              <a:off x="14169999" y="5009065"/>
              <a:ext cx="2475037"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dirty="0"/>
                <a:t>Digital signal</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processing</a:t>
              </a:r>
            </a:p>
          </p:txBody>
        </p:sp>
      </p:grpSp>
      <p:grpSp>
        <p:nvGrpSpPr>
          <p:cNvPr id="99" name="Group 98">
            <a:extLst>
              <a:ext uri="{FF2B5EF4-FFF2-40B4-BE49-F238E27FC236}">
                <a16:creationId xmlns:a16="http://schemas.microsoft.com/office/drawing/2014/main" id="{193AA47D-B2B3-3834-96A4-1925C69858F6}"/>
              </a:ext>
            </a:extLst>
          </p:cNvPr>
          <p:cNvGrpSpPr/>
          <p:nvPr/>
        </p:nvGrpSpPr>
        <p:grpSpPr>
          <a:xfrm>
            <a:off x="14968736" y="4443870"/>
            <a:ext cx="1666242" cy="1326240"/>
            <a:chOff x="16826627" y="4838460"/>
            <a:chExt cx="1666242" cy="1326240"/>
          </a:xfrm>
        </p:grpSpPr>
        <p:sp>
          <p:nvSpPr>
            <p:cNvPr id="97" name="Rounded Rectangle 150">
              <a:extLst>
                <a:ext uri="{FF2B5EF4-FFF2-40B4-BE49-F238E27FC236}">
                  <a16:creationId xmlns:a16="http://schemas.microsoft.com/office/drawing/2014/main" id="{AA85549F-1CEF-C28B-C2BB-8FA83430E450}"/>
                </a:ext>
              </a:extLst>
            </p:cNvPr>
            <p:cNvSpPr/>
            <p:nvPr/>
          </p:nvSpPr>
          <p:spPr>
            <a:xfrm>
              <a:off x="16826627" y="4838460"/>
              <a:ext cx="1666242" cy="1326240"/>
            </a:xfrm>
            <a:prstGeom prst="roundRect">
              <a:avLst>
                <a:gd name="adj" fmla="val 16667"/>
              </a:avLst>
            </a:prstGeom>
            <a:solidFill>
              <a:srgbClr val="DEEBF7"/>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98" name="TextBox 97">
              <a:extLst>
                <a:ext uri="{FF2B5EF4-FFF2-40B4-BE49-F238E27FC236}">
                  <a16:creationId xmlns:a16="http://schemas.microsoft.com/office/drawing/2014/main" id="{348B86C9-0394-8CB5-004D-AB7DA05A784A}"/>
                </a:ext>
              </a:extLst>
            </p:cNvPr>
            <p:cNvSpPr txBox="1"/>
            <p:nvPr/>
          </p:nvSpPr>
          <p:spPr>
            <a:xfrm>
              <a:off x="16864374" y="4968173"/>
              <a:ext cx="1577355"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dirty="0"/>
                <a:t>DAC</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a:p>
              <a:pPr marL="0" marR="0" indent="0" algn="ctr" defTabSz="825500" rtl="0" fontAlgn="auto" latinLnBrk="0" hangingPunct="0">
                <a:lnSpc>
                  <a:spcPct val="100000"/>
                </a:lnSpc>
                <a:spcBef>
                  <a:spcPts val="0"/>
                </a:spcBef>
                <a:spcAft>
                  <a:spcPts val="0"/>
                </a:spcAft>
                <a:buClrTx/>
                <a:buSzTx/>
                <a:buFontTx/>
                <a:buNone/>
                <a:tabLst/>
              </a:pPr>
              <a:r>
                <a:rPr lang="en-US" dirty="0"/>
                <a:t>100MHz</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grpSp>
      <p:grpSp>
        <p:nvGrpSpPr>
          <p:cNvPr id="102" name="Group 145">
            <a:extLst>
              <a:ext uri="{FF2B5EF4-FFF2-40B4-BE49-F238E27FC236}">
                <a16:creationId xmlns:a16="http://schemas.microsoft.com/office/drawing/2014/main" id="{EA3DA838-3C42-E398-E2DB-2F9E3752430B}"/>
              </a:ext>
            </a:extLst>
          </p:cNvPr>
          <p:cNvGrpSpPr/>
          <p:nvPr/>
        </p:nvGrpSpPr>
        <p:grpSpPr>
          <a:xfrm>
            <a:off x="17155701" y="4581223"/>
            <a:ext cx="1144649" cy="1028987"/>
            <a:chOff x="0" y="0"/>
            <a:chExt cx="1144648" cy="1028986"/>
          </a:xfrm>
        </p:grpSpPr>
        <p:sp>
          <p:nvSpPr>
            <p:cNvPr id="103" name="Rectangle 144">
              <a:extLst>
                <a:ext uri="{FF2B5EF4-FFF2-40B4-BE49-F238E27FC236}">
                  <a16:creationId xmlns:a16="http://schemas.microsoft.com/office/drawing/2014/main" id="{DCCA99B0-4EA1-AE39-109D-378426A14B40}"/>
                </a:ext>
              </a:extLst>
            </p:cNvPr>
            <p:cNvSpPr/>
            <p:nvPr/>
          </p:nvSpPr>
          <p:spPr>
            <a:xfrm>
              <a:off x="-1" y="-1"/>
              <a:ext cx="1144650" cy="1028988"/>
            </a:xfrm>
            <a:prstGeom prst="rect">
              <a:avLst/>
            </a:prstGeom>
            <a:solidFill>
              <a:srgbClr val="D6DCE5"/>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04" name="Straight Connector 4">
              <a:extLst>
                <a:ext uri="{FF2B5EF4-FFF2-40B4-BE49-F238E27FC236}">
                  <a16:creationId xmlns:a16="http://schemas.microsoft.com/office/drawing/2014/main" id="{50B4750A-AFA9-7653-7B22-C5C8C71FDAC9}"/>
                </a:ext>
              </a:extLst>
            </p:cNvPr>
            <p:cNvSpPr/>
            <p:nvPr/>
          </p:nvSpPr>
          <p:spPr>
            <a:xfrm flipV="1">
              <a:off x="481605" y="135650"/>
              <a:ext cx="119731" cy="222987"/>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105" name="Group 129">
              <a:extLst>
                <a:ext uri="{FF2B5EF4-FFF2-40B4-BE49-F238E27FC236}">
                  <a16:creationId xmlns:a16="http://schemas.microsoft.com/office/drawing/2014/main" id="{16E2DCD5-5464-7BFA-D0BB-0107758D8505}"/>
                </a:ext>
              </a:extLst>
            </p:cNvPr>
            <p:cNvGrpSpPr/>
            <p:nvPr/>
          </p:nvGrpSpPr>
          <p:grpSpPr>
            <a:xfrm>
              <a:off x="83052" y="116554"/>
              <a:ext cx="963776" cy="259417"/>
              <a:chOff x="0" y="0"/>
              <a:chExt cx="963775" cy="259415"/>
            </a:xfrm>
          </p:grpSpPr>
          <p:sp>
            <p:nvSpPr>
              <p:cNvPr id="113" name="Freeform 134">
                <a:extLst>
                  <a:ext uri="{FF2B5EF4-FFF2-40B4-BE49-F238E27FC236}">
                    <a16:creationId xmlns:a16="http://schemas.microsoft.com/office/drawing/2014/main" id="{54FA0D8E-E5D5-32D8-B3F6-5B1C1FB04FFA}"/>
                  </a:ext>
                </a:extLst>
              </p:cNvPr>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14" name="Freeform 135">
                <a:extLst>
                  <a:ext uri="{FF2B5EF4-FFF2-40B4-BE49-F238E27FC236}">
                    <a16:creationId xmlns:a16="http://schemas.microsoft.com/office/drawing/2014/main" id="{D1353876-6D1D-60C4-F467-63564B532BDD}"/>
                  </a:ext>
                </a:extLst>
              </p:cNvPr>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nvGrpSpPr>
            <p:cNvPr id="106" name="Group 136">
              <a:extLst>
                <a:ext uri="{FF2B5EF4-FFF2-40B4-BE49-F238E27FC236}">
                  <a16:creationId xmlns:a16="http://schemas.microsoft.com/office/drawing/2014/main" id="{4DE4CFB8-BAA3-ACDE-4A6C-6F1035817AAB}"/>
                </a:ext>
              </a:extLst>
            </p:cNvPr>
            <p:cNvGrpSpPr/>
            <p:nvPr/>
          </p:nvGrpSpPr>
          <p:grpSpPr>
            <a:xfrm>
              <a:off x="83052" y="383176"/>
              <a:ext cx="963776" cy="259417"/>
              <a:chOff x="0" y="0"/>
              <a:chExt cx="963775" cy="259415"/>
            </a:xfrm>
          </p:grpSpPr>
          <p:sp>
            <p:nvSpPr>
              <p:cNvPr id="111" name="Freeform 137">
                <a:extLst>
                  <a:ext uri="{FF2B5EF4-FFF2-40B4-BE49-F238E27FC236}">
                    <a16:creationId xmlns:a16="http://schemas.microsoft.com/office/drawing/2014/main" id="{A3E65699-D89D-FC16-667D-1F3E4F6EFA11}"/>
                  </a:ext>
                </a:extLst>
              </p:cNvPr>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12" name="Freeform 138">
                <a:extLst>
                  <a:ext uri="{FF2B5EF4-FFF2-40B4-BE49-F238E27FC236}">
                    <a16:creationId xmlns:a16="http://schemas.microsoft.com/office/drawing/2014/main" id="{39415EC6-2C4D-F221-3BC5-7E88E8565289}"/>
                  </a:ext>
                </a:extLst>
              </p:cNvPr>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grpSp>
          <p:nvGrpSpPr>
            <p:cNvPr id="107" name="Group 139">
              <a:extLst>
                <a:ext uri="{FF2B5EF4-FFF2-40B4-BE49-F238E27FC236}">
                  <a16:creationId xmlns:a16="http://schemas.microsoft.com/office/drawing/2014/main" id="{965C83AD-BFB3-E1CD-7422-02A48C7CA5CE}"/>
                </a:ext>
              </a:extLst>
            </p:cNvPr>
            <p:cNvGrpSpPr/>
            <p:nvPr/>
          </p:nvGrpSpPr>
          <p:grpSpPr>
            <a:xfrm>
              <a:off x="83052" y="644439"/>
              <a:ext cx="963776" cy="259416"/>
              <a:chOff x="0" y="0"/>
              <a:chExt cx="963775" cy="259415"/>
            </a:xfrm>
          </p:grpSpPr>
          <p:sp>
            <p:nvSpPr>
              <p:cNvPr id="109" name="Freeform 140">
                <a:extLst>
                  <a:ext uri="{FF2B5EF4-FFF2-40B4-BE49-F238E27FC236}">
                    <a16:creationId xmlns:a16="http://schemas.microsoft.com/office/drawing/2014/main" id="{F4B26C98-E84B-53C1-8E79-98CF99D8C1D3}"/>
                  </a:ext>
                </a:extLst>
              </p:cNvPr>
              <p:cNvSpPr/>
              <p:nvPr/>
            </p:nvSpPr>
            <p:spPr>
              <a:xfrm>
                <a:off x="0" y="0"/>
                <a:ext cx="481888" cy="12970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10" name="Freeform 141">
                <a:extLst>
                  <a:ext uri="{FF2B5EF4-FFF2-40B4-BE49-F238E27FC236}">
                    <a16:creationId xmlns:a16="http://schemas.microsoft.com/office/drawing/2014/main" id="{7F8FC8C7-8C67-A5E5-7D9F-6DB11B6974BA}"/>
                  </a:ext>
                </a:extLst>
              </p:cNvPr>
              <p:cNvSpPr/>
              <p:nvPr/>
            </p:nvSpPr>
            <p:spPr>
              <a:xfrm rot="10800000" flipH="1">
                <a:off x="481887" y="129707"/>
                <a:ext cx="481889" cy="12970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108" name="Straight Connector 143">
              <a:extLst>
                <a:ext uri="{FF2B5EF4-FFF2-40B4-BE49-F238E27FC236}">
                  <a16:creationId xmlns:a16="http://schemas.microsoft.com/office/drawing/2014/main" id="{E694E518-42FE-1BAE-09B7-380536D6ED7D}"/>
                </a:ext>
              </a:extLst>
            </p:cNvPr>
            <p:cNvSpPr/>
            <p:nvPr/>
          </p:nvSpPr>
          <p:spPr>
            <a:xfrm flipV="1">
              <a:off x="481606" y="642595"/>
              <a:ext cx="119731" cy="222987"/>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sp>
        <p:nvSpPr>
          <p:cNvPr id="115" name="Triangle 126">
            <a:extLst>
              <a:ext uri="{FF2B5EF4-FFF2-40B4-BE49-F238E27FC236}">
                <a16:creationId xmlns:a16="http://schemas.microsoft.com/office/drawing/2014/main" id="{3806A977-BF63-19C8-9FCD-86D086F2520A}"/>
              </a:ext>
            </a:extLst>
          </p:cNvPr>
          <p:cNvSpPr/>
          <p:nvPr/>
        </p:nvSpPr>
        <p:spPr>
          <a:xfrm rot="5400000">
            <a:off x="18877038" y="4682206"/>
            <a:ext cx="716694"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117" name="Group 116">
            <a:extLst>
              <a:ext uri="{FF2B5EF4-FFF2-40B4-BE49-F238E27FC236}">
                <a16:creationId xmlns:a16="http://schemas.microsoft.com/office/drawing/2014/main" id="{D601C4FD-F376-0BD9-73AE-3395F0C79AC8}"/>
              </a:ext>
            </a:extLst>
          </p:cNvPr>
          <p:cNvGrpSpPr/>
          <p:nvPr/>
        </p:nvGrpSpPr>
        <p:grpSpPr>
          <a:xfrm>
            <a:off x="20107910" y="4738171"/>
            <a:ext cx="1708514" cy="3031607"/>
            <a:chOff x="6250122" y="5214710"/>
            <a:chExt cx="1708514" cy="3031607"/>
          </a:xfrm>
        </p:grpSpPr>
        <p:sp>
          <p:nvSpPr>
            <p:cNvPr id="118" name="Straight Connector 41">
              <a:extLst>
                <a:ext uri="{FF2B5EF4-FFF2-40B4-BE49-F238E27FC236}">
                  <a16:creationId xmlns:a16="http://schemas.microsoft.com/office/drawing/2014/main" id="{300D23F6-6DB0-07D3-42E4-D926E60DE85F}"/>
                </a:ext>
              </a:extLst>
            </p:cNvPr>
            <p:cNvSpPr/>
            <p:nvPr/>
          </p:nvSpPr>
          <p:spPr>
            <a:xfrm>
              <a:off x="6608468" y="5788436"/>
              <a:ext cx="1" cy="478103"/>
            </a:xfrm>
            <a:prstGeom prst="line">
              <a:avLst/>
            </a:prstGeom>
            <a:noFill/>
            <a:ln w="381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nvGrpSpPr>
            <p:cNvPr id="119" name="Group 43">
              <a:extLst>
                <a:ext uri="{FF2B5EF4-FFF2-40B4-BE49-F238E27FC236}">
                  <a16:creationId xmlns:a16="http://schemas.microsoft.com/office/drawing/2014/main" id="{CBEE7814-0187-572E-1E2C-C41748033EC4}"/>
                </a:ext>
              </a:extLst>
            </p:cNvPr>
            <p:cNvGrpSpPr/>
            <p:nvPr/>
          </p:nvGrpSpPr>
          <p:grpSpPr>
            <a:xfrm>
              <a:off x="6250122" y="5214710"/>
              <a:ext cx="716693" cy="716693"/>
              <a:chOff x="0" y="0"/>
              <a:chExt cx="716692" cy="716692"/>
            </a:xfrm>
          </p:grpSpPr>
          <p:sp>
            <p:nvSpPr>
              <p:cNvPr id="129" name="Oval 49">
                <a:extLst>
                  <a:ext uri="{FF2B5EF4-FFF2-40B4-BE49-F238E27FC236}">
                    <a16:creationId xmlns:a16="http://schemas.microsoft.com/office/drawing/2014/main" id="{D08A7E4D-971A-D1FB-9FAD-7956BA8B411D}"/>
                  </a:ext>
                </a:extLst>
              </p:cNvPr>
              <p:cNvSpPr/>
              <p:nvPr/>
            </p:nvSpPr>
            <p:spPr>
              <a:xfrm>
                <a:off x="-1" y="-1"/>
                <a:ext cx="716694" cy="716694"/>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30" name="Straight Connector 50">
                <a:extLst>
                  <a:ext uri="{FF2B5EF4-FFF2-40B4-BE49-F238E27FC236}">
                    <a16:creationId xmlns:a16="http://schemas.microsoft.com/office/drawing/2014/main" id="{B1B44BED-7697-DC73-A669-93FF7B71758F}"/>
                  </a:ext>
                </a:extLst>
              </p:cNvPr>
              <p:cNvSpPr/>
              <p:nvPr/>
            </p:nvSpPr>
            <p:spPr>
              <a:xfrm>
                <a:off x="104957" y="104958"/>
                <a:ext cx="506778" cy="506774"/>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sp>
            <p:nvSpPr>
              <p:cNvPr id="131" name="Straight Connector 51">
                <a:extLst>
                  <a:ext uri="{FF2B5EF4-FFF2-40B4-BE49-F238E27FC236}">
                    <a16:creationId xmlns:a16="http://schemas.microsoft.com/office/drawing/2014/main" id="{B100CBE7-08E5-8419-8C20-E4DD110A42CA}"/>
                  </a:ext>
                </a:extLst>
              </p:cNvPr>
              <p:cNvSpPr/>
              <p:nvPr/>
            </p:nvSpPr>
            <p:spPr>
              <a:xfrm flipH="1">
                <a:off x="104958" y="97723"/>
                <a:ext cx="506776" cy="506776"/>
              </a:xfrm>
              <a:prstGeom prst="line">
                <a:avLst/>
              </a:prstGeom>
              <a:noFill/>
              <a:ln w="25400" cap="flat">
                <a:solidFill>
                  <a:srgbClr val="000000"/>
                </a:solidFill>
                <a:prstDash val="solid"/>
                <a:miter lim="800000"/>
              </a:ln>
              <a:effectLst/>
            </p:spPr>
            <p:txBody>
              <a:bodyPr wrap="square" lIns="91439" tIns="91439" rIns="91439" bIns="91439" numCol="1" anchor="t">
                <a:noAutofit/>
              </a:bodyPr>
              <a:lstStyle/>
              <a:p>
                <a:pPr algn="l" defTabSz="1828800">
                  <a:defRPr sz="3600" b="0">
                    <a:latin typeface="Calibri"/>
                    <a:ea typeface="Calibri"/>
                    <a:cs typeface="Calibri"/>
                    <a:sym typeface="Calibri"/>
                  </a:defRPr>
                </a:pPr>
                <a:endParaRPr/>
              </a:p>
            </p:txBody>
          </p:sp>
        </p:grpSp>
        <p:grpSp>
          <p:nvGrpSpPr>
            <p:cNvPr id="120" name="Group 179">
              <a:extLst>
                <a:ext uri="{FF2B5EF4-FFF2-40B4-BE49-F238E27FC236}">
                  <a16:creationId xmlns:a16="http://schemas.microsoft.com/office/drawing/2014/main" id="{CFAE22E3-D051-BC61-9258-BB13C0A82B62}"/>
                </a:ext>
              </a:extLst>
            </p:cNvPr>
            <p:cNvGrpSpPr/>
            <p:nvPr/>
          </p:nvGrpSpPr>
          <p:grpSpPr>
            <a:xfrm>
              <a:off x="6282264" y="6252508"/>
              <a:ext cx="1676372" cy="1993809"/>
              <a:chOff x="504690" y="0"/>
              <a:chExt cx="1676370" cy="1993808"/>
            </a:xfrm>
          </p:grpSpPr>
          <p:grpSp>
            <p:nvGrpSpPr>
              <p:cNvPr id="121" name="Group 42">
                <a:extLst>
                  <a:ext uri="{FF2B5EF4-FFF2-40B4-BE49-F238E27FC236}">
                    <a16:creationId xmlns:a16="http://schemas.microsoft.com/office/drawing/2014/main" id="{E07D83CB-4A04-66CC-96B5-F20580578CFE}"/>
                  </a:ext>
                </a:extLst>
              </p:cNvPr>
              <p:cNvGrpSpPr/>
              <p:nvPr/>
            </p:nvGrpSpPr>
            <p:grpSpPr>
              <a:xfrm>
                <a:off x="710862" y="111504"/>
                <a:ext cx="302213" cy="482145"/>
                <a:chOff x="0" y="0"/>
                <a:chExt cx="302212" cy="482144"/>
              </a:xfrm>
            </p:grpSpPr>
            <p:sp>
              <p:nvSpPr>
                <p:cNvPr id="127" name="Freeform 52">
                  <a:extLst>
                    <a:ext uri="{FF2B5EF4-FFF2-40B4-BE49-F238E27FC236}">
                      <a16:creationId xmlns:a16="http://schemas.microsoft.com/office/drawing/2014/main" id="{E35CD6D3-567C-BBF3-D4F7-E80B509D6491}"/>
                    </a:ext>
                  </a:extLst>
                </p:cNvPr>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28" name="Freeform 53">
                  <a:extLst>
                    <a:ext uri="{FF2B5EF4-FFF2-40B4-BE49-F238E27FC236}">
                      <a16:creationId xmlns:a16="http://schemas.microsoft.com/office/drawing/2014/main" id="{E8B316F8-B9F9-AB75-FFA1-94738737ABDF}"/>
                    </a:ext>
                  </a:extLst>
                </p:cNvPr>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122" name="Oval 44">
                <a:extLst>
                  <a:ext uri="{FF2B5EF4-FFF2-40B4-BE49-F238E27FC236}">
                    <a16:creationId xmlns:a16="http://schemas.microsoft.com/office/drawing/2014/main" id="{A25DE0E5-D1A3-768C-9779-76B65B66EA47}"/>
                  </a:ext>
                </a:extLst>
              </p:cNvPr>
              <p:cNvSpPr/>
              <p:nvPr/>
            </p:nvSpPr>
            <p:spPr>
              <a:xfrm>
                <a:off x="504690" y="0"/>
                <a:ext cx="716693" cy="716693"/>
              </a:xfrm>
              <a:prstGeom prst="ellipse">
                <a:avLst/>
              </a:prstGeom>
              <a:solidFill>
                <a:srgbClr val="E7E6E6"/>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nvGrpSpPr>
              <p:cNvPr id="123" name="Group 46">
                <a:extLst>
                  <a:ext uri="{FF2B5EF4-FFF2-40B4-BE49-F238E27FC236}">
                    <a16:creationId xmlns:a16="http://schemas.microsoft.com/office/drawing/2014/main" id="{2685B079-8306-06D2-76A1-893683982262}"/>
                  </a:ext>
                </a:extLst>
              </p:cNvPr>
              <p:cNvGrpSpPr/>
              <p:nvPr/>
            </p:nvGrpSpPr>
            <p:grpSpPr>
              <a:xfrm>
                <a:off x="684542" y="118620"/>
                <a:ext cx="302213" cy="482145"/>
                <a:chOff x="0" y="0"/>
                <a:chExt cx="302212" cy="482144"/>
              </a:xfrm>
            </p:grpSpPr>
            <p:sp>
              <p:nvSpPr>
                <p:cNvPr id="125" name="Freeform 47">
                  <a:extLst>
                    <a:ext uri="{FF2B5EF4-FFF2-40B4-BE49-F238E27FC236}">
                      <a16:creationId xmlns:a16="http://schemas.microsoft.com/office/drawing/2014/main" id="{4EC7814D-A94A-681C-4735-742F7A88E088}"/>
                    </a:ext>
                  </a:extLst>
                </p:cNvPr>
                <p:cNvSpPr/>
                <p:nvPr/>
              </p:nvSpPr>
              <p:spPr>
                <a:xfrm>
                  <a:off x="-1" y="0"/>
                  <a:ext cx="151108"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26" name="Freeform 48">
                  <a:extLst>
                    <a:ext uri="{FF2B5EF4-FFF2-40B4-BE49-F238E27FC236}">
                      <a16:creationId xmlns:a16="http://schemas.microsoft.com/office/drawing/2014/main" id="{E7C6CA3E-5907-8869-B3E1-93285441FF2B}"/>
                    </a:ext>
                  </a:extLst>
                </p:cNvPr>
                <p:cNvSpPr/>
                <p:nvPr/>
              </p:nvSpPr>
              <p:spPr>
                <a:xfrm rot="10800000" flipH="1">
                  <a:off x="151106" y="241072"/>
                  <a:ext cx="151107" cy="24107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835" y="10800"/>
                        <a:pt x="7670" y="0"/>
                        <a:pt x="11270" y="0"/>
                      </a:cubicBezTo>
                      <a:cubicBezTo>
                        <a:pt x="14870" y="0"/>
                        <a:pt x="18235" y="10800"/>
                        <a:pt x="21600" y="21600"/>
                      </a:cubicBezTo>
                    </a:path>
                  </a:pathLst>
                </a:custGeom>
                <a:no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grpSp>
          <p:sp>
            <p:nvSpPr>
              <p:cNvPr id="124" name="TextBox 157">
                <a:extLst>
                  <a:ext uri="{FF2B5EF4-FFF2-40B4-BE49-F238E27FC236}">
                    <a16:creationId xmlns:a16="http://schemas.microsoft.com/office/drawing/2014/main" id="{95958326-58AC-40A6-878E-2189B34C0654}"/>
                  </a:ext>
                </a:extLst>
              </p:cNvPr>
              <p:cNvSpPr/>
              <p:nvPr/>
            </p:nvSpPr>
            <p:spPr>
              <a:xfrm>
                <a:off x="911061" y="723808"/>
                <a:ext cx="1270001" cy="1270001"/>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9" tIns="91439" rIns="91439" bIns="91439" numCol="1" anchor="t">
                <a:spAutoFit/>
              </a:bodyPr>
              <a:lstStyle/>
              <a:p>
                <a:pPr defTabSz="1828800">
                  <a:defRPr sz="2400" b="0">
                    <a:latin typeface="Helvetica"/>
                    <a:ea typeface="Helvetica"/>
                    <a:cs typeface="Helvetica"/>
                    <a:sym typeface="Helvetica"/>
                  </a:defRPr>
                </a:pPr>
                <a:r>
                  <a:rPr dirty="0"/>
                  <a:t>Local</a:t>
                </a:r>
              </a:p>
              <a:p>
                <a:pPr defTabSz="1828800">
                  <a:defRPr sz="2400" b="0">
                    <a:latin typeface="Helvetica"/>
                    <a:ea typeface="Helvetica"/>
                    <a:cs typeface="Helvetica"/>
                    <a:sym typeface="Helvetica"/>
                  </a:defRPr>
                </a:pPr>
                <a:r>
                  <a:rPr dirty="0"/>
                  <a:t>Oscillator</a:t>
                </a:r>
              </a:p>
              <a:p>
                <a:pPr defTabSz="1828800">
                  <a:defRPr sz="2400" b="0">
                    <a:latin typeface="Helvetica"/>
                    <a:ea typeface="Helvetica"/>
                    <a:cs typeface="Helvetica"/>
                    <a:sym typeface="Helvetica"/>
                  </a:defRPr>
                </a:pPr>
                <a:r>
                  <a:rPr dirty="0"/>
                  <a:t>4.9785 GHz</a:t>
                </a:r>
              </a:p>
            </p:txBody>
          </p:sp>
        </p:grpSp>
      </p:grpSp>
      <p:sp>
        <p:nvSpPr>
          <p:cNvPr id="132" name="Triangle 126">
            <a:extLst>
              <a:ext uri="{FF2B5EF4-FFF2-40B4-BE49-F238E27FC236}">
                <a16:creationId xmlns:a16="http://schemas.microsoft.com/office/drawing/2014/main" id="{F7DDA7B7-4794-DB14-AF0A-0C1918073CDC}"/>
              </a:ext>
            </a:extLst>
          </p:cNvPr>
          <p:cNvSpPr/>
          <p:nvPr/>
        </p:nvSpPr>
        <p:spPr>
          <a:xfrm rot="5400000">
            <a:off x="21673937" y="4655849"/>
            <a:ext cx="716694"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cxnSp>
        <p:nvCxnSpPr>
          <p:cNvPr id="136" name="Straight Connector 135">
            <a:extLst>
              <a:ext uri="{FF2B5EF4-FFF2-40B4-BE49-F238E27FC236}">
                <a16:creationId xmlns:a16="http://schemas.microsoft.com/office/drawing/2014/main" id="{7A72101B-6C15-64BA-D8E5-FBB87AFCF7A8}"/>
              </a:ext>
            </a:extLst>
          </p:cNvPr>
          <p:cNvCxnSpPr>
            <a:cxnSpLocks/>
          </p:cNvCxnSpPr>
          <p:nvPr/>
        </p:nvCxnSpPr>
        <p:spPr>
          <a:xfrm>
            <a:off x="1005660" y="5170719"/>
            <a:ext cx="0" cy="7551368"/>
          </a:xfrm>
          <a:prstGeom prst="line">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sp>
        <p:nvSpPr>
          <p:cNvPr id="137" name="Triangle 10">
            <a:extLst>
              <a:ext uri="{FF2B5EF4-FFF2-40B4-BE49-F238E27FC236}">
                <a16:creationId xmlns:a16="http://schemas.microsoft.com/office/drawing/2014/main" id="{4EECCE8A-5848-C304-27A0-97326AA13550}"/>
              </a:ext>
            </a:extLst>
          </p:cNvPr>
          <p:cNvSpPr/>
          <p:nvPr/>
        </p:nvSpPr>
        <p:spPr>
          <a:xfrm>
            <a:off x="647314" y="9312965"/>
            <a:ext cx="716692"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9" name="Triangle 10">
            <a:extLst>
              <a:ext uri="{FF2B5EF4-FFF2-40B4-BE49-F238E27FC236}">
                <a16:creationId xmlns:a16="http://schemas.microsoft.com/office/drawing/2014/main" id="{C5CE1A9F-CE1C-0632-AF8F-CA6A9CABA791}"/>
              </a:ext>
            </a:extLst>
          </p:cNvPr>
          <p:cNvSpPr/>
          <p:nvPr/>
        </p:nvSpPr>
        <p:spPr>
          <a:xfrm>
            <a:off x="647314" y="10603213"/>
            <a:ext cx="716692" cy="828625"/>
          </a:xfrm>
          <a:prstGeom prst="triangle">
            <a:avLst/>
          </a:prstGeom>
          <a:solidFill>
            <a:srgbClr val="4472C4"/>
          </a:solidFill>
          <a:ln w="25400" cap="flat">
            <a:solidFill>
              <a:srgbClr val="32538F"/>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cxnSp>
        <p:nvCxnSpPr>
          <p:cNvPr id="139" name="Straight Connector 138">
            <a:extLst>
              <a:ext uri="{FF2B5EF4-FFF2-40B4-BE49-F238E27FC236}">
                <a16:creationId xmlns:a16="http://schemas.microsoft.com/office/drawing/2014/main" id="{218B339E-81B3-48BC-CBAD-93C859C5D8F1}"/>
              </a:ext>
            </a:extLst>
          </p:cNvPr>
          <p:cNvCxnSpPr>
            <a:cxnSpLocks/>
          </p:cNvCxnSpPr>
          <p:nvPr/>
        </p:nvCxnSpPr>
        <p:spPr>
          <a:xfrm>
            <a:off x="23476225" y="5055533"/>
            <a:ext cx="0" cy="7551368"/>
          </a:xfrm>
          <a:prstGeom prst="line">
            <a:avLst/>
          </a:prstGeom>
          <a:noFill/>
          <a:ln w="38100" cap="flat">
            <a:solidFill>
              <a:srgbClr val="000000"/>
            </a:solidFill>
            <a:prstDash val="solid"/>
            <a:miter lim="400000"/>
          </a:ln>
          <a:effectLst/>
          <a:sp3d/>
        </p:spPr>
        <p:style>
          <a:lnRef idx="0">
            <a:scrgbClr r="0" g="0" b="0"/>
          </a:lnRef>
          <a:fillRef idx="0">
            <a:scrgbClr r="0" g="0" b="0"/>
          </a:fillRef>
          <a:effectRef idx="0">
            <a:scrgbClr r="0" g="0" b="0"/>
          </a:effectRef>
          <a:fontRef idx="none"/>
        </p:style>
      </p:cxnSp>
      <p:grpSp>
        <p:nvGrpSpPr>
          <p:cNvPr id="140" name="Group 139">
            <a:extLst>
              <a:ext uri="{FF2B5EF4-FFF2-40B4-BE49-F238E27FC236}">
                <a16:creationId xmlns:a16="http://schemas.microsoft.com/office/drawing/2014/main" id="{FF0D5489-40BA-7440-77EE-AE851500D238}"/>
              </a:ext>
            </a:extLst>
          </p:cNvPr>
          <p:cNvGrpSpPr/>
          <p:nvPr/>
        </p:nvGrpSpPr>
        <p:grpSpPr>
          <a:xfrm>
            <a:off x="11826346" y="6262593"/>
            <a:ext cx="2862604" cy="1326240"/>
            <a:chOff x="13976216" y="4843611"/>
            <a:chExt cx="2862604" cy="1326240"/>
          </a:xfrm>
        </p:grpSpPr>
        <p:sp>
          <p:nvSpPr>
            <p:cNvPr id="141" name="Rounded Rectangle 150">
              <a:extLst>
                <a:ext uri="{FF2B5EF4-FFF2-40B4-BE49-F238E27FC236}">
                  <a16:creationId xmlns:a16="http://schemas.microsoft.com/office/drawing/2014/main" id="{B6B0CC3B-2ACF-37FF-F058-A6608E6F53AB}"/>
                </a:ext>
              </a:extLst>
            </p:cNvPr>
            <p:cNvSpPr/>
            <p:nvPr/>
          </p:nvSpPr>
          <p:spPr>
            <a:xfrm>
              <a:off x="13976216" y="4843611"/>
              <a:ext cx="2862604" cy="1326240"/>
            </a:xfrm>
            <a:prstGeom prst="roundRect">
              <a:avLst>
                <a:gd name="adj" fmla="val 16667"/>
              </a:avLst>
            </a:prstGeom>
            <a:solidFill>
              <a:srgbClr val="DEEBF7"/>
            </a:solidFill>
            <a:ln w="25400" cap="flat">
              <a:solidFill>
                <a:srgbClr val="000000"/>
              </a:solidFill>
              <a:prstDash val="solid"/>
              <a:miter lim="800000"/>
            </a:ln>
            <a:effectLst/>
          </p:spPr>
          <p:txBody>
            <a:bodyPr wrap="square" lIns="91439" tIns="91439" rIns="91439" bIns="91439" numCol="1" anchor="ctr">
              <a:noAutofit/>
            </a:bodyPr>
            <a:lstStyle/>
            <a:p>
              <a:pPr defTabSz="1828800">
                <a:defRPr sz="3600" b="0">
                  <a:solidFill>
                    <a:srgbClr val="FFFFFF"/>
                  </a:solidFill>
                  <a:latin typeface="Calibri"/>
                  <a:ea typeface="Calibri"/>
                  <a:cs typeface="Calibri"/>
                  <a:sym typeface="Calibri"/>
                </a:defRPr>
              </a:pPr>
              <a:endParaRPr/>
            </a:p>
          </p:txBody>
        </p:sp>
        <p:sp>
          <p:nvSpPr>
            <p:cNvPr id="142" name="TextBox 141">
              <a:extLst>
                <a:ext uri="{FF2B5EF4-FFF2-40B4-BE49-F238E27FC236}">
                  <a16:creationId xmlns:a16="http://schemas.microsoft.com/office/drawing/2014/main" id="{5E0B2C69-5EE1-982E-6044-45DB24550972}"/>
                </a:ext>
              </a:extLst>
            </p:cNvPr>
            <p:cNvSpPr txBox="1"/>
            <p:nvPr/>
          </p:nvSpPr>
          <p:spPr>
            <a:xfrm>
              <a:off x="14415260" y="5009065"/>
              <a:ext cx="1984518"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dirty="0"/>
                <a:t>Processor</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Control</a:t>
              </a:r>
            </a:p>
          </p:txBody>
        </p:sp>
      </p:grpSp>
      <p:cxnSp>
        <p:nvCxnSpPr>
          <p:cNvPr id="144" name="Straight Arrow Connector 143">
            <a:extLst>
              <a:ext uri="{FF2B5EF4-FFF2-40B4-BE49-F238E27FC236}">
                <a16:creationId xmlns:a16="http://schemas.microsoft.com/office/drawing/2014/main" id="{BEA8B9E1-DCCC-4106-3956-277148D81572}"/>
              </a:ext>
            </a:extLst>
          </p:cNvPr>
          <p:cNvCxnSpPr>
            <a:stCxn id="95" idx="2"/>
            <a:endCxn id="141" idx="0"/>
          </p:cNvCxnSpPr>
          <p:nvPr/>
        </p:nvCxnSpPr>
        <p:spPr>
          <a:xfrm flipH="1">
            <a:off x="13257648" y="5770110"/>
            <a:ext cx="1531" cy="492483"/>
          </a:xfrm>
          <a:prstGeom prst="straightConnector1">
            <a:avLst/>
          </a:prstGeom>
          <a:noFill/>
          <a:ln w="53975"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cxnSp>
        <p:nvCxnSpPr>
          <p:cNvPr id="145" name="Straight Arrow Connector 144">
            <a:extLst>
              <a:ext uri="{FF2B5EF4-FFF2-40B4-BE49-F238E27FC236}">
                <a16:creationId xmlns:a16="http://schemas.microsoft.com/office/drawing/2014/main" id="{0904368F-5018-8E09-89FB-E85E017DBAEE}"/>
              </a:ext>
            </a:extLst>
          </p:cNvPr>
          <p:cNvCxnSpPr>
            <a:cxnSpLocks/>
          </p:cNvCxnSpPr>
          <p:nvPr/>
        </p:nvCxnSpPr>
        <p:spPr>
          <a:xfrm>
            <a:off x="13257648" y="7588833"/>
            <a:ext cx="7096" cy="630835"/>
          </a:xfrm>
          <a:prstGeom prst="straightConnector1">
            <a:avLst/>
          </a:prstGeom>
          <a:noFill/>
          <a:ln w="53975" cap="flat">
            <a:solidFill>
              <a:srgbClr val="000000"/>
            </a:solidFill>
            <a:prstDash val="solid"/>
            <a:miter lim="400000"/>
            <a:headEnd type="triangle"/>
            <a:tailEnd type="triangle"/>
          </a:ln>
          <a:effectLst/>
          <a:sp3d/>
        </p:spPr>
        <p:style>
          <a:lnRef idx="0">
            <a:scrgbClr r="0" g="0" b="0"/>
          </a:lnRef>
          <a:fillRef idx="0">
            <a:scrgbClr r="0" g="0" b="0"/>
          </a:fillRef>
          <a:effectRef idx="0">
            <a:scrgbClr r="0" g="0" b="0"/>
          </a:effectRef>
          <a:fontRef idx="none"/>
        </p:style>
      </p:cxnSp>
      <p:sp>
        <p:nvSpPr>
          <p:cNvPr id="147" name="TextBox 146">
            <a:extLst>
              <a:ext uri="{FF2B5EF4-FFF2-40B4-BE49-F238E27FC236}">
                <a16:creationId xmlns:a16="http://schemas.microsoft.com/office/drawing/2014/main" id="{B7EE33BD-6500-B8EC-20BB-2BC766A0A265}"/>
              </a:ext>
            </a:extLst>
          </p:cNvPr>
          <p:cNvSpPr txBox="1"/>
          <p:nvPr/>
        </p:nvSpPr>
        <p:spPr>
          <a:xfrm>
            <a:off x="12324701" y="8076460"/>
            <a:ext cx="1925207"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[Ethernet]</a:t>
            </a:r>
          </a:p>
        </p:txBody>
      </p:sp>
      <p:sp>
        <p:nvSpPr>
          <p:cNvPr id="149" name="TextBox 148">
            <a:extLst>
              <a:ext uri="{FF2B5EF4-FFF2-40B4-BE49-F238E27FC236}">
                <a16:creationId xmlns:a16="http://schemas.microsoft.com/office/drawing/2014/main" id="{C04216F7-042F-F453-6D94-0C4D2F8D279F}"/>
              </a:ext>
            </a:extLst>
          </p:cNvPr>
          <p:cNvSpPr txBox="1"/>
          <p:nvPr/>
        </p:nvSpPr>
        <p:spPr>
          <a:xfrm>
            <a:off x="12818425" y="3817211"/>
            <a:ext cx="937757"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SOC</a:t>
            </a:r>
          </a:p>
        </p:txBody>
      </p:sp>
      <p:pic>
        <p:nvPicPr>
          <p:cNvPr id="151" name="Picture 150" descr="A black and white device with wires&#10;&#10;AI-generated content may be incorrect.">
            <a:extLst>
              <a:ext uri="{FF2B5EF4-FFF2-40B4-BE49-F238E27FC236}">
                <a16:creationId xmlns:a16="http://schemas.microsoft.com/office/drawing/2014/main" id="{3B263EB5-4EFE-EAC6-AC25-AD4131923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6985" y="8040507"/>
            <a:ext cx="7144173" cy="5358130"/>
          </a:xfrm>
          <a:prstGeom prst="rect">
            <a:avLst/>
          </a:prstGeom>
        </p:spPr>
      </p:pic>
      <p:sp>
        <p:nvSpPr>
          <p:cNvPr id="152" name="TextBox 151">
            <a:extLst>
              <a:ext uri="{FF2B5EF4-FFF2-40B4-BE49-F238E27FC236}">
                <a16:creationId xmlns:a16="http://schemas.microsoft.com/office/drawing/2014/main" id="{54654A6F-6B88-1F73-C6EF-92D9FF4DBE30}"/>
              </a:ext>
            </a:extLst>
          </p:cNvPr>
          <p:cNvSpPr txBox="1"/>
          <p:nvPr/>
        </p:nvSpPr>
        <p:spPr>
          <a:xfrm>
            <a:off x="1080688" y="11508923"/>
            <a:ext cx="177452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From </a:t>
            </a:r>
          </a:p>
          <a:p>
            <a:pPr marL="0" marR="0" indent="0" algn="ctr" defTabSz="825500" rtl="0" fontAlgn="auto" latinLnBrk="0" hangingPunct="0">
              <a:lnSpc>
                <a:spcPct val="100000"/>
              </a:lnSpc>
              <a:spcBef>
                <a:spcPts val="0"/>
              </a:spcBef>
              <a:spcAft>
                <a:spcPts val="0"/>
              </a:spcAft>
              <a:buClrTx/>
              <a:buSzTx/>
              <a:buFontTx/>
              <a:buNone/>
              <a:tabLst/>
            </a:pPr>
            <a:r>
              <a:rPr lang="en-US" dirty="0"/>
              <a:t>Cavity or</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other RF</a:t>
            </a:r>
          </a:p>
          <a:p>
            <a:pPr marL="0" marR="0" indent="0" algn="ctr" defTabSz="825500" rtl="0" fontAlgn="auto" latinLnBrk="0" hangingPunct="0">
              <a:lnSpc>
                <a:spcPct val="100000"/>
              </a:lnSpc>
              <a:spcBef>
                <a:spcPts val="0"/>
              </a:spcBef>
              <a:spcAft>
                <a:spcPts val="0"/>
              </a:spcAft>
              <a:buClrTx/>
              <a:buSzTx/>
              <a:buFontTx/>
              <a:buNone/>
              <a:tabLst/>
            </a:pPr>
            <a:r>
              <a:rPr lang="en-US" dirty="0"/>
              <a:t>structure</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153" name="Rectangle 152">
            <a:extLst>
              <a:ext uri="{FF2B5EF4-FFF2-40B4-BE49-F238E27FC236}">
                <a16:creationId xmlns:a16="http://schemas.microsoft.com/office/drawing/2014/main" id="{3C8C01FF-63B5-CB95-8DA1-1EC85E4B70DC}"/>
              </a:ext>
            </a:extLst>
          </p:cNvPr>
          <p:cNvSpPr/>
          <p:nvPr/>
        </p:nvSpPr>
        <p:spPr>
          <a:xfrm>
            <a:off x="23337077" y="8503191"/>
            <a:ext cx="274971" cy="886423"/>
          </a:xfrm>
          <a:prstGeom prst="rect">
            <a:avLst/>
          </a:prstGeom>
          <a:solidFill>
            <a:srgbClr val="4472C4"/>
          </a:solidFill>
          <a:ln w="254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4" name="Rectangle 153">
            <a:extLst>
              <a:ext uri="{FF2B5EF4-FFF2-40B4-BE49-F238E27FC236}">
                <a16:creationId xmlns:a16="http://schemas.microsoft.com/office/drawing/2014/main" id="{510B8E9F-4A4F-B6E8-1A86-5070CE7F3B88}"/>
              </a:ext>
            </a:extLst>
          </p:cNvPr>
          <p:cNvSpPr/>
          <p:nvPr/>
        </p:nvSpPr>
        <p:spPr>
          <a:xfrm>
            <a:off x="23338739" y="9581322"/>
            <a:ext cx="274971" cy="886423"/>
          </a:xfrm>
          <a:prstGeom prst="rect">
            <a:avLst/>
          </a:prstGeom>
          <a:solidFill>
            <a:srgbClr val="4472C4"/>
          </a:solidFill>
          <a:ln w="254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5" name="Rectangle 154">
            <a:extLst>
              <a:ext uri="{FF2B5EF4-FFF2-40B4-BE49-F238E27FC236}">
                <a16:creationId xmlns:a16="http://schemas.microsoft.com/office/drawing/2014/main" id="{F7D5A943-765A-6D07-D0DA-311F9811B3AF}"/>
              </a:ext>
            </a:extLst>
          </p:cNvPr>
          <p:cNvSpPr/>
          <p:nvPr/>
        </p:nvSpPr>
        <p:spPr>
          <a:xfrm>
            <a:off x="23337077" y="10659453"/>
            <a:ext cx="274971" cy="886423"/>
          </a:xfrm>
          <a:prstGeom prst="rect">
            <a:avLst/>
          </a:prstGeom>
          <a:solidFill>
            <a:srgbClr val="4472C4"/>
          </a:solidFill>
          <a:ln w="254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56" name="TextBox 155">
            <a:extLst>
              <a:ext uri="{FF2B5EF4-FFF2-40B4-BE49-F238E27FC236}">
                <a16:creationId xmlns:a16="http://schemas.microsoft.com/office/drawing/2014/main" id="{B6779025-B491-0C3E-D495-463500390C38}"/>
              </a:ext>
            </a:extLst>
          </p:cNvPr>
          <p:cNvSpPr txBox="1"/>
          <p:nvPr/>
        </p:nvSpPr>
        <p:spPr>
          <a:xfrm>
            <a:off x="21559334" y="11223358"/>
            <a:ext cx="177452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US" dirty="0"/>
              <a:t>To</a:t>
            </a: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 </a:t>
            </a:r>
          </a:p>
          <a:p>
            <a:pPr marL="0" marR="0" indent="0" algn="ctr" defTabSz="825500" rtl="0" fontAlgn="auto" latinLnBrk="0" hangingPunct="0">
              <a:lnSpc>
                <a:spcPct val="100000"/>
              </a:lnSpc>
              <a:spcBef>
                <a:spcPts val="0"/>
              </a:spcBef>
              <a:spcAft>
                <a:spcPts val="0"/>
              </a:spcAft>
              <a:buClrTx/>
              <a:buSzTx/>
              <a:buFontTx/>
              <a:buNone/>
              <a:tabLst/>
            </a:pPr>
            <a:r>
              <a:rPr lang="en-US" dirty="0"/>
              <a:t>Cavity or</a:t>
            </a:r>
          </a:p>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other RF</a:t>
            </a:r>
          </a:p>
          <a:p>
            <a:pPr marL="0" marR="0" indent="0" algn="ctr" defTabSz="825500" rtl="0" fontAlgn="auto" latinLnBrk="0" hangingPunct="0">
              <a:lnSpc>
                <a:spcPct val="100000"/>
              </a:lnSpc>
              <a:spcBef>
                <a:spcPts val="0"/>
              </a:spcBef>
              <a:spcAft>
                <a:spcPts val="0"/>
              </a:spcAft>
              <a:buClrTx/>
              <a:buSzTx/>
              <a:buFontTx/>
              <a:buNone/>
              <a:tabLst/>
            </a:pPr>
            <a:r>
              <a:rPr lang="en-US" dirty="0"/>
              <a:t>structure</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cxnSp>
        <p:nvCxnSpPr>
          <p:cNvPr id="158" name="Straight Connector 157">
            <a:extLst>
              <a:ext uri="{FF2B5EF4-FFF2-40B4-BE49-F238E27FC236}">
                <a16:creationId xmlns:a16="http://schemas.microsoft.com/office/drawing/2014/main" id="{93674169-5E63-FD66-44A0-3D6AD6AD9A72}"/>
              </a:ext>
            </a:extLst>
          </p:cNvPr>
          <p:cNvCxnSpPr>
            <a:cxnSpLocks/>
          </p:cNvCxnSpPr>
          <p:nvPr/>
        </p:nvCxnSpPr>
        <p:spPr>
          <a:xfrm>
            <a:off x="159026" y="8219668"/>
            <a:ext cx="3538331" cy="0"/>
          </a:xfrm>
          <a:prstGeom prst="line">
            <a:avLst/>
          </a:prstGeom>
          <a:noFill/>
          <a:ln w="63500" cap="flat">
            <a:solidFill>
              <a:srgbClr val="00B0F0"/>
            </a:solidFill>
            <a:prstDash val="solid"/>
            <a:miter lim="400000"/>
          </a:ln>
          <a:effectLst/>
          <a:sp3d/>
        </p:spPr>
        <p:style>
          <a:lnRef idx="0">
            <a:scrgbClr r="0" g="0" b="0"/>
          </a:lnRef>
          <a:fillRef idx="0">
            <a:scrgbClr r="0" g="0" b="0"/>
          </a:fillRef>
          <a:effectRef idx="0">
            <a:scrgbClr r="0" g="0" b="0"/>
          </a:effectRef>
          <a:fontRef idx="none"/>
        </p:style>
      </p:cxnSp>
      <p:cxnSp>
        <p:nvCxnSpPr>
          <p:cNvPr id="159" name="Straight Connector 158">
            <a:extLst>
              <a:ext uri="{FF2B5EF4-FFF2-40B4-BE49-F238E27FC236}">
                <a16:creationId xmlns:a16="http://schemas.microsoft.com/office/drawing/2014/main" id="{23B6EA8E-E13B-4155-6023-D3EF9397752A}"/>
              </a:ext>
            </a:extLst>
          </p:cNvPr>
          <p:cNvCxnSpPr>
            <a:cxnSpLocks/>
          </p:cNvCxnSpPr>
          <p:nvPr/>
        </p:nvCxnSpPr>
        <p:spPr>
          <a:xfrm>
            <a:off x="20622119" y="8219668"/>
            <a:ext cx="3538331" cy="0"/>
          </a:xfrm>
          <a:prstGeom prst="line">
            <a:avLst/>
          </a:prstGeom>
          <a:noFill/>
          <a:ln w="63500" cap="flat">
            <a:solidFill>
              <a:srgbClr val="00B0F0"/>
            </a:solidFill>
            <a:prstDash val="solid"/>
            <a:miter lim="400000"/>
          </a:ln>
          <a:effectLst/>
          <a:sp3d/>
        </p:spPr>
        <p:style>
          <a:lnRef idx="0">
            <a:scrgbClr r="0" g="0" b="0"/>
          </a:lnRef>
          <a:fillRef idx="0">
            <a:scrgbClr r="0" g="0" b="0"/>
          </a:fillRef>
          <a:effectRef idx="0">
            <a:scrgbClr r="0" g="0" b="0"/>
          </a:effectRef>
          <a:fontRef idx="none"/>
        </p:style>
      </p:cxnSp>
      <p:sp>
        <p:nvSpPr>
          <p:cNvPr id="160" name="TextBox 159">
            <a:extLst>
              <a:ext uri="{FF2B5EF4-FFF2-40B4-BE49-F238E27FC236}">
                <a16:creationId xmlns:a16="http://schemas.microsoft.com/office/drawing/2014/main" id="{F8BDDBC9-5B1A-F2AF-E301-1A9FA841DEB6}"/>
              </a:ext>
            </a:extLst>
          </p:cNvPr>
          <p:cNvSpPr txBox="1"/>
          <p:nvPr/>
        </p:nvSpPr>
        <p:spPr>
          <a:xfrm>
            <a:off x="1652259" y="8271297"/>
            <a:ext cx="120065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COLD</a:t>
            </a:r>
          </a:p>
        </p:txBody>
      </p:sp>
      <p:sp>
        <p:nvSpPr>
          <p:cNvPr id="161" name="TextBox 160">
            <a:extLst>
              <a:ext uri="{FF2B5EF4-FFF2-40B4-BE49-F238E27FC236}">
                <a16:creationId xmlns:a16="http://schemas.microsoft.com/office/drawing/2014/main" id="{E6A9EB73-45D8-BF01-1978-213976B0D062}"/>
              </a:ext>
            </a:extLst>
          </p:cNvPr>
          <p:cNvSpPr txBox="1"/>
          <p:nvPr/>
        </p:nvSpPr>
        <p:spPr>
          <a:xfrm>
            <a:off x="21676602" y="8271297"/>
            <a:ext cx="120065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COLD</a:t>
            </a:r>
          </a:p>
        </p:txBody>
      </p:sp>
      <p:sp>
        <p:nvSpPr>
          <p:cNvPr id="162" name="TextBox 161">
            <a:extLst>
              <a:ext uri="{FF2B5EF4-FFF2-40B4-BE49-F238E27FC236}">
                <a16:creationId xmlns:a16="http://schemas.microsoft.com/office/drawing/2014/main" id="{0B4D7523-DF37-4129-53BB-90325DE56F7D}"/>
              </a:ext>
            </a:extLst>
          </p:cNvPr>
          <p:cNvSpPr txBox="1"/>
          <p:nvPr/>
        </p:nvSpPr>
        <p:spPr>
          <a:xfrm>
            <a:off x="1627010" y="7612952"/>
            <a:ext cx="135614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WARM</a:t>
            </a:r>
          </a:p>
        </p:txBody>
      </p:sp>
      <p:sp>
        <p:nvSpPr>
          <p:cNvPr id="163" name="TextBox 162">
            <a:extLst>
              <a:ext uri="{FF2B5EF4-FFF2-40B4-BE49-F238E27FC236}">
                <a16:creationId xmlns:a16="http://schemas.microsoft.com/office/drawing/2014/main" id="{F4C5B586-18A4-A08B-77BE-C3F5294FAB51}"/>
              </a:ext>
            </a:extLst>
          </p:cNvPr>
          <p:cNvSpPr txBox="1"/>
          <p:nvPr/>
        </p:nvSpPr>
        <p:spPr>
          <a:xfrm>
            <a:off x="21631079" y="7612952"/>
            <a:ext cx="135614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WARM</a:t>
            </a:r>
          </a:p>
        </p:txBody>
      </p:sp>
      <p:pic>
        <p:nvPicPr>
          <p:cNvPr id="165" name="Picture 164" descr="A black box with green trim and wires&#10;&#10;AI-generated content may be incorrect.">
            <a:extLst>
              <a:ext uri="{FF2B5EF4-FFF2-40B4-BE49-F238E27FC236}">
                <a16:creationId xmlns:a16="http://schemas.microsoft.com/office/drawing/2014/main" id="{45A798F3-A856-C47B-2EA2-0BE02E5F70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18092" y="8804973"/>
            <a:ext cx="6124885" cy="4593664"/>
          </a:xfrm>
          <a:prstGeom prst="rect">
            <a:avLst/>
          </a:prstGeom>
        </p:spPr>
      </p:pic>
    </p:spTree>
    <p:extLst>
      <p:ext uri="{BB962C8B-B14F-4D97-AF65-F5344CB8AC3E}">
        <p14:creationId xmlns:p14="http://schemas.microsoft.com/office/powerpoint/2010/main" val="208774632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B7A7-60F6-CBF3-8657-2582B7ED1A62}"/>
              </a:ext>
            </a:extLst>
          </p:cNvPr>
          <p:cNvSpPr>
            <a:spLocks noGrp="1"/>
          </p:cNvSpPr>
          <p:nvPr>
            <p:ph type="title"/>
          </p:nvPr>
        </p:nvSpPr>
        <p:spPr>
          <a:xfrm>
            <a:off x="3823252" y="253172"/>
            <a:ext cx="17466365" cy="2651126"/>
          </a:xfrm>
        </p:spPr>
        <p:txBody>
          <a:bodyPr/>
          <a:lstStyle/>
          <a:p>
            <a:pPr algn="ctr"/>
            <a:r>
              <a:rPr lang="en-US" dirty="0"/>
              <a:t>Radio frequency test results in the IF (intermediate frequency) band</a:t>
            </a:r>
          </a:p>
        </p:txBody>
      </p:sp>
      <p:pic>
        <p:nvPicPr>
          <p:cNvPr id="4" name="Picture 3" descr="A computer screen with white text&#10;&#10;AI-generated content may be incorrect.">
            <a:extLst>
              <a:ext uri="{FF2B5EF4-FFF2-40B4-BE49-F238E27FC236}">
                <a16:creationId xmlns:a16="http://schemas.microsoft.com/office/drawing/2014/main" id="{DED2678B-6F63-D710-B49C-E13A651A9C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1235" y="3200400"/>
            <a:ext cx="9919251" cy="7439438"/>
          </a:xfrm>
          <a:prstGeom prst="rect">
            <a:avLst/>
          </a:prstGeom>
        </p:spPr>
      </p:pic>
      <p:pic>
        <p:nvPicPr>
          <p:cNvPr id="6" name="Picture 5">
            <a:extLst>
              <a:ext uri="{FF2B5EF4-FFF2-40B4-BE49-F238E27FC236}">
                <a16:creationId xmlns:a16="http://schemas.microsoft.com/office/drawing/2014/main" id="{00522424-3301-ADDB-BDA7-1BBC99F30F19}"/>
              </a:ext>
            </a:extLst>
          </p:cNvPr>
          <p:cNvPicPr>
            <a:picLocks noChangeAspect="1"/>
          </p:cNvPicPr>
          <p:nvPr/>
        </p:nvPicPr>
        <p:blipFill>
          <a:blip r:embed="rId3"/>
          <a:stretch>
            <a:fillRect/>
          </a:stretch>
        </p:blipFill>
        <p:spPr>
          <a:xfrm>
            <a:off x="11680963" y="2781127"/>
            <a:ext cx="10960376" cy="8153745"/>
          </a:xfrm>
          <a:prstGeom prst="rect">
            <a:avLst/>
          </a:prstGeom>
        </p:spPr>
      </p:pic>
    </p:spTree>
    <p:extLst>
      <p:ext uri="{BB962C8B-B14F-4D97-AF65-F5344CB8AC3E}">
        <p14:creationId xmlns:p14="http://schemas.microsoft.com/office/powerpoint/2010/main" val="386135330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A1FA5-F18D-9071-782D-68EAB5180F1A}"/>
              </a:ext>
            </a:extLst>
          </p:cNvPr>
          <p:cNvSpPr>
            <a:spLocks noGrp="1"/>
          </p:cNvSpPr>
          <p:nvPr>
            <p:ph type="title"/>
          </p:nvPr>
        </p:nvSpPr>
        <p:spPr>
          <a:xfrm>
            <a:off x="1212022" y="-138329"/>
            <a:ext cx="21005800" cy="1831009"/>
          </a:xfrm>
        </p:spPr>
        <p:txBody>
          <a:bodyPr/>
          <a:lstStyle/>
          <a:p>
            <a:r>
              <a:rPr lang="en-US" dirty="0"/>
              <a:t>Quality factor results</a:t>
            </a:r>
          </a:p>
        </p:txBody>
      </p:sp>
      <p:pic>
        <p:nvPicPr>
          <p:cNvPr id="4" name="Picture 3">
            <a:extLst>
              <a:ext uri="{FF2B5EF4-FFF2-40B4-BE49-F238E27FC236}">
                <a16:creationId xmlns:a16="http://schemas.microsoft.com/office/drawing/2014/main" id="{602E4800-BC28-6CD2-8CD4-BE9C8A7D21A3}"/>
              </a:ext>
            </a:extLst>
          </p:cNvPr>
          <p:cNvPicPr>
            <a:picLocks noChangeAspect="1"/>
          </p:cNvPicPr>
          <p:nvPr/>
        </p:nvPicPr>
        <p:blipFill>
          <a:blip r:embed="rId2"/>
          <a:stretch>
            <a:fillRect/>
          </a:stretch>
        </p:blipFill>
        <p:spPr>
          <a:xfrm>
            <a:off x="1496946" y="1396696"/>
            <a:ext cx="10037679" cy="7467324"/>
          </a:xfrm>
          <a:prstGeom prst="rect">
            <a:avLst/>
          </a:prstGeom>
        </p:spPr>
      </p:pic>
      <p:pic>
        <p:nvPicPr>
          <p:cNvPr id="6" name="Picture 5">
            <a:extLst>
              <a:ext uri="{FF2B5EF4-FFF2-40B4-BE49-F238E27FC236}">
                <a16:creationId xmlns:a16="http://schemas.microsoft.com/office/drawing/2014/main" id="{1DF3784E-9085-4BFA-377E-AE96421815DA}"/>
              </a:ext>
            </a:extLst>
          </p:cNvPr>
          <p:cNvPicPr>
            <a:picLocks noChangeAspect="1"/>
          </p:cNvPicPr>
          <p:nvPr/>
        </p:nvPicPr>
        <p:blipFill>
          <a:blip r:embed="rId3"/>
          <a:stretch>
            <a:fillRect/>
          </a:stretch>
        </p:blipFill>
        <p:spPr>
          <a:xfrm>
            <a:off x="11714922" y="1396695"/>
            <a:ext cx="10037678" cy="7467323"/>
          </a:xfrm>
          <a:prstGeom prst="rect">
            <a:avLst/>
          </a:prstGeom>
        </p:spPr>
      </p:pic>
      <p:sp>
        <p:nvSpPr>
          <p:cNvPr id="7" name="TextBox 6">
            <a:extLst>
              <a:ext uri="{FF2B5EF4-FFF2-40B4-BE49-F238E27FC236}">
                <a16:creationId xmlns:a16="http://schemas.microsoft.com/office/drawing/2014/main" id="{F30A4DE4-2EE8-49A5-B107-25AF010FDF77}"/>
              </a:ext>
            </a:extLst>
          </p:cNvPr>
          <p:cNvSpPr txBox="1"/>
          <p:nvPr/>
        </p:nvSpPr>
        <p:spPr>
          <a:xfrm>
            <a:off x="2104960" y="9010241"/>
            <a:ext cx="1885933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dirty="0"/>
              <a:t>Each Q was set on the terminal, then measured on the network </a:t>
            </a:r>
            <a:r>
              <a:rPr lang="en-US" dirty="0" err="1"/>
              <a:t>analyser</a:t>
            </a:r>
            <a:r>
              <a:rPr lang="en-US" dirty="0"/>
              <a:t>. The highest measured Q was</a:t>
            </a:r>
          </a:p>
          <a:p>
            <a:pPr marL="0" marR="0" indent="0" algn="l"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at the </a:t>
            </a:r>
            <a:r>
              <a:rPr lang="en-US" dirty="0"/>
              <a:t>setting of 8000, and was 7608, The width of this resonance was 2.3kHz.</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
        <p:nvSpPr>
          <p:cNvPr id="8" name="TextBox 7">
            <a:extLst>
              <a:ext uri="{FF2B5EF4-FFF2-40B4-BE49-F238E27FC236}">
                <a16:creationId xmlns:a16="http://schemas.microsoft.com/office/drawing/2014/main" id="{0643A7E9-BED4-1249-014F-5C650AF91EF0}"/>
              </a:ext>
            </a:extLst>
          </p:cNvPr>
          <p:cNvSpPr txBox="1"/>
          <p:nvPr/>
        </p:nvSpPr>
        <p:spPr>
          <a:xfrm>
            <a:off x="2120990" y="10371914"/>
            <a:ext cx="18843300"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dirty="0"/>
              <a:t>Mixing up to RF frequencies of order 5GHz (using </a:t>
            </a:r>
            <a:r>
              <a:rPr lang="en-US" dirty="0" err="1"/>
              <a:t>rubdium</a:t>
            </a:r>
            <a:r>
              <a:rPr lang="en-US" dirty="0"/>
              <a:t> clock </a:t>
            </a:r>
            <a:r>
              <a:rPr lang="en-US" dirty="0" err="1"/>
              <a:t>stabilised</a:t>
            </a:r>
            <a:r>
              <a:rPr lang="en-US" dirty="0"/>
              <a:t> local oscillators and clocks</a:t>
            </a:r>
          </a:p>
          <a:p>
            <a:pPr marL="0" marR="0" indent="0" algn="l"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everywhere), the RF Q of this peak would be</a:t>
            </a:r>
          </a:p>
        </p:txBody>
      </p:sp>
      <p:pic>
        <p:nvPicPr>
          <p:cNvPr id="9" name="Picture 8">
            <a:extLst>
              <a:ext uri="{FF2B5EF4-FFF2-40B4-BE49-F238E27FC236}">
                <a16:creationId xmlns:a16="http://schemas.microsoft.com/office/drawing/2014/main" id="{932CB85D-55AB-17D9-DAC0-2164DEC33AAD}"/>
              </a:ext>
            </a:extLst>
          </p:cNvPr>
          <p:cNvPicPr>
            <a:picLocks noChangeAspect="1"/>
          </p:cNvPicPr>
          <p:nvPr/>
        </p:nvPicPr>
        <p:blipFill>
          <a:blip r:embed="rId4"/>
          <a:stretch>
            <a:fillRect/>
          </a:stretch>
        </p:blipFill>
        <p:spPr>
          <a:xfrm>
            <a:off x="11854070" y="11120663"/>
            <a:ext cx="5996608" cy="1072335"/>
          </a:xfrm>
          <a:prstGeom prst="rect">
            <a:avLst/>
          </a:prstGeom>
        </p:spPr>
      </p:pic>
      <p:sp>
        <p:nvSpPr>
          <p:cNvPr id="10" name="TextBox 9">
            <a:extLst>
              <a:ext uri="{FF2B5EF4-FFF2-40B4-BE49-F238E27FC236}">
                <a16:creationId xmlns:a16="http://schemas.microsoft.com/office/drawing/2014/main" id="{B5FFB959-6973-A12C-2016-AE3EC41AC744}"/>
              </a:ext>
            </a:extLst>
          </p:cNvPr>
          <p:cNvSpPr txBox="1"/>
          <p:nvPr/>
        </p:nvSpPr>
        <p:spPr>
          <a:xfrm>
            <a:off x="2104960" y="12292808"/>
            <a:ext cx="19184739"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dirty="0"/>
              <a:t>This exceeds the Q of the axion signal due to its being </a:t>
            </a:r>
            <a:r>
              <a:rPr lang="en-US" dirty="0" err="1"/>
              <a:t>thermalised</a:t>
            </a:r>
            <a:r>
              <a:rPr lang="en-US" dirty="0"/>
              <a:t> in the halo, about a million. Next step</a:t>
            </a:r>
          </a:p>
          <a:p>
            <a:pPr marL="0" marR="0" indent="0" algn="l" defTabSz="825500" rtl="0" fontAlgn="auto" latinLnBrk="0" hangingPunct="0">
              <a:lnSpc>
                <a:spcPct val="100000"/>
              </a:lnSpc>
              <a:spcBef>
                <a:spcPts val="0"/>
              </a:spcBef>
              <a:spcAft>
                <a:spcPts val="0"/>
              </a:spcAft>
              <a:buClrTx/>
              <a:buSzTx/>
              <a:buFontTx/>
              <a:buNone/>
              <a:tabLst/>
            </a:pPr>
            <a:r>
              <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rPr>
              <a:t>is to verify th</a:t>
            </a:r>
            <a:r>
              <a:rPr lang="en-US" dirty="0"/>
              <a:t>ese results in RF tests. </a:t>
            </a:r>
            <a:endParaRPr kumimoji="0" 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509808248"/>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5" name="3dsimgeometry.png" descr="3dsimgeometry.png"/>
          <p:cNvPicPr>
            <a:picLocks noChangeAspect="1"/>
          </p:cNvPicPr>
          <p:nvPr/>
        </p:nvPicPr>
        <p:blipFill>
          <a:blip r:embed="rId2"/>
          <a:stretch>
            <a:fillRect/>
          </a:stretch>
        </p:blipFill>
        <p:spPr>
          <a:xfrm>
            <a:off x="332140" y="1393796"/>
            <a:ext cx="9080501" cy="11722101"/>
          </a:xfrm>
          <a:prstGeom prst="rect">
            <a:avLst/>
          </a:prstGeom>
          <a:ln w="12700">
            <a:miter lim="400000"/>
          </a:ln>
        </p:spPr>
      </p:pic>
      <p:sp>
        <p:nvSpPr>
          <p:cNvPr id="596" name="Sidecar with Field Patches"/>
          <p:cNvSpPr txBox="1">
            <a:spLocks noGrp="1"/>
          </p:cNvSpPr>
          <p:nvPr>
            <p:ph type="title"/>
          </p:nvPr>
        </p:nvSpPr>
        <p:spPr>
          <a:xfrm>
            <a:off x="1689100" y="46941"/>
            <a:ext cx="21005800" cy="1443995"/>
          </a:xfrm>
          <a:prstGeom prst="rect">
            <a:avLst/>
          </a:prstGeom>
        </p:spPr>
        <p:txBody>
          <a:bodyPr/>
          <a:lstStyle>
            <a:lvl1pPr defTabSz="652145">
              <a:defRPr sz="8848"/>
            </a:lvl1pPr>
          </a:lstStyle>
          <a:p>
            <a:r>
              <a:rPr lang="en-GB" dirty="0"/>
              <a:t>RF structure for resonant feedback</a:t>
            </a:r>
            <a:endParaRPr dirty="0"/>
          </a:p>
        </p:txBody>
      </p:sp>
      <p:pic>
        <p:nvPicPr>
          <p:cNvPr id="597" name="3dsimgeometry2.png" descr="3dsimgeometry2.png"/>
          <p:cNvPicPr>
            <a:picLocks noChangeAspect="1"/>
          </p:cNvPicPr>
          <p:nvPr/>
        </p:nvPicPr>
        <p:blipFill>
          <a:blip r:embed="rId3"/>
          <a:stretch>
            <a:fillRect/>
          </a:stretch>
        </p:blipFill>
        <p:spPr>
          <a:xfrm>
            <a:off x="14608398" y="1721504"/>
            <a:ext cx="8483601" cy="11684001"/>
          </a:xfrm>
          <a:prstGeom prst="rect">
            <a:avLst/>
          </a:prstGeom>
          <a:ln w="12700">
            <a:miter lim="400000"/>
          </a:ln>
        </p:spPr>
      </p:pic>
      <p:sp>
        <p:nvSpPr>
          <p:cNvPr id="598" name="PTFE circuit board,…"/>
          <p:cNvSpPr txBox="1"/>
          <p:nvPr/>
        </p:nvSpPr>
        <p:spPr>
          <a:xfrm>
            <a:off x="9816465" y="10154333"/>
            <a:ext cx="4751071" cy="14625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b="0"/>
            </a:pPr>
            <a:r>
              <a:t>PTFE circuit board,</a:t>
            </a:r>
          </a:p>
          <a:p>
            <a:pPr>
              <a:defRPr b="0"/>
            </a:pPr>
            <a:r>
              <a:t>Ground plane on back,</a:t>
            </a:r>
          </a:p>
          <a:p>
            <a:pPr>
              <a:defRPr b="0"/>
            </a:pPr>
            <a:r>
              <a:t>Front a single square patch</a:t>
            </a:r>
          </a:p>
        </p:txBody>
      </p:sp>
      <p:sp>
        <p:nvSpPr>
          <p:cNvPr id="599" name="Nylon support and spacer rods"/>
          <p:cNvSpPr txBox="1"/>
          <p:nvPr/>
        </p:nvSpPr>
        <p:spPr>
          <a:xfrm>
            <a:off x="9313992" y="6480149"/>
            <a:ext cx="5393056" cy="5481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0"/>
            </a:lvl1pPr>
          </a:lstStyle>
          <a:p>
            <a:r>
              <a:t>Nylon support and spacer rods</a:t>
            </a:r>
          </a:p>
        </p:txBody>
      </p:sp>
      <p:sp>
        <p:nvSpPr>
          <p:cNvPr id="600" name="RG405 coaxial…"/>
          <p:cNvSpPr txBox="1"/>
          <p:nvPr/>
        </p:nvSpPr>
        <p:spPr>
          <a:xfrm>
            <a:off x="8912037" y="3759018"/>
            <a:ext cx="6148579" cy="19320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b="0"/>
            </a:pPr>
            <a:r>
              <a:t>RG405 coaxial </a:t>
            </a:r>
          </a:p>
          <a:p>
            <a:pPr>
              <a:defRPr b="0"/>
            </a:pPr>
            <a:r>
              <a:t>Cable standoffs for feedback signal</a:t>
            </a:r>
          </a:p>
          <a:p>
            <a:pPr>
              <a:defRPr b="0"/>
            </a:pPr>
            <a:r>
              <a:t>Injection and readout</a:t>
            </a:r>
          </a:p>
          <a:p>
            <a:r>
              <a:t>DRIVEN IN ANTIPHASE</a:t>
            </a:r>
          </a:p>
        </p:txBody>
      </p:sp>
      <p:sp>
        <p:nvSpPr>
          <p:cNvPr id="601" name="RG405 cable feeds for VNA…"/>
          <p:cNvSpPr txBox="1"/>
          <p:nvPr/>
        </p:nvSpPr>
        <p:spPr>
          <a:xfrm>
            <a:off x="9586598" y="2406310"/>
            <a:ext cx="4799458" cy="10053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b="0"/>
            </a:pPr>
            <a:r>
              <a:t>RG405 cable feeds for VNA</a:t>
            </a:r>
          </a:p>
          <a:p>
            <a:pPr>
              <a:defRPr b="0"/>
            </a:pPr>
            <a:r>
              <a:t>S parameter tests.</a:t>
            </a:r>
          </a:p>
        </p:txBody>
      </p:sp>
      <p:sp>
        <p:nvSpPr>
          <p:cNvPr id="602" name="Line"/>
          <p:cNvSpPr/>
          <p:nvPr/>
        </p:nvSpPr>
        <p:spPr>
          <a:xfrm flipH="1" flipV="1">
            <a:off x="4487543" y="2908976"/>
            <a:ext cx="4925098" cy="1"/>
          </a:xfrm>
          <a:prstGeom prst="line">
            <a:avLst/>
          </a:prstGeom>
          <a:ln w="25400">
            <a:solidFill>
              <a:srgbClr val="000000"/>
            </a:solidFill>
            <a:miter lim="400000"/>
            <a:tailEnd type="triangle"/>
          </a:ln>
        </p:spPr>
        <p:txBody>
          <a:bodyPr lIns="50800" tIns="50800" rIns="50800" bIns="50800" anchor="ctr"/>
          <a:lstStyle/>
          <a:p>
            <a:endParaRPr/>
          </a:p>
        </p:txBody>
      </p:sp>
      <p:sp>
        <p:nvSpPr>
          <p:cNvPr id="603" name="Line"/>
          <p:cNvSpPr/>
          <p:nvPr/>
        </p:nvSpPr>
        <p:spPr>
          <a:xfrm flipH="1">
            <a:off x="7216091" y="2951392"/>
            <a:ext cx="2191312" cy="988512"/>
          </a:xfrm>
          <a:prstGeom prst="line">
            <a:avLst/>
          </a:prstGeom>
          <a:ln w="25400">
            <a:solidFill>
              <a:srgbClr val="000000"/>
            </a:solidFill>
            <a:miter lim="400000"/>
            <a:tailEnd type="triangle"/>
          </a:ln>
        </p:spPr>
        <p:txBody>
          <a:bodyPr lIns="50800" tIns="50800" rIns="50800" bIns="50800" anchor="ctr"/>
          <a:lstStyle/>
          <a:p>
            <a:endParaRPr/>
          </a:p>
        </p:txBody>
      </p:sp>
      <p:sp>
        <p:nvSpPr>
          <p:cNvPr id="604" name="Line"/>
          <p:cNvSpPr/>
          <p:nvPr/>
        </p:nvSpPr>
        <p:spPr>
          <a:xfrm>
            <a:off x="14322677" y="2948159"/>
            <a:ext cx="5629290" cy="1601480"/>
          </a:xfrm>
          <a:prstGeom prst="line">
            <a:avLst/>
          </a:prstGeom>
          <a:ln w="25400">
            <a:solidFill>
              <a:srgbClr val="000000"/>
            </a:solidFill>
            <a:miter lim="400000"/>
            <a:tailEnd type="triangle"/>
          </a:ln>
        </p:spPr>
        <p:txBody>
          <a:bodyPr lIns="50800" tIns="50800" rIns="50800" bIns="50800" anchor="ctr"/>
          <a:lstStyle/>
          <a:p>
            <a:endParaRPr/>
          </a:p>
        </p:txBody>
      </p:sp>
      <p:sp>
        <p:nvSpPr>
          <p:cNvPr id="605" name="Line"/>
          <p:cNvSpPr/>
          <p:nvPr/>
        </p:nvSpPr>
        <p:spPr>
          <a:xfrm>
            <a:off x="14325824" y="2951746"/>
            <a:ext cx="2398854" cy="1618200"/>
          </a:xfrm>
          <a:prstGeom prst="line">
            <a:avLst/>
          </a:prstGeom>
          <a:ln w="25400">
            <a:solidFill>
              <a:srgbClr val="000000"/>
            </a:solidFill>
            <a:miter lim="400000"/>
            <a:tailEnd type="triangle"/>
          </a:ln>
        </p:spPr>
        <p:txBody>
          <a:bodyPr lIns="50800" tIns="50800" rIns="50800" bIns="50800" anchor="ctr"/>
          <a:lstStyle/>
          <a:p>
            <a:endParaRPr/>
          </a:p>
        </p:txBody>
      </p:sp>
      <p:sp>
        <p:nvSpPr>
          <p:cNvPr id="606" name="Line"/>
          <p:cNvSpPr/>
          <p:nvPr/>
        </p:nvSpPr>
        <p:spPr>
          <a:xfrm flipH="1">
            <a:off x="5851825" y="4705306"/>
            <a:ext cx="2992472" cy="309620"/>
          </a:xfrm>
          <a:prstGeom prst="line">
            <a:avLst/>
          </a:prstGeom>
          <a:ln w="25400">
            <a:solidFill>
              <a:srgbClr val="000000"/>
            </a:solidFill>
            <a:miter lim="400000"/>
            <a:tailEnd type="triangle"/>
          </a:ln>
        </p:spPr>
        <p:txBody>
          <a:bodyPr lIns="50800" tIns="50800" rIns="50800" bIns="50800" anchor="ctr"/>
          <a:lstStyle/>
          <a:p>
            <a:endParaRPr/>
          </a:p>
        </p:txBody>
      </p:sp>
      <p:sp>
        <p:nvSpPr>
          <p:cNvPr id="607" name="Line"/>
          <p:cNvSpPr/>
          <p:nvPr/>
        </p:nvSpPr>
        <p:spPr>
          <a:xfrm flipH="1" flipV="1">
            <a:off x="5273321" y="4649268"/>
            <a:ext cx="3716184" cy="1"/>
          </a:xfrm>
          <a:prstGeom prst="line">
            <a:avLst/>
          </a:prstGeom>
          <a:ln w="25400">
            <a:solidFill>
              <a:srgbClr val="000000"/>
            </a:solidFill>
            <a:miter lim="400000"/>
            <a:tailEnd type="triangle"/>
          </a:ln>
        </p:spPr>
        <p:txBody>
          <a:bodyPr lIns="50800" tIns="50800" rIns="50800" bIns="50800" anchor="ctr"/>
          <a:lstStyle/>
          <a:p>
            <a:endParaRPr/>
          </a:p>
        </p:txBody>
      </p:sp>
      <p:sp>
        <p:nvSpPr>
          <p:cNvPr id="608" name="Square antenna patch"/>
          <p:cNvSpPr txBox="1"/>
          <p:nvPr/>
        </p:nvSpPr>
        <p:spPr>
          <a:xfrm>
            <a:off x="10072372" y="8506134"/>
            <a:ext cx="3876295" cy="5481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0"/>
            </a:lvl1pPr>
          </a:lstStyle>
          <a:p>
            <a:r>
              <a:t>Square antenna patch</a:t>
            </a:r>
          </a:p>
        </p:txBody>
      </p:sp>
      <p:sp>
        <p:nvSpPr>
          <p:cNvPr id="609" name="Line"/>
          <p:cNvSpPr/>
          <p:nvPr/>
        </p:nvSpPr>
        <p:spPr>
          <a:xfrm flipH="1">
            <a:off x="5851825" y="8819790"/>
            <a:ext cx="4154074" cy="1304762"/>
          </a:xfrm>
          <a:prstGeom prst="line">
            <a:avLst/>
          </a:prstGeom>
          <a:ln w="25400">
            <a:solidFill>
              <a:srgbClr val="000000"/>
            </a:solidFill>
            <a:miter lim="400000"/>
            <a:tailEnd type="triangle"/>
          </a:ln>
        </p:spPr>
        <p:txBody>
          <a:bodyPr lIns="50800" tIns="50800" rIns="50800" bIns="50800" anchor="ctr"/>
          <a:lstStyle/>
          <a:p>
            <a:endParaRPr/>
          </a:p>
        </p:txBody>
      </p:sp>
      <p:sp>
        <p:nvSpPr>
          <p:cNvPr id="610" name="Line"/>
          <p:cNvSpPr/>
          <p:nvPr/>
        </p:nvSpPr>
        <p:spPr>
          <a:xfrm flipH="1" flipV="1">
            <a:off x="7786681" y="10692491"/>
            <a:ext cx="2215400" cy="172488"/>
          </a:xfrm>
          <a:prstGeom prst="line">
            <a:avLst/>
          </a:prstGeom>
          <a:ln w="25400">
            <a:solidFill>
              <a:srgbClr val="000000"/>
            </a:solidFill>
            <a:miter lim="400000"/>
            <a:tailEnd type="triangle"/>
          </a:ln>
        </p:spPr>
        <p:txBody>
          <a:bodyPr lIns="50800" tIns="50800" rIns="50800" bIns="50800" anchor="ctr"/>
          <a:lstStyle/>
          <a:p>
            <a:endParaRPr/>
          </a:p>
        </p:txBody>
      </p:sp>
      <p:sp>
        <p:nvSpPr>
          <p:cNvPr id="611" name="Line"/>
          <p:cNvSpPr/>
          <p:nvPr/>
        </p:nvSpPr>
        <p:spPr>
          <a:xfrm>
            <a:off x="14141637" y="10864978"/>
            <a:ext cx="1637404" cy="186467"/>
          </a:xfrm>
          <a:prstGeom prst="line">
            <a:avLst/>
          </a:prstGeom>
          <a:ln w="25400">
            <a:solidFill>
              <a:srgbClr val="000000"/>
            </a:solidFill>
            <a:miter lim="400000"/>
            <a:tailEnd type="triangle"/>
          </a:ln>
        </p:spPr>
        <p:txBody>
          <a:bodyPr lIns="50800" tIns="50800" rIns="50800" bIns="50800" anchor="ctr"/>
          <a:lstStyle/>
          <a:p>
            <a:endParaRPr/>
          </a:p>
        </p:txBody>
      </p:sp>
      <p:sp>
        <p:nvSpPr>
          <p:cNvPr id="612" name="Line"/>
          <p:cNvSpPr/>
          <p:nvPr/>
        </p:nvSpPr>
        <p:spPr>
          <a:xfrm flipH="1">
            <a:off x="7345740" y="6795535"/>
            <a:ext cx="1935270" cy="343978"/>
          </a:xfrm>
          <a:prstGeom prst="line">
            <a:avLst/>
          </a:prstGeom>
          <a:ln w="25400">
            <a:solidFill>
              <a:srgbClr val="000000"/>
            </a:solidFill>
            <a:miter lim="400000"/>
            <a:tailEnd type="triangle"/>
          </a:ln>
        </p:spPr>
        <p:txBody>
          <a:bodyPr lIns="50800" tIns="50800" rIns="50800" bIns="50800" anchor="ctr"/>
          <a:lstStyle/>
          <a:p>
            <a:endParaRPr/>
          </a:p>
        </p:txBody>
      </p:sp>
      <p:sp>
        <p:nvSpPr>
          <p:cNvPr id="613" name="Claude Mostyn, Final year Ph.D. student, Univ. of Sheffield"/>
          <p:cNvSpPr txBox="1"/>
          <p:nvPr/>
        </p:nvSpPr>
        <p:spPr>
          <a:xfrm>
            <a:off x="6702427" y="1263727"/>
            <a:ext cx="10616185"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Claude Mostyn, Final year Ph.D. student, Univ. of Sheffield</a:t>
            </a:r>
          </a:p>
        </p:txBody>
      </p:sp>
      <p:sp>
        <p:nvSpPr>
          <p:cNvPr id="614" name="Sidecar copper cavity"/>
          <p:cNvSpPr txBox="1"/>
          <p:nvPr/>
        </p:nvSpPr>
        <p:spPr>
          <a:xfrm>
            <a:off x="10073515" y="7439570"/>
            <a:ext cx="3825622" cy="5481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b="0"/>
            </a:lvl1pPr>
          </a:lstStyle>
          <a:p>
            <a:r>
              <a:t>Sidecar copper cavity</a:t>
            </a:r>
          </a:p>
        </p:txBody>
      </p:sp>
      <p:sp>
        <p:nvSpPr>
          <p:cNvPr id="615" name="Line"/>
          <p:cNvSpPr/>
          <p:nvPr/>
        </p:nvSpPr>
        <p:spPr>
          <a:xfrm flipH="1">
            <a:off x="8336847" y="7717493"/>
            <a:ext cx="1611229" cy="236758"/>
          </a:xfrm>
          <a:prstGeom prst="line">
            <a:avLst/>
          </a:prstGeom>
          <a:ln w="25400">
            <a:solidFill>
              <a:srgbClr val="000000"/>
            </a:solidFill>
            <a:miter lim="400000"/>
            <a:tailEnd type="triangle"/>
          </a:ln>
        </p:spPr>
        <p:txBody>
          <a:bodyPr lIns="50800" tIns="50800" rIns="50800" bIns="50800" anchor="ctr"/>
          <a:lstStyle/>
          <a:p>
            <a:endParaRPr/>
          </a:p>
        </p:txBody>
      </p:sp>
      <p:sp>
        <p:nvSpPr>
          <p:cNvPr id="616" name="Line"/>
          <p:cNvSpPr/>
          <p:nvPr/>
        </p:nvSpPr>
        <p:spPr>
          <a:xfrm>
            <a:off x="13946444" y="7665804"/>
            <a:ext cx="1336361" cy="1"/>
          </a:xfrm>
          <a:prstGeom prst="line">
            <a:avLst/>
          </a:prstGeom>
          <a:ln w="25400">
            <a:solidFill>
              <a:srgbClr val="000000"/>
            </a:solidFill>
            <a:miter lim="400000"/>
            <a:tailEnd type="triangle"/>
          </a:ln>
        </p:spPr>
        <p:txBody>
          <a:bodyPr lIns="50800" tIns="50800" rIns="50800" bIns="50800" anchor="ctr"/>
          <a:lstStyle/>
          <a:p>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8" name="resfbsim2.png" descr="resfbsim2.png"/>
          <p:cNvPicPr>
            <a:picLocks noChangeAspect="1"/>
          </p:cNvPicPr>
          <p:nvPr/>
        </p:nvPicPr>
        <p:blipFill>
          <a:blip r:embed="rId2"/>
          <a:stretch>
            <a:fillRect/>
          </a:stretch>
        </p:blipFill>
        <p:spPr>
          <a:xfrm>
            <a:off x="1453984" y="3652185"/>
            <a:ext cx="7586623" cy="8590336"/>
          </a:xfrm>
          <a:prstGeom prst="rect">
            <a:avLst/>
          </a:prstGeom>
          <a:ln w="12700">
            <a:miter lim="400000"/>
          </a:ln>
        </p:spPr>
      </p:pic>
      <p:pic>
        <p:nvPicPr>
          <p:cNvPr id="619" name="resfbsim3.png" descr="resfbsim3.png"/>
          <p:cNvPicPr>
            <a:picLocks noChangeAspect="1"/>
          </p:cNvPicPr>
          <p:nvPr/>
        </p:nvPicPr>
        <p:blipFill>
          <a:blip r:embed="rId3"/>
          <a:stretch>
            <a:fillRect/>
          </a:stretch>
        </p:blipFill>
        <p:spPr>
          <a:xfrm>
            <a:off x="15436053" y="3253463"/>
            <a:ext cx="9173129" cy="8739684"/>
          </a:xfrm>
          <a:prstGeom prst="rect">
            <a:avLst/>
          </a:prstGeom>
          <a:ln w="12700">
            <a:miter lim="400000"/>
          </a:ln>
        </p:spPr>
      </p:pic>
      <p:pic>
        <p:nvPicPr>
          <p:cNvPr id="620" name="resfbsim1.png" descr="resfbsim1.png"/>
          <p:cNvPicPr>
            <a:picLocks noChangeAspect="1"/>
          </p:cNvPicPr>
          <p:nvPr/>
        </p:nvPicPr>
        <p:blipFill>
          <a:blip r:embed="rId4"/>
          <a:stretch>
            <a:fillRect/>
          </a:stretch>
        </p:blipFill>
        <p:spPr>
          <a:xfrm>
            <a:off x="9223068" y="3577511"/>
            <a:ext cx="7765602" cy="8739684"/>
          </a:xfrm>
          <a:prstGeom prst="rect">
            <a:avLst/>
          </a:prstGeom>
          <a:ln w="12700">
            <a:miter lim="400000"/>
          </a:ln>
        </p:spPr>
      </p:pic>
      <p:sp>
        <p:nvSpPr>
          <p:cNvPr id="621" name="2.84GHz"/>
          <p:cNvSpPr txBox="1"/>
          <p:nvPr/>
        </p:nvSpPr>
        <p:spPr>
          <a:xfrm>
            <a:off x="18967451" y="12600360"/>
            <a:ext cx="1624966"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2.84GHz</a:t>
            </a:r>
          </a:p>
        </p:txBody>
      </p:sp>
      <p:sp>
        <p:nvSpPr>
          <p:cNvPr id="622" name="2.49GHz"/>
          <p:cNvSpPr txBox="1"/>
          <p:nvPr/>
        </p:nvSpPr>
        <p:spPr>
          <a:xfrm>
            <a:off x="11379517" y="12600360"/>
            <a:ext cx="1624966"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2.49GHz</a:t>
            </a:r>
          </a:p>
        </p:txBody>
      </p:sp>
      <p:sp>
        <p:nvSpPr>
          <p:cNvPr id="623" name="2.36GHz"/>
          <p:cNvSpPr txBox="1"/>
          <p:nvPr/>
        </p:nvSpPr>
        <p:spPr>
          <a:xfrm>
            <a:off x="3270504" y="12600360"/>
            <a:ext cx="1624966"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2.36GHz</a:t>
            </a:r>
          </a:p>
        </p:txBody>
      </p:sp>
      <p:sp>
        <p:nvSpPr>
          <p:cNvPr id="624" name="E field map in cross section of cavity with the two square patches…"/>
          <p:cNvSpPr txBox="1"/>
          <p:nvPr/>
        </p:nvSpPr>
        <p:spPr>
          <a:xfrm>
            <a:off x="1423339" y="485415"/>
            <a:ext cx="21537321" cy="17835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5400"/>
            </a:pPr>
            <a:r>
              <a:t>E field map in cross section of cavity with the two square patches</a:t>
            </a:r>
          </a:p>
          <a:p>
            <a:pPr>
              <a:defRPr sz="5400"/>
            </a:pPr>
            <a:r>
              <a:t>driven sinusoidally in anti phase.</a:t>
            </a:r>
          </a:p>
        </p:txBody>
      </p:sp>
      <p:sp>
        <p:nvSpPr>
          <p:cNvPr id="625" name="Claude Mostyn, Final year Ph.D. student, Univ. of Sheffield"/>
          <p:cNvSpPr txBox="1"/>
          <p:nvPr/>
        </p:nvSpPr>
        <p:spPr>
          <a:xfrm>
            <a:off x="6883908" y="2480969"/>
            <a:ext cx="10616185"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Claude Mostyn, Final year Ph.D. student, Univ. of Sheffield</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 name="Form factor vs. drive frequency"/>
          <p:cNvSpPr txBox="1">
            <a:spLocks noGrp="1"/>
          </p:cNvSpPr>
          <p:nvPr>
            <p:ph type="title"/>
          </p:nvPr>
        </p:nvSpPr>
        <p:spPr>
          <a:xfrm>
            <a:off x="1689100" y="-704740"/>
            <a:ext cx="21005800" cy="2286001"/>
          </a:xfrm>
          <a:prstGeom prst="rect">
            <a:avLst/>
          </a:prstGeom>
        </p:spPr>
        <p:txBody>
          <a:bodyPr/>
          <a:lstStyle>
            <a:lvl1pPr>
              <a:defRPr sz="6400"/>
            </a:lvl1pPr>
          </a:lstStyle>
          <a:p>
            <a:r>
              <a:t>Form factor vs. drive frequency</a:t>
            </a:r>
          </a:p>
        </p:txBody>
      </p:sp>
      <p:pic>
        <p:nvPicPr>
          <p:cNvPr id="628" name="formfactorvsfrequency1.png" descr="formfactorvsfrequency1.png"/>
          <p:cNvPicPr>
            <a:picLocks noChangeAspect="1"/>
          </p:cNvPicPr>
          <p:nvPr/>
        </p:nvPicPr>
        <p:blipFill>
          <a:blip r:embed="rId2"/>
          <a:stretch>
            <a:fillRect/>
          </a:stretch>
        </p:blipFill>
        <p:spPr>
          <a:xfrm>
            <a:off x="5316014" y="1309935"/>
            <a:ext cx="13131801" cy="10363201"/>
          </a:xfrm>
          <a:prstGeom prst="rect">
            <a:avLst/>
          </a:prstGeom>
          <a:ln w="12700">
            <a:miter lim="400000"/>
          </a:ln>
        </p:spPr>
      </p:pic>
      <p:sp>
        <p:nvSpPr>
          <p:cNvPr id="629" name="TE111"/>
          <p:cNvSpPr txBox="1"/>
          <p:nvPr/>
        </p:nvSpPr>
        <p:spPr>
          <a:xfrm rot="16200000">
            <a:off x="11041654" y="9499950"/>
            <a:ext cx="1229488"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TE111</a:t>
            </a:r>
          </a:p>
        </p:txBody>
      </p:sp>
      <p:sp>
        <p:nvSpPr>
          <p:cNvPr id="630" name="TM010"/>
          <p:cNvSpPr txBox="1"/>
          <p:nvPr/>
        </p:nvSpPr>
        <p:spPr>
          <a:xfrm rot="16200000">
            <a:off x="11767675" y="9499950"/>
            <a:ext cx="1328167"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TM010</a:t>
            </a:r>
          </a:p>
        </p:txBody>
      </p:sp>
      <p:sp>
        <p:nvSpPr>
          <p:cNvPr id="631" name="TM011"/>
          <p:cNvSpPr txBox="1"/>
          <p:nvPr/>
        </p:nvSpPr>
        <p:spPr>
          <a:xfrm rot="16200000">
            <a:off x="14690142" y="9499950"/>
            <a:ext cx="1328167"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TM011</a:t>
            </a:r>
          </a:p>
        </p:txBody>
      </p:sp>
      <p:sp>
        <p:nvSpPr>
          <p:cNvPr id="632" name="Tentatively conclude that you can get form factors of above 0.4 over about 500MHz of bandwidth. More work needs doing to understand exactly how the drive couples to the cavity modes."/>
          <p:cNvSpPr txBox="1"/>
          <p:nvPr/>
        </p:nvSpPr>
        <p:spPr>
          <a:xfrm>
            <a:off x="974986" y="11553189"/>
            <a:ext cx="22434027" cy="21339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spAutoFit/>
          </a:bodyPr>
          <a:lstStyle>
            <a:lvl1pPr algn="l">
              <a:defRPr sz="4400"/>
            </a:lvl1pPr>
          </a:lstStyle>
          <a:p>
            <a:r>
              <a:rPr dirty="0"/>
              <a:t>Tentatively conclude that you can get form factors of above 0.4 over about 500MHz</a:t>
            </a:r>
            <a:endParaRPr lang="en-GB" dirty="0"/>
          </a:p>
          <a:p>
            <a:r>
              <a:rPr dirty="0"/>
              <a:t>of bandwidth. More work needs doing to understand exactly how the drive couples</a:t>
            </a:r>
            <a:endParaRPr lang="en-GB" dirty="0"/>
          </a:p>
          <a:p>
            <a:r>
              <a:rPr dirty="0"/>
              <a:t>to the cavity modes.</a:t>
            </a:r>
          </a:p>
        </p:txBody>
      </p:sp>
      <p:sp>
        <p:nvSpPr>
          <p:cNvPr id="633" name="Claude Mostyn, Final year Ph.D. student, Univ. of Sheffield"/>
          <p:cNvSpPr txBox="1"/>
          <p:nvPr/>
        </p:nvSpPr>
        <p:spPr>
          <a:xfrm>
            <a:off x="6883908" y="908127"/>
            <a:ext cx="10616185" cy="5604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Claude Mostyn, Final year Ph.D. student, Univ. of Sheffield</a:t>
            </a:r>
          </a:p>
        </p:txBody>
      </p:sp>
      <p:sp>
        <p:nvSpPr>
          <p:cNvPr id="634" name="Line"/>
          <p:cNvSpPr/>
          <p:nvPr/>
        </p:nvSpPr>
        <p:spPr>
          <a:xfrm flipV="1">
            <a:off x="15646400" y="1447800"/>
            <a:ext cx="1" cy="9058399"/>
          </a:xfrm>
          <a:prstGeom prst="line">
            <a:avLst/>
          </a:prstGeom>
          <a:ln w="25400">
            <a:solidFill>
              <a:srgbClr val="000000"/>
            </a:solidFill>
            <a:custDash>
              <a:ds d="200000" sp="200000"/>
            </a:custDash>
            <a:miter lim="400000"/>
          </a:ln>
        </p:spPr>
        <p:txBody>
          <a:bodyPr lIns="50800" tIns="50800" rIns="50800" bIns="50800" anchor="ctr"/>
          <a:lstStyle/>
          <a:p>
            <a:endParaRPr/>
          </a:p>
        </p:txBody>
      </p:sp>
      <p:sp>
        <p:nvSpPr>
          <p:cNvPr id="635" name="Free patch geometry resonance"/>
          <p:cNvSpPr txBox="1"/>
          <p:nvPr/>
        </p:nvSpPr>
        <p:spPr>
          <a:xfrm rot="16200000">
            <a:off x="6775724" y="7517575"/>
            <a:ext cx="5900548" cy="560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r>
              <a:t>Free patch geometry resonance</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0" name="Conclusions"/>
          <p:cNvSpPr txBox="1">
            <a:spLocks noGrp="1"/>
          </p:cNvSpPr>
          <p:nvPr>
            <p:ph type="title"/>
          </p:nvPr>
        </p:nvSpPr>
        <p:spPr>
          <a:xfrm>
            <a:off x="7936992" y="207375"/>
            <a:ext cx="7370064" cy="1435729"/>
          </a:xfrm>
          <a:prstGeom prst="rect">
            <a:avLst/>
          </a:prstGeom>
        </p:spPr>
        <p:txBody>
          <a:bodyPr/>
          <a:lstStyle>
            <a:lvl1pPr defTabSz="643889">
              <a:defRPr sz="8736"/>
            </a:lvl1pPr>
          </a:lstStyle>
          <a:p>
            <a:r>
              <a:rPr dirty="0"/>
              <a:t>Conclusions</a:t>
            </a:r>
          </a:p>
        </p:txBody>
      </p:sp>
      <p:sp>
        <p:nvSpPr>
          <p:cNvPr id="771" name="QSHS is a new apparatus in the UK, funded by STFC (until last September).…"/>
          <p:cNvSpPr txBox="1"/>
          <p:nvPr/>
        </p:nvSpPr>
        <p:spPr>
          <a:xfrm>
            <a:off x="466087" y="1794788"/>
            <a:ext cx="22708875" cy="111825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marL="228600" indent="-228600" algn="l">
              <a:buSzPct val="100000"/>
              <a:buChar char="•"/>
              <a:defRPr sz="4800">
                <a:solidFill>
                  <a:srgbClr val="071DFF"/>
                </a:solidFill>
              </a:defRPr>
            </a:pPr>
            <a:r>
              <a:rPr dirty="0"/>
              <a:t> QSHS is a new </a:t>
            </a:r>
            <a:r>
              <a:rPr lang="en-GB" dirty="0"/>
              <a:t>UK axion search apparatus, </a:t>
            </a:r>
            <a:r>
              <a:rPr dirty="0"/>
              <a:t>funded by STFC</a:t>
            </a:r>
            <a:r>
              <a:rPr lang="en-GB" dirty="0"/>
              <a:t>.</a:t>
            </a:r>
          </a:p>
          <a:p>
            <a:pPr marL="228600" indent="-228600" algn="l">
              <a:buSzPct val="100000"/>
              <a:buChar char="•"/>
              <a:defRPr sz="4800">
                <a:solidFill>
                  <a:srgbClr val="071DFF"/>
                </a:solidFill>
              </a:defRPr>
            </a:pPr>
            <a:r>
              <a:rPr lang="en-GB" dirty="0"/>
              <a:t> We have a successful, multifaceted collaboration with ADMX. </a:t>
            </a:r>
          </a:p>
          <a:p>
            <a:pPr marL="228600" indent="-228600" algn="l">
              <a:buSzPct val="100000"/>
              <a:buChar char="•"/>
              <a:defRPr sz="4800">
                <a:solidFill>
                  <a:srgbClr val="071DFF"/>
                </a:solidFill>
              </a:defRPr>
            </a:pPr>
            <a:r>
              <a:rPr lang="en-GB" dirty="0"/>
              <a:t> We are currently commissioning our apparatus in tuned-cavity mode, similar cavity volume to ADMX sidecar, but physically colder.</a:t>
            </a:r>
          </a:p>
          <a:p>
            <a:pPr marL="228600" indent="-228600" algn="l">
              <a:buSzPct val="100000"/>
              <a:buChar char="•"/>
              <a:defRPr sz="4800">
                <a:solidFill>
                  <a:srgbClr val="071DFF"/>
                </a:solidFill>
              </a:defRPr>
            </a:pPr>
            <a:r>
              <a:rPr lang="en-GB" dirty="0"/>
              <a:t> Sheffield are collaborating with the Manchester group, who are developing apparatus for higher masses and have their own magnet and cryostat. A major effort is underway towards a uniform software / analysis framework.</a:t>
            </a:r>
          </a:p>
          <a:p>
            <a:pPr marL="228600" indent="-228600" algn="l">
              <a:buSzPct val="100000"/>
              <a:buChar char="•"/>
              <a:defRPr sz="4800">
                <a:solidFill>
                  <a:srgbClr val="071DFF"/>
                </a:solidFill>
              </a:defRPr>
            </a:pPr>
            <a:r>
              <a:rPr lang="en-GB" dirty="0"/>
              <a:t> Like other groups that have tried piezoelectric drives for the tuning rod and antenna insertion depth, QSHS have problems with mechanical jamming.</a:t>
            </a:r>
          </a:p>
          <a:p>
            <a:pPr marL="228600" indent="-228600" algn="l">
              <a:buSzPct val="100000"/>
              <a:buChar char="•"/>
              <a:defRPr sz="4800">
                <a:solidFill>
                  <a:srgbClr val="071DFF"/>
                </a:solidFill>
              </a:defRPr>
            </a:pPr>
            <a:r>
              <a:rPr lang="en-GB" dirty="0"/>
              <a:t> We are developing resonant feedback, which may solve these problems in an entirely different way.</a:t>
            </a:r>
          </a:p>
          <a:p>
            <a:pPr marL="228600" indent="-228600" algn="l">
              <a:buSzPct val="100000"/>
              <a:buChar char="•"/>
              <a:defRPr sz="4800">
                <a:solidFill>
                  <a:srgbClr val="071DFF"/>
                </a:solidFill>
              </a:defRPr>
            </a:pPr>
            <a:r>
              <a:rPr lang="en-GB" dirty="0"/>
              <a:t> Room temperature prototyping of resonant feedback is underway now,  cryogenic test to follow.</a:t>
            </a:r>
          </a:p>
          <a:p>
            <a:pPr marL="228600" indent="-228600" algn="l">
              <a:buSzPct val="100000"/>
              <a:buChar char="•"/>
              <a:defRPr sz="4800">
                <a:solidFill>
                  <a:srgbClr val="071DFF"/>
                </a:solidFill>
              </a:defRPr>
            </a:pPr>
            <a:r>
              <a:rPr lang="en-GB" dirty="0"/>
              <a:t> ADMX want to try resonant feedback. We will work with ADMX to do a first test of resonant feedback in ADMX's hardware this year.</a:t>
            </a:r>
            <a:endParaRPr dirty="0"/>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798</TotalTime>
  <Words>2631</Words>
  <Application>Microsoft Macintosh PowerPoint</Application>
  <PresentationFormat>Custom</PresentationFormat>
  <Paragraphs>514</Paragraphs>
  <Slides>39</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Aptos</vt:lpstr>
      <vt:lpstr>Aptos Display</vt:lpstr>
      <vt:lpstr>Calibri</vt:lpstr>
      <vt:lpstr>Cambria Math</vt:lpstr>
      <vt:lpstr>Century</vt:lpstr>
      <vt:lpstr>Helvetica Neue</vt:lpstr>
      <vt:lpstr>Helvetica Neue Light</vt:lpstr>
      <vt:lpstr>Helvetica Neue Medium</vt:lpstr>
      <vt:lpstr>Palatino Linotype</vt:lpstr>
      <vt:lpstr>White</vt:lpstr>
      <vt:lpstr>ADMX, QSHS, and novel resonant techniques</vt:lpstr>
      <vt:lpstr>QCD Axions</vt:lpstr>
      <vt:lpstr>QCD AXION / ALP landscape</vt:lpstr>
      <vt:lpstr>Resonant Axion Haloscopes</vt:lpstr>
      <vt:lpstr>The Axion Dark Matter eXperiment (ADMX)</vt:lpstr>
      <vt:lpstr>ADMX Design</vt:lpstr>
      <vt:lpstr>Superconducting Electronics</vt:lpstr>
      <vt:lpstr>ADMX Operations</vt:lpstr>
      <vt:lpstr>ADMX 2026</vt:lpstr>
      <vt:lpstr>ADMX sidecar</vt:lpstr>
      <vt:lpstr>Signal power in a resonant cavity experiment</vt:lpstr>
      <vt:lpstr>ADMX 4-cavity system</vt:lpstr>
      <vt:lpstr>Sophisticated Resonators – Multiwavelength Cavities</vt:lpstr>
      <vt:lpstr>Quantum Sensors for the Hidden Sector</vt:lpstr>
      <vt:lpstr>The Fridge </vt:lpstr>
      <vt:lpstr>PowerPoint Presentation</vt:lpstr>
      <vt:lpstr>PowerPoint Presentation</vt:lpstr>
      <vt:lpstr>PowerPoint Presentation</vt:lpstr>
      <vt:lpstr>PowerPoint Presentation</vt:lpstr>
      <vt:lpstr>PowerPoint Presentation</vt:lpstr>
      <vt:lpstr>PowerPoint Presentation</vt:lpstr>
      <vt:lpstr>Magnet – Oxford Instruments</vt:lpstr>
      <vt:lpstr>ADMX: Superconducting Magnet Test</vt:lpstr>
      <vt:lpstr>Joint tests with ADMX at QSHS of an aluminium cavity containing a NbSn coated Niobium tuning rod.</vt:lpstr>
      <vt:lpstr>Cavity tuning</vt:lpstr>
      <vt:lpstr>QSHS electronics</vt:lpstr>
      <vt:lpstr>Tuning the cavity TM010 mode frequency</vt:lpstr>
      <vt:lpstr>PowerPoint Presentation</vt:lpstr>
      <vt:lpstr>Axions efforts at Manchester</vt:lpstr>
      <vt:lpstr>Software &amp; firmware tools</vt:lpstr>
      <vt:lpstr>Disadvantages of Standard Sikivie Resonators</vt:lpstr>
      <vt:lpstr>What you need for it to work</vt:lpstr>
      <vt:lpstr>Feedback electronics</vt:lpstr>
      <vt:lpstr>Radio frequency test results in the IF (intermediate frequency) band</vt:lpstr>
      <vt:lpstr>Quality factor results</vt:lpstr>
      <vt:lpstr>RF structure for resonant feedback</vt:lpstr>
      <vt:lpstr>PowerPoint Presentation</vt:lpstr>
      <vt:lpstr>Form factor vs. drive frequency</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Edward Daw</cp:lastModifiedBy>
  <cp:revision>23</cp:revision>
  <dcterms:modified xsi:type="dcterms:W3CDTF">2026-09-06T20:43:13Z</dcterms:modified>
</cp:coreProperties>
</file>