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embeddings/Microsoft_Equation8.bin" ContentType="application/vnd.openxmlformats-officedocument.oleObject"/>
  <Override PartName="/ppt/embeddings/Microsoft_Equation16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embeddings/Microsoft_Equation12.bin" ContentType="application/vnd.openxmlformats-officedocument.oleObject"/>
  <Override PartName="/ppt/embeddings/Microsoft_Equation14.bin" ContentType="application/vnd.openxmlformats-officedocument.oleObject"/>
  <Override PartName="/ppt/embeddings/Microsoft_Equation2.bin" ContentType="application/vnd.openxmlformats-officedocument.oleObject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10.bin" ContentType="application/vnd.openxmlformats-officedocument.oleObject"/>
  <Override PartName="/ppt/embeddings/Microsoft_Equation5.bin" ContentType="application/vnd.openxmlformats-officedocument.oleObject"/>
  <Default Extension="pict" ContentType="image/pict"/>
  <Override PartName="/ppt/embeddings/Microsoft_Equation7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embeddings/Microsoft_Equation13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embeddings/Microsoft_Equation9.bin" ContentType="application/vnd.openxmlformats-officedocument.oleObject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61" r:id="rId5"/>
    <p:sldId id="262" r:id="rId6"/>
    <p:sldId id="263" r:id="rId7"/>
    <p:sldId id="268" r:id="rId8"/>
    <p:sldId id="269" r:id="rId9"/>
    <p:sldId id="275" r:id="rId10"/>
    <p:sldId id="273" r:id="rId11"/>
    <p:sldId id="274" r:id="rId12"/>
    <p:sldId id="277" r:id="rId13"/>
    <p:sldId id="270" r:id="rId14"/>
    <p:sldId id="272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00"/>
    <a:srgbClr val="FF28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4641" autoAdjust="0"/>
    <p:restoredTop sz="94660"/>
  </p:normalViewPr>
  <p:slideViewPr>
    <p:cSldViewPr snapToObjects="1">
      <p:cViewPr varScale="1">
        <p:scale>
          <a:sx n="88" d="100"/>
          <a:sy n="88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7.pict"/><Relationship Id="rId1" Type="http://schemas.openxmlformats.org/officeDocument/2006/relationships/image" Target="../media/image4.pict"/><Relationship Id="rId2" Type="http://schemas.openxmlformats.org/officeDocument/2006/relationships/image" Target="../media/image5.pict"/><Relationship Id="rId3" Type="http://schemas.openxmlformats.org/officeDocument/2006/relationships/image" Target="../media/image6.pict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1" Type="http://schemas.openxmlformats.org/officeDocument/2006/relationships/image" Target="../media/image8.pict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ict"/><Relationship Id="rId3" Type="http://schemas.openxmlformats.org/officeDocument/2006/relationships/image" Target="../media/image12.pict"/><Relationship Id="rId1" Type="http://schemas.openxmlformats.org/officeDocument/2006/relationships/image" Target="../media/image10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ict"/><Relationship Id="rId1" Type="http://schemas.openxmlformats.org/officeDocument/2006/relationships/image" Target="../media/image15.pict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22.pict"/><Relationship Id="rId1" Type="http://schemas.openxmlformats.org/officeDocument/2006/relationships/image" Target="../media/image19.pict"/><Relationship Id="rId2" Type="http://schemas.openxmlformats.org/officeDocument/2006/relationships/image" Target="../media/image20.pict"/><Relationship Id="rId3" Type="http://schemas.openxmlformats.org/officeDocument/2006/relationships/image" Target="../media/image21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662A6-D59C-424C-97AE-C5DA628F62C1}" type="datetimeFigureOut">
              <a:rPr lang="it-IT" smtClean="0"/>
              <a:pPr/>
              <a:t>1/14/09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8E171-3555-6E4D-9EA5-599B5619882E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E171-3555-6E4D-9EA5-599B5619882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2591-351A-49C5-BD56-030F4C806DDE}" type="datetime1">
              <a:rPr smtClean="0"/>
              <a:pPr/>
              <a:t>6/3/2007</a:t>
            </a:fld>
            <a:endParaRPr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BF61-3FF6-4CA4-B2D9-CE1AEEB251EA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9A0D-6521-498F-8CB5-C8E975221F93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55A8-9423-42F7-892F-EFB819AE1A5A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F767-44AA-4440-A071-804CAA4767B3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97A3-0402-4B58-A665-035860D7522E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3D08-C0EB-408C-86D6-102835CA6E3C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2101-9BBC-4A60-8F1F-4F20DA7BA8C6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B019-6738-465F-BF4B-F9F3D3520D73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6743-50FD-4EFD-9D28-A5A30E388563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C423-B1E1-4707-B3FF-DA41721451E9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Click to edit Master text styles</a:t>
            </a:r>
          </a:p>
          <a:p>
            <a:pPr lvl="1" eaLnBrk="1" latinLnBrk="0" hangingPunct="1"/>
            <a:r>
              <a:rPr kumimoji="0" lang="it-IT" smtClean="0"/>
              <a:t>Second level</a:t>
            </a:r>
          </a:p>
          <a:p>
            <a:pPr lvl="2" eaLnBrk="1" latinLnBrk="0" hangingPunct="1"/>
            <a:r>
              <a:rPr kumimoji="0" lang="it-IT" smtClean="0"/>
              <a:t>Third level</a:t>
            </a:r>
          </a:p>
          <a:p>
            <a:pPr lvl="3" eaLnBrk="1" latinLnBrk="0" hangingPunct="1"/>
            <a:r>
              <a:rPr kumimoji="0" lang="it-IT" smtClean="0"/>
              <a:t>Fourth level</a:t>
            </a:r>
          </a:p>
          <a:p>
            <a:pPr lvl="4" eaLnBrk="1" latinLnBrk="0" hangingPunct="1"/>
            <a:r>
              <a:rPr kumimoji="0" lang="it-IT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2687E-2412-4711-B583-5ADEA1951FF9}" type="datetime1">
              <a:rPr smtClean="0"/>
              <a:pPr/>
              <a:t>6/3/2007</a:t>
            </a:fld>
            <a:endParaRPr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AA4845-A08A-4DF4-8D99-E2E7B6D41C67}" type="slidenum">
              <a:rPr smtClean="0"/>
              <a:pPr/>
              <a:t>‹#›</a:t>
            </a:fld>
            <a:endParaRPr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image" Target="../media/image18.png"/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Relationship Id="rId5" Type="http://schemas.openxmlformats.org/officeDocument/2006/relationships/image" Target="../media/image17.pdf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16.bin"/><Relationship Id="rId4" Type="http://schemas.openxmlformats.org/officeDocument/2006/relationships/oleObject" Target="../embeddings/Microsoft_Equation1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3.bin"/><Relationship Id="rId5" Type="http://schemas.openxmlformats.org/officeDocument/2006/relationships/oleObject" Target="../embeddings/Microsoft_Equation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3.bin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9.bin"/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3.jpeg"/><Relationship Id="rId5" Type="http://schemas.openxmlformats.org/officeDocument/2006/relationships/oleObject" Target="../embeddings/Microsoft_Equation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714500"/>
            <a:ext cx="5410200" cy="838200"/>
          </a:xfrm>
        </p:spPr>
        <p:txBody>
          <a:bodyPr>
            <a:normAutofit/>
          </a:bodyPr>
          <a:lstStyle/>
          <a:p>
            <a:r>
              <a:rPr lang="it-IT" dirty="0" err="1" smtClean="0"/>
              <a:t>V</a:t>
            </a:r>
            <a:r>
              <a:rPr lang="it-IT" dirty="0" smtClean="0"/>
              <a:t> </a:t>
            </a:r>
            <a:r>
              <a:rPr lang="en-US" b="1" dirty="0" err="1" smtClean="0"/>
              <a:t>MCnet</a:t>
            </a:r>
            <a:r>
              <a:rPr lang="en-US" b="1" dirty="0" smtClean="0"/>
              <a:t> network meeting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3038635" y="6038910"/>
            <a:ext cx="3024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Durham, </a:t>
            </a:r>
            <a:r>
              <a:rPr lang="it-IT" sz="2000" dirty="0" smtClean="0"/>
              <a:t>15  </a:t>
            </a:r>
            <a:r>
              <a:rPr lang="it-IT" sz="2000" dirty="0" err="1" smtClean="0"/>
              <a:t>January</a:t>
            </a:r>
            <a:r>
              <a:rPr lang="it-IT" sz="2000" dirty="0" smtClean="0"/>
              <a:t> 2009</a:t>
            </a:r>
            <a:endParaRPr lang="it-IT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5400019"/>
            <a:ext cx="2344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smtClean="0">
                <a:latin typeface="Apple Chancery"/>
              </a:rPr>
              <a:t>Luca D’ Errico</a:t>
            </a:r>
            <a:endParaRPr lang="it-IT" sz="2400" i="1" dirty="0">
              <a:latin typeface="Apple Chancery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762000" y="2971800"/>
            <a:ext cx="9753600" cy="90198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6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it-IT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Handwriting - Dakota"/>
              </a:rPr>
              <a:t>“</a:t>
            </a:r>
            <a:r>
              <a:rPr lang="it-IT" sz="56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Handwriting - Dakota"/>
              </a:rPr>
              <a:t>Drell-Yan</a:t>
            </a:r>
            <a:r>
              <a:rPr lang="it-IT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Handwriting - Dakota"/>
              </a:rPr>
              <a:t> </a:t>
            </a:r>
            <a:r>
              <a:rPr lang="it-IT" sz="56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Handwriting - Dakota"/>
              </a:rPr>
              <a:t>process</a:t>
            </a:r>
            <a:r>
              <a:rPr lang="it-IT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Handwriting - Dakota"/>
              </a:rPr>
              <a:t> &amp; </a:t>
            </a:r>
            <a:r>
              <a:rPr lang="it-IT" sz="56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Handwriting - Dakota"/>
              </a:rPr>
              <a:t>parton</a:t>
            </a:r>
            <a:r>
              <a:rPr lang="it-IT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Handwriting - Dakota"/>
              </a:rPr>
              <a:t> </a:t>
            </a:r>
            <a:r>
              <a:rPr lang="it-IT" sz="56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Handwriting - Dakota"/>
              </a:rPr>
              <a:t>shower</a:t>
            </a:r>
            <a:r>
              <a:rPr lang="it-IT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Handwriting - Dakota"/>
              </a:rPr>
              <a:t>”</a:t>
            </a:r>
            <a:endParaRPr lang="it-IT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019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52800" y="4126468"/>
            <a:ext cx="2295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it-IT" dirty="0" err="1" smtClean="0"/>
              <a:t>pdates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work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0" y="274638"/>
            <a:ext cx="1371600" cy="563562"/>
          </a:xfrm>
        </p:spPr>
        <p:txBody>
          <a:bodyPr>
            <a:noAutofit/>
          </a:bodyPr>
          <a:lstStyle/>
          <a:p>
            <a:r>
              <a:rPr lang="it-IT" sz="3200" dirty="0" err="1" smtClean="0">
                <a:latin typeface="Handwriting - Dakota"/>
              </a:rPr>
              <a:t>Debug</a:t>
            </a:r>
            <a:endParaRPr lang="it-IT" sz="3200" dirty="0">
              <a:latin typeface="Handwriting - Dakota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92475" y="1081088"/>
          <a:ext cx="3317875" cy="531812"/>
        </p:xfrm>
        <a:graphic>
          <a:graphicData uri="http://schemas.openxmlformats.org/presentationml/2006/ole">
            <p:oleObj spid="_x0000_s34818" name="Equation" r:id="rId3" imgW="1270000" imgH="203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8788" y="1081445"/>
            <a:ext cx="2589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Fixed</a:t>
            </a:r>
            <a:r>
              <a:rPr lang="it-IT" sz="2400" dirty="0" smtClean="0"/>
              <a:t> </a:t>
            </a:r>
            <a:r>
              <a:rPr lang="it-IT" sz="2400" dirty="0" err="1" smtClean="0"/>
              <a:t>subprocess</a:t>
            </a:r>
            <a:r>
              <a:rPr lang="it-IT" sz="2400" dirty="0" smtClean="0"/>
              <a:t>: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344613" y="1905000"/>
          <a:ext cx="6670675" cy="1096962"/>
        </p:xfrm>
        <a:graphic>
          <a:graphicData uri="http://schemas.openxmlformats.org/presentationml/2006/ole">
            <p:oleObj spid="_x0000_s34819" name="Equation" r:id="rId4" imgW="2552700" imgH="419100" progId="Equation.3">
              <p:embed/>
            </p:oleObj>
          </a:graphicData>
        </a:graphic>
      </p:graphicFrame>
      <p:pic>
        <p:nvPicPr>
          <p:cNvPr id="8" name="Picture 7" descr="luca2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28600" y="3733800"/>
            <a:ext cx="8569476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54025" y="4191000"/>
          <a:ext cx="8296275" cy="896938"/>
        </p:xfrm>
        <a:graphic>
          <a:graphicData uri="http://schemas.openxmlformats.org/presentationml/2006/ole">
            <p:oleObj spid="_x0000_s35842" name="Equation" r:id="rId3" imgW="3175000" imgH="34290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46063" y="1905000"/>
          <a:ext cx="8893175" cy="863600"/>
        </p:xfrm>
        <a:graphic>
          <a:graphicData uri="http://schemas.openxmlformats.org/presentationml/2006/ole">
            <p:oleObj spid="_x0000_s35843" name="Equation" r:id="rId4" imgW="3403600" imgH="33020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005013" y="3070226"/>
          <a:ext cx="5375275" cy="763587"/>
        </p:xfrm>
        <a:graphic>
          <a:graphicData uri="http://schemas.openxmlformats.org/presentationml/2006/ole">
            <p:oleObj spid="_x0000_s35844" name="Equation" r:id="rId5" imgW="2057400" imgH="29210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005013" y="5278438"/>
          <a:ext cx="5840412" cy="1262062"/>
        </p:xfrm>
        <a:graphic>
          <a:graphicData uri="http://schemas.openxmlformats.org/presentationml/2006/ole">
            <p:oleObj spid="_x0000_s35845" name="Equation" r:id="rId6" imgW="2235200" imgH="482600" progId="Equation.3">
              <p:embed/>
            </p:oleObj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81400" y="274638"/>
            <a:ext cx="1752600" cy="563562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Handwriting - Dakota"/>
              </a:rPr>
              <a:t>Formula</a:t>
            </a:r>
            <a:endParaRPr lang="it-IT" sz="3200" dirty="0">
              <a:latin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57200" y="2667000"/>
            <a:ext cx="5410200" cy="320040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210300" cy="563562"/>
          </a:xfrm>
        </p:spPr>
        <p:txBody>
          <a:bodyPr>
            <a:noAutofit/>
          </a:bodyPr>
          <a:lstStyle/>
          <a:p>
            <a:r>
              <a:rPr lang="it-IT" sz="3200" dirty="0" err="1" smtClean="0">
                <a:latin typeface="Handwriting - Dakota"/>
              </a:rPr>
              <a:t>Implementation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as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ThePEG</a:t>
            </a:r>
            <a:r>
              <a:rPr lang="it-IT" sz="3200" dirty="0" smtClean="0">
                <a:latin typeface="Handwriting - Dakota"/>
              </a:rPr>
              <a:t> ME</a:t>
            </a:r>
            <a:endParaRPr lang="it-IT" sz="3200" dirty="0">
              <a:latin typeface="Handwriting - Dakot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13716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MEBase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3429000" y="31242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2-&gt;</a:t>
            </a:r>
            <a:r>
              <a:rPr lang="it-IT" dirty="0" err="1" smtClean="0"/>
              <a:t>3</a:t>
            </a:r>
            <a:r>
              <a:rPr lang="it-IT" dirty="0" smtClean="0"/>
              <a:t> PSG</a:t>
            </a:r>
            <a:endParaRPr lang="it-IT" dirty="0"/>
          </a:p>
        </p:txBody>
      </p:sp>
      <p:sp>
        <p:nvSpPr>
          <p:cNvPr id="8" name="Rectangle 7"/>
          <p:cNvSpPr/>
          <p:nvPr/>
        </p:nvSpPr>
        <p:spPr>
          <a:xfrm>
            <a:off x="838200" y="31242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2-&gt;</a:t>
            </a:r>
            <a:r>
              <a:rPr lang="it-IT" dirty="0" err="1" smtClean="0"/>
              <a:t>2</a:t>
            </a:r>
            <a:r>
              <a:rPr lang="it-IT" dirty="0" smtClean="0"/>
              <a:t> PSG</a:t>
            </a:r>
            <a:endParaRPr lang="it-IT" dirty="0"/>
          </a:p>
        </p:txBody>
      </p:sp>
      <p:sp>
        <p:nvSpPr>
          <p:cNvPr id="9" name="Rectangle 8"/>
          <p:cNvSpPr/>
          <p:nvPr/>
        </p:nvSpPr>
        <p:spPr>
          <a:xfrm>
            <a:off x="6096000" y="3124200"/>
            <a:ext cx="1905000" cy="762000"/>
          </a:xfrm>
          <a:prstGeom prst="rect">
            <a:avLst/>
          </a:prstGeom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it-IT" dirty="0"/>
          </a:p>
        </p:txBody>
      </p:sp>
      <p:sp>
        <p:nvSpPr>
          <p:cNvPr id="10" name="Rectangle 9"/>
          <p:cNvSpPr/>
          <p:nvPr/>
        </p:nvSpPr>
        <p:spPr>
          <a:xfrm>
            <a:off x="838200" y="48006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LO ME</a:t>
            </a:r>
            <a:endParaRPr lang="it-IT" dirty="0"/>
          </a:p>
        </p:txBody>
      </p:sp>
      <p:sp>
        <p:nvSpPr>
          <p:cNvPr id="11" name="Rectangle 10"/>
          <p:cNvSpPr/>
          <p:nvPr/>
        </p:nvSpPr>
        <p:spPr>
          <a:xfrm>
            <a:off x="3429000" y="48006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NLO ME</a:t>
            </a:r>
            <a:endParaRPr lang="it-IT" dirty="0"/>
          </a:p>
        </p:txBody>
      </p:sp>
      <p:cxnSp>
        <p:nvCxnSpPr>
          <p:cNvPr id="13" name="Straight Arrow Connector 12"/>
          <p:cNvCxnSpPr>
            <a:stCxn id="7" idx="0"/>
          </p:cNvCxnSpPr>
          <p:nvPr/>
        </p:nvCxnSpPr>
        <p:spPr>
          <a:xfrm rot="16200000" flipV="1">
            <a:off x="4000103" y="2742803"/>
            <a:ext cx="7620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0"/>
          </p:cNvCxnSpPr>
          <p:nvPr/>
        </p:nvCxnSpPr>
        <p:spPr>
          <a:xfrm rot="16200000" flipV="1">
            <a:off x="1637903" y="2971403"/>
            <a:ext cx="3048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90700" y="2817811"/>
            <a:ext cx="20962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3658792" y="2589609"/>
            <a:ext cx="4548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3999309" y="4419203"/>
            <a:ext cx="7620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V="1">
            <a:off x="1408509" y="4419203"/>
            <a:ext cx="7620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650186" y="2588814"/>
            <a:ext cx="454817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76800" y="2815429"/>
            <a:ext cx="2096295" cy="1588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V="1">
            <a:off x="6821092" y="2967432"/>
            <a:ext cx="304800" cy="79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096000" y="4800600"/>
            <a:ext cx="1905000" cy="762000"/>
          </a:xfrm>
          <a:prstGeom prst="rect">
            <a:avLst/>
          </a:prstGeom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it-IT" dirty="0"/>
          </a:p>
        </p:txBody>
      </p:sp>
      <p:cxnSp>
        <p:nvCxnSpPr>
          <p:cNvPr id="38" name="Straight Arrow Connector 37"/>
          <p:cNvCxnSpPr/>
          <p:nvPr/>
        </p:nvCxnSpPr>
        <p:spPr>
          <a:xfrm rot="16200000" flipV="1">
            <a:off x="6666309" y="4419203"/>
            <a:ext cx="762000" cy="79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4648200" cy="563562"/>
          </a:xfrm>
        </p:spPr>
        <p:txBody>
          <a:bodyPr>
            <a:noAutofit/>
          </a:bodyPr>
          <a:lstStyle/>
          <a:p>
            <a:r>
              <a:rPr lang="it-IT" sz="3200" dirty="0" err="1" smtClean="0">
                <a:latin typeface="Handwriting - Dakota"/>
              </a:rPr>
              <a:t>Summary</a:t>
            </a:r>
            <a:r>
              <a:rPr lang="it-IT" sz="3200" dirty="0" smtClean="0">
                <a:latin typeface="Handwriting - Dakota"/>
              </a:rPr>
              <a:t> and </a:t>
            </a:r>
            <a:r>
              <a:rPr lang="it-IT" sz="3200" dirty="0" err="1" smtClean="0">
                <a:latin typeface="Handwriting - Dakota"/>
              </a:rPr>
              <a:t>outlook</a:t>
            </a:r>
            <a:endParaRPr lang="it-IT" sz="3200" dirty="0">
              <a:latin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QCD </a:t>
            </a:r>
            <a:r>
              <a:rPr lang="it-IT" sz="2400" dirty="0" err="1" smtClean="0"/>
              <a:t>Phenomenology</a:t>
            </a:r>
            <a:endParaRPr lang="it-IT" sz="2400" dirty="0" smtClean="0"/>
          </a:p>
          <a:p>
            <a:r>
              <a:rPr lang="it-IT" sz="2400" dirty="0" smtClean="0"/>
              <a:t>Monte Carlo </a:t>
            </a:r>
            <a:r>
              <a:rPr lang="it-IT" sz="2400" dirty="0" err="1" smtClean="0"/>
              <a:t>Method</a:t>
            </a:r>
            <a:endParaRPr lang="it-IT" sz="2400" dirty="0" smtClean="0"/>
          </a:p>
          <a:p>
            <a:r>
              <a:rPr lang="it-IT" sz="2400" dirty="0" smtClean="0"/>
              <a:t>C++ </a:t>
            </a:r>
            <a:r>
              <a:rPr lang="it-IT" sz="2400" dirty="0" err="1" smtClean="0"/>
              <a:t>structures</a:t>
            </a:r>
            <a:endParaRPr lang="it-IT" sz="2400" dirty="0" smtClean="0"/>
          </a:p>
          <a:p>
            <a:r>
              <a:rPr lang="it-IT" sz="2400" dirty="0" err="1" smtClean="0"/>
              <a:t>External</a:t>
            </a:r>
            <a:r>
              <a:rPr lang="it-IT" sz="2400" dirty="0" smtClean="0"/>
              <a:t> Herwig++ </a:t>
            </a:r>
            <a:r>
              <a:rPr lang="it-IT" sz="2400" dirty="0" err="1" smtClean="0"/>
              <a:t>libraries</a:t>
            </a:r>
            <a:r>
              <a:rPr lang="it-IT" sz="2400" dirty="0" smtClean="0"/>
              <a:t> (LHAPDF, CLHEP )</a:t>
            </a:r>
          </a:p>
          <a:p>
            <a:r>
              <a:rPr lang="it-IT" sz="2400" dirty="0" err="1" smtClean="0"/>
              <a:t>Root</a:t>
            </a:r>
            <a:endParaRPr lang="it-IT" sz="2400" dirty="0" smtClean="0"/>
          </a:p>
          <a:p>
            <a:r>
              <a:rPr lang="it-IT" sz="2400" dirty="0" err="1" smtClean="0"/>
              <a:t>Debug</a:t>
            </a:r>
            <a:r>
              <a:rPr lang="it-IT" sz="2400" dirty="0" smtClean="0"/>
              <a:t> (</a:t>
            </a:r>
            <a:r>
              <a:rPr lang="it-IT" sz="2400" dirty="0" err="1" smtClean="0"/>
              <a:t>Checks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</a:t>
            </a:r>
            <a:r>
              <a:rPr lang="it-IT" sz="2400" dirty="0" err="1" smtClean="0"/>
              <a:t>hand</a:t>
            </a:r>
            <a:r>
              <a:rPr lang="it-IT" sz="2400" dirty="0" smtClean="0"/>
              <a:t>, HELAC)</a:t>
            </a:r>
          </a:p>
          <a:p>
            <a:r>
              <a:rPr lang="it-IT" sz="2400" dirty="0" err="1" smtClean="0"/>
              <a:t>ThePEG</a:t>
            </a:r>
            <a:r>
              <a:rPr lang="it-IT" sz="2400" dirty="0" smtClean="0"/>
              <a:t> (</a:t>
            </a:r>
            <a:r>
              <a:rPr lang="it-IT" sz="2400" dirty="0" err="1" smtClean="0"/>
              <a:t>MEBase</a:t>
            </a:r>
            <a:r>
              <a:rPr lang="it-IT" sz="2400" dirty="0" smtClean="0"/>
              <a:t>, ME2to2Base, </a:t>
            </a:r>
            <a:r>
              <a:rPr lang="en-US" sz="2400" dirty="0" smtClean="0"/>
              <a:t>…</a:t>
            </a:r>
            <a:r>
              <a:rPr lang="it-IT" sz="2400" dirty="0" smtClean="0"/>
              <a:t>)</a:t>
            </a:r>
          </a:p>
          <a:p>
            <a:r>
              <a:rPr lang="en-US" sz="2400" dirty="0" smtClean="0"/>
              <a:t>I</a:t>
            </a:r>
            <a:r>
              <a:rPr lang="it-IT" sz="2400" dirty="0" err="1" smtClean="0"/>
              <a:t>nterface</a:t>
            </a:r>
            <a:r>
              <a:rPr lang="it-IT" sz="2400" dirty="0" smtClean="0"/>
              <a:t> </a:t>
            </a:r>
            <a:r>
              <a:rPr lang="it-IT" sz="2400" dirty="0" err="1" smtClean="0"/>
              <a:t>my</a:t>
            </a:r>
            <a:r>
              <a:rPr lang="it-IT" sz="2400" dirty="0" smtClean="0"/>
              <a:t> code </a:t>
            </a:r>
            <a:r>
              <a:rPr lang="it-IT" sz="2400" dirty="0" err="1" smtClean="0"/>
              <a:t>with</a:t>
            </a:r>
            <a:r>
              <a:rPr lang="it-IT" sz="2400" dirty="0" smtClean="0"/>
              <a:t> Simon’</a:t>
            </a:r>
            <a:r>
              <a:rPr lang="it-IT" sz="2400" dirty="0" err="1" smtClean="0"/>
              <a:t>s</a:t>
            </a:r>
            <a:r>
              <a:rPr lang="it-IT" sz="2400" dirty="0" smtClean="0"/>
              <a:t> </a:t>
            </a:r>
            <a:r>
              <a:rPr lang="it-IT" sz="2400" dirty="0" err="1" smtClean="0"/>
              <a:t>shower</a:t>
            </a:r>
            <a:endParaRPr lang="it-IT" sz="2400" dirty="0" smtClean="0"/>
          </a:p>
          <a:p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processes</a:t>
            </a:r>
            <a:r>
              <a:rPr lang="it-IT" sz="2400" dirty="0" smtClean="0"/>
              <a:t> (VBF)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4114800" cy="563562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Handwriting - Dakota"/>
              </a:rPr>
              <a:t>Long </a:t>
            </a:r>
            <a:r>
              <a:rPr lang="it-IT" sz="3200" dirty="0" err="1" smtClean="0">
                <a:latin typeface="Handwriting - Dakota"/>
              </a:rPr>
              <a:t>term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outlook</a:t>
            </a:r>
            <a:endParaRPr lang="it-IT" sz="3200" dirty="0">
              <a:latin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Become</a:t>
            </a:r>
            <a:r>
              <a:rPr lang="it-IT" dirty="0" smtClean="0"/>
              <a:t> </a:t>
            </a:r>
            <a:r>
              <a:rPr lang="it-IT" dirty="0" err="1" smtClean="0"/>
              <a:t>familiar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interface</a:t>
            </a:r>
          </a:p>
          <a:p>
            <a:r>
              <a:rPr lang="it-IT" dirty="0" smtClean="0"/>
              <a:t>Deal </a:t>
            </a:r>
            <a:r>
              <a:rPr lang="it-IT" dirty="0" err="1" smtClean="0"/>
              <a:t>with</a:t>
            </a:r>
            <a:r>
              <a:rPr lang="it-IT" dirty="0" smtClean="0"/>
              <a:t> more complicate </a:t>
            </a:r>
            <a:r>
              <a:rPr lang="it-IT" dirty="0" err="1" smtClean="0"/>
              <a:t>processes</a:t>
            </a:r>
            <a:endParaRPr lang="it-IT" dirty="0" smtClean="0"/>
          </a:p>
          <a:p>
            <a:r>
              <a:rPr lang="it-IT" dirty="0" err="1" smtClean="0"/>
              <a:t>Write</a:t>
            </a:r>
            <a:r>
              <a:rPr lang="it-IT" dirty="0" smtClean="0"/>
              <a:t> interface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general</a:t>
            </a:r>
            <a:r>
              <a:rPr lang="it-IT" dirty="0" smtClean="0"/>
              <a:t> </a:t>
            </a:r>
            <a:r>
              <a:rPr lang="it-IT" dirty="0" err="1" smtClean="0"/>
              <a:t>matrix</a:t>
            </a:r>
            <a:r>
              <a:rPr lang="it-IT" dirty="0" smtClean="0"/>
              <a:t> </a:t>
            </a:r>
            <a:r>
              <a:rPr lang="it-IT" dirty="0" err="1" smtClean="0"/>
              <a:t>element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447800" cy="563562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latin typeface="Handwriting - Dakota"/>
              </a:rPr>
              <a:t>Plan</a:t>
            </a:r>
            <a:endParaRPr lang="it-IT" dirty="0">
              <a:latin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endParaRPr lang="it-IT" dirty="0" smtClean="0"/>
          </a:p>
          <a:p>
            <a:r>
              <a:rPr lang="en-US" dirty="0" smtClean="0"/>
              <a:t>S</a:t>
            </a:r>
            <a:r>
              <a:rPr lang="it-IT" dirty="0" err="1" smtClean="0"/>
              <a:t>tatus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work</a:t>
            </a:r>
          </a:p>
          <a:p>
            <a:r>
              <a:rPr lang="it-IT" dirty="0" err="1" smtClean="0"/>
              <a:t>Summary</a:t>
            </a:r>
            <a:r>
              <a:rPr lang="it-IT" dirty="0" smtClean="0"/>
              <a:t> and </a:t>
            </a:r>
            <a:r>
              <a:rPr lang="it-IT" dirty="0" err="1" smtClean="0"/>
              <a:t>outlook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Process-parton</a:t>
            </a:r>
            <a:r>
              <a:rPr lang="it-IT" dirty="0" smtClean="0"/>
              <a:t> </a:t>
            </a:r>
            <a:r>
              <a:rPr lang="it-IT" dirty="0" err="1" smtClean="0"/>
              <a:t>shower</a:t>
            </a:r>
            <a:r>
              <a:rPr lang="it-IT" dirty="0" smtClean="0"/>
              <a:t> interface</a:t>
            </a:r>
          </a:p>
          <a:p>
            <a:r>
              <a:rPr lang="it-IT" dirty="0" err="1" smtClean="0"/>
              <a:t>Starting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easiest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endParaRPr lang="it-IT" dirty="0" smtClean="0"/>
          </a:p>
          <a:p>
            <a:r>
              <a:rPr lang="it-IT" dirty="0" err="1" smtClean="0"/>
              <a:t>Implement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in C++</a:t>
            </a:r>
          </a:p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code</a:t>
            </a:r>
          </a:p>
          <a:p>
            <a:r>
              <a:rPr lang="it-IT" dirty="0" smtClean="0"/>
              <a:t>Integrate </a:t>
            </a:r>
            <a:r>
              <a:rPr lang="it-IT" dirty="0" err="1" smtClean="0"/>
              <a:t>it</a:t>
            </a:r>
            <a:r>
              <a:rPr lang="it-IT" dirty="0" smtClean="0"/>
              <a:t> in Herwig++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274638"/>
            <a:ext cx="6477000" cy="563562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andwriting - Dakota"/>
                <a:ea typeface="+mj-ea"/>
                <a:cs typeface="+mj-cs"/>
              </a:rPr>
              <a:t>Why</a:t>
            </a:r>
            <a:r>
              <a:rPr kumimoji="0" lang="it-IT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andwriting - Dakota"/>
                <a:ea typeface="+mj-ea"/>
                <a:cs typeface="+mj-cs"/>
              </a:rPr>
              <a:t> </a:t>
            </a:r>
            <a:r>
              <a:rPr kumimoji="0" lang="it-IT" sz="5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andwriting - Dakota"/>
                <a:ea typeface="+mj-ea"/>
                <a:cs typeface="+mj-cs"/>
              </a:rPr>
              <a:t>Drell-Yan</a:t>
            </a:r>
            <a:r>
              <a:rPr kumimoji="0" lang="it-IT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andwriting - Dakota"/>
                <a:ea typeface="+mj-ea"/>
                <a:cs typeface="+mj-cs"/>
              </a:rPr>
              <a:t> </a:t>
            </a:r>
            <a:r>
              <a:rPr kumimoji="0" lang="it-IT" sz="5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andwriting - Dakota"/>
                <a:ea typeface="+mj-ea"/>
                <a:cs typeface="+mj-cs"/>
              </a:rPr>
              <a:t>process</a:t>
            </a:r>
            <a:r>
              <a:rPr kumimoji="0" lang="it-IT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andwriting - Dakota"/>
                <a:ea typeface="+mj-ea"/>
                <a:cs typeface="+mj-cs"/>
              </a:rPr>
              <a:t>?</a:t>
            </a:r>
            <a:endParaRPr kumimoji="0" lang="it-IT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andwriting - Dakot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elly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371600"/>
            <a:ext cx="8763000" cy="274917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5257800" cy="563562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latin typeface="Handwriting - Dakota"/>
              </a:rPr>
              <a:t>Drell-Yan</a:t>
            </a:r>
            <a:r>
              <a:rPr lang="it-IT" dirty="0" smtClean="0">
                <a:latin typeface="Handwriting - Dakota"/>
              </a:rPr>
              <a:t> </a:t>
            </a:r>
            <a:r>
              <a:rPr lang="it-IT" dirty="0" err="1" smtClean="0">
                <a:latin typeface="Handwriting - Dakota"/>
              </a:rPr>
              <a:t>process</a:t>
            </a:r>
            <a:endParaRPr lang="it-IT" dirty="0">
              <a:latin typeface="Handwriting - Dakot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76600" y="5029200"/>
            <a:ext cx="1981200" cy="826532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mpd="sng">
            <a:solidFill>
              <a:srgbClr val="FF282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</a:t>
            </a:r>
            <a:r>
              <a:rPr lang="it-IT" dirty="0" smtClean="0">
                <a:solidFill>
                  <a:schemeClr val="tx1"/>
                </a:solidFill>
              </a:rPr>
              <a:t>IR </a:t>
            </a:r>
            <a:r>
              <a:rPr lang="it-IT" dirty="0" err="1" smtClean="0">
                <a:solidFill>
                  <a:schemeClr val="tx1"/>
                </a:solidFill>
              </a:rPr>
              <a:t>divergences</a:t>
            </a:r>
            <a:endParaRPr lang="it-IT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3048003" y="4038600"/>
            <a:ext cx="990597" cy="533399"/>
          </a:xfrm>
          <a:prstGeom prst="straightConnector1">
            <a:avLst/>
          </a:prstGeom>
          <a:ln>
            <a:solidFill>
              <a:srgbClr val="FF282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648201" y="3962400"/>
            <a:ext cx="990599" cy="685800"/>
          </a:xfrm>
          <a:prstGeom prst="straightConnector1">
            <a:avLst/>
          </a:prstGeom>
          <a:ln>
            <a:solidFill>
              <a:srgbClr val="FF282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37406" y="5413376"/>
            <a:ext cx="1981994" cy="794"/>
          </a:xfrm>
          <a:prstGeom prst="straightConnector1">
            <a:avLst/>
          </a:prstGeom>
          <a:ln>
            <a:solidFill>
              <a:srgbClr val="FF282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38800" y="5410200"/>
            <a:ext cx="1904206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629400" y="4495800"/>
            <a:ext cx="1828800" cy="1588"/>
          </a:xfrm>
          <a:prstGeom prst="line">
            <a:avLst/>
          </a:prstGeom>
          <a:ln>
            <a:solidFill>
              <a:srgbClr val="FF282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77391" y="4497785"/>
            <a:ext cx="1831182" cy="1588"/>
          </a:xfrm>
          <a:prstGeom prst="line">
            <a:avLst/>
          </a:prstGeom>
          <a:ln>
            <a:solidFill>
              <a:srgbClr val="FF282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914524"/>
          <a:ext cx="1676400" cy="696351"/>
        </p:xfrm>
        <a:graphic>
          <a:graphicData uri="http://schemas.openxmlformats.org/presentationml/2006/ole">
            <p:oleObj spid="_x0000_s21506" name="Equation" r:id="rId3" imgW="825500" imgH="3429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24400" y="1982225"/>
          <a:ext cx="2654300" cy="628650"/>
        </p:xfrm>
        <a:graphic>
          <a:graphicData uri="http://schemas.openxmlformats.org/presentationml/2006/ole">
            <p:oleObj spid="_x0000_s21507" name="Equation" r:id="rId4" imgW="1447800" imgH="3429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4119655"/>
          <a:ext cx="3968750" cy="466911"/>
        </p:xfrm>
        <a:graphic>
          <a:graphicData uri="http://schemas.openxmlformats.org/presentationml/2006/ole">
            <p:oleObj spid="_x0000_s21508" name="Equation" r:id="rId5" imgW="2159000" imgH="2540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752600" y="5424580"/>
          <a:ext cx="4632326" cy="628650"/>
        </p:xfrm>
        <a:graphic>
          <a:graphicData uri="http://schemas.openxmlformats.org/presentationml/2006/ole">
            <p:oleObj spid="_x0000_s21509" name="Equation" r:id="rId6" imgW="2527300" imgH="342900" progId="Equation.3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it-IT" sz="3200" dirty="0" err="1" smtClean="0">
                <a:latin typeface="Handwriting - Dakota"/>
              </a:rPr>
              <a:t>Catani-Seymour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subtraction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method</a:t>
            </a:r>
            <a:r>
              <a:rPr lang="it-IT" sz="3200" dirty="0" smtClean="0">
                <a:latin typeface="Handwriting - Dakota"/>
              </a:rPr>
              <a:t> I</a:t>
            </a:r>
            <a:endParaRPr lang="it-IT" sz="3200" dirty="0">
              <a:latin typeface="Handwriting - Dakot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838200"/>
            <a:ext cx="176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hep-ph</a:t>
            </a:r>
            <a:r>
              <a:rPr lang="it-IT" dirty="0" smtClean="0"/>
              <a:t>/9605323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426767"/>
            <a:ext cx="1939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General</a:t>
            </a:r>
            <a:r>
              <a:rPr lang="it-IT" sz="2400" dirty="0" smtClean="0"/>
              <a:t> idea: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09609"/>
            <a:ext cx="8229600" cy="312420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sz="2800" dirty="0" smtClean="0"/>
          </a:p>
          <a:p>
            <a:r>
              <a:rPr lang="it-IT" sz="2800" dirty="0" err="1" smtClean="0"/>
              <a:t>Has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exactly</a:t>
            </a:r>
            <a:r>
              <a:rPr lang="it-IT" sz="2800" dirty="0" smtClean="0"/>
              <a:t> match the </a:t>
            </a:r>
            <a:r>
              <a:rPr lang="it-IT" sz="2800" dirty="0" err="1" smtClean="0"/>
              <a:t>singular</a:t>
            </a:r>
            <a:r>
              <a:rPr lang="it-IT" sz="2800" dirty="0" smtClean="0"/>
              <a:t> </a:t>
            </a:r>
            <a:r>
              <a:rPr lang="it-IT" sz="2800" dirty="0" err="1" smtClean="0"/>
              <a:t>behaviour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real</a:t>
            </a:r>
            <a:r>
              <a:rPr lang="it-IT" sz="2800" dirty="0" smtClean="0"/>
              <a:t> </a:t>
            </a:r>
            <a:r>
              <a:rPr lang="it-IT" sz="2800" dirty="0" err="1" smtClean="0"/>
              <a:t>term</a:t>
            </a:r>
            <a:endParaRPr lang="it-IT" sz="2800" dirty="0" smtClean="0"/>
          </a:p>
          <a:p>
            <a:r>
              <a:rPr lang="it-IT" sz="2800" dirty="0" err="1" smtClean="0"/>
              <a:t>Has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be</a:t>
            </a:r>
            <a:r>
              <a:rPr lang="it-IT" sz="2800" dirty="0" smtClean="0"/>
              <a:t> </a:t>
            </a:r>
            <a:r>
              <a:rPr lang="it-IT" sz="2800" dirty="0" err="1" smtClean="0"/>
              <a:t>integrable</a:t>
            </a:r>
            <a:r>
              <a:rPr lang="it-IT" sz="2800" dirty="0" smtClean="0"/>
              <a:t> </a:t>
            </a:r>
            <a:r>
              <a:rPr lang="it-IT" sz="2800" dirty="0" err="1" smtClean="0"/>
              <a:t>analytically</a:t>
            </a:r>
            <a:r>
              <a:rPr lang="it-IT" sz="2800" dirty="0" smtClean="0"/>
              <a:t> </a:t>
            </a:r>
            <a:r>
              <a:rPr lang="it-IT" sz="2800" dirty="0" err="1" smtClean="0"/>
              <a:t>over</a:t>
            </a:r>
            <a:r>
              <a:rPr lang="it-IT" sz="2800" dirty="0" smtClean="0"/>
              <a:t> the single </a:t>
            </a:r>
            <a:r>
              <a:rPr lang="it-IT" sz="2800" dirty="0" err="1" smtClean="0"/>
              <a:t>parton</a:t>
            </a:r>
            <a:r>
              <a:rPr lang="it-IT" sz="2800" dirty="0" smtClean="0"/>
              <a:t> </a:t>
            </a:r>
            <a:r>
              <a:rPr lang="it-IT" sz="2800" dirty="0" err="1" smtClean="0"/>
              <a:t>subspace</a:t>
            </a:r>
            <a:r>
              <a:rPr lang="it-IT" sz="2800" dirty="0" smtClean="0"/>
              <a:t> </a:t>
            </a:r>
            <a:r>
              <a:rPr lang="it-IT" sz="2800" dirty="0" err="1" smtClean="0"/>
              <a:t>leading</a:t>
            </a:r>
            <a:r>
              <a:rPr lang="it-IT" sz="2800" dirty="0" smtClean="0"/>
              <a:t> IR </a:t>
            </a:r>
            <a:r>
              <a:rPr lang="it-IT" sz="2800" dirty="0" err="1" smtClean="0"/>
              <a:t>divergences</a:t>
            </a:r>
            <a:endParaRPr lang="it-IT" sz="2800" dirty="0" smtClean="0"/>
          </a:p>
          <a:p>
            <a:r>
              <a:rPr lang="it-IT" sz="2800" dirty="0" err="1" smtClean="0"/>
              <a:t>Has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be</a:t>
            </a:r>
            <a:r>
              <a:rPr lang="it-IT" sz="2800" dirty="0" smtClean="0"/>
              <a:t> </a:t>
            </a:r>
            <a:r>
              <a:rPr lang="it-IT" sz="2800" dirty="0" err="1" smtClean="0"/>
              <a:t>convenient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MC </a:t>
            </a:r>
            <a:r>
              <a:rPr lang="it-IT" sz="2800" dirty="0" err="1" smtClean="0"/>
              <a:t>integration</a:t>
            </a:r>
            <a:endParaRPr lang="it-IT" sz="2800" dirty="0" smtClean="0"/>
          </a:p>
          <a:p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constructed</a:t>
            </a:r>
            <a:r>
              <a:rPr lang="it-IT" sz="2800" dirty="0" smtClean="0"/>
              <a:t> in a way </a:t>
            </a:r>
            <a:r>
              <a:rPr lang="it-IT" sz="2800" dirty="0" err="1" smtClean="0"/>
              <a:t>that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process</a:t>
            </a:r>
            <a:r>
              <a:rPr lang="it-IT" sz="2800" dirty="0" smtClean="0"/>
              <a:t> </a:t>
            </a:r>
            <a:r>
              <a:rPr lang="it-IT" sz="2800" dirty="0" err="1" smtClean="0"/>
              <a:t>indipendent</a:t>
            </a:r>
            <a:endParaRPr lang="it-IT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94630"/>
            <a:ext cx="2923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The </a:t>
            </a:r>
            <a:r>
              <a:rPr lang="it-IT" sz="2800" dirty="0" err="1" smtClean="0"/>
              <a:t>counterterm</a:t>
            </a:r>
            <a:r>
              <a:rPr lang="it-IT" sz="2800" dirty="0" smtClean="0"/>
              <a:t>:</a:t>
            </a:r>
            <a:endParaRPr lang="it-IT" sz="28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066800" y="838200"/>
          <a:ext cx="6005513" cy="862013"/>
        </p:xfrm>
        <a:graphic>
          <a:graphicData uri="http://schemas.openxmlformats.org/presentationml/2006/ole">
            <p:oleObj spid="_x0000_s22530" name="Equation" r:id="rId3" imgW="3276600" imgH="4699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066800" y="2074863"/>
          <a:ext cx="3124200" cy="749300"/>
        </p:xfrm>
        <a:graphic>
          <a:graphicData uri="http://schemas.openxmlformats.org/presentationml/2006/ole">
            <p:oleObj spid="_x0000_s22533" name="Equation" r:id="rId4" imgW="15367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8913" y="274638"/>
            <a:ext cx="6400800" cy="563562"/>
          </a:xfrm>
        </p:spPr>
        <p:txBody>
          <a:bodyPr>
            <a:noAutofit/>
          </a:bodyPr>
          <a:lstStyle/>
          <a:p>
            <a:r>
              <a:rPr lang="it-IT" sz="3200" dirty="0" err="1" smtClean="0">
                <a:latin typeface="Handwriting - Dakota"/>
              </a:rPr>
              <a:t>Dipoles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for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Drell-Yan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process</a:t>
            </a:r>
            <a:endParaRPr lang="it-IT" sz="3200" dirty="0">
              <a:latin typeface="Handwriting - Dakota"/>
            </a:endParaRPr>
          </a:p>
        </p:txBody>
      </p:sp>
      <p:pic>
        <p:nvPicPr>
          <p:cNvPr id="3" name="Picture 2" descr="dipo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1308100"/>
            <a:ext cx="1714500" cy="51689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7700" y="1765300"/>
          <a:ext cx="685800" cy="387626"/>
        </p:xfrm>
        <a:graphic>
          <a:graphicData uri="http://schemas.openxmlformats.org/presentationml/2006/ole">
            <p:oleObj spid="_x0000_s30722" name="Equation" r:id="rId4" imgW="292100" imgH="16510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47700" y="3594100"/>
          <a:ext cx="685800" cy="387350"/>
        </p:xfrm>
        <a:graphic>
          <a:graphicData uri="http://schemas.openxmlformats.org/presentationml/2006/ole">
            <p:oleObj spid="_x0000_s30723" name="Equation" r:id="rId5" imgW="292100" imgH="16510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36588" y="5575300"/>
          <a:ext cx="1012825" cy="387350"/>
        </p:xfrm>
        <a:graphic>
          <a:graphicData uri="http://schemas.openxmlformats.org/presentationml/2006/ole">
            <p:oleObj spid="_x0000_s30724" name="Equation" r:id="rId6" imgW="431800" imgH="16510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649413" y="1993900"/>
            <a:ext cx="7508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49413" y="3822700"/>
            <a:ext cx="7508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49413" y="5803900"/>
            <a:ext cx="7508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105400" y="2750344"/>
            <a:ext cx="3581400" cy="2284412"/>
          </a:xfrm>
          <a:prstGeom prst="rect">
            <a:avLst/>
          </a:prstGeom>
          <a:solidFill>
            <a:srgbClr val="FF28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 err="1" smtClean="0">
                <a:latin typeface="Cooper Black"/>
              </a:rPr>
              <a:t>Checked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by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hand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that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these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dipoles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cancel</a:t>
            </a:r>
            <a:r>
              <a:rPr lang="it-IT" sz="2400" dirty="0" smtClean="0">
                <a:latin typeface="Cooper Black"/>
              </a:rPr>
              <a:t> the </a:t>
            </a:r>
            <a:r>
              <a:rPr lang="it-IT" sz="2400" dirty="0" err="1" smtClean="0">
                <a:latin typeface="Cooper Black"/>
              </a:rPr>
              <a:t>singular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behaviour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of</a:t>
            </a:r>
            <a:r>
              <a:rPr lang="it-IT" sz="2400" dirty="0" smtClean="0">
                <a:latin typeface="Cooper Black"/>
              </a:rPr>
              <a:t> cross </a:t>
            </a:r>
            <a:r>
              <a:rPr lang="it-IT" sz="2400" dirty="0" err="1" smtClean="0">
                <a:latin typeface="Cooper Black"/>
              </a:rPr>
              <a:t>section</a:t>
            </a:r>
            <a:r>
              <a:rPr lang="it-IT" sz="2400" dirty="0" smtClean="0">
                <a:latin typeface="Cooper Black"/>
              </a:rPr>
              <a:t> at NLO! </a:t>
            </a:r>
          </a:p>
          <a:p>
            <a:pPr algn="ctr"/>
            <a:endParaRPr lang="it-IT" dirty="0">
              <a:latin typeface="Cooper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096000" cy="563562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Handwriting - Dakota"/>
              </a:rPr>
              <a:t>LO </a:t>
            </a:r>
            <a:r>
              <a:rPr lang="it-IT" sz="3200" dirty="0" err="1" smtClean="0">
                <a:latin typeface="Handwriting - Dakota"/>
              </a:rPr>
              <a:t>Drell-Yan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subprocesses</a:t>
            </a:r>
            <a:endParaRPr lang="it-IT" sz="3200" dirty="0">
              <a:latin typeface="Handwriting - Dakota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4648200"/>
            <a:ext cx="8458200" cy="1905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Take care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possible</a:t>
            </a:r>
            <a:r>
              <a:rPr lang="it-IT" sz="2400" dirty="0" smtClean="0"/>
              <a:t> </a:t>
            </a:r>
            <a:r>
              <a:rPr lang="it-IT" sz="2400" dirty="0" err="1" smtClean="0"/>
              <a:t>interference</a:t>
            </a:r>
            <a:r>
              <a:rPr lang="it-IT" sz="2400" dirty="0" smtClean="0"/>
              <a:t> </a:t>
            </a:r>
            <a:r>
              <a:rPr lang="it-IT" sz="2400" dirty="0" err="1" smtClean="0"/>
              <a:t>term</a:t>
            </a:r>
            <a:endParaRPr lang="it-IT" sz="2400" dirty="0" smtClean="0"/>
          </a:p>
          <a:p>
            <a:r>
              <a:rPr lang="it-IT" sz="2400" dirty="0" err="1" smtClean="0"/>
              <a:t>Characterise</a:t>
            </a:r>
            <a:r>
              <a:rPr lang="it-IT" sz="2400" dirty="0" smtClean="0"/>
              <a:t> </a:t>
            </a:r>
            <a:r>
              <a:rPr lang="it-IT" sz="2400" dirty="0" err="1" smtClean="0"/>
              <a:t>completely</a:t>
            </a:r>
            <a:r>
              <a:rPr lang="it-IT" sz="2400" dirty="0" smtClean="0"/>
              <a:t> the </a:t>
            </a:r>
            <a:r>
              <a:rPr lang="it-IT" sz="2400" u="heavy" dirty="0" smtClean="0"/>
              <a:t>massive</a:t>
            </a:r>
            <a:r>
              <a:rPr lang="it-IT" sz="2400" dirty="0" smtClean="0"/>
              <a:t> </a:t>
            </a:r>
            <a:r>
              <a:rPr lang="it-IT" sz="2400" dirty="0" err="1" smtClean="0"/>
              <a:t>final</a:t>
            </a:r>
            <a:r>
              <a:rPr lang="it-IT" sz="2400" dirty="0" smtClean="0"/>
              <a:t> </a:t>
            </a:r>
            <a:r>
              <a:rPr lang="it-IT" sz="2400" dirty="0" err="1" smtClean="0"/>
              <a:t>states</a:t>
            </a:r>
            <a:endParaRPr lang="it-IT" sz="2400" dirty="0" smtClean="0"/>
          </a:p>
          <a:p>
            <a:r>
              <a:rPr lang="it-IT" sz="2400" dirty="0" err="1" smtClean="0"/>
              <a:t>Random</a:t>
            </a:r>
            <a:r>
              <a:rPr lang="it-IT" sz="2400" dirty="0" smtClean="0"/>
              <a:t> </a:t>
            </a:r>
            <a:r>
              <a:rPr lang="it-IT" sz="2400" dirty="0" err="1" smtClean="0"/>
              <a:t>number</a:t>
            </a:r>
            <a:r>
              <a:rPr lang="it-IT" sz="2400" dirty="0" smtClean="0"/>
              <a:t> </a:t>
            </a:r>
            <a:r>
              <a:rPr lang="it-IT" sz="2400" dirty="0" err="1" smtClean="0"/>
              <a:t>generator</a:t>
            </a:r>
            <a:r>
              <a:rPr lang="it-IT" sz="2400" dirty="0" smtClean="0"/>
              <a:t> and </a:t>
            </a:r>
            <a:r>
              <a:rPr lang="it-IT" sz="2400" dirty="0" err="1" smtClean="0"/>
              <a:t>phase</a:t>
            </a:r>
            <a:r>
              <a:rPr lang="it-IT" sz="2400" dirty="0" smtClean="0"/>
              <a:t> </a:t>
            </a:r>
            <a:r>
              <a:rPr lang="it-IT" sz="2400" dirty="0" err="1" smtClean="0"/>
              <a:t>space</a:t>
            </a:r>
            <a:r>
              <a:rPr lang="it-IT" sz="2400" dirty="0" smtClean="0"/>
              <a:t> </a:t>
            </a:r>
            <a:r>
              <a:rPr lang="it-IT" sz="2400" dirty="0" err="1" smtClean="0"/>
              <a:t>generator</a:t>
            </a:r>
            <a:endParaRPr lang="it-IT" sz="2400" dirty="0" smtClean="0"/>
          </a:p>
          <a:p>
            <a:r>
              <a:rPr lang="it-IT" sz="2400" dirty="0" err="1" smtClean="0"/>
              <a:t>Cuts</a:t>
            </a:r>
            <a:r>
              <a:rPr lang="it-IT" sz="2400" dirty="0" smtClean="0"/>
              <a:t>: </a:t>
            </a:r>
            <a:r>
              <a:rPr lang="it-IT" sz="2400" dirty="0" err="1" smtClean="0"/>
              <a:t>Rapidity</a:t>
            </a:r>
            <a:r>
              <a:rPr lang="it-IT" sz="2400" dirty="0" smtClean="0"/>
              <a:t> and Lego Plot </a:t>
            </a:r>
            <a:r>
              <a:rPr lang="it-IT" sz="2400" dirty="0" err="1" smtClean="0"/>
              <a:t>Separation</a:t>
            </a:r>
            <a:endParaRPr lang="it-IT" sz="2400" dirty="0" smtClean="0"/>
          </a:p>
          <a:p>
            <a:endParaRPr lang="it-IT" sz="2400" dirty="0" smtClean="0"/>
          </a:p>
          <a:p>
            <a:endParaRPr lang="it-IT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1143000"/>
          <a:ext cx="2819400" cy="3151188"/>
        </p:xfrm>
        <a:graphic>
          <a:graphicData uri="http://schemas.openxmlformats.org/presentationml/2006/ole">
            <p:oleObj spid="_x0000_s31746" name="Equation" r:id="rId3" imgW="1079500" imgH="12065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11430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Completely</a:t>
            </a:r>
            <a:r>
              <a:rPr lang="it-IT" sz="2000" dirty="0" smtClean="0"/>
              <a:t> </a:t>
            </a:r>
            <a:r>
              <a:rPr lang="it-IT" sz="2000" dirty="0" err="1" smtClean="0"/>
              <a:t>implemented</a:t>
            </a:r>
            <a:r>
              <a:rPr lang="it-IT" sz="2000" dirty="0" smtClean="0"/>
              <a:t> at NLO</a:t>
            </a:r>
          </a:p>
          <a:p>
            <a:endParaRPr lang="it-IT" sz="2000" dirty="0" smtClean="0"/>
          </a:p>
          <a:p>
            <a:r>
              <a:rPr lang="en-US" sz="2000" dirty="0" smtClean="0"/>
              <a:t>…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err="1" smtClean="0"/>
              <a:t>…</a:t>
            </a:r>
            <a:endParaRPr lang="it-IT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105400" y="3200400"/>
            <a:ext cx="3581400" cy="1447800"/>
          </a:xfrm>
          <a:prstGeom prst="rect">
            <a:avLst/>
          </a:prstGeom>
          <a:solidFill>
            <a:srgbClr val="FF28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atin typeface="Cooper Black"/>
              </a:rPr>
              <a:t>The </a:t>
            </a:r>
            <a:r>
              <a:rPr lang="it-IT" sz="2400" dirty="0" err="1" smtClean="0">
                <a:latin typeface="Cooper Black"/>
              </a:rPr>
              <a:t>subprocesses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have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been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studied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by</a:t>
            </a:r>
            <a:r>
              <a:rPr lang="it-IT" sz="2400" dirty="0" smtClean="0">
                <a:latin typeface="Cooper Black"/>
              </a:rPr>
              <a:t> </a:t>
            </a:r>
            <a:r>
              <a:rPr lang="it-IT" sz="2400" dirty="0" err="1" smtClean="0">
                <a:latin typeface="Cooper Black"/>
              </a:rPr>
              <a:t>hand</a:t>
            </a:r>
            <a:r>
              <a:rPr lang="it-IT" sz="2400" dirty="0" smtClean="0">
                <a:latin typeface="Cooper Black"/>
              </a:rPr>
              <a:t>!</a:t>
            </a:r>
          </a:p>
          <a:p>
            <a:pPr algn="ctr"/>
            <a:endParaRPr lang="it-IT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10000" y="1446212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10000" y="2057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10000" y="277262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gonal Stripe 16"/>
          <p:cNvSpPr/>
          <p:nvPr/>
        </p:nvSpPr>
        <p:spPr>
          <a:xfrm>
            <a:off x="8601839" y="5562600"/>
            <a:ext cx="169921" cy="3810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Diagonal Stripe 17"/>
          <p:cNvSpPr/>
          <p:nvPr/>
        </p:nvSpPr>
        <p:spPr>
          <a:xfrm flipH="1">
            <a:off x="8431919" y="5715000"/>
            <a:ext cx="169920" cy="2286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Diagonal Stripe 18"/>
          <p:cNvSpPr/>
          <p:nvPr/>
        </p:nvSpPr>
        <p:spPr>
          <a:xfrm>
            <a:off x="8601839" y="4800600"/>
            <a:ext cx="169921" cy="3810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Diagonal Stripe 19"/>
          <p:cNvSpPr/>
          <p:nvPr/>
        </p:nvSpPr>
        <p:spPr>
          <a:xfrm flipH="1">
            <a:off x="8431919" y="4953000"/>
            <a:ext cx="169920" cy="2286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Diagonal Stripe 20"/>
          <p:cNvSpPr/>
          <p:nvPr/>
        </p:nvSpPr>
        <p:spPr>
          <a:xfrm>
            <a:off x="8601839" y="5181600"/>
            <a:ext cx="169921" cy="3810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Diagonal Stripe 21"/>
          <p:cNvSpPr/>
          <p:nvPr/>
        </p:nvSpPr>
        <p:spPr>
          <a:xfrm flipH="1">
            <a:off x="8431919" y="5334000"/>
            <a:ext cx="169920" cy="2286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Diagonal Stripe 23"/>
          <p:cNvSpPr/>
          <p:nvPr/>
        </p:nvSpPr>
        <p:spPr>
          <a:xfrm>
            <a:off x="8601839" y="6019800"/>
            <a:ext cx="169921" cy="3810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Diagonal Stripe 24"/>
          <p:cNvSpPr/>
          <p:nvPr/>
        </p:nvSpPr>
        <p:spPr>
          <a:xfrm flipH="1">
            <a:off x="8431919" y="6172200"/>
            <a:ext cx="169920" cy="2286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4648200" cy="563562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Handwriting - Dakota"/>
              </a:rPr>
              <a:t>Once the code </a:t>
            </a:r>
            <a:r>
              <a:rPr lang="it-IT" sz="3200" dirty="0" err="1" smtClean="0">
                <a:latin typeface="Handwriting - Dakota"/>
              </a:rPr>
              <a:t>is</a:t>
            </a:r>
            <a:r>
              <a:rPr lang="it-IT" sz="3200" dirty="0" smtClean="0">
                <a:latin typeface="Handwriting - Dakota"/>
              </a:rPr>
              <a:t> </a:t>
            </a:r>
            <a:r>
              <a:rPr lang="it-IT" sz="3200" dirty="0" err="1" smtClean="0">
                <a:latin typeface="Handwriting - Dakota"/>
              </a:rPr>
              <a:t>done</a:t>
            </a:r>
            <a:endParaRPr lang="it-IT" sz="3200" dirty="0">
              <a:latin typeface="Handwriting - Dakota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13560" y="2247900"/>
            <a:ext cx="8458200" cy="3276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Debug it at LO</a:t>
            </a:r>
            <a:endParaRPr lang="it-IT" sz="2400" dirty="0" smtClean="0"/>
          </a:p>
          <a:p>
            <a:r>
              <a:rPr lang="en-US" sz="2400" dirty="0" smtClean="0"/>
              <a:t>I</a:t>
            </a:r>
            <a:r>
              <a:rPr lang="it-IT" sz="2400" dirty="0" err="1" smtClean="0"/>
              <a:t>mplement</a:t>
            </a:r>
            <a:r>
              <a:rPr lang="it-IT" sz="2400" dirty="0" smtClean="0"/>
              <a:t> LO-code in </a:t>
            </a:r>
            <a:r>
              <a:rPr lang="it-IT" sz="2400" dirty="0" err="1" smtClean="0"/>
              <a:t>ThePEG</a:t>
            </a:r>
            <a:endParaRPr lang="it-IT" sz="2400" dirty="0" smtClean="0"/>
          </a:p>
          <a:p>
            <a:r>
              <a:rPr lang="en-US" sz="2400" dirty="0" smtClean="0"/>
              <a:t>C</a:t>
            </a:r>
            <a:r>
              <a:rPr lang="it-IT" sz="2400" dirty="0" err="1" smtClean="0"/>
              <a:t>hecks</a:t>
            </a:r>
            <a:endParaRPr lang="it-IT" sz="2400" dirty="0" smtClean="0"/>
          </a:p>
          <a:p>
            <a:r>
              <a:rPr lang="en-US" sz="2400" dirty="0" smtClean="0"/>
              <a:t>D</a:t>
            </a:r>
            <a:r>
              <a:rPr lang="it-IT" sz="2400" dirty="0" err="1" smtClean="0"/>
              <a:t>ebug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 at NLO</a:t>
            </a:r>
          </a:p>
          <a:p>
            <a:r>
              <a:rPr lang="en-US" sz="2400" dirty="0" smtClean="0"/>
              <a:t>I</a:t>
            </a:r>
            <a:r>
              <a:rPr lang="it-IT" sz="2400" dirty="0" err="1" smtClean="0"/>
              <a:t>mplement</a:t>
            </a:r>
            <a:r>
              <a:rPr lang="it-IT" sz="2400" dirty="0" smtClean="0"/>
              <a:t> </a:t>
            </a:r>
            <a:r>
              <a:rPr lang="it-IT" sz="2400" dirty="0" err="1" smtClean="0"/>
              <a:t>NLO-code</a:t>
            </a:r>
            <a:r>
              <a:rPr lang="it-IT" sz="2400" dirty="0" smtClean="0"/>
              <a:t> in </a:t>
            </a:r>
            <a:r>
              <a:rPr lang="it-IT" sz="2400" dirty="0" err="1" smtClean="0"/>
              <a:t>ThePEG</a:t>
            </a:r>
            <a:endParaRPr lang="it-IT" sz="2400" dirty="0" smtClean="0"/>
          </a:p>
          <a:p>
            <a:r>
              <a:rPr lang="it-IT" sz="2400" dirty="0" err="1" smtClean="0"/>
              <a:t>Checks</a:t>
            </a:r>
            <a:endParaRPr lang="it-IT" sz="2400" dirty="0" smtClean="0"/>
          </a:p>
          <a:p>
            <a:r>
              <a:rPr lang="en-US" sz="2400" dirty="0" smtClean="0"/>
              <a:t>M</a:t>
            </a:r>
            <a:r>
              <a:rPr lang="it-IT" sz="2400" dirty="0" err="1" smtClean="0"/>
              <a:t>atching</a:t>
            </a:r>
            <a:r>
              <a:rPr lang="it-IT" sz="2400" dirty="0" smtClean="0"/>
              <a:t> 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/>
          </a:p>
        </p:txBody>
      </p:sp>
      <p:sp>
        <p:nvSpPr>
          <p:cNvPr id="7" name="Diagonal Stripe 6"/>
          <p:cNvSpPr/>
          <p:nvPr/>
        </p:nvSpPr>
        <p:spPr>
          <a:xfrm>
            <a:off x="8686799" y="2514600"/>
            <a:ext cx="169921" cy="3810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Diagonal Stripe 7"/>
          <p:cNvSpPr/>
          <p:nvPr/>
        </p:nvSpPr>
        <p:spPr>
          <a:xfrm flipH="1">
            <a:off x="8516879" y="2667000"/>
            <a:ext cx="169920" cy="228600"/>
          </a:xfrm>
          <a:prstGeom prst="diagStrip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8516878" y="3124200"/>
            <a:ext cx="297362" cy="342900"/>
          </a:xfrm>
          <a:prstGeom prst="mathMultiply">
            <a:avLst/>
          </a:prstGeom>
          <a:solidFill>
            <a:srgbClr val="FF28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Multiply 15"/>
          <p:cNvSpPr/>
          <p:nvPr/>
        </p:nvSpPr>
        <p:spPr>
          <a:xfrm>
            <a:off x="8516879" y="3467100"/>
            <a:ext cx="339840" cy="285750"/>
          </a:xfrm>
          <a:prstGeom prst="mathMultiply">
            <a:avLst/>
          </a:prstGeom>
          <a:solidFill>
            <a:srgbClr val="FF28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Multiply 16"/>
          <p:cNvSpPr/>
          <p:nvPr/>
        </p:nvSpPr>
        <p:spPr>
          <a:xfrm>
            <a:off x="8516878" y="3781425"/>
            <a:ext cx="297361" cy="361950"/>
          </a:xfrm>
          <a:prstGeom prst="mathMultiply">
            <a:avLst/>
          </a:prstGeom>
          <a:solidFill>
            <a:srgbClr val="FF28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Multiply 17"/>
          <p:cNvSpPr/>
          <p:nvPr/>
        </p:nvSpPr>
        <p:spPr>
          <a:xfrm>
            <a:off x="8516878" y="4324350"/>
            <a:ext cx="339842" cy="285750"/>
          </a:xfrm>
          <a:prstGeom prst="mathMultiply">
            <a:avLst/>
          </a:prstGeom>
          <a:solidFill>
            <a:srgbClr val="FF28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Multiply 18"/>
          <p:cNvSpPr/>
          <p:nvPr/>
        </p:nvSpPr>
        <p:spPr>
          <a:xfrm>
            <a:off x="8516878" y="4610100"/>
            <a:ext cx="339842" cy="342900"/>
          </a:xfrm>
          <a:prstGeom prst="mathMultiply">
            <a:avLst/>
          </a:prstGeom>
          <a:solidFill>
            <a:srgbClr val="FF28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Multiply 19"/>
          <p:cNvSpPr/>
          <p:nvPr/>
        </p:nvSpPr>
        <p:spPr>
          <a:xfrm>
            <a:off x="8516878" y="4953000"/>
            <a:ext cx="339842" cy="381000"/>
          </a:xfrm>
          <a:prstGeom prst="mathMultiply">
            <a:avLst/>
          </a:prstGeom>
          <a:solidFill>
            <a:srgbClr val="FF28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extBox 20"/>
          <p:cNvSpPr txBox="1"/>
          <p:nvPr/>
        </p:nvSpPr>
        <p:spPr>
          <a:xfrm>
            <a:off x="533400" y="1752600"/>
            <a:ext cx="2755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it-IT" sz="2400" dirty="0" err="1" smtClean="0"/>
              <a:t>ixed</a:t>
            </a:r>
            <a:r>
              <a:rPr lang="it-IT" sz="2400" dirty="0" smtClean="0"/>
              <a:t> a </a:t>
            </a:r>
            <a:r>
              <a:rPr lang="it-IT" sz="2400" dirty="0" err="1" smtClean="0"/>
              <a:t>subprocess</a:t>
            </a:r>
            <a:r>
              <a:rPr lang="it-IT" sz="2400" dirty="0" smtClean="0"/>
              <a:t>: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2631</TotalTime>
  <Words>325</Words>
  <Application>Microsoft Macintosh PowerPoint</Application>
  <PresentationFormat>On-screen Show (4:3)</PresentationFormat>
  <Paragraphs>77</Paragraphs>
  <Slides>14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Equation</vt:lpstr>
      <vt:lpstr>Slide 1</vt:lpstr>
      <vt:lpstr>Plan</vt:lpstr>
      <vt:lpstr>Slide 3</vt:lpstr>
      <vt:lpstr>Drell-Yan process</vt:lpstr>
      <vt:lpstr>Catani-Seymour subtraction method I</vt:lpstr>
      <vt:lpstr>Slide 6</vt:lpstr>
      <vt:lpstr>Dipoles for Drell-Yan process</vt:lpstr>
      <vt:lpstr>LO Drell-Yan subprocesses</vt:lpstr>
      <vt:lpstr>Once the code is done</vt:lpstr>
      <vt:lpstr>Debug</vt:lpstr>
      <vt:lpstr>Formula</vt:lpstr>
      <vt:lpstr>Implementation as ThePEG ME</vt:lpstr>
      <vt:lpstr>Summary and outlook</vt:lpstr>
      <vt:lpstr>Long term outlook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Luca D Errico</dc:creator>
  <cp:lastModifiedBy>Luca D Errico</cp:lastModifiedBy>
  <cp:revision>211</cp:revision>
  <dcterms:created xsi:type="dcterms:W3CDTF">2009-01-14T09:52:10Z</dcterms:created>
  <dcterms:modified xsi:type="dcterms:W3CDTF">2009-01-14T10:09:05Z</dcterms:modified>
</cp:coreProperties>
</file>