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p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438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0"/>
            <a:ext cx="4857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K. Long, </a:t>
            </a:r>
            <a:fld id="{B46D80FD-1E49-4E81-A679-73D7E036491C}" type="datetime3">
              <a:rPr lang="en-GB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June, 2009</a:t>
            </a:fld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00"/>
          </a:solidFill>
        </p:spPr>
        <p:txBody>
          <a:bodyPr anchor="b"/>
          <a:lstStyle>
            <a:lvl1pPr algn="r">
              <a:defRPr b="1">
                <a:solidFill>
                  <a:srgbClr val="0000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r">
              <a:buNone/>
              <a:defRPr b="1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338B9-EDA9-4D02-B2BA-41BA3EF9E5E5}" type="datetimeFigureOut">
              <a:rPr lang="en-US"/>
              <a:pPr>
                <a:defRPr/>
              </a:pPr>
              <a:t>6/10/2009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94E1-47AE-4534-B96E-24D9092A39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7494-90AB-4F3E-9FE7-24A3A4E23BCD}" type="datetimeFigureOut">
              <a:rPr lang="en-US"/>
              <a:pPr>
                <a:defRPr/>
              </a:pPr>
              <a:t>6/10/2009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B237-94C2-4793-8136-DF347D1DAB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>
            <a:lvl1pPr algn="r">
              <a:defRPr sz="4000" b="1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7"/>
            <a:ext cx="9144000" cy="6143644"/>
          </a:xfr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rgbClr val="FFC000"/>
                </a:solidFill>
              </a:defRPr>
            </a:lvl2pPr>
            <a:lvl3pPr>
              <a:defRPr b="1">
                <a:solidFill>
                  <a:srgbClr val="00FF00"/>
                </a:solidFill>
              </a:defRPr>
            </a:lvl3pPr>
            <a:lvl4pPr>
              <a:defRPr b="1">
                <a:solidFill>
                  <a:srgbClr val="66FFFF"/>
                </a:solidFill>
              </a:defRPr>
            </a:lvl4pPr>
            <a:lvl5pPr>
              <a:defRPr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347E8-38B6-46E7-BEF2-7BAC618809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96FBA-7F82-48C4-B249-B7DC69E36F93}" type="datetimeFigureOut">
              <a:rPr lang="en-US"/>
              <a:pPr>
                <a:defRPr/>
              </a:pPr>
              <a:t>6/10/2009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D93B-6A3B-42CA-8158-728DA7D82C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450EA-9A08-43FB-9044-F456722C97B6}" type="datetimeFigureOut">
              <a:rPr lang="en-US"/>
              <a:pPr>
                <a:defRPr/>
              </a:pPr>
              <a:t>6/10/2009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EB85-40C7-4048-A383-C5F10F173D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7299C-8D3B-4F1B-B9A7-C8F9B0B3BA8B}" type="datetimeFigureOut">
              <a:rPr lang="en-US"/>
              <a:pPr>
                <a:defRPr/>
              </a:pPr>
              <a:t>6/10/2009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924BA-D1B1-49A9-BB51-0D62F5ECC8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A7B6-FE23-4E46-9BC5-63F9D6A90A25}" type="datetimeFigureOut">
              <a:rPr lang="en-US"/>
              <a:pPr>
                <a:defRPr/>
              </a:pPr>
              <a:t>6/10/2009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81E0-2AD9-4B5C-BBA5-37B145F60F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CFE87-2C63-4FBF-97A1-67107CB11F5C}" type="datetimeFigureOut">
              <a:rPr lang="en-US"/>
              <a:pPr>
                <a:defRPr/>
              </a:pPr>
              <a:t>6/10/2009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496F4-EEED-4CE8-B7E3-2479000CB6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806CD-FA3D-4339-AA4C-9D86CA904AAE}" type="datetimeFigureOut">
              <a:rPr lang="en-US"/>
              <a:pPr>
                <a:defRPr/>
              </a:pPr>
              <a:t>6/10/2009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6793-1F12-43CC-83A9-C28CBDB24F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E6F0-99AD-4A23-BEA0-A2E713A0BB26}" type="datetimeFigureOut">
              <a:rPr lang="en-US"/>
              <a:pPr>
                <a:defRPr/>
              </a:pPr>
              <a:t>6/10/2009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F338-CCC3-41E3-85CB-30A6640E86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66"/>
            </a:gs>
            <a:gs pos="80000">
              <a:srgbClr val="00336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C15101-DFFF-4CAA-AE93-B7D24E12C55E}" type="datetimeFigureOut">
              <a:rPr lang="en-US"/>
              <a:pPr>
                <a:defRPr/>
              </a:pPr>
              <a:t>6/10/2009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080060-40C5-4FA9-B3AB-EA8B673958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Round table: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786742" cy="1752600"/>
          </a:xfrm>
        </p:spPr>
        <p:txBody>
          <a:bodyPr/>
          <a:lstStyle/>
          <a:p>
            <a:r>
              <a:rPr lang="en-GB" dirty="0" smtClean="0"/>
              <a:t>Performance indicators in long-baseline neutrino oscillations </a:t>
            </a:r>
            <a:r>
              <a:rPr lang="en-GB" dirty="0" smtClean="0"/>
              <a:t>experiments</a:t>
            </a:r>
          </a:p>
          <a:p>
            <a:endParaRPr lang="en-GB" dirty="0" smtClean="0"/>
          </a:p>
          <a:p>
            <a:pPr marL="0" lvl="1" algn="r"/>
            <a:r>
              <a:rPr lang="en-GB" dirty="0" smtClean="0"/>
              <a:t>Introduced by: </a:t>
            </a:r>
            <a:r>
              <a:rPr lang="en-GB" dirty="0" err="1" smtClean="0"/>
              <a:t>Ferruccio</a:t>
            </a:r>
            <a:r>
              <a:rPr lang="en-GB" dirty="0" smtClean="0"/>
              <a:t> </a:t>
            </a:r>
            <a:r>
              <a:rPr lang="en-GB" dirty="0" err="1" smtClean="0"/>
              <a:t>Feruglio</a:t>
            </a:r>
            <a:r>
              <a:rPr lang="en-GB" dirty="0" smtClean="0"/>
              <a:t> and Alan Bross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Motivations for precise measurements: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Neutrino mixing parameters are </a:t>
            </a:r>
            <a:r>
              <a:rPr lang="en-GB" i="1" dirty="0" smtClean="0"/>
              <a:t>fundamental parameters</a:t>
            </a:r>
            <a:r>
              <a:rPr lang="en-GB" dirty="0" smtClean="0"/>
              <a:t> and should be know as well as possible so that theory of flavour can be defined, for example:</a:t>
            </a:r>
          </a:p>
          <a:p>
            <a:pPr lvl="1"/>
            <a:r>
              <a:rPr lang="en-GB" dirty="0" smtClean="0"/>
              <a:t>Theory led:</a:t>
            </a:r>
          </a:p>
          <a:p>
            <a:pPr lvl="2"/>
            <a:r>
              <a:rPr lang="en-GB" dirty="0" err="1" smtClean="0"/>
              <a:t>Tribimaximal</a:t>
            </a:r>
            <a:r>
              <a:rPr lang="en-GB" dirty="0" smtClean="0"/>
              <a:t> </a:t>
            </a:r>
            <a:r>
              <a:rPr lang="en-GB" dirty="0" err="1" smtClean="0"/>
              <a:t>ansatz</a:t>
            </a:r>
            <a:r>
              <a:rPr lang="en-GB" dirty="0" smtClean="0"/>
              <a:t>:</a:t>
            </a:r>
          </a:p>
          <a:p>
            <a:pPr lvl="3"/>
            <a:r>
              <a:rPr lang="en-GB" dirty="0" smtClean="0"/>
              <a:t>Need to measure </a:t>
            </a:r>
            <a:r>
              <a:rPr lang="el-GR" dirty="0" smtClean="0"/>
              <a:t>θ</a:t>
            </a:r>
            <a:r>
              <a:rPr lang="en-GB" baseline="-25000" dirty="0" smtClean="0"/>
              <a:t>13</a:t>
            </a:r>
            <a:r>
              <a:rPr lang="en-GB" dirty="0" smtClean="0"/>
              <a:t> as well as possible</a:t>
            </a:r>
          </a:p>
          <a:p>
            <a:pPr lvl="3"/>
            <a:r>
              <a:rPr lang="en-GB" dirty="0" smtClean="0"/>
              <a:t>Need to determine </a:t>
            </a:r>
            <a:r>
              <a:rPr lang="el-GR" dirty="0" smtClean="0"/>
              <a:t>θ</a:t>
            </a:r>
            <a:r>
              <a:rPr lang="en-GB" baseline="-25000" dirty="0" smtClean="0"/>
              <a:t>12</a:t>
            </a:r>
            <a:r>
              <a:rPr lang="en-GB" dirty="0" smtClean="0"/>
              <a:t> and </a:t>
            </a:r>
            <a:r>
              <a:rPr lang="el-GR" dirty="0" smtClean="0"/>
              <a:t>θ</a:t>
            </a:r>
            <a:r>
              <a:rPr lang="en-GB" baseline="-25000" dirty="0" smtClean="0"/>
              <a:t>23</a:t>
            </a:r>
            <a:r>
              <a:rPr lang="en-GB" dirty="0" smtClean="0"/>
              <a:t> sufficiently well to establish </a:t>
            </a:r>
            <a:r>
              <a:rPr lang="en-GB" dirty="0" err="1" smtClean="0"/>
              <a:t>tribimaximal</a:t>
            </a:r>
            <a:r>
              <a:rPr lang="en-GB" dirty="0" smtClean="0"/>
              <a:t> pattern (or </a:t>
            </a:r>
            <a:r>
              <a:rPr lang="en-GB" dirty="0" err="1" smtClean="0"/>
              <a:t>maximality</a:t>
            </a:r>
            <a:r>
              <a:rPr lang="en-GB" dirty="0" smtClean="0"/>
              <a:t> of </a:t>
            </a:r>
            <a:r>
              <a:rPr lang="el-GR" dirty="0" smtClean="0"/>
              <a:t>θ</a:t>
            </a:r>
            <a:r>
              <a:rPr lang="en-GB" baseline="-25000" dirty="0" smtClean="0"/>
              <a:t>23</a:t>
            </a:r>
            <a:r>
              <a:rPr lang="en-GB" dirty="0" smtClean="0"/>
              <a:t> for example)</a:t>
            </a:r>
          </a:p>
          <a:p>
            <a:pPr lvl="1"/>
            <a:r>
              <a:rPr lang="en-GB" dirty="0" smtClean="0"/>
              <a:t>Experiment led:</a:t>
            </a:r>
          </a:p>
          <a:p>
            <a:pPr lvl="2"/>
            <a:r>
              <a:rPr lang="en-GB" dirty="0" smtClean="0"/>
              <a:t>Set target precision to match precision with which quark parameters are known</a:t>
            </a:r>
          </a:p>
          <a:p>
            <a:pPr lvl="2"/>
            <a:r>
              <a:rPr lang="en-GB" dirty="0" smtClean="0"/>
              <a:t>Set precision by comparison with precision that may be achieved using other techniques, for example:</a:t>
            </a:r>
          </a:p>
          <a:p>
            <a:pPr lvl="3"/>
            <a:r>
              <a:rPr lang="en-GB" dirty="0" smtClean="0"/>
              <a:t>Lepton flavour violation</a:t>
            </a:r>
          </a:p>
          <a:p>
            <a:pPr lvl="3"/>
            <a:r>
              <a:rPr lang="en-GB" dirty="0" smtClean="0"/>
              <a:t>‘Exotic processes’ at LHC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 choice for comparisons: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Issue:</a:t>
            </a:r>
          </a:p>
          <a:p>
            <a:pPr lvl="1"/>
            <a:r>
              <a:rPr lang="en-GB" dirty="0" smtClean="0"/>
              <a:t>What parameters should be used to evaluate precision of various facilities and to allow comparison of their performance?</a:t>
            </a:r>
          </a:p>
          <a:p>
            <a:pPr lvl="2"/>
            <a:r>
              <a:rPr lang="en-GB" dirty="0" smtClean="0"/>
              <a:t>Parameter sets close to experimental observables preferred </a:t>
            </a:r>
          </a:p>
          <a:p>
            <a:pPr lvl="1"/>
            <a:r>
              <a:rPr lang="en-GB" dirty="0" smtClean="0"/>
              <a:t>Very brief discussion of plotting area (volume?) of error ellipse as a function of the parameters:</a:t>
            </a:r>
          </a:p>
          <a:p>
            <a:pPr lvl="2"/>
            <a:r>
              <a:rPr lang="en-GB" dirty="0" smtClean="0"/>
              <a:t>Need to consider correlations (through correlation coefficients, etc.?)</a:t>
            </a:r>
          </a:p>
          <a:p>
            <a:pPr lvl="1"/>
            <a:r>
              <a:rPr lang="en-GB" dirty="0" smtClean="0"/>
              <a:t>Need to quantify precision on </a:t>
            </a:r>
            <a:r>
              <a:rPr lang="el-GR" dirty="0" smtClean="0"/>
              <a:t>θ</a:t>
            </a:r>
            <a:r>
              <a:rPr lang="en-GB" baseline="-25000" dirty="0" smtClean="0"/>
              <a:t>12</a:t>
            </a:r>
            <a:r>
              <a:rPr lang="en-GB" dirty="0" smtClean="0"/>
              <a:t> from reactor experiments for comparison with likely reach of future facilities</a:t>
            </a:r>
          </a:p>
          <a:p>
            <a:r>
              <a:rPr lang="en-GB" dirty="0" smtClean="0"/>
              <a:t>Tacit conclusion seemed to be that it was important to try and develop a paradigm for the quantitative comparison of the measurement performance of the various future options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comments: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Key issues for unravelling physics of flavour:</a:t>
            </a:r>
          </a:p>
          <a:p>
            <a:pPr lvl="1"/>
            <a:r>
              <a:rPr lang="en-GB" dirty="0" err="1" smtClean="0"/>
              <a:t>Majorana</a:t>
            </a:r>
            <a:r>
              <a:rPr lang="en-GB" dirty="0" smtClean="0"/>
              <a:t> nature of neutrino</a:t>
            </a:r>
          </a:p>
          <a:p>
            <a:pPr lvl="1"/>
            <a:r>
              <a:rPr lang="en-GB" dirty="0" smtClean="0"/>
              <a:t>Existence of charged lepton flavour violation</a:t>
            </a:r>
          </a:p>
          <a:p>
            <a:pPr lvl="1"/>
            <a:r>
              <a:rPr lang="en-GB" dirty="0" smtClean="0"/>
              <a:t>Existence of </a:t>
            </a:r>
            <a:r>
              <a:rPr lang="en-GB" dirty="0" err="1" smtClean="0"/>
              <a:t>leptonic</a:t>
            </a:r>
            <a:r>
              <a:rPr lang="en-GB" dirty="0" smtClean="0"/>
              <a:t> CP violation</a:t>
            </a:r>
          </a:p>
          <a:p>
            <a:pPr lvl="1"/>
            <a:r>
              <a:rPr lang="en-GB" dirty="0" smtClean="0"/>
              <a:t>Precision measurement of neutrino oscillation parameters</a:t>
            </a:r>
          </a:p>
          <a:p>
            <a:r>
              <a:rPr lang="en-GB" dirty="0" smtClean="0"/>
              <a:t>Opportunity to do first rate rare </a:t>
            </a:r>
            <a:r>
              <a:rPr lang="en-GB" dirty="0" err="1" smtClean="0"/>
              <a:t>muon</a:t>
            </a:r>
            <a:r>
              <a:rPr lang="en-GB" dirty="0" smtClean="0"/>
              <a:t> programme at the Neutrino Factory should be viewed as an integral part of the programme</a:t>
            </a:r>
          </a:p>
          <a:p>
            <a:pPr lvl="1"/>
            <a:r>
              <a:rPr lang="en-GB" dirty="0" smtClean="0"/>
              <a:t>Also potential upgrade path to, or proving ground for, the </a:t>
            </a:r>
            <a:r>
              <a:rPr lang="en-GB" dirty="0" err="1" smtClean="0"/>
              <a:t>Muon</a:t>
            </a:r>
            <a:r>
              <a:rPr lang="en-GB" dirty="0" smtClean="0"/>
              <a:t> Collider </a:t>
            </a:r>
            <a:r>
              <a:rPr lang="en-GB" smtClean="0"/>
              <a:t>should was also noted</a:t>
            </a:r>
            <a:endParaRPr lang="en-GB" dirty="0" smtClean="0"/>
          </a:p>
          <a:p>
            <a:r>
              <a:rPr lang="en-GB" dirty="0" smtClean="0"/>
              <a:t>Some discussion too of role of astrophysical sources of neutrinos in determining the properties of the neutrinos themselves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68</TotalTime>
  <Words>327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Round table:</vt:lpstr>
      <vt:lpstr>Motivations for precise measurements:</vt:lpstr>
      <vt:lpstr>Parameter choice for comparisons:</vt:lpstr>
      <vt:lpstr>Additional comments: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table:</dc:title>
  <dc:creator>Long</dc:creator>
  <cp:lastModifiedBy>Long</cp:lastModifiedBy>
  <cp:revision>9</cp:revision>
  <dcterms:created xsi:type="dcterms:W3CDTF">2009-06-09T13:42:02Z</dcterms:created>
  <dcterms:modified xsi:type="dcterms:W3CDTF">2009-06-10T09:20:18Z</dcterms:modified>
</cp:coreProperties>
</file>