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3" r:id="rId5"/>
    <p:sldId id="299" r:id="rId6"/>
    <p:sldId id="310" r:id="rId7"/>
    <p:sldId id="300" r:id="rId8"/>
    <p:sldId id="297" r:id="rId9"/>
    <p:sldId id="301" r:id="rId10"/>
    <p:sldId id="302" r:id="rId11"/>
    <p:sldId id="303" r:id="rId12"/>
    <p:sldId id="304" r:id="rId13"/>
    <p:sldId id="305" r:id="rId14"/>
    <p:sldId id="311" r:id="rId15"/>
    <p:sldId id="306" r:id="rId16"/>
    <p:sldId id="313" r:id="rId17"/>
    <p:sldId id="314" r:id="rId18"/>
    <p:sldId id="316" r:id="rId19"/>
    <p:sldId id="315" r:id="rId20"/>
    <p:sldId id="309" r:id="rId21"/>
    <p:sldId id="317" r:id="rId22"/>
    <p:sldId id="291" r:id="rId23"/>
    <p:sldId id="296" r:id="rId24"/>
    <p:sldId id="298" r:id="rId25"/>
    <p:sldId id="312" r:id="rId26"/>
    <p:sldId id="318" r:id="rId27"/>
    <p:sldId id="321" r:id="rId28"/>
    <p:sldId id="320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46" autoAdjust="0"/>
  </p:normalViewPr>
  <p:slideViewPr>
    <p:cSldViewPr>
      <p:cViewPr>
        <p:scale>
          <a:sx n="69" d="100"/>
          <a:sy n="69" d="100"/>
        </p:scale>
        <p:origin x="-17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2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CC5A-4F86-4E68-82E4-73C4E484E756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DA8C8-F9EA-4D3A-8D7A-B34E799FDA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0BAEA-F322-454E-AC27-A3EAA65BA69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A8C8-F9EA-4D3A-8D7A-B34E799FDA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isolation template in the MC is sensitive to</a:t>
            </a:r>
          </a:p>
          <a:p>
            <a:r>
              <a:rPr lang="en-US" dirty="0" smtClean="0"/>
              <a:t>small imperfections in the simulation of the</a:t>
            </a:r>
          </a:p>
          <a:p>
            <a:r>
              <a:rPr lang="en-US" dirty="0" smtClean="0"/>
              <a:t>underlying event, shower shape and pile-up</a:t>
            </a:r>
          </a:p>
          <a:p>
            <a:r>
              <a:rPr lang="en-US" dirty="0" smtClean="0"/>
              <a:t>Variations in the template shape and/or fitting</a:t>
            </a:r>
          </a:p>
          <a:p>
            <a:r>
              <a:rPr lang="en-US" dirty="0" smtClean="0"/>
              <a:t>range only change the signal fraction by ~2%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A8C8-F9EA-4D3A-8D7A-B34E799FDA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Fraction of data and theory prediction II.</a:t>
            </a:r>
            <a:br>
              <a:rPr lang="en-US" dirty="0" smtClean="0"/>
            </a:br>
            <a:r>
              <a:rPr lang="en-US" dirty="0" smtClean="0"/>
              <a:t>NLO calculation with NLO CTEQ6.1 PDF and NLO CTEQ6.6 PDF theory predictions used. </a:t>
            </a:r>
            <a:br>
              <a:rPr lang="en-US" dirty="0" smtClean="0"/>
            </a:br>
            <a:r>
              <a:rPr lang="en-US" dirty="0" smtClean="0"/>
              <a:t>Theory prediction scaled to total cross section from data. </a:t>
            </a:r>
            <a:br>
              <a:rPr lang="en-US" dirty="0" smtClean="0"/>
            </a:br>
            <a:r>
              <a:rPr lang="en-US" dirty="0" smtClean="0"/>
              <a:t>The statistic and systematic uncertainties are considered. </a:t>
            </a:r>
            <a:br>
              <a:rPr lang="en-US" dirty="0" smtClean="0"/>
            </a:br>
            <a:r>
              <a:rPr lang="en-US" dirty="0" smtClean="0"/>
              <a:t>Yellow error band shows the CTEQ6.6M PDFs uncertainty. (CL = 90 %)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A8C8-F9EA-4D3A-8D7A-B34E799FDA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27000" contrast="-4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3200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3200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>
            <a:lvl1pPr>
              <a:defRPr>
                <a:solidFill>
                  <a:schemeClr val="accent3">
                    <a:lumMod val="1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1172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3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134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75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134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75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134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9815" name="Freeform 7"/>
          <p:cNvSpPr>
            <a:spLocks noChangeArrowheads="1"/>
          </p:cNvSpPr>
          <p:nvPr/>
        </p:nvSpPr>
        <p:spPr bwMode="auto">
          <a:xfrm>
            <a:off x="381000" y="2032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9816" name="Line 8"/>
          <p:cNvSpPr>
            <a:spLocks noChangeShapeType="1"/>
          </p:cNvSpPr>
          <p:nvPr/>
        </p:nvSpPr>
        <p:spPr bwMode="auto">
          <a:xfrm>
            <a:off x="461963" y="6477000"/>
            <a:ext cx="822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553200" cy="1752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Monica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D’Onofrio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University of Liverpool</a:t>
            </a:r>
          </a:p>
          <a:p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>
                    <a:lumMod val="10000"/>
                  </a:schemeClr>
                </a:solidFill>
                <a:latin typeface="Arial Rounded MT Bold" pitchFamily="34" charset="0"/>
              </a:rPr>
              <a:t>Boson+jets</a:t>
            </a:r>
            <a:r>
              <a:rPr lang="en-US" sz="4400" b="1" i="1" dirty="0" smtClean="0">
                <a:solidFill>
                  <a:schemeClr val="bg1">
                    <a:lumMod val="10000"/>
                  </a:schemeClr>
                </a:solidFill>
                <a:latin typeface="Arial Rounded MT Bold" pitchFamily="34" charset="0"/>
              </a:rPr>
              <a:t> measurements at the CDF experiment</a:t>
            </a:r>
            <a:endParaRPr lang="en-US" sz="4400" b="1" i="1" dirty="0">
              <a:solidFill>
                <a:schemeClr val="bg1">
                  <a:lumMod val="1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</a:rPr>
              <a:t>"Vector boson plus jets as a signal and background“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</a:rPr>
              <a:t>Durham, September 9</a:t>
            </a:r>
            <a:r>
              <a:rPr lang="en-US" sz="2000" b="1" baseline="30000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</a:rPr>
              <a:t>th 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</a:rPr>
              <a:t>2010   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Candara" pitchFamily="34" charset="0"/>
            </a:endParaRPr>
          </a:p>
        </p:txBody>
      </p:sp>
      <p:pic>
        <p:nvPicPr>
          <p:cNvPr id="8" name="Picture 5" descr="logo-f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2324100"/>
            <a:ext cx="2117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743200"/>
            <a:ext cx="685800" cy="5943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18002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581400" cy="4911725"/>
          </a:xfrm>
        </p:spPr>
        <p:txBody>
          <a:bodyPr/>
          <a:lstStyle/>
          <a:p>
            <a:r>
              <a:rPr lang="en-US" sz="2000" dirty="0" smtClean="0"/>
              <a:t>Data </a:t>
            </a:r>
            <a:r>
              <a:rPr lang="en-US" sz="2000" dirty="0" smtClean="0"/>
              <a:t>compared </a:t>
            </a:r>
            <a:r>
              <a:rPr lang="en-US" sz="2000" dirty="0" smtClean="0"/>
              <a:t>unfolded to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level and compared </a:t>
            </a:r>
            <a:r>
              <a:rPr lang="en-US" sz="2000" dirty="0" smtClean="0"/>
              <a:t>to </a:t>
            </a:r>
            <a:r>
              <a:rPr lang="en-US" sz="2000" dirty="0" smtClean="0"/>
              <a:t>different matrix elements +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shower predictions</a:t>
            </a:r>
          </a:p>
          <a:p>
            <a:r>
              <a:rPr lang="en-US" sz="2000" dirty="0" smtClean="0"/>
              <a:t>Study also jet correlations  (Ex.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R(j1-j2))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058" y="371475"/>
            <a:ext cx="5072941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85" y="3995670"/>
            <a:ext cx="3458515" cy="24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3048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  Systematic uncertainties dominated by Jet Energy Scale and </a:t>
            </a:r>
            <a:r>
              <a:rPr lang="en-US" sz="1600" dirty="0" err="1" smtClean="0">
                <a:latin typeface="Candara" pitchFamily="34" charset="0"/>
              </a:rPr>
              <a:t>bkg</a:t>
            </a:r>
            <a:r>
              <a:rPr lang="en-US" sz="1600" dirty="0" smtClean="0">
                <a:latin typeface="Candara" pitchFamily="34" charset="0"/>
              </a:rPr>
              <a:t> subtraction (at high E</a:t>
            </a:r>
            <a:r>
              <a:rPr lang="en-US" sz="1600" baseline="-25000" dirty="0" smtClean="0">
                <a:latin typeface="Candara" pitchFamily="34" charset="0"/>
              </a:rPr>
              <a:t>T</a:t>
            </a:r>
            <a:r>
              <a:rPr lang="en-US" sz="1600" dirty="0" smtClean="0">
                <a:latin typeface="Candara" pitchFamily="34" charset="0"/>
              </a:rPr>
              <a:t>)</a:t>
            </a:r>
            <a:endParaRPr lang="en-US" sz="1600" dirty="0">
              <a:latin typeface="Candara" pitchFamily="34" charset="0"/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86200"/>
            <a:ext cx="3619500" cy="24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029200" cy="1139825"/>
          </a:xfrm>
        </p:spPr>
        <p:txBody>
          <a:bodyPr/>
          <a:lstStyle/>
          <a:p>
            <a:r>
              <a:rPr lang="en-US" sz="2800" dirty="0" smtClean="0"/>
              <a:t>Comparison with NLO and LO+PS MC predictions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76800" cy="491172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   Consider NLO and ME+PS tools: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r>
              <a:rPr lang="en-US" sz="1600" dirty="0" smtClean="0"/>
              <a:t>MCFM cross sections not corrected for UE and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 effects</a:t>
            </a:r>
          </a:p>
          <a:p>
            <a:pPr lvl="1"/>
            <a:r>
              <a:rPr lang="en-US" sz="1400" dirty="0" smtClean="0"/>
              <a:t>Impact ~ 10%   </a:t>
            </a:r>
          </a:p>
          <a:p>
            <a:r>
              <a:rPr lang="en-US" sz="1800" dirty="0" smtClean="0"/>
              <a:t>Total and differential cross sections as function of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and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 jet considered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95700"/>
            <a:ext cx="4648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026" y="381000"/>
            <a:ext cx="370337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04800" y="1471136"/>
            <a:ext cx="48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/>
            <a:r>
              <a:rPr lang="en-US" sz="1400" b="1" dirty="0">
                <a:solidFill>
                  <a:srgbClr val="0070C0"/>
                </a:solidFill>
                <a:latin typeface="Candara" pitchFamily="34" charset="0"/>
              </a:rPr>
              <a:t>MLM :</a:t>
            </a:r>
            <a:r>
              <a:rPr lang="en-US" sz="1400" dirty="0">
                <a:solidFill>
                  <a:srgbClr val="0070C0"/>
                </a:solidFill>
                <a:latin typeface="Candara" pitchFamily="34" charset="0"/>
              </a:rPr>
              <a:t>   ALPGEN v2.12 (LO) + </a:t>
            </a:r>
            <a:r>
              <a:rPr lang="en-US" sz="1400" dirty="0" err="1">
                <a:solidFill>
                  <a:srgbClr val="0070C0"/>
                </a:solidFill>
                <a:latin typeface="Candara" pitchFamily="34" charset="0"/>
              </a:rPr>
              <a:t>Herwig</a:t>
            </a:r>
            <a:r>
              <a:rPr lang="en-US" sz="1400" dirty="0">
                <a:solidFill>
                  <a:srgbClr val="0070C0"/>
                </a:solidFill>
                <a:latin typeface="Candara" pitchFamily="34" charset="0"/>
              </a:rPr>
              <a:t> v6.5 + MLM + CTEQ5L</a:t>
            </a:r>
          </a:p>
          <a:p>
            <a:pPr defTabSz="457200" eaLnBrk="0" hangingPunct="0"/>
            <a:r>
              <a:rPr lang="en-US" sz="1400" b="1" dirty="0">
                <a:solidFill>
                  <a:srgbClr val="0070C0"/>
                </a:solidFill>
                <a:latin typeface="Candara" pitchFamily="34" charset="0"/>
              </a:rPr>
              <a:t>SMPR:  </a:t>
            </a:r>
            <a:r>
              <a:rPr lang="en-US" sz="1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andara" pitchFamily="34" charset="0"/>
              </a:rPr>
              <a:t>MadGraph</a:t>
            </a:r>
            <a:r>
              <a:rPr lang="en-US" sz="1400" dirty="0">
                <a:solidFill>
                  <a:srgbClr val="0070C0"/>
                </a:solidFill>
                <a:latin typeface="Candara" pitchFamily="34" charset="0"/>
              </a:rPr>
              <a:t> v4 (LO) + </a:t>
            </a:r>
            <a:r>
              <a:rPr lang="en-US" sz="1400" dirty="0" err="1">
                <a:solidFill>
                  <a:srgbClr val="0070C0"/>
                </a:solidFill>
                <a:latin typeface="Candara" pitchFamily="34" charset="0"/>
              </a:rPr>
              <a:t>Pythia</a:t>
            </a:r>
            <a:r>
              <a:rPr lang="en-US" sz="1400" dirty="0">
                <a:solidFill>
                  <a:srgbClr val="0070C0"/>
                </a:solidFill>
                <a:latin typeface="Candara" pitchFamily="34" charset="0"/>
              </a:rPr>
              <a:t> v6.3 + CKKW + CTEQ6L1</a:t>
            </a:r>
          </a:p>
          <a:p>
            <a:pPr defTabSz="457200" eaLnBrk="0" hangingPunct="0"/>
            <a:r>
              <a:rPr lang="en-US" sz="1400" b="1" dirty="0">
                <a:solidFill>
                  <a:srgbClr val="0070C0"/>
                </a:solidFill>
                <a:latin typeface="Candara" pitchFamily="34" charset="0"/>
              </a:rPr>
              <a:t>MCFM:</a:t>
            </a:r>
            <a:r>
              <a:rPr lang="en-US" sz="1400" dirty="0">
                <a:solidFill>
                  <a:srgbClr val="0070C0"/>
                </a:solidFill>
                <a:latin typeface="Candara" pitchFamily="34" charset="0"/>
              </a:rPr>
              <a:t> NLO, no showering + CTEQ6.1M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Z</a:t>
            </a:r>
            <a:r>
              <a:rPr lang="en-US" dirty="0" err="1" smtClean="0">
                <a:latin typeface="Lucida Calligraphy" pitchFamily="66" charset="0"/>
                <a:sym typeface="Wingdings" pitchFamily="2" charset="2"/>
              </a:rPr>
              <a:t>ll</a:t>
            </a:r>
            <a:r>
              <a:rPr lang="en-US" dirty="0" smtClean="0">
                <a:latin typeface="Lucida Calligraphy" pitchFamily="66" charset="0"/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+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85800"/>
            <a:ext cx="4572000" cy="990600"/>
          </a:xfrm>
        </p:spPr>
        <p:txBody>
          <a:bodyPr/>
          <a:lstStyle/>
          <a:p>
            <a:r>
              <a:rPr lang="en-US" sz="2000" dirty="0" smtClean="0"/>
              <a:t>No real MET in the events</a:t>
            </a:r>
          </a:p>
          <a:p>
            <a:r>
              <a:rPr lang="en-US" sz="2000" dirty="0" smtClean="0"/>
              <a:t>At CDF, two measurements:</a:t>
            </a:r>
          </a:p>
          <a:p>
            <a:pPr lvl="1"/>
            <a:r>
              <a:rPr lang="en-US" sz="1600" dirty="0" smtClean="0"/>
              <a:t>Z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sym typeface="Wingdings" pitchFamily="2" charset="2"/>
              </a:rPr>
              <a:t>ee</a:t>
            </a:r>
            <a:r>
              <a:rPr lang="en-US" sz="1600" dirty="0" smtClean="0">
                <a:sym typeface="Wingdings" pitchFamily="2" charset="2"/>
              </a:rPr>
              <a:t> + jets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Z 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sz="1600" dirty="0" smtClean="0">
                <a:sym typeface="Wingdings" pitchFamily="2" charset="2"/>
              </a:rPr>
              <a:t> + jets </a:t>
            </a:r>
          </a:p>
          <a:p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Cross sections measured as a function of jet </a:t>
            </a:r>
            <a:r>
              <a:rPr lang="en-US" sz="2000" dirty="0" err="1" smtClean="0">
                <a:solidFill>
                  <a:srgbClr val="C00000"/>
                </a:solidFill>
                <a:sym typeface="Wingdings" pitchFamily="2" charset="2"/>
              </a:rPr>
              <a:t>p</a:t>
            </a:r>
            <a:r>
              <a:rPr lang="en-US" sz="2000" baseline="-25000" dirty="0" err="1" smtClean="0">
                <a:solidFill>
                  <a:srgbClr val="C00000"/>
                </a:solidFill>
                <a:sym typeface="Wingdings" pitchFamily="2" charset="2"/>
              </a:rPr>
              <a:t>T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 and jet Y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57" y="1066800"/>
            <a:ext cx="375314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28194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Z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E</a:t>
            </a:r>
            <a:r>
              <a:rPr lang="en-US" sz="2000" baseline="-25000" dirty="0" err="1" smtClean="0">
                <a:latin typeface="Candara" pitchFamily="34" charset="0"/>
              </a:rPr>
              <a:t>T</a:t>
            </a:r>
            <a:r>
              <a:rPr lang="en-US" sz="2000" baseline="30000" dirty="0" err="1" smtClean="0">
                <a:latin typeface="Candara" pitchFamily="34" charset="0"/>
              </a:rPr>
              <a:t>ele</a:t>
            </a:r>
            <a:r>
              <a:rPr lang="en-US" sz="2000" baseline="30000" dirty="0" smtClean="0">
                <a:latin typeface="Candara" pitchFamily="34" charset="0"/>
              </a:rPr>
              <a:t> </a:t>
            </a:r>
            <a:r>
              <a:rPr lang="en-US" sz="2000" dirty="0" smtClean="0">
                <a:latin typeface="Candara" pitchFamily="34" charset="0"/>
              </a:rPr>
              <a:t>&gt;25 </a:t>
            </a:r>
            <a:r>
              <a:rPr lang="en-US" sz="2000" dirty="0" err="1" smtClean="0">
                <a:latin typeface="Candara" pitchFamily="34" charset="0"/>
              </a:rPr>
              <a:t>GeV</a:t>
            </a:r>
            <a:endParaRPr lang="en-US" sz="2000" dirty="0" smtClean="0"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andara" pitchFamily="34" charset="0"/>
              </a:rPr>
              <a:t>|&lt;1 (central), </a:t>
            </a:r>
          </a:p>
          <a:p>
            <a:r>
              <a:rPr lang="en-US" sz="2000" dirty="0" smtClean="0">
                <a:latin typeface="Candara" pitchFamily="34" charset="0"/>
              </a:rPr>
              <a:t>   1.2&lt;|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andara" pitchFamily="34" charset="0"/>
              </a:rPr>
              <a:t>|&lt;2.8 (forward)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</a:t>
            </a:r>
            <a:r>
              <a:rPr lang="en-US" sz="2000" baseline="-25000" dirty="0" err="1" smtClean="0">
                <a:latin typeface="Candara" pitchFamily="34" charset="0"/>
              </a:rPr>
              <a:t>ee</a:t>
            </a:r>
            <a:r>
              <a:rPr lang="en-US" sz="2000" dirty="0" smtClean="0">
                <a:latin typeface="Candara" pitchFamily="34" charset="0"/>
              </a:rPr>
              <a:t> in [66-116] </a:t>
            </a:r>
            <a:r>
              <a:rPr lang="en-US" sz="2000" dirty="0" err="1" smtClean="0">
                <a:latin typeface="Candara" pitchFamily="34" charset="0"/>
              </a:rPr>
              <a:t>GeV</a:t>
            </a:r>
            <a:r>
              <a:rPr lang="en-US" sz="2000" dirty="0" smtClean="0">
                <a:latin typeface="Candara" pitchFamily="34" charset="0"/>
              </a:rPr>
              <a:t>/c</a:t>
            </a:r>
            <a:r>
              <a:rPr lang="en-US" sz="2000" baseline="30000" dirty="0" smtClean="0">
                <a:latin typeface="Candara" pitchFamily="34" charset="0"/>
              </a:rPr>
              <a:t>2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47244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ndara" pitchFamily="34" charset="0"/>
                <a:cs typeface="+mn-cs"/>
              </a:rPr>
              <a:t>Z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mm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p</a:t>
            </a:r>
            <a:r>
              <a:rPr lang="en-US" sz="2000" baseline="-25000" dirty="0" err="1" smtClean="0">
                <a:latin typeface="Candara" pitchFamily="34" charset="0"/>
              </a:rPr>
              <a:t>T</a:t>
            </a:r>
            <a:r>
              <a:rPr lang="en-US" sz="2000" baseline="30000" dirty="0" err="1" smtClean="0">
                <a:latin typeface="Candara" pitchFamily="34" charset="0"/>
              </a:rPr>
              <a:t>muon</a:t>
            </a:r>
            <a:r>
              <a:rPr lang="en-US" sz="2000" baseline="30000" dirty="0" smtClean="0">
                <a:latin typeface="Candara" pitchFamily="34" charset="0"/>
              </a:rPr>
              <a:t> </a:t>
            </a:r>
            <a:r>
              <a:rPr lang="en-US" sz="2000" dirty="0" smtClean="0">
                <a:latin typeface="Candara" pitchFamily="34" charset="0"/>
              </a:rPr>
              <a:t>&gt;25 </a:t>
            </a:r>
            <a:r>
              <a:rPr lang="en-US" sz="2000" dirty="0" err="1" smtClean="0">
                <a:latin typeface="Candara" pitchFamily="34" charset="0"/>
              </a:rPr>
              <a:t>GeV</a:t>
            </a:r>
            <a:endParaRPr lang="en-US" sz="2000" dirty="0" smtClean="0"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andara" pitchFamily="34" charset="0"/>
              </a:rPr>
              <a:t>|&lt;1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</a:t>
            </a:r>
            <a:r>
              <a:rPr lang="en-US" sz="2000" baseline="-25000" dirty="0" err="1" smtClean="0">
                <a:latin typeface="Symbol" pitchFamily="18" charset="2"/>
              </a:rPr>
              <a:t>mm</a:t>
            </a:r>
            <a:r>
              <a:rPr lang="en-US" sz="2000" dirty="0" smtClean="0">
                <a:latin typeface="Candara" pitchFamily="34" charset="0"/>
              </a:rPr>
              <a:t> in [66-116] </a:t>
            </a:r>
            <a:r>
              <a:rPr lang="en-US" sz="2000" dirty="0" err="1" smtClean="0">
                <a:latin typeface="Candara" pitchFamily="34" charset="0"/>
              </a:rPr>
              <a:t>GeV</a:t>
            </a:r>
            <a:r>
              <a:rPr lang="en-US" sz="2000" dirty="0" smtClean="0">
                <a:latin typeface="Candara" pitchFamily="34" charset="0"/>
              </a:rPr>
              <a:t>/c</a:t>
            </a:r>
            <a:r>
              <a:rPr lang="en-US" sz="2000" baseline="30000" dirty="0" smtClean="0">
                <a:latin typeface="Candara" pitchFamily="34" charset="0"/>
              </a:rPr>
              <a:t>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124200" y="3733800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sz="2000" b="1" i="1" kern="0" dirty="0" smtClean="0">
                <a:solidFill>
                  <a:srgbClr val="7030A0"/>
                </a:solidFill>
                <a:latin typeface="Candara" pitchFamily="34" charset="0"/>
                <a:sym typeface="Wingdings" pitchFamily="2" charset="2"/>
              </a:rPr>
              <a:t>Jet selection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err="1" smtClean="0">
                <a:latin typeface="Candara" pitchFamily="34" charset="0"/>
              </a:rPr>
              <a:t>MidPoint</a:t>
            </a:r>
            <a:r>
              <a:rPr lang="en-US" sz="2000" dirty="0" smtClean="0">
                <a:latin typeface="Candara" pitchFamily="34" charset="0"/>
              </a:rPr>
              <a:t> R=0.7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Candara" pitchFamily="34" charset="0"/>
              </a:rPr>
              <a:t>p</a:t>
            </a:r>
            <a:r>
              <a:rPr lang="en-US" sz="2000" baseline="-25000" dirty="0" err="1" smtClean="0">
                <a:latin typeface="Candara" pitchFamily="34" charset="0"/>
              </a:rPr>
              <a:t>T</a:t>
            </a:r>
            <a:r>
              <a:rPr lang="en-US" sz="2000" baseline="30000" dirty="0" err="1" smtClean="0">
                <a:latin typeface="Candara" pitchFamily="34" charset="0"/>
              </a:rPr>
              <a:t>jet</a:t>
            </a:r>
            <a:r>
              <a:rPr lang="en-US" sz="2000" baseline="30000" dirty="0" smtClean="0">
                <a:latin typeface="Candara" pitchFamily="34" charset="0"/>
              </a:rPr>
              <a:t> </a:t>
            </a:r>
            <a:r>
              <a:rPr lang="en-US" sz="2000" dirty="0" smtClean="0">
                <a:latin typeface="Candara" pitchFamily="34" charset="0"/>
              </a:rPr>
              <a:t>&gt;30 </a:t>
            </a:r>
            <a:r>
              <a:rPr lang="en-US" sz="2000" dirty="0" err="1" smtClean="0">
                <a:latin typeface="Candara" pitchFamily="34" charset="0"/>
              </a:rPr>
              <a:t>GeV</a:t>
            </a:r>
            <a:r>
              <a:rPr lang="en-US" sz="2000" dirty="0" smtClean="0">
                <a:latin typeface="Candara" pitchFamily="34" charset="0"/>
              </a:rPr>
              <a:t>/c, |Y|&lt;2.1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Candara" pitchFamily="34" charset="0"/>
              </a:rPr>
              <a:t>R (e/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Candara" pitchFamily="34" charset="0"/>
              </a:rPr>
              <a:t> – jet) &gt; 0.7</a:t>
            </a:r>
            <a:endParaRPr lang="en-US" sz="2000" baseline="30000" dirty="0" smtClean="0">
              <a:latin typeface="Candara" pitchFamily="34" charset="0"/>
            </a:endParaRP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76525"/>
            <a:ext cx="3303541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5791200" y="5638800"/>
            <a:ext cx="4572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5334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Measurements unfolded back to </a:t>
            </a:r>
            <a:r>
              <a:rPr lang="en-US" sz="2000" b="1" dirty="0" err="1" smtClean="0">
                <a:solidFill>
                  <a:srgbClr val="C00000"/>
                </a:solidFill>
                <a:latin typeface="Candara" pitchFamily="34" charset="0"/>
              </a:rPr>
              <a:t>hadron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 level</a:t>
            </a:r>
            <a:endParaRPr lang="en-US" sz="2000" b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Background estimation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4911725"/>
          </a:xfrm>
        </p:spPr>
        <p:txBody>
          <a:bodyPr/>
          <a:lstStyle/>
          <a:p>
            <a:r>
              <a:rPr lang="en-US" sz="2000" dirty="0" smtClean="0"/>
              <a:t>Main background: QCD and </a:t>
            </a:r>
            <a:r>
              <a:rPr lang="en-US" sz="2000" dirty="0" err="1" smtClean="0"/>
              <a:t>W+jets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Data driven estimation (electron and </a:t>
            </a:r>
            <a:r>
              <a:rPr lang="en-US" sz="1800" dirty="0" err="1" smtClean="0"/>
              <a:t>muon</a:t>
            </a:r>
            <a:r>
              <a:rPr lang="en-US" sz="1800" dirty="0" smtClean="0"/>
              <a:t> fakes):</a:t>
            </a:r>
          </a:p>
          <a:p>
            <a:pPr lvl="2"/>
            <a:r>
              <a:rPr lang="en-US" sz="1600" dirty="0" err="1" smtClean="0"/>
              <a:t>Ele</a:t>
            </a:r>
            <a:r>
              <a:rPr lang="en-US" sz="1600" dirty="0" smtClean="0"/>
              <a:t>-channel: fake electron probability estimated in </a:t>
            </a:r>
            <a:r>
              <a:rPr lang="en-US" sz="1600" dirty="0" err="1" smtClean="0"/>
              <a:t>dijet</a:t>
            </a:r>
            <a:r>
              <a:rPr lang="en-US" sz="1600" dirty="0" smtClean="0"/>
              <a:t> samples </a:t>
            </a:r>
          </a:p>
          <a:p>
            <a:pPr lvl="2"/>
            <a:r>
              <a:rPr lang="en-US" sz="1600" dirty="0" err="1" smtClean="0"/>
              <a:t>Muon</a:t>
            </a:r>
            <a:r>
              <a:rPr lang="en-US" sz="1600" dirty="0" smtClean="0"/>
              <a:t> channel: same charge tracks   </a:t>
            </a:r>
          </a:p>
          <a:p>
            <a:pPr lvl="1"/>
            <a:r>
              <a:rPr lang="en-US" sz="1800" dirty="0" smtClean="0"/>
              <a:t>Others (</a:t>
            </a:r>
            <a:r>
              <a:rPr lang="en-US" sz="1800" dirty="0" err="1" smtClean="0"/>
              <a:t>Z</a:t>
            </a: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err="1" smtClean="0">
                <a:latin typeface="Symbol" pitchFamily="18" charset="2"/>
                <a:sym typeface="Wingdings" pitchFamily="2" charset="2"/>
              </a:rPr>
              <a:t>tt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/>
              <a:t>Z+</a:t>
            </a:r>
            <a:r>
              <a:rPr lang="en-US" sz="1800" dirty="0" err="1" smtClean="0">
                <a:latin typeface="Symbol" pitchFamily="18" charset="2"/>
              </a:rPr>
              <a:t>g</a:t>
            </a:r>
            <a:r>
              <a:rPr lang="en-US" sz="1800" dirty="0" smtClean="0"/>
              <a:t>, top production, </a:t>
            </a:r>
            <a:r>
              <a:rPr lang="en-US" sz="1800" dirty="0" err="1" smtClean="0"/>
              <a:t>diboson</a:t>
            </a:r>
            <a:r>
              <a:rPr lang="en-US" sz="1800" dirty="0" smtClean="0"/>
              <a:t>): from MC PYTHIA</a:t>
            </a:r>
          </a:p>
          <a:p>
            <a:pPr lvl="1"/>
            <a:r>
              <a:rPr lang="en-US" sz="1800" dirty="0" smtClean="0"/>
              <a:t>Overall </a:t>
            </a:r>
            <a:r>
              <a:rPr lang="en-US" sz="1800" dirty="0" err="1" smtClean="0"/>
              <a:t>bkg</a:t>
            </a:r>
            <a:r>
              <a:rPr lang="en-US" sz="1800" dirty="0" smtClean="0"/>
              <a:t> checked in side bands (±20 </a:t>
            </a:r>
            <a:r>
              <a:rPr lang="en-US" sz="1800" dirty="0" err="1" smtClean="0"/>
              <a:t>GeV</a:t>
            </a:r>
            <a:r>
              <a:rPr lang="en-US" sz="1800" dirty="0" smtClean="0"/>
              <a:t>/c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 outside Z range)</a:t>
            </a:r>
          </a:p>
          <a:p>
            <a:r>
              <a:rPr lang="en-US" sz="2200" dirty="0" smtClean="0"/>
              <a:t>Total background: </a:t>
            </a:r>
            <a:r>
              <a:rPr lang="en-US" sz="2000" dirty="0" smtClean="0">
                <a:solidFill>
                  <a:srgbClr val="C00000"/>
                </a:solidFill>
              </a:rPr>
              <a:t>5-10% depending on lepton mode and jet multiplicity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63" y="3276600"/>
            <a:ext cx="358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863" y="3276600"/>
            <a:ext cx="39975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  and non </a:t>
            </a:r>
            <a:r>
              <a:rPr lang="en-US" dirty="0" err="1" smtClean="0"/>
              <a:t>pQCD</a:t>
            </a:r>
            <a:r>
              <a:rPr lang="en-US" dirty="0" smtClean="0"/>
              <a:t> corrections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10200" cy="4911725"/>
          </a:xfrm>
        </p:spPr>
        <p:txBody>
          <a:bodyPr/>
          <a:lstStyle/>
          <a:p>
            <a:r>
              <a:rPr lang="en-US" sz="2000" dirty="0" smtClean="0"/>
              <a:t>Data unfolded back to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level</a:t>
            </a:r>
          </a:p>
          <a:p>
            <a:r>
              <a:rPr lang="en-US" sz="2000" dirty="0" smtClean="0"/>
              <a:t>Theory comparison: use MCFM</a:t>
            </a:r>
          </a:p>
          <a:p>
            <a:pPr lvl="1"/>
            <a:r>
              <a:rPr lang="en-US" sz="1600" dirty="0" smtClean="0"/>
              <a:t>NLO predictions up to 2 jets in final state</a:t>
            </a:r>
          </a:p>
          <a:p>
            <a:pPr lvl="1"/>
            <a:r>
              <a:rPr lang="en-US" sz="1600" dirty="0" smtClean="0"/>
              <a:t>CTEQ6.1M PDF</a:t>
            </a:r>
          </a:p>
          <a:p>
            <a:pPr lvl="1"/>
            <a:r>
              <a:rPr lang="en-US" sz="1600" dirty="0" err="1" smtClean="0"/>
              <a:t>Renorm</a:t>
            </a:r>
            <a:r>
              <a:rPr lang="en-US" sz="1600" dirty="0" smtClean="0"/>
              <a:t>, fact. scale: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= 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(Z) + p</a:t>
            </a:r>
            <a:r>
              <a:rPr lang="en-US" sz="1400" baseline="30000" dirty="0" smtClean="0"/>
              <a:t>2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(Z)</a:t>
            </a:r>
          </a:p>
          <a:p>
            <a:pPr lvl="1"/>
            <a:r>
              <a:rPr lang="en-US" sz="1600" dirty="0" smtClean="0"/>
              <a:t>Parton level cross section corrected for UE and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 effects:</a:t>
            </a:r>
          </a:p>
          <a:p>
            <a:pPr lvl="2"/>
            <a:r>
              <a:rPr lang="en-US" sz="1400" dirty="0" smtClean="0"/>
              <a:t>PYTHIA Tune A UE ON/OFF and Tune A/Tune DW</a:t>
            </a:r>
          </a:p>
          <a:p>
            <a:pPr lvl="2">
              <a:buNone/>
            </a:pPr>
            <a:r>
              <a:rPr lang="en-US" sz="1400" dirty="0" smtClean="0"/>
              <a:t>         </a:t>
            </a:r>
            <a:endParaRPr lang="en-US" sz="1400" b="1" baseline="-25000" dirty="0" smtClean="0">
              <a:solidFill>
                <a:srgbClr val="C00000"/>
              </a:solidFill>
            </a:endParaRPr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>
              <a:buNone/>
            </a:pPr>
            <a:endParaRPr lang="en-US" sz="1400" dirty="0" smtClean="0"/>
          </a:p>
          <a:p>
            <a:pPr lvl="2"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600" dirty="0" smtClean="0"/>
              <a:t>Rely on good modeling of the Underlying Event (dominant </a:t>
            </a:r>
          </a:p>
          <a:p>
            <a:pPr>
              <a:buNone/>
            </a:pPr>
            <a:r>
              <a:rPr lang="en-US" sz="1600" dirty="0" smtClean="0"/>
              <a:t>contribution) and fragmentation into hadrons in the MC.</a:t>
            </a:r>
          </a:p>
          <a:p>
            <a:pPr lvl="2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4590871"/>
            <a:ext cx="3200400" cy="12003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Observables </a:t>
            </a:r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sensitive to the UE </a:t>
            </a:r>
            <a:r>
              <a:rPr lang="en-US" dirty="0" smtClean="0">
                <a:latin typeface="Candara" pitchFamily="34" charset="0"/>
              </a:rPr>
              <a:t>(Jet shapes and Energy flow) measured to ensure a good modeling by the MC.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11" name="Picture 6" descr="Chad_form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29000"/>
            <a:ext cx="2362200" cy="764762"/>
          </a:xfrm>
          <a:prstGeom prst="rect">
            <a:avLst/>
          </a:prstGeom>
          <a:noFill/>
        </p:spPr>
      </p:pic>
      <p:pic>
        <p:nvPicPr>
          <p:cNvPr id="12" name="Picture 79" descr="Ch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3886200" cy="1375057"/>
          </a:xfrm>
          <a:prstGeom prst="rect">
            <a:avLst/>
          </a:prstGeom>
          <a:noFill/>
        </p:spPr>
      </p:pic>
      <p:pic>
        <p:nvPicPr>
          <p:cNvPr id="13" name="Picture 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838200"/>
            <a:ext cx="3810000" cy="3649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" name="Picture 82" descr="jetshape_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792164"/>
            <a:ext cx="1066800" cy="97373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Systematic uncertainties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1875"/>
            <a:ext cx="8610600" cy="4911725"/>
          </a:xfrm>
        </p:spPr>
        <p:txBody>
          <a:bodyPr/>
          <a:lstStyle/>
          <a:p>
            <a:r>
              <a:rPr lang="en-US" sz="2400" dirty="0" smtClean="0"/>
              <a:t>Dominated by jet energy scale uncertainties:</a:t>
            </a:r>
          </a:p>
          <a:p>
            <a:pPr lvl="1"/>
            <a:r>
              <a:rPr lang="en-US" sz="2000" dirty="0" smtClean="0"/>
              <a:t>8%(5% ) </a:t>
            </a:r>
            <a:r>
              <a:rPr lang="en-US" sz="2000" dirty="0" smtClean="0">
                <a:sym typeface="Wingdings" pitchFamily="2" charset="2"/>
              </a:rPr>
              <a:t> 18% (15%) for electron (</a:t>
            </a:r>
            <a:r>
              <a:rPr lang="en-US" sz="2000" dirty="0" err="1" smtClean="0">
                <a:sym typeface="Wingdings" pitchFamily="2" charset="2"/>
              </a:rPr>
              <a:t>muon</a:t>
            </a:r>
            <a:r>
              <a:rPr lang="en-US" sz="2000" dirty="0" smtClean="0">
                <a:sym typeface="Wingdings" pitchFamily="2" charset="2"/>
              </a:rPr>
              <a:t>) channel as function of jet </a:t>
            </a:r>
            <a:r>
              <a:rPr lang="en-US" sz="2000" dirty="0" err="1" smtClean="0">
                <a:sym typeface="Wingdings" pitchFamily="2" charset="2"/>
              </a:rPr>
              <a:t>p</a:t>
            </a:r>
            <a:r>
              <a:rPr lang="en-US" sz="2000" baseline="-25000" dirty="0" err="1" smtClean="0">
                <a:sym typeface="Wingdings" pitchFamily="2" charset="2"/>
              </a:rPr>
              <a:t>T</a:t>
            </a:r>
            <a:r>
              <a:rPr lang="en-US" sz="2000" dirty="0" err="1" smtClean="0">
                <a:sym typeface="Wingdings" pitchFamily="2" charset="2"/>
              </a:rPr>
              <a:t>.</a:t>
            </a:r>
            <a:r>
              <a:rPr lang="en-US" sz="2000" dirty="0" smtClean="0">
                <a:sym typeface="Wingdings" pitchFamily="2" charset="2"/>
              </a:rPr>
              <a:t> Flat in jet rapidity.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Uncertainties on electron ID efficiency conservative ~ 5% (~1% for </a:t>
            </a:r>
            <a:r>
              <a:rPr lang="en-US" sz="2000" dirty="0" err="1" smtClean="0">
                <a:sym typeface="Wingdings" pitchFamily="2" charset="2"/>
              </a:rPr>
              <a:t>muon</a:t>
            </a:r>
            <a:r>
              <a:rPr lang="en-US" sz="2000" dirty="0" smtClean="0">
                <a:sym typeface="Wingdings" pitchFamily="2" charset="2"/>
              </a:rPr>
              <a:t> 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9814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0372"/>
            <a:ext cx="3733800" cy="327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6801" y="3413125"/>
            <a:ext cx="1356461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latin typeface="Candara" pitchFamily="34" charset="0"/>
              </a:rPr>
              <a:t>Z</a:t>
            </a:r>
            <a:r>
              <a:rPr lang="en-US" i="1" dirty="0" err="1" smtClean="0">
                <a:latin typeface="Candara" pitchFamily="34" charset="0"/>
                <a:sym typeface="Wingdings" pitchFamily="2" charset="2"/>
              </a:rPr>
              <a:t>ee</a:t>
            </a:r>
            <a:r>
              <a:rPr lang="en-US" dirty="0" smtClean="0">
                <a:latin typeface="Candara" pitchFamily="34" charset="0"/>
              </a:rPr>
              <a:t>+</a:t>
            </a:r>
            <a:r>
              <a:rPr lang="en-US" dirty="0">
                <a:latin typeface="Candara" pitchFamily="34" charset="0"/>
              </a:rPr>
              <a:t>≥1 jet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25093" y="3352800"/>
            <a:ext cx="1404551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latin typeface="Candara" pitchFamily="34" charset="0"/>
              </a:rPr>
              <a:t>Z</a:t>
            </a:r>
            <a:r>
              <a:rPr lang="en-US" i="1" dirty="0" err="1" smtClean="0">
                <a:latin typeface="Candara" pitchFamily="34" charset="0"/>
                <a:sym typeface="Wingdings" pitchFamily="2" charset="2"/>
              </a:rPr>
              <a:t></a:t>
            </a:r>
            <a:r>
              <a:rPr lang="en-US" i="1" dirty="0" err="1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dirty="0" smtClean="0">
                <a:latin typeface="Candara" pitchFamily="34" charset="0"/>
              </a:rPr>
              <a:t>+</a:t>
            </a:r>
            <a:r>
              <a:rPr lang="en-US" dirty="0">
                <a:latin typeface="Candara" pitchFamily="34" charset="0"/>
              </a:rPr>
              <a:t>≥1 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ee</a:t>
            </a:r>
            <a:r>
              <a:rPr lang="en-US" dirty="0" smtClean="0">
                <a:sym typeface="Wingdings" pitchFamily="2" charset="2"/>
              </a:rPr>
              <a:t> + jets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3733800"/>
          </a:xfrm>
        </p:spPr>
        <p:txBody>
          <a:bodyPr/>
          <a:lstStyle/>
          <a:p>
            <a:r>
              <a:rPr lang="en-US" sz="2400" dirty="0" smtClean="0"/>
              <a:t>Good agreement between data and NLO predictions (after UE/had corrections)</a:t>
            </a:r>
          </a:p>
          <a:p>
            <a:r>
              <a:rPr lang="en-US" sz="2400" dirty="0" smtClean="0"/>
              <a:t>Uncertainties on MCFM theoretical calculation:</a:t>
            </a:r>
          </a:p>
          <a:p>
            <a:pPr lvl="1"/>
            <a:r>
              <a:rPr lang="en-US" sz="2000" dirty="0" smtClean="0"/>
              <a:t>PDF uncertainties: hessian method, 3-10%</a:t>
            </a:r>
          </a:p>
          <a:p>
            <a:pPr lvl="1"/>
            <a:r>
              <a:rPr lang="en-US" sz="2000" dirty="0" err="1" smtClean="0"/>
              <a:t>Renorm</a:t>
            </a:r>
            <a:r>
              <a:rPr lang="en-US" sz="2000" dirty="0" smtClean="0"/>
              <a:t>/fact scale: 10-15%</a:t>
            </a:r>
          </a:p>
          <a:p>
            <a:pPr lvl="1"/>
            <a:r>
              <a:rPr lang="en-US" sz="2000" dirty="0" smtClean="0"/>
              <a:t>Non p-QCD factors: up to 8% at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lvl="1">
              <a:buNone/>
            </a:pPr>
            <a:endParaRPr lang="en-US" sz="20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17697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dirty="0" smtClean="0">
                <a:sym typeface="Wingdings" pitchFamily="2" charset="2"/>
              </a:rPr>
              <a:t> +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1295400"/>
          </a:xfrm>
        </p:spPr>
        <p:txBody>
          <a:bodyPr/>
          <a:lstStyle/>
          <a:p>
            <a:r>
              <a:rPr lang="en-US" sz="2800" dirty="0" smtClean="0"/>
              <a:t>Good agreement between data and NLO predictions</a:t>
            </a:r>
          </a:p>
          <a:p>
            <a:r>
              <a:rPr lang="en-US" sz="2800" dirty="0" smtClean="0"/>
              <a:t>Events with at least 1 jet : jet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and Y 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2057400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dirty="0" smtClean="0">
                <a:sym typeface="Wingdings" pitchFamily="2" charset="2"/>
              </a:rPr>
              <a:t> + jets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with at least 2 jets: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and Y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65960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Multiplicity in </a:t>
            </a:r>
            <a:r>
              <a:rPr lang="en-US" dirty="0" err="1" smtClean="0"/>
              <a:t>Z+jets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05800" cy="4911725"/>
          </a:xfrm>
        </p:spPr>
        <p:txBody>
          <a:bodyPr/>
          <a:lstStyle/>
          <a:p>
            <a:r>
              <a:rPr lang="en-US" sz="2400" dirty="0" smtClean="0"/>
              <a:t>K-factor NLO/LO rather flat as function of N jet, around 1.4</a:t>
            </a:r>
          </a:p>
          <a:p>
            <a:r>
              <a:rPr lang="en-US" sz="2400" dirty="0" smtClean="0"/>
              <a:t>~15% more jets due to non </a:t>
            </a:r>
            <a:r>
              <a:rPr lang="en-US" sz="2400" dirty="0" err="1" smtClean="0"/>
              <a:t>pQCD</a:t>
            </a:r>
            <a:r>
              <a:rPr lang="en-US" sz="2400" dirty="0" smtClean="0"/>
              <a:t> effects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3586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343400" cy="41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1981200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Candara" pitchFamily="34" charset="0"/>
              </a:rPr>
              <a:t>Z</a:t>
            </a:r>
            <a:r>
              <a:rPr lang="en-US" sz="2000" b="1" dirty="0" err="1" smtClean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ee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 + jets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344" y="1962090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Candara" pitchFamily="34" charset="0"/>
              </a:rPr>
              <a:t>Z</a:t>
            </a:r>
            <a:r>
              <a:rPr lang="en-US" sz="2000" b="1" dirty="0" err="1" smtClean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</a:t>
            </a:r>
            <a:r>
              <a:rPr lang="en-US" sz="2000" b="1" dirty="0" err="1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mm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  <a:sym typeface="Wingdings" pitchFamily="2" charset="2"/>
              </a:rPr>
              <a:t> + jets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04800" y="2316480"/>
            <a:ext cx="4800600" cy="164592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075"/>
            <a:ext cx="5257800" cy="49117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 Associated production of boson and jets is extensively studied at the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:</a:t>
            </a:r>
          </a:p>
          <a:p>
            <a:pPr lvl="1"/>
            <a:endParaRPr lang="en-US" sz="500" dirty="0" smtClean="0"/>
          </a:p>
          <a:p>
            <a:pPr lvl="1"/>
            <a:r>
              <a:rPr lang="en-US" sz="2000" dirty="0" smtClean="0"/>
              <a:t>As </a:t>
            </a:r>
            <a:r>
              <a:rPr lang="en-US" sz="2000" dirty="0" smtClean="0">
                <a:solidFill>
                  <a:schemeClr val="accent6"/>
                </a:solidFill>
              </a:rPr>
              <a:t>direct measurement</a:t>
            </a:r>
            <a:r>
              <a:rPr lang="en-US" sz="2000" dirty="0" smtClean="0"/>
              <a:t>: </a:t>
            </a:r>
          </a:p>
          <a:p>
            <a:pPr lvl="2"/>
            <a:r>
              <a:rPr lang="en-US" sz="1600" dirty="0" smtClean="0"/>
              <a:t>test of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QCD at high Q</a:t>
            </a:r>
            <a:r>
              <a:rPr lang="en-US" sz="1600" baseline="30000" dirty="0" smtClean="0"/>
              <a:t>2</a:t>
            </a:r>
          </a:p>
          <a:p>
            <a:pPr lvl="2"/>
            <a:r>
              <a:rPr lang="en-US" sz="1600" dirty="0" smtClean="0"/>
              <a:t>Sensitive to underlying events and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 modeling</a:t>
            </a:r>
          </a:p>
          <a:p>
            <a:pPr lvl="2"/>
            <a:r>
              <a:rPr lang="en-US" sz="1600" dirty="0" smtClean="0"/>
              <a:t>NLO prediction available  </a:t>
            </a:r>
            <a:endParaRPr lang="en-US" sz="1400" dirty="0" smtClean="0"/>
          </a:p>
          <a:p>
            <a:pPr lvl="1"/>
            <a:endParaRPr lang="en-US" sz="500" dirty="0" smtClean="0"/>
          </a:p>
          <a:p>
            <a:pPr lvl="1"/>
            <a:r>
              <a:rPr lang="en-US" sz="2000" dirty="0" smtClean="0"/>
              <a:t>As </a:t>
            </a:r>
            <a:r>
              <a:rPr lang="en-US" sz="2000" dirty="0" smtClean="0">
                <a:solidFill>
                  <a:srgbClr val="C00000"/>
                </a:solidFill>
              </a:rPr>
              <a:t>background</a:t>
            </a:r>
            <a:r>
              <a:rPr lang="en-US" sz="2000" dirty="0" smtClean="0"/>
              <a:t> for other SM processes and for most of the searches for physics beyond SM</a:t>
            </a:r>
          </a:p>
          <a:p>
            <a:pPr lvl="2"/>
            <a:r>
              <a:rPr lang="en-US" sz="1600" dirty="0" smtClean="0"/>
              <a:t>Top pair, single Top, </a:t>
            </a:r>
            <a:r>
              <a:rPr lang="en-US" sz="1600" dirty="0" err="1" smtClean="0"/>
              <a:t>DiBoson</a:t>
            </a:r>
            <a:r>
              <a:rPr lang="en-US" sz="1600" dirty="0" smtClean="0"/>
              <a:t> production  </a:t>
            </a:r>
          </a:p>
          <a:p>
            <a:pPr lvl="2"/>
            <a:r>
              <a:rPr lang="en-US" sz="1600" dirty="0" smtClean="0"/>
              <a:t>SUSY searches </a:t>
            </a:r>
          </a:p>
          <a:p>
            <a:pPr lvl="2"/>
            <a:r>
              <a:rPr lang="en-US" sz="1600" dirty="0" smtClean="0"/>
              <a:t>Searches for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generation families</a:t>
            </a:r>
          </a:p>
          <a:p>
            <a:pPr lvl="2"/>
            <a:r>
              <a:rPr lang="en-US" sz="1600" dirty="0" smtClean="0"/>
              <a:t>SM and MSSM Higgs searches   </a:t>
            </a:r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pic>
        <p:nvPicPr>
          <p:cNvPr id="92" name="Picture 4" descr="neub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47448"/>
            <a:ext cx="3657600" cy="385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772" y="762000"/>
            <a:ext cx="338122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93"/>
          <p:cNvSpPr/>
          <p:nvPr/>
        </p:nvSpPr>
        <p:spPr bwMode="auto">
          <a:xfrm>
            <a:off x="7467600" y="2971800"/>
            <a:ext cx="1219200" cy="5486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019800" y="3886200"/>
            <a:ext cx="838200" cy="838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Z+jet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4191000" cy="83819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Z+jets</a:t>
            </a:r>
            <a:r>
              <a:rPr lang="en-US" sz="2000" dirty="0" smtClean="0"/>
              <a:t> samples have enough</a:t>
            </a:r>
          </a:p>
          <a:p>
            <a:pPr>
              <a:buNone/>
            </a:pPr>
            <a:r>
              <a:rPr lang="en-US" sz="2000" dirty="0" smtClean="0"/>
              <a:t>statistics to be used for jet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733800" cy="30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1752600"/>
            <a:ext cx="381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Candara" pitchFamily="34" charset="0"/>
              </a:rPr>
              <a:t>Event selection </a:t>
            </a:r>
            <a:endParaRPr lang="en-US" sz="2000" i="1" dirty="0" smtClean="0">
              <a:latin typeface="Candara" pitchFamily="34" charset="0"/>
            </a:endParaRPr>
          </a:p>
          <a:p>
            <a:r>
              <a:rPr lang="en-US" sz="1600" dirty="0" smtClean="0">
                <a:latin typeface="Candara" pitchFamily="34" charset="0"/>
              </a:rPr>
              <a:t>•80 &lt; M(Z) &lt; 100 </a:t>
            </a:r>
            <a:r>
              <a:rPr lang="en-US" sz="1600" dirty="0" err="1" smtClean="0">
                <a:latin typeface="Candara" pitchFamily="34" charset="0"/>
              </a:rPr>
              <a:t>GeV</a:t>
            </a:r>
            <a:r>
              <a:rPr lang="en-US" sz="1600" dirty="0" smtClean="0">
                <a:latin typeface="Candara" pitchFamily="34" charset="0"/>
              </a:rPr>
              <a:t>  (</a:t>
            </a:r>
            <a:r>
              <a:rPr lang="en-US" sz="1600" dirty="0" err="1" smtClean="0">
                <a:latin typeface="Candara" pitchFamily="34" charset="0"/>
              </a:rPr>
              <a:t>ee</a:t>
            </a:r>
            <a:r>
              <a:rPr lang="en-US" sz="1600" dirty="0" smtClean="0">
                <a:latin typeface="Candara" pitchFamily="34" charset="0"/>
              </a:rPr>
              <a:t> and </a:t>
            </a:r>
            <a:r>
              <a:rPr lang="en-US" sz="1600" dirty="0" smtClean="0">
                <a:latin typeface="Symbol" pitchFamily="18" charset="2"/>
              </a:rPr>
              <a:t>mm</a:t>
            </a:r>
            <a:r>
              <a:rPr lang="en-US" sz="1600" dirty="0" smtClean="0">
                <a:latin typeface="Candara" pitchFamily="34" charset="0"/>
              </a:rPr>
              <a:t>)</a:t>
            </a:r>
          </a:p>
          <a:p>
            <a:r>
              <a:rPr lang="en-US" sz="1600" dirty="0" smtClean="0">
                <a:latin typeface="Candara" pitchFamily="34" charset="0"/>
              </a:rPr>
              <a:t>•JETCLU clustering (R = 0.4, 0.7, and 1.0)</a:t>
            </a:r>
          </a:p>
          <a:p>
            <a:r>
              <a:rPr lang="en-US" sz="1600" dirty="0" smtClean="0">
                <a:latin typeface="Candara" pitchFamily="34" charset="0"/>
              </a:rPr>
              <a:t>•PT( jet1 ) &gt; 8 </a:t>
            </a:r>
            <a:r>
              <a:rPr lang="en-US" sz="1600" dirty="0" err="1" smtClean="0">
                <a:latin typeface="Candara" pitchFamily="34" charset="0"/>
              </a:rPr>
              <a:t>GeV</a:t>
            </a:r>
            <a:r>
              <a:rPr lang="en-US" sz="1600" dirty="0" smtClean="0">
                <a:latin typeface="Candara" pitchFamily="34" charset="0"/>
              </a:rPr>
              <a:t> , 0.2 &lt; |η(jet1)| &lt; 0.8</a:t>
            </a:r>
          </a:p>
          <a:p>
            <a:r>
              <a:rPr lang="en-US" sz="1600" dirty="0" smtClean="0">
                <a:latin typeface="Candara" pitchFamily="34" charset="0"/>
              </a:rPr>
              <a:t>•Pt (jet2) &lt; 8 </a:t>
            </a:r>
            <a:r>
              <a:rPr lang="en-US" sz="1600" dirty="0" err="1" smtClean="0">
                <a:latin typeface="Candara" pitchFamily="34" charset="0"/>
              </a:rPr>
              <a:t>GeV</a:t>
            </a:r>
            <a:endParaRPr lang="en-US" sz="1600" dirty="0" smtClean="0">
              <a:latin typeface="Candara" pitchFamily="34" charset="0"/>
            </a:endParaRPr>
          </a:p>
          <a:p>
            <a:r>
              <a:rPr lang="el-GR" sz="1600" dirty="0" smtClean="0">
                <a:latin typeface="Candara" pitchFamily="34" charset="0"/>
              </a:rPr>
              <a:t>•|Δφ(</a:t>
            </a:r>
            <a:r>
              <a:rPr lang="en-US" sz="1600" dirty="0" smtClean="0">
                <a:latin typeface="Candara" pitchFamily="34" charset="0"/>
              </a:rPr>
              <a:t>Z –jet1)| &gt; 3.0 rad.</a:t>
            </a:r>
          </a:p>
          <a:p>
            <a:r>
              <a:rPr lang="en-US" sz="1600" dirty="0" smtClean="0">
                <a:latin typeface="Candara" pitchFamily="34" charset="0"/>
              </a:rPr>
              <a:t>•P</a:t>
            </a:r>
            <a:r>
              <a:rPr lang="en-US" sz="1600" baseline="-25000" dirty="0" smtClean="0">
                <a:latin typeface="Candara" pitchFamily="34" charset="0"/>
              </a:rPr>
              <a:t>T</a:t>
            </a:r>
            <a:r>
              <a:rPr lang="en-US" sz="1600" dirty="0" smtClean="0">
                <a:latin typeface="Candara" pitchFamily="34" charset="0"/>
              </a:rPr>
              <a:t>(Z) &gt; 25 </a:t>
            </a:r>
            <a:r>
              <a:rPr lang="en-US" sz="1600" dirty="0" err="1" smtClean="0">
                <a:latin typeface="Candara" pitchFamily="34" charset="0"/>
              </a:rPr>
              <a:t>GeV</a:t>
            </a:r>
            <a:r>
              <a:rPr lang="en-US" sz="1600" dirty="0" smtClean="0">
                <a:latin typeface="Candara" pitchFamily="34" charset="0"/>
              </a:rPr>
              <a:t> (to avoid soft, poorly measured jets)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95800" y="914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Uncertainties on JES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Test of QCD jet modeling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cs typeface="+mn-cs"/>
                <a:sym typeface="Wingdings" pitchFamily="2" charset="2"/>
              </a:rPr>
              <a:t>Check quark-gluon composition in MC:</a:t>
            </a:r>
          </a:p>
          <a:p>
            <a:endParaRPr lang="en-US" kern="0" dirty="0" smtClean="0">
              <a:latin typeface="Candara" pitchFamily="34" charset="0"/>
              <a:sym typeface="Wingdings" pitchFamily="2" charset="2"/>
            </a:endParaRPr>
          </a:p>
          <a:p>
            <a:r>
              <a:rPr lang="en-US" kern="0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en-US" kern="0" noProof="0" dirty="0" smtClean="0">
                <a:latin typeface="Candara" pitchFamily="34" charset="0"/>
                <a:sym typeface="Wingdings" pitchFamily="2" charset="2"/>
              </a:rPr>
              <a:t>PYTHIA </a:t>
            </a:r>
            <a:r>
              <a:rPr lang="en-US" dirty="0" smtClean="0">
                <a:latin typeface="Candara" pitchFamily="34" charset="0"/>
              </a:rPr>
              <a:t>describes in-cone </a:t>
            </a:r>
            <a:r>
              <a:rPr lang="en-US" dirty="0" err="1" smtClean="0">
                <a:latin typeface="Candara" pitchFamily="34" charset="0"/>
              </a:rPr>
              <a:t>hadronizationand</a:t>
            </a:r>
            <a:r>
              <a:rPr lang="en-US" dirty="0" smtClean="0">
                <a:latin typeface="Candara" pitchFamily="34" charset="0"/>
              </a:rPr>
              <a:t> fragmentation accurately 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cs typeface="+mn-cs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305482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4038600"/>
            <a:ext cx="1828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  <a:latin typeface="Candara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 balance: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&lt; </a:t>
            </a:r>
            <a:r>
              <a:rPr lang="en-US" b="1" dirty="0" err="1" smtClean="0">
                <a:solidFill>
                  <a:srgbClr val="0070C0"/>
                </a:solidFill>
                <a:latin typeface="Candara" pitchFamily="34" charset="0"/>
              </a:rPr>
              <a:t>p</a:t>
            </a:r>
            <a:r>
              <a:rPr lang="en-US" b="1" baseline="-25000" dirty="0" err="1" smtClean="0">
                <a:solidFill>
                  <a:srgbClr val="0070C0"/>
                </a:solidFill>
                <a:latin typeface="Candara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(jet1)/</a:t>
            </a:r>
            <a:r>
              <a:rPr lang="en-US" b="1" dirty="0" err="1" smtClean="0">
                <a:solidFill>
                  <a:srgbClr val="0070C0"/>
                </a:solidFill>
                <a:latin typeface="Candara" pitchFamily="34" charset="0"/>
              </a:rPr>
              <a:t>p</a:t>
            </a:r>
            <a:r>
              <a:rPr lang="en-US" b="1" baseline="-25000" dirty="0" err="1" smtClean="0">
                <a:solidFill>
                  <a:srgbClr val="0070C0"/>
                </a:solidFill>
                <a:latin typeface="Candara" pitchFamily="34" charset="0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Candara" pitchFamily="34" charset="0"/>
              </a:rPr>
              <a:t>(Z)&gt;</a:t>
            </a:r>
          </a:p>
          <a:p>
            <a:endParaRPr lang="en-US" dirty="0" smtClean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Candara" pitchFamily="34" charset="0"/>
              </a:rPr>
              <a:t>Good agreement if</a:t>
            </a:r>
          </a:p>
          <a:p>
            <a:r>
              <a:rPr lang="en-US" sz="1600" dirty="0" err="1" smtClean="0">
                <a:solidFill>
                  <a:srgbClr val="0070C0"/>
                </a:solidFill>
                <a:latin typeface="Candara" pitchFamily="34" charset="0"/>
              </a:rPr>
              <a:t>pT</a:t>
            </a:r>
            <a:r>
              <a:rPr lang="en-US" sz="1600" dirty="0" smtClean="0">
                <a:solidFill>
                  <a:srgbClr val="0070C0"/>
                </a:solidFill>
                <a:latin typeface="Candara" pitchFamily="34" charset="0"/>
              </a:rPr>
              <a:t>(jet2)&lt;3 </a:t>
            </a:r>
            <a:r>
              <a:rPr lang="en-US" sz="1600" dirty="0" err="1" smtClean="0">
                <a:solidFill>
                  <a:srgbClr val="0070C0"/>
                </a:solidFill>
                <a:latin typeface="Candara" pitchFamily="34" charset="0"/>
              </a:rPr>
              <a:t>GeV</a:t>
            </a:r>
            <a:r>
              <a:rPr lang="en-US" sz="1600" dirty="0" smtClean="0">
                <a:solidFill>
                  <a:srgbClr val="0070C0"/>
                </a:solidFill>
                <a:latin typeface="Candara" pitchFamily="34" charset="0"/>
              </a:rPr>
              <a:t> </a:t>
            </a:r>
          </a:p>
          <a:p>
            <a:endParaRPr lang="en-US" sz="1600" dirty="0" smtClean="0">
              <a:solidFill>
                <a:srgbClr val="0070C0"/>
              </a:solidFill>
              <a:latin typeface="Candara" pitchFamily="34" charset="0"/>
            </a:endParaRPr>
          </a:p>
          <a:p>
            <a:pPr algn="ctr"/>
            <a:r>
              <a:rPr lang="en-US" sz="1600" dirty="0" smtClean="0">
                <a:solidFill>
                  <a:srgbClr val="0070C0"/>
                </a:solidFill>
                <a:latin typeface="Candara" pitchFamily="34" charset="0"/>
              </a:rPr>
              <a:t>[perfect 2-body system]</a:t>
            </a:r>
            <a:endParaRPr lang="en-US" sz="1600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Pythia</a:t>
            </a:r>
            <a:r>
              <a:rPr lang="en-US" dirty="0" smtClean="0"/>
              <a:t> and ALPGEN modeling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867400" cy="1905000"/>
          </a:xfrm>
        </p:spPr>
        <p:txBody>
          <a:bodyPr/>
          <a:lstStyle/>
          <a:p>
            <a:r>
              <a:rPr lang="en-US" sz="2000" dirty="0" smtClean="0"/>
              <a:t>Kinematic properties depends on ME and PDF</a:t>
            </a:r>
          </a:p>
          <a:p>
            <a:r>
              <a:rPr lang="en-US" sz="2000" dirty="0" smtClean="0"/>
              <a:t>PYTHIA and ALPGEN model contributions from </a:t>
            </a:r>
            <a:r>
              <a:rPr lang="en-US" sz="2000" dirty="0" err="1" smtClean="0"/>
              <a:t>qg→Zq</a:t>
            </a:r>
            <a:r>
              <a:rPr lang="en-US" sz="2000" dirty="0" smtClean="0"/>
              <a:t> and </a:t>
            </a:r>
            <a:r>
              <a:rPr lang="en-US" sz="2000" dirty="0" err="1" smtClean="0"/>
              <a:t>qqbar→Zg</a:t>
            </a:r>
            <a:r>
              <a:rPr lang="en-US" sz="2000" dirty="0" smtClean="0"/>
              <a:t> diagrams correctly </a:t>
            </a:r>
          </a:p>
          <a:p>
            <a:pPr lvl="1"/>
            <a:r>
              <a:rPr lang="en-US" sz="1600" dirty="0" smtClean="0"/>
              <a:t>Look at rapidity correlations </a:t>
            </a:r>
          </a:p>
          <a:p>
            <a:pPr lvl="1"/>
            <a:r>
              <a:rPr lang="en-US" sz="1800" dirty="0" smtClean="0"/>
              <a:t>Use same UE, same PDF (CTEQ5L), </a:t>
            </a:r>
          </a:p>
          <a:p>
            <a:pPr lvl="1">
              <a:buNone/>
            </a:pPr>
            <a:r>
              <a:rPr lang="en-US" sz="1800" dirty="0" smtClean="0"/>
              <a:t>      same showering in both MC samples	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47489"/>
            <a:ext cx="3233738" cy="26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00600" y="3581400"/>
            <a:ext cx="4343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ndara" pitchFamily="34" charset="0"/>
            </a:endParaRPr>
          </a:p>
          <a:p>
            <a:r>
              <a:rPr lang="en-US" sz="2000" b="1" i="1" dirty="0" smtClean="0">
                <a:solidFill>
                  <a:srgbClr val="0070C0"/>
                </a:solidFill>
                <a:latin typeface="Candara" pitchFamily="34" charset="0"/>
              </a:rPr>
              <a:t>out-of cone radiation</a:t>
            </a:r>
            <a:r>
              <a:rPr lang="en-US" sz="2000" i="1" dirty="0" smtClean="0">
                <a:latin typeface="Candara" pitchFamily="34" charset="0"/>
              </a:rPr>
              <a:t>.</a:t>
            </a:r>
          </a:p>
          <a:p>
            <a:r>
              <a:rPr lang="en-US" dirty="0" smtClean="0">
                <a:latin typeface="Candara" pitchFamily="34" charset="0"/>
              </a:rPr>
              <a:t>• PYTHIA (Tune AW) underestimated the amount of out-of-cone radiation (large-angle FSR)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ndara" pitchFamily="34" charset="0"/>
                <a:sym typeface="Wingdings" pitchFamily="2" charset="2"/>
              </a:rPr>
              <a:t>Main uncertainty in </a:t>
            </a:r>
            <a:r>
              <a:rPr lang="en-US" dirty="0" err="1" smtClean="0">
                <a:latin typeface="Candara" pitchFamily="34" charset="0"/>
                <a:sym typeface="Wingdings" pitchFamily="2" charset="2"/>
              </a:rPr>
              <a:t>hadronic</a:t>
            </a:r>
            <a:r>
              <a:rPr lang="en-US" dirty="0" smtClean="0">
                <a:latin typeface="Candara" pitchFamily="34" charset="0"/>
                <a:sym typeface="Wingdings" pitchFamily="2" charset="2"/>
              </a:rPr>
              <a:t> jets energy </a:t>
            </a:r>
            <a:endParaRPr lang="en-US" dirty="0" smtClean="0"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</a:rPr>
              <a:t>•Discrepancy smaller with larger jet cone sizes.</a:t>
            </a:r>
          </a:p>
          <a:p>
            <a:endParaRPr lang="en-US" dirty="0" smtClean="0">
              <a:latin typeface="Candara" pitchFamily="34" charset="0"/>
            </a:endParaRP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409107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8075"/>
            <a:ext cx="8610600" cy="4911725"/>
          </a:xfrm>
        </p:spPr>
        <p:txBody>
          <a:bodyPr/>
          <a:lstStyle/>
          <a:p>
            <a:r>
              <a:rPr lang="en-US" sz="2400" dirty="0" err="1" smtClean="0"/>
              <a:t>Boson+jets</a:t>
            </a:r>
            <a:r>
              <a:rPr lang="en-US" sz="2400" dirty="0" smtClean="0"/>
              <a:t> are fundamental to test </a:t>
            </a:r>
            <a:r>
              <a:rPr lang="en-US" sz="2400" dirty="0" err="1" smtClean="0"/>
              <a:t>pQCD</a:t>
            </a:r>
            <a:r>
              <a:rPr lang="en-US" sz="2400" dirty="0" smtClean="0"/>
              <a:t>, underlying Event</a:t>
            </a:r>
          </a:p>
          <a:p>
            <a:pPr>
              <a:buNone/>
            </a:pPr>
            <a:r>
              <a:rPr lang="en-US" sz="2400" dirty="0" smtClean="0"/>
              <a:t>     and new LO ME calculations + Parton Shower Monte Carlo</a:t>
            </a:r>
          </a:p>
          <a:p>
            <a:pPr>
              <a:buNone/>
            </a:pPr>
            <a:r>
              <a:rPr lang="en-US" sz="2400" dirty="0" smtClean="0"/>
              <a:t>     generators.</a:t>
            </a:r>
          </a:p>
          <a:p>
            <a:r>
              <a:rPr lang="en-US" sz="2400" dirty="0" smtClean="0"/>
              <a:t>Measurements on </a:t>
            </a:r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dirty="0" err="1" smtClean="0"/>
              <a:t>+jets</a:t>
            </a:r>
            <a:r>
              <a:rPr lang="en-US" sz="2400" dirty="0" smtClean="0"/>
              <a:t>, </a:t>
            </a:r>
            <a:r>
              <a:rPr lang="en-US" sz="2400" dirty="0" err="1" smtClean="0"/>
              <a:t>W+jets</a:t>
            </a:r>
            <a:r>
              <a:rPr lang="en-US" sz="2400" dirty="0" smtClean="0"/>
              <a:t> and </a:t>
            </a:r>
            <a:r>
              <a:rPr lang="en-US" sz="2400" dirty="0" err="1" smtClean="0"/>
              <a:t>Z+jets</a:t>
            </a:r>
            <a:r>
              <a:rPr lang="en-US" sz="2400" dirty="0" smtClean="0"/>
              <a:t> production shown.</a:t>
            </a:r>
          </a:p>
          <a:p>
            <a:pPr lvl="1"/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dirty="0" err="1" smtClean="0"/>
              <a:t>+jets</a:t>
            </a:r>
            <a:r>
              <a:rPr lang="en-US" sz="2000" dirty="0" smtClean="0"/>
              <a:t> cross section:</a:t>
            </a:r>
          </a:p>
          <a:p>
            <a:pPr lvl="2"/>
            <a:r>
              <a:rPr lang="en-US" sz="1600" dirty="0" smtClean="0"/>
              <a:t>Compared to NLO predictions </a:t>
            </a:r>
          </a:p>
          <a:p>
            <a:pPr lvl="1"/>
            <a:r>
              <a:rPr lang="en-US" sz="2000" dirty="0" err="1" smtClean="0"/>
              <a:t>W+jets</a:t>
            </a:r>
            <a:r>
              <a:rPr lang="en-US" sz="2000" dirty="0" smtClean="0"/>
              <a:t> cross section:</a:t>
            </a:r>
          </a:p>
          <a:p>
            <a:pPr lvl="2"/>
            <a:r>
              <a:rPr lang="en-US" sz="1600" dirty="0" smtClean="0"/>
              <a:t>compared to NLO predictions and ME+PS Monte Carlo</a:t>
            </a:r>
          </a:p>
          <a:p>
            <a:pPr lvl="1"/>
            <a:r>
              <a:rPr lang="en-US" sz="2000" dirty="0" err="1" smtClean="0"/>
              <a:t>Z+jets</a:t>
            </a:r>
            <a:r>
              <a:rPr lang="en-US" sz="2000" dirty="0" smtClean="0"/>
              <a:t> cross section:</a:t>
            </a:r>
          </a:p>
          <a:p>
            <a:pPr lvl="2"/>
            <a:r>
              <a:rPr lang="en-US" sz="1600" dirty="0" smtClean="0"/>
              <a:t>Compared to NLO </a:t>
            </a:r>
            <a:r>
              <a:rPr lang="en-US" sz="1600" dirty="0" err="1" smtClean="0"/>
              <a:t>pQCD</a:t>
            </a:r>
            <a:r>
              <a:rPr lang="en-US" sz="1600" dirty="0" smtClean="0"/>
              <a:t> calculations.</a:t>
            </a:r>
          </a:p>
          <a:p>
            <a:pPr lvl="2"/>
            <a:r>
              <a:rPr lang="en-US" sz="1600" dirty="0" err="1" smtClean="0"/>
              <a:t>pT</a:t>
            </a:r>
            <a:r>
              <a:rPr lang="en-US" sz="1600" dirty="0" smtClean="0"/>
              <a:t> , Y and Jet multiplicity distributions in inclusive </a:t>
            </a:r>
            <a:r>
              <a:rPr lang="en-US" sz="1600" dirty="0" err="1" smtClean="0"/>
              <a:t>Z+jets</a:t>
            </a:r>
            <a:r>
              <a:rPr lang="en-US" sz="1600" dirty="0" smtClean="0"/>
              <a:t> production.</a:t>
            </a:r>
            <a:endParaRPr lang="en-US" sz="2400" dirty="0" smtClean="0"/>
          </a:p>
          <a:p>
            <a:pPr lvl="2"/>
            <a:r>
              <a:rPr lang="en-US" sz="1600" dirty="0" smtClean="0"/>
              <a:t>Non-</a:t>
            </a:r>
            <a:r>
              <a:rPr lang="en-US" sz="1600" dirty="0" err="1" smtClean="0"/>
              <a:t>pQCD</a:t>
            </a:r>
            <a:r>
              <a:rPr lang="en-US" sz="1600" dirty="0" smtClean="0"/>
              <a:t> corrections are sizeable (~15% more jets).</a:t>
            </a:r>
          </a:p>
          <a:p>
            <a:pPr lvl="1"/>
            <a:r>
              <a:rPr lang="en-US" sz="2000" dirty="0" err="1" smtClean="0"/>
              <a:t>Z+jets</a:t>
            </a:r>
            <a:r>
              <a:rPr lang="en-US" sz="2000" dirty="0" smtClean="0"/>
              <a:t> samples used for JES studies </a:t>
            </a:r>
          </a:p>
          <a:p>
            <a:r>
              <a:rPr lang="en-US" sz="2400" dirty="0" smtClean="0"/>
              <a:t>Heavy flavor cross sections measurement in next talk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Monica </a:t>
            </a:r>
            <a:r>
              <a:rPr lang="en-US" dirty="0" err="1" smtClean="0"/>
              <a:t>D'Onofrio</a:t>
            </a:r>
            <a:r>
              <a:rPr lang="en-US" dirty="0" smtClean="0"/>
              <a:t>, </a:t>
            </a:r>
            <a:r>
              <a:rPr lang="en-US" dirty="0" err="1" smtClean="0"/>
              <a:t>V+jets</a:t>
            </a:r>
            <a:r>
              <a:rPr lang="en-US" dirty="0" smtClean="0"/>
              <a:t>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553200" cy="1752600"/>
          </a:xfrm>
        </p:spPr>
        <p:txBody>
          <a:bodyPr/>
          <a:lstStyle/>
          <a:p>
            <a:r>
              <a:rPr lang="en-US" sz="4800" b="1" i="1" dirty="0" smtClean="0">
                <a:latin typeface="Arial Rounded MT Bold" pitchFamily="34" charset="0"/>
              </a:rPr>
              <a:t>Back-up slides</a:t>
            </a:r>
            <a:endParaRPr lang="en-US" sz="4800" b="1" i="1" dirty="0">
              <a:latin typeface="Arial Rounded MT 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13488"/>
            <a:ext cx="2133600" cy="457200"/>
          </a:xfrm>
        </p:spPr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13488"/>
            <a:ext cx="3962400" cy="457200"/>
          </a:xfrm>
        </p:spPr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13488"/>
            <a:ext cx="2133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Z-Rapidity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0505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3657600"/>
            <a:ext cx="4071937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95800" y="12954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Fraction of data and theory prediction.</a:t>
            </a:r>
            <a:br>
              <a:rPr lang="en-US" dirty="0" smtClean="0">
                <a:latin typeface="Candara" pitchFamily="34" charset="0"/>
              </a:rPr>
            </a:br>
            <a:endParaRPr lang="en-US" dirty="0" smtClean="0"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Candara" pitchFamily="34" charset="0"/>
              </a:rPr>
              <a:t>NLO calculation with NLO MRST   PDF(2004) and NLO calculation with NLO </a:t>
            </a:r>
          </a:p>
          <a:p>
            <a:r>
              <a:rPr lang="en-US" dirty="0" smtClean="0">
                <a:latin typeface="Candara" pitchFamily="34" charset="0"/>
              </a:rPr>
              <a:t>MSTW PDFs(2008) theory predictions used. </a:t>
            </a:r>
            <a:br>
              <a:rPr lang="en-US" dirty="0" smtClean="0">
                <a:latin typeface="Candara" pitchFamily="34" charset="0"/>
              </a:rPr>
            </a:br>
            <a:endParaRPr lang="en-US" dirty="0" smtClean="0">
              <a:latin typeface="Candara" pitchFamily="34" charset="0"/>
            </a:endParaRPr>
          </a:p>
          <a:p>
            <a:endParaRPr lang="en-US" dirty="0" smtClean="0">
              <a:latin typeface="Candara" pitchFamily="34" charset="0"/>
              <a:sym typeface="Wingdings" pitchFamily="2" charset="2"/>
            </a:endParaRPr>
          </a:p>
          <a:p>
            <a:r>
              <a:rPr lang="en-US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Candara" pitchFamily="34" charset="0"/>
              </a:rPr>
              <a:t>NNLO calculation with NNLO MRST PDF(2006) and NNLO MSTW PDFs(2008) theory predictions used. </a:t>
            </a:r>
          </a:p>
          <a:p>
            <a:endParaRPr lang="en-US" dirty="0" smtClean="0">
              <a:latin typeface="Candara" pitchFamily="34" charset="0"/>
            </a:endParaRPr>
          </a:p>
          <a:p>
            <a:pPr algn="ctr"/>
            <a:r>
              <a:rPr lang="en-US" sz="1600" dirty="0" smtClean="0">
                <a:latin typeface="Candara" pitchFamily="34" charset="0"/>
              </a:rPr>
              <a:t>Theory prediction scaled to total cross section from data.  Statistic and systematic uncertainties are considered.</a:t>
            </a:r>
          </a:p>
          <a:p>
            <a:r>
              <a:rPr lang="en-US" dirty="0" smtClean="0">
                <a:latin typeface="Candara" pitchFamily="34" charset="0"/>
              </a:rPr>
              <a:t>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Yellow error band shows the MSTW2008 PDFs uncertainty. (CL = 68 %) 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2C94-185E-412D-BAC4-FE21B18BFEB7}" type="slidenum">
              <a:rPr lang="en-US"/>
              <a:pPr/>
              <a:t>25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Flow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396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As already seen, the </a:t>
            </a:r>
            <a:r>
              <a:rPr lang="en-US" sz="1800" b="1">
                <a:solidFill>
                  <a:srgbClr val="008000"/>
                </a:solidFill>
              </a:rPr>
              <a:t>jet</a:t>
            </a:r>
            <a:r>
              <a:rPr lang="en-US" sz="1800"/>
              <a:t> is described accurately.</a:t>
            </a:r>
          </a:p>
          <a:p>
            <a:pPr marL="0" indent="0">
              <a:buFontTx/>
              <a:buNone/>
            </a:pPr>
            <a:r>
              <a:rPr lang="en-US" sz="1800"/>
              <a:t>Also </a:t>
            </a:r>
            <a:r>
              <a:rPr lang="en-US" sz="1800" b="1">
                <a:solidFill>
                  <a:srgbClr val="008000"/>
                </a:solidFill>
              </a:rPr>
              <a:t>very good agreement</a:t>
            </a:r>
            <a:r>
              <a:rPr lang="en-US" sz="1800"/>
              <a:t> in the region away from the jet dominated by the Underlying Event.</a:t>
            </a:r>
          </a:p>
          <a:p>
            <a:pPr marL="0" indent="0">
              <a:buFontTx/>
              <a:buNone/>
            </a:pPr>
            <a:endParaRPr lang="en-US" sz="1800"/>
          </a:p>
          <a:p>
            <a:pPr marL="0" indent="0">
              <a:buFontTx/>
              <a:buNone/>
            </a:pPr>
            <a:r>
              <a:rPr lang="en-US" sz="1800"/>
              <a:t>Both Tune A and Tune DW describe the energy flow in the data.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472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3811588"/>
            <a:ext cx="2781300" cy="2741612"/>
            <a:chOff x="3360" y="2256"/>
            <a:chExt cx="1662" cy="159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28" y="2352"/>
              <a:ext cx="1024" cy="1499"/>
              <a:chOff x="878" y="581"/>
              <a:chExt cx="893" cy="1307"/>
            </a:xfrm>
          </p:grpSpPr>
          <p:sp>
            <p:nvSpPr>
              <p:cNvPr id="118791" name="Line 7"/>
              <p:cNvSpPr>
                <a:spLocks noChangeShapeType="1"/>
              </p:cNvSpPr>
              <p:nvPr/>
            </p:nvSpPr>
            <p:spPr bwMode="auto">
              <a:xfrm flipH="1">
                <a:off x="1222" y="1100"/>
                <a:ext cx="111" cy="46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2" name="Line 8"/>
              <p:cNvSpPr>
                <a:spLocks noChangeShapeType="1"/>
              </p:cNvSpPr>
              <p:nvPr/>
            </p:nvSpPr>
            <p:spPr bwMode="auto">
              <a:xfrm rot="12699403" flipH="1">
                <a:off x="1468" y="669"/>
                <a:ext cx="112" cy="46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93" name="Oval 9"/>
              <p:cNvSpPr>
                <a:spLocks noChangeArrowheads="1"/>
              </p:cNvSpPr>
              <p:nvPr/>
            </p:nvSpPr>
            <p:spPr bwMode="auto">
              <a:xfrm>
                <a:off x="1327" y="1068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94" name="AutoShape 10"/>
              <p:cNvSpPr>
                <a:spLocks noChangeArrowheads="1"/>
              </p:cNvSpPr>
              <p:nvPr/>
            </p:nvSpPr>
            <p:spPr bwMode="auto">
              <a:xfrm rot="13300394">
                <a:off x="1442" y="671"/>
                <a:ext cx="132" cy="49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95" name="AutoShape 11"/>
              <p:cNvSpPr>
                <a:spLocks noChangeArrowheads="1"/>
              </p:cNvSpPr>
              <p:nvPr/>
            </p:nvSpPr>
            <p:spPr bwMode="auto">
              <a:xfrm rot="-3020662">
                <a:off x="1485" y="1004"/>
                <a:ext cx="104" cy="46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96" name="AutoShape 12"/>
              <p:cNvSpPr>
                <a:spLocks noChangeArrowheads="1"/>
              </p:cNvSpPr>
              <p:nvPr/>
            </p:nvSpPr>
            <p:spPr bwMode="auto">
              <a:xfrm rot="-1436862">
                <a:off x="1398" y="1060"/>
                <a:ext cx="124" cy="561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97" name="AutoShape 13"/>
              <p:cNvSpPr>
                <a:spLocks noChangeArrowheads="1"/>
              </p:cNvSpPr>
              <p:nvPr/>
            </p:nvSpPr>
            <p:spPr bwMode="auto">
              <a:xfrm rot="-742538">
                <a:off x="1359" y="1069"/>
                <a:ext cx="145" cy="81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98" name="AutoShape 14"/>
              <p:cNvSpPr>
                <a:spLocks noChangeArrowheads="1"/>
              </p:cNvSpPr>
              <p:nvPr/>
            </p:nvSpPr>
            <p:spPr bwMode="auto">
              <a:xfrm>
                <a:off x="1292" y="1071"/>
                <a:ext cx="122" cy="53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99" name="AutoShape 15"/>
              <p:cNvSpPr>
                <a:spLocks noChangeArrowheads="1"/>
              </p:cNvSpPr>
              <p:nvPr/>
            </p:nvSpPr>
            <p:spPr bwMode="auto">
              <a:xfrm rot="863226">
                <a:off x="1240" y="1077"/>
                <a:ext cx="91" cy="49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0" name="AutoShape 16"/>
              <p:cNvSpPr>
                <a:spLocks noChangeArrowheads="1"/>
              </p:cNvSpPr>
              <p:nvPr/>
            </p:nvSpPr>
            <p:spPr bwMode="auto">
              <a:xfrm rot="4495934">
                <a:off x="1061" y="903"/>
                <a:ext cx="102" cy="46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1" name="Oval 17"/>
              <p:cNvSpPr>
                <a:spLocks noChangeArrowheads="1"/>
              </p:cNvSpPr>
              <p:nvPr/>
            </p:nvSpPr>
            <p:spPr bwMode="auto">
              <a:xfrm>
                <a:off x="940" y="692"/>
                <a:ext cx="801" cy="8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02" name="Line 18"/>
              <p:cNvSpPr>
                <a:spLocks noChangeShapeType="1"/>
              </p:cNvSpPr>
              <p:nvPr/>
            </p:nvSpPr>
            <p:spPr bwMode="auto">
              <a:xfrm flipV="1">
                <a:off x="1345" y="581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03" name="Text Box 19"/>
            <p:cNvSpPr txBox="1">
              <a:spLocks noChangeArrowheads="1"/>
            </p:cNvSpPr>
            <p:nvPr/>
          </p:nvSpPr>
          <p:spPr bwMode="auto">
            <a:xfrm>
              <a:off x="3814" y="2256"/>
              <a:ext cx="41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ca-ES" sz="1400"/>
                <a:t>Z</a:t>
              </a:r>
              <a:r>
                <a:rPr lang="ca-ES" sz="1400" baseline="30000"/>
                <a:t>0</a:t>
              </a:r>
              <a:r>
                <a:rPr lang="ca-ES" sz="1400"/>
                <a:t> </a:t>
              </a:r>
              <a:r>
                <a:rPr lang="ca-ES" sz="1400">
                  <a:latin typeface="Symbol" pitchFamily="18" charset="2"/>
                </a:rPr>
                <a:t>f</a:t>
              </a:r>
              <a:r>
                <a:rPr lang="ca-ES" sz="1400"/>
                <a:t>=0</a:t>
              </a:r>
            </a:p>
          </p:txBody>
        </p:sp>
        <p:sp>
          <p:nvSpPr>
            <p:cNvPr id="118804" name="Text Box 20"/>
            <p:cNvSpPr txBox="1">
              <a:spLocks noChangeArrowheads="1"/>
            </p:cNvSpPr>
            <p:nvPr/>
          </p:nvSpPr>
          <p:spPr bwMode="auto">
            <a:xfrm>
              <a:off x="3360" y="3274"/>
              <a:ext cx="63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/>
                <a:t>calorimeter</a:t>
              </a:r>
            </a:p>
            <a:p>
              <a:pPr>
                <a:spcBef>
                  <a:spcPct val="0"/>
                </a:spcBef>
              </a:pPr>
              <a:r>
                <a:rPr lang="en-US" sz="1400"/>
                <a:t>towers</a:t>
              </a:r>
            </a:p>
          </p:txBody>
        </p:sp>
        <p:sp>
          <p:nvSpPr>
            <p:cNvPr id="118805" name="Text Box 21"/>
            <p:cNvSpPr txBox="1">
              <a:spLocks noChangeArrowheads="1"/>
            </p:cNvSpPr>
            <p:nvPr/>
          </p:nvSpPr>
          <p:spPr bwMode="auto">
            <a:xfrm>
              <a:off x="4358" y="2784"/>
              <a:ext cx="664" cy="3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/>
                <a:t>transverse plane</a:t>
              </a:r>
            </a:p>
          </p:txBody>
        </p:sp>
      </p:grpSp>
      <p:sp>
        <p:nvSpPr>
          <p:cNvPr id="118806" name="AutoShape 22"/>
          <p:cNvSpPr>
            <a:spLocks/>
          </p:cNvSpPr>
          <p:nvPr/>
        </p:nvSpPr>
        <p:spPr bwMode="auto">
          <a:xfrm rot="5400000">
            <a:off x="6210300" y="4000500"/>
            <a:ext cx="228600" cy="2895600"/>
          </a:xfrm>
          <a:prstGeom prst="righ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4941888" y="5649913"/>
            <a:ext cx="26019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Microsoft Sans Serif" pitchFamily="34" charset="0"/>
              </a:rPr>
              <a:t>Dominated by the Underlying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distributions </a:t>
            </a:r>
            <a:r>
              <a:rPr lang="en-US" dirty="0" err="1" smtClean="0"/>
              <a:t>Z</a:t>
            </a:r>
            <a:r>
              <a:rPr lang="en-US" dirty="0" err="1" smtClean="0">
                <a:sym typeface="Wingdings" pitchFamily="2" charset="2"/>
              </a:rPr>
              <a:t>ee+jets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4911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810000" cy="500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968" y="1304925"/>
            <a:ext cx="3763632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Monica D'Onofrio, V+jets workshop, Durham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C3B-08BD-4697-A954-60BDBDD683B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Z(</a:t>
            </a:r>
            <a:r>
              <a:rPr lang="en-US" sz="3400">
                <a:sym typeface="Wingdings" pitchFamily="2" charset="2"/>
              </a:rPr>
              <a:t>ee)</a:t>
            </a:r>
            <a:r>
              <a:rPr lang="en-US" sz="3400"/>
              <a:t>+jets Data/MC comparison (II) 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1863"/>
            <a:ext cx="8229600" cy="4530725"/>
          </a:xfrm>
        </p:spPr>
        <p:txBody>
          <a:bodyPr/>
          <a:lstStyle/>
          <a:p>
            <a:r>
              <a:rPr lang="en-US"/>
              <a:t>Angular distribution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R) jet1-jet2</a:t>
            </a:r>
          </a:p>
          <a:p>
            <a:r>
              <a:rPr lang="en-US" sz="2200"/>
              <a:t>Pythia 6.216, Herwig 6.504, Alpgen v2.1+Pythia 6.325 Tune BW</a:t>
            </a:r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pic>
        <p:nvPicPr>
          <p:cNvPr id="1036292" name="Picture 4" descr="DeltaR12_Pythia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2163763"/>
            <a:ext cx="2986087" cy="4144962"/>
          </a:xfrm>
          <a:prstGeom prst="rect">
            <a:avLst/>
          </a:prstGeom>
          <a:noFill/>
        </p:spPr>
      </p:pic>
      <p:pic>
        <p:nvPicPr>
          <p:cNvPr id="1036293" name="Picture 5" descr="DeltaR12_Herwig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2162175"/>
            <a:ext cx="2957513" cy="4121150"/>
          </a:xfrm>
          <a:prstGeom prst="rect">
            <a:avLst/>
          </a:prstGeom>
          <a:noFill/>
        </p:spPr>
      </p:pic>
      <p:pic>
        <p:nvPicPr>
          <p:cNvPr id="1036294" name="Picture 6" descr="DeltaR12_Alpgen+Pythia_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513" y="2163763"/>
            <a:ext cx="33020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Monica D'Onofrio, V+jets workshop, Durham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6851-491E-4E79-B032-BE8D9D5902D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Z(</a:t>
            </a:r>
            <a:r>
              <a:rPr lang="en-US">
                <a:sym typeface="Wingdings" pitchFamily="2" charset="2"/>
              </a:rPr>
              <a:t>ee)</a:t>
            </a:r>
            <a:r>
              <a:rPr lang="en-US"/>
              <a:t>+jets Data/MC comparison 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1738"/>
            <a:ext cx="8229600" cy="4530725"/>
          </a:xfrm>
        </p:spPr>
        <p:txBody>
          <a:bodyPr/>
          <a:lstStyle/>
          <a:p>
            <a:r>
              <a:rPr lang="en-US" sz="2600"/>
              <a:t>Jet shapes (differential): data compared to Pythia and Herwig (various tunings)</a:t>
            </a:r>
          </a:p>
        </p:txBody>
      </p:sp>
      <p:pic>
        <p:nvPicPr>
          <p:cNvPr id="1035268" name="Picture 4" descr="JetShapes_Herwig_d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35175"/>
            <a:ext cx="4286250" cy="4106863"/>
          </a:xfrm>
          <a:prstGeom prst="rect">
            <a:avLst/>
          </a:prstGeom>
          <a:noFill/>
        </p:spPr>
      </p:pic>
      <p:pic>
        <p:nvPicPr>
          <p:cNvPr id="1035269" name="Picture 5" descr="JetShapes_Pythia_d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038350"/>
            <a:ext cx="4300537" cy="411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generators: PYTHIA Standalone and ALPGEN+PYTHIA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305800" cy="17113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071178"/>
            <a:ext cx="8210550" cy="22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07" y="2895600"/>
            <a:ext cx="481369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40767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81000" y="152401"/>
            <a:ext cx="4724400" cy="838200"/>
          </a:xfrm>
        </p:spPr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and CDF</a:t>
            </a:r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9/9/2010</a:t>
            </a:r>
            <a:endParaRPr lang="en-US" altLang="en-US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Monica D'Onofrio, V+jets workshop, Durham</a:t>
            </a:r>
            <a:endParaRPr lang="en-US" altLang="en-US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B050-998D-4A08-AFBF-9F77ED5830A3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23560" name="Text Box 3"/>
          <p:cNvSpPr txBox="1">
            <a:spLocks noChangeArrowheads="1"/>
          </p:cNvSpPr>
          <p:nvPr/>
        </p:nvSpPr>
        <p:spPr bwMode="auto">
          <a:xfrm>
            <a:off x="384175" y="1066800"/>
            <a:ext cx="4568825" cy="179126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Proton-antiproton: √s = 1.96 </a:t>
            </a:r>
            <a:r>
              <a:rPr lang="en-US" dirty="0" err="1" smtClean="0">
                <a:solidFill>
                  <a:schemeClr val="tx1"/>
                </a:solidFill>
                <a:latin typeface="Candara" pitchFamily="34" charset="0"/>
              </a:rPr>
              <a:t>TeV</a:t>
            </a:r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Typical (peak) initial inst. </a:t>
            </a:r>
            <a:r>
              <a:rPr lang="en-US" dirty="0" smtClean="0">
                <a:latin typeface="Candara" pitchFamily="34" charset="0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uminosity</a:t>
            </a:r>
            <a:r>
              <a:rPr lang="en-US" sz="20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~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3.5 (</a:t>
            </a:r>
            <a:r>
              <a:rPr lang="en-US" b="1" dirty="0" smtClean="0">
                <a:latin typeface="Candara" pitchFamily="34" charset="0"/>
              </a:rPr>
              <a:t>4.0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)*10</a:t>
            </a:r>
            <a:r>
              <a:rPr lang="en-US" b="1" baseline="30000" dirty="0" smtClean="0">
                <a:solidFill>
                  <a:schemeClr val="tx1"/>
                </a:solidFill>
                <a:latin typeface="Candara" pitchFamily="34" charset="0"/>
              </a:rPr>
              <a:t>32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 cm</a:t>
            </a:r>
            <a:r>
              <a:rPr lang="en-US" b="1" baseline="30000" dirty="0" smtClean="0">
                <a:solidFill>
                  <a:schemeClr val="tx1"/>
                </a:solidFill>
                <a:latin typeface="Candara" pitchFamily="34" charset="0"/>
              </a:rPr>
              <a:t>-2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 s</a:t>
            </a:r>
            <a:r>
              <a:rPr lang="en-US" b="1" baseline="30000" dirty="0" smtClean="0">
                <a:solidFill>
                  <a:schemeClr val="tx1"/>
                </a:solidFill>
                <a:latin typeface="Candara" pitchFamily="34" charset="0"/>
              </a:rPr>
              <a:t>-1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Integrated Luminosity/week 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 ~ </a:t>
            </a:r>
            <a:r>
              <a:rPr lang="en-US" b="1" dirty="0" smtClean="0">
                <a:latin typeface="Candara" pitchFamily="34" charset="0"/>
                <a:sym typeface="Wingdings" pitchFamily="2" charset="2"/>
              </a:rPr>
              <a:t>70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 pb</a:t>
            </a:r>
            <a:r>
              <a:rPr lang="en-US" b="1" baseline="30000" dirty="0" smtClean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-1</a:t>
            </a:r>
            <a:endParaRPr lang="en-US" b="1" baseline="300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3562" name="AutoShape 12"/>
          <p:cNvSpPr>
            <a:spLocks noChangeArrowheads="1"/>
          </p:cNvSpPr>
          <p:nvPr/>
        </p:nvSpPr>
        <p:spPr bwMode="auto">
          <a:xfrm>
            <a:off x="7134225" y="663575"/>
            <a:ext cx="498475" cy="246063"/>
          </a:xfrm>
          <a:prstGeom prst="rightArrow">
            <a:avLst>
              <a:gd name="adj1" fmla="val 50000"/>
              <a:gd name="adj2" fmla="val 50645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 flipH="1">
            <a:off x="7731125" y="663575"/>
            <a:ext cx="500062" cy="246063"/>
          </a:xfrm>
          <a:prstGeom prst="rightArrow">
            <a:avLst>
              <a:gd name="adj1" fmla="val 50000"/>
              <a:gd name="adj2" fmla="val 50806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6592887" y="346075"/>
            <a:ext cx="501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FFFF99"/>
                </a:solidFill>
                <a:latin typeface="Arial Rounded MT Bold" pitchFamily="34" charset="0"/>
              </a:rPr>
              <a:t>p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8178800" y="357188"/>
            <a:ext cx="273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FF99"/>
                </a:solidFill>
                <a:latin typeface="Arial Rounded MT Bold" pitchFamily="34" charset="0"/>
              </a:rPr>
              <a:t>p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8208962" y="-114300"/>
            <a:ext cx="325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>
                <a:solidFill>
                  <a:srgbClr val="FFFF99"/>
                </a:solidFill>
                <a:latin typeface="Times" pitchFamily="18" charset="0"/>
              </a:rPr>
              <a:t>_</a:t>
            </a:r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6530975" y="1004887"/>
            <a:ext cx="631825" cy="36671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4DF19"/>
                </a:solidFill>
              </a:rPr>
              <a:t>CDF</a:t>
            </a: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8131175" y="1373188"/>
            <a:ext cx="540533" cy="369332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E4DF19"/>
                </a:solidFill>
              </a:rPr>
              <a:t>DØ</a:t>
            </a:r>
            <a:endParaRPr lang="en-US" b="1" dirty="0">
              <a:solidFill>
                <a:srgbClr val="E4DF1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2144" y="22860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3"/>
                </a:solidFill>
              </a:rPr>
              <a:t>Fermilab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37762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Peak luminosity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6096000"/>
            <a:ext cx="44958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year: 2002                                                  2010  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676400" y="6251377"/>
            <a:ext cx="2057400" cy="1588"/>
          </a:xfrm>
          <a:prstGeom prst="straightConnector1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4800" y="2754312"/>
            <a:ext cx="41814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Total Delivered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Lumi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&gt; 9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fb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-1</a:t>
            </a:r>
          </a:p>
        </p:txBody>
      </p:sp>
      <p:pic>
        <p:nvPicPr>
          <p:cNvPr id="22" name="Picture 10" descr="cdfdeto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2" y="3352800"/>
            <a:ext cx="4071938" cy="290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 bwMode="auto">
          <a:xfrm rot="5400000">
            <a:off x="4914900" y="1638300"/>
            <a:ext cx="1828800" cy="1447800"/>
          </a:xfrm>
          <a:prstGeom prst="lin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7162800" y="1371600"/>
            <a:ext cx="1981200" cy="1981200"/>
          </a:xfrm>
          <a:prstGeom prst="lin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356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3124200"/>
          </a:xfrm>
        </p:spPr>
        <p:txBody>
          <a:bodyPr/>
          <a:lstStyle/>
          <a:p>
            <a:r>
              <a:rPr lang="en-US" sz="3200" dirty="0" smtClean="0"/>
              <a:t>Comprehensive set of measurements carried out at the CDF experiment:</a:t>
            </a:r>
          </a:p>
          <a:p>
            <a:pPr lvl="1"/>
            <a:r>
              <a:rPr lang="en-US" sz="2800" dirty="0" err="1" smtClean="0">
                <a:latin typeface="Symbol" pitchFamily="18" charset="2"/>
              </a:rPr>
              <a:t>g</a:t>
            </a:r>
            <a:r>
              <a:rPr lang="en-US" sz="2800" dirty="0" err="1" smtClean="0"/>
              <a:t>+jets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Inclusive W and Z measurements </a:t>
            </a:r>
          </a:p>
          <a:p>
            <a:pPr lvl="1"/>
            <a:r>
              <a:rPr lang="en-US" sz="2800" dirty="0" err="1" smtClean="0"/>
              <a:t>W</a:t>
            </a:r>
            <a:r>
              <a:rPr lang="en-US" sz="2800" dirty="0" err="1" smtClean="0">
                <a:sym typeface="Wingdings" pitchFamily="2" charset="2"/>
              </a:rPr>
              <a:t>e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dirty="0" smtClean="0">
                <a:sym typeface="Wingdings" pitchFamily="2" charset="2"/>
              </a:rPr>
              <a:t> + jets</a:t>
            </a:r>
          </a:p>
          <a:p>
            <a:pPr lvl="1"/>
            <a:r>
              <a:rPr lang="en-US" sz="2800" dirty="0" err="1" smtClean="0">
                <a:sym typeface="Wingdings" pitchFamily="2" charset="2"/>
              </a:rPr>
              <a:t>Z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mm</a:t>
            </a:r>
            <a:r>
              <a:rPr lang="en-US" sz="2800" dirty="0" smtClean="0">
                <a:sym typeface="Wingdings" pitchFamily="2" charset="2"/>
              </a:rPr>
              <a:t> + jets </a:t>
            </a:r>
          </a:p>
          <a:p>
            <a:pPr lvl="1"/>
            <a:r>
              <a:rPr lang="en-US" sz="2800" dirty="0" err="1" smtClean="0">
                <a:sym typeface="Wingdings" pitchFamily="2" charset="2"/>
              </a:rPr>
              <a:t>Zee</a:t>
            </a:r>
            <a:r>
              <a:rPr lang="en-US" sz="2800" dirty="0" smtClean="0">
                <a:sym typeface="Wingdings" pitchFamily="2" charset="2"/>
              </a:rPr>
              <a:t> + jets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Z+P</a:t>
            </a:r>
            <a:r>
              <a:rPr lang="en-US" sz="2800" baseline="-25000" dirty="0" smtClean="0">
                <a:sym typeface="Wingdings" pitchFamily="2" charset="2"/>
              </a:rPr>
              <a:t>T</a:t>
            </a:r>
            <a:r>
              <a:rPr lang="en-US" sz="2800" dirty="0" smtClean="0">
                <a:sym typeface="Wingdings" pitchFamily="2" charset="2"/>
              </a:rPr>
              <a:t> jet balance 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5569803"/>
            <a:ext cx="560808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Heavy Flavor final states will be discussed in the next talk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66657"/>
            <a:ext cx="3162300" cy="3843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photon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32075"/>
            <a:ext cx="4038600" cy="2778125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Event Selection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sz="1600" b="1" dirty="0" smtClean="0">
                <a:solidFill>
                  <a:srgbClr val="0070C0"/>
                </a:solidFill>
              </a:rPr>
              <a:t>:</a:t>
            </a:r>
            <a:r>
              <a:rPr lang="en-US" sz="1600" dirty="0" smtClean="0"/>
              <a:t> |</a:t>
            </a:r>
            <a:r>
              <a:rPr lang="el-GR" sz="1600" dirty="0" smtClean="0"/>
              <a:t>η| &lt; 1.0, </a:t>
            </a:r>
            <a:r>
              <a:rPr lang="en-US" sz="1600" dirty="0" smtClean="0"/>
              <a:t> Isolation&lt;2.0 </a:t>
            </a:r>
            <a:r>
              <a:rPr lang="en-US" sz="1600" dirty="0" err="1" smtClean="0"/>
              <a:t>GeV</a:t>
            </a:r>
            <a:r>
              <a:rPr lang="en-US" sz="1600" dirty="0" smtClean="0"/>
              <a:t>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&gt;30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r>
              <a:rPr lang="en-US" sz="1600" dirty="0" smtClean="0"/>
              <a:t>MET/E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&lt; 0.8 to reject cosmic </a:t>
            </a:r>
            <a:r>
              <a:rPr lang="en-US" sz="1600" dirty="0" err="1" smtClean="0"/>
              <a:t>bkg</a:t>
            </a:r>
            <a:endParaRPr lang="en-US" sz="1600" dirty="0" smtClean="0"/>
          </a:p>
          <a:p>
            <a:pPr>
              <a:buNone/>
            </a:pPr>
            <a:r>
              <a:rPr lang="en-US" sz="1600" b="1" i="1" dirty="0" smtClean="0">
                <a:solidFill>
                  <a:schemeClr val="accent2"/>
                </a:solidFill>
              </a:rPr>
              <a:t>Main background: </a:t>
            </a:r>
          </a:p>
          <a:p>
            <a:pPr>
              <a:buNone/>
            </a:pPr>
            <a:r>
              <a:rPr lang="en-US" sz="1400" dirty="0" smtClean="0">
                <a:latin typeface="Symbol" pitchFamily="18" charset="2"/>
              </a:rPr>
              <a:t>g</a:t>
            </a:r>
            <a:r>
              <a:rPr lang="en-US" sz="1400" dirty="0" smtClean="0"/>
              <a:t> from light meson decay (30% at low E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Rejected with </a:t>
            </a:r>
            <a:r>
              <a:rPr lang="en-US" sz="1400" dirty="0" err="1" smtClean="0"/>
              <a:t>Iso</a:t>
            </a:r>
            <a:r>
              <a:rPr lang="en-US" sz="1400" dirty="0" smtClean="0"/>
              <a:t> cut, residual </a:t>
            </a:r>
            <a:r>
              <a:rPr lang="en-US" sz="1400" dirty="0" err="1" smtClean="0"/>
              <a:t>bkg</a:t>
            </a:r>
            <a:r>
              <a:rPr lang="en-US" sz="1400" dirty="0" smtClean="0"/>
              <a:t> estimated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using tail of </a:t>
            </a:r>
            <a:r>
              <a:rPr lang="en-US" sz="1400" dirty="0" err="1" smtClean="0"/>
              <a:t>Iso</a:t>
            </a:r>
            <a:r>
              <a:rPr lang="en-US" sz="1400" dirty="0" smtClean="0"/>
              <a:t> distribution (templates) 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034891" cy="271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86343"/>
            <a:ext cx="2819400" cy="18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838200"/>
            <a:ext cx="6134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27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1600" b="1" kern="0" dirty="0" smtClean="0">
                <a:solidFill>
                  <a:srgbClr val="C00000"/>
                </a:solidFill>
                <a:latin typeface="Candara" pitchFamily="34" charset="0"/>
              </a:rPr>
              <a:t>Test </a:t>
            </a:r>
            <a:r>
              <a:rPr lang="en-US" sz="1600" b="1" kern="0" dirty="0">
                <a:solidFill>
                  <a:srgbClr val="C00000"/>
                </a:solidFill>
                <a:latin typeface="Candara" pitchFamily="34" charset="0"/>
              </a:rPr>
              <a:t>of Next-to-Leading Order (NLO) </a:t>
            </a:r>
            <a:r>
              <a:rPr lang="en-US" sz="1600" b="1" kern="0" dirty="0" err="1">
                <a:solidFill>
                  <a:srgbClr val="C00000"/>
                </a:solidFill>
                <a:latin typeface="Candara" pitchFamily="34" charset="0"/>
              </a:rPr>
              <a:t>perturbative</a:t>
            </a:r>
            <a:r>
              <a:rPr lang="en-US" sz="1600" b="1" kern="0" dirty="0">
                <a:solidFill>
                  <a:srgbClr val="C00000"/>
                </a:solidFill>
                <a:latin typeface="Candara" pitchFamily="34" charset="0"/>
              </a:rPr>
              <a:t> QCD  </a:t>
            </a:r>
            <a:endParaRPr lang="en-US" kern="0" dirty="0">
              <a:solidFill>
                <a:schemeClr val="tx1"/>
              </a:solidFill>
              <a:latin typeface="Candara" pitchFamily="34" charset="0"/>
            </a:endParaRPr>
          </a:p>
          <a:p>
            <a:pPr marL="107950" indent="-350838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chemeClr val="tx1"/>
                </a:solidFill>
                <a:latin typeface="Candara" pitchFamily="34" charset="0"/>
              </a:rPr>
              <a:t>Probing distances ~10</a:t>
            </a:r>
            <a:r>
              <a:rPr lang="en-US" sz="1600" kern="0" baseline="30000" dirty="0">
                <a:solidFill>
                  <a:schemeClr val="tx1"/>
                </a:solidFill>
                <a:latin typeface="Candara" pitchFamily="34" charset="0"/>
              </a:rPr>
              <a:t>-19</a:t>
            </a:r>
            <a:r>
              <a:rPr lang="en-US" sz="1600" kern="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latin typeface="Candara" pitchFamily="34" charset="0"/>
              </a:rPr>
              <a:t>m, constrains </a:t>
            </a:r>
            <a:r>
              <a:rPr lang="en-US" sz="1600" kern="0" dirty="0">
                <a:solidFill>
                  <a:schemeClr val="tx1"/>
                </a:solidFill>
                <a:latin typeface="Candara" pitchFamily="34" charset="0"/>
              </a:rPr>
              <a:t>PDF at high-x</a:t>
            </a:r>
          </a:p>
          <a:p>
            <a:pPr marL="107950" indent="-350838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chemeClr val="tx1"/>
                </a:solidFill>
                <a:latin typeface="Candara" pitchFamily="34" charset="0"/>
              </a:rPr>
              <a:t>Sensitive to new physics at high </a:t>
            </a:r>
            <a:r>
              <a:rPr lang="en-US" sz="1600" kern="0" dirty="0" err="1" smtClean="0">
                <a:solidFill>
                  <a:schemeClr val="tx1"/>
                </a:solidFill>
                <a:latin typeface="Candara" pitchFamily="34" charset="0"/>
              </a:rPr>
              <a:t>p</a:t>
            </a:r>
            <a:r>
              <a:rPr lang="en-US" sz="1600" kern="0" baseline="-25000" dirty="0" err="1" smtClean="0">
                <a:solidFill>
                  <a:schemeClr val="tx1"/>
                </a:solidFill>
                <a:latin typeface="Candara" pitchFamily="34" charset="0"/>
              </a:rPr>
              <a:t>T</a:t>
            </a:r>
            <a:endParaRPr lang="en-US" sz="1600" kern="0" baseline="-250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107950" indent="-350838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US" sz="1600" kern="0" dirty="0" smtClean="0">
                <a:latin typeface="Candara" pitchFamily="34" charset="0"/>
              </a:rPr>
              <a:t>Advantages over pure QCD: </a:t>
            </a:r>
            <a:endParaRPr lang="en-US" sz="1400" kern="0" dirty="0" smtClean="0">
              <a:latin typeface="Candara" pitchFamily="34" charset="0"/>
            </a:endParaRPr>
          </a:p>
          <a:p>
            <a:pPr marL="565150" lvl="1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400" kern="0" dirty="0" smtClean="0">
                <a:solidFill>
                  <a:schemeClr val="tx1"/>
                </a:solidFill>
                <a:latin typeface="Candara" pitchFamily="34" charset="0"/>
              </a:rPr>
              <a:t>Well known QED vertex</a:t>
            </a:r>
          </a:p>
          <a:p>
            <a:pPr marL="565150" lvl="1" indent="-350838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1400" kern="0" dirty="0" smtClean="0">
                <a:latin typeface="Candara" pitchFamily="34" charset="0"/>
              </a:rPr>
              <a:t>Better energy resolution (EM cal)</a:t>
            </a:r>
            <a:endParaRPr lang="en-US" sz="1400" kern="0" baseline="-250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914400"/>
            <a:ext cx="1689303" cy="153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0" y="243840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  <a:latin typeface="Candara" pitchFamily="34" charset="0"/>
              </a:rPr>
              <a:t>Photon purity</a:t>
            </a:r>
            <a:endParaRPr lang="en-US" b="1" i="1" dirty="0">
              <a:solidFill>
                <a:schemeClr val="accent2"/>
              </a:solidFill>
              <a:latin typeface="Candara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48200" y="4953000"/>
            <a:ext cx="4267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1600" kern="0" dirty="0" smtClean="0">
                <a:latin typeface="Symbol" pitchFamily="18" charset="2"/>
              </a:rPr>
              <a:t>g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purity from 70% to 98% as function of E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1600" kern="0" noProof="0" dirty="0" smtClean="0">
                <a:latin typeface="Candara" pitchFamily="34" charset="0"/>
              </a:rPr>
              <a:t>Used several methods, differences accounted for as systematic uncertainties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en-US" sz="160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</a:rPr>
              <a:t>13% </a:t>
            </a:r>
            <a:r>
              <a:rPr kumimoji="0" lang="en-US" sz="160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sym typeface="Wingdings" pitchFamily="2" charset="2"/>
              </a:rPr>
              <a:t> 5% as function of E</a:t>
            </a:r>
            <a:r>
              <a:rPr kumimoji="0" lang="en-US" sz="1600" i="0" u="none" strike="noStrike" kern="0" cap="none" spc="0" normalizeH="0" baseline="-25000" dirty="0" smtClean="0">
                <a:ln>
                  <a:noFill/>
                </a:ln>
                <a:effectLst/>
                <a:uLnTx/>
                <a:uFillTx/>
                <a:latin typeface="Candara" pitchFamily="34" charset="0"/>
                <a:sym typeface="Wingdings" pitchFamily="2" charset="2"/>
              </a:rPr>
              <a:t>T</a:t>
            </a:r>
            <a:endParaRPr kumimoji="0" lang="en-US" sz="160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Unfolding and non </a:t>
            </a:r>
            <a:r>
              <a:rPr lang="en-US" dirty="0" err="1" smtClean="0"/>
              <a:t>pQCD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5675"/>
            <a:ext cx="5410200" cy="2397125"/>
          </a:xfrm>
        </p:spPr>
        <p:txBody>
          <a:bodyPr/>
          <a:lstStyle/>
          <a:p>
            <a:r>
              <a:rPr lang="en-US" sz="1800" dirty="0" smtClean="0"/>
              <a:t>Measurements compared to NLO </a:t>
            </a:r>
            <a:r>
              <a:rPr lang="en-US" sz="1800" dirty="0" err="1" smtClean="0"/>
              <a:t>pQCD</a:t>
            </a:r>
            <a:r>
              <a:rPr lang="en-US" sz="1800" dirty="0" smtClean="0"/>
              <a:t> predictions by JETPHOX </a:t>
            </a:r>
          </a:p>
          <a:p>
            <a:pPr lvl="1"/>
            <a:r>
              <a:rPr lang="en-US" sz="1400" dirty="0" smtClean="0"/>
              <a:t>PDF CTEQ6.1M</a:t>
            </a:r>
          </a:p>
          <a:p>
            <a:pPr lvl="1"/>
            <a:r>
              <a:rPr lang="en-US" sz="1400" dirty="0" smtClean="0"/>
              <a:t>Fragmentation Functions </a:t>
            </a:r>
            <a:r>
              <a:rPr lang="en-US" sz="1400" dirty="0" err="1" smtClean="0"/>
              <a:t>BFGll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Dynamic </a:t>
            </a:r>
            <a:r>
              <a:rPr lang="en-US" sz="1400" dirty="0" err="1" smtClean="0"/>
              <a:t>ren</a:t>
            </a:r>
            <a:r>
              <a:rPr lang="en-US" sz="1400" dirty="0" smtClean="0"/>
              <a:t>., fact., </a:t>
            </a:r>
            <a:r>
              <a:rPr lang="en-US" sz="1400" dirty="0" err="1" smtClean="0"/>
              <a:t>fragm</a:t>
            </a:r>
            <a:r>
              <a:rPr lang="en-US" sz="1400" dirty="0" smtClean="0"/>
              <a:t>. scales: 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 =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baseline="-25000" dirty="0" smtClean="0"/>
              <a:t>F</a:t>
            </a:r>
            <a:r>
              <a:rPr lang="en-US" sz="1400" dirty="0" smtClean="0"/>
              <a:t> =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baseline="-25000" dirty="0" smtClean="0"/>
              <a:t>f</a:t>
            </a:r>
            <a:r>
              <a:rPr lang="en-US" sz="1400" dirty="0" smtClean="0"/>
              <a:t> =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T</a:t>
            </a:r>
            <a:r>
              <a:rPr lang="en-US" sz="1400" baseline="30000" dirty="0" err="1" smtClean="0">
                <a:latin typeface="Symbol" pitchFamily="18" charset="2"/>
              </a:rPr>
              <a:t>g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Data unfolded back to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level</a:t>
            </a:r>
          </a:p>
          <a:p>
            <a:pPr lvl="1"/>
            <a:r>
              <a:rPr lang="en-US" sz="1400" dirty="0" smtClean="0"/>
              <a:t>Use PYTHIA Tune A to correct for acceptance, efficiency and resolution effects : unfolding factors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2971800" cy="296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38199"/>
            <a:ext cx="2232262" cy="29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114800" y="3900607"/>
            <a:ext cx="5029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ndara" pitchFamily="34" charset="0"/>
              </a:rPr>
              <a:t>NLO predictions corrected for non-</a:t>
            </a:r>
            <a:r>
              <a:rPr lang="en-US" dirty="0" err="1" smtClean="0">
                <a:latin typeface="Candara" pitchFamily="34" charset="0"/>
              </a:rPr>
              <a:t>perturbative</a:t>
            </a:r>
            <a:r>
              <a:rPr lang="en-US" dirty="0" smtClean="0">
                <a:latin typeface="Candara" pitchFamily="34" charset="0"/>
              </a:rPr>
              <a:t>  QCD contributions from UE and fragmentation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decrease the cross section due to their contribution to the energy in </a:t>
            </a:r>
            <a:r>
              <a:rPr lang="en-US" sz="1600" dirty="0" err="1" smtClean="0">
                <a:latin typeface="Candara" pitchFamily="34" charset="0"/>
              </a:rPr>
              <a:t>Iso</a:t>
            </a:r>
            <a:r>
              <a:rPr lang="en-US" sz="1600" dirty="0" smtClean="0">
                <a:latin typeface="Candara" pitchFamily="34" charset="0"/>
              </a:rPr>
              <a:t> cone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 estimate corrections using MC samples with UE ON/OFF and comparing PYTHIA Tune A </a:t>
            </a:r>
            <a:r>
              <a:rPr lang="en-US" sz="1600" dirty="0" err="1" smtClean="0">
                <a:latin typeface="Candara" pitchFamily="34" charset="0"/>
              </a:rPr>
              <a:t>vs</a:t>
            </a:r>
            <a:r>
              <a:rPr lang="en-US" sz="1600" dirty="0" smtClean="0">
                <a:latin typeface="Candara" pitchFamily="34" charset="0"/>
              </a:rPr>
              <a:t> DW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5462" y="3135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jet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90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 bwMode="auto">
          <a:xfrm>
            <a:off x="5486400" y="1524000"/>
            <a:ext cx="731520" cy="1216152"/>
          </a:xfrm>
          <a:prstGeom prst="curvedRigh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715000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ndara" pitchFamily="34" charset="0"/>
              </a:rPr>
              <a:t>C</a:t>
            </a:r>
            <a:r>
              <a:rPr lang="en-US" sz="2000" baseline="-25000" dirty="0" smtClean="0">
                <a:solidFill>
                  <a:srgbClr val="C00000"/>
                </a:solidFill>
                <a:latin typeface="Candara" pitchFamily="34" charset="0"/>
              </a:rPr>
              <a:t>HAD</a:t>
            </a:r>
            <a:r>
              <a:rPr lang="en-US" sz="2000" dirty="0" smtClean="0">
                <a:solidFill>
                  <a:srgbClr val="C00000"/>
                </a:solidFill>
                <a:latin typeface="Candara" pitchFamily="34" charset="0"/>
              </a:rPr>
              <a:t> = 0.91 ± 0.03</a:t>
            </a:r>
            <a:endParaRPr lang="en-US" sz="2000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419600" cy="4911725"/>
          </a:xfrm>
        </p:spPr>
        <p:txBody>
          <a:bodyPr/>
          <a:lstStyle/>
          <a:p>
            <a:r>
              <a:rPr lang="en-US" sz="2000" dirty="0" smtClean="0"/>
              <a:t>Good agreement between data and theory for 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&gt;50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Differences at low 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already seen in previous measurements at collider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800" dirty="0" err="1" smtClean="0"/>
              <a:t>Systematics</a:t>
            </a:r>
            <a:r>
              <a:rPr lang="en-US" sz="1800" dirty="0" smtClean="0"/>
              <a:t> uncertainty dominated by photon purity at low 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, energy scale at high 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: </a:t>
            </a:r>
            <a:r>
              <a:rPr lang="en-US" sz="1800" b="1" dirty="0" smtClean="0"/>
              <a:t>10% </a:t>
            </a:r>
            <a:r>
              <a:rPr lang="en-US" sz="1800" b="1" dirty="0" smtClean="0">
                <a:sym typeface="Wingdings" pitchFamily="2" charset="2"/>
              </a:rPr>
              <a:t> 15% in measured range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3657600"/>
            <a:ext cx="3748087" cy="252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77" y="762000"/>
            <a:ext cx="399002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00400"/>
            <a:ext cx="2721864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W/Z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76800" cy="685800"/>
          </a:xfrm>
        </p:spPr>
        <p:txBody>
          <a:bodyPr/>
          <a:lstStyle/>
          <a:p>
            <a:r>
              <a:rPr lang="en-US" sz="2000" dirty="0" smtClean="0"/>
              <a:t>Very accurate measurements of W and Z masses and inclusive cross 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715000"/>
            <a:ext cx="2819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27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kern="0" dirty="0">
                <a:solidFill>
                  <a:schemeClr val="tx1"/>
                </a:solidFill>
                <a:latin typeface="Candara" pitchFamily="34" charset="0"/>
              </a:rPr>
              <a:t>    M</a:t>
            </a:r>
            <a:r>
              <a:rPr lang="en-US" kern="0" baseline="-25000" dirty="0">
                <a:solidFill>
                  <a:schemeClr val="tx1"/>
                </a:solidFill>
                <a:latin typeface="Candara" pitchFamily="34" charset="0"/>
              </a:rPr>
              <a:t>W  </a:t>
            </a:r>
            <a:r>
              <a:rPr lang="en-US" kern="0" dirty="0">
                <a:solidFill>
                  <a:schemeClr val="tx1"/>
                </a:solidFill>
                <a:latin typeface="Candara" pitchFamily="34" charset="0"/>
              </a:rPr>
              <a:t>= 80413±48 </a:t>
            </a:r>
            <a:r>
              <a:rPr lang="en-US" kern="0" dirty="0" err="1">
                <a:solidFill>
                  <a:schemeClr val="tx1"/>
                </a:solidFill>
                <a:latin typeface="Candara" pitchFamily="34" charset="0"/>
              </a:rPr>
              <a:t>MeV</a:t>
            </a:r>
            <a:r>
              <a:rPr lang="en-US" kern="0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marL="2127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kern="0" dirty="0">
                <a:solidFill>
                  <a:schemeClr val="tx1"/>
                </a:solidFill>
                <a:latin typeface="Candara" pitchFamily="34" charset="0"/>
              </a:rPr>
              <a:t>    </a:t>
            </a:r>
            <a:r>
              <a:rPr lang="en-US" kern="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kern="0" baseline="-25000" dirty="0">
                <a:solidFill>
                  <a:schemeClr val="tx1"/>
                </a:solidFill>
                <a:latin typeface="Candara" pitchFamily="34" charset="0"/>
              </a:rPr>
              <a:t>W </a:t>
            </a:r>
            <a:r>
              <a:rPr lang="en-US" kern="0" dirty="0">
                <a:solidFill>
                  <a:schemeClr val="tx1"/>
                </a:solidFill>
                <a:latin typeface="Candara" pitchFamily="34" charset="0"/>
              </a:rPr>
              <a:t>= 2032±73</a:t>
            </a:r>
            <a:r>
              <a:rPr lang="en-US" kern="0" dirty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 </a:t>
            </a:r>
            <a:r>
              <a:rPr lang="en-US" kern="0" dirty="0" err="1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MeV</a:t>
            </a:r>
            <a:r>
              <a:rPr lang="en-US" kern="0" dirty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 </a:t>
            </a:r>
          </a:p>
          <a:p>
            <a:pPr marL="212725" indent="-325438" eaLnBrk="0" hangingPunct="0">
              <a:spcBef>
                <a:spcPct val="20000"/>
              </a:spcBef>
              <a:buClr>
                <a:schemeClr val="accent2"/>
              </a:buClr>
              <a:buSzPct val="60000"/>
              <a:defRPr/>
            </a:pPr>
            <a:r>
              <a:rPr lang="en-US" sz="1600" kern="0" dirty="0">
                <a:solidFill>
                  <a:schemeClr val="tx1"/>
                </a:solidFill>
                <a:latin typeface="Candara" pitchFamily="34" charset="0"/>
                <a:sym typeface="Wingdings" pitchFamily="2" charset="2"/>
              </a:rPr>
              <a:t>    </a:t>
            </a:r>
            <a:endParaRPr lang="en-US" sz="1600" kern="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3575"/>
            <a:ext cx="255270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14600" y="313438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/>
                </a:solidFill>
                <a:latin typeface="Candara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1400" b="1" kern="0" dirty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world’s most precise single measurements!</a:t>
            </a:r>
            <a:endParaRPr lang="en-US" sz="1400" dirty="0">
              <a:latin typeface="Candara" pitchFamily="34" charset="0"/>
              <a:cs typeface="Arial" charset="0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2743200" y="5867400"/>
            <a:ext cx="2514600" cy="533400"/>
          </a:xfrm>
          <a:prstGeom prst="rect">
            <a:avLst/>
          </a:prstGeom>
          <a:solidFill>
            <a:srgbClr val="FFF7B0"/>
          </a:solidFill>
          <a:ln w="12700">
            <a:noFill/>
            <a:miter lim="800000"/>
            <a:headEnd type="none" w="med" len="med"/>
            <a:tailEnd type="none" w="med" len="med"/>
          </a:ln>
          <a:effectLst>
            <a:outerShdw dist="25399" dir="4319969" algn="ctr" rotWithShape="0">
              <a:schemeClr val="bg2"/>
            </a:outerShdw>
          </a:effectLst>
        </p:spPr>
        <p:txBody>
          <a:bodyPr lIns="0" tIns="0" rIns="28575" bIns="0"/>
          <a:lstStyle/>
          <a:p>
            <a:pPr marL="28575" algn="ctr">
              <a:defRPr/>
            </a:pPr>
            <a:r>
              <a:rPr lang="en-US" sz="1400" dirty="0">
                <a:solidFill>
                  <a:srgbClr val="333333"/>
                </a:solidFill>
                <a:latin typeface="Candara" pitchFamily="34" charset="0"/>
                <a:cs typeface="Tahoma" pitchFamily="34" charset="0"/>
                <a:sym typeface="Tahoma" pitchFamily="34" charset="0"/>
              </a:rPr>
              <a:t>Next round CDF @ 2fb</a:t>
            </a:r>
            <a:r>
              <a:rPr lang="en-US" sz="1400" baseline="32000" dirty="0">
                <a:solidFill>
                  <a:srgbClr val="333333"/>
                </a:solidFill>
                <a:latin typeface="Candara" pitchFamily="34" charset="0"/>
                <a:cs typeface="Tahoma" pitchFamily="34" charset="0"/>
                <a:sym typeface="Tahoma" pitchFamily="34" charset="0"/>
              </a:rPr>
              <a:t>-1</a:t>
            </a:r>
            <a:r>
              <a:rPr lang="en-US" sz="1400" dirty="0">
                <a:solidFill>
                  <a:srgbClr val="333333"/>
                </a:solidFill>
                <a:latin typeface="Candara" pitchFamily="34" charset="0"/>
                <a:cs typeface="Tahoma" pitchFamily="34" charset="0"/>
                <a:sym typeface="Tahoma" pitchFamily="34" charset="0"/>
              </a:rPr>
              <a:t> </a:t>
            </a:r>
          </a:p>
          <a:p>
            <a:pPr marL="28575" algn="ctr">
              <a:defRPr/>
            </a:pPr>
            <a:r>
              <a:rPr lang="en-US" sz="1400" dirty="0">
                <a:solidFill>
                  <a:srgbClr val="333333"/>
                </a:solidFill>
                <a:latin typeface="Candara" pitchFamily="34" charset="0"/>
                <a:cs typeface="Tahoma" pitchFamily="34" charset="0"/>
                <a:sym typeface="Tahoma" pitchFamily="34" charset="0"/>
              </a:rPr>
              <a:t>expect &lt;30 </a:t>
            </a:r>
            <a:r>
              <a:rPr lang="en-US" sz="1400" dirty="0" err="1">
                <a:solidFill>
                  <a:srgbClr val="333333"/>
                </a:solidFill>
                <a:latin typeface="Candara" pitchFamily="34" charset="0"/>
                <a:cs typeface="Tahoma" pitchFamily="34" charset="0"/>
                <a:sym typeface="Tahoma" pitchFamily="34" charset="0"/>
              </a:rPr>
              <a:t>MeV</a:t>
            </a:r>
            <a:r>
              <a:rPr lang="en-US" sz="1400" dirty="0">
                <a:solidFill>
                  <a:srgbClr val="333333"/>
                </a:solidFill>
                <a:latin typeface="Candara" pitchFamily="34" charset="0"/>
                <a:cs typeface="Tahoma" pitchFamily="34" charset="0"/>
                <a:sym typeface="Tahoma" pitchFamily="34" charset="0"/>
              </a:rPr>
              <a:t> uncertainty !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61" y="1743670"/>
            <a:ext cx="3594039" cy="13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257800" y="541020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Large statistics to study jet production in association with W/Z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28090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698702"/>
            <a:ext cx="3581400" cy="24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0480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722730" y="381000"/>
            <a:ext cx="2116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</a:t>
            </a:r>
            <a:r>
              <a:rPr lang="el-GR" dirty="0" smtClean="0"/>
              <a:t>σ(</a:t>
            </a:r>
            <a:r>
              <a:rPr lang="en-US" dirty="0" smtClean="0"/>
              <a:t>Z)/</a:t>
            </a:r>
            <a:r>
              <a:rPr lang="en-US" dirty="0" err="1" smtClean="0"/>
              <a:t>dY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ev</a:t>
            </a:r>
            <a:r>
              <a:rPr lang="en-US" dirty="0" smtClean="0">
                <a:sym typeface="Wingdings" pitchFamily="2" charset="2"/>
              </a:rPr>
              <a:t> +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57200"/>
            <a:ext cx="3886200" cy="19050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solidFill>
                  <a:srgbClr val="7030A0"/>
                </a:solidFill>
              </a:rPr>
              <a:t>Event selection</a:t>
            </a:r>
          </a:p>
          <a:p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ele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&gt;20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r>
              <a:rPr lang="en-US" sz="1800" dirty="0" smtClean="0"/>
              <a:t>MET&gt;30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r>
              <a:rPr lang="en-US" sz="1800" dirty="0" err="1" smtClean="0"/>
              <a:t>m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(W) &gt; 20 </a:t>
            </a:r>
            <a:r>
              <a:rPr lang="en-US" sz="1800" dirty="0" err="1" smtClean="0"/>
              <a:t>GeV</a:t>
            </a:r>
            <a:r>
              <a:rPr lang="en-US" sz="1800" dirty="0" smtClean="0"/>
              <a:t>/c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jet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&gt;15 </a:t>
            </a:r>
            <a:r>
              <a:rPr lang="en-US" sz="1800" dirty="0" err="1" smtClean="0"/>
              <a:t>GeV</a:t>
            </a:r>
            <a:r>
              <a:rPr lang="en-US" sz="1800" dirty="0" smtClean="0"/>
              <a:t>, |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/>
              <a:t>|&lt;2.0, R=0.4</a:t>
            </a:r>
          </a:p>
          <a:p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R(</a:t>
            </a:r>
            <a:r>
              <a:rPr lang="en-US" sz="1800" dirty="0" err="1" smtClean="0"/>
              <a:t>e,jet</a:t>
            </a:r>
            <a:r>
              <a:rPr lang="en-US" sz="1800" dirty="0" smtClean="0"/>
              <a:t>)&gt;0.52</a:t>
            </a:r>
          </a:p>
          <a:p>
            <a:endParaRPr lang="en-US" sz="1800" dirty="0" smtClean="0"/>
          </a:p>
          <a:p>
            <a:endParaRPr lang="en-US" sz="180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V+jets workshop, Durham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001" y="914400"/>
            <a:ext cx="3076575" cy="99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848100" cy="287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419600" cy="29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20001" y="12192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+PS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52400" y="19050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b="1" i="1" kern="0" dirty="0" smtClean="0">
                <a:solidFill>
                  <a:schemeClr val="tx2"/>
                </a:solidFill>
                <a:latin typeface="Candara" pitchFamily="34" charset="0"/>
              </a:rPr>
              <a:t>Main background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QCD (fake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electrons):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      data-driven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estimated in CR with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electron cut reversed -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“anti-electron” method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latin typeface="Candara" pitchFamily="34" charset="0"/>
              </a:rPr>
              <a:t>W</a:t>
            </a:r>
            <a:r>
              <a:rPr lang="en-US" kern="0" dirty="0" err="1" smtClean="0">
                <a:latin typeface="Candara" pitchFamily="34" charset="0"/>
                <a:sym typeface="Wingdings" pitchFamily="2" charset="2"/>
              </a:rPr>
              <a:t></a:t>
            </a:r>
            <a:r>
              <a:rPr lang="en-US" kern="0" dirty="0" err="1" smtClean="0">
                <a:latin typeface="Symbol" pitchFamily="18" charset="2"/>
                <a:sym typeface="Wingdings" pitchFamily="2" charset="2"/>
              </a:rPr>
              <a:t>tn</a:t>
            </a:r>
            <a:r>
              <a:rPr lang="en-US" kern="0" dirty="0" smtClean="0">
                <a:latin typeface="Candara" pitchFamily="34" charset="0"/>
                <a:sym typeface="Wingdings" pitchFamily="2" charset="2"/>
              </a:rPr>
              <a:t>, </a:t>
            </a:r>
            <a:r>
              <a:rPr lang="en-US" kern="0" dirty="0" err="1" smtClean="0">
                <a:latin typeface="Candara" pitchFamily="34" charset="0"/>
                <a:sym typeface="Wingdings" pitchFamily="2" charset="2"/>
              </a:rPr>
              <a:t>Zee</a:t>
            </a:r>
            <a:r>
              <a:rPr lang="en-US" kern="0" dirty="0" smtClean="0">
                <a:latin typeface="Candara" pitchFamily="34" charset="0"/>
                <a:sym typeface="Wingdings" pitchFamily="2" charset="2"/>
              </a:rPr>
              <a:t>  : use MC simulation </a:t>
            </a:r>
            <a:r>
              <a:rPr lang="en-US" sz="1600" kern="0" dirty="0" smtClean="0">
                <a:latin typeface="Candara" pitchFamily="34" charset="0"/>
                <a:sym typeface="Wingdings" pitchFamily="2" charset="2"/>
              </a:rPr>
              <a:t>(PYTHIA and ALPGEN+PYTHIA)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55626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0" dirty="0" err="1" smtClean="0">
                <a:latin typeface="Candara" pitchFamily="34" charset="0"/>
                <a:sym typeface="Wingdings" pitchFamily="2" charset="2"/>
              </a:rPr>
              <a:t>bkg</a:t>
            </a:r>
            <a:r>
              <a:rPr lang="en-US" b="1" i="1" kern="0" dirty="0" smtClean="0">
                <a:latin typeface="Candara" pitchFamily="34" charset="0"/>
                <a:sym typeface="Wingdings" pitchFamily="2" charset="2"/>
              </a:rPr>
              <a:t> normalization  from data:</a:t>
            </a:r>
          </a:p>
          <a:p>
            <a:r>
              <a:rPr lang="en-US" kern="0" dirty="0" smtClean="0">
                <a:latin typeface="Candara" pitchFamily="34" charset="0"/>
                <a:sym typeface="Wingdings" pitchFamily="2" charset="2"/>
              </a:rPr>
              <a:t>Fit MET distribution with templates (MC for non-QCD, data in CR for QCD)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7">
      <a:dk1>
        <a:srgbClr val="000000"/>
      </a:dk1>
      <a:lt1>
        <a:srgbClr val="FFFFCC"/>
      </a:lt1>
      <a:dk2>
        <a:srgbClr val="006633"/>
      </a:dk2>
      <a:lt2>
        <a:srgbClr val="5F5F5F"/>
      </a:lt2>
      <a:accent1>
        <a:srgbClr val="997200"/>
      </a:accent1>
      <a:accent2>
        <a:srgbClr val="2C6023"/>
      </a:accent2>
      <a:accent3>
        <a:srgbClr val="FFFFE2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Bookman Old Style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CC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5170</TotalTime>
  <Words>1994</Words>
  <Application>Microsoft Office PowerPoint</Application>
  <PresentationFormat>On-screen Show (4:3)</PresentationFormat>
  <Paragraphs>358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</vt:lpstr>
      <vt:lpstr>Slide 1</vt:lpstr>
      <vt:lpstr>Introduction</vt:lpstr>
      <vt:lpstr>Tevatron and CDF</vt:lpstr>
      <vt:lpstr>Outline </vt:lpstr>
      <vt:lpstr>Inclusive photon cross section</vt:lpstr>
      <vt:lpstr>Unfolding and non pQCD effects</vt:lpstr>
      <vt:lpstr>Results</vt:lpstr>
      <vt:lpstr>Inclusive W/Z</vt:lpstr>
      <vt:lpstr>Wev + jets</vt:lpstr>
      <vt:lpstr>Results </vt:lpstr>
      <vt:lpstr>Comparison with NLO and LO+PS MC predictions</vt:lpstr>
      <vt:lpstr>Zll + jets</vt:lpstr>
      <vt:lpstr>Background estimation </vt:lpstr>
      <vt:lpstr>NLO  and non pQCD corrections  </vt:lpstr>
      <vt:lpstr>Systematic uncertainties </vt:lpstr>
      <vt:lpstr>Results Zee + jets </vt:lpstr>
      <vt:lpstr>Results Zmm + jets</vt:lpstr>
      <vt:lpstr>Results Zmm + jets (II)</vt:lpstr>
      <vt:lpstr>Jet Multiplicity in Z+jets events</vt:lpstr>
      <vt:lpstr>Z+jet pT balance</vt:lpstr>
      <vt:lpstr>Pythia and ALPGEN modeling </vt:lpstr>
      <vt:lpstr>Summary and conclusion</vt:lpstr>
      <vt:lpstr>Slide 23</vt:lpstr>
      <vt:lpstr>Z-Rapidity</vt:lpstr>
      <vt:lpstr>Energy Flow</vt:lpstr>
      <vt:lpstr>Rapidity distributions Zee+jets</vt:lpstr>
      <vt:lpstr>Z(ee)+jets Data/MC comparison (II) </vt:lpstr>
      <vt:lpstr>Z(ee)+jets Data/MC comparison </vt:lpstr>
      <vt:lpstr>MC generators: PYTHIA Standalone and ALPGEN+PYTHIA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</dc:creator>
  <cp:lastModifiedBy>monica</cp:lastModifiedBy>
  <cp:revision>198</cp:revision>
  <dcterms:created xsi:type="dcterms:W3CDTF">2006-08-16T00:00:00Z</dcterms:created>
  <dcterms:modified xsi:type="dcterms:W3CDTF">2010-09-09T07:08:22Z</dcterms:modified>
</cp:coreProperties>
</file>