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AB24-ACED-4ACA-BBCA-D94588DE6C56}" type="datetimeFigureOut">
              <a:rPr lang="en-US" smtClean="0"/>
              <a:pPr/>
              <a:t>9/7/2010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D2912-C3D6-463C-9FD8-ED1AEBC65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AB24-ACED-4ACA-BBCA-D94588DE6C56}" type="datetimeFigureOut">
              <a:rPr lang="en-US" smtClean="0"/>
              <a:pPr/>
              <a:t>9/7/2010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D2912-C3D6-463C-9FD8-ED1AEBC65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AB24-ACED-4ACA-BBCA-D94588DE6C56}" type="datetimeFigureOut">
              <a:rPr lang="en-US" smtClean="0"/>
              <a:pPr/>
              <a:t>9/7/2010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D2912-C3D6-463C-9FD8-ED1AEBC65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AB24-ACED-4ACA-BBCA-D94588DE6C56}" type="datetimeFigureOut">
              <a:rPr lang="en-US" smtClean="0"/>
              <a:pPr/>
              <a:t>9/7/2010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D2912-C3D6-463C-9FD8-ED1AEBC65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AB24-ACED-4ACA-BBCA-D94588DE6C56}" type="datetimeFigureOut">
              <a:rPr lang="en-US" smtClean="0"/>
              <a:pPr/>
              <a:t>9/7/2010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D2912-C3D6-463C-9FD8-ED1AEBC65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AB24-ACED-4ACA-BBCA-D94588DE6C56}" type="datetimeFigureOut">
              <a:rPr lang="en-US" smtClean="0"/>
              <a:pPr/>
              <a:t>9/7/2010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D2912-C3D6-463C-9FD8-ED1AEBC65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AB24-ACED-4ACA-BBCA-D94588DE6C56}" type="datetimeFigureOut">
              <a:rPr lang="en-US" smtClean="0"/>
              <a:pPr/>
              <a:t>9/7/2010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D2912-C3D6-463C-9FD8-ED1AEBC65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AB24-ACED-4ACA-BBCA-D94588DE6C56}" type="datetimeFigureOut">
              <a:rPr lang="en-US" smtClean="0"/>
              <a:pPr/>
              <a:t>9/7/2010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D2912-C3D6-463C-9FD8-ED1AEBC65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AB24-ACED-4ACA-BBCA-D94588DE6C56}" type="datetimeFigureOut">
              <a:rPr lang="en-US" smtClean="0"/>
              <a:pPr/>
              <a:t>9/7/2010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D2912-C3D6-463C-9FD8-ED1AEBC65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AB24-ACED-4ACA-BBCA-D94588DE6C56}" type="datetimeFigureOut">
              <a:rPr lang="en-US" smtClean="0"/>
              <a:pPr/>
              <a:t>9/7/2010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D2912-C3D6-463C-9FD8-ED1AEBC65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AB24-ACED-4ACA-BBCA-D94588DE6C56}" type="datetimeFigureOut">
              <a:rPr lang="en-US" smtClean="0"/>
              <a:pPr/>
              <a:t>9/7/2010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D2912-C3D6-463C-9FD8-ED1AEBC65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9AB24-ACED-4ACA-BBCA-D94588DE6C56}" type="datetimeFigureOut">
              <a:rPr lang="en-US" smtClean="0"/>
              <a:pPr/>
              <a:t>9/7/2010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D2912-C3D6-463C-9FD8-ED1AEBC65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10668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1. Exp. analysis uses cuts on jets –  how to compare </a:t>
            </a:r>
            <a:r>
              <a:rPr lang="en-US" sz="3200" b="1" dirty="0" err="1" smtClean="0">
                <a:solidFill>
                  <a:srgbClr val="002060"/>
                </a:solidFill>
                <a:latin typeface="Symbol" pitchFamily="18" charset="2"/>
              </a:rPr>
              <a:t>s</a:t>
            </a:r>
            <a:r>
              <a:rPr lang="en-US" sz="3200" b="1" baseline="-25000" dirty="0" err="1" smtClean="0">
                <a:solidFill>
                  <a:srgbClr val="002060"/>
                </a:solidFill>
              </a:rPr>
              <a:t>exp</a:t>
            </a:r>
            <a:r>
              <a:rPr lang="en-US" sz="3200" b="1" dirty="0" smtClean="0">
                <a:solidFill>
                  <a:srgbClr val="002060"/>
                </a:solidFill>
              </a:rPr>
              <a:t> with </a:t>
            </a:r>
            <a:r>
              <a:rPr lang="en-US" sz="3200" b="1" dirty="0" err="1" smtClean="0">
                <a:solidFill>
                  <a:srgbClr val="002060"/>
                </a:solidFill>
                <a:latin typeface="Symbol" pitchFamily="18" charset="2"/>
              </a:rPr>
              <a:t>s</a:t>
            </a:r>
            <a:r>
              <a:rPr lang="en-US" sz="3200" b="1" baseline="-25000" dirty="0" err="1" smtClean="0">
                <a:solidFill>
                  <a:srgbClr val="002060"/>
                </a:solidFill>
                <a:latin typeface="Arian"/>
              </a:rPr>
              <a:t>th</a:t>
            </a:r>
            <a:r>
              <a:rPr lang="en-US" sz="3200" b="1" dirty="0" smtClean="0">
                <a:solidFill>
                  <a:srgbClr val="002060"/>
                </a:solidFill>
              </a:rPr>
              <a:t> in the absence of NLO generator ?</a:t>
            </a:r>
            <a:br>
              <a:rPr lang="en-US" sz="3200" b="1" dirty="0" smtClean="0">
                <a:solidFill>
                  <a:srgbClr val="002060"/>
                </a:solidFill>
              </a:rPr>
            </a:br>
            <a:r>
              <a:rPr lang="en-US" sz="2000" b="1" dirty="0" smtClean="0">
                <a:solidFill>
                  <a:srgbClr val="002060"/>
                </a:solidFill>
              </a:rPr>
              <a:t>A. </a:t>
            </a:r>
            <a:r>
              <a:rPr lang="en-US" sz="2000" b="1" dirty="0" err="1" smtClean="0">
                <a:solidFill>
                  <a:srgbClr val="002060"/>
                </a:solidFill>
              </a:rPr>
              <a:t>Nikitenko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  <a:latin typeface="Arian"/>
              </a:rPr>
              <a:t>Example:  measure pp-&gt;</a:t>
            </a:r>
            <a:r>
              <a:rPr lang="en-US" sz="2800" b="1" u="sng" dirty="0" err="1" smtClean="0">
                <a:solidFill>
                  <a:srgbClr val="FF0000"/>
                </a:solidFill>
                <a:latin typeface="Arian"/>
              </a:rPr>
              <a:t>bh</a:t>
            </a:r>
            <a:r>
              <a:rPr lang="en-US" sz="2800" b="1" u="sng" dirty="0" smtClean="0">
                <a:solidFill>
                  <a:srgbClr val="FF0000"/>
                </a:solidFill>
                <a:latin typeface="Arian"/>
              </a:rPr>
              <a:t>(Z) cross-section: 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  <a:latin typeface="Arian"/>
              </a:rPr>
              <a:t>Exp. cuts: </a:t>
            </a:r>
            <a:r>
              <a:rPr lang="en-US" b="1" dirty="0" err="1" smtClean="0">
                <a:solidFill>
                  <a:srgbClr val="002060"/>
                </a:solidFill>
                <a:latin typeface="Arian"/>
              </a:rPr>
              <a:t>p</a:t>
            </a:r>
            <a:r>
              <a:rPr lang="en-US" b="1" baseline="-25000" dirty="0" err="1" smtClean="0">
                <a:solidFill>
                  <a:srgbClr val="002060"/>
                </a:solidFill>
                <a:latin typeface="Arian"/>
              </a:rPr>
              <a:t>T</a:t>
            </a:r>
            <a:r>
              <a:rPr lang="en-US" b="1" baseline="30000" dirty="0" err="1" smtClean="0">
                <a:solidFill>
                  <a:srgbClr val="002060"/>
                </a:solidFill>
                <a:latin typeface="Arian"/>
              </a:rPr>
              <a:t>b</a:t>
            </a:r>
            <a:r>
              <a:rPr lang="en-US" b="1" dirty="0" smtClean="0">
                <a:solidFill>
                  <a:srgbClr val="002060"/>
                </a:solidFill>
                <a:latin typeface="Arian"/>
              </a:rPr>
              <a:t> &gt; </a:t>
            </a:r>
            <a:r>
              <a:rPr lang="en-US" b="1" dirty="0" err="1" smtClean="0">
                <a:solidFill>
                  <a:srgbClr val="002060"/>
                </a:solidFill>
                <a:latin typeface="Arian"/>
              </a:rPr>
              <a:t>p</a:t>
            </a:r>
            <a:r>
              <a:rPr lang="en-US" b="1" baseline="-25000" dirty="0" err="1" smtClean="0">
                <a:solidFill>
                  <a:srgbClr val="002060"/>
                </a:solidFill>
                <a:latin typeface="Arian"/>
              </a:rPr>
              <a:t>T</a:t>
            </a:r>
            <a:r>
              <a:rPr lang="en-US" b="1" baseline="-25000" dirty="0" smtClean="0">
                <a:solidFill>
                  <a:srgbClr val="002060"/>
                </a:solidFill>
                <a:latin typeface="Arian"/>
              </a:rPr>
              <a:t> </a:t>
            </a:r>
            <a:r>
              <a:rPr lang="en-US" b="1" baseline="-25000" dirty="0" err="1" smtClean="0">
                <a:solidFill>
                  <a:srgbClr val="002060"/>
                </a:solidFill>
                <a:latin typeface="Arian"/>
              </a:rPr>
              <a:t>exp</a:t>
            </a:r>
            <a:r>
              <a:rPr lang="en-US" b="1" baseline="30000" dirty="0" err="1" smtClean="0">
                <a:solidFill>
                  <a:srgbClr val="002060"/>
                </a:solidFill>
                <a:latin typeface="Arian"/>
              </a:rPr>
              <a:t>cut</a:t>
            </a:r>
            <a:r>
              <a:rPr lang="en-US" b="1" dirty="0" smtClean="0">
                <a:solidFill>
                  <a:srgbClr val="002060"/>
                </a:solidFill>
                <a:latin typeface="Arian"/>
              </a:rPr>
              <a:t> , |</a:t>
            </a:r>
            <a:r>
              <a:rPr lang="en-US" b="1" dirty="0" err="1" smtClean="0">
                <a:solidFill>
                  <a:srgbClr val="002060"/>
                </a:solidFill>
                <a:latin typeface="Symbol" pitchFamily="18" charset="2"/>
              </a:rPr>
              <a:t>h</a:t>
            </a:r>
            <a:r>
              <a:rPr lang="en-US" b="1" baseline="30000" dirty="0" err="1" smtClean="0">
                <a:solidFill>
                  <a:srgbClr val="002060"/>
                </a:solidFill>
                <a:latin typeface="Arian"/>
              </a:rPr>
              <a:t>b</a:t>
            </a:r>
            <a:r>
              <a:rPr lang="en-US" b="1" dirty="0" smtClean="0">
                <a:solidFill>
                  <a:srgbClr val="002060"/>
                </a:solidFill>
                <a:latin typeface="Arian"/>
              </a:rPr>
              <a:t>| &lt; </a:t>
            </a:r>
            <a:r>
              <a:rPr lang="en-US" b="1" dirty="0" smtClean="0">
                <a:solidFill>
                  <a:srgbClr val="002060"/>
                </a:solidFill>
                <a:latin typeface="Symbol" pitchFamily="18" charset="2"/>
              </a:rPr>
              <a:t>h</a:t>
            </a:r>
            <a:r>
              <a:rPr lang="en-US" b="1" dirty="0" smtClean="0">
                <a:solidFill>
                  <a:srgbClr val="002060"/>
                </a:solidFill>
                <a:latin typeface="Arian"/>
              </a:rPr>
              <a:t> </a:t>
            </a:r>
            <a:r>
              <a:rPr lang="en-US" b="1" baseline="-25000" dirty="0" err="1" smtClean="0">
                <a:solidFill>
                  <a:srgbClr val="002060"/>
                </a:solidFill>
                <a:latin typeface="Arian"/>
              </a:rPr>
              <a:t>exp</a:t>
            </a:r>
            <a:r>
              <a:rPr lang="en-US" b="1" baseline="30000" dirty="0" err="1" smtClean="0">
                <a:solidFill>
                  <a:srgbClr val="002060"/>
                </a:solidFill>
                <a:latin typeface="Arian"/>
              </a:rPr>
              <a:t>cut</a:t>
            </a:r>
            <a:r>
              <a:rPr lang="en-US" b="1" dirty="0" smtClean="0">
                <a:solidFill>
                  <a:srgbClr val="002060"/>
                </a:solidFill>
                <a:latin typeface="Arian"/>
              </a:rPr>
              <a:t> 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  <a:latin typeface="Arian"/>
              </a:rPr>
              <a:t>Gen cuts at LO ME+PS : </a:t>
            </a:r>
            <a:r>
              <a:rPr lang="en-US" b="1" dirty="0" err="1" smtClean="0">
                <a:solidFill>
                  <a:srgbClr val="C00000"/>
                </a:solidFill>
                <a:latin typeface="Arian"/>
              </a:rPr>
              <a:t>p</a:t>
            </a:r>
            <a:r>
              <a:rPr lang="en-US" b="1" baseline="-25000" dirty="0" err="1" smtClean="0">
                <a:solidFill>
                  <a:srgbClr val="C00000"/>
                </a:solidFill>
                <a:latin typeface="Arian"/>
              </a:rPr>
              <a:t>T</a:t>
            </a:r>
            <a:r>
              <a:rPr lang="en-US" b="1" baseline="30000" dirty="0" err="1" smtClean="0">
                <a:solidFill>
                  <a:srgbClr val="C00000"/>
                </a:solidFill>
                <a:latin typeface="Arian"/>
              </a:rPr>
              <a:t>b</a:t>
            </a:r>
            <a:r>
              <a:rPr lang="en-US" b="1" dirty="0" smtClean="0">
                <a:solidFill>
                  <a:srgbClr val="C00000"/>
                </a:solidFill>
                <a:latin typeface="Arian"/>
              </a:rPr>
              <a:t> &gt; </a:t>
            </a:r>
            <a:r>
              <a:rPr lang="en-US" b="1" dirty="0" err="1" smtClean="0">
                <a:solidFill>
                  <a:srgbClr val="C00000"/>
                </a:solidFill>
                <a:latin typeface="Arian"/>
              </a:rPr>
              <a:t>p</a:t>
            </a:r>
            <a:r>
              <a:rPr lang="en-US" b="1" baseline="-25000" dirty="0" err="1" smtClean="0">
                <a:solidFill>
                  <a:srgbClr val="C00000"/>
                </a:solidFill>
                <a:latin typeface="Arian"/>
              </a:rPr>
              <a:t>T</a:t>
            </a:r>
            <a:r>
              <a:rPr lang="en-US" b="1" baseline="-25000" dirty="0" smtClean="0">
                <a:solidFill>
                  <a:srgbClr val="C00000"/>
                </a:solidFill>
                <a:latin typeface="Arian"/>
              </a:rPr>
              <a:t> gen </a:t>
            </a:r>
            <a:r>
              <a:rPr lang="en-US" b="1" baseline="30000" dirty="0" smtClean="0">
                <a:solidFill>
                  <a:srgbClr val="C00000"/>
                </a:solidFill>
                <a:latin typeface="Arian"/>
              </a:rPr>
              <a:t>cut</a:t>
            </a:r>
            <a:r>
              <a:rPr lang="en-US" b="1" dirty="0" smtClean="0">
                <a:solidFill>
                  <a:srgbClr val="C00000"/>
                </a:solidFill>
                <a:latin typeface="Arian"/>
              </a:rPr>
              <a:t>, |</a:t>
            </a:r>
            <a:r>
              <a:rPr lang="en-US" b="1" dirty="0" err="1" smtClean="0">
                <a:solidFill>
                  <a:srgbClr val="C00000"/>
                </a:solidFill>
                <a:latin typeface="Symbol" pitchFamily="18" charset="2"/>
              </a:rPr>
              <a:t>h</a:t>
            </a:r>
            <a:r>
              <a:rPr lang="en-US" b="1" baseline="30000" dirty="0" err="1" smtClean="0">
                <a:solidFill>
                  <a:srgbClr val="C00000"/>
                </a:solidFill>
                <a:latin typeface="Arian"/>
              </a:rPr>
              <a:t>b</a:t>
            </a:r>
            <a:r>
              <a:rPr lang="en-US" b="1" dirty="0" smtClean="0">
                <a:solidFill>
                  <a:srgbClr val="C00000"/>
                </a:solidFill>
                <a:latin typeface="Arian"/>
              </a:rPr>
              <a:t>| &lt; </a:t>
            </a:r>
            <a:r>
              <a:rPr lang="en-US" b="1" dirty="0" smtClean="0">
                <a:solidFill>
                  <a:srgbClr val="C00000"/>
                </a:solidFill>
                <a:latin typeface="Symbol" pitchFamily="18" charset="2"/>
              </a:rPr>
              <a:t>h</a:t>
            </a:r>
            <a:r>
              <a:rPr lang="en-US" b="1" dirty="0" smtClean="0">
                <a:solidFill>
                  <a:srgbClr val="C00000"/>
                </a:solidFill>
                <a:latin typeface="Arian"/>
              </a:rPr>
              <a:t> </a:t>
            </a:r>
            <a:r>
              <a:rPr lang="en-US" b="1" baseline="-25000" dirty="0" err="1" smtClean="0">
                <a:solidFill>
                  <a:srgbClr val="C00000"/>
                </a:solidFill>
                <a:latin typeface="Arian"/>
              </a:rPr>
              <a:t>gen</a:t>
            </a:r>
            <a:r>
              <a:rPr lang="en-US" b="1" baseline="30000" dirty="0" err="1" smtClean="0">
                <a:solidFill>
                  <a:srgbClr val="C00000"/>
                </a:solidFill>
                <a:latin typeface="Arian"/>
              </a:rPr>
              <a:t>cut</a:t>
            </a:r>
            <a:r>
              <a:rPr lang="en-US" b="1" dirty="0" smtClean="0">
                <a:solidFill>
                  <a:srgbClr val="C00000"/>
                </a:solidFill>
                <a:latin typeface="Arian"/>
              </a:rPr>
              <a:t>  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  <a:latin typeface="Arian"/>
              </a:rPr>
              <a:t>Th. cuts for </a:t>
            </a:r>
            <a:r>
              <a:rPr lang="en-US" b="1" dirty="0" err="1" smtClean="0">
                <a:solidFill>
                  <a:srgbClr val="00B050"/>
                </a:solidFill>
                <a:latin typeface="Symbol" pitchFamily="18" charset="2"/>
              </a:rPr>
              <a:t>s</a:t>
            </a:r>
            <a:r>
              <a:rPr lang="en-US" b="1" baseline="-25000" dirty="0" err="1" smtClean="0">
                <a:solidFill>
                  <a:srgbClr val="00B050"/>
                </a:solidFill>
                <a:latin typeface="Arian"/>
              </a:rPr>
              <a:t>th</a:t>
            </a:r>
            <a:r>
              <a:rPr lang="en-US" b="1" dirty="0" smtClean="0">
                <a:solidFill>
                  <a:srgbClr val="00B050"/>
                </a:solidFill>
                <a:latin typeface="Arian"/>
              </a:rPr>
              <a:t> at NLO : </a:t>
            </a:r>
            <a:r>
              <a:rPr lang="en-US" b="1" dirty="0" err="1" smtClean="0">
                <a:solidFill>
                  <a:srgbClr val="00B050"/>
                </a:solidFill>
                <a:latin typeface="Arian"/>
              </a:rPr>
              <a:t>p</a:t>
            </a:r>
            <a:r>
              <a:rPr lang="en-US" b="1" baseline="-25000" dirty="0" err="1" smtClean="0">
                <a:solidFill>
                  <a:srgbClr val="00B050"/>
                </a:solidFill>
                <a:latin typeface="Arian"/>
              </a:rPr>
              <a:t>T</a:t>
            </a:r>
            <a:r>
              <a:rPr lang="en-US" b="1" baseline="30000" dirty="0" err="1" smtClean="0">
                <a:solidFill>
                  <a:srgbClr val="00B050"/>
                </a:solidFill>
                <a:latin typeface="Arian"/>
              </a:rPr>
              <a:t>b</a:t>
            </a:r>
            <a:r>
              <a:rPr lang="en-US" b="1" dirty="0" smtClean="0">
                <a:solidFill>
                  <a:srgbClr val="00B050"/>
                </a:solidFill>
                <a:latin typeface="Arian"/>
              </a:rPr>
              <a:t> &gt; </a:t>
            </a:r>
            <a:r>
              <a:rPr lang="en-US" b="1" dirty="0" err="1" smtClean="0">
                <a:solidFill>
                  <a:srgbClr val="00B050"/>
                </a:solidFill>
                <a:latin typeface="Arian"/>
              </a:rPr>
              <a:t>p</a:t>
            </a:r>
            <a:r>
              <a:rPr lang="en-US" b="1" baseline="-25000" dirty="0" err="1" smtClean="0">
                <a:solidFill>
                  <a:srgbClr val="00B050"/>
                </a:solidFill>
                <a:latin typeface="Arian"/>
              </a:rPr>
              <a:t>T</a:t>
            </a:r>
            <a:r>
              <a:rPr lang="en-US" b="1" baseline="-25000" dirty="0" smtClean="0">
                <a:solidFill>
                  <a:srgbClr val="00B050"/>
                </a:solidFill>
                <a:latin typeface="Arian"/>
              </a:rPr>
              <a:t> </a:t>
            </a:r>
            <a:r>
              <a:rPr lang="en-US" b="1" baseline="-25000" dirty="0" err="1" smtClean="0">
                <a:solidFill>
                  <a:srgbClr val="00B050"/>
                </a:solidFill>
                <a:latin typeface="Arian"/>
              </a:rPr>
              <a:t>th</a:t>
            </a:r>
            <a:r>
              <a:rPr lang="en-US" b="1" baseline="-25000" dirty="0" smtClean="0">
                <a:solidFill>
                  <a:srgbClr val="00B050"/>
                </a:solidFill>
                <a:latin typeface="Arian"/>
              </a:rPr>
              <a:t> </a:t>
            </a:r>
            <a:r>
              <a:rPr lang="en-US" b="1" baseline="30000" dirty="0" smtClean="0">
                <a:solidFill>
                  <a:srgbClr val="00B050"/>
                </a:solidFill>
                <a:latin typeface="Arian"/>
              </a:rPr>
              <a:t>cut</a:t>
            </a:r>
            <a:r>
              <a:rPr lang="en-US" b="1" dirty="0" smtClean="0">
                <a:solidFill>
                  <a:srgbClr val="00B050"/>
                </a:solidFill>
                <a:latin typeface="Arian"/>
              </a:rPr>
              <a:t>, |</a:t>
            </a:r>
            <a:r>
              <a:rPr lang="en-US" b="1" dirty="0" err="1" smtClean="0">
                <a:solidFill>
                  <a:srgbClr val="00B050"/>
                </a:solidFill>
                <a:latin typeface="Symbol" pitchFamily="18" charset="2"/>
              </a:rPr>
              <a:t>h</a:t>
            </a:r>
            <a:r>
              <a:rPr lang="en-US" b="1" baseline="30000" dirty="0" err="1" smtClean="0">
                <a:solidFill>
                  <a:srgbClr val="00B050"/>
                </a:solidFill>
                <a:latin typeface="Arian"/>
              </a:rPr>
              <a:t>b</a:t>
            </a:r>
            <a:r>
              <a:rPr lang="en-US" b="1" dirty="0" smtClean="0">
                <a:solidFill>
                  <a:srgbClr val="00B050"/>
                </a:solidFill>
                <a:latin typeface="Arian"/>
              </a:rPr>
              <a:t>| &lt; </a:t>
            </a:r>
            <a:r>
              <a:rPr lang="en-US" b="1" dirty="0" smtClean="0">
                <a:solidFill>
                  <a:srgbClr val="00B050"/>
                </a:solidFill>
                <a:latin typeface="Symbol" pitchFamily="18" charset="2"/>
              </a:rPr>
              <a:t>h</a:t>
            </a:r>
            <a:r>
              <a:rPr lang="en-US" b="1" dirty="0" smtClean="0">
                <a:solidFill>
                  <a:srgbClr val="00B050"/>
                </a:solidFill>
                <a:latin typeface="Arian"/>
              </a:rPr>
              <a:t> </a:t>
            </a:r>
            <a:r>
              <a:rPr lang="en-US" b="1" baseline="-25000" dirty="0" err="1" smtClean="0">
                <a:solidFill>
                  <a:srgbClr val="00B050"/>
                </a:solidFill>
                <a:latin typeface="Arian"/>
              </a:rPr>
              <a:t>th</a:t>
            </a:r>
            <a:r>
              <a:rPr lang="en-US" b="1" baseline="30000" dirty="0" err="1" smtClean="0">
                <a:solidFill>
                  <a:srgbClr val="00B050"/>
                </a:solidFill>
                <a:latin typeface="Arian"/>
              </a:rPr>
              <a:t>cut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The way to proceed could be:</a:t>
            </a:r>
          </a:p>
          <a:p>
            <a:pPr lvl="1"/>
            <a:r>
              <a:rPr lang="en-US" dirty="0" smtClean="0">
                <a:latin typeface="Arian"/>
              </a:rPr>
              <a:t>use</a:t>
            </a:r>
            <a:r>
              <a:rPr lang="en-US" b="1" dirty="0" smtClean="0">
                <a:solidFill>
                  <a:srgbClr val="C00000"/>
                </a:solidFill>
                <a:latin typeface="Arian"/>
              </a:rPr>
              <a:t> Gen cuts</a:t>
            </a:r>
            <a:r>
              <a:rPr lang="en-US" dirty="0" smtClean="0">
                <a:latin typeface="Arian"/>
              </a:rPr>
              <a:t> = </a:t>
            </a:r>
            <a:r>
              <a:rPr lang="en-US" b="1" dirty="0" err="1" smtClean="0">
                <a:solidFill>
                  <a:srgbClr val="00B050"/>
                </a:solidFill>
                <a:latin typeface="Arian"/>
              </a:rPr>
              <a:t>Th.cuts</a:t>
            </a:r>
            <a:r>
              <a:rPr lang="en-US" dirty="0" smtClean="0">
                <a:latin typeface="Arian"/>
              </a:rPr>
              <a:t> (</a:t>
            </a:r>
            <a:r>
              <a:rPr lang="en-US" b="1" dirty="0" err="1" smtClean="0">
                <a:latin typeface="Arian"/>
              </a:rPr>
              <a:t>p</a:t>
            </a:r>
            <a:r>
              <a:rPr lang="en-US" b="1" baseline="-25000" dirty="0" err="1" smtClean="0">
                <a:latin typeface="Arian"/>
              </a:rPr>
              <a:t>T</a:t>
            </a:r>
            <a:r>
              <a:rPr lang="en-US" b="1" baseline="-25000" dirty="0" smtClean="0">
                <a:latin typeface="Arian"/>
              </a:rPr>
              <a:t> gen </a:t>
            </a:r>
            <a:r>
              <a:rPr lang="en-US" b="1" baseline="30000" dirty="0" smtClean="0">
                <a:latin typeface="Arian"/>
              </a:rPr>
              <a:t>cut</a:t>
            </a:r>
            <a:r>
              <a:rPr lang="en-US" b="1" dirty="0" smtClean="0">
                <a:latin typeface="Arian"/>
              </a:rPr>
              <a:t> </a:t>
            </a:r>
            <a:r>
              <a:rPr lang="en-US" dirty="0" smtClean="0">
                <a:latin typeface="Arian"/>
              </a:rPr>
              <a:t>= </a:t>
            </a:r>
            <a:r>
              <a:rPr lang="en-US" b="1" dirty="0" err="1" smtClean="0">
                <a:latin typeface="Arian"/>
              </a:rPr>
              <a:t>p</a:t>
            </a:r>
            <a:r>
              <a:rPr lang="en-US" b="1" baseline="-25000" dirty="0" err="1" smtClean="0">
                <a:latin typeface="Arian"/>
              </a:rPr>
              <a:t>T</a:t>
            </a:r>
            <a:r>
              <a:rPr lang="en-US" b="1" baseline="-25000" dirty="0" smtClean="0">
                <a:latin typeface="Arian"/>
              </a:rPr>
              <a:t> </a:t>
            </a:r>
            <a:r>
              <a:rPr lang="en-US" b="1" baseline="-25000" dirty="0" err="1" smtClean="0">
                <a:latin typeface="Arian"/>
              </a:rPr>
              <a:t>th</a:t>
            </a:r>
            <a:r>
              <a:rPr lang="en-US" b="1" baseline="-25000" dirty="0" smtClean="0">
                <a:latin typeface="Arian"/>
              </a:rPr>
              <a:t> </a:t>
            </a:r>
            <a:r>
              <a:rPr lang="en-US" b="1" baseline="30000" dirty="0" smtClean="0">
                <a:latin typeface="Arian"/>
              </a:rPr>
              <a:t>cut</a:t>
            </a:r>
            <a:r>
              <a:rPr lang="en-US" dirty="0" smtClean="0">
                <a:latin typeface="Arian"/>
              </a:rPr>
              <a:t>)</a:t>
            </a:r>
          </a:p>
          <a:p>
            <a:pPr lvl="1"/>
            <a:r>
              <a:rPr lang="en-US" dirty="0" smtClean="0">
                <a:latin typeface="Arian"/>
              </a:rPr>
              <a:t>use </a:t>
            </a:r>
            <a:r>
              <a:rPr lang="en-US" b="1" dirty="0" err="1" smtClean="0">
                <a:solidFill>
                  <a:srgbClr val="002060"/>
                </a:solidFill>
                <a:latin typeface="Arian"/>
              </a:rPr>
              <a:t>Exp.cuts</a:t>
            </a:r>
            <a:r>
              <a:rPr lang="en-US" dirty="0" smtClean="0">
                <a:latin typeface="Arian"/>
              </a:rPr>
              <a:t> &gt; </a:t>
            </a:r>
            <a:r>
              <a:rPr lang="en-US" b="1" dirty="0" smtClean="0">
                <a:solidFill>
                  <a:srgbClr val="00B050"/>
                </a:solidFill>
                <a:latin typeface="Arian"/>
              </a:rPr>
              <a:t>Th. Cuts </a:t>
            </a:r>
          </a:p>
          <a:p>
            <a:pPr lvl="2"/>
            <a:r>
              <a:rPr lang="en-US" b="1" dirty="0" err="1" smtClean="0">
                <a:latin typeface="Arian"/>
              </a:rPr>
              <a:t>p</a:t>
            </a:r>
            <a:r>
              <a:rPr lang="en-US" b="1" baseline="-25000" dirty="0" err="1" smtClean="0">
                <a:latin typeface="Arian"/>
              </a:rPr>
              <a:t>T</a:t>
            </a:r>
            <a:r>
              <a:rPr lang="en-US" b="1" baseline="-25000" dirty="0" smtClean="0">
                <a:latin typeface="Arian"/>
              </a:rPr>
              <a:t> exp </a:t>
            </a:r>
            <a:r>
              <a:rPr lang="en-US" b="1" baseline="30000" dirty="0" smtClean="0">
                <a:latin typeface="Arian"/>
              </a:rPr>
              <a:t>cut  </a:t>
            </a:r>
            <a:r>
              <a:rPr lang="en-US" b="1" dirty="0" smtClean="0">
                <a:latin typeface="Arian"/>
              </a:rPr>
              <a:t>&gt;  </a:t>
            </a:r>
            <a:r>
              <a:rPr lang="en-US" b="1" dirty="0" err="1" smtClean="0">
                <a:latin typeface="Arian"/>
              </a:rPr>
              <a:t>p</a:t>
            </a:r>
            <a:r>
              <a:rPr lang="en-US" b="1" baseline="-25000" dirty="0" err="1" smtClean="0">
                <a:latin typeface="Arian"/>
              </a:rPr>
              <a:t>T</a:t>
            </a:r>
            <a:r>
              <a:rPr lang="en-US" b="1" baseline="-25000" dirty="0" smtClean="0">
                <a:latin typeface="Arian"/>
              </a:rPr>
              <a:t> </a:t>
            </a:r>
            <a:r>
              <a:rPr lang="en-US" b="1" baseline="-25000" dirty="0" err="1" smtClean="0">
                <a:latin typeface="Arian"/>
              </a:rPr>
              <a:t>th</a:t>
            </a:r>
            <a:r>
              <a:rPr lang="en-US" b="1" baseline="-25000" dirty="0" smtClean="0">
                <a:latin typeface="Arian"/>
              </a:rPr>
              <a:t> </a:t>
            </a:r>
            <a:r>
              <a:rPr lang="en-US" b="1" baseline="30000" dirty="0" smtClean="0">
                <a:latin typeface="Arian"/>
              </a:rPr>
              <a:t>cut </a:t>
            </a:r>
            <a:r>
              <a:rPr lang="en-US" b="1" dirty="0" smtClean="0">
                <a:latin typeface="Arian"/>
              </a:rPr>
              <a:t>  + ~ 2 x  </a:t>
            </a:r>
            <a:r>
              <a:rPr lang="en-US" b="1" dirty="0" smtClean="0">
                <a:latin typeface="Symbol" pitchFamily="18" charset="2"/>
              </a:rPr>
              <a:t>s</a:t>
            </a:r>
            <a:r>
              <a:rPr lang="en-US" b="1" dirty="0" smtClean="0">
                <a:latin typeface="Arian"/>
              </a:rPr>
              <a:t> </a:t>
            </a:r>
            <a:r>
              <a:rPr lang="en-US" b="1" baseline="-25000" dirty="0" smtClean="0">
                <a:latin typeface="Arian"/>
              </a:rPr>
              <a:t>jet resolution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  <a:latin typeface="Arian"/>
              </a:rPr>
              <a:t>correct difference in acceptance (</a:t>
            </a:r>
            <a:r>
              <a:rPr lang="en-US" b="1" dirty="0" err="1" smtClean="0">
                <a:solidFill>
                  <a:srgbClr val="002060"/>
                </a:solidFill>
                <a:latin typeface="Arian"/>
              </a:rPr>
              <a:t>p</a:t>
            </a:r>
            <a:r>
              <a:rPr lang="en-US" b="1" baseline="-25000" dirty="0" err="1" smtClean="0">
                <a:solidFill>
                  <a:srgbClr val="002060"/>
                </a:solidFill>
                <a:latin typeface="Arian"/>
              </a:rPr>
              <a:t>T</a:t>
            </a:r>
            <a:r>
              <a:rPr lang="en-US" b="1" dirty="0" smtClean="0">
                <a:solidFill>
                  <a:srgbClr val="002060"/>
                </a:solidFill>
                <a:latin typeface="Arian"/>
              </a:rPr>
              <a:t>, </a:t>
            </a:r>
            <a:r>
              <a:rPr lang="en-US" b="1" dirty="0" smtClean="0">
                <a:solidFill>
                  <a:srgbClr val="002060"/>
                </a:solidFill>
                <a:latin typeface="Symbol" pitchFamily="18" charset="2"/>
              </a:rPr>
              <a:t>h</a:t>
            </a:r>
            <a:r>
              <a:rPr lang="en-US" b="1" dirty="0" smtClean="0">
                <a:solidFill>
                  <a:srgbClr val="002060"/>
                </a:solidFill>
                <a:latin typeface="Arian"/>
              </a:rPr>
              <a:t> ) efficiency between NLO and ME+PS using factor:</a:t>
            </a:r>
          </a:p>
          <a:p>
            <a:pPr lvl="2"/>
            <a:r>
              <a:rPr lang="en-US" b="1" dirty="0" smtClean="0">
                <a:latin typeface="Arian"/>
              </a:rPr>
              <a:t>R = [</a:t>
            </a:r>
            <a:r>
              <a:rPr lang="en-US" b="1" dirty="0" err="1" smtClean="0">
                <a:latin typeface="Symbol" pitchFamily="18" charset="2"/>
              </a:rPr>
              <a:t>s</a:t>
            </a:r>
            <a:r>
              <a:rPr lang="en-US" b="1" baseline="-25000" dirty="0" err="1" smtClean="0">
                <a:latin typeface="Arian"/>
              </a:rPr>
              <a:t>th</a:t>
            </a:r>
            <a:r>
              <a:rPr lang="en-US" b="1" baseline="30000" dirty="0" err="1" smtClean="0">
                <a:latin typeface="Arian"/>
              </a:rPr>
              <a:t>exp.cuts</a:t>
            </a:r>
            <a:r>
              <a:rPr lang="en-US" b="1" dirty="0" smtClean="0">
                <a:latin typeface="Arian"/>
              </a:rPr>
              <a:t>/</a:t>
            </a:r>
            <a:r>
              <a:rPr lang="en-US" b="1" dirty="0" err="1" smtClean="0">
                <a:latin typeface="Symbol" pitchFamily="18" charset="2"/>
              </a:rPr>
              <a:t>s</a:t>
            </a:r>
            <a:r>
              <a:rPr lang="en-US" b="1" baseline="-25000" dirty="0" err="1" smtClean="0">
                <a:latin typeface="Arian"/>
              </a:rPr>
              <a:t>th</a:t>
            </a:r>
            <a:r>
              <a:rPr lang="en-US" b="1" baseline="30000" dirty="0" err="1" smtClean="0">
                <a:latin typeface="Arian"/>
              </a:rPr>
              <a:t>th.cuts</a:t>
            </a:r>
            <a:r>
              <a:rPr lang="en-US" b="1" dirty="0" smtClean="0">
                <a:latin typeface="Arian"/>
              </a:rPr>
              <a:t>] / [</a:t>
            </a:r>
            <a:r>
              <a:rPr lang="en-US" b="1" dirty="0" err="1" smtClean="0">
                <a:latin typeface="Symbol" pitchFamily="18" charset="2"/>
              </a:rPr>
              <a:t>s</a:t>
            </a:r>
            <a:r>
              <a:rPr lang="en-US" b="1" baseline="-25000" dirty="0" err="1" smtClean="0">
                <a:latin typeface="Arian"/>
              </a:rPr>
              <a:t>LO+PS</a:t>
            </a:r>
            <a:r>
              <a:rPr lang="en-US" b="1" baseline="30000" dirty="0" err="1" smtClean="0">
                <a:latin typeface="Arian"/>
              </a:rPr>
              <a:t>exp.cuts</a:t>
            </a:r>
            <a:r>
              <a:rPr lang="en-US" b="1" dirty="0" smtClean="0">
                <a:latin typeface="Arian"/>
              </a:rPr>
              <a:t>/</a:t>
            </a:r>
            <a:r>
              <a:rPr lang="en-US" b="1" dirty="0" err="1" smtClean="0">
                <a:latin typeface="Symbol" pitchFamily="18" charset="2"/>
              </a:rPr>
              <a:t>s</a:t>
            </a:r>
            <a:r>
              <a:rPr lang="en-US" b="1" baseline="-25000" dirty="0" err="1" smtClean="0">
                <a:latin typeface="Arian"/>
              </a:rPr>
              <a:t>LO+PS</a:t>
            </a:r>
            <a:r>
              <a:rPr lang="en-US" b="1" baseline="30000" dirty="0" err="1" smtClean="0">
                <a:latin typeface="Arian"/>
              </a:rPr>
              <a:t>th.cuts</a:t>
            </a:r>
            <a:r>
              <a:rPr lang="en-US" b="1" dirty="0" smtClean="0">
                <a:latin typeface="Arian"/>
              </a:rPr>
              <a:t>], </a:t>
            </a:r>
          </a:p>
          <a:p>
            <a:pPr lvl="3"/>
            <a:r>
              <a:rPr lang="en-US" b="1" dirty="0" smtClean="0">
                <a:latin typeface="Arian"/>
              </a:rPr>
              <a:t>for LO ME+PS apply </a:t>
            </a:r>
            <a:r>
              <a:rPr lang="en-US" b="1" dirty="0" err="1" smtClean="0">
                <a:latin typeface="Arian"/>
              </a:rPr>
              <a:t>p</a:t>
            </a:r>
            <a:r>
              <a:rPr lang="en-US" b="1" baseline="-25000" dirty="0" err="1" smtClean="0">
                <a:latin typeface="Arian"/>
              </a:rPr>
              <a:t>T</a:t>
            </a:r>
            <a:r>
              <a:rPr lang="en-US" b="1" dirty="0" smtClean="0">
                <a:latin typeface="Arian"/>
              </a:rPr>
              <a:t>/</a:t>
            </a:r>
            <a:r>
              <a:rPr lang="en-US" b="1" dirty="0" smtClean="0">
                <a:latin typeface="Symbol" pitchFamily="18" charset="2"/>
              </a:rPr>
              <a:t>h</a:t>
            </a:r>
            <a:r>
              <a:rPr lang="en-US" b="1" dirty="0" smtClean="0">
                <a:latin typeface="Arian"/>
              </a:rPr>
              <a:t> cuts on </a:t>
            </a:r>
            <a:r>
              <a:rPr lang="en-US" b="1" dirty="0" err="1" smtClean="0">
                <a:latin typeface="Arian"/>
              </a:rPr>
              <a:t>parton</a:t>
            </a:r>
            <a:r>
              <a:rPr lang="en-US" b="1" dirty="0" smtClean="0">
                <a:latin typeface="Arian"/>
              </a:rPr>
              <a:t> b-jets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161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1. Exp. analysis uses cuts on jets –  how to compare sexp with sth in the absence of NLO generator ? A. Nikitenko 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bbZ</dc:title>
  <dc:creator>anikiten</dc:creator>
  <cp:lastModifiedBy>anikiten</cp:lastModifiedBy>
  <cp:revision>32</cp:revision>
  <dcterms:created xsi:type="dcterms:W3CDTF">2010-07-02T09:16:06Z</dcterms:created>
  <dcterms:modified xsi:type="dcterms:W3CDTF">2010-09-07T15:55:23Z</dcterms:modified>
</cp:coreProperties>
</file>