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3"/>
  </p:notesMasterIdLst>
  <p:sldIdLst>
    <p:sldId id="256" r:id="rId2"/>
    <p:sldId id="540" r:id="rId3"/>
    <p:sldId id="581" r:id="rId4"/>
    <p:sldId id="575" r:id="rId5"/>
    <p:sldId id="572" r:id="rId6"/>
    <p:sldId id="577" r:id="rId7"/>
    <p:sldId id="580" r:id="rId8"/>
    <p:sldId id="640" r:id="rId9"/>
    <p:sldId id="584" r:id="rId10"/>
    <p:sldId id="611" r:id="rId11"/>
    <p:sldId id="642" r:id="rId12"/>
    <p:sldId id="643" r:id="rId13"/>
    <p:sldId id="614" r:id="rId14"/>
    <p:sldId id="646" r:id="rId15"/>
    <p:sldId id="647" r:id="rId16"/>
    <p:sldId id="648" r:id="rId17"/>
    <p:sldId id="649" r:id="rId18"/>
    <p:sldId id="650" r:id="rId19"/>
    <p:sldId id="651" r:id="rId20"/>
    <p:sldId id="585" r:id="rId21"/>
    <p:sldId id="599" r:id="rId22"/>
    <p:sldId id="598" r:id="rId23"/>
    <p:sldId id="641" r:id="rId24"/>
    <p:sldId id="592" r:id="rId25"/>
    <p:sldId id="601" r:id="rId26"/>
    <p:sldId id="590" r:id="rId27"/>
    <p:sldId id="632" r:id="rId28"/>
    <p:sldId id="631" r:id="rId29"/>
    <p:sldId id="596" r:id="rId30"/>
    <p:sldId id="645" r:id="rId31"/>
    <p:sldId id="603" r:id="rId32"/>
    <p:sldId id="607" r:id="rId33"/>
    <p:sldId id="597" r:id="rId34"/>
    <p:sldId id="639" r:id="rId35"/>
    <p:sldId id="637" r:id="rId36"/>
    <p:sldId id="638" r:id="rId37"/>
    <p:sldId id="612" r:id="rId38"/>
    <p:sldId id="652" r:id="rId39"/>
    <p:sldId id="595" r:id="rId40"/>
    <p:sldId id="594" r:id="rId41"/>
    <p:sldId id="644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40CE47"/>
    <a:srgbClr val="000099"/>
    <a:srgbClr val="FF0000"/>
    <a:srgbClr val="FF9933"/>
    <a:srgbClr val="0033CC"/>
    <a:srgbClr val="EF1FCC"/>
    <a:srgbClr val="CC99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0" autoAdjust="0"/>
    <p:restoredTop sz="94765" autoAdjust="0"/>
  </p:normalViewPr>
  <p:slideViewPr>
    <p:cSldViewPr snapToGrid="0">
      <p:cViewPr>
        <p:scale>
          <a:sx n="60" d="100"/>
          <a:sy n="60" d="100"/>
        </p:scale>
        <p:origin x="-64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177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4B08FB-AB13-46F4-99D3-41BDF5B7D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AD8B1-EE5A-4ED2-AE9C-EF36AD704E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E85B-B171-4B7B-A650-1CDCE307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IPPP Durham   9 Sept. 2010</a:t>
            </a:r>
            <a:endParaRPr lang="en-US" sz="140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IPPP Durham   9 Sept. 2010</a:t>
            </a:r>
            <a:endParaRPr lang="en-US" sz="14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FA31-42DD-4F72-A751-E75F15F99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19B8-3A17-48D8-9BBE-B3E43787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IPPP Durham   9 Sept. 2010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1738" y="6218238"/>
            <a:ext cx="1135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D4A588-A6CD-40BC-89DA-B5DA0B2C0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711700" y="6227763"/>
            <a:ext cx="2833688" cy="433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IPPP Durham   9 Sept. 2010</a:t>
            </a:r>
            <a:endParaRPr lang="en-US" sz="1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74663" y="6221413"/>
            <a:ext cx="4230687" cy="441325"/>
          </a:xfrm>
          <a:prstGeom prst="rect">
            <a:avLst/>
          </a:prstGeom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1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9.xml"/><Relationship Id="rId7" Type="http://schemas.openxmlformats.org/officeDocument/2006/relationships/image" Target="../media/image4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36.xml"/><Relationship Id="rId7" Type="http://schemas.openxmlformats.org/officeDocument/2006/relationships/image" Target="../media/image6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6.w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0.png"/><Relationship Id="rId4" Type="http://schemas.openxmlformats.org/officeDocument/2006/relationships/tags" Target="../tags/tag37.xml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40.xml"/><Relationship Id="rId7" Type="http://schemas.openxmlformats.org/officeDocument/2006/relationships/image" Target="../media/image7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png"/><Relationship Id="rId3" Type="http://schemas.openxmlformats.org/officeDocument/2006/relationships/tags" Target="../tags/tag44.xml"/><Relationship Id="rId7" Type="http://schemas.openxmlformats.org/officeDocument/2006/relationships/image" Target="../media/image75.jpeg"/><Relationship Id="rId12" Type="http://schemas.openxmlformats.org/officeDocument/2006/relationships/image" Target="../media/image8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9.png"/><Relationship Id="rId5" Type="http://schemas.openxmlformats.org/officeDocument/2006/relationships/tags" Target="../tags/tag46.xml"/><Relationship Id="rId10" Type="http://schemas.openxmlformats.org/officeDocument/2006/relationships/image" Target="../media/image78.png"/><Relationship Id="rId4" Type="http://schemas.openxmlformats.org/officeDocument/2006/relationships/tags" Target="../tags/tag45.xml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49.xml"/><Relationship Id="rId7" Type="http://schemas.openxmlformats.org/officeDocument/2006/relationships/image" Target="../media/image8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Layout" Target="../slideLayouts/slideLayout3.xml"/><Relationship Id="rId39" Type="http://schemas.openxmlformats.org/officeDocument/2006/relationships/image" Target="../media/image1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1.png"/><Relationship Id="rId42" Type="http://schemas.openxmlformats.org/officeDocument/2006/relationships/image" Target="../media/image19.png"/><Relationship Id="rId47" Type="http://schemas.openxmlformats.org/officeDocument/2006/relationships/image" Target="../media/image24.png"/><Relationship Id="rId50" Type="http://schemas.openxmlformats.org/officeDocument/2006/relationships/image" Target="../media/image2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46" Type="http://schemas.openxmlformats.org/officeDocument/2006/relationships/image" Target="../media/image2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41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49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8.png"/><Relationship Id="rId44" Type="http://schemas.openxmlformats.org/officeDocument/2006/relationships/image" Target="../media/image2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Relationship Id="rId43" Type="http://schemas.openxmlformats.org/officeDocument/2006/relationships/image" Target="../media/image20.png"/><Relationship Id="rId48" Type="http://schemas.openxmlformats.org/officeDocument/2006/relationships/image" Target="../media/image25.png"/><Relationship Id="rId8" Type="http://schemas.openxmlformats.org/officeDocument/2006/relationships/tags" Target="../tags/tag9.xml"/><Relationship Id="rId51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88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94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96.png"/><Relationship Id="rId4" Type="http://schemas.openxmlformats.org/officeDocument/2006/relationships/image" Target="../media/image9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image" Target="../media/image98.png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image" Target="../media/image106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image" Target="../media/image101.wmf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4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image" Target="../media/image100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image" Target="../media/image103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image" Target="../media/image99.png"/><Relationship Id="rId30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82.xml"/><Relationship Id="rId7" Type="http://schemas.openxmlformats.org/officeDocument/2006/relationships/image" Target="../media/image108.wmf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1.png"/><Relationship Id="rId4" Type="http://schemas.openxmlformats.org/officeDocument/2006/relationships/tags" Target="../tags/tag83.xml"/><Relationship Id="rId9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976" y="394139"/>
            <a:ext cx="6948377" cy="1387366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Status of NLO Calculations for V + Jets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952" y="3894083"/>
            <a:ext cx="8718331" cy="1639614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99"/>
                </a:solidFill>
              </a:rPr>
              <a:t>Lance Dixon (CERN &amp; SLAC)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99"/>
                </a:solidFill>
              </a:rPr>
              <a:t>&amp; for the </a:t>
            </a:r>
            <a:r>
              <a:rPr lang="en-US" sz="2800" dirty="0" err="1" smtClean="0">
                <a:solidFill>
                  <a:srgbClr val="000099"/>
                </a:solidFill>
              </a:rPr>
              <a:t>BlackHat</a:t>
            </a:r>
            <a:r>
              <a:rPr lang="en-US" sz="2800" dirty="0" smtClean="0">
                <a:solidFill>
                  <a:srgbClr val="000099"/>
                </a:solidFill>
              </a:rPr>
              <a:t> collaboration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EF1FCC"/>
                </a:solidFill>
              </a:rPr>
              <a:t>C. Berger, Z. Bern, LD, F. Febres Cordero, D. Forde,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EF1FCC"/>
                </a:solidFill>
              </a:rPr>
              <a:t>T. Gleisberg, H. Ita, D. Kosower, D. Maître</a:t>
            </a:r>
            <a:endParaRPr lang="en-US" sz="24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EF1F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9904" y="5565227"/>
            <a:ext cx="8324193" cy="1087821"/>
          </a:xfrm>
          <a:prstGeom prst="rect">
            <a:avLst/>
          </a:prstGeom>
          <a:solidFill>
            <a:schemeClr val="accent1">
              <a:lumMod val="75000"/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rgbClr val="0033CC"/>
                </a:solidFill>
                <a:latin typeface="+mn-lt"/>
              </a:rPr>
              <a:t>IPPP Durham Topical Workshop on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rgbClr val="0033CC"/>
                </a:solidFill>
                <a:latin typeface="+mn-lt"/>
              </a:rPr>
              <a:t>V + Jets as Signal or Background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0033CC"/>
                </a:solidFill>
                <a:latin typeface="+mn-lt"/>
              </a:rPr>
              <a:t>9 Sep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tember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743" y="1813033"/>
            <a:ext cx="2222476" cy="20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st-cuthbe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739" y="1798748"/>
            <a:ext cx="1570037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1945" y="1891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Besides virtual corrections,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also need real emission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561" y="3153103"/>
            <a:ext cx="6957853" cy="3121572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General subtraction methods for integrating real-emission contributions developed in mid-1990s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  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Frixione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Kunszt</a:t>
            </a:r>
            <a:r>
              <a:rPr lang="en-US" sz="1600" dirty="0" smtClean="0">
                <a:solidFill>
                  <a:srgbClr val="EF1FCC"/>
                </a:solidFill>
              </a:rPr>
              <a:t>, Signer, </a:t>
            </a:r>
            <a:r>
              <a:rPr lang="en-US" sz="1600" dirty="0" err="1" smtClean="0">
                <a:solidFill>
                  <a:srgbClr val="EF1FCC"/>
                </a:solidFill>
              </a:rPr>
              <a:t>hep</a:t>
            </a:r>
            <a:r>
              <a:rPr lang="en-US" sz="1600" dirty="0" smtClean="0">
                <a:solidFill>
                  <a:srgbClr val="EF1FCC"/>
                </a:solidFill>
              </a:rPr>
              <a:t>-ph/9512328;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Catani, Seymour, </a:t>
            </a:r>
            <a:r>
              <a:rPr lang="en-US" sz="1600" dirty="0" err="1" smtClean="0">
                <a:solidFill>
                  <a:srgbClr val="EF1FCC"/>
                </a:solidFill>
              </a:rPr>
              <a:t>hep</a:t>
            </a:r>
            <a:r>
              <a:rPr lang="en-US" sz="1600" dirty="0" smtClean="0">
                <a:solidFill>
                  <a:srgbClr val="EF1FCC"/>
                </a:solidFill>
              </a:rPr>
              <a:t>-ph/9602277, </a:t>
            </a:r>
            <a:r>
              <a:rPr lang="en-US" sz="1600" dirty="0" err="1" smtClean="0">
                <a:solidFill>
                  <a:srgbClr val="EF1FCC"/>
                </a:solidFill>
              </a:rPr>
              <a:t>hep</a:t>
            </a:r>
            <a:r>
              <a:rPr lang="en-US" sz="1600" dirty="0" smtClean="0">
                <a:solidFill>
                  <a:srgbClr val="EF1FCC"/>
                </a:solidFill>
              </a:rPr>
              <a:t>-ph/9605323</a:t>
            </a:r>
            <a:r>
              <a:rPr lang="en-US" sz="1600" dirty="0" smtClean="0"/>
              <a:t> 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Recently automated by several groups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                                                              </a:t>
            </a:r>
            <a:r>
              <a:rPr lang="en-US" sz="1600" dirty="0" smtClean="0">
                <a:solidFill>
                  <a:srgbClr val="EF1FCC"/>
                </a:solidFill>
              </a:rPr>
              <a:t>Gleisberg, Krauss, 0709.2881;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                        Seymour, </a:t>
            </a:r>
            <a:r>
              <a:rPr lang="en-US" sz="1600" dirty="0" err="1" smtClean="0">
                <a:solidFill>
                  <a:srgbClr val="EF1FCC"/>
                </a:solidFill>
              </a:rPr>
              <a:t>Tevlin</a:t>
            </a:r>
            <a:r>
              <a:rPr lang="en-US" sz="1600" dirty="0" smtClean="0">
                <a:solidFill>
                  <a:srgbClr val="EF1FCC"/>
                </a:solidFill>
              </a:rPr>
              <a:t>, 0803.2231;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            Hasegawa, </a:t>
            </a:r>
            <a:r>
              <a:rPr lang="en-US" sz="1600" dirty="0" err="1" smtClean="0">
                <a:solidFill>
                  <a:srgbClr val="EF1FCC"/>
                </a:solidFill>
              </a:rPr>
              <a:t>Moch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Uwer</a:t>
            </a:r>
            <a:r>
              <a:rPr lang="en-US" sz="1600" dirty="0" smtClean="0">
                <a:solidFill>
                  <a:srgbClr val="EF1FCC"/>
                </a:solidFill>
              </a:rPr>
              <a:t>, 0807.3701;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Frederix</a:t>
            </a:r>
            <a:r>
              <a:rPr lang="en-US" sz="1600" dirty="0" smtClean="0">
                <a:solidFill>
                  <a:srgbClr val="EF1FCC"/>
                </a:solidFill>
              </a:rPr>
              <a:t>, Gehrmann, Greiner, 0808.2128;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Czakon</a:t>
            </a:r>
            <a:r>
              <a:rPr lang="en-US" sz="1600" dirty="0" smtClean="0">
                <a:solidFill>
                  <a:srgbClr val="EF1FCC"/>
                </a:solidFill>
              </a:rPr>
              <a:t>, Papadopoulos, </a:t>
            </a:r>
            <a:r>
              <a:rPr lang="en-US" sz="1600" dirty="0" err="1" smtClean="0">
                <a:solidFill>
                  <a:srgbClr val="EF1FCC"/>
                </a:solidFill>
              </a:rPr>
              <a:t>Worek</a:t>
            </a:r>
            <a:r>
              <a:rPr lang="en-US" sz="1600" dirty="0" smtClean="0">
                <a:solidFill>
                  <a:srgbClr val="EF1FCC"/>
                </a:solidFill>
              </a:rPr>
              <a:t>, 0905.0883;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600" dirty="0" smtClean="0">
                <a:solidFill>
                  <a:srgbClr val="EF1FCC"/>
                </a:solidFill>
              </a:rPr>
              <a:t>                                           </a:t>
            </a:r>
            <a:r>
              <a:rPr lang="en-US" sz="1600" dirty="0" err="1" smtClean="0">
                <a:solidFill>
                  <a:srgbClr val="EF1FCC"/>
                </a:solidFill>
              </a:rPr>
              <a:t>Frederix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Frixione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Maltoni</a:t>
            </a:r>
            <a:r>
              <a:rPr lang="en-US" sz="1600" dirty="0" smtClean="0">
                <a:solidFill>
                  <a:srgbClr val="EF1FCC"/>
                </a:solidFill>
              </a:rPr>
              <a:t>, </a:t>
            </a:r>
            <a:r>
              <a:rPr lang="en-US" sz="1600" dirty="0" err="1" smtClean="0">
                <a:solidFill>
                  <a:srgbClr val="EF1FCC"/>
                </a:solidFill>
              </a:rPr>
              <a:t>Stelzer</a:t>
            </a:r>
            <a:r>
              <a:rPr lang="en-US" sz="1600" dirty="0" smtClean="0">
                <a:solidFill>
                  <a:srgbClr val="EF1FCC"/>
                </a:solidFill>
              </a:rPr>
              <a:t>, 0908.4272</a:t>
            </a:r>
            <a:endParaRPr lang="en-US" sz="1800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041" y="1443201"/>
            <a:ext cx="2767349" cy="152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696" y="1387363"/>
            <a:ext cx="2237235" cy="163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505198" y="1697421"/>
            <a:ext cx="1524002" cy="10300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Infrared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latin typeface="+mn-lt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ingularities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1945" y="1891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W,Z</a:t>
            </a: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+ 2 jets at NLO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251" y="1466192"/>
            <a:ext cx="6122279" cy="1245477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Benchmark code is </a:t>
            </a:r>
            <a:r>
              <a:rPr lang="en-US" sz="2400" dirty="0" smtClean="0"/>
              <a:t>MCFM (public)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Based on analytic formulae for virtual corrections </a:t>
            </a:r>
            <a:r>
              <a:rPr lang="en-US" sz="2400" dirty="0" smtClean="0">
                <a:sym typeface="Wingdings" pitchFamily="2" charset="2"/>
              </a:rPr>
              <a:t> code runs (relatively) fast!</a:t>
            </a:r>
            <a:endParaRPr lang="en-US" sz="2400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8716" y="1450428"/>
            <a:ext cx="1749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Campbell, Ellis, </a:t>
            </a:r>
          </a:p>
          <a:p>
            <a:r>
              <a:rPr lang="en-US" dirty="0" err="1" smtClean="0">
                <a:solidFill>
                  <a:srgbClr val="EF1FCC"/>
                </a:solidFill>
              </a:rPr>
              <a:t>hep</a:t>
            </a:r>
            <a:r>
              <a:rPr lang="en-US" dirty="0" smtClean="0">
                <a:solidFill>
                  <a:srgbClr val="EF1FCC"/>
                </a:solidFill>
              </a:rPr>
              <a:t>-ph/0202176</a:t>
            </a:r>
            <a:endParaRPr lang="en-US" dirty="0">
              <a:solidFill>
                <a:srgbClr val="EF1F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641" y="2028496"/>
            <a:ext cx="2010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Bern, LD, Kosower, </a:t>
            </a:r>
          </a:p>
          <a:p>
            <a:r>
              <a:rPr lang="en-US" dirty="0" err="1" smtClean="0">
                <a:solidFill>
                  <a:srgbClr val="EF1FCC"/>
                </a:solidFill>
              </a:rPr>
              <a:t>hep</a:t>
            </a:r>
            <a:r>
              <a:rPr lang="en-US" dirty="0" smtClean="0">
                <a:solidFill>
                  <a:srgbClr val="EF1FCC"/>
                </a:solidFill>
              </a:rPr>
              <a:t>-ph/9708239</a:t>
            </a:r>
            <a:endParaRPr lang="en-US" dirty="0">
              <a:solidFill>
                <a:srgbClr val="EF1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2478" y="2890345"/>
            <a:ext cx="3451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CDF: 0711.3717 (Z), 0711.4044 (W)</a:t>
            </a:r>
          </a:p>
          <a:p>
            <a:r>
              <a:rPr lang="en-US" dirty="0" smtClean="0">
                <a:solidFill>
                  <a:srgbClr val="EF1FCC"/>
                </a:solidFill>
              </a:rPr>
              <a:t>D0 (Z): 0808.1296, 0903.1748, </a:t>
            </a:r>
          </a:p>
          <a:p>
            <a:r>
              <a:rPr lang="en-US" dirty="0" smtClean="0">
                <a:solidFill>
                  <a:srgbClr val="EF1FCC"/>
                </a:solidFill>
              </a:rPr>
              <a:t>0907.4286 </a:t>
            </a:r>
          </a:p>
          <a:p>
            <a:r>
              <a:rPr lang="en-US" dirty="0" smtClean="0">
                <a:solidFill>
                  <a:srgbClr val="EF1FCC"/>
                </a:solidFill>
              </a:rPr>
              <a:t>+ updates for ICHEP 2010</a:t>
            </a:r>
          </a:p>
          <a:p>
            <a:r>
              <a:rPr lang="en-US" dirty="0" smtClean="0">
                <a:solidFill>
                  <a:srgbClr val="EF1FCC"/>
                </a:solidFill>
              </a:rPr>
              <a:t>+ talks at this workshop!</a:t>
            </a:r>
            <a:endParaRPr lang="en-US" dirty="0">
              <a:solidFill>
                <a:srgbClr val="EF1F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979" y="2822028"/>
            <a:ext cx="4855780" cy="1797269"/>
          </a:xfrm>
          <a:prstGeom prst="rect">
            <a:avLst/>
          </a:prstGeom>
          <a:solidFill>
            <a:srgbClr val="40CE47">
              <a:alpha val="49000"/>
            </a:srgb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Predictions agree well with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</a:rPr>
              <a:t>Tevatron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data – to within 10% – after applying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</a:rPr>
              <a:t>nonperturbative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corrections for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</a:rPr>
              <a:t>splashout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+ underlying event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744" y="4690490"/>
            <a:ext cx="7945822" cy="156966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Jet algorithm used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</a:rPr>
              <a:t>not the same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 in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experiment (IR unsafe mid-point cone), vs.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</a:rPr>
              <a:t>theory (“MCFM midpoint” is actually a type of IR safe seedless cone)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8152" y="5891048"/>
            <a:ext cx="1912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Salam, 0906.1833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37D33-4C21-41B4-84DA-526FC703323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505200" cy="114300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3600" smtClean="0"/>
              <a:t>W + n jets Data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8600"/>
            <a:ext cx="38623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4"/>
          <p:cNvSpPr>
            <a:spLocks noChangeShapeType="1"/>
          </p:cNvSpPr>
          <p:nvPr/>
        </p:nvSpPr>
        <p:spPr bwMode="auto">
          <a:xfrm flipV="1">
            <a:off x="3810000" y="91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5"/>
          <p:cNvSpPr>
            <a:spLocks noChangeShapeType="1"/>
          </p:cNvSpPr>
          <p:nvPr/>
        </p:nvSpPr>
        <p:spPr bwMode="auto">
          <a:xfrm>
            <a:off x="3733800" y="1752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2133600" y="1371600"/>
            <a:ext cx="1723549" cy="5847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/>
              <a:t>NLO </a:t>
            </a:r>
            <a:r>
              <a:rPr lang="en-US" i="0" dirty="0" err="1" smtClean="0"/>
              <a:t>parton</a:t>
            </a:r>
            <a:r>
              <a:rPr lang="en-US" i="0" dirty="0" smtClean="0"/>
              <a:t> level</a:t>
            </a:r>
          </a:p>
          <a:p>
            <a:r>
              <a:rPr lang="en-US" i="0" dirty="0" smtClean="0"/>
              <a:t>(MCFM</a:t>
            </a:r>
            <a:r>
              <a:rPr lang="en-US" i="0" dirty="0"/>
              <a:t>)</a:t>
            </a:r>
          </a:p>
        </p:txBody>
      </p:sp>
      <p:sp>
        <p:nvSpPr>
          <p:cNvPr id="7178" name="AutoShape 7"/>
          <p:cNvSpPr>
            <a:spLocks/>
          </p:cNvSpPr>
          <p:nvPr/>
        </p:nvSpPr>
        <p:spPr bwMode="auto">
          <a:xfrm>
            <a:off x="7848600" y="228600"/>
            <a:ext cx="152400" cy="2057400"/>
          </a:xfrm>
          <a:prstGeom prst="righ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Text Box 8"/>
          <p:cNvSpPr txBox="1">
            <a:spLocks noChangeArrowheads="1"/>
          </p:cNvSpPr>
          <p:nvPr/>
        </p:nvSpPr>
        <p:spPr bwMode="auto">
          <a:xfrm>
            <a:off x="8001000" y="10668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/>
              <a:t>n = 1</a:t>
            </a:r>
          </a:p>
        </p:txBody>
      </p:sp>
      <p:sp>
        <p:nvSpPr>
          <p:cNvPr id="7180" name="AutoShape 9"/>
          <p:cNvSpPr>
            <a:spLocks/>
          </p:cNvSpPr>
          <p:nvPr/>
        </p:nvSpPr>
        <p:spPr bwMode="auto">
          <a:xfrm>
            <a:off x="7772400" y="2514600"/>
            <a:ext cx="152400" cy="19812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8001000" y="3276600"/>
            <a:ext cx="69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/>
              <a:t>n = 2</a:t>
            </a:r>
          </a:p>
        </p:txBody>
      </p:sp>
      <p:sp>
        <p:nvSpPr>
          <p:cNvPr id="7182" name="AutoShape 11"/>
          <p:cNvSpPr>
            <a:spLocks/>
          </p:cNvSpPr>
          <p:nvPr/>
        </p:nvSpPr>
        <p:spPr bwMode="auto">
          <a:xfrm>
            <a:off x="7772400" y="48006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12"/>
          <p:cNvSpPr txBox="1">
            <a:spLocks noChangeArrowheads="1"/>
          </p:cNvSpPr>
          <p:nvPr/>
        </p:nvSpPr>
        <p:spPr bwMode="auto">
          <a:xfrm>
            <a:off x="8048828" y="4727028"/>
            <a:ext cx="1095172" cy="116955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/>
              <a:t>n = 3  </a:t>
            </a:r>
          </a:p>
          <a:p>
            <a:r>
              <a:rPr lang="en-US" sz="1800" i="0" dirty="0"/>
              <a:t>only </a:t>
            </a:r>
            <a:r>
              <a:rPr lang="en-US" sz="1800" i="0" dirty="0" smtClean="0"/>
              <a:t>LO</a:t>
            </a:r>
            <a:endParaRPr lang="en-US" sz="1800" dirty="0" smtClean="0"/>
          </a:p>
          <a:p>
            <a:r>
              <a:rPr lang="en-US" sz="1800" dirty="0" smtClean="0"/>
              <a:t>a</a:t>
            </a:r>
            <a:r>
              <a:rPr lang="en-US" sz="1800" i="0" dirty="0" smtClean="0"/>
              <a:t>vailable</a:t>
            </a:r>
          </a:p>
          <a:p>
            <a:r>
              <a:rPr lang="en-US" sz="1800" dirty="0" smtClean="0"/>
              <a:t>in 2007</a:t>
            </a:r>
            <a:endParaRPr lang="en-US" sz="1800" i="0" dirty="0"/>
          </a:p>
        </p:txBody>
      </p:sp>
      <p:sp>
        <p:nvSpPr>
          <p:cNvPr id="7184" name="Line 13"/>
          <p:cNvSpPr>
            <a:spLocks noChangeShapeType="1"/>
          </p:cNvSpPr>
          <p:nvPr/>
        </p:nvSpPr>
        <p:spPr bwMode="auto">
          <a:xfrm flipV="1">
            <a:off x="3276600" y="1524000"/>
            <a:ext cx="990600" cy="1600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4"/>
          <p:cNvSpPr>
            <a:spLocks noChangeShapeType="1"/>
          </p:cNvSpPr>
          <p:nvPr/>
        </p:nvSpPr>
        <p:spPr bwMode="auto">
          <a:xfrm flipV="1">
            <a:off x="3352800" y="3581400"/>
            <a:ext cx="8382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5"/>
          <p:cNvSpPr>
            <a:spLocks noChangeShapeType="1"/>
          </p:cNvSpPr>
          <p:nvPr/>
        </p:nvSpPr>
        <p:spPr bwMode="auto">
          <a:xfrm>
            <a:off x="3048000" y="4419600"/>
            <a:ext cx="99060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6"/>
          <p:cNvSpPr>
            <a:spLocks noChangeShapeType="1"/>
          </p:cNvSpPr>
          <p:nvPr/>
        </p:nvSpPr>
        <p:spPr bwMode="auto">
          <a:xfrm flipV="1">
            <a:off x="3352800" y="2133600"/>
            <a:ext cx="9144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7"/>
          <p:cNvSpPr>
            <a:spLocks noChangeShapeType="1"/>
          </p:cNvSpPr>
          <p:nvPr/>
        </p:nvSpPr>
        <p:spPr bwMode="auto">
          <a:xfrm>
            <a:off x="3352800" y="4038600"/>
            <a:ext cx="838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18"/>
          <p:cNvSpPr>
            <a:spLocks noChangeShapeType="1"/>
          </p:cNvSpPr>
          <p:nvPr/>
        </p:nvSpPr>
        <p:spPr bwMode="auto">
          <a:xfrm>
            <a:off x="2743200" y="4419600"/>
            <a:ext cx="13716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2057400" y="2819400"/>
            <a:ext cx="1836738" cy="1635125"/>
          </a:xfrm>
          <a:prstGeom prst="rect">
            <a:avLst/>
          </a:prstGeom>
          <a:solidFill>
            <a:srgbClr val="FF99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/>
              <a:t>LO matched to parton shower MC with different</a:t>
            </a:r>
          </a:p>
          <a:p>
            <a:r>
              <a:rPr lang="en-US" i="0"/>
              <a:t>schemes</a:t>
            </a:r>
          </a:p>
        </p:txBody>
      </p:sp>
      <p:sp>
        <p:nvSpPr>
          <p:cNvPr id="7191" name="Text Box 20"/>
          <p:cNvSpPr txBox="1">
            <a:spLocks noChangeArrowheads="1"/>
          </p:cNvSpPr>
          <p:nvPr/>
        </p:nvSpPr>
        <p:spPr bwMode="auto">
          <a:xfrm>
            <a:off x="990600" y="914400"/>
            <a:ext cx="274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rgbClr val="CC3399"/>
                </a:solidFill>
              </a:rPr>
              <a:t>CDF, 0711.4044 [hep-ex]</a:t>
            </a:r>
          </a:p>
        </p:txBody>
      </p:sp>
      <p:sp>
        <p:nvSpPr>
          <p:cNvPr id="7192" name="Text Box 21"/>
          <p:cNvSpPr txBox="1">
            <a:spLocks noChangeArrowheads="1"/>
          </p:cNvSpPr>
          <p:nvPr/>
        </p:nvSpPr>
        <p:spPr bwMode="auto">
          <a:xfrm>
            <a:off x="838200" y="0"/>
            <a:ext cx="1784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0"/>
              <a:t>Tevatron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1945" y="1891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+ 3 jets at NLO at </a:t>
            </a:r>
            <a:r>
              <a:rPr lang="en-US" sz="36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Tevatron</a:t>
            </a:r>
            <a:endParaRPr lang="en-US" sz="3600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0013" y="1481958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Berger et al., 0907.1984</a:t>
            </a:r>
            <a:endParaRPr lang="en-US" dirty="0">
              <a:solidFill>
                <a:srgbClr val="EF1F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187" y="1899800"/>
            <a:ext cx="3829199" cy="367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710" y="1445173"/>
            <a:ext cx="3631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Ellis, </a:t>
            </a:r>
            <a:r>
              <a:rPr lang="en-US" dirty="0" err="1" smtClean="0">
                <a:solidFill>
                  <a:srgbClr val="EF1FCC"/>
                </a:solidFill>
              </a:rPr>
              <a:t>Melnikov</a:t>
            </a:r>
            <a:r>
              <a:rPr lang="en-US" dirty="0" smtClean="0">
                <a:solidFill>
                  <a:srgbClr val="EF1FCC"/>
                </a:solidFill>
              </a:rPr>
              <a:t>, </a:t>
            </a:r>
            <a:r>
              <a:rPr lang="en-US" dirty="0" err="1" smtClean="0">
                <a:solidFill>
                  <a:srgbClr val="EF1FCC"/>
                </a:solidFill>
              </a:rPr>
              <a:t>Zanderighi</a:t>
            </a:r>
            <a:r>
              <a:rPr lang="en-US" dirty="0" smtClean="0">
                <a:solidFill>
                  <a:srgbClr val="EF1FCC"/>
                </a:solidFill>
              </a:rPr>
              <a:t>, 0906.1445</a:t>
            </a:r>
            <a:endParaRPr lang="en-US" dirty="0">
              <a:solidFill>
                <a:srgbClr val="EF1FCC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00" y="1907627"/>
            <a:ext cx="3946113" cy="367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1434" y="5644055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Leading-color adjustment procedure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0165" y="5654566"/>
            <a:ext cx="2355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Exact treatment of color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5352" y="384678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B543C5-D30E-4DB4-9EC0-78639A92F4B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W</a:t>
            </a:r>
            <a:r>
              <a:rPr lang="en-US" smtClean="0"/>
              <a:t> + 3 jets at LHC at NLO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454572" y="1813034"/>
            <a:ext cx="4700752" cy="34778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i="0" dirty="0"/>
              <a:t> LHC has </a:t>
            </a:r>
            <a:r>
              <a:rPr lang="en-US" sz="2000" i="0" dirty="0" smtClean="0"/>
              <a:t>much </a:t>
            </a:r>
            <a:r>
              <a:rPr lang="en-US" sz="2000" i="0" dirty="0"/>
              <a:t>greater dynamic </a:t>
            </a:r>
            <a:r>
              <a:rPr lang="en-US" sz="2000" i="0" dirty="0" smtClean="0"/>
              <a:t>range</a:t>
            </a:r>
          </a:p>
          <a:p>
            <a:pPr>
              <a:buFontTx/>
              <a:buChar char="•"/>
            </a:pPr>
            <a:r>
              <a:rPr lang="en-US" sz="2000" dirty="0" smtClean="0"/>
              <a:t> Many</a:t>
            </a:r>
            <a:r>
              <a:rPr lang="en-US" sz="2000" i="0" dirty="0" smtClean="0"/>
              <a:t> </a:t>
            </a:r>
            <a:r>
              <a:rPr lang="en-US" sz="2000" i="0" dirty="0"/>
              <a:t>events with jet </a:t>
            </a:r>
            <a:r>
              <a:rPr lang="en-US" sz="2000" dirty="0"/>
              <a:t>E</a:t>
            </a:r>
            <a:r>
              <a:rPr lang="en-US" sz="2000" baseline="-25000" dirty="0"/>
              <a:t>T</a:t>
            </a:r>
            <a:r>
              <a:rPr lang="en-US" sz="2000" i="0" dirty="0"/>
              <a:t>s </a:t>
            </a:r>
            <a:r>
              <a:rPr lang="en-US" sz="2000" i="0" dirty="0" smtClean="0"/>
              <a:t>&gt;&gt;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W</a:t>
            </a:r>
            <a:endParaRPr lang="en-US" sz="2000" i="0" dirty="0" smtClean="0"/>
          </a:p>
          <a:p>
            <a:pPr>
              <a:buFontTx/>
              <a:buChar char="•"/>
            </a:pPr>
            <a:r>
              <a:rPr lang="en-US" sz="2000" dirty="0" smtClean="0"/>
              <a:t> Must carefully c</a:t>
            </a:r>
            <a:r>
              <a:rPr lang="en-US" sz="2000" i="0" dirty="0" smtClean="0"/>
              <a:t>hoose </a:t>
            </a:r>
            <a:r>
              <a:rPr lang="en-US" sz="2000" dirty="0" smtClean="0"/>
              <a:t>appropriate </a:t>
            </a:r>
            <a:r>
              <a:rPr lang="en-US" sz="2000" i="0" dirty="0" smtClean="0"/>
              <a:t>renormalization </a:t>
            </a:r>
            <a:r>
              <a:rPr lang="en-US" sz="2000" i="0" dirty="0"/>
              <a:t>+ factorization </a:t>
            </a:r>
            <a:r>
              <a:rPr lang="en-US" sz="2000" i="0" dirty="0" smtClean="0"/>
              <a:t>scale</a:t>
            </a:r>
            <a:endParaRPr lang="en-US" sz="2000" i="0" dirty="0"/>
          </a:p>
          <a:p>
            <a:pPr>
              <a:buFontTx/>
              <a:buChar char="•"/>
            </a:pPr>
            <a:r>
              <a:rPr lang="en-US" sz="2000" i="0" dirty="0"/>
              <a:t> </a:t>
            </a:r>
            <a:r>
              <a:rPr lang="en-US" sz="2000" i="0" dirty="0" smtClean="0"/>
              <a:t>Scale </a:t>
            </a:r>
            <a:r>
              <a:rPr lang="en-US" sz="2000" i="0" dirty="0"/>
              <a:t>we used at the </a:t>
            </a:r>
            <a:r>
              <a:rPr lang="en-US" sz="2000" i="0" dirty="0" err="1"/>
              <a:t>Tevatron</a:t>
            </a:r>
            <a:r>
              <a:rPr lang="en-US" sz="2000" i="0" dirty="0"/>
              <a:t>,</a:t>
            </a:r>
          </a:p>
          <a:p>
            <a:endParaRPr lang="en-US" sz="2000" i="0" dirty="0"/>
          </a:p>
          <a:p>
            <a:endParaRPr lang="en-US" sz="2000" i="0" dirty="0"/>
          </a:p>
          <a:p>
            <a:r>
              <a:rPr lang="en-US" sz="2000" dirty="0" smtClean="0"/>
              <a:t>a</a:t>
            </a:r>
            <a:r>
              <a:rPr lang="en-US" sz="2000" i="0" dirty="0" smtClean="0"/>
              <a:t>lso used </a:t>
            </a:r>
            <a:r>
              <a:rPr lang="en-US" sz="2000" i="0" dirty="0"/>
              <a:t>in several </a:t>
            </a:r>
            <a:r>
              <a:rPr lang="en-US" sz="2000" i="0" dirty="0" smtClean="0"/>
              <a:t>other </a:t>
            </a:r>
            <a:r>
              <a:rPr lang="en-US" sz="2000" i="0" dirty="0"/>
              <a:t>LO studies, </a:t>
            </a:r>
            <a:endParaRPr lang="en-US" sz="2000" i="0" dirty="0" smtClean="0"/>
          </a:p>
          <a:p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000099"/>
                </a:solidFill>
              </a:rPr>
              <a:t>not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a</a:t>
            </a:r>
            <a:r>
              <a:rPr lang="en-US" sz="2000" i="0" dirty="0" smtClean="0">
                <a:solidFill>
                  <a:srgbClr val="000099"/>
                </a:solidFill>
              </a:rPr>
              <a:t> good choice</a:t>
            </a:r>
            <a:r>
              <a:rPr lang="en-US" sz="2000" i="0" dirty="0" smtClean="0"/>
              <a:t>:</a:t>
            </a:r>
          </a:p>
          <a:p>
            <a:r>
              <a:rPr lang="en-US" sz="2000" i="0" dirty="0" smtClean="0"/>
              <a:t>NLO </a:t>
            </a:r>
            <a:r>
              <a:rPr lang="en-US" sz="2000" i="0" dirty="0"/>
              <a:t>cross </a:t>
            </a:r>
            <a:r>
              <a:rPr lang="en-US" sz="2000" i="0" dirty="0" smtClean="0"/>
              <a:t>section </a:t>
            </a:r>
            <a:r>
              <a:rPr lang="en-US" sz="2000" i="0" dirty="0"/>
              <a:t>can even dive negative</a:t>
            </a:r>
            <a:r>
              <a:rPr lang="en-US" sz="2000" i="0" dirty="0" smtClean="0"/>
              <a:t>!</a:t>
            </a:r>
            <a:endParaRPr lang="en-US" sz="2000" i="0" dirty="0"/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047" y="3452649"/>
            <a:ext cx="2895600" cy="44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621" y="1813034"/>
            <a:ext cx="3854242" cy="35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323CE-8D28-42EB-AC20-CCCD8116F82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More Appropriate Scale Choices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488731" y="1723697"/>
            <a:ext cx="2711669" cy="10156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Q: What’s </a:t>
            </a:r>
            <a:r>
              <a:rPr lang="en-US" sz="2000" b="1" i="0" dirty="0"/>
              <a:t>going on? </a:t>
            </a:r>
          </a:p>
          <a:p>
            <a:r>
              <a:rPr lang="en-US" sz="2000" b="1" dirty="0" smtClean="0"/>
              <a:t>A</a:t>
            </a:r>
            <a:r>
              <a:rPr lang="en-US" sz="2000" b="1" dirty="0" smtClean="0">
                <a:solidFill>
                  <a:srgbClr val="000099"/>
                </a:solidFill>
              </a:rPr>
              <a:t>: Powerful jets and wimpy </a:t>
            </a:r>
            <a:r>
              <a:rPr lang="en-US" sz="2000" b="1" i="1" dirty="0" smtClean="0">
                <a:solidFill>
                  <a:srgbClr val="000099"/>
                </a:solidFill>
              </a:rPr>
              <a:t>W</a:t>
            </a:r>
            <a:r>
              <a:rPr lang="en-US" sz="2000" b="1" dirty="0" smtClean="0">
                <a:solidFill>
                  <a:srgbClr val="000099"/>
                </a:solidFill>
              </a:rPr>
              <a:t>s</a:t>
            </a:r>
            <a:endParaRPr lang="en-US" sz="2000" b="1" i="0" dirty="0">
              <a:solidFill>
                <a:srgbClr val="000099"/>
              </a:solidFill>
            </a:endParaRP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318641"/>
            <a:ext cx="2895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883" y="1253360"/>
            <a:ext cx="4776952" cy="200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838200" y="3318641"/>
            <a:ext cx="2819400" cy="40011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i="0" dirty="0"/>
              <a:t> If (a) dominates, then</a:t>
            </a:r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6781800" y="3318641"/>
            <a:ext cx="91440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 dirty="0"/>
              <a:t>is OK</a:t>
            </a: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838200" y="3775841"/>
            <a:ext cx="6858000" cy="707886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i="0" dirty="0"/>
              <a:t> </a:t>
            </a:r>
            <a:r>
              <a:rPr lang="en-US" sz="2000" i="0" dirty="0"/>
              <a:t>But if (b) dominates, then the scale </a:t>
            </a: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baseline="-25000" dirty="0">
                <a:solidFill>
                  <a:srgbClr val="FF0000"/>
                </a:solidFill>
              </a:rPr>
              <a:t>T</a:t>
            </a:r>
            <a:r>
              <a:rPr lang="en-US" sz="2000" b="1" baseline="30000" dirty="0">
                <a:solidFill>
                  <a:srgbClr val="FF0000"/>
                </a:solidFill>
              </a:rPr>
              <a:t>W</a:t>
            </a:r>
            <a:r>
              <a:rPr lang="en-US" sz="2000" b="1" i="0" dirty="0">
                <a:solidFill>
                  <a:srgbClr val="FF0000"/>
                </a:solidFill>
              </a:rPr>
              <a:t> is </a:t>
            </a:r>
            <a:r>
              <a:rPr lang="en-US" sz="2000" b="1" i="0" dirty="0" smtClean="0">
                <a:solidFill>
                  <a:srgbClr val="FF0000"/>
                </a:solidFill>
              </a:rPr>
              <a:t>too </a:t>
            </a:r>
            <a:r>
              <a:rPr lang="en-US" sz="2000" b="1" i="0" dirty="0">
                <a:solidFill>
                  <a:srgbClr val="FF0000"/>
                </a:solidFill>
              </a:rPr>
              <a:t>low</a:t>
            </a:r>
            <a:r>
              <a:rPr lang="en-US" sz="2000" i="0" dirty="0"/>
              <a:t>.</a:t>
            </a:r>
          </a:p>
          <a:p>
            <a:pPr>
              <a:buFontTx/>
              <a:buChar char="•"/>
            </a:pPr>
            <a:r>
              <a:rPr lang="en-US" sz="2000" i="0" dirty="0"/>
              <a:t> Looking at large </a:t>
            </a:r>
            <a:r>
              <a:rPr lang="en-US" sz="2000" dirty="0"/>
              <a:t>E</a:t>
            </a:r>
            <a:r>
              <a:rPr lang="en-US" sz="2000" baseline="-25000" dirty="0"/>
              <a:t>T </a:t>
            </a:r>
            <a:r>
              <a:rPr lang="en-US" sz="2000" i="0" dirty="0"/>
              <a:t> for the 2</a:t>
            </a:r>
            <a:r>
              <a:rPr lang="en-US" sz="2000" i="0" baseline="30000" dirty="0"/>
              <a:t>nd</a:t>
            </a:r>
            <a:r>
              <a:rPr lang="en-US" sz="2000" i="0" dirty="0"/>
              <a:t> jet forces configuration (b).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822434" y="4487918"/>
            <a:ext cx="5263056" cy="101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i="0" dirty="0"/>
              <a:t> </a:t>
            </a:r>
            <a:r>
              <a:rPr lang="en-US" sz="2000" dirty="0" smtClean="0"/>
              <a:t>Better: </a:t>
            </a:r>
            <a:r>
              <a:rPr lang="en-US" sz="2000" b="1" i="0" dirty="0" smtClean="0">
                <a:solidFill>
                  <a:srgbClr val="008000"/>
                </a:solidFill>
              </a:rPr>
              <a:t>total </a:t>
            </a:r>
            <a:r>
              <a:rPr lang="en-US" sz="2000" b="1" i="0" dirty="0">
                <a:solidFill>
                  <a:srgbClr val="008000"/>
                </a:solidFill>
              </a:rPr>
              <a:t>(</a:t>
            </a:r>
            <a:r>
              <a:rPr lang="en-US" sz="2000" b="1" i="0" dirty="0" err="1">
                <a:solidFill>
                  <a:srgbClr val="008000"/>
                </a:solidFill>
              </a:rPr>
              <a:t>partonic</a:t>
            </a:r>
            <a:r>
              <a:rPr lang="en-US" sz="2000" b="1" i="0" dirty="0">
                <a:solidFill>
                  <a:srgbClr val="008000"/>
                </a:solidFill>
              </a:rPr>
              <a:t>) transverse energy</a:t>
            </a:r>
          </a:p>
          <a:p>
            <a:r>
              <a:rPr lang="en-US" sz="2000" dirty="0" smtClean="0"/>
              <a:t>(or fixed fraction of it, or sum in </a:t>
            </a:r>
            <a:r>
              <a:rPr lang="en-US" sz="2000" dirty="0" err="1" smtClean="0"/>
              <a:t>quadrature</a:t>
            </a:r>
            <a:r>
              <a:rPr lang="en-US" sz="2000" dirty="0" smtClean="0"/>
              <a:t>?)</a:t>
            </a:r>
            <a:r>
              <a:rPr lang="en-US" sz="2000" i="0" dirty="0" smtClean="0"/>
              <a:t>; </a:t>
            </a:r>
            <a:r>
              <a:rPr lang="en-US" sz="2000" i="0" dirty="0"/>
              <a:t>gets large </a:t>
            </a:r>
            <a:r>
              <a:rPr lang="en-US" sz="2000" i="0" dirty="0" smtClean="0"/>
              <a:t>properly for </a:t>
            </a:r>
            <a:r>
              <a:rPr lang="en-US" sz="2000" i="0" dirty="0"/>
              <a:t>both (a) and (b) </a:t>
            </a:r>
          </a:p>
        </p:txBody>
      </p:sp>
      <p:pic>
        <p:nvPicPr>
          <p:cNvPr id="2049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3221" y="4519448"/>
            <a:ext cx="2743200" cy="582613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0494" name="Text Box 11"/>
          <p:cNvSpPr txBox="1">
            <a:spLocks noChangeArrowheads="1"/>
          </p:cNvSpPr>
          <p:nvPr/>
        </p:nvSpPr>
        <p:spPr bwMode="auto">
          <a:xfrm>
            <a:off x="838200" y="5538953"/>
            <a:ext cx="6705600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i="0" dirty="0"/>
              <a:t> </a:t>
            </a:r>
            <a:r>
              <a:rPr lang="en-US" sz="2000" i="0" dirty="0"/>
              <a:t>Another reasonable scale is </a:t>
            </a:r>
            <a:r>
              <a:rPr lang="en-US" sz="2000" i="0" dirty="0">
                <a:solidFill>
                  <a:srgbClr val="0000FF"/>
                </a:solidFill>
              </a:rPr>
              <a:t>invariant mass</a:t>
            </a:r>
            <a:r>
              <a:rPr lang="en-US" sz="2000" i="0" dirty="0"/>
              <a:t> of the </a:t>
            </a:r>
            <a:r>
              <a:rPr lang="en-US" sz="2000" dirty="0"/>
              <a:t>n</a:t>
            </a:r>
            <a:r>
              <a:rPr lang="en-US" sz="2000" i="0" dirty="0"/>
              <a:t> jets</a:t>
            </a:r>
          </a:p>
        </p:txBody>
      </p:sp>
      <p:sp>
        <p:nvSpPr>
          <p:cNvPr id="20495" name="Text Box 12"/>
          <p:cNvSpPr txBox="1">
            <a:spLocks noChangeArrowheads="1"/>
          </p:cNvSpPr>
          <p:nvPr/>
        </p:nvSpPr>
        <p:spPr bwMode="auto">
          <a:xfrm>
            <a:off x="7740650" y="535502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CC3399"/>
                </a:solidFill>
              </a:rPr>
              <a:t>Bauer, Lange</a:t>
            </a:r>
          </a:p>
          <a:p>
            <a:r>
              <a:rPr lang="en-US" sz="1600" i="0" dirty="0">
                <a:solidFill>
                  <a:srgbClr val="CC3399"/>
                </a:solidFill>
              </a:rPr>
              <a:t>0905.4739</a:t>
            </a:r>
            <a:r>
              <a:rPr lang="en-US" sz="1600" i="0" dirty="0"/>
              <a:t> </a:t>
            </a:r>
            <a:r>
              <a:rPr lang="en-US" i="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21FBD-1095-4C98-ACC5-B8A173BD69C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Compare Two Scale Choices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2257097" y="5244662"/>
            <a:ext cx="20794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 smtClean="0"/>
              <a:t>logs not properly</a:t>
            </a:r>
          </a:p>
          <a:p>
            <a:r>
              <a:rPr lang="en-US" sz="2000" dirty="0" smtClean="0"/>
              <a:t>cancelled for </a:t>
            </a:r>
          </a:p>
          <a:p>
            <a:r>
              <a:rPr lang="en-US" sz="2000" dirty="0" smtClean="0"/>
              <a:t>large jet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</a:t>
            </a:r>
            <a:endParaRPr lang="en-US" sz="2000" baseline="-25000" dirty="0"/>
          </a:p>
        </p:txBody>
      </p:sp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1157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257800"/>
            <a:ext cx="1106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7"/>
          <p:cNvSpPr txBox="1">
            <a:spLocks noChangeArrowheads="1"/>
          </p:cNvSpPr>
          <p:nvPr/>
        </p:nvSpPr>
        <p:spPr bwMode="auto">
          <a:xfrm>
            <a:off x="5029200" y="5257800"/>
            <a:ext cx="3829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 dirty="0"/>
              <a:t>                </a:t>
            </a:r>
            <a:r>
              <a:rPr lang="en-US" sz="1400" i="0" dirty="0" smtClean="0"/>
              <a:t>         </a:t>
            </a:r>
            <a:r>
              <a:rPr lang="en-US" sz="2000" i="0" dirty="0" smtClean="0"/>
              <a:t>– </a:t>
            </a:r>
            <a:r>
              <a:rPr lang="en-US" sz="2000" i="0" dirty="0"/>
              <a:t>LO/NLO quite </a:t>
            </a:r>
            <a:r>
              <a:rPr lang="en-US" sz="2000" i="0" dirty="0" smtClean="0"/>
              <a:t>flat,</a:t>
            </a:r>
          </a:p>
          <a:p>
            <a:r>
              <a:rPr lang="en-US" sz="2000" dirty="0" smtClean="0"/>
              <a:t>a</a:t>
            </a:r>
            <a:r>
              <a:rPr lang="en-US" sz="2000" i="0" dirty="0" smtClean="0"/>
              <a:t>lso</a:t>
            </a:r>
            <a:r>
              <a:rPr lang="en-US" sz="2000" dirty="0" smtClean="0"/>
              <a:t> </a:t>
            </a:r>
            <a:r>
              <a:rPr lang="en-US" sz="2000" i="0" dirty="0" smtClean="0"/>
              <a:t>for </a:t>
            </a:r>
            <a:r>
              <a:rPr lang="en-US" sz="2000" i="0" dirty="0"/>
              <a:t>many other observables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IPPP Durham   9 Sept. 2010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0223E-2658-4068-8A68-F3C91EBDC9F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269" y="1447800"/>
            <a:ext cx="5108356" cy="475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Total Transverse Energy H</a:t>
            </a:r>
            <a:r>
              <a:rPr lang="en-US" sz="4000" baseline="-25000" smtClean="0"/>
              <a:t>T</a:t>
            </a:r>
            <a:r>
              <a:rPr lang="en-US" sz="4000" smtClean="0"/>
              <a:t> at LHC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2514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3276600" y="990600"/>
            <a:ext cx="542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0">
                <a:ea typeface="ＭＳ Ｐゴシック" charset="-128"/>
              </a:rPr>
              <a:t>often used in supersymmetry searches</a:t>
            </a: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7103625" y="3762704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FF00FF"/>
                </a:solidFill>
                <a:ea typeface="ＭＳ Ｐゴシック" charset="-128"/>
              </a:rPr>
              <a:t>0907.1984 </a:t>
            </a:r>
            <a:endParaRPr lang="en-US" i="0" dirty="0">
              <a:ea typeface="ＭＳ Ｐゴシック" charset="-128"/>
            </a:endParaRPr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7038937" y="4593021"/>
            <a:ext cx="2105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>
                <a:ea typeface="ＭＳ Ｐゴシック" charset="-128"/>
              </a:rPr>
              <a:t>flat LO/NLO ratio</a:t>
            </a:r>
          </a:p>
          <a:p>
            <a:r>
              <a:rPr lang="en-US" sz="2000" i="0" dirty="0">
                <a:ea typeface="ＭＳ Ｐゴシック" charset="-128"/>
              </a:rPr>
              <a:t>due to good </a:t>
            </a:r>
          </a:p>
          <a:p>
            <a:r>
              <a:rPr lang="en-US" sz="2000" i="0" dirty="0">
                <a:ea typeface="ＭＳ Ｐゴシック" charset="-128"/>
              </a:rPr>
              <a:t>choice of</a:t>
            </a:r>
          </a:p>
          <a:p>
            <a:r>
              <a:rPr lang="en-US" sz="2000" i="0" dirty="0">
                <a:ea typeface="ＭＳ Ｐゴシック" charset="-128"/>
              </a:rPr>
              <a:t>scale </a:t>
            </a:r>
            <a:r>
              <a:rPr lang="en-US" sz="2000" i="0" dirty="0">
                <a:latin typeface="Symbol" pitchFamily="18" charset="2"/>
                <a:ea typeface="ＭＳ Ｐゴシック" charset="-128"/>
              </a:rPr>
              <a:t>m</a:t>
            </a:r>
            <a:r>
              <a:rPr lang="en-US" sz="2000" i="0" dirty="0">
                <a:ea typeface="ＭＳ Ｐゴシック" charset="-128"/>
              </a:rPr>
              <a:t> = H</a:t>
            </a:r>
            <a:r>
              <a:rPr lang="en-US" sz="2000" i="0" baseline="-25000" dirty="0">
                <a:ea typeface="ＭＳ Ｐゴシック" charset="-128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23" y="3137338"/>
            <a:ext cx="3987280" cy="270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dirty="0" smtClean="0"/>
              <a:t>IPPP Durham   9 Sept. 2010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0223E-2658-4068-8A68-F3C91EBDC9F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 + jets as SUSY background</a:t>
            </a: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486103" y="1195551"/>
            <a:ext cx="8200696" cy="1938992"/>
          </a:xfrm>
          <a:prstGeom prst="rect">
            <a:avLst/>
          </a:prstGeom>
          <a:solidFill>
            <a:srgbClr val="FF9933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i="0" dirty="0" smtClean="0">
                <a:ea typeface="ＭＳ Ｐゴシック" charset="-128"/>
              </a:rPr>
              <a:t> Study of W(</a:t>
            </a:r>
            <a:r>
              <a:rPr lang="en-US" sz="2400" i="0" dirty="0" smtClean="0">
                <a:ea typeface="ＭＳ Ｐゴシック" charset="-128"/>
                <a:sym typeface="Wingdings" pitchFamily="2" charset="2"/>
              </a:rPr>
              <a:t> </a:t>
            </a:r>
            <a:r>
              <a:rPr lang="en-US" sz="2400" i="0" dirty="0" smtClean="0">
                <a:latin typeface="Symbol" pitchFamily="18" charset="2"/>
                <a:ea typeface="ＭＳ Ｐゴシック" charset="-128"/>
                <a:sym typeface="Wingdings" pitchFamily="2" charset="2"/>
              </a:rPr>
              <a:t>tn</a:t>
            </a:r>
            <a:r>
              <a:rPr lang="en-US" sz="2400" i="0" baseline="-25000" dirty="0" smtClean="0">
                <a:latin typeface="Symbol" pitchFamily="18" charset="2"/>
                <a:ea typeface="ＭＳ Ｐゴシック" charset="-128"/>
                <a:sym typeface="Wingdings" pitchFamily="2" charset="2"/>
              </a:rPr>
              <a:t>t</a:t>
            </a:r>
            <a:r>
              <a:rPr lang="en-US" sz="2400" dirty="0" smtClean="0">
                <a:latin typeface="Symbol" pitchFamily="18" charset="2"/>
                <a:ea typeface="ＭＳ Ｐゴシック" charset="-128"/>
                <a:sym typeface="Wingdings" pitchFamily="2" charset="2"/>
              </a:rPr>
              <a:t> </a:t>
            </a:r>
            <a:r>
              <a:rPr lang="en-US" sz="2400" dirty="0" smtClean="0">
                <a:ea typeface="ＭＳ Ｐゴシック" charset="-128"/>
                <a:sym typeface="Wingdings" pitchFamily="2" charset="2"/>
              </a:rPr>
              <a:t> </a:t>
            </a:r>
            <a:r>
              <a:rPr lang="en-US" sz="2400" dirty="0" err="1" smtClean="0">
                <a:ea typeface="ＭＳ Ｐゴシック" charset="-128"/>
                <a:sym typeface="Wingdings" pitchFamily="2" charset="2"/>
              </a:rPr>
              <a:t>h</a:t>
            </a:r>
            <a:r>
              <a:rPr lang="en-US" sz="2400" dirty="0" err="1" smtClean="0">
                <a:latin typeface="Symbol" pitchFamily="18" charset="2"/>
                <a:ea typeface="ＭＳ Ｐゴシック" charset="-128"/>
                <a:sym typeface="Wingdings" pitchFamily="2" charset="2"/>
              </a:rPr>
              <a:t>n</a:t>
            </a:r>
            <a:r>
              <a:rPr lang="en-US" sz="2400" baseline="-25000" dirty="0" err="1" smtClean="0">
                <a:latin typeface="Symbol" pitchFamily="18" charset="2"/>
                <a:ea typeface="ＭＳ Ｐゴシック" charset="-128"/>
                <a:sym typeface="Wingdings" pitchFamily="2" charset="2"/>
              </a:rPr>
              <a:t>t</a:t>
            </a:r>
            <a:r>
              <a:rPr lang="en-US" sz="2400" dirty="0" err="1" smtClean="0">
                <a:latin typeface="Symbol" pitchFamily="18" charset="2"/>
                <a:ea typeface="ＭＳ Ｐゴシック" charset="-128"/>
                <a:sym typeface="Wingdings" pitchFamily="2" charset="2"/>
              </a:rPr>
              <a:t>n</a:t>
            </a:r>
            <a:r>
              <a:rPr lang="en-US" sz="2400" baseline="-25000" dirty="0" err="1" smtClean="0">
                <a:latin typeface="Symbol" pitchFamily="18" charset="2"/>
                <a:ea typeface="ＭＳ Ｐゴシック" charset="-128"/>
                <a:sym typeface="Wingdings" pitchFamily="2" charset="2"/>
              </a:rPr>
              <a:t>t</a:t>
            </a:r>
            <a:r>
              <a:rPr lang="en-US" sz="2400" dirty="0" smtClean="0">
                <a:ea typeface="ＭＳ Ｐゴシック" charset="-128"/>
                <a:sym typeface="Wingdings" pitchFamily="2" charset="2"/>
              </a:rPr>
              <a:t>) + 3 jets,</a:t>
            </a:r>
          </a:p>
          <a:p>
            <a:r>
              <a:rPr lang="en-US" sz="2400" dirty="0" smtClean="0">
                <a:ea typeface="ＭＳ Ｐゴシック" charset="-128"/>
                <a:sym typeface="Wingdings" pitchFamily="2" charset="2"/>
              </a:rPr>
              <a:t>as background to MET + 4 jets SUSY searches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a typeface="ＭＳ Ｐゴシック" charset="-128"/>
                <a:sym typeface="Wingdings" pitchFamily="2" charset="2"/>
              </a:rPr>
              <a:t> ATLAS + CMS SUSY search cuts (circa 2009),            l</a:t>
            </a:r>
            <a:r>
              <a:rPr lang="en-US" sz="2400" i="0" dirty="0" smtClean="0">
                <a:ea typeface="ＭＳ Ｐゴシック" charset="-128"/>
                <a:sym typeface="Wingdings" pitchFamily="2" charset="2"/>
              </a:rPr>
              <a:t>ead to </a:t>
            </a:r>
            <a:r>
              <a:rPr lang="en-US" sz="2400" i="0" dirty="0" smtClean="0">
                <a:solidFill>
                  <a:srgbClr val="009900"/>
                </a:solidFill>
                <a:ea typeface="ＭＳ Ｐゴシック" charset="-128"/>
                <a:sym typeface="Wingdings" pitchFamily="2" charset="2"/>
              </a:rPr>
              <a:t>very different K factors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a typeface="ＭＳ Ｐゴシック" charset="-128"/>
                <a:sym typeface="Wingdings" pitchFamily="2" charset="2"/>
              </a:rPr>
              <a:t> Would be good to understand why</a:t>
            </a:r>
            <a:endParaRPr lang="en-US" sz="2400" i="0" dirty="0">
              <a:ea typeface="ＭＳ Ｐゴシック" charset="-128"/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5590136" y="1192926"/>
            <a:ext cx="3200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 err="1" smtClean="0">
                <a:solidFill>
                  <a:srgbClr val="FF00FF"/>
                </a:solidFill>
                <a:ea typeface="ＭＳ Ｐゴシック" charset="-128"/>
              </a:rPr>
              <a:t>Melnikov</a:t>
            </a:r>
            <a:r>
              <a:rPr lang="en-US" i="0" dirty="0" smtClean="0">
                <a:solidFill>
                  <a:srgbClr val="FF00FF"/>
                </a:solidFill>
                <a:ea typeface="ＭＳ Ｐゴシック" charset="-128"/>
              </a:rPr>
              <a:t>, </a:t>
            </a:r>
            <a:r>
              <a:rPr lang="en-US" i="0" dirty="0" err="1" smtClean="0">
                <a:solidFill>
                  <a:srgbClr val="FF00FF"/>
                </a:solidFill>
                <a:ea typeface="ＭＳ Ｐゴシック" charset="-128"/>
              </a:rPr>
              <a:t>Zanderighi</a:t>
            </a:r>
            <a:r>
              <a:rPr lang="en-US" i="0" dirty="0" smtClean="0">
                <a:solidFill>
                  <a:srgbClr val="FF00FF"/>
                </a:solidFill>
                <a:ea typeface="ＭＳ Ｐゴシック" charset="-128"/>
              </a:rPr>
              <a:t>, 0910.3671</a:t>
            </a:r>
            <a:r>
              <a:rPr lang="en-US" i="0" dirty="0">
                <a:solidFill>
                  <a:srgbClr val="FF00FF"/>
                </a:solidFill>
                <a:ea typeface="ＭＳ Ｐゴシック" charset="-128"/>
              </a:rPr>
              <a:t> </a:t>
            </a:r>
            <a:endParaRPr lang="en-US" i="0" dirty="0"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822" y="5833242"/>
            <a:ext cx="228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ATLAS SUSY cuts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036" y="5843752"/>
            <a:ext cx="206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CMS SUSY cuts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5475" y="3212021"/>
            <a:ext cx="3887091" cy="2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163720" y="3794767"/>
            <a:ext cx="1040311" cy="303746"/>
          </a:xfrm>
          <a:prstGeom prst="rect">
            <a:avLst/>
          </a:prstGeom>
          <a:noFill/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95174" y="4676261"/>
            <a:ext cx="2491212" cy="662556"/>
          </a:xfrm>
          <a:prstGeom prst="rect">
            <a:avLst/>
          </a:prstGeom>
          <a:noFill/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457733" y="4008216"/>
            <a:ext cx="1404618" cy="1404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33" y="1261241"/>
            <a:ext cx="7576231" cy="44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6" y="0"/>
            <a:ext cx="8450317" cy="1103586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NLO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+ 4 jets</a:t>
            </a:r>
            <a:r>
              <a:rPr lang="en-US" sz="4000" dirty="0" smtClean="0"/>
              <a:t> now under control</a:t>
            </a:r>
            <a:endParaRPr lang="en-US" sz="4000" baseline="-2500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46840" y="1998481"/>
            <a:ext cx="1152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EF1FCC"/>
                </a:solidFill>
                <a:sym typeface="Wingdings" pitchFamily="2" charset="2"/>
              </a:rPr>
              <a:t>C. Berger </a:t>
            </a:r>
          </a:p>
          <a:p>
            <a:r>
              <a:rPr lang="en-US" kern="0" dirty="0" smtClean="0">
                <a:solidFill>
                  <a:srgbClr val="EF1FCC"/>
                </a:solidFill>
                <a:sym typeface="Wingdings" pitchFamily="2" charset="2"/>
              </a:rPr>
              <a:t>et al., </a:t>
            </a:r>
          </a:p>
          <a:p>
            <a:r>
              <a:rPr lang="en-US" kern="0" dirty="0" smtClean="0">
                <a:solidFill>
                  <a:srgbClr val="EF1FCC"/>
                </a:solidFill>
                <a:sym typeface="Wingdings" pitchFamily="2" charset="2"/>
              </a:rPr>
              <a:t>1009.nnnn</a:t>
            </a: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68013" y="5827987"/>
            <a:ext cx="8576442" cy="38362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 kern="0" dirty="0" smtClean="0">
                <a:latin typeface="+mn-lt"/>
              </a:rPr>
              <a:t>Virtual terms</a:t>
            </a:r>
            <a:r>
              <a:rPr lang="en-US" sz="1800" kern="0" dirty="0" smtClean="0">
                <a:latin typeface="+mn-lt"/>
              </a:rPr>
              <a:t>: </a:t>
            </a:r>
            <a:r>
              <a:rPr lang="en-US" sz="1800" kern="0" dirty="0" smtClean="0">
                <a:solidFill>
                  <a:srgbClr val="000099"/>
                </a:solidFill>
                <a:latin typeface="+mn-lt"/>
              </a:rPr>
              <a:t>leading-color (including quark loops)</a:t>
            </a:r>
            <a:r>
              <a:rPr lang="en-US" sz="1800" kern="0" dirty="0" smtClean="0">
                <a:latin typeface="+mn-lt"/>
              </a:rPr>
              <a:t>; </a:t>
            </a:r>
            <a:r>
              <a:rPr lang="en-US" sz="1800" kern="0" dirty="0" smtClean="0">
                <a:solidFill>
                  <a:srgbClr val="FF0000"/>
                </a:solidFill>
                <a:latin typeface="+mn-lt"/>
              </a:rPr>
              <a:t>omitted terms only ~ few %</a:t>
            </a:r>
            <a:endParaRPr lang="en-US" sz="2000" kern="0" dirty="0" smtClean="0">
              <a:solidFill>
                <a:srgbClr val="FF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7210" y="2891861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Preliminary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3jwithh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5311" y="0"/>
            <a:ext cx="9658903" cy="588227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94775" cy="168691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W + 3 jets candidate(s) already seen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at LHC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IPPP Durham   9 Sept. 2010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NLO Parton-Level vs. Shower MCs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357351" y="1539765"/>
            <a:ext cx="8077200" cy="4151587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Recent advances on Les </a:t>
            </a:r>
            <a:r>
              <a:rPr lang="en-US" sz="1800" dirty="0" err="1" smtClean="0"/>
              <a:t>Houches</a:t>
            </a:r>
            <a:r>
              <a:rPr lang="en-US" sz="1800" dirty="0" smtClean="0"/>
              <a:t> NLO Wish List all at </a:t>
            </a:r>
            <a:r>
              <a:rPr lang="en-US" sz="1800" dirty="0" err="1" smtClean="0">
                <a:solidFill>
                  <a:srgbClr val="FF2811"/>
                </a:solidFill>
              </a:rPr>
              <a:t>parton</a:t>
            </a:r>
            <a:r>
              <a:rPr lang="en-US" sz="1800" dirty="0" smtClean="0">
                <a:solidFill>
                  <a:srgbClr val="FF2811"/>
                </a:solidFill>
              </a:rPr>
              <a:t> level</a:t>
            </a:r>
            <a:r>
              <a:rPr lang="en-US" sz="1800" dirty="0" smtClean="0"/>
              <a:t>:       no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 shower, no </a:t>
            </a:r>
            <a:r>
              <a:rPr lang="en-US" sz="1800" dirty="0" err="1" smtClean="0"/>
              <a:t>hadronization</a:t>
            </a:r>
            <a:r>
              <a:rPr lang="en-US" sz="1800" dirty="0" smtClean="0"/>
              <a:t>, no underlying event.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Methods for </a:t>
            </a:r>
            <a:r>
              <a:rPr lang="en-US" sz="1800" dirty="0" smtClean="0">
                <a:solidFill>
                  <a:srgbClr val="009900"/>
                </a:solidFill>
              </a:rPr>
              <a:t>matching</a:t>
            </a:r>
            <a:r>
              <a:rPr lang="en-US" sz="1800" dirty="0" smtClean="0"/>
              <a:t> NLO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-level results to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 showers, </a:t>
            </a:r>
            <a:r>
              <a:rPr lang="en-US" sz="1800" dirty="0" smtClean="0">
                <a:solidFill>
                  <a:srgbClr val="009900"/>
                </a:solidFill>
              </a:rPr>
              <a:t>maintaining NLO 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smtClean="0"/>
              <a:t>MC@NLO </a:t>
            </a:r>
            <a:r>
              <a:rPr lang="en-US" sz="1600" dirty="0" smtClean="0"/>
              <a:t>   </a:t>
            </a:r>
            <a:r>
              <a:rPr lang="en-US" sz="1600" dirty="0" err="1" smtClean="0">
                <a:solidFill>
                  <a:srgbClr val="CC3399"/>
                </a:solidFill>
              </a:rPr>
              <a:t>Frixione</a:t>
            </a:r>
            <a:r>
              <a:rPr lang="en-US" sz="1600" dirty="0" smtClean="0">
                <a:solidFill>
                  <a:srgbClr val="CC3399"/>
                </a:solidFill>
              </a:rPr>
              <a:t>, Webber (2002),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smtClean="0"/>
              <a:t>POWHEG</a:t>
            </a:r>
            <a:r>
              <a:rPr lang="en-US" sz="1600" dirty="0" smtClean="0">
                <a:solidFill>
                  <a:srgbClr val="CC3399"/>
                </a:solidFill>
              </a:rPr>
              <a:t>    </a:t>
            </a:r>
            <a:r>
              <a:rPr lang="en-US" sz="1600" dirty="0" err="1" smtClean="0">
                <a:solidFill>
                  <a:srgbClr val="CC3399"/>
                </a:solidFill>
              </a:rPr>
              <a:t>Nason</a:t>
            </a:r>
            <a:r>
              <a:rPr lang="en-US" sz="1600" dirty="0" smtClean="0">
                <a:solidFill>
                  <a:srgbClr val="CC3399"/>
                </a:solidFill>
              </a:rPr>
              <a:t> (2004); Frixione, </a:t>
            </a:r>
            <a:r>
              <a:rPr lang="en-US" sz="1600" dirty="0" err="1" smtClean="0">
                <a:solidFill>
                  <a:srgbClr val="CC3399"/>
                </a:solidFill>
              </a:rPr>
              <a:t>Nason</a:t>
            </a:r>
            <a:r>
              <a:rPr lang="en-US" sz="1600" dirty="0" smtClean="0">
                <a:solidFill>
                  <a:srgbClr val="CC3399"/>
                </a:solidFill>
              </a:rPr>
              <a:t>, </a:t>
            </a:r>
            <a:r>
              <a:rPr lang="en-US" sz="1600" dirty="0" err="1" smtClean="0">
                <a:solidFill>
                  <a:srgbClr val="CC3399"/>
                </a:solidFill>
              </a:rPr>
              <a:t>Oleari</a:t>
            </a:r>
            <a:r>
              <a:rPr lang="en-US" sz="1600" dirty="0" smtClean="0">
                <a:solidFill>
                  <a:srgbClr val="CC3399"/>
                </a:solidFill>
              </a:rPr>
              <a:t> (2007); ...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smtClean="0"/>
              <a:t>POWHEG in SHERPA   </a:t>
            </a:r>
            <a:r>
              <a:rPr lang="en-US" sz="1600" dirty="0" err="1" smtClean="0">
                <a:solidFill>
                  <a:srgbClr val="CC3399"/>
                </a:solidFill>
              </a:rPr>
              <a:t>Höche</a:t>
            </a:r>
            <a:r>
              <a:rPr lang="en-US" sz="1600" dirty="0" smtClean="0">
                <a:solidFill>
                  <a:srgbClr val="CC3399"/>
                </a:solidFill>
              </a:rPr>
              <a:t>, Krauss, </a:t>
            </a:r>
            <a:r>
              <a:rPr lang="en-US" sz="1600" dirty="0" err="1" smtClean="0">
                <a:solidFill>
                  <a:srgbClr val="CC3399"/>
                </a:solidFill>
              </a:rPr>
              <a:t>Schönherr</a:t>
            </a:r>
            <a:r>
              <a:rPr lang="en-US" sz="1600" dirty="0" smtClean="0">
                <a:solidFill>
                  <a:srgbClr val="CC3399"/>
                </a:solidFill>
              </a:rPr>
              <a:t>, </a:t>
            </a:r>
            <a:r>
              <a:rPr lang="en-US" sz="1600" dirty="0" err="1" smtClean="0">
                <a:solidFill>
                  <a:srgbClr val="CC3399"/>
                </a:solidFill>
              </a:rPr>
              <a:t>Siegert</a:t>
            </a:r>
            <a:r>
              <a:rPr lang="en-US" sz="1600" dirty="0" smtClean="0">
                <a:solidFill>
                  <a:srgbClr val="CC3399"/>
                </a:solidFill>
              </a:rPr>
              <a:t>, 1008.5339</a:t>
            </a:r>
            <a:endParaRPr lang="en-US" sz="1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b="1" dirty="0" err="1" smtClean="0"/>
              <a:t>GenEvA</a:t>
            </a:r>
            <a:r>
              <a:rPr lang="en-US" sz="1600" b="1" dirty="0" smtClean="0">
                <a:solidFill>
                  <a:srgbClr val="CC3399"/>
                </a:solidFill>
              </a:rPr>
              <a:t> </a:t>
            </a:r>
            <a:r>
              <a:rPr lang="en-US" sz="1600" dirty="0" smtClean="0">
                <a:solidFill>
                  <a:srgbClr val="CC3399"/>
                </a:solidFill>
              </a:rPr>
              <a:t>     Bauer, </a:t>
            </a:r>
            <a:r>
              <a:rPr lang="en-US" sz="1600" dirty="0" err="1" smtClean="0">
                <a:solidFill>
                  <a:srgbClr val="CC3399"/>
                </a:solidFill>
              </a:rPr>
              <a:t>Tackmann</a:t>
            </a:r>
            <a:r>
              <a:rPr lang="en-US" sz="1600" dirty="0" smtClean="0">
                <a:solidFill>
                  <a:srgbClr val="CC3399"/>
                </a:solidFill>
              </a:rPr>
              <a:t>, </a:t>
            </a:r>
            <a:r>
              <a:rPr lang="en-US" sz="1600" dirty="0" err="1" smtClean="0">
                <a:solidFill>
                  <a:srgbClr val="CC3399"/>
                </a:solidFill>
              </a:rPr>
              <a:t>Thaler</a:t>
            </a:r>
            <a:r>
              <a:rPr lang="en-US" sz="1600" dirty="0" smtClean="0">
                <a:solidFill>
                  <a:srgbClr val="CC3399"/>
                </a:solidFill>
              </a:rPr>
              <a:t> (2008)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/>
              <a:t>However, none is yet implemented for final states with             multiple light-quark &amp; gluon jets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NLO </a:t>
            </a:r>
            <a:r>
              <a:rPr lang="en-US" sz="1800" dirty="0" err="1" smtClean="0"/>
              <a:t>parton</a:t>
            </a:r>
            <a:r>
              <a:rPr lang="en-US" sz="1800" dirty="0" smtClean="0"/>
              <a:t>-level predictions generally give </a:t>
            </a:r>
            <a:r>
              <a:rPr lang="en-US" sz="1800" b="1" dirty="0" smtClean="0">
                <a:solidFill>
                  <a:srgbClr val="009900"/>
                </a:solidFill>
              </a:rPr>
              <a:t>best normalizations </a:t>
            </a:r>
            <a:r>
              <a:rPr lang="en-US" sz="1800" dirty="0" smtClean="0"/>
              <a:t>for total cross sections (unless NNLO available!), and distributions away from shower-dominated regions.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Right kinds of </a:t>
            </a:r>
            <a:r>
              <a:rPr lang="en-US" sz="1800" b="1" dirty="0" smtClean="0">
                <a:solidFill>
                  <a:srgbClr val="009900"/>
                </a:solidFill>
              </a:rPr>
              <a:t>ratios</a:t>
            </a:r>
            <a:r>
              <a:rPr lang="en-US" sz="1800" dirty="0" smtClean="0"/>
              <a:t> will be considerably less sensitive to shower + </a:t>
            </a:r>
            <a:r>
              <a:rPr lang="en-US" sz="1800" dirty="0" err="1" smtClean="0"/>
              <a:t>nonperturbative</a:t>
            </a:r>
            <a:r>
              <a:rPr lang="en-US" sz="1800" dirty="0" smtClean="0"/>
              <a:t> effects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rgbClr val="CC339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4343" name="Picture 4" descr="w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3476" y="1553860"/>
            <a:ext cx="835572" cy="72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8347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yet robust ratio: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4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411" y="2585545"/>
            <a:ext cx="6358761" cy="2727433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Very small experimental </a:t>
            </a:r>
            <a:r>
              <a:rPr lang="en-US" sz="1800" dirty="0" err="1" smtClean="0"/>
              <a:t>systematics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(N)NLO QCD corrections quite small, 2% or less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ym typeface="Wingdings" pitchFamily="2" charset="2"/>
              </a:rPr>
              <a:t>   Intrinsic theoretical uncertainty very small.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ym typeface="Wingdings" pitchFamily="2" charset="2"/>
              </a:rPr>
              <a:t>PDF uncertainty also ~1-2%.  Driven by PDF ratio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ym typeface="Wingdings" pitchFamily="2" charset="2"/>
              </a:rPr>
              <a:t>                                        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)/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     in well-measured valence region of moderate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Sensitive to </a:t>
            </a:r>
            <a:r>
              <a:rPr lang="en-US" sz="1800" dirty="0" smtClean="0">
                <a:solidFill>
                  <a:srgbClr val="009900"/>
                </a:solidFill>
                <a:latin typeface="+mj-lt"/>
                <a:cs typeface="Times New Roman" pitchFamily="18" charset="0"/>
                <a:sym typeface="Wingdings" pitchFamily="2" charset="2"/>
              </a:rPr>
              <a:t>new physics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(or Higgs, or top quark pairs)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    that produces </a:t>
            </a:r>
            <a:r>
              <a:rPr lang="en-US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1800" baseline="30000" dirty="0" smtClean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±  </a:t>
            </a: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symmetrically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Fraction of </a:t>
            </a:r>
            <a:r>
              <a:rPr lang="en-US" sz="1800" dirty="0" smtClean="0">
                <a:solidFill>
                  <a:srgbClr val="009900"/>
                </a:solidFill>
                <a:latin typeface="+mj-lt"/>
                <a:cs typeface="Times New Roman" pitchFamily="18" charset="0"/>
                <a:sym typeface="Wingdings" pitchFamily="2" charset="2"/>
              </a:rPr>
              <a:t>new physics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 in sample is:</a:t>
            </a:r>
            <a:endParaRPr lang="en-US" sz="1800" baseline="300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latin typeface="+mj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63114" y="1115613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C3399"/>
                </a:solidFill>
              </a:rPr>
              <a:t>Kom</a:t>
            </a:r>
            <a:r>
              <a:rPr lang="en-US" dirty="0" smtClean="0">
                <a:solidFill>
                  <a:srgbClr val="CC3399"/>
                </a:solidFill>
              </a:rPr>
              <a:t>, </a:t>
            </a:r>
            <a:r>
              <a:rPr lang="en-US" dirty="0" err="1" smtClean="0">
                <a:solidFill>
                  <a:srgbClr val="CC3399"/>
                </a:solidFill>
              </a:rPr>
              <a:t>Stirling</a:t>
            </a:r>
            <a:r>
              <a:rPr lang="en-US" dirty="0" smtClean="0">
                <a:solidFill>
                  <a:srgbClr val="CC3399"/>
                </a:solidFill>
              </a:rPr>
              <a:t>, 1004.3404.</a:t>
            </a:r>
            <a:endParaRPr lang="en-US" dirty="0"/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26060" y="1783236"/>
            <a:ext cx="3270699" cy="66395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451" y="1592316"/>
            <a:ext cx="1742474" cy="15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9346" y="3216165"/>
            <a:ext cx="1766459" cy="13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8716" y="4595394"/>
            <a:ext cx="1735849" cy="14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>
            <a:off x="7094483" y="4572000"/>
            <a:ext cx="1749972" cy="0"/>
          </a:xfrm>
          <a:prstGeom prst="line">
            <a:avLst/>
          </a:prstGeom>
          <a:solidFill>
            <a:srgbClr val="FF99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390121" y="5419300"/>
            <a:ext cx="3269699" cy="68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399" y="1671144"/>
            <a:ext cx="4214650" cy="1024759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Huge scale dependence at LO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      cancels in ratio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Increases with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due to increasing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aseline="300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latin typeface="+mj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1226" y="1147144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C3399"/>
                </a:solidFill>
              </a:rPr>
              <a:t>Kom</a:t>
            </a:r>
            <a:r>
              <a:rPr lang="en-US" dirty="0" smtClean="0">
                <a:solidFill>
                  <a:srgbClr val="CC3399"/>
                </a:solidFill>
              </a:rPr>
              <a:t>, </a:t>
            </a:r>
            <a:r>
              <a:rPr lang="en-US" dirty="0" err="1" smtClean="0">
                <a:solidFill>
                  <a:srgbClr val="CC3399"/>
                </a:solidFill>
              </a:rPr>
              <a:t>Stirling</a:t>
            </a:r>
            <a:r>
              <a:rPr lang="en-US" dirty="0" smtClean="0">
                <a:solidFill>
                  <a:srgbClr val="CC3399"/>
                </a:solidFill>
              </a:rPr>
              <a:t>, 1004.3404.</a:t>
            </a: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78069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 at LO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46" y="1252689"/>
            <a:ext cx="3730844" cy="492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5849008" y="3074276"/>
            <a:ext cx="2603936" cy="2974263"/>
            <a:chOff x="1536" y="1008"/>
            <a:chExt cx="2736" cy="2673"/>
          </a:xfrm>
        </p:grpSpPr>
        <p:pic>
          <p:nvPicPr>
            <p:cNvPr id="19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1008"/>
              <a:ext cx="2736" cy="2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2016" y="3024"/>
              <a:ext cx="7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9900"/>
                  </a:solidFill>
                </a:rPr>
                <a:t>MSTW2008</a:t>
              </a:r>
            </a:p>
          </p:txBody>
        </p:sp>
      </p:grpSp>
      <p:pic>
        <p:nvPicPr>
          <p:cNvPr id="13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836440" y="2570934"/>
            <a:ext cx="1374304" cy="50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70D836-B45C-4D98-B664-0EC178E320C7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6482" y="1623847"/>
            <a:ext cx="4214650" cy="1229712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Moderate scale dependence at NLO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/>
              <a:t>      again cancels in ratio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Increases with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</a:t>
            </a:r>
            <a:r>
              <a:rPr lang="en-US" sz="1800" dirty="0" smtClean="0">
                <a:latin typeface="+mj-lt"/>
                <a:cs typeface="Times New Roman" pitchFamily="18" charset="0"/>
                <a:sym typeface="Wingdings" pitchFamily="2" charset="2"/>
              </a:rPr>
              <a:t>due to increasing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x, </a:t>
            </a: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but a little more slowly than at LO.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aseline="30000" dirty="0" smtClean="0">
              <a:latin typeface="+mj-lt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800" dirty="0" smtClean="0">
              <a:latin typeface="+mj-lt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98289" y="1131380"/>
            <a:ext cx="4255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Berger et al. [</a:t>
            </a:r>
            <a:r>
              <a:rPr lang="en-US" dirty="0" err="1" smtClean="0">
                <a:solidFill>
                  <a:srgbClr val="CC3399"/>
                </a:solidFill>
              </a:rPr>
              <a:t>BlackHat+SHERPA</a:t>
            </a:r>
            <a:r>
              <a:rPr lang="en-US" dirty="0" smtClean="0">
                <a:solidFill>
                  <a:srgbClr val="CC3399"/>
                </a:solidFill>
              </a:rPr>
              <a:t> ]1009.nnnn</a:t>
            </a: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78069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en-US" sz="4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ratio at NLO </a:t>
            </a:r>
          </a:p>
        </p:txBody>
      </p:sp>
      <p:pic>
        <p:nvPicPr>
          <p:cNvPr id="13" name="Picture 1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16250" y="2021754"/>
            <a:ext cx="1694934" cy="81614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51141" y="5445874"/>
            <a:ext cx="830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+ 4 jets results Preliminary; NLO </a:t>
            </a:r>
            <a:r>
              <a:rPr lang="en-US" sz="2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2400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+ 4 still being completed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378" y="3093983"/>
            <a:ext cx="8619139" cy="22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EC9A0-587C-4B88-A69D-49C4EDD3179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6523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600" dirty="0" smtClean="0"/>
              <a:t> polarization fractions at moderate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821" y="1263766"/>
            <a:ext cx="7019542" cy="340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2964" y="4808481"/>
            <a:ext cx="5707118" cy="129277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left-handed polarization for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18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</a:rPr>
              <a:t>-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Increases slowly with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  boson </a:t>
            </a:r>
            <a:r>
              <a:rPr lang="en-US" sz="1800" i="1" kern="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en-US" sz="1800" kern="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and with number of jets, due to increasing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parton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x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kern="0" dirty="0" smtClean="0">
                <a:latin typeface="+mn-lt"/>
                <a:cs typeface="Times New Roman" pitchFamily="18" charset="0"/>
                <a:sym typeface="Wingdings" pitchFamily="2" charset="2"/>
              </a:rPr>
              <a:t>Very stable against QCD corrections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256" y="3720662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/>
              <a:t>BlackHat+Sherpa</a:t>
            </a: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2057" y="433551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0912.4927</a:t>
            </a:r>
            <a:endParaRPr lang="en-US" sz="1800" dirty="0">
              <a:solidFill>
                <a:srgbClr val="EF1FCC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145" y="4791822"/>
            <a:ext cx="2203296" cy="145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EC9A0-587C-4B88-A69D-49C4EDD3179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704" y="189187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i="1" dirty="0" smtClean="0"/>
              <a:t>W</a:t>
            </a:r>
            <a:r>
              <a:rPr lang="en-US" sz="3200" dirty="0" smtClean="0"/>
              <a:t> polarization analyzed by </a:t>
            </a:r>
            <a:r>
              <a:rPr lang="en-US" sz="3200" dirty="0" err="1" smtClean="0"/>
              <a:t>leptonic</a:t>
            </a:r>
            <a:r>
              <a:rPr lang="en-US" sz="3200" dirty="0" smtClean="0"/>
              <a:t> decay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8633" y="4635062"/>
            <a:ext cx="6432333" cy="156078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kern="0" dirty="0" smtClean="0">
                <a:latin typeface="+mn-lt"/>
              </a:rPr>
              <a:t>L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eft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-handed polarization translates into: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kern="0" dirty="0" smtClean="0">
                <a:latin typeface="+mn-lt"/>
              </a:rPr>
              <a:t>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larger p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n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(missing E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in  </a:t>
            </a:r>
            <a:r>
              <a:rPr kumimoji="0" lang="en-US" sz="24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sz="2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events</a:t>
            </a:r>
            <a:r>
              <a:rPr lang="en-US" sz="2000" b="1" kern="0" dirty="0" smtClean="0"/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kern="0" dirty="0" smtClean="0"/>
              <a:t>       - larger p</a:t>
            </a:r>
            <a:r>
              <a:rPr lang="en-US" sz="2000" b="1" kern="0" baseline="-25000" dirty="0" smtClean="0"/>
              <a:t>T</a:t>
            </a:r>
            <a:r>
              <a:rPr lang="en-US" sz="2000" b="1" kern="0" dirty="0" smtClean="0"/>
              <a:t> for </a:t>
            </a:r>
            <a:r>
              <a:rPr lang="en-US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kern="0" baseline="-25000" dirty="0" err="1" smtClean="0">
                <a:solidFill>
                  <a:srgbClr val="FF0000"/>
                </a:solidFill>
              </a:rPr>
              <a:t>L</a:t>
            </a:r>
            <a:r>
              <a:rPr lang="en-US" sz="2000" b="1" kern="0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kern="0" dirty="0" smtClean="0"/>
              <a:t> in 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kern="0" baseline="30000" dirty="0" smtClean="0"/>
              <a:t> </a:t>
            </a:r>
            <a:r>
              <a:rPr lang="en-US" sz="2000" b="1" kern="0" dirty="0" smtClean="0"/>
              <a:t>events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SU(2)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pure V-A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  100% analyzing power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98635" y="1319048"/>
            <a:ext cx="7223233" cy="3241951"/>
            <a:chOff x="898635" y="1587061"/>
            <a:chExt cx="7223233" cy="324195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8635" y="1623400"/>
              <a:ext cx="7223233" cy="320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443656" y="1655379"/>
              <a:ext cx="5180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8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242" y="2359572"/>
              <a:ext cx="532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800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84332" y="2532993"/>
              <a:ext cx="344966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7698" y="1587061"/>
              <a:ext cx="33054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8774" y="204426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_</a:t>
              </a:r>
              <a:endPara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87106" y="2770992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80885" y="2765737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E32F0D-5C0D-4F1E-ABAF-F58D7B08A098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3207" y="2138855"/>
            <a:ext cx="241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725214" y="0"/>
            <a:ext cx="7378262" cy="12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 i="0" dirty="0">
                <a:solidFill>
                  <a:schemeClr val="tx2"/>
                </a:solidFill>
              </a:rPr>
              <a:t> </a:t>
            </a:r>
            <a:r>
              <a:rPr lang="en-US" sz="4400" i="1" dirty="0">
                <a:solidFill>
                  <a:schemeClr val="tx2"/>
                </a:solidFill>
              </a:rPr>
              <a:t>W</a:t>
            </a:r>
            <a:r>
              <a:rPr lang="en-US" sz="4400" baseline="30000" dirty="0">
                <a:solidFill>
                  <a:schemeClr val="tx2"/>
                </a:solidFill>
              </a:rPr>
              <a:t>+/-</a:t>
            </a:r>
            <a:r>
              <a:rPr lang="en-US" sz="4400" i="0" dirty="0">
                <a:solidFill>
                  <a:schemeClr val="tx2"/>
                </a:solidFill>
              </a:rPr>
              <a:t> + </a:t>
            </a:r>
            <a:r>
              <a:rPr lang="en-US" sz="4400" i="0" dirty="0" smtClean="0">
                <a:solidFill>
                  <a:schemeClr val="tx2"/>
                </a:solidFill>
              </a:rPr>
              <a:t>3 jets: lepton p</a:t>
            </a:r>
            <a:r>
              <a:rPr lang="en-US" sz="4400" i="0" baseline="-25000" dirty="0" smtClean="0">
                <a:solidFill>
                  <a:schemeClr val="tx2"/>
                </a:solidFill>
              </a:rPr>
              <a:t>T </a:t>
            </a:r>
            <a:r>
              <a:rPr lang="en-US" sz="4400" i="0" dirty="0" smtClean="0">
                <a:solidFill>
                  <a:schemeClr val="tx2"/>
                </a:solidFill>
              </a:rPr>
              <a:t>ratios</a:t>
            </a:r>
            <a:endParaRPr lang="en-US" sz="4400" i="0" dirty="0">
              <a:solidFill>
                <a:schemeClr val="tx2"/>
              </a:solidFill>
            </a:endParaRPr>
          </a:p>
        </p:txBody>
      </p:sp>
      <p:sp>
        <p:nvSpPr>
          <p:cNvPr id="28682" name="Text Box 5"/>
          <p:cNvSpPr txBox="1">
            <a:spLocks noChangeArrowheads="1"/>
          </p:cNvSpPr>
          <p:nvPr/>
        </p:nvSpPr>
        <p:spPr bwMode="auto">
          <a:xfrm>
            <a:off x="3907222" y="2236076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/>
              <a:t>NLO   </a:t>
            </a:r>
            <a:r>
              <a:rPr lang="en-US" i="0" dirty="0">
                <a:solidFill>
                  <a:srgbClr val="0000FF"/>
                </a:solidFill>
              </a:rPr>
              <a:t>LO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pic>
        <p:nvPicPr>
          <p:cNvPr id="21" name="Picture 2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400936" y="5984987"/>
            <a:ext cx="903051" cy="207391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6628" y="2191407"/>
            <a:ext cx="2816225" cy="3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478950" y="5932435"/>
            <a:ext cx="903051" cy="207391"/>
          </a:xfrm>
          <a:prstGeom prst="rect">
            <a:avLst/>
          </a:prstGeom>
          <a:noFill/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130281" y="1277532"/>
            <a:ext cx="1598170" cy="900406"/>
          </a:xfrm>
          <a:prstGeom prst="rect">
            <a:avLst/>
          </a:prstGeom>
          <a:noFill/>
        </p:spPr>
      </p:pic>
      <p:pic>
        <p:nvPicPr>
          <p:cNvPr id="22" name="Picture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293392" y="1265652"/>
            <a:ext cx="1598170" cy="87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32AA4E-8DE5-491E-B682-272BA4B4BA7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 Top quark pairs very different</a:t>
            </a:r>
            <a:endParaRPr lang="en-US" baseline="-25000" dirty="0" smtClean="0"/>
          </a:p>
        </p:txBody>
      </p:sp>
      <p:sp>
        <p:nvSpPr>
          <p:cNvPr id="34829" name="Text Box 24"/>
          <p:cNvSpPr txBox="1">
            <a:spLocks noChangeArrowheads="1"/>
          </p:cNvSpPr>
          <p:nvPr/>
        </p:nvSpPr>
        <p:spPr bwMode="auto">
          <a:xfrm>
            <a:off x="898635" y="4209394"/>
            <a:ext cx="7119385" cy="4001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>
                <a:sym typeface="Wingdings" pitchFamily="2" charset="2"/>
              </a:rPr>
              <a:t> electron and positron have </a:t>
            </a:r>
            <a:r>
              <a:rPr lang="en-US" sz="2000" i="0" dirty="0">
                <a:solidFill>
                  <a:srgbClr val="0000FF"/>
                </a:solidFill>
                <a:sym typeface="Wingdings" pitchFamily="2" charset="2"/>
              </a:rPr>
              <a:t>almost identical</a:t>
            </a:r>
            <a:r>
              <a:rPr lang="en-US" sz="2000" i="0" dirty="0">
                <a:sym typeface="Wingdings" pitchFamily="2" charset="2"/>
              </a:rPr>
              <a:t> p</a:t>
            </a:r>
            <a:r>
              <a:rPr lang="en-US" sz="2000" i="0" baseline="-25000" dirty="0">
                <a:sym typeface="Wingdings" pitchFamily="2" charset="2"/>
              </a:rPr>
              <a:t>T</a:t>
            </a:r>
            <a:r>
              <a:rPr lang="en-US" sz="2000" i="0" dirty="0">
                <a:sym typeface="Wingdings" pitchFamily="2" charset="2"/>
              </a:rPr>
              <a:t> distributions</a:t>
            </a:r>
            <a:endParaRPr lang="en-US" sz="2000" i="0" baseline="30000" dirty="0">
              <a:solidFill>
                <a:srgbClr val="FF0000"/>
              </a:solidFill>
            </a:endParaRPr>
          </a:p>
        </p:txBody>
      </p:sp>
      <p:sp>
        <p:nvSpPr>
          <p:cNvPr id="34830" name="Text Box 25"/>
          <p:cNvSpPr txBox="1">
            <a:spLocks noChangeArrowheads="1"/>
          </p:cNvSpPr>
          <p:nvPr/>
        </p:nvSpPr>
        <p:spPr bwMode="auto">
          <a:xfrm>
            <a:off x="853966" y="5071244"/>
            <a:ext cx="7620997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 smtClean="0">
                <a:sym typeface="Wingdings" pitchFamily="2" charset="2"/>
              </a:rPr>
              <a:t> Nice </a:t>
            </a:r>
            <a:r>
              <a:rPr lang="en-US" sz="2000" i="0" dirty="0">
                <a:sym typeface="Wingdings" pitchFamily="2" charset="2"/>
              </a:rPr>
              <a:t>handle on separating </a:t>
            </a:r>
            <a:r>
              <a:rPr lang="en-US" sz="2000" i="1" dirty="0">
                <a:solidFill>
                  <a:srgbClr val="0000FF"/>
                </a:solidFill>
                <a:sym typeface="Wingdings" pitchFamily="2" charset="2"/>
              </a:rPr>
              <a:t>W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000" i="0" dirty="0">
                <a:solidFill>
                  <a:srgbClr val="0000FF"/>
                </a:solidFill>
                <a:sym typeface="Wingdings" pitchFamily="2" charset="2"/>
              </a:rPr>
              <a:t>+ jets</a:t>
            </a:r>
            <a:r>
              <a:rPr lang="en-US" sz="2000" i="0" dirty="0">
                <a:sym typeface="Wingdings" pitchFamily="2" charset="2"/>
              </a:rPr>
              <a:t> </a:t>
            </a:r>
            <a:r>
              <a:rPr lang="en-US" sz="2000" i="0" dirty="0" smtClean="0">
                <a:sym typeface="Wingdings" pitchFamily="2" charset="2"/>
              </a:rPr>
              <a:t>from </a:t>
            </a:r>
            <a:r>
              <a:rPr lang="en-US" sz="2000" i="0" dirty="0" err="1" smtClean="0">
                <a:sym typeface="Wingdings" pitchFamily="2" charset="2"/>
              </a:rPr>
              <a:t>semileptonic</a:t>
            </a:r>
            <a:r>
              <a:rPr lang="en-US" sz="2000" i="0" dirty="0" smtClean="0">
                <a:sym typeface="Wingdings" pitchFamily="2" charset="2"/>
              </a:rPr>
              <a:t> 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top pairs</a:t>
            </a:r>
            <a:endParaRPr lang="en-US" sz="2000" i="0" baseline="30000" dirty="0">
              <a:solidFill>
                <a:srgbClr val="FF0000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867104" y="1332187"/>
            <a:ext cx="4915128" cy="770425"/>
            <a:chOff x="914400" y="1600200"/>
            <a:chExt cx="4915128" cy="770425"/>
          </a:xfrm>
        </p:grpSpPr>
        <p:sp>
          <p:nvSpPr>
            <p:cNvPr id="34822" name="Text Box 11"/>
            <p:cNvSpPr txBox="1">
              <a:spLocks noChangeArrowheads="1"/>
            </p:cNvSpPr>
            <p:nvPr/>
          </p:nvSpPr>
          <p:spPr bwMode="auto">
            <a:xfrm>
              <a:off x="914400" y="1600200"/>
              <a:ext cx="4915128" cy="40011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Main production channels are </a:t>
              </a:r>
              <a:r>
                <a:rPr lang="en-US" sz="2000" i="0" dirty="0">
                  <a:solidFill>
                    <a:srgbClr val="0000FF"/>
                  </a:solidFill>
                </a:rPr>
                <a:t>C invariant</a:t>
              </a:r>
              <a:r>
                <a:rPr lang="en-US" sz="2000" i="0" dirty="0"/>
                <a:t>:</a:t>
              </a:r>
            </a:p>
          </p:txBody>
        </p:sp>
        <p:pic>
          <p:nvPicPr>
            <p:cNvPr id="19" name="Picture 18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749745" y="2049035"/>
              <a:ext cx="1174108" cy="321529"/>
            </a:xfrm>
            <a:prstGeom prst="rect">
              <a:avLst/>
            </a:prstGeom>
            <a:noFill/>
          </p:spPr>
        </p:pic>
        <p:pic>
          <p:nvPicPr>
            <p:cNvPr id="20" name="Picture 19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3962560" y="2048974"/>
              <a:ext cx="1142680" cy="321651"/>
            </a:xfrm>
            <a:prstGeom prst="rect">
              <a:avLst/>
            </a:prstGeom>
            <a:noFill/>
          </p:spPr>
        </p:pic>
      </p:grpSp>
      <p:grpSp>
        <p:nvGrpSpPr>
          <p:cNvPr id="3" name="Group 22"/>
          <p:cNvGrpSpPr/>
          <p:nvPr/>
        </p:nvGrpSpPr>
        <p:grpSpPr>
          <a:xfrm>
            <a:off x="867104" y="2167759"/>
            <a:ext cx="6413935" cy="885464"/>
            <a:chOff x="914400" y="2435772"/>
            <a:chExt cx="6413935" cy="885464"/>
          </a:xfrm>
        </p:grpSpPr>
        <p:sp>
          <p:nvSpPr>
            <p:cNvPr id="34826" name="Text Box 20"/>
            <p:cNvSpPr txBox="1">
              <a:spLocks noChangeArrowheads="1"/>
            </p:cNvSpPr>
            <p:nvPr/>
          </p:nvSpPr>
          <p:spPr bwMode="auto">
            <a:xfrm>
              <a:off x="914400" y="2435772"/>
              <a:ext cx="6413935" cy="46166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Semi-</a:t>
              </a:r>
              <a:r>
                <a:rPr lang="en-US" sz="2000" i="0" dirty="0" err="1"/>
                <a:t>leptonic</a:t>
              </a:r>
              <a:r>
                <a:rPr lang="en-US" sz="2000" i="0" dirty="0"/>
                <a:t> decay involves (partially) left-handed </a:t>
              </a:r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i="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pic>
          <p:nvPicPr>
            <p:cNvPr id="22" name="Picture 21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689328" y="2935046"/>
              <a:ext cx="4666134" cy="386190"/>
            </a:xfrm>
            <a:prstGeom prst="rect">
              <a:avLst/>
            </a:prstGeom>
            <a:noFill/>
          </p:spPr>
        </p:pic>
      </p:grpSp>
      <p:grpSp>
        <p:nvGrpSpPr>
          <p:cNvPr id="4" name="Group 24"/>
          <p:cNvGrpSpPr/>
          <p:nvPr/>
        </p:nvGrpSpPr>
        <p:grpSpPr>
          <a:xfrm>
            <a:off x="930167" y="3234560"/>
            <a:ext cx="8002512" cy="883897"/>
            <a:chOff x="898635" y="3329152"/>
            <a:chExt cx="8002512" cy="883897"/>
          </a:xfrm>
        </p:grpSpPr>
        <p:sp>
          <p:nvSpPr>
            <p:cNvPr id="34827" name="Text Box 21"/>
            <p:cNvSpPr txBox="1">
              <a:spLocks noChangeArrowheads="1"/>
            </p:cNvSpPr>
            <p:nvPr/>
          </p:nvSpPr>
          <p:spPr bwMode="auto">
            <a:xfrm>
              <a:off x="898635" y="3329152"/>
              <a:ext cx="8002512" cy="46166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But charge conjugate decay involves (same degree) </a:t>
              </a:r>
              <a:r>
                <a:rPr lang="en-US" sz="2000" i="0" dirty="0">
                  <a:solidFill>
                    <a:srgbClr val="009900"/>
                  </a:solidFill>
                </a:rPr>
                <a:t>right-handed</a:t>
              </a:r>
              <a:r>
                <a:rPr lang="en-US" sz="2000" i="0" dirty="0"/>
                <a:t> </a:t>
              </a:r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2400" i="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pic>
          <p:nvPicPr>
            <p:cNvPr id="24" name="Picture 23" descr="txp_fig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tretch>
              <a:fillRect/>
            </a:stretch>
          </p:blipFill>
          <p:spPr>
            <a:xfrm>
              <a:off x="1619837" y="3826818"/>
              <a:ext cx="4634762" cy="38623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animBg="1"/>
      <p:bldP spid="348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Semi-</a:t>
            </a:r>
            <a:r>
              <a:rPr lang="en-US" sz="4000" dirty="0" err="1" smtClean="0"/>
              <a:t>leptonic</a:t>
            </a:r>
            <a:r>
              <a:rPr lang="en-US" sz="4000" dirty="0" smtClean="0"/>
              <a:t> tops vs.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+ 3 jets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 descr="tWp2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7759" y="2475187"/>
            <a:ext cx="3019094" cy="301909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8" name="Picture 7" descr="tWm2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20407" y="2475186"/>
            <a:ext cx="3034862" cy="303486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57647" y="1794665"/>
            <a:ext cx="999041" cy="525563"/>
          </a:xfrm>
          <a:prstGeom prst="rect">
            <a:avLst/>
          </a:prstGeom>
          <a:noFill/>
        </p:spPr>
      </p:pic>
      <p:pic>
        <p:nvPicPr>
          <p:cNvPr id="19" name="Picture 1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708745" y="1877658"/>
            <a:ext cx="920127" cy="394565"/>
          </a:xfrm>
          <a:prstGeom prst="rect">
            <a:avLst/>
          </a:prstGeom>
          <a:noFill/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24413" y="1129127"/>
            <a:ext cx="2446116" cy="1209750"/>
          </a:xfrm>
          <a:prstGeom prst="rect">
            <a:avLst/>
          </a:prstGeom>
          <a:noFill/>
        </p:spPr>
      </p:pic>
      <p:pic>
        <p:nvPicPr>
          <p:cNvPr id="22" name="Picture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536543" y="5582383"/>
            <a:ext cx="465094" cy="503107"/>
          </a:xfrm>
          <a:prstGeom prst="rect">
            <a:avLst/>
          </a:prstGeom>
          <a:noFill/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39521" y="4649069"/>
            <a:ext cx="465093" cy="409193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/>
          <p:nvPr/>
        </p:nvCxnSpPr>
        <p:spPr bwMode="auto">
          <a:xfrm>
            <a:off x="3468414" y="5849007"/>
            <a:ext cx="1403131" cy="15765"/>
          </a:xfrm>
          <a:prstGeom prst="straightConnector1">
            <a:avLst/>
          </a:prstGeom>
          <a:solidFill>
            <a:srgbClr val="FF99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1040527" y="3447396"/>
            <a:ext cx="1319049" cy="5254"/>
          </a:xfrm>
          <a:prstGeom prst="straightConnector1">
            <a:avLst/>
          </a:prstGeom>
          <a:solidFill>
            <a:srgbClr val="FF99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32AA4E-8DE5-491E-B682-272BA4B4BA7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about new physics?</a:t>
            </a:r>
            <a:endParaRPr lang="en-US" baseline="-25000" dirty="0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851339" y="1474077"/>
            <a:ext cx="7582525" cy="4001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Whether</a:t>
            </a:r>
            <a:r>
              <a:rPr lang="en-US" sz="2000" i="0" dirty="0" smtClean="0"/>
              <a:t> e</a:t>
            </a:r>
            <a:r>
              <a:rPr lang="en-US" sz="2000" i="0" baseline="30000" dirty="0" smtClean="0"/>
              <a:t>+</a:t>
            </a:r>
            <a:r>
              <a:rPr lang="en-US" sz="2000" i="0" dirty="0" smtClean="0"/>
              <a:t> looks like e</a:t>
            </a:r>
            <a:r>
              <a:rPr lang="en-US" sz="2000" i="0" baseline="30000" dirty="0" smtClean="0"/>
              <a:t>-</a:t>
            </a:r>
            <a:r>
              <a:rPr lang="en-US" sz="2000" i="0" dirty="0" smtClean="0"/>
              <a:t> depends on production channels involved</a:t>
            </a:r>
          </a:p>
        </p:txBody>
      </p:sp>
      <p:sp>
        <p:nvSpPr>
          <p:cNvPr id="34831" name="Text Box 26"/>
          <p:cNvSpPr txBox="1">
            <a:spLocks noChangeArrowheads="1"/>
          </p:cNvSpPr>
          <p:nvPr/>
        </p:nvSpPr>
        <p:spPr bwMode="auto">
          <a:xfrm>
            <a:off x="964326" y="2199292"/>
            <a:ext cx="7202212" cy="1323439"/>
          </a:xfrm>
          <a:prstGeom prst="rect">
            <a:avLst/>
          </a:prstGeom>
          <a:solidFill>
            <a:srgbClr val="0099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6600CC"/>
                </a:solidFill>
                <a:sym typeface="Wingdings" pitchFamily="2" charset="2"/>
              </a:rPr>
              <a:t>For example </a:t>
            </a:r>
            <a:r>
              <a:rPr lang="en-US" sz="2000" b="1" dirty="0" err="1" smtClean="0">
                <a:solidFill>
                  <a:srgbClr val="6600CC"/>
                </a:solidFill>
                <a:sym typeface="Wingdings" pitchFamily="2" charset="2"/>
              </a:rPr>
              <a:t>s</a:t>
            </a:r>
            <a:r>
              <a:rPr lang="en-US" sz="2000" b="1" i="0" dirty="0" err="1" smtClean="0">
                <a:solidFill>
                  <a:srgbClr val="6600CC"/>
                </a:solidFill>
                <a:sym typeface="Wingdings" pitchFamily="2" charset="2"/>
              </a:rPr>
              <a:t>upersymmetry</a:t>
            </a:r>
            <a:r>
              <a:rPr lang="en-US" sz="2000" b="1" dirty="0" smtClean="0">
                <a:solidFill>
                  <a:srgbClr val="6600CC"/>
                </a:solidFill>
                <a:sym typeface="Wingdings" pitchFamily="2" charset="2"/>
              </a:rPr>
              <a:t>:</a:t>
            </a:r>
            <a:r>
              <a:rPr lang="en-US" sz="2000" b="1" i="0" dirty="0" smtClean="0">
                <a:solidFill>
                  <a:srgbClr val="6600CC"/>
                </a:solidFill>
                <a:sym typeface="Wingdings" pitchFamily="2" charset="2"/>
              </a:rPr>
              <a:t>  </a:t>
            </a:r>
            <a:r>
              <a:rPr lang="en-US" sz="2000" i="0" dirty="0" smtClean="0">
                <a:sym typeface="Wingdings" pitchFamily="2" charset="2"/>
              </a:rPr>
              <a:t> Depends on whether</a:t>
            </a:r>
          </a:p>
          <a:p>
            <a:r>
              <a:rPr lang="en-US" sz="2000" dirty="0" smtClean="0">
                <a:sym typeface="Wingdings" pitchFamily="2" charset="2"/>
              </a:rPr>
              <a:t>initial quarks are correlated with final leptons:</a:t>
            </a:r>
            <a:r>
              <a:rPr lang="en-US" sz="2000" i="0" dirty="0" smtClean="0">
                <a:sym typeface="Wingdings" pitchFamily="2" charset="2"/>
              </a:rPr>
              <a:t>     </a:t>
            </a:r>
          </a:p>
          <a:p>
            <a:r>
              <a:rPr lang="en-US" sz="2000" dirty="0" smtClean="0">
                <a:sym typeface="Wingdings" pitchFamily="2" charset="2"/>
              </a:rPr>
              <a:t>                                                                                    (at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O(a</a:t>
            </a:r>
            <a:r>
              <a:rPr lang="en-US" sz="2000" baseline="-25000" dirty="0" smtClean="0">
                <a:latin typeface="+mn-lt"/>
                <a:sym typeface="Wingdings" pitchFamily="2" charset="2"/>
              </a:rPr>
              <a:t>s</a:t>
            </a:r>
            <a:r>
              <a:rPr lang="en-US" sz="2000" baseline="30000" dirty="0" smtClean="0">
                <a:latin typeface="+mn-lt"/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))</a:t>
            </a:r>
            <a:r>
              <a:rPr lang="en-US" sz="2000" i="0" dirty="0" smtClean="0">
                <a:sym typeface="Wingdings" pitchFamily="2" charset="2"/>
              </a:rPr>
              <a:t>   </a:t>
            </a:r>
          </a:p>
          <a:p>
            <a:r>
              <a:rPr lang="en-US" sz="2000" dirty="0" smtClean="0">
                <a:sym typeface="Wingdings" pitchFamily="2" charset="2"/>
              </a:rPr>
              <a:t>                                                                </a:t>
            </a:r>
            <a:r>
              <a:rPr lang="en-US" sz="2000" i="0" dirty="0" smtClean="0">
                <a:sym typeface="Wingdings" pitchFamily="2" charset="2"/>
              </a:rPr>
              <a:t>           </a:t>
            </a:r>
            <a:endParaRPr lang="en-US" sz="2000" i="0" baseline="30000" dirty="0">
              <a:solidFill>
                <a:srgbClr val="FF0000"/>
              </a:solidFill>
            </a:endParaRPr>
          </a:p>
        </p:txBody>
      </p:sp>
      <p:pic>
        <p:nvPicPr>
          <p:cNvPr id="34832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2559" y="3178558"/>
            <a:ext cx="1190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438508" y="2841451"/>
            <a:ext cx="3345984" cy="337881"/>
          </a:xfrm>
          <a:prstGeom prst="rect">
            <a:avLst/>
          </a:prstGeom>
          <a:noFill/>
        </p:spPr>
      </p:pic>
      <p:pic>
        <p:nvPicPr>
          <p:cNvPr id="31" name="Picture 3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558115" y="3193099"/>
            <a:ext cx="1063403" cy="323223"/>
          </a:xfrm>
          <a:prstGeom prst="rect">
            <a:avLst/>
          </a:prstGeom>
          <a:noFill/>
        </p:spPr>
      </p:pic>
      <p:pic>
        <p:nvPicPr>
          <p:cNvPr id="32" name="Picture 3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568853" y="2883611"/>
            <a:ext cx="1058982" cy="26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F9933C-9F72-4C1A-8A68-FFC2D7559EC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610600" cy="533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Numbers of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jets </a:t>
            </a:r>
            <a:r>
              <a:rPr lang="en-US" sz="3600" dirty="0" smtClean="0"/>
              <a:t>events at 7 </a:t>
            </a:r>
            <a:r>
              <a:rPr lang="en-US" sz="3600" dirty="0" err="1" smtClean="0"/>
              <a:t>TeV</a:t>
            </a:r>
            <a:endParaRPr lang="en-US" sz="3600" dirty="0" smtClean="0"/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3965027" y="974834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0" baseline="30000" dirty="0" smtClean="0"/>
              <a:t>+</a:t>
            </a:r>
            <a:r>
              <a:rPr lang="en-US" sz="2000" i="0" dirty="0" smtClean="0"/>
              <a:t> +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aseline="30000" dirty="0" smtClean="0"/>
              <a:t>- </a:t>
            </a:r>
            <a:r>
              <a:rPr lang="en-US" sz="2000" i="0" dirty="0" smtClean="0"/>
              <a:t>.   </a:t>
            </a:r>
            <a:r>
              <a:rPr lang="en-US" sz="2000" dirty="0" smtClean="0"/>
              <a:t>I</a:t>
            </a:r>
            <a:r>
              <a:rPr lang="en-US" sz="2000" i="0" dirty="0" smtClean="0"/>
              <a:t>ncludes branching ratio for decay to one flavor lepton,</a:t>
            </a:r>
          </a:p>
          <a:p>
            <a:r>
              <a:rPr lang="en-US" sz="2000" i="0" dirty="0" smtClean="0"/>
              <a:t>standard </a:t>
            </a:r>
            <a:r>
              <a:rPr lang="en-US" sz="2000" i="0" dirty="0"/>
              <a:t>cuts </a:t>
            </a:r>
            <a:r>
              <a:rPr lang="en-US" sz="2000" i="0" dirty="0" smtClean="0"/>
              <a:t>on: </a:t>
            </a:r>
            <a:r>
              <a:rPr lang="en-US" sz="2000" i="0" dirty="0"/>
              <a:t>jet (anti-</a:t>
            </a:r>
            <a:r>
              <a:rPr lang="en-US" sz="2000" i="0" dirty="0" err="1"/>
              <a:t>k</a:t>
            </a:r>
            <a:r>
              <a:rPr lang="en-US" sz="2000" i="0" baseline="-25000" dirty="0" err="1"/>
              <a:t>T</a:t>
            </a:r>
            <a:r>
              <a:rPr lang="en-US" sz="2000" i="0" dirty="0"/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i="0" dirty="0">
                <a:latin typeface="Times New Roman" pitchFamily="18" charset="0"/>
                <a:cs typeface="Times New Roman" pitchFamily="18" charset="0"/>
              </a:rPr>
              <a:t>=0.4</a:t>
            </a:r>
            <a:r>
              <a:rPr lang="en-US" sz="2000" i="0" dirty="0"/>
              <a:t>) </a:t>
            </a:r>
          </a:p>
          <a:p>
            <a:r>
              <a:rPr lang="en-US" sz="2000" i="0" dirty="0"/>
              <a:t>rapidity, lepton, missing E</a:t>
            </a:r>
            <a:r>
              <a:rPr lang="en-US" sz="2000" i="0" baseline="-25000" dirty="0"/>
              <a:t>T</a:t>
            </a:r>
            <a:r>
              <a:rPr lang="en-US" sz="2000" i="0" dirty="0"/>
              <a:t> </a:t>
            </a:r>
          </a:p>
        </p:txBody>
      </p:sp>
      <p:pic>
        <p:nvPicPr>
          <p:cNvPr id="820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849" y="1605455"/>
            <a:ext cx="2212427" cy="28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966" y="1860332"/>
            <a:ext cx="2535621" cy="30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8565" y="2456793"/>
            <a:ext cx="50546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Line 61"/>
          <p:cNvSpPr>
            <a:spLocks noChangeShapeType="1"/>
          </p:cNvSpPr>
          <p:nvPr/>
        </p:nvSpPr>
        <p:spPr bwMode="auto">
          <a:xfrm>
            <a:off x="656896" y="4522075"/>
            <a:ext cx="80772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63"/>
          <p:cNvSpPr>
            <a:spLocks noChangeShapeType="1"/>
          </p:cNvSpPr>
          <p:nvPr/>
        </p:nvSpPr>
        <p:spPr bwMode="auto">
          <a:xfrm>
            <a:off x="625365" y="2900855"/>
            <a:ext cx="80772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67"/>
          <p:cNvSpPr>
            <a:spLocks noChangeArrowheads="1"/>
          </p:cNvSpPr>
          <p:nvPr/>
        </p:nvSpPr>
        <p:spPr bwMode="auto">
          <a:xfrm>
            <a:off x="625365" y="2443655"/>
            <a:ext cx="8077200" cy="3429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/>
          </a:p>
        </p:txBody>
      </p:sp>
      <p:pic>
        <p:nvPicPr>
          <p:cNvPr id="8212" name="Picture 3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3554" y="5041736"/>
            <a:ext cx="23780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3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3079" y="5043323"/>
            <a:ext cx="5619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3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4766" y="5052848"/>
            <a:ext cx="860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38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2830" y="4590340"/>
            <a:ext cx="22225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39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8368" y="4668127"/>
            <a:ext cx="5619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40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8130" y="4674477"/>
            <a:ext cx="1047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35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565" y="2977055"/>
            <a:ext cx="27559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36" descr="txp_fig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2565" y="3053255"/>
            <a:ext cx="8604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37" descr="txp_fig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9478" y="3031030"/>
            <a:ext cx="1235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38" descr="txp_fig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399" y="3364953"/>
            <a:ext cx="2895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39" descr="txp_fig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799" y="3414166"/>
            <a:ext cx="860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40" descr="txp_fig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62" y="3412578"/>
            <a:ext cx="10636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txp_fig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927099" y="3714499"/>
            <a:ext cx="2863850" cy="375587"/>
          </a:xfrm>
          <a:prstGeom prst="rect">
            <a:avLst/>
          </a:prstGeom>
          <a:noFill/>
        </p:spPr>
      </p:pic>
      <p:pic>
        <p:nvPicPr>
          <p:cNvPr id="36" name="Picture 35" descr="txp_fig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170487" y="3775027"/>
            <a:ext cx="565149" cy="235478"/>
          </a:xfrm>
          <a:prstGeom prst="rect">
            <a:avLst/>
          </a:prstGeom>
          <a:noFill/>
        </p:spPr>
      </p:pic>
      <p:pic>
        <p:nvPicPr>
          <p:cNvPr id="37" name="Picture 36" descr="txp_fig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240586" y="3772552"/>
            <a:ext cx="860425" cy="265830"/>
          </a:xfrm>
          <a:prstGeom prst="rect">
            <a:avLst/>
          </a:prstGeom>
          <a:noFill/>
        </p:spPr>
      </p:pic>
      <p:pic>
        <p:nvPicPr>
          <p:cNvPr id="38" name="Picture 37" descr="txp_fig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252427" y="5405173"/>
            <a:ext cx="2613025" cy="312662"/>
          </a:xfrm>
          <a:prstGeom prst="rect">
            <a:avLst/>
          </a:prstGeom>
          <a:noFill/>
        </p:spPr>
      </p:pic>
      <p:pic>
        <p:nvPicPr>
          <p:cNvPr id="39" name="Picture 38" descr="txp_fig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338628" y="5404725"/>
            <a:ext cx="374699" cy="234186"/>
          </a:xfrm>
          <a:prstGeom prst="rect">
            <a:avLst/>
          </a:prstGeom>
          <a:noFill/>
        </p:spPr>
      </p:pic>
      <p:pic>
        <p:nvPicPr>
          <p:cNvPr id="40" name="Picture 39" descr="txp_fig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557183" y="5412346"/>
            <a:ext cx="563562" cy="234817"/>
          </a:xfrm>
          <a:prstGeom prst="rect">
            <a:avLst/>
          </a:prstGeom>
          <a:noFill/>
        </p:spPr>
      </p:pic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pic>
        <p:nvPicPr>
          <p:cNvPr id="43" name="Picture 42" descr="txp_fig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835573" y="1042594"/>
            <a:ext cx="2514600" cy="468824"/>
          </a:xfrm>
          <a:prstGeom prst="rect">
            <a:avLst/>
          </a:prstGeom>
          <a:noFill/>
        </p:spPr>
      </p:pic>
      <p:pic>
        <p:nvPicPr>
          <p:cNvPr id="44" name="Picture 43" descr="txp_fig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91535" y="4090323"/>
            <a:ext cx="3004694" cy="375587"/>
          </a:xfrm>
          <a:prstGeom prst="rect">
            <a:avLst/>
          </a:prstGeom>
          <a:noFill/>
        </p:spPr>
      </p:pic>
      <p:pic>
        <p:nvPicPr>
          <p:cNvPr id="47" name="Picture 46" descr="txp_fig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154297" y="4128938"/>
            <a:ext cx="549136" cy="235478"/>
          </a:xfrm>
          <a:prstGeom prst="rect">
            <a:avLst/>
          </a:prstGeom>
          <a:noFill/>
        </p:spPr>
      </p:pic>
      <p:pic>
        <p:nvPicPr>
          <p:cNvPr id="48" name="Picture 47" descr="txp_fig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7236917" y="4108223"/>
            <a:ext cx="860425" cy="26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CE2AD-A888-4B36-9957-BF4853B8C40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i="1" dirty="0" smtClean="0"/>
              <a:t>W</a:t>
            </a:r>
            <a:r>
              <a:rPr lang="en-US" sz="3600" dirty="0" smtClean="0"/>
              <a:t> polarization even large at </a:t>
            </a:r>
            <a:r>
              <a:rPr lang="en-US" sz="3600" dirty="0" err="1" smtClean="0"/>
              <a:t>Tevatron</a:t>
            </a:r>
            <a:endParaRPr lang="en-US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334125" cy="47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0" y="3429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endParaRPr lang="en-US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33528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/>
              <a:t>LO</a:t>
            </a:r>
            <a:endParaRPr lang="en-US" sz="2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6" y="0"/>
            <a:ext cx="8450317" cy="1286148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ratios</a:t>
            </a:r>
            <a:endParaRPr lang="en-US" baseline="-2500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30624" y="2506716"/>
            <a:ext cx="4524700" cy="37048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Like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ratio, stable against </a:t>
            </a:r>
            <a:r>
              <a:rPr lang="en-US" sz="2000" kern="0" dirty="0" err="1" smtClean="0">
                <a:latin typeface="+mn-lt"/>
              </a:rPr>
              <a:t>perturbative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nonperturbative</a:t>
            </a:r>
            <a:r>
              <a:rPr lang="en-US" sz="2000" kern="0" dirty="0" smtClean="0">
                <a:latin typeface="+mn-lt"/>
              </a:rPr>
              <a:t> QCD effects, since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kern="0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1" kern="0" dirty="0" smtClean="0">
                <a:solidFill>
                  <a:srgbClr val="009900"/>
                </a:solidFill>
                <a:latin typeface="+mn-lt"/>
              </a:rPr>
              <a:t> ≈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kern="0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2000" b="1" kern="0" dirty="0" smtClean="0">
              <a:solidFill>
                <a:srgbClr val="0099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Like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</a:rPr>
              <a:t> </a:t>
            </a:r>
            <a:r>
              <a:rPr lang="en-US" sz="2000" kern="0" dirty="0" smtClean="0"/>
              <a:t>ratio, in inclusive case (</a:t>
            </a:r>
            <a:r>
              <a:rPr lang="en-US" sz="2000" i="1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kern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000" kern="0" dirty="0" smtClean="0"/>
              <a:t>) it’s a </a:t>
            </a:r>
            <a:r>
              <a:rPr lang="en-US" sz="2000" kern="0" dirty="0" smtClean="0">
                <a:solidFill>
                  <a:srgbClr val="009900"/>
                </a:solidFill>
              </a:rPr>
              <a:t>precision observable</a:t>
            </a:r>
            <a:r>
              <a:rPr lang="en-US" sz="2000" kern="0" dirty="0" smtClean="0"/>
              <a:t>,  computable at </a:t>
            </a:r>
            <a:r>
              <a:rPr lang="en-US" sz="2000" kern="0" dirty="0" smtClean="0">
                <a:solidFill>
                  <a:schemeClr val="accent2"/>
                </a:solidFill>
              </a:rPr>
              <a:t>NNLO</a:t>
            </a:r>
            <a:r>
              <a:rPr lang="en-US" sz="2000" kern="0" dirty="0" smtClean="0"/>
              <a:t>, also including experimental cuts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/>
              <a:t>Perhaps not quite as clean experimentally as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kern="0" dirty="0" smtClean="0"/>
              <a:t>,  because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kern="0" dirty="0" smtClean="0"/>
              <a:t>and  </a:t>
            </a:r>
            <a:r>
              <a:rPr lang="en-US" sz="2000" b="1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i="1" kern="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/>
              <a:t>selections are not identical, top background is different</a:t>
            </a:r>
            <a:endParaRPr kumimoji="0" lang="en-US" sz="2000" i="0" u="none" strike="noStrike" kern="0" cap="none" spc="0" normalizeH="0" baseline="-2500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004" y="2412124"/>
            <a:ext cx="3466513" cy="340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032631" y="1477676"/>
            <a:ext cx="7254784" cy="61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7711" y="581747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MSTW</a:t>
            </a:r>
            <a:endParaRPr lang="en-US" dirty="0">
              <a:solidFill>
                <a:srgbClr val="EF1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3AF37-2EE2-4F1E-A8C4-D9EFCE88B52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6" y="0"/>
            <a:ext cx="8450317" cy="1286148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ratios (cont.)</a:t>
            </a:r>
            <a:endParaRPr lang="en-US" baseline="-25000" dirty="0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30168" y="2017986"/>
            <a:ext cx="7693570" cy="16396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Like 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ratio, now computable at NLO                               for </a:t>
            </a:r>
            <a:r>
              <a:rPr lang="en-US" sz="2000" kern="0" dirty="0" smtClean="0">
                <a:solidFill>
                  <a:srgbClr val="009900"/>
                </a:solidFill>
                <a:latin typeface="+mn-lt"/>
              </a:rPr>
              <a:t>up to 3 associated jets</a:t>
            </a:r>
            <a:r>
              <a:rPr lang="en-US" sz="2000" kern="0" dirty="0" smtClean="0">
                <a:latin typeface="+mn-lt"/>
              </a:rPr>
              <a:t> [</a:t>
            </a:r>
            <a:r>
              <a:rPr lang="en-US" sz="2000" b="1" kern="0" dirty="0" err="1" smtClean="0">
                <a:latin typeface="+mn-lt"/>
              </a:rPr>
              <a:t>BlackHat+Sherpa</a:t>
            </a:r>
            <a:r>
              <a:rPr lang="en-US" sz="2000" kern="0" dirty="0" smtClean="0">
                <a:latin typeface="+mn-lt"/>
              </a:rPr>
              <a:t>]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Use ratio, plus measurement of </a:t>
            </a:r>
            <a:r>
              <a:rPr lang="en-US" sz="2000" b="1" i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i="1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="1" kern="0" dirty="0" err="1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jet</a:t>
            </a:r>
            <a:r>
              <a:rPr lang="en-US" sz="20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000" kern="0" dirty="0" smtClean="0">
                <a:latin typeface="+mn-lt"/>
              </a:rPr>
              <a:t>to </a:t>
            </a:r>
            <a:r>
              <a:rPr lang="en-US" sz="2000" kern="0" dirty="0" smtClean="0">
                <a:solidFill>
                  <a:srgbClr val="0033CC"/>
                </a:solidFill>
                <a:latin typeface="+mn-lt"/>
              </a:rPr>
              <a:t>calibrate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kern="0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  <a:sym typeface="Wingdings" pitchFamily="2" charset="2"/>
              </a:rPr>
              <a:t>nn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+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jets  </a:t>
            </a:r>
            <a:r>
              <a:rPr lang="en-US" sz="2000" kern="0" dirty="0" err="1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bkgd</a:t>
            </a:r>
            <a:r>
              <a:rPr lang="en-US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 to </a:t>
            </a:r>
            <a:r>
              <a:rPr lang="en-US" sz="2000" kern="0" dirty="0" err="1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MET+jets</a:t>
            </a:r>
            <a:r>
              <a:rPr lang="en-US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 searches </a:t>
            </a:r>
            <a:r>
              <a:rPr lang="en-US" sz="1800" kern="0" dirty="0" smtClean="0">
                <a:solidFill>
                  <a:srgbClr val="EF1FCC"/>
                </a:solidFill>
                <a:latin typeface="+mn-lt"/>
                <a:sym typeface="Wingdings" pitchFamily="2" charset="2"/>
              </a:rPr>
              <a:t>[CMS analysis note]</a:t>
            </a:r>
            <a:endParaRPr lang="en-US" sz="2000" kern="0" dirty="0" smtClean="0">
              <a:solidFill>
                <a:srgbClr val="EF1FCC"/>
              </a:solidFill>
              <a:latin typeface="+mn-lt"/>
              <a:sym typeface="Wingdings" pitchFamily="2" charset="2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+mn-lt"/>
              </a:rPr>
              <a:t>Much better statistics than 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2000" b="1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+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jets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971" y="3666256"/>
            <a:ext cx="2522484" cy="253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46" y="3679744"/>
            <a:ext cx="2648606" cy="257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26525" y="4099035"/>
            <a:ext cx="309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NLO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+ 3 jets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+ 3 jets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vs. </a:t>
            </a:r>
            <a:r>
              <a:rPr lang="en-US" sz="2400" dirty="0" err="1" smtClean="0"/>
              <a:t>Tevatron</a:t>
            </a:r>
            <a:r>
              <a:rPr lang="en-US" sz="2400" dirty="0" smtClean="0"/>
              <a:t> data</a:t>
            </a:r>
            <a:endParaRPr lang="en-US" sz="2400" dirty="0"/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079927" y="1209661"/>
            <a:ext cx="7254784" cy="615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92662" y="425668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D0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9863" y="4409089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CDF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685800" y="1447800"/>
            <a:ext cx="8077200" cy="470898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V</a:t>
            </a:r>
            <a:r>
              <a:rPr lang="en-US" sz="2000" i="0" dirty="0" smtClean="0"/>
              <a:t>ery </a:t>
            </a:r>
            <a:r>
              <a:rPr lang="en-US" sz="2000" i="0" dirty="0"/>
              <a:t>similar to </a:t>
            </a:r>
            <a:r>
              <a:rPr lang="en-US" sz="2000" i="1" dirty="0"/>
              <a:t>W</a:t>
            </a:r>
            <a:r>
              <a:rPr lang="en-US" sz="2000" i="0" dirty="0"/>
              <a:t> + 3 jets</a:t>
            </a:r>
          </a:p>
          <a:p>
            <a:pPr>
              <a:buFontTx/>
              <a:buChar char="•"/>
            </a:pPr>
            <a:r>
              <a:rPr lang="en-US" sz="2000" i="0" dirty="0"/>
              <a:t> </a:t>
            </a:r>
            <a:r>
              <a:rPr lang="en-US" sz="2000" i="0" dirty="0" smtClean="0"/>
              <a:t>Additional </a:t>
            </a:r>
            <a:r>
              <a:rPr lang="en-US" sz="2000" i="0" dirty="0"/>
              <a:t>closed </a:t>
            </a:r>
            <a:r>
              <a:rPr lang="en-US" sz="2000" i="0" dirty="0" err="1"/>
              <a:t>fermion</a:t>
            </a:r>
            <a:r>
              <a:rPr lang="en-US" sz="2000" i="0" dirty="0"/>
              <a:t> loop graphs, not present in </a:t>
            </a:r>
            <a:r>
              <a:rPr lang="en-US" sz="2000" i="1" dirty="0"/>
              <a:t>W</a:t>
            </a:r>
            <a:r>
              <a:rPr lang="en-US" sz="2000" i="0" dirty="0"/>
              <a:t> case</a:t>
            </a:r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endParaRPr lang="en-US" sz="2000" i="0" dirty="0"/>
          </a:p>
          <a:p>
            <a:pPr>
              <a:buFontTx/>
              <a:buChar char="•"/>
            </a:pPr>
            <a:r>
              <a:rPr lang="en-US" sz="2000" i="0" dirty="0"/>
              <a:t> </a:t>
            </a:r>
            <a:r>
              <a:rPr lang="en-US" sz="2000" dirty="0" smtClean="0"/>
              <a:t>But a</a:t>
            </a:r>
            <a:r>
              <a:rPr lang="en-US" sz="2000" i="0" dirty="0" smtClean="0"/>
              <a:t>nalogous </a:t>
            </a:r>
            <a:r>
              <a:rPr lang="en-US" sz="2000" i="0" dirty="0"/>
              <a:t>contributions in </a:t>
            </a:r>
            <a:r>
              <a:rPr lang="en-US" sz="2000" i="1" dirty="0"/>
              <a:t>W/Z</a:t>
            </a:r>
            <a:r>
              <a:rPr lang="en-US" sz="2000" i="0" dirty="0"/>
              <a:t> + 2 jets case</a:t>
            </a:r>
            <a:r>
              <a:rPr lang="en-US" sz="2000" dirty="0"/>
              <a:t> </a:t>
            </a:r>
            <a:endParaRPr lang="en-US" sz="2000" i="0" dirty="0"/>
          </a:p>
          <a:p>
            <a:r>
              <a:rPr lang="en-US" sz="2000" i="0" dirty="0" smtClean="0"/>
              <a:t>known </a:t>
            </a:r>
            <a:r>
              <a:rPr lang="en-US" sz="2000" i="0" dirty="0"/>
              <a:t>to be </a:t>
            </a:r>
            <a:r>
              <a:rPr lang="en-US" sz="2000" i="0" dirty="0" smtClean="0">
                <a:solidFill>
                  <a:srgbClr val="FF2811"/>
                </a:solidFill>
              </a:rPr>
              <a:t>very small</a:t>
            </a:r>
            <a:r>
              <a:rPr lang="en-US" sz="2000" i="0" dirty="0" smtClean="0"/>
              <a:t>.  </a:t>
            </a:r>
            <a:r>
              <a:rPr lang="en-US" sz="2000" i="0" dirty="0"/>
              <a:t>So </a:t>
            </a:r>
            <a:r>
              <a:rPr lang="en-US" sz="2000" i="0" dirty="0" smtClean="0">
                <a:solidFill>
                  <a:srgbClr val="FF2811"/>
                </a:solidFill>
              </a:rPr>
              <a:t>drop them</a:t>
            </a:r>
            <a:r>
              <a:rPr lang="en-US" sz="2000" i="0" dirty="0" smtClean="0"/>
              <a:t>.</a:t>
            </a:r>
            <a:endParaRPr lang="en-US" sz="2000" i="0" dirty="0"/>
          </a:p>
          <a:p>
            <a:pPr>
              <a:buFontTx/>
              <a:buChar char="•"/>
            </a:pPr>
            <a:r>
              <a:rPr lang="en-US" sz="2000" i="0" dirty="0"/>
              <a:t> Also </a:t>
            </a:r>
            <a:r>
              <a:rPr lang="en-US" sz="2000" i="0" dirty="0">
                <a:solidFill>
                  <a:srgbClr val="FF2811"/>
                </a:solidFill>
              </a:rPr>
              <a:t>more identical-</a:t>
            </a:r>
            <a:r>
              <a:rPr lang="en-US" sz="2000" i="0" dirty="0" err="1">
                <a:solidFill>
                  <a:srgbClr val="FF2811"/>
                </a:solidFill>
              </a:rPr>
              <a:t>fermion</a:t>
            </a:r>
            <a:r>
              <a:rPr lang="en-US" sz="2000" i="0" dirty="0">
                <a:solidFill>
                  <a:srgbClr val="FF2811"/>
                </a:solidFill>
              </a:rPr>
              <a:t> channels</a:t>
            </a:r>
            <a:r>
              <a:rPr lang="en-US" sz="2000" i="0" dirty="0"/>
              <a:t>, and </a:t>
            </a:r>
            <a:r>
              <a:rPr lang="en-US" sz="2000" i="0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2000" i="0" dirty="0">
                <a:solidFill>
                  <a:srgbClr val="0000FF"/>
                </a:solidFill>
              </a:rPr>
              <a:t>*</a:t>
            </a:r>
            <a:r>
              <a:rPr lang="en-US" sz="2000" i="0" dirty="0"/>
              <a:t> sitting under the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/>
              <a:t>      </a:t>
            </a:r>
            <a:r>
              <a:rPr lang="en-US" sz="2000" i="0" dirty="0">
                <a:sym typeface="Wingdings" pitchFamily="2" charset="2"/>
              </a:rPr>
              <a:t> </a:t>
            </a:r>
            <a:r>
              <a:rPr lang="en-US" sz="2000" i="0" dirty="0">
                <a:solidFill>
                  <a:srgbClr val="009900"/>
                </a:solidFill>
                <a:sym typeface="Wingdings" pitchFamily="2" charset="2"/>
              </a:rPr>
              <a:t>a bit more computationally intensive than W case</a:t>
            </a:r>
            <a:r>
              <a:rPr lang="en-US" sz="2000" i="0" dirty="0">
                <a:sym typeface="Wingdings" pitchFamily="2" charset="2"/>
              </a:rPr>
              <a:t>.</a:t>
            </a:r>
            <a:endParaRPr lang="en-US" sz="2000" i="0" dirty="0"/>
          </a:p>
          <a:p>
            <a:pPr>
              <a:buFont typeface="Arial" charset="0"/>
              <a:buChar char="•"/>
            </a:pPr>
            <a:r>
              <a:rPr lang="en-US" sz="2000" i="0" dirty="0"/>
              <a:t> </a:t>
            </a:r>
            <a:r>
              <a:rPr lang="en-US" sz="2000" dirty="0" smtClean="0"/>
              <a:t>I</a:t>
            </a:r>
            <a:r>
              <a:rPr lang="en-US" sz="2000" i="0" dirty="0" smtClean="0"/>
              <a:t>nitial results </a:t>
            </a:r>
            <a:r>
              <a:rPr lang="en-US" sz="2000" dirty="0" smtClean="0">
                <a:solidFill>
                  <a:srgbClr val="EF1FCC"/>
                </a:solidFill>
              </a:rPr>
              <a:t>[1004.1659]</a:t>
            </a:r>
            <a:r>
              <a:rPr lang="en-US" sz="2000" i="0" dirty="0" smtClean="0"/>
              <a:t> for </a:t>
            </a:r>
            <a:r>
              <a:rPr lang="en-US" sz="2000" i="0" dirty="0" err="1" smtClean="0"/>
              <a:t>Tevatron</a:t>
            </a:r>
            <a:r>
              <a:rPr lang="en-US" sz="2000" i="0" dirty="0" smtClean="0"/>
              <a:t>, CDF </a:t>
            </a:r>
            <a:r>
              <a:rPr lang="en-US" sz="2000" i="0" dirty="0"/>
              <a:t>and D0 cuts.</a:t>
            </a:r>
          </a:p>
          <a:p>
            <a:pPr>
              <a:buFont typeface="Arial" charset="0"/>
              <a:buChar char="•"/>
            </a:pPr>
            <a:r>
              <a:rPr lang="en-US" sz="2000" i="0" dirty="0"/>
              <a:t> </a:t>
            </a:r>
            <a:r>
              <a:rPr lang="en-US" sz="2000" dirty="0" smtClean="0"/>
              <a:t>Plan to</a:t>
            </a:r>
            <a:r>
              <a:rPr lang="en-US" sz="2000" i="0" dirty="0" smtClean="0"/>
              <a:t> compute NLO W/</a:t>
            </a:r>
            <a:r>
              <a:rPr lang="en-US" sz="2000" i="1" dirty="0" smtClean="0"/>
              <a:t>Z</a:t>
            </a:r>
            <a:r>
              <a:rPr lang="en-US" sz="2000" i="0" dirty="0" smtClean="0"/>
              <a:t> + 1,2,3 jets for 7 </a:t>
            </a:r>
            <a:r>
              <a:rPr lang="en-US" sz="2000" i="0" dirty="0" err="1" smtClean="0"/>
              <a:t>TeV</a:t>
            </a:r>
            <a:r>
              <a:rPr lang="en-US" sz="2000" i="0" dirty="0" smtClean="0"/>
              <a:t> LHC,             allowing detailed study of </a:t>
            </a:r>
            <a:r>
              <a:rPr lang="en-US" sz="2000" i="1" dirty="0"/>
              <a:t>W/Z</a:t>
            </a:r>
            <a:r>
              <a:rPr lang="en-US" sz="2000" i="0" dirty="0"/>
              <a:t> </a:t>
            </a:r>
            <a:r>
              <a:rPr lang="en-US" sz="2000" i="0" dirty="0" smtClean="0"/>
              <a:t>ratio as </a:t>
            </a:r>
            <a:r>
              <a:rPr lang="en-US" sz="2000" i="0" dirty="0"/>
              <a:t>function of </a:t>
            </a:r>
            <a:r>
              <a:rPr lang="en-US" sz="2000" i="0" dirty="0" smtClean="0"/>
              <a:t>kinematics</a:t>
            </a:r>
            <a:endParaRPr lang="en-US" sz="2000" i="0" dirty="0"/>
          </a:p>
        </p:txBody>
      </p:sp>
      <p:pic>
        <p:nvPicPr>
          <p:cNvPr id="3584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0428" y="2212713"/>
            <a:ext cx="6398172" cy="16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2FC2F-EFDD-43D6-B9CB-36AD52D1430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NLO</a:t>
            </a:r>
            <a:r>
              <a:rPr lang="en-US" sz="4000" i="1" smtClean="0"/>
              <a:t> Z</a:t>
            </a:r>
            <a:r>
              <a:rPr lang="en-US" sz="4000" smtClean="0"/>
              <a:t> + 3 jets</a:t>
            </a:r>
            <a:endParaRPr lang="en-US" smtClean="0"/>
          </a:p>
        </p:txBody>
      </p:sp>
      <p:pic>
        <p:nvPicPr>
          <p:cNvPr id="35848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7283" y="2349062"/>
            <a:ext cx="2778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286000"/>
            <a:ext cx="542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04EB36-A84E-4E56-9C5A-069F92CB810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One last ratio:  Jet production ratio</a:t>
            </a:r>
          </a:p>
        </p:txBody>
      </p:sp>
      <p:sp>
        <p:nvSpPr>
          <p:cNvPr id="434218" name="Text Box 42"/>
          <p:cNvSpPr txBox="1">
            <a:spLocks noChangeArrowheads="1"/>
          </p:cNvSpPr>
          <p:nvPr/>
        </p:nvSpPr>
        <p:spPr bwMode="auto">
          <a:xfrm>
            <a:off x="793532" y="4548352"/>
            <a:ext cx="7672552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  <a:cs typeface="Times New Roman" pitchFamily="18" charset="0"/>
              </a:rPr>
              <a:t>Using </a:t>
            </a:r>
            <a:r>
              <a:rPr lang="en-US" sz="2400" b="1" i="1" dirty="0" smtClean="0">
                <a:latin typeface="+mn-lt"/>
                <a:cs typeface="Times New Roman" pitchFamily="18" charset="0"/>
              </a:rPr>
              <a:t>W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+ n jets at NLO for  n=1,2,3,4  we can test this scaling at NLO </a:t>
            </a:r>
            <a:r>
              <a:rPr lang="en-US" sz="2400" b="1" dirty="0" err="1" smtClean="0">
                <a:latin typeface="+mn-lt"/>
                <a:cs typeface="Times New Roman" pitchFamily="18" charset="0"/>
              </a:rPr>
              <a:t>parton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 level.</a:t>
            </a:r>
            <a:endParaRPr lang="en-US" sz="2400" b="1" i="0" dirty="0">
              <a:latin typeface="+mn-lt"/>
            </a:endParaRPr>
          </a:p>
        </p:txBody>
      </p:sp>
      <p:sp>
        <p:nvSpPr>
          <p:cNvPr id="38928" name="Text Box 61"/>
          <p:cNvSpPr txBox="1">
            <a:spLocks noChangeArrowheads="1"/>
          </p:cNvSpPr>
          <p:nvPr/>
        </p:nvSpPr>
        <p:spPr bwMode="auto">
          <a:xfrm>
            <a:off x="751489" y="1468821"/>
            <a:ext cx="7777655" cy="3046988"/>
          </a:xfrm>
          <a:prstGeom prst="rect">
            <a:avLst/>
          </a:prstGeom>
          <a:solidFill>
            <a:srgbClr val="FFFF99"/>
          </a:solidFill>
          <a:ln w="158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0" dirty="0" smtClean="0"/>
              <a:t>“Folk theorem” – sometimes referred to as “</a:t>
            </a:r>
            <a:r>
              <a:rPr lang="en-US" sz="2400" i="0" dirty="0" err="1" smtClean="0"/>
              <a:t>Berends</a:t>
            </a:r>
            <a:r>
              <a:rPr lang="en-US" sz="2400" i="0" dirty="0" smtClean="0"/>
              <a:t> scaling”:</a:t>
            </a:r>
          </a:p>
          <a:p>
            <a:r>
              <a:rPr lang="en-US" sz="1800" dirty="0" smtClean="0">
                <a:solidFill>
                  <a:srgbClr val="EF1FCC"/>
                </a:solidFill>
              </a:rPr>
              <a:t>Ellis, </a:t>
            </a:r>
            <a:r>
              <a:rPr lang="en-US" sz="1800" dirty="0" err="1" smtClean="0">
                <a:solidFill>
                  <a:srgbClr val="EF1FCC"/>
                </a:solidFill>
              </a:rPr>
              <a:t>Kleiss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Stirling</a:t>
            </a:r>
            <a:r>
              <a:rPr lang="en-US" sz="1800" dirty="0" smtClean="0">
                <a:solidFill>
                  <a:srgbClr val="EF1FCC"/>
                </a:solidFill>
              </a:rPr>
              <a:t>, PLB 154, 435 (1985); </a:t>
            </a:r>
            <a:r>
              <a:rPr lang="en-US" sz="1800" dirty="0" err="1" smtClean="0">
                <a:solidFill>
                  <a:srgbClr val="EF1FCC"/>
                </a:solidFill>
              </a:rPr>
              <a:t>Berends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Giele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Kuijf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Kleiss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Stirling</a:t>
            </a:r>
            <a:r>
              <a:rPr lang="en-US" sz="1800" dirty="0" smtClean="0">
                <a:solidFill>
                  <a:srgbClr val="EF1FCC"/>
                </a:solidFill>
              </a:rPr>
              <a:t>, PLB 224, 237 (1989); </a:t>
            </a:r>
            <a:r>
              <a:rPr lang="en-US" sz="1800" dirty="0" err="1" smtClean="0">
                <a:solidFill>
                  <a:srgbClr val="EF1FCC"/>
                </a:solidFill>
              </a:rPr>
              <a:t>Berends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Kuijf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Tausk</a:t>
            </a:r>
            <a:r>
              <a:rPr lang="en-US" sz="1800" dirty="0" smtClean="0">
                <a:solidFill>
                  <a:srgbClr val="EF1FCC"/>
                </a:solidFill>
              </a:rPr>
              <a:t>, </a:t>
            </a:r>
            <a:r>
              <a:rPr lang="en-US" sz="1800" dirty="0" err="1" smtClean="0">
                <a:solidFill>
                  <a:srgbClr val="EF1FCC"/>
                </a:solidFill>
              </a:rPr>
              <a:t>Giele</a:t>
            </a:r>
            <a:r>
              <a:rPr lang="en-US" sz="1800" dirty="0" smtClean="0">
                <a:solidFill>
                  <a:srgbClr val="EF1FCC"/>
                </a:solidFill>
              </a:rPr>
              <a:t>, NPB 357, 32 (1991); </a:t>
            </a:r>
            <a:r>
              <a:rPr lang="en-US" sz="1800" dirty="0" err="1" smtClean="0">
                <a:solidFill>
                  <a:srgbClr val="EF1FCC"/>
                </a:solidFill>
              </a:rPr>
              <a:t>Abouzaid</a:t>
            </a:r>
            <a:r>
              <a:rPr lang="en-US" sz="1800" dirty="0" smtClean="0">
                <a:solidFill>
                  <a:srgbClr val="EF1FCC"/>
                </a:solidFill>
              </a:rPr>
              <a:t>, Frisch, </a:t>
            </a:r>
            <a:r>
              <a:rPr lang="en-US" sz="1800" dirty="0" err="1" smtClean="0">
                <a:solidFill>
                  <a:srgbClr val="EF1FCC"/>
                </a:solidFill>
              </a:rPr>
              <a:t>hep</a:t>
            </a:r>
            <a:r>
              <a:rPr lang="en-US" sz="1800" dirty="0" smtClean="0">
                <a:solidFill>
                  <a:srgbClr val="EF1FCC"/>
                </a:solidFill>
              </a:rPr>
              <a:t>-ph/0303088; D0, </a:t>
            </a:r>
            <a:r>
              <a:rPr lang="en-US" sz="1800" dirty="0" err="1" smtClean="0">
                <a:solidFill>
                  <a:srgbClr val="EF1FCC"/>
                </a:solidFill>
              </a:rPr>
              <a:t>hep</a:t>
            </a:r>
            <a:r>
              <a:rPr lang="en-US" sz="1800" dirty="0" smtClean="0">
                <a:solidFill>
                  <a:srgbClr val="EF1FCC"/>
                </a:solidFill>
              </a:rPr>
              <a:t>-ex/0205019; CDF, </a:t>
            </a:r>
            <a:r>
              <a:rPr lang="en-US" sz="1800" dirty="0" err="1" smtClean="0">
                <a:solidFill>
                  <a:srgbClr val="EF1FCC"/>
                </a:solidFill>
              </a:rPr>
              <a:t>hep</a:t>
            </a:r>
            <a:r>
              <a:rPr lang="en-US" sz="1800" dirty="0" smtClean="0">
                <a:solidFill>
                  <a:srgbClr val="EF1FCC"/>
                </a:solidFill>
              </a:rPr>
              <a:t>-ex/0312008</a:t>
            </a:r>
            <a:endParaRPr lang="en-US" sz="1800" i="0" dirty="0" smtClean="0">
              <a:solidFill>
                <a:srgbClr val="EF1FCC"/>
              </a:solidFill>
            </a:endParaRPr>
          </a:p>
          <a:p>
            <a:r>
              <a:rPr lang="en-US" sz="2400" dirty="0" smtClean="0"/>
              <a:t>A</a:t>
            </a:r>
            <a:r>
              <a:rPr lang="en-US" sz="2400" i="0" dirty="0" smtClean="0"/>
              <a:t>dding one more jet reduces the cross section by a constant factor (which depends on jet definition),        i.e. uniform </a:t>
            </a:r>
            <a:r>
              <a:rPr lang="en-US" sz="2400" i="0" dirty="0"/>
              <a:t>jet emission </a:t>
            </a:r>
            <a:r>
              <a:rPr lang="en-US" sz="2400" i="0" dirty="0" smtClean="0"/>
              <a:t>probability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/>
              <a:t>.</a:t>
            </a:r>
            <a:r>
              <a:rPr lang="en-US" sz="2400" i="0" dirty="0" smtClean="0"/>
              <a:t>                       </a:t>
            </a:r>
            <a:endParaRPr lang="en-US" sz="2400" i="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2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04EB36-A84E-4E56-9C5A-069F92CB810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title"/>
          </p:nvPr>
        </p:nvSpPr>
        <p:spPr>
          <a:xfrm>
            <a:off x="283779" y="228600"/>
            <a:ext cx="8623737" cy="109570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Jet-production ratios for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jets </a:t>
            </a:r>
            <a:r>
              <a:rPr lang="en-US" sz="3600" dirty="0" smtClean="0"/>
              <a:t>at LHC</a:t>
            </a: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072485" y="5395575"/>
            <a:ext cx="1694934" cy="81614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07886" y="5445874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+ 4 jets Preliminary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651643" y="1411013"/>
            <a:ext cx="7672552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  These ratios are not as stable in perturbation theory as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W+/W-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W/Z</a:t>
            </a:r>
            <a:r>
              <a:rPr lang="en-US" sz="2400" dirty="0" smtClean="0">
                <a:latin typeface="+mn-lt"/>
                <a:cs typeface="Times New Roman" pitchFamily="18" charset="0"/>
              </a:rPr>
              <a:t>.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Times New Roman" pitchFamily="18" charset="0"/>
              </a:rPr>
              <a:t>  But more stable than </a:t>
            </a:r>
            <a:r>
              <a:rPr lang="en-US" sz="2400" i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n jets). </a:t>
            </a:r>
            <a:endParaRPr lang="en-US" sz="24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5727" y="2689663"/>
            <a:ext cx="5397226" cy="262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AD0B0-0C86-4644-B9A6-24D00C87DD9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aseline="-25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smtClean="0"/>
              <a:t> distribution in</a:t>
            </a:r>
            <a:r>
              <a:rPr lang="en-US" sz="3200" i="1" smtClean="0"/>
              <a:t>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jets</a:t>
            </a:r>
            <a:r>
              <a:rPr lang="en-US" sz="3200" smtClean="0"/>
              <a:t> at Tevatron</a:t>
            </a:r>
          </a:p>
        </p:txBody>
      </p:sp>
      <p:pic>
        <p:nvPicPr>
          <p:cNvPr id="3994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6186488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18"/>
          <p:cNvSpPr txBox="1">
            <a:spLocks noChangeArrowheads="1"/>
          </p:cNvSpPr>
          <p:nvPr/>
        </p:nvSpPr>
        <p:spPr bwMode="auto">
          <a:xfrm>
            <a:off x="6172200" y="2438400"/>
            <a:ext cx="2819400" cy="1569660"/>
          </a:xfrm>
          <a:prstGeom prst="rect">
            <a:avLst/>
          </a:prstGeom>
          <a:solidFill>
            <a:srgbClr val="FFFF99"/>
          </a:solidFill>
          <a:ln w="15875">
            <a:solidFill>
              <a:srgbClr val="FF28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/>
              <a:t>jet </a:t>
            </a:r>
            <a:r>
              <a:rPr lang="en-US" sz="2000" dirty="0" smtClean="0"/>
              <a:t>production ratio</a:t>
            </a:r>
            <a:endParaRPr lang="en-US" sz="2000" i="0" dirty="0"/>
          </a:p>
          <a:p>
            <a:r>
              <a:rPr lang="en-US" sz="2000" i="0" dirty="0"/>
              <a:t>certainly not uniform</a:t>
            </a:r>
          </a:p>
          <a:p>
            <a:r>
              <a:rPr lang="en-US" sz="2000" i="0" dirty="0"/>
              <a:t>bin by bin in P</a:t>
            </a:r>
            <a:r>
              <a:rPr lang="en-US" sz="2000" i="0" baseline="-25000" dirty="0"/>
              <a:t>T</a:t>
            </a:r>
            <a:r>
              <a:rPr lang="en-US" sz="2000" i="0" dirty="0"/>
              <a:t>(Z)</a:t>
            </a:r>
          </a:p>
          <a:p>
            <a:r>
              <a:rPr lang="en-US" sz="2000" i="0" dirty="0"/>
              <a:t>                        </a:t>
            </a:r>
            <a:endParaRPr lang="en-US" sz="2000" i="0" dirty="0">
              <a:sym typeface="Wingdings" pitchFamily="2" charset="2"/>
            </a:endParaRPr>
          </a:p>
          <a:p>
            <a:endParaRPr lang="en-US" i="0" dirty="0"/>
          </a:p>
        </p:txBody>
      </p:sp>
      <p:pic>
        <p:nvPicPr>
          <p:cNvPr id="39944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581400"/>
            <a:ext cx="10334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4E130-4D4A-42A5-96CD-D72D43ECD92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36483"/>
            <a:ext cx="4724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869" y="1418897"/>
            <a:ext cx="8229600" cy="4162096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Large </a:t>
            </a:r>
            <a:r>
              <a:rPr lang="en-US" sz="2000" i="1" dirty="0" smtClean="0">
                <a:solidFill>
                  <a:srgbClr val="0000FF"/>
                </a:solidFill>
              </a:rPr>
              <a:t>V</a:t>
            </a:r>
            <a:r>
              <a:rPr lang="en-US" sz="2000" dirty="0" smtClean="0">
                <a:solidFill>
                  <a:srgbClr val="0000FF"/>
                </a:solidFill>
              </a:rPr>
              <a:t> + jets backgrounds </a:t>
            </a:r>
            <a:r>
              <a:rPr lang="en-US" sz="2000" dirty="0" smtClean="0"/>
              <a:t>at LHC need NLO to control normalizations, but Feynman diagrams often too slow.</a:t>
            </a:r>
          </a:p>
          <a:p>
            <a:pPr lvl="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“On-shell” approaches </a:t>
            </a:r>
            <a:r>
              <a:rPr lang="en-US" sz="2000" dirty="0" smtClean="0"/>
              <a:t>exploiting </a:t>
            </a:r>
            <a:r>
              <a:rPr lang="en-US" sz="2000" dirty="0" smtClean="0">
                <a:solidFill>
                  <a:srgbClr val="009900"/>
                </a:solidFill>
              </a:rPr>
              <a:t>analyticity</a:t>
            </a:r>
            <a:r>
              <a:rPr lang="en-US" sz="2400" dirty="0" smtClean="0"/>
              <a:t>, </a:t>
            </a:r>
            <a:r>
              <a:rPr lang="en-US" sz="2000" dirty="0" smtClean="0"/>
              <a:t>implemented numerically in </a:t>
            </a:r>
            <a:r>
              <a:rPr lang="en-US" sz="2000" b="1" dirty="0" err="1" smtClean="0"/>
              <a:t>BlackHat</a:t>
            </a:r>
            <a:r>
              <a:rPr lang="en-US" sz="2000" dirty="0" smtClean="0"/>
              <a:t>, </a:t>
            </a:r>
            <a:r>
              <a:rPr lang="en-US" sz="2000" b="1" dirty="0" smtClean="0"/>
              <a:t>Rocket, …  </a:t>
            </a:r>
            <a:r>
              <a:rPr lang="en-US" sz="2000" dirty="0" smtClean="0"/>
              <a:t>now producing NLO results for </a:t>
            </a:r>
            <a:r>
              <a:rPr lang="en-US" sz="2000" i="1" dirty="0" smtClean="0">
                <a:solidFill>
                  <a:srgbClr val="0033CC"/>
                </a:solidFill>
              </a:rPr>
              <a:t>W/Z</a:t>
            </a:r>
            <a:r>
              <a:rPr lang="en-US" sz="2000" dirty="0" smtClean="0">
                <a:solidFill>
                  <a:srgbClr val="0033CC"/>
                </a:solidFill>
              </a:rPr>
              <a:t> + 1,2,3 jets, also [new] </a:t>
            </a:r>
            <a:r>
              <a:rPr lang="en-US" sz="2000" i="1" dirty="0" smtClean="0">
                <a:solidFill>
                  <a:srgbClr val="0033CC"/>
                </a:solidFill>
              </a:rPr>
              <a:t>W</a:t>
            </a:r>
            <a:r>
              <a:rPr lang="en-US" sz="2000" baseline="30000" dirty="0" smtClean="0">
                <a:solidFill>
                  <a:srgbClr val="0033CC"/>
                </a:solidFill>
              </a:rPr>
              <a:t>(-)</a:t>
            </a:r>
            <a:r>
              <a:rPr lang="en-US" sz="2000" dirty="0" smtClean="0">
                <a:solidFill>
                  <a:srgbClr val="0033CC"/>
                </a:solidFill>
              </a:rPr>
              <a:t> + 4 jets</a:t>
            </a:r>
          </a:p>
          <a:p>
            <a:pPr lvl="0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33CC"/>
                </a:solidFill>
              </a:rPr>
              <a:t>     (as well as many other important processes)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These NLO results are still at </a:t>
            </a:r>
            <a:r>
              <a:rPr lang="en-US" sz="2000" dirty="0" err="1" smtClean="0">
                <a:solidFill>
                  <a:srgbClr val="FF0000"/>
                </a:solidFill>
              </a:rPr>
              <a:t>parton</a:t>
            </a:r>
            <a:r>
              <a:rPr lang="en-US" sz="2000" dirty="0" smtClean="0">
                <a:solidFill>
                  <a:srgbClr val="FF0000"/>
                </a:solidFill>
              </a:rPr>
              <a:t> level</a:t>
            </a:r>
            <a:r>
              <a:rPr lang="en-US" sz="2000" dirty="0" smtClean="0"/>
              <a:t>, not embedded in a </a:t>
            </a:r>
            <a:r>
              <a:rPr lang="en-US" sz="2000" dirty="0" smtClean="0">
                <a:solidFill>
                  <a:srgbClr val="008000"/>
                </a:solidFill>
              </a:rPr>
              <a:t>shower Monte Carlo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Best use</a:t>
            </a:r>
            <a:r>
              <a:rPr lang="en-US" sz="2000" dirty="0" smtClean="0"/>
              <a:t> may be via </a:t>
            </a:r>
            <a:r>
              <a:rPr lang="en-US" sz="2000" b="1" dirty="0" smtClean="0">
                <a:solidFill>
                  <a:srgbClr val="0033CC"/>
                </a:solidFill>
              </a:rPr>
              <a:t>ratios</a:t>
            </a:r>
            <a:r>
              <a:rPr lang="en-US" sz="2000" dirty="0" smtClean="0"/>
              <a:t> – aids to data-driven analysis of backgrounds.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/>
              <a:t>ratio </a:t>
            </a:r>
            <a:r>
              <a:rPr lang="en-US" sz="2000" dirty="0" smtClean="0">
                <a:solidFill>
                  <a:srgbClr val="FF0000"/>
                </a:solidFill>
              </a:rPr>
              <a:t>nontrivial, well-determined, sensitive to new physics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Left-handed </a:t>
            </a:r>
            <a:r>
              <a:rPr lang="en-US" sz="2000" i="1" dirty="0" smtClean="0">
                <a:solidFill>
                  <a:srgbClr val="009900"/>
                </a:solidFill>
              </a:rPr>
              <a:t>W</a:t>
            </a:r>
            <a:r>
              <a:rPr lang="en-US" sz="2000" dirty="0" smtClean="0">
                <a:solidFill>
                  <a:srgbClr val="009900"/>
                </a:solidFill>
              </a:rPr>
              <a:t> polarization is surprisingly large and very stable, leading to further charge-asymmetric effects in </a:t>
            </a:r>
            <a:r>
              <a:rPr lang="en-US" sz="2000" i="1" dirty="0" smtClean="0">
                <a:solidFill>
                  <a:srgbClr val="009900"/>
                </a:solidFill>
              </a:rPr>
              <a:t>W</a:t>
            </a:r>
            <a:r>
              <a:rPr lang="en-US" sz="2000" dirty="0" smtClean="0">
                <a:solidFill>
                  <a:srgbClr val="009900"/>
                </a:solidFill>
              </a:rPr>
              <a:t> + </a:t>
            </a:r>
            <a:r>
              <a:rPr lang="en-US" sz="2000" i="1" dirty="0" smtClean="0">
                <a:solidFill>
                  <a:srgbClr val="009900"/>
                </a:solidFill>
              </a:rPr>
              <a:t>n</a:t>
            </a:r>
            <a:r>
              <a:rPr lang="en-US" sz="2000" dirty="0" smtClean="0">
                <a:solidFill>
                  <a:srgbClr val="009900"/>
                </a:solidFill>
              </a:rPr>
              <a:t> jets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Time to see how these predictions stand up against the first fb</a:t>
            </a:r>
            <a:r>
              <a:rPr lang="en-US" sz="2000" baseline="30000" dirty="0" smtClean="0"/>
              <a:t>-1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A2F16B-CA2A-4003-B99D-9EDACA0E04F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070" y="0"/>
            <a:ext cx="8686800" cy="1066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Origin of </a:t>
            </a:r>
            <a:r>
              <a:rPr lang="en-US" sz="3200" i="1" dirty="0" smtClean="0"/>
              <a:t>W</a:t>
            </a:r>
            <a:r>
              <a:rPr lang="en-US" sz="3200" dirty="0" smtClean="0"/>
              <a:t> polarization at LHC:</a:t>
            </a:r>
            <a:br>
              <a:rPr lang="en-US" sz="3200" dirty="0" smtClean="0"/>
            </a:br>
            <a:r>
              <a:rPr lang="en-US" sz="3200" dirty="0" smtClean="0"/>
              <a:t>Simplest case  –  LO </a:t>
            </a:r>
            <a:r>
              <a:rPr lang="en-US" sz="3200" i="1" dirty="0" smtClean="0"/>
              <a:t>W</a:t>
            </a:r>
            <a:r>
              <a:rPr lang="en-US" sz="3200" dirty="0" smtClean="0"/>
              <a:t> + 1 jet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4343400" cy="40011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dirty="0">
                <a:ea typeface="ＭＳ Ｐゴシック" charset="-128"/>
              </a:rPr>
              <a:t>SU(2)</a:t>
            </a:r>
            <a:r>
              <a:rPr lang="en-US" sz="2000" i="0" baseline="-25000" dirty="0">
                <a:ea typeface="ＭＳ Ｐゴシック" charset="-128"/>
              </a:rPr>
              <a:t>L  </a:t>
            </a:r>
            <a:r>
              <a:rPr lang="en-US" sz="2000" i="0" dirty="0">
                <a:ea typeface="ＭＳ Ｐゴシック" charset="-128"/>
              </a:rPr>
              <a:t>+ valence quark dominance</a:t>
            </a:r>
          </a:p>
        </p:txBody>
      </p:sp>
      <p:pic>
        <p:nvPicPr>
          <p:cNvPr id="2765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10400" y="2464676"/>
            <a:ext cx="18288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949965" y="4553661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978869" y="1770993"/>
            <a:ext cx="1866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934199" y="3912477"/>
            <a:ext cx="1816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9"/>
          <p:cNvGrpSpPr/>
          <p:nvPr/>
        </p:nvGrpSpPr>
        <p:grpSpPr>
          <a:xfrm>
            <a:off x="457200" y="1600200"/>
            <a:ext cx="6164317" cy="4343400"/>
            <a:chOff x="457200" y="1600200"/>
            <a:chExt cx="6164317" cy="43434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14855" y="1623847"/>
              <a:ext cx="5864773" cy="338554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609600" y="1676400"/>
              <a:ext cx="5867400" cy="4184650"/>
              <a:chOff x="384" y="1056"/>
              <a:chExt cx="3696" cy="2636"/>
            </a:xfrm>
          </p:grpSpPr>
          <p:pic>
            <p:nvPicPr>
              <p:cNvPr id="27668" name="Picture 9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384" y="1104"/>
                <a:ext cx="3696" cy="1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9" name="Picture 10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384" y="2400"/>
                <a:ext cx="3600" cy="1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0" name="Picture 11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960" y="1968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1" name="Picture 12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960" y="1200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2" name="Picture 13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304" y="1584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3" name="Picture 14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2304" y="1296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4" name="Picture 15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696" y="1584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5" name="Picture 16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3696" y="1296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6" name="Picture 17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3696" y="2544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7" name="Picture 1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3696" y="3312"/>
                <a:ext cx="144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8" name="Picture 19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1824" y="3168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9" name="Picture 20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1824" y="2640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0" name="Picture 21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480" y="3168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1" name="Picture 22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480" y="2640"/>
                <a:ext cx="24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912" y="1056"/>
                <a:ext cx="144" cy="144"/>
                <a:chOff x="144" y="1152"/>
                <a:chExt cx="144" cy="144"/>
              </a:xfrm>
            </p:grpSpPr>
            <p:sp>
              <p:nvSpPr>
                <p:cNvPr id="27701" name="Rectangle 24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702" name="Picture 25" descr="txp_fig"/>
                <p:cNvPicPr>
                  <a:picLocks noChangeAspect="1" noChangeArrowheads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960" y="2592"/>
                <a:ext cx="144" cy="144"/>
                <a:chOff x="144" y="1152"/>
                <a:chExt cx="144" cy="144"/>
              </a:xfrm>
            </p:grpSpPr>
            <p:sp>
              <p:nvSpPr>
                <p:cNvPr id="276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700" name="Picture 28" descr="txp_fig"/>
                <p:cNvPicPr>
                  <a:picLocks noChangeAspect="1" noChangeArrowheads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2372" y="1104"/>
                <a:ext cx="144" cy="144"/>
                <a:chOff x="144" y="1152"/>
                <a:chExt cx="144" cy="144"/>
              </a:xfrm>
            </p:grpSpPr>
            <p:sp>
              <p:nvSpPr>
                <p:cNvPr id="27697" name="Rectangle 30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8" name="Picture 31" descr="txp_fig"/>
                <p:cNvPicPr>
                  <a:picLocks noChangeAspect="1" noChangeArrowheads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2304" y="2640"/>
                <a:ext cx="144" cy="144"/>
                <a:chOff x="144" y="1152"/>
                <a:chExt cx="144" cy="144"/>
              </a:xfrm>
            </p:grpSpPr>
            <p:sp>
              <p:nvSpPr>
                <p:cNvPr id="27695" name="Rectangle 33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6" name="Picture 34" descr="txp_fig"/>
                <p:cNvPicPr>
                  <a:picLocks noChangeAspect="1" noChangeArrowheads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3788" y="1056"/>
                <a:ext cx="144" cy="144"/>
                <a:chOff x="144" y="1152"/>
                <a:chExt cx="144" cy="144"/>
              </a:xfrm>
            </p:grpSpPr>
            <p:sp>
              <p:nvSpPr>
                <p:cNvPr id="27693" name="Rectangle 36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4" name="Picture 37" descr="txp_fig"/>
                <p:cNvPicPr>
                  <a:picLocks noChangeAspect="1" noChangeArrowheads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2378" y="1104"/>
                <a:ext cx="144" cy="144"/>
                <a:chOff x="144" y="1152"/>
                <a:chExt cx="144" cy="144"/>
              </a:xfrm>
            </p:grpSpPr>
            <p:sp>
              <p:nvSpPr>
                <p:cNvPr id="27691" name="Rectangle 39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2" name="Picture 40" descr="txp_fig"/>
                <p:cNvPicPr>
                  <a:picLocks noChangeAspect="1" noChangeArrowheads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3431" y="2640"/>
                <a:ext cx="144" cy="144"/>
                <a:chOff x="144" y="1152"/>
                <a:chExt cx="144" cy="144"/>
              </a:xfrm>
            </p:grpSpPr>
            <p:sp>
              <p:nvSpPr>
                <p:cNvPr id="27689" name="Rectangle 42"/>
                <p:cNvSpPr>
                  <a:spLocks noChangeArrowheads="1"/>
                </p:cNvSpPr>
                <p:nvPr/>
              </p:nvSpPr>
              <p:spPr bwMode="auto">
                <a:xfrm>
                  <a:off x="144" y="115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27690" name="Picture 43" descr="txp_fig"/>
                <p:cNvPicPr>
                  <a:picLocks noChangeAspect="1" noChangeArrowheads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6" y="1190"/>
                  <a:ext cx="96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8" name="Rectangle 57"/>
            <p:cNvSpPr/>
            <p:nvPr/>
          </p:nvSpPr>
          <p:spPr bwMode="auto">
            <a:xfrm>
              <a:off x="6290441" y="3846786"/>
              <a:ext cx="331076" cy="2017986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6324600" y="4572000"/>
              <a:ext cx="296863" cy="595313"/>
              <a:chOff x="3984" y="2895"/>
              <a:chExt cx="187" cy="375"/>
            </a:xfrm>
          </p:grpSpPr>
          <p:sp>
            <p:nvSpPr>
              <p:cNvPr id="27666" name="Text Box 46"/>
              <p:cNvSpPr txBox="1">
                <a:spLocks noChangeArrowheads="1"/>
              </p:cNvSpPr>
              <p:nvPr/>
            </p:nvSpPr>
            <p:spPr bwMode="auto">
              <a:xfrm>
                <a:off x="3984" y="305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1" dirty="0"/>
                  <a:t>d</a:t>
                </a:r>
              </a:p>
            </p:txBody>
          </p:sp>
          <p:sp>
            <p:nvSpPr>
              <p:cNvPr id="27667" name="Text Box 47"/>
              <p:cNvSpPr txBox="1">
                <a:spLocks noChangeArrowheads="1"/>
              </p:cNvSpPr>
              <p:nvPr/>
            </p:nvSpPr>
            <p:spPr bwMode="auto">
              <a:xfrm>
                <a:off x="3984" y="2895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0"/>
                  <a:t>_</a:t>
                </a:r>
              </a:p>
            </p:txBody>
          </p:sp>
        </p:grpSp>
        <p:sp>
          <p:nvSpPr>
            <p:cNvPr id="27661" name="Rectangle 52"/>
            <p:cNvSpPr>
              <a:spLocks noChangeArrowheads="1"/>
            </p:cNvSpPr>
            <p:nvPr/>
          </p:nvSpPr>
          <p:spPr bwMode="auto">
            <a:xfrm>
              <a:off x="457200" y="1600200"/>
              <a:ext cx="1905000" cy="4343400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2" name="Text Box 53"/>
          <p:cNvSpPr txBox="1">
            <a:spLocks noChangeArrowheads="1"/>
          </p:cNvSpPr>
          <p:nvPr/>
        </p:nvSpPr>
        <p:spPr bwMode="auto">
          <a:xfrm>
            <a:off x="457200" y="5943600"/>
            <a:ext cx="2544286" cy="36933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dirty="0" smtClean="0">
                <a:solidFill>
                  <a:srgbClr val="008000"/>
                </a:solidFill>
              </a:rPr>
              <a:t>dominate </a:t>
            </a:r>
            <a:r>
              <a:rPr lang="en-US" sz="1800" i="0" dirty="0">
                <a:solidFill>
                  <a:srgbClr val="008000"/>
                </a:solidFill>
              </a:rPr>
              <a:t>due to </a:t>
            </a:r>
            <a:r>
              <a:rPr lang="en-US" sz="1800" dirty="0" smtClean="0">
                <a:solidFill>
                  <a:srgbClr val="008000"/>
                </a:solidFill>
              </a:rPr>
              <a:t>PDF</a:t>
            </a:r>
            <a:r>
              <a:rPr lang="en-US" sz="1800" i="0" dirty="0" smtClean="0">
                <a:solidFill>
                  <a:srgbClr val="008000"/>
                </a:solidFill>
              </a:rPr>
              <a:t>s</a:t>
            </a:r>
            <a:endParaRPr lang="en-US" sz="1800" i="0" dirty="0">
              <a:solidFill>
                <a:srgbClr val="008000"/>
              </a:solidFill>
            </a:endParaRPr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43529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37179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889532" y="5218386"/>
            <a:ext cx="1844565" cy="1015663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</a:t>
            </a:r>
            <a:r>
              <a:rPr lang="en-US" sz="2000" dirty="0" smtClean="0"/>
              <a:t> + 2,3 jets is more complex still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CE2AD-A888-4B36-9957-BF4853B8C40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Polarization very similar for 1, 2 or 3 jets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497" y="1545020"/>
            <a:ext cx="5973995" cy="453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14897" y="351571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/>
              <a:t>LO</a:t>
            </a:r>
            <a:endParaRPr lang="en-US" sz="2400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19837" y="5470633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C. Berger et al. </a:t>
            </a:r>
          </a:p>
          <a:p>
            <a:r>
              <a:rPr lang="en-US" dirty="0" smtClean="0">
                <a:solidFill>
                  <a:srgbClr val="EF1FCC"/>
                </a:solidFill>
              </a:rPr>
              <a:t>to appear</a:t>
            </a:r>
            <a:endParaRPr lang="en-US" dirty="0">
              <a:solidFill>
                <a:srgbClr val="EF1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85F6A8-134E-41E7-9C41-09BAD37C11F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0239" y="1853821"/>
            <a:ext cx="7508544" cy="2670882"/>
          </a:xfrm>
          <a:solidFill>
            <a:srgbClr val="CCFFFF"/>
          </a:solidFill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8000"/>
                </a:solidFill>
              </a:rPr>
              <a:t>Get the </a:t>
            </a:r>
            <a:r>
              <a:rPr lang="en-US" sz="2000" b="1" dirty="0" smtClean="0">
                <a:solidFill>
                  <a:srgbClr val="008000"/>
                </a:solidFill>
              </a:rPr>
              <a:t>best theoretical prediction </a:t>
            </a:r>
            <a:r>
              <a:rPr lang="en-US" sz="2000" dirty="0" smtClean="0">
                <a:solidFill>
                  <a:srgbClr val="008000"/>
                </a:solidFill>
              </a:rPr>
              <a:t>you can, whether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Basic Monte Carlo [PYTHIA, HERWIG, Sherpa, …]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LO QCD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LO QCD matched to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showers [</a:t>
            </a:r>
            <a:r>
              <a:rPr lang="en-US" sz="1800" dirty="0" err="1" smtClean="0">
                <a:solidFill>
                  <a:srgbClr val="008000"/>
                </a:solidFill>
              </a:rPr>
              <a:t>MadGraph</a:t>
            </a:r>
            <a:r>
              <a:rPr lang="en-US" sz="1800" dirty="0" smtClean="0">
                <a:solidFill>
                  <a:srgbClr val="008000"/>
                </a:solidFill>
              </a:rPr>
              <a:t>/</a:t>
            </a:r>
            <a:r>
              <a:rPr lang="en-US" sz="1800" dirty="0" err="1" smtClean="0">
                <a:solidFill>
                  <a:srgbClr val="008000"/>
                </a:solidFill>
              </a:rPr>
              <a:t>MadEvent</a:t>
            </a:r>
            <a:r>
              <a:rPr lang="en-US" sz="1800" dirty="0" smtClean="0">
                <a:solidFill>
                  <a:srgbClr val="008000"/>
                </a:solidFill>
              </a:rPr>
              <a:t>, ALPGEN/PYTHIA, Sherpa, …]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33CC"/>
                </a:solidFill>
              </a:rPr>
              <a:t>NLO QCD at </a:t>
            </a:r>
            <a:r>
              <a:rPr lang="en-US" sz="1800" dirty="0" err="1" smtClean="0">
                <a:solidFill>
                  <a:srgbClr val="0033CC"/>
                </a:solidFill>
              </a:rPr>
              <a:t>parton</a:t>
            </a:r>
            <a:r>
              <a:rPr lang="en-US" sz="1800" dirty="0" smtClean="0">
                <a:solidFill>
                  <a:srgbClr val="0033CC"/>
                </a:solidFill>
              </a:rPr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NLO matched to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showers [MC@NLO, POWHEG, SHERPA,…]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NNLO inclusive at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8000"/>
                </a:solidFill>
              </a:rPr>
              <a:t>NNLO with flexible cuts at </a:t>
            </a:r>
            <a:r>
              <a:rPr lang="en-US" sz="1800" dirty="0" err="1" smtClean="0">
                <a:solidFill>
                  <a:srgbClr val="008000"/>
                </a:solidFill>
              </a:rPr>
              <a:t>parton</a:t>
            </a:r>
            <a:r>
              <a:rPr lang="en-US" sz="1800" dirty="0" smtClean="0">
                <a:solidFill>
                  <a:srgbClr val="008000"/>
                </a:solidFill>
              </a:rPr>
              <a:t> level</a:t>
            </a:r>
            <a:endParaRPr lang="en-US" sz="2000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How best to control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SM backgrounds?</a:t>
            </a: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825062" y="4734910"/>
            <a:ext cx="7530662" cy="11140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AutoNum type="arabicPeriod" startAt="2"/>
            </a:pPr>
            <a:r>
              <a:rPr lang="en-US" sz="2000" i="0" dirty="0" smtClean="0">
                <a:solidFill>
                  <a:srgbClr val="0033CC"/>
                </a:solidFill>
              </a:rPr>
              <a:t>Take </a:t>
            </a:r>
            <a:r>
              <a:rPr lang="en-US" sz="2000" b="1" i="0" dirty="0" smtClean="0">
                <a:solidFill>
                  <a:srgbClr val="0033CC"/>
                </a:solidFill>
              </a:rPr>
              <a:t>ratios</a:t>
            </a:r>
            <a:r>
              <a:rPr lang="en-US" sz="2000" i="0" dirty="0" smtClean="0">
                <a:solidFill>
                  <a:srgbClr val="0033CC"/>
                </a:solidFill>
              </a:rPr>
              <a:t> whenever possible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33CC"/>
                </a:solidFill>
              </a:rPr>
              <a:t>        - QCD effects cancel when event kinematics are similar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i="0" dirty="0" smtClean="0">
                <a:solidFill>
                  <a:srgbClr val="0033CC"/>
                </a:solidFill>
              </a:rPr>
              <a:t>        - Closely related to “data driven” strategies</a:t>
            </a:r>
            <a:endParaRPr lang="en-US" sz="2000" i="0" dirty="0">
              <a:solidFill>
                <a:srgbClr val="0033CC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711700" y="6227763"/>
            <a:ext cx="2833688" cy="433387"/>
          </a:xfrm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7395132" y="2938483"/>
            <a:ext cx="2550866" cy="369332"/>
          </a:xfrm>
          <a:prstGeom prst="rect">
            <a:avLst/>
          </a:prstGeom>
          <a:solidFill>
            <a:srgbClr val="0099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Increasing accuracy </a:t>
            </a:r>
            <a:r>
              <a:rPr lang="en-US" sz="1800" dirty="0" smtClean="0">
                <a:sym typeface="Wingdings" pitchFamily="2" charset="2"/>
              </a:rPr>
              <a:t> 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68345" y="2957640"/>
            <a:ext cx="2721605" cy="369332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Increasing availability </a:t>
            </a:r>
            <a:r>
              <a:rPr lang="en-US" sz="1800" dirty="0" smtClean="0">
                <a:sym typeface="Wingdings" pitchFamily="2" charset="2"/>
              </a:rPr>
              <a:t>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9A9B8-EF6E-4420-A29A-64204301A27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62607" y="228599"/>
            <a:ext cx="8247993" cy="123759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Polarization at moderate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T,W</a:t>
            </a:r>
            <a:r>
              <a:rPr lang="en-US" sz="3600" baseline="-25000" dirty="0" smtClean="0"/>
              <a:t> </a:t>
            </a:r>
            <a:br>
              <a:rPr lang="en-US" sz="3600" baseline="-25000" dirty="0" smtClean="0"/>
            </a:br>
            <a:r>
              <a:rPr lang="en-US" sz="3600" dirty="0" smtClean="0"/>
              <a:t>very stable </a:t>
            </a:r>
            <a:r>
              <a:rPr lang="en-US" sz="3600" i="1" dirty="0" smtClean="0"/>
              <a:t>vs.</a:t>
            </a:r>
            <a:r>
              <a:rPr lang="en-US" sz="3600" dirty="0" smtClean="0"/>
              <a:t> jet p</a:t>
            </a:r>
            <a:r>
              <a:rPr lang="en-US" sz="3600" baseline="-25000" dirty="0" smtClean="0"/>
              <a:t>T </a:t>
            </a:r>
            <a:r>
              <a:rPr lang="en-US" sz="3600" dirty="0" smtClean="0"/>
              <a:t>cut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854" y="1655380"/>
            <a:ext cx="7615537" cy="41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5194738" y="2031124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i="0" dirty="0" err="1">
                <a:latin typeface="Times New Roman" pitchFamily="18" charset="0"/>
                <a:cs typeface="Times New Roman" pitchFamily="18" charset="0"/>
              </a:rPr>
              <a:t>TeV</a:t>
            </a:r>
            <a:endParaRPr lang="en-US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4159" y="180252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/>
              <a:t>LO</a:t>
            </a:r>
            <a:endParaRPr lang="en-US" sz="2400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43529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37179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0900" y="2096814"/>
            <a:ext cx="299345" cy="315310"/>
          </a:xfrm>
          <a:prstGeom prst="rect">
            <a:avLst/>
          </a:prstGeom>
          <a:noFill/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77673" y="3331779"/>
            <a:ext cx="332274" cy="315310"/>
          </a:xfrm>
          <a:prstGeom prst="rect">
            <a:avLst/>
          </a:prstGeom>
          <a:noFill/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586854" y="4656082"/>
            <a:ext cx="282382" cy="3153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936829" y="512379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C. Berger et al. </a:t>
            </a:r>
          </a:p>
          <a:p>
            <a:r>
              <a:rPr lang="en-US" sz="1800" dirty="0" smtClean="0">
                <a:solidFill>
                  <a:srgbClr val="EF1FCC"/>
                </a:solidFill>
              </a:rPr>
              <a:t>to appear</a:t>
            </a:r>
            <a:endParaRPr lang="en-US" sz="1800" dirty="0">
              <a:solidFill>
                <a:srgbClr val="EF1FCC"/>
              </a:solidFill>
            </a:endParaRPr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2976462" y="5838906"/>
            <a:ext cx="1596514" cy="30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 smtClean="0"/>
              <a:t>IPPP Durham   9 Sept. 2010</a:t>
            </a:r>
            <a:endParaRPr lang="en-US" sz="1400" dirty="0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L. Dixon       Status of NLO V + Jets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16B215-3F19-4BA5-A200-8605A51393D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Jet Separations vs. Sherpa shower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79" y="809877"/>
            <a:ext cx="5912069" cy="54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64318" y="851336"/>
            <a:ext cx="2238703" cy="149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Les </a:t>
            </a:r>
            <a:r>
              <a:rPr lang="en-US" sz="1800" dirty="0" err="1" smtClean="0">
                <a:solidFill>
                  <a:srgbClr val="EF1FCC"/>
                </a:solidFill>
              </a:rPr>
              <a:t>Houches</a:t>
            </a:r>
            <a:r>
              <a:rPr lang="en-US" sz="1800" dirty="0" smtClean="0">
                <a:solidFill>
                  <a:srgbClr val="EF1FCC"/>
                </a:solidFill>
              </a:rPr>
              <a:t> 2009</a:t>
            </a:r>
          </a:p>
          <a:p>
            <a:r>
              <a:rPr lang="en-US" sz="1800" dirty="0" smtClean="0">
                <a:solidFill>
                  <a:srgbClr val="EF1FCC"/>
                </a:solidFill>
              </a:rPr>
              <a:t>SM and NLO working</a:t>
            </a:r>
          </a:p>
          <a:p>
            <a:r>
              <a:rPr lang="en-US" sz="1800" dirty="0" smtClean="0">
                <a:solidFill>
                  <a:srgbClr val="EF1FCC"/>
                </a:solidFill>
              </a:rPr>
              <a:t>group report,</a:t>
            </a:r>
          </a:p>
          <a:p>
            <a:r>
              <a:rPr lang="en-US" sz="1800" dirty="0" smtClean="0">
                <a:solidFill>
                  <a:srgbClr val="EF1FCC"/>
                </a:solidFill>
              </a:rPr>
              <a:t>1003.1241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413" y="2569780"/>
            <a:ext cx="1986661" cy="36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53050" y="581747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F1FCC"/>
                </a:solidFill>
              </a:rPr>
              <a:t>0907.1984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2644" y="234380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9"/>
                </a:solidFill>
              </a:rPr>
              <a:t>vs. LO </a:t>
            </a:r>
            <a:r>
              <a:rPr lang="en-US" sz="1800" dirty="0" err="1" smtClean="0">
                <a:solidFill>
                  <a:srgbClr val="000099"/>
                </a:solidFill>
              </a:rPr>
              <a:t>parton</a:t>
            </a:r>
            <a:r>
              <a:rPr lang="en-US" sz="1800" dirty="0" smtClean="0">
                <a:solidFill>
                  <a:srgbClr val="000099"/>
                </a:solidFill>
              </a:rPr>
              <a:t> level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990897" y="2222938"/>
            <a:ext cx="882869" cy="788276"/>
          </a:xfrm>
          <a:prstGeom prst="straightConnector1">
            <a:avLst/>
          </a:prstGeom>
          <a:solidFill>
            <a:srgbClr val="FF99CC"/>
          </a:solidFill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5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LO uncertainty increases with </a:t>
            </a:r>
            <a:r>
              <a:rPr lang="en-US" sz="4000" i="1" dirty="0" smtClean="0"/>
              <a:t>n</a:t>
            </a:r>
            <a:r>
              <a:rPr lang="en-US" sz="4000" baseline="-25000" dirty="0" smtClean="0"/>
              <a:t>jets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04968" y="2743201"/>
            <a:ext cx="2949846" cy="1200329"/>
          </a:xfrm>
          <a:prstGeom prst="rect">
            <a:avLst/>
          </a:prstGeom>
          <a:solidFill>
            <a:srgbClr val="40CE47">
              <a:alpha val="5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Uncertainty much  </a:t>
            </a:r>
          </a:p>
          <a:p>
            <a:r>
              <a:rPr lang="en-US" sz="2400" dirty="0" smtClean="0"/>
              <a:t>smaller at NLO:</a:t>
            </a:r>
          </a:p>
          <a:p>
            <a:r>
              <a:rPr lang="en-US" sz="2400" dirty="0" smtClean="0"/>
              <a:t>~ 50% </a:t>
            </a:r>
            <a:r>
              <a:rPr lang="en-US" sz="2400" dirty="0" smtClean="0">
                <a:sym typeface="Wingdings" pitchFamily="2" charset="2"/>
              </a:rPr>
              <a:t>  ~ 15-20%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981533" y="1161394"/>
            <a:ext cx="2236894" cy="1200329"/>
          </a:xfrm>
          <a:prstGeom prst="rect">
            <a:avLst/>
          </a:prstGeom>
          <a:solidFill>
            <a:srgbClr val="FFFF00">
              <a:alpha val="4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</a:t>
            </a:r>
          </a:p>
          <a:p>
            <a:r>
              <a:rPr lang="en-US" sz="2400" dirty="0" smtClean="0"/>
              <a:t>Z + 1,2,3 jets</a:t>
            </a:r>
          </a:p>
          <a:p>
            <a:r>
              <a:rPr lang="en-US" sz="2400" dirty="0" smtClean="0"/>
              <a:t>at LHC@7 </a:t>
            </a:r>
            <a:r>
              <a:rPr lang="en-US" sz="2400" dirty="0" err="1" smtClean="0"/>
              <a:t>TeV</a:t>
            </a:r>
            <a:endParaRPr lang="en-US" sz="2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013063" y="4361794"/>
            <a:ext cx="2618024" cy="1569660"/>
          </a:xfrm>
          <a:prstGeom prst="rect">
            <a:avLst/>
          </a:prstGeom>
          <a:solidFill>
            <a:srgbClr val="FF0000">
              <a:alpha val="23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NLO required</a:t>
            </a:r>
          </a:p>
          <a:p>
            <a:r>
              <a:rPr lang="en-US" sz="2400" dirty="0" smtClean="0"/>
              <a:t>for quantitative</a:t>
            </a:r>
          </a:p>
          <a:p>
            <a:r>
              <a:rPr lang="en-US" sz="2400" dirty="0" smtClean="0"/>
              <a:t>control of multi-jet</a:t>
            </a:r>
          </a:p>
          <a:p>
            <a:r>
              <a:rPr lang="en-US" sz="2400" dirty="0" smtClean="0"/>
              <a:t>final states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607" y="867103"/>
            <a:ext cx="5272106" cy="53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229710" y="5376041"/>
            <a:ext cx="232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1FCC"/>
                </a:solidFill>
              </a:rPr>
              <a:t>Berger et al.,1005.3728</a:t>
            </a:r>
            <a:endParaRPr lang="en-US" dirty="0">
              <a:solidFill>
                <a:srgbClr val="EF1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70" y="268014"/>
            <a:ext cx="8229600" cy="1143000"/>
          </a:xfrm>
        </p:spPr>
        <p:txBody>
          <a:bodyPr/>
          <a:lstStyle/>
          <a:p>
            <a:r>
              <a:rPr lang="en-US" dirty="0" smtClean="0"/>
              <a:t>Good news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46928" y="2469931"/>
            <a:ext cx="7182672" cy="1569660"/>
          </a:xfrm>
          <a:prstGeom prst="rect">
            <a:avLst/>
          </a:prstGeom>
          <a:solidFill>
            <a:srgbClr val="40CE47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Dramatic advances recently in NLO predictions for complex final states, including, but not limited to, V + jets.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186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Les </a:t>
            </a:r>
            <a:r>
              <a:rPr lang="en-US" sz="4000" dirty="0" err="1" smtClean="0"/>
              <a:t>Houches</a:t>
            </a:r>
            <a:r>
              <a:rPr lang="en-US" sz="4000" dirty="0" smtClean="0"/>
              <a:t> Wish List (2010)</a:t>
            </a:r>
            <a:endParaRPr lang="en-US" sz="4000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1FA31-42DD-4F72-A751-E75F15F996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48" y="1178085"/>
            <a:ext cx="6738774" cy="50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1683" y="1781504"/>
            <a:ext cx="12875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Feynman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diagram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methods</a:t>
            </a:r>
          </a:p>
          <a:p>
            <a:endParaRPr lang="en-US" sz="1800" dirty="0" smtClean="0">
              <a:solidFill>
                <a:srgbClr val="0033CC"/>
              </a:solidFill>
            </a:endParaRPr>
          </a:p>
          <a:p>
            <a:r>
              <a:rPr lang="en-US" sz="1800" dirty="0" smtClean="0"/>
              <a:t>now joined</a:t>
            </a:r>
          </a:p>
          <a:p>
            <a:r>
              <a:rPr lang="en-US" sz="1800" dirty="0" smtClean="0"/>
              <a:t>by</a:t>
            </a:r>
          </a:p>
          <a:p>
            <a:endParaRPr lang="en-US" sz="1800" dirty="0" smtClean="0"/>
          </a:p>
          <a:p>
            <a:r>
              <a:rPr lang="en-US" sz="1800" dirty="0" err="1" smtClean="0">
                <a:solidFill>
                  <a:srgbClr val="FF0000"/>
                </a:solidFill>
              </a:rPr>
              <a:t>unitarity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based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methods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807" y="4587765"/>
            <a:ext cx="662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Berger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8620" y="5644056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F1FCC"/>
                </a:solidFill>
              </a:rPr>
              <a:t>courtesy of</a:t>
            </a:r>
          </a:p>
          <a:p>
            <a:r>
              <a:rPr lang="en-US" sz="1400" dirty="0" smtClean="0">
                <a:solidFill>
                  <a:srgbClr val="EF1FCC"/>
                </a:solidFill>
              </a:rPr>
              <a:t>C. Berger </a:t>
            </a:r>
            <a:endParaRPr lang="en-US" sz="1400" dirty="0">
              <a:solidFill>
                <a:srgbClr val="EF1FC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62152" y="4288221"/>
            <a:ext cx="6621518" cy="867103"/>
          </a:xfrm>
          <a:prstGeom prst="roundRect">
            <a:avLst/>
          </a:prstGeom>
          <a:solidFill>
            <a:srgbClr val="009900">
              <a:alpha val="15000"/>
            </a:srgbClr>
          </a:solidFill>
          <a:ln w="222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245476" y="1734207"/>
            <a:ext cx="4761186" cy="4477407"/>
          </a:xfrm>
          <a:prstGeom prst="rect">
            <a:avLst/>
          </a:prstGeom>
          <a:solidFill>
            <a:schemeClr val="bg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2287D-30D3-4BD9-8900-391197D531A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Computational Issues at one loop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588580" y="867104"/>
            <a:ext cx="7152289" cy="3783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CC3399"/>
                </a:solidFill>
              </a:rPr>
              <a:t>F</a:t>
            </a:r>
            <a:r>
              <a:rPr lang="en-US" sz="2000" b="1" i="0" dirty="0" smtClean="0">
                <a:solidFill>
                  <a:srgbClr val="CC3399"/>
                </a:solidFill>
              </a:rPr>
              <a:t>or  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000" b="1" i="0" dirty="0" smtClean="0">
                <a:solidFill>
                  <a:srgbClr val="0033CC"/>
                </a:solidFill>
              </a:rPr>
              <a:t>+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0" dirty="0" smtClean="0">
                <a:solidFill>
                  <a:srgbClr val="0033CC"/>
                </a:solidFill>
              </a:rPr>
              <a:t> jets    </a:t>
            </a:r>
            <a:r>
              <a:rPr lang="en-US" sz="2000" i="0" dirty="0" smtClean="0"/>
              <a:t>(</a:t>
            </a:r>
            <a:r>
              <a:rPr lang="en-US" sz="2000" dirty="0" smtClean="0"/>
              <a:t>maximum number of external gluons only</a:t>
            </a:r>
            <a:r>
              <a:rPr lang="en-US" sz="2000" i="0" dirty="0" smtClean="0"/>
              <a:t>)</a:t>
            </a:r>
            <a:endParaRPr lang="en-US" sz="2000" i="0" dirty="0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6148552" y="4466895"/>
            <a:ext cx="2743200" cy="1600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b="1" i="0" dirty="0">
                <a:solidFill>
                  <a:srgbClr val="0000FF"/>
                </a:solidFill>
              </a:rPr>
              <a:t>On-shell </a:t>
            </a:r>
            <a:r>
              <a:rPr lang="en-US" sz="1800" i="0" dirty="0"/>
              <a:t>methods,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/>
              <a:t>exploiting </a:t>
            </a:r>
            <a:r>
              <a:rPr lang="en-US" sz="1800" b="1" i="0" dirty="0">
                <a:solidFill>
                  <a:srgbClr val="0000FF"/>
                </a:solidFill>
              </a:rPr>
              <a:t>analyticity</a:t>
            </a:r>
            <a:r>
              <a:rPr lang="en-US" sz="1800" i="0" dirty="0"/>
              <a:t>,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/>
              <a:t>can be </a:t>
            </a:r>
            <a:r>
              <a:rPr lang="en-US" sz="1800" b="1" i="0" dirty="0">
                <a:solidFill>
                  <a:srgbClr val="009900"/>
                </a:solidFill>
              </a:rPr>
              <a:t>more efficient</a:t>
            </a:r>
            <a:r>
              <a:rPr lang="en-US" sz="1800" i="0" dirty="0"/>
              <a:t>,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/>
              <a:t>especially for </a:t>
            </a:r>
            <a:r>
              <a:rPr lang="en-US" sz="1800" i="0" dirty="0">
                <a:solidFill>
                  <a:srgbClr val="009900"/>
                </a:solidFill>
              </a:rPr>
              <a:t>multi-gluon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i="0" dirty="0">
                <a:solidFill>
                  <a:srgbClr val="FF0000"/>
                </a:solidFill>
              </a:rPr>
              <a:t>+ quark </a:t>
            </a:r>
            <a:r>
              <a:rPr lang="en-US" sz="1800" i="0" dirty="0"/>
              <a:t>processes</a:t>
            </a:r>
            <a:endParaRPr lang="en-US" sz="1800" b="1" i="0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374228" y="1292772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dirty="0"/>
              <a:t># of jets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953407" y="1292772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dirty="0"/>
              <a:t># 1-loop Feynman </a:t>
            </a:r>
            <a:r>
              <a:rPr lang="en-US" sz="1800" i="0" dirty="0" smtClean="0"/>
              <a:t>diagrams</a:t>
            </a:r>
            <a:endParaRPr lang="en-US" sz="1800" i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926" y="1749973"/>
            <a:ext cx="2940026" cy="444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8AF53-F039-4A2F-8F0B-7AF1D6713FE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Several Recent Implementations of On-Shell Methods for 1-Loop Amplitudes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6534674" cy="153888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0" dirty="0" err="1"/>
              <a:t>CutTools</a:t>
            </a:r>
            <a:r>
              <a:rPr lang="en-US" sz="2400" b="1" i="0" dirty="0"/>
              <a:t>:        </a:t>
            </a:r>
            <a:r>
              <a:rPr lang="en-US" sz="1800" i="0" dirty="0" err="1">
                <a:solidFill>
                  <a:srgbClr val="CC3399"/>
                </a:solidFill>
              </a:rPr>
              <a:t>Ossola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Papadopolous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Pittau</a:t>
            </a:r>
            <a:r>
              <a:rPr lang="en-US" sz="1800" i="0" dirty="0">
                <a:solidFill>
                  <a:srgbClr val="CC3399"/>
                </a:solidFill>
              </a:rPr>
              <a:t>, 0711.3596</a:t>
            </a:r>
          </a:p>
          <a:p>
            <a:r>
              <a:rPr lang="en-US" sz="2400" i="0" dirty="0"/>
              <a:t>NLO </a:t>
            </a:r>
            <a:r>
              <a:rPr lang="en-US" sz="2400" i="1" dirty="0">
                <a:solidFill>
                  <a:srgbClr val="0000FF"/>
                </a:solidFill>
              </a:rPr>
              <a:t>WWW, WWZ</a:t>
            </a:r>
            <a:r>
              <a:rPr lang="en-US" sz="2400" dirty="0">
                <a:solidFill>
                  <a:srgbClr val="0000FF"/>
                </a:solidFill>
              </a:rPr>
              <a:t>, ...  </a:t>
            </a:r>
            <a:r>
              <a:rPr lang="en-US" sz="2000" dirty="0">
                <a:solidFill>
                  <a:srgbClr val="0000FF"/>
                </a:solidFill>
              </a:rPr>
              <a:t>           </a:t>
            </a:r>
            <a:r>
              <a:rPr lang="en-US" sz="1800" i="0" dirty="0" err="1" smtClean="0">
                <a:solidFill>
                  <a:srgbClr val="CC3399"/>
                </a:solidFill>
              </a:rPr>
              <a:t>Binoth+OPP</a:t>
            </a:r>
            <a:r>
              <a:rPr lang="en-US" sz="1800" i="0" dirty="0">
                <a:solidFill>
                  <a:srgbClr val="CC3399"/>
                </a:solidFill>
              </a:rPr>
              <a:t>, 0804.0350</a:t>
            </a:r>
          </a:p>
          <a:p>
            <a:r>
              <a:rPr lang="en-US" sz="2400" i="0" dirty="0"/>
              <a:t>NLO </a:t>
            </a:r>
            <a:r>
              <a:rPr lang="en-US" sz="2800" i="1" dirty="0" err="1" smtClean="0">
                <a:solidFill>
                  <a:srgbClr val="0000FF"/>
                </a:solidFill>
              </a:rPr>
              <a:t>ttbb</a:t>
            </a:r>
            <a:r>
              <a:rPr lang="en-US" sz="2800" i="1" dirty="0" smtClean="0">
                <a:solidFill>
                  <a:srgbClr val="0000FF"/>
                </a:solidFill>
              </a:rPr>
              <a:t>, tt + </a:t>
            </a:r>
            <a:r>
              <a:rPr lang="en-US" sz="2800" dirty="0" smtClean="0">
                <a:solidFill>
                  <a:srgbClr val="0000FF"/>
                </a:solidFill>
              </a:rPr>
              <a:t>2 jets</a:t>
            </a:r>
            <a:r>
              <a:rPr lang="en-US" sz="2400" dirty="0" smtClean="0">
                <a:solidFill>
                  <a:srgbClr val="0000FF"/>
                </a:solidFill>
              </a:rPr>
              <a:t>              </a:t>
            </a:r>
            <a:r>
              <a:rPr lang="en-US" sz="1800" i="0" dirty="0" err="1" smtClean="0">
                <a:solidFill>
                  <a:srgbClr val="CC3399"/>
                </a:solidFill>
              </a:rPr>
              <a:t>Bevilacqua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Czakon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endParaRPr lang="en-US" sz="1800" i="0" dirty="0" smtClean="0">
              <a:solidFill>
                <a:srgbClr val="CC3399"/>
              </a:solidFill>
            </a:endParaRPr>
          </a:p>
          <a:p>
            <a:r>
              <a:rPr lang="en-US" sz="1800" i="0" dirty="0" smtClean="0">
                <a:solidFill>
                  <a:srgbClr val="CC3399"/>
                </a:solidFill>
              </a:rPr>
              <a:t>             Papadopoulos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 smtClean="0">
                <a:solidFill>
                  <a:srgbClr val="CC3399"/>
                </a:solidFill>
              </a:rPr>
              <a:t>Pittau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Worek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smtClean="0">
                <a:solidFill>
                  <a:srgbClr val="CC3399"/>
                </a:solidFill>
              </a:rPr>
              <a:t>0907.4723; 1002.4009</a:t>
            </a:r>
            <a:endParaRPr lang="en-US" sz="1800" i="0" dirty="0">
              <a:solidFill>
                <a:srgbClr val="CC3399"/>
              </a:solidFill>
            </a:endParaRP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714702" y="2843049"/>
            <a:ext cx="6726621" cy="138499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0" dirty="0"/>
              <a:t>Rocket:                         </a:t>
            </a:r>
            <a:r>
              <a:rPr lang="en-US" sz="2400" b="1" i="0" dirty="0" smtClean="0"/>
              <a:t>    </a:t>
            </a:r>
            <a:r>
              <a:rPr lang="en-US" sz="1800" i="0" dirty="0" err="1">
                <a:solidFill>
                  <a:srgbClr val="CC3399"/>
                </a:solidFill>
              </a:rPr>
              <a:t>Giele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Zanderighi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smtClean="0">
                <a:solidFill>
                  <a:srgbClr val="CC3399"/>
                </a:solidFill>
              </a:rPr>
              <a:t>0805.2152</a:t>
            </a:r>
            <a:endParaRPr lang="en-US" i="0" dirty="0"/>
          </a:p>
          <a:p>
            <a:r>
              <a:rPr lang="en-US" i="0" dirty="0"/>
              <a:t>             </a:t>
            </a:r>
            <a:r>
              <a:rPr lang="en-US" i="0" dirty="0" smtClean="0"/>
              <a:t>        </a:t>
            </a:r>
            <a:r>
              <a:rPr lang="en-US" sz="1800" i="0" dirty="0" smtClean="0">
                <a:solidFill>
                  <a:srgbClr val="CC3399"/>
                </a:solidFill>
              </a:rPr>
              <a:t>Ellis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Giele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Kunszt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Melnikov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Zanderighi</a:t>
            </a:r>
            <a:r>
              <a:rPr lang="en-US" sz="1800" i="0" dirty="0">
                <a:solidFill>
                  <a:srgbClr val="CC3399"/>
                </a:solidFill>
              </a:rPr>
              <a:t>, 0810.2762</a:t>
            </a:r>
          </a:p>
          <a:p>
            <a:r>
              <a:rPr lang="en-US" sz="2400" i="0" dirty="0"/>
              <a:t>NLO </a:t>
            </a:r>
            <a:r>
              <a:rPr lang="en-US" sz="2400" i="1" dirty="0">
                <a:solidFill>
                  <a:srgbClr val="000099"/>
                </a:solidFill>
              </a:rPr>
              <a:t>W</a:t>
            </a:r>
            <a:r>
              <a:rPr lang="en-US" sz="2400" i="0" dirty="0">
                <a:solidFill>
                  <a:srgbClr val="000099"/>
                </a:solidFill>
              </a:rPr>
              <a:t> + 3 jets </a:t>
            </a:r>
            <a:r>
              <a:rPr lang="en-US" sz="2400" i="0" dirty="0"/>
              <a:t>in </a:t>
            </a:r>
            <a:r>
              <a:rPr lang="en-US" sz="2400" i="0" dirty="0" smtClean="0"/>
              <a:t>large </a:t>
            </a:r>
            <a:r>
              <a:rPr lang="en-US" sz="2400" dirty="0" err="1" smtClean="0"/>
              <a:t>N</a:t>
            </a:r>
            <a:r>
              <a:rPr lang="en-US" sz="2400" i="0" baseline="-25000" dirty="0" err="1" smtClean="0"/>
              <a:t>c</a:t>
            </a:r>
            <a:r>
              <a:rPr lang="en-US" sz="2400" i="0" dirty="0" smtClean="0"/>
              <a:t> approx./extrapolation </a:t>
            </a:r>
            <a:endParaRPr lang="en-US" sz="2400" i="0" dirty="0"/>
          </a:p>
          <a:p>
            <a:r>
              <a:rPr lang="en-US" sz="1800" i="0" dirty="0" smtClean="0">
                <a:solidFill>
                  <a:srgbClr val="CC3399"/>
                </a:solidFill>
              </a:rPr>
              <a:t>EMZ, </a:t>
            </a:r>
            <a:r>
              <a:rPr lang="en-US" sz="1800" i="0" dirty="0">
                <a:solidFill>
                  <a:srgbClr val="CC3399"/>
                </a:solidFill>
              </a:rPr>
              <a:t>0901.4101, </a:t>
            </a:r>
            <a:r>
              <a:rPr lang="en-US" sz="1800" i="0" dirty="0" smtClean="0">
                <a:solidFill>
                  <a:srgbClr val="CC3399"/>
                </a:solidFill>
              </a:rPr>
              <a:t>0906.1445; </a:t>
            </a:r>
            <a:r>
              <a:rPr lang="en-US" sz="1800" i="0" dirty="0" err="1" smtClean="0">
                <a:solidFill>
                  <a:srgbClr val="CC3399"/>
                </a:solidFill>
              </a:rPr>
              <a:t>Melnikov</a:t>
            </a:r>
            <a:r>
              <a:rPr lang="en-US" sz="1800" i="0" dirty="0">
                <a:solidFill>
                  <a:srgbClr val="CC3399"/>
                </a:solidFill>
              </a:rPr>
              <a:t>, </a:t>
            </a:r>
            <a:r>
              <a:rPr lang="en-US" sz="1800" i="0" dirty="0" err="1">
                <a:solidFill>
                  <a:srgbClr val="CC3399"/>
                </a:solidFill>
              </a:rPr>
              <a:t>Zanderighi</a:t>
            </a:r>
            <a:r>
              <a:rPr lang="en-US" sz="1800" i="0" dirty="0">
                <a:solidFill>
                  <a:srgbClr val="CC3399"/>
                </a:solidFill>
              </a:rPr>
              <a:t>, 0910.3671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4780" y="4845488"/>
            <a:ext cx="8479220" cy="1384995"/>
            <a:chOff x="664780" y="4672068"/>
            <a:chExt cx="8479220" cy="1384995"/>
          </a:xfrm>
        </p:grpSpPr>
        <p:sp>
          <p:nvSpPr>
            <p:cNvPr id="13320" name="Text Box 5"/>
            <p:cNvSpPr txBox="1">
              <a:spLocks noChangeArrowheads="1"/>
            </p:cNvSpPr>
            <p:nvPr/>
          </p:nvSpPr>
          <p:spPr bwMode="auto">
            <a:xfrm>
              <a:off x="664780" y="4672068"/>
              <a:ext cx="7154918" cy="138499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0" dirty="0" err="1"/>
                <a:t>Blackhat</a:t>
              </a:r>
              <a:r>
                <a:rPr lang="en-US" sz="2400" b="1" i="0" dirty="0"/>
                <a:t>: </a:t>
              </a:r>
              <a:r>
                <a:rPr lang="en-US" sz="1800" i="0" dirty="0">
                  <a:solidFill>
                    <a:srgbClr val="CC3399"/>
                  </a:solidFill>
                </a:rPr>
                <a:t>Berger, Bern, LD, Febres Cordero, Forde, H. Ita, </a:t>
              </a:r>
            </a:p>
            <a:p>
              <a:r>
                <a:rPr lang="en-US" sz="1800" i="0" dirty="0">
                  <a:solidFill>
                    <a:srgbClr val="CC3399"/>
                  </a:solidFill>
                </a:rPr>
                <a:t>D. Kosower, D. </a:t>
              </a:r>
              <a:r>
                <a:rPr lang="en-US" sz="1800" i="0" dirty="0" smtClean="0">
                  <a:solidFill>
                    <a:srgbClr val="CC3399"/>
                  </a:solidFill>
                </a:rPr>
                <a:t>Maître; T. Gleisberg, </a:t>
              </a:r>
            </a:p>
            <a:p>
              <a:r>
                <a:rPr lang="en-US" sz="1800" i="0" dirty="0" smtClean="0">
                  <a:solidFill>
                    <a:srgbClr val="CC3399"/>
                  </a:solidFill>
                </a:rPr>
                <a:t>               0803.4180</a:t>
              </a:r>
              <a:r>
                <a:rPr lang="en-US" sz="1800" i="0" dirty="0">
                  <a:solidFill>
                    <a:srgbClr val="CC3399"/>
                  </a:solidFill>
                </a:rPr>
                <a:t>, 0808.0941, 0907.1984, </a:t>
              </a:r>
              <a:r>
                <a:rPr lang="en-US" sz="1800" i="0" dirty="0" smtClean="0">
                  <a:solidFill>
                    <a:srgbClr val="CC3399"/>
                  </a:solidFill>
                </a:rPr>
                <a:t>0912.4927, 1004.1659</a:t>
              </a:r>
              <a:r>
                <a:rPr lang="en-US" sz="1800" i="0" dirty="0">
                  <a:solidFill>
                    <a:srgbClr val="CC3399"/>
                  </a:solidFill>
                </a:rPr>
                <a:t> </a:t>
              </a:r>
              <a:r>
                <a:rPr lang="en-US" dirty="0"/>
                <a:t> </a:t>
              </a:r>
              <a:endParaRPr lang="en-US" sz="1800" i="0" dirty="0">
                <a:solidFill>
                  <a:srgbClr val="CC3399"/>
                </a:solidFill>
              </a:endParaRPr>
            </a:p>
            <a:p>
              <a:r>
                <a:rPr lang="en-US" sz="2400" dirty="0" smtClean="0"/>
                <a:t>+ </a:t>
              </a:r>
              <a:r>
                <a:rPr lang="en-US" sz="2400" b="1" dirty="0" smtClean="0"/>
                <a:t>Sherpa</a:t>
              </a:r>
              <a:r>
                <a:rPr lang="en-US" sz="2400" dirty="0" smtClean="0"/>
                <a:t>   </a:t>
              </a:r>
              <a:r>
                <a:rPr lang="en-US" sz="2400" dirty="0" smtClean="0">
                  <a:sym typeface="Wingdings" pitchFamily="2" charset="2"/>
                </a:rPr>
                <a:t>   </a:t>
              </a:r>
              <a:r>
                <a:rPr lang="en-US" sz="2400" i="0" dirty="0" smtClean="0"/>
                <a:t>NLO </a:t>
              </a:r>
              <a:r>
                <a:rPr lang="en-US" sz="2400" i="0" dirty="0"/>
                <a:t>production of </a:t>
              </a:r>
              <a:r>
                <a:rPr lang="en-US" sz="2400" i="0" dirty="0" smtClean="0"/>
                <a:t> </a:t>
              </a:r>
              <a:r>
                <a:rPr lang="en-US" sz="2400" i="1" dirty="0" smtClean="0">
                  <a:solidFill>
                    <a:srgbClr val="0000FF"/>
                  </a:solidFill>
                </a:rPr>
                <a:t>W,Z</a:t>
              </a:r>
              <a:r>
                <a:rPr lang="en-US" sz="2400" i="0" dirty="0" smtClean="0">
                  <a:solidFill>
                    <a:srgbClr val="0000FF"/>
                  </a:solidFill>
                </a:rPr>
                <a:t> </a:t>
              </a:r>
              <a:r>
                <a:rPr lang="en-US" sz="2400" i="0" dirty="0">
                  <a:solidFill>
                    <a:srgbClr val="0000FF"/>
                  </a:solidFill>
                </a:rPr>
                <a:t>+ 3 (4) jets</a:t>
              </a:r>
              <a:r>
                <a:rPr lang="en-US" sz="2400" i="0" dirty="0"/>
                <a:t> </a:t>
              </a:r>
              <a:endParaRPr lang="en-US" i="0" dirty="0"/>
            </a:p>
          </p:txBody>
        </p:sp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7696200" y="5257800"/>
              <a:ext cx="1447800" cy="796925"/>
              <a:chOff x="912" y="1344"/>
              <a:chExt cx="5136" cy="2832"/>
            </a:xfrm>
          </p:grpSpPr>
          <p:sp>
            <p:nvSpPr>
              <p:cNvPr id="13329" name="Oval 7"/>
              <p:cNvSpPr>
                <a:spLocks noChangeArrowheads="1"/>
              </p:cNvSpPr>
              <p:nvPr/>
            </p:nvSpPr>
            <p:spPr bwMode="auto">
              <a:xfrm>
                <a:off x="912" y="1344"/>
                <a:ext cx="5136" cy="12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AutoShape 8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3504" cy="2544"/>
              </a:xfrm>
              <a:prstGeom prst="ca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7434878" y="903890"/>
            <a:ext cx="1709122" cy="707886"/>
          </a:xfrm>
          <a:prstGeom prst="rect">
            <a:avLst/>
          </a:prstGeom>
          <a:solidFill>
            <a:srgbClr val="92D05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 dirty="0"/>
              <a:t>Method for</a:t>
            </a:r>
          </a:p>
          <a:p>
            <a:r>
              <a:rPr lang="en-US" sz="2000" i="0" dirty="0"/>
              <a:t>Rational part: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48600" y="3607675"/>
            <a:ext cx="1295400" cy="1583559"/>
            <a:chOff x="7648903" y="3623441"/>
            <a:chExt cx="1295400" cy="1583559"/>
          </a:xfrm>
        </p:grpSpPr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7648903" y="3623441"/>
              <a:ext cx="1295400" cy="13234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0" dirty="0"/>
                <a:t>D-</a:t>
              </a:r>
              <a:r>
                <a:rPr lang="en-US" sz="2000" i="0" dirty="0" err="1"/>
                <a:t>dim’l</a:t>
              </a:r>
              <a:endParaRPr lang="en-US" sz="2000" i="0" dirty="0"/>
            </a:p>
            <a:p>
              <a:r>
                <a:rPr lang="en-US" sz="2000" i="0" dirty="0" err="1"/>
                <a:t>unitarity</a:t>
              </a:r>
              <a:endParaRPr lang="en-US" sz="2000" i="0" dirty="0"/>
            </a:p>
            <a:p>
              <a:r>
                <a:rPr lang="en-US" sz="2000" i="0" dirty="0"/>
                <a:t>+ on-shell</a:t>
              </a:r>
            </a:p>
            <a:p>
              <a:r>
                <a:rPr lang="en-US" sz="2000" i="0" dirty="0"/>
                <a:t>recursion</a:t>
              </a:r>
            </a:p>
          </p:txBody>
        </p:sp>
        <p:sp>
          <p:nvSpPr>
            <p:cNvPr id="13327" name="Line 14"/>
            <p:cNvSpPr>
              <a:spLocks noChangeShapeType="1"/>
            </p:cNvSpPr>
            <p:nvPr/>
          </p:nvSpPr>
          <p:spPr bwMode="auto">
            <a:xfrm flipH="1">
              <a:off x="7848600" y="4953000"/>
              <a:ext cx="30480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07166" y="1605456"/>
            <a:ext cx="1736834" cy="1015663"/>
            <a:chOff x="7407166" y="1605456"/>
            <a:chExt cx="1736834" cy="1015663"/>
          </a:xfrm>
        </p:grpSpPr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7688152" y="1605456"/>
              <a:ext cx="1455848" cy="1015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specialized</a:t>
              </a:r>
            </a:p>
            <a:p>
              <a:r>
                <a:rPr lang="en-US" sz="2000" i="0" dirty="0"/>
                <a:t>Feynman</a:t>
              </a:r>
            </a:p>
            <a:p>
              <a:r>
                <a:rPr lang="en-US" sz="2000" i="0" dirty="0"/>
                <a:t>rules</a:t>
              </a:r>
              <a:endParaRPr lang="en-US" sz="1800" i="0" dirty="0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 flipH="1" flipV="1">
              <a:off x="7407166" y="2264979"/>
              <a:ext cx="286406" cy="525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4711700" y="6227763"/>
            <a:ext cx="2833688" cy="433387"/>
          </a:xfrm>
        </p:spPr>
        <p:txBody>
          <a:bodyPr/>
          <a:lstStyle/>
          <a:p>
            <a:pPr>
              <a:defRPr/>
            </a:pPr>
            <a:r>
              <a:rPr lang="en-US" sz="1400" smtClean="0"/>
              <a:t>IPPP Durham   9 Sept. 2010</a:t>
            </a:r>
            <a:endParaRPr lang="en-US" sz="1200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663" y="6221413"/>
            <a:ext cx="4230687" cy="441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L. Dixon       Status of NLO V + Jets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23848" y="1749972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_   _      _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7915" y="4303986"/>
            <a:ext cx="6968360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SAMURAI</a:t>
            </a:r>
            <a:r>
              <a:rPr lang="en-US" sz="2400" b="1" i="0" dirty="0" smtClean="0"/>
              <a:t>:  </a:t>
            </a:r>
            <a:r>
              <a:rPr lang="en-US" sz="1800" i="0" dirty="0" err="1" smtClean="0">
                <a:solidFill>
                  <a:srgbClr val="CC3399"/>
                </a:solidFill>
              </a:rPr>
              <a:t>Mastrolia</a:t>
            </a:r>
            <a:r>
              <a:rPr lang="en-US" sz="1800" i="0" dirty="0" smtClean="0">
                <a:solidFill>
                  <a:srgbClr val="CC3399"/>
                </a:solidFill>
              </a:rPr>
              <a:t>, </a:t>
            </a:r>
            <a:r>
              <a:rPr lang="en-US" sz="1800" i="0" dirty="0" err="1" smtClean="0">
                <a:solidFill>
                  <a:srgbClr val="CC3399"/>
                </a:solidFill>
              </a:rPr>
              <a:t>Ossola</a:t>
            </a:r>
            <a:r>
              <a:rPr lang="en-US" sz="1800" i="0" dirty="0" smtClean="0">
                <a:solidFill>
                  <a:srgbClr val="CC3399"/>
                </a:solidFill>
              </a:rPr>
              <a:t>, Reiter, </a:t>
            </a:r>
            <a:r>
              <a:rPr lang="en-US" sz="1800" i="0" dirty="0" err="1" smtClean="0">
                <a:solidFill>
                  <a:srgbClr val="CC3399"/>
                </a:solidFill>
              </a:rPr>
              <a:t>Tramontano</a:t>
            </a:r>
            <a:r>
              <a:rPr lang="en-US" sz="1800" i="0" dirty="0" smtClean="0">
                <a:solidFill>
                  <a:srgbClr val="CC3399"/>
                </a:solidFill>
              </a:rPr>
              <a:t>, 1006.0710</a:t>
            </a:r>
            <a:endParaRPr lang="en-US" sz="1800" i="0" dirty="0">
              <a:solidFill>
                <a:srgbClr val="CC339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391400" y="2743200"/>
            <a:ext cx="1387148" cy="1545020"/>
            <a:chOff x="7391400" y="2743200"/>
            <a:chExt cx="1387148" cy="1545020"/>
          </a:xfrm>
        </p:grpSpPr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7504386" y="3436883"/>
              <a:ext cx="283780" cy="851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Text Box 9"/>
            <p:cNvSpPr txBox="1">
              <a:spLocks noChangeArrowheads="1"/>
            </p:cNvSpPr>
            <p:nvPr/>
          </p:nvSpPr>
          <p:spPr bwMode="auto">
            <a:xfrm>
              <a:off x="7696200" y="2743200"/>
              <a:ext cx="1082348" cy="7078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D-</a:t>
              </a:r>
              <a:r>
                <a:rPr lang="en-US" sz="2000" i="0" dirty="0" err="1"/>
                <a:t>dim’l</a:t>
              </a:r>
              <a:endParaRPr lang="en-US" sz="2000" i="0" dirty="0"/>
            </a:p>
            <a:p>
              <a:r>
                <a:rPr lang="en-US" sz="2000" i="0" dirty="0" err="1"/>
                <a:t>unitarity</a:t>
              </a:r>
              <a:endParaRPr lang="en-US" sz="2000" i="0" dirty="0"/>
            </a:p>
          </p:txBody>
        </p:sp>
        <p:sp>
          <p:nvSpPr>
            <p:cNvPr id="13324" name="Line 11"/>
            <p:cNvSpPr>
              <a:spLocks noChangeShapeType="1"/>
            </p:cNvSpPr>
            <p:nvPr/>
          </p:nvSpPr>
          <p:spPr bwMode="auto">
            <a:xfrm flipH="1">
              <a:off x="7391400" y="3124200"/>
              <a:ext cx="30480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16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6.96016"/>
  <p:tag name="PICTUREFILESIZE" val="5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W^\pm j) \approx 80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5.9804"/>
  <p:tag name="PICTUREFILESIZE" val="159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8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493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160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8.96016"/>
  <p:tag name="PICTUREFILESIZE" val="61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W^\pm jj) \approx 20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4.9804"/>
  <p:tag name="PICTUREFILESIZE" val="16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2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50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0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7.98016"/>
  <p:tag name="PICTUREFILESIZE" val="56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W^\pm jjj) \approx 45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3.0004"/>
  <p:tag name="PICTUREFILESIZE" val="158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5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39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9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49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W^\pm\rightarrow e^\pm\nu$ or $\mu^\pm\nu$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21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Z jjj) \approx 4.8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66.9803"/>
  <p:tag name="PICTUREFILESIZE" val="140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8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4.00008"/>
  <p:tag name="PICTUREFILESIZE" val="32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96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44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%&#10;\newcommand{\spa}[3]{\langle{#1}\,{#3}\rangle}&#10;\newcommand{\spb}[3]{[{#1}\,{#3}]}&#10;\newcommand{\spab}[5]{\langle{#1}^- | {#3} | {#5}^-\rangle}&#10;\newcommand{\spba}[5]{\langle{#1}^+ | {#3} | {#5}^+\rangle}&#10;\newcommand{\spaa}[5]{\langle{#1}^- | {#3} | {#5}^+\rangle}&#10;\newcommand{\spbb}[5]{\langle{#1}^+ | {#3} | {#5}^-\rangle}&#10;%&#10;%&#10;\begin{document}&#10;$E_T^{\rm n^{th}\ jet} &gt; 25$~G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94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W^\pm jjjj) \approx 1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92.0004"/>
  <p:tag name="PICTUREFILESIZE" val="164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1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4.98008"/>
  <p:tag name="PICTUREFILESIZE" val="2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2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51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mu_0 = E_T^W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8.98016"/>
  <p:tag name="PICTUREFILESIZE" val="807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p_{T,j} &gt; 50$~GeV\\&#10;$|\eta_j| &lt; 3$\\&#10;$\ETsl &gt; \hbox{max}(100~\hbox{GeV},\,0.2H_T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440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p_{T,1} &gt; 180$~GeV\\&#10;$p_{T,2} &gt; 110$~GeV\\&#10;$p_{T,3,4} &gt; 30$~GeV\\&#10;$|\eta_1| &lt; 1.7$\\&#10;$|\eta_{2,3,4}| &lt; 3$\\&#10;$\ETsl &gt; 200$~G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9.0003"/>
  <p:tag name="PICTUREFILESIZE" val="671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Z^0\rightarrow e^+e^-$ or $\mu^+\mu^-$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0"/>
  <p:tag name="PICTUREFILESIZE" val="1219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R^\pm(n) \equiv { \sigma(W^+\,+\,n\ {\rm jets})&#10;           \over \sigma(W^-\,+\,n\ {\rm jets})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349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\green{f_{\rm NP}} = {2(R_{\rm SM}^\pm - R_{\rm exp.}^\pm)&#10;  \over (R_{\rm SM}^\pm+1)(R_{\rm exp.}^\pm-1)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399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qrt{s} = 14$ TeV\\&#10;$k_T$, $R=0.7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32.9602"/>
  <p:tag name="PICTUREFILESIZE" val="187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qrt{s} = 7$ TeV\\ anti-$k_T$, $R=0.5$\\ $p_T^{\rm jet} &gt; 25$ G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346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p}_{\rm T}$(GeV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7.00016"/>
  <p:tag name="PICTUREFILESIZE" val="85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p}_{\rm T}$(GeV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87.00016"/>
  <p:tag name="PICTUREFILESIZE" val="85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begin{document}&#10;\begin{eqnarray}&#10;{ { d\sigma(W^+\,+\,3\ {\rm jets}) &#10;   \over d{\rm p}_{\rm T}({\rm e}^+) }&#10;\over { d\sigma(W^-\,+\,3\ {\rm jets}) &#10;   \over d{\rm p}_{\rm T}({\rm e}^-) } }&#10;\nonumber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1.9603"/>
  <p:tag name="PICTUREFILESIZE" val="365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begin{document}&#10;\begin{eqnarray}&#10;{ { d\sigma(W^+\,+\,3\ {\rm jets}) &#10;   \over d{\rm p}_{\rm T}(\nu) }&#10;\over { d\sigma(W^-\,+\,3\ {\rm jets}) &#10;   \over d{\rm p}_{\rm T}(\bar\nu) } }&#10;\nonumber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1.9603"/>
  <p:tag name="PICTUREFILESIZE" val="3578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t\bar{t}\ \to\ bW^+\bar{b}W^-\ \to\ bjj\,\bar{b}\,e^-\bar\nu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88.0005"/>
  <p:tag name="PICTUREFILESIZE" val="1813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t\bar{t}\ \to\ bW^+\bar{b}W^-\ \to\ b\,e^+\nu\,\bar{b}jj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89.9806"/>
  <p:tag name="PICTUREFILESIZE" val="185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int {\cal L}\,dt\ =\ 10$~pb$^{-1}$\qquad 200~pb$^{-1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23"/>
  <p:tag name="PICTUREFILESIZE" val="1893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gg \to t\bar{t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2.96016"/>
  <p:tag name="PICTUREFILESIZE" val="52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q\bar{q} \to t\bar{t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0.98016"/>
  <p:tag name="PICTUREFILESIZE" val="517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\begin{document}&#10;$W^+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7.98008"/>
  <p:tag name="PICTUREFILESIZE" val="36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\begin{document}&#10;$W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4.98008"/>
  <p:tag name="PICTUREFILESIZE" val="3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\begin{document}&#10;\begin{eqnarray}&#10;{ {d^2\sigma(t\bar{t}\to W^\pm\,+\,3\,{\rm j}+X)&#10;\over dp_T^\ell dp_T^\nu}&#10; \over {d^2\sigma(W^\pm\,+\,3\,{\rm j})&#10;\over dp_T^\ell dp_T^\nu} 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1.9804"/>
  <p:tag name="PICTUREFILESIZE" val="410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\begin{document}&#10;$p_T^\ell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41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\begin{document}&#10;$p_T^\nu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4.96008"/>
  <p:tag name="PICTUREFILESIZE" val="36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qg \to \purple{\tilde{q}\tilde{g}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4"/>
  <p:tag name="PICTUREFILESIZE" val="78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red{gg\ {\rm or}\ q\bar{q}\ &#10;\to\ \purple{\tilde{g}\tilde{g}\ {\rm or}\ &#10;\tilde{q}\tilde{\bar{q}}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7.9604"/>
  <p:tag name="PICTUREFILESIZE" val="194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\begin{document}&#10;$e^+ \neq e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8.96016"/>
  <p:tag name="PICTUREFILESIZE" val="5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Z jj) \approx 2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51.9803"/>
  <p:tag name="PICTUREFILESIZE" val="135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\begin{document}&#10;$e^+ \approx e^-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75.96016"/>
  <p:tag name="PICTUREFILESIZE" val="519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R^{W/Z}(n) \equiv { \sigma(W^+\,+\,n\ {\rm jets})&#10;              + \sigma(W^-\,+\,n\ {\rm jets})&#10;           \over \sigma(Z\,+\,n\ {\rm jets}) }&#10;{ {\rm Br}(W\to\ell\nu) \over {\rm Br}(Z\to\ell^+\ell^-) 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12.0013"/>
  <p:tag name="PICTUREFILESIZE" val="7063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\begin{eqnarray}&#10;R^{W/Z}(n) \equiv { \sigma(W^+\,+\,n\ {\rm jets})&#10;              + \sigma(W^-\,+\,n\ {\rm jets})&#10;           \over \sigma(Z\,+\,n\ {\rm jets}) }&#10;{ {\rm Br}(W\to\ell\nu) \over {\rm Br}(Z\to\ell^+\ell^-) 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612.0013"/>
  <p:tag name="PICTUREFILESIZE" val="706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gamma^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3"/>
  <p:tag name="PICTUREFILESIZE" val="279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green{\gamma^\mu\gamma^5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45"/>
  <p:tag name="PICTUREFILESIZE" val="45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qrt{s} = 7$ TeV\\ anti-$k_T$, $R=0.5$\\ $p_T^{\rm jet} &gt; 25$ G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3467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$\sigma_n \neq Cr^n\nonumber$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91"/>
  <p:tag name="PICTUREFILESIZE" val="76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d\sigma\ \propto (k_d \cdot k_\nu)^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229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d\sigma\ \propto (k_u \cdot k_e)^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20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A^{\rm tree} \propto {{\blue{\spa{d}{\nu}}^2}&#10;\over \spa{u}{g} \spa{g}{d} 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8"/>
  <p:tag name="PICTUREFILESIZE" val="183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2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37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A^{\rm tree} \propto {{\blue{\spb{u}{e}}^2}&#10;\over \spb{u}{g} \spb{g}{d} 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4"/>
  <p:tag name="PICTUREFILESIZE" val="172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4,0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54.96008"/>
  <p:tag name="PICTUREFILESIZE" val="46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$\blue{\Right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20"/>
  <p:tag name="PICTUREFILESIZE" val="18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command{\ksl}{\not{\hbox{\kern-2.3pt $k$}}}&#10;\newcommand{\Ksl}{\not{\hbox{\kern-2.3pt $K$}}}&#10;\newcommand{\psl}{\not{\hbox{\kern-2.3pt $p$}}}&#10;\newcommand{\spa}[2]{{\langle#1 \, #2\rangle}}&#10;\newcommand{\spb}[2]{{[#1 \, #2]}}&#10;&#10;%&#10;\begin{document}&#10;\ $\nu$\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1"/>
  <p:tag name="PICTUREFILESIZE" val="16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\sigma(Zj) \approx 80$~pb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41.9603"/>
  <p:tag name="PICTUREFILESIZE" val="129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f}_{\rm L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2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f}_{\rm R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9.98008"/>
  <p:tag name="PICTUREFILESIZE" val="24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f}_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6.98"/>
  <p:tag name="PICTUREFILESIZE" val="22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${\rm p}_{\rm T,W}$ (GeV)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120.0002"/>
  <p:tag name="PICTUREFILESIZE" val="11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definecolor{mygreen}{named}{Green}&#10;\definecolor{myblue}{named}{Blue}&#10;\definecolor{mycyan}{named}{Cyan}&#10;\definecolor{myred}{named}{Red}&#10;\definecolor{mypurple}{named}{Purple}&#10;\newcommand{\green}[1]{{\color{mygreen}#1}}&#10;\newcommand{\blue}[1]{{\color{myblue}#1}}&#10;\newcommand{\red}[1]{{\color{myred}#1}}&#10;\newcommand{\cyan}[1]{{\color{mycyan}#1}}&#10;\newcommand{\purple}[1]{{\color{mypurple}#1}}&#10;\newcommand{\yellow}[1]{{\color{yellow}#1}}&#10;\newcommand{\magenta}[1]{{\color{magenta}#1}}&#10;\newbox\charbox&#10;\newbox\slabox&#10;\newcommand{\s}[1]{{      % Feynman slash&#10;        \setbox\charbox=\hbox{$#1$}&#10;        \setbox\slabox=\hbox{$/$}&#10;        \dimen\charbox=\ht\slabox&#10;        \advance\dimen\charbox by -\dp\slabox&#10;        \advance\dimen\charbox by -\ht\charbox&#10;        \advance\dimen\charbox by \dp\charbox&#10;        \divide\dimen\charbox by 2&#10;        \raise-\dimen\charbox\hbox to \wd\charbox{\hss/\hss}&#10;        \llap{$#1$}&#10;}}&#10;\newcommand\ETsl{{\s{E}}_T}&#10;\begin{document}&#10;800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.00008"/>
  <p:tag name="PICTUREFILESIZE" val="39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33231</TotalTime>
  <Words>2943</Words>
  <Application>Microsoft Office PowerPoint</Application>
  <PresentationFormat>On-screen Show (4:3)</PresentationFormat>
  <Paragraphs>477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Status of NLO Calculations for V + Jets</vt:lpstr>
      <vt:lpstr>W + 3 jets candidate(s) already seen  at LHC </vt:lpstr>
      <vt:lpstr>Numbers of V + jets events at 7 TeV</vt:lpstr>
      <vt:lpstr>How best to control SM backgrounds?</vt:lpstr>
      <vt:lpstr>LO uncertainty increases with njets</vt:lpstr>
      <vt:lpstr>Good news</vt:lpstr>
      <vt:lpstr>The Les Houches Wish List (2010)</vt:lpstr>
      <vt:lpstr>Computational Issues at one loop</vt:lpstr>
      <vt:lpstr>Several Recent Implementations of On-Shell Methods for 1-Loop Amplitudes </vt:lpstr>
      <vt:lpstr>Slide 10</vt:lpstr>
      <vt:lpstr>Slide 11</vt:lpstr>
      <vt:lpstr>W + n jets Data</vt:lpstr>
      <vt:lpstr>Slide 13</vt:lpstr>
      <vt:lpstr>W + 3 jets at LHC at NLO</vt:lpstr>
      <vt:lpstr>More Appropriate Scale Choices</vt:lpstr>
      <vt:lpstr>Compare Two Scale Choices</vt:lpstr>
      <vt:lpstr>Total Transverse Energy HT at LHC</vt:lpstr>
      <vt:lpstr>V + jets as SUSY background</vt:lpstr>
      <vt:lpstr>NLO W + 4 jets now under control</vt:lpstr>
      <vt:lpstr>NLO Parton-Level vs. Shower MCs</vt:lpstr>
      <vt:lpstr>Slide 21</vt:lpstr>
      <vt:lpstr>Slide 22</vt:lpstr>
      <vt:lpstr>Slide 23</vt:lpstr>
      <vt:lpstr>W polarization fractions at moderate pT</vt:lpstr>
      <vt:lpstr>W polarization analyzed by leptonic decay</vt:lpstr>
      <vt:lpstr>Slide 26</vt:lpstr>
      <vt:lpstr> Top quark pairs very different</vt:lpstr>
      <vt:lpstr>Semi-leptonic tops vs. W + 3 jets</vt:lpstr>
      <vt:lpstr>What about new physics?</vt:lpstr>
      <vt:lpstr>W polarization even large at Tevatron</vt:lpstr>
      <vt:lpstr> W /Z ratios</vt:lpstr>
      <vt:lpstr> W /Z ratios (cont.)</vt:lpstr>
      <vt:lpstr>NLO Z + 3 jets</vt:lpstr>
      <vt:lpstr>One last ratio:  Jet production ratio</vt:lpstr>
      <vt:lpstr>Jet-production ratios for W + n jets at LHC</vt:lpstr>
      <vt:lpstr>PT(Z) distribution in Z + n jets at Tevatron</vt:lpstr>
      <vt:lpstr>Conclusions</vt:lpstr>
      <vt:lpstr>Origin of W polarization at LHC: Simplest case  –  LO W + 1 jet</vt:lpstr>
      <vt:lpstr>Polarization very similar for 1, 2 or 3 jets</vt:lpstr>
      <vt:lpstr>Polarization at moderate pT,W  very stable vs. jet pT cut</vt:lpstr>
      <vt:lpstr>Jet Separations vs. Sherpa shower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N=4 Super-Yang-Mills Theory, QCD and Collider Physics</dc:title>
  <dc:creator>Lance Dixon</dc:creator>
  <cp:lastModifiedBy>Lance Dixon</cp:lastModifiedBy>
  <cp:revision>666</cp:revision>
  <dcterms:created xsi:type="dcterms:W3CDTF">2004-01-05T22:08:34Z</dcterms:created>
  <dcterms:modified xsi:type="dcterms:W3CDTF">2010-09-09T11:39:44Z</dcterms:modified>
</cp:coreProperties>
</file>