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92" r:id="rId3"/>
    <p:sldId id="257" r:id="rId4"/>
    <p:sldId id="293" r:id="rId5"/>
    <p:sldId id="298" r:id="rId6"/>
    <p:sldId id="344" r:id="rId7"/>
    <p:sldId id="345" r:id="rId8"/>
    <p:sldId id="346" r:id="rId9"/>
    <p:sldId id="347" r:id="rId10"/>
    <p:sldId id="348" r:id="rId11"/>
    <p:sldId id="349" r:id="rId12"/>
    <p:sldId id="351" r:id="rId13"/>
    <p:sldId id="362" r:id="rId14"/>
    <p:sldId id="329" r:id="rId15"/>
    <p:sldId id="369" r:id="rId16"/>
    <p:sldId id="371" r:id="rId17"/>
    <p:sldId id="354" r:id="rId18"/>
    <p:sldId id="372" r:id="rId19"/>
    <p:sldId id="373" r:id="rId20"/>
    <p:sldId id="374" r:id="rId21"/>
    <p:sldId id="375" r:id="rId22"/>
    <p:sldId id="356" r:id="rId23"/>
    <p:sldId id="357" r:id="rId24"/>
    <p:sldId id="363" r:id="rId25"/>
    <p:sldId id="364" r:id="rId26"/>
    <p:sldId id="365" r:id="rId27"/>
    <p:sldId id="366" r:id="rId28"/>
    <p:sldId id="378" r:id="rId29"/>
    <p:sldId id="383" r:id="rId30"/>
    <p:sldId id="367" r:id="rId31"/>
    <p:sldId id="380" r:id="rId32"/>
    <p:sldId id="382" r:id="rId33"/>
    <p:sldId id="381" r:id="rId34"/>
    <p:sldId id="37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4" autoAdjust="0"/>
    <p:restoredTop sz="94668" autoAdjust="0"/>
  </p:normalViewPr>
  <p:slideViewPr>
    <p:cSldViewPr>
      <p:cViewPr varScale="1">
        <p:scale>
          <a:sx n="106" d="100"/>
          <a:sy n="106" d="100"/>
        </p:scale>
        <p:origin x="-7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F4D0C-50F1-41F1-B9D7-FC1B49A79CF8}" type="datetimeFigureOut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68CB8-7F79-40C4-94BD-5C974A4D4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31D9F-FC26-45E6-8FB6-BE23098E1F4B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A533C-001D-47F3-8D1A-511031BA0B5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A533C-001D-47F3-8D1A-511031BA0B5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19A2-9CF6-48BD-89F5-AFF64EA0E31F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D460-B85E-475F-9F8F-478C8A497F76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AE94-170B-40A7-9D1B-1F4C31A6F96D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FBFA-7B31-4126-9800-31024AF81B8A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802E-49E4-4350-8662-C71B49E51246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35D5-A42E-47FF-824C-C3C91110692A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3CF7-C596-43A9-9BC5-4D64DAEC8733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B40-A893-4948-B858-2CB3C6F12D87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DB910-41F0-4DAF-B119-D0D4A5FE2483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C8A2-7211-46C0-B3C1-5A7E1B70A40A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5843-CB70-4032-96A6-E6E715570F1C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03D02-9A24-43CD-A99F-FB08490CED3F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B4EDF-7DE6-4369-B527-B79B2EF00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146175"/>
          </a:xfrm>
        </p:spPr>
        <p:txBody>
          <a:bodyPr/>
          <a:lstStyle/>
          <a:p>
            <a:r>
              <a:rPr lang="en-US" smtClean="0"/>
              <a:t>LHC Upgrade Planning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066800"/>
          </a:xfrm>
        </p:spPr>
        <p:txBody>
          <a:bodyPr>
            <a:normAutofit/>
          </a:bodyPr>
          <a:lstStyle/>
          <a:p>
            <a:r>
              <a:rPr lang="en-US" smtClean="0"/>
              <a:t>Roger Bailey</a:t>
            </a:r>
          </a:p>
          <a:p>
            <a:r>
              <a:rPr lang="en-US" smtClean="0"/>
              <a:t>CERN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Lower energy means bigger beams</a:t>
            </a:r>
          </a:p>
          <a:p>
            <a:pPr lvl="1"/>
            <a:r>
              <a:rPr lang="en-US" dirty="0" smtClean="0"/>
              <a:t>Less aperture margin</a:t>
            </a:r>
          </a:p>
          <a:p>
            <a:pPr lvl="1"/>
            <a:r>
              <a:rPr lang="en-US" dirty="0" smtClean="0"/>
              <a:t>Higher </a:t>
            </a:r>
            <a:r>
              <a:rPr lang="el-GR" dirty="0" smtClean="0"/>
              <a:t>β</a:t>
            </a:r>
            <a:r>
              <a:rPr lang="en-US" dirty="0" smtClean="0"/>
              <a:t>*</a:t>
            </a:r>
          </a:p>
          <a:p>
            <a:r>
              <a:rPr lang="en-US" dirty="0" smtClean="0"/>
              <a:t>&gt; 150 bunches requires crossing angle</a:t>
            </a:r>
          </a:p>
          <a:p>
            <a:pPr lvl="1"/>
            <a:r>
              <a:rPr lang="en-US" dirty="0" smtClean="0"/>
              <a:t>Requires more aperture</a:t>
            </a:r>
          </a:p>
          <a:p>
            <a:pPr lvl="1"/>
            <a:r>
              <a:rPr lang="en-US" dirty="0" smtClean="0"/>
              <a:t>Higher </a:t>
            </a:r>
            <a:r>
              <a:rPr lang="el-GR" dirty="0" smtClean="0"/>
              <a:t>β</a:t>
            </a:r>
            <a:r>
              <a:rPr lang="en-US" dirty="0" smtClean="0"/>
              <a:t>*</a:t>
            </a:r>
          </a:p>
          <a:p>
            <a:endParaRPr lang="en-US" dirty="0" smtClean="0"/>
          </a:p>
          <a:p>
            <a:r>
              <a:rPr lang="en-US" dirty="0" smtClean="0"/>
              <a:t>Targets for 3.5TeV</a:t>
            </a:r>
          </a:p>
          <a:p>
            <a:pPr lvl="1"/>
            <a:r>
              <a:rPr lang="en-US" dirty="0" smtClean="0"/>
              <a:t>2m no crossing angle</a:t>
            </a:r>
          </a:p>
          <a:p>
            <a:pPr lvl="1"/>
            <a:r>
              <a:rPr lang="en-US" dirty="0" smtClean="0"/>
              <a:t>3m with crossing angle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FBFA-7B31-4126-9800-31024AF81B8A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</a:t>
            </a:r>
            <a:r>
              <a:rPr lang="en-US" smtClean="0"/>
              <a:t>* and F in 2010 2011</a:t>
            </a:r>
            <a:endParaRPr lang="en-US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6172200" y="1219200"/>
          <a:ext cx="914400" cy="392112"/>
        </p:xfrm>
        <a:graphic>
          <a:graphicData uri="http://schemas.openxmlformats.org/presentationml/2006/ole">
            <p:oleObj spid="_x0000_s69634" name="Equation" r:id="rId3" imgW="482400" imgH="228600" progId="Equation.3">
              <p:embed/>
            </p:oleObj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7239000" y="1219200"/>
          <a:ext cx="914400" cy="396875"/>
        </p:xfrm>
        <a:graphic>
          <a:graphicData uri="http://schemas.openxmlformats.org/presentationml/2006/ole">
            <p:oleObj spid="_x0000_s69635" name="Equation" r:id="rId4" imgW="583920" imgH="253800" progId="Equation.3">
              <p:embed/>
            </p:oleObj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077683"/>
            <a:ext cx="4648200" cy="2008188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6058883"/>
            <a:ext cx="4648200" cy="265717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 energy increases, lower </a:t>
            </a:r>
            <a:r>
              <a:rPr lang="el-GR" smtClean="0"/>
              <a:t>β</a:t>
            </a:r>
            <a:r>
              <a:rPr lang="en-US" smtClean="0"/>
              <a:t>* gets easier</a:t>
            </a:r>
          </a:p>
          <a:p>
            <a:r>
              <a:rPr lang="en-US" smtClean="0"/>
              <a:t>The squeeze is always going to be challenging</a:t>
            </a:r>
          </a:p>
          <a:p>
            <a:pPr lvl="1"/>
            <a:r>
              <a:rPr lang="en-US" smtClean="0"/>
              <a:t>Changing optics with dangerous beams</a:t>
            </a:r>
          </a:p>
          <a:p>
            <a:pPr lvl="1"/>
            <a:r>
              <a:rPr lang="en-US" smtClean="0"/>
              <a:t>Follow / anticipate with collimators</a:t>
            </a:r>
          </a:p>
          <a:p>
            <a:pPr lvl="1"/>
            <a:r>
              <a:rPr lang="en-US" smtClean="0"/>
              <a:t>Particularly tricky below 1m</a:t>
            </a:r>
          </a:p>
          <a:p>
            <a:r>
              <a:rPr lang="en-US" smtClean="0"/>
              <a:t>With experience, should be easier, but still …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FBFA-7B31-4126-9800-31024AF81B8A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</a:t>
            </a:r>
            <a:r>
              <a:rPr lang="en-US" smtClean="0"/>
              <a:t>* evolution</a:t>
            </a:r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65793"/>
            <a:ext cx="5117592" cy="291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beam operation</a:t>
            </a:r>
            <a:endParaRPr lang="en-US"/>
          </a:p>
        </p:txBody>
      </p:sp>
      <p:graphicFrame>
        <p:nvGraphicFramePr>
          <p:cNvPr id="27" name="Group 11"/>
          <p:cNvGraphicFramePr>
            <a:graphicFrameLocks noGrp="1"/>
          </p:cNvGraphicFramePr>
          <p:nvPr/>
        </p:nvGraphicFramePr>
        <p:xfrm>
          <a:off x="-1" y="1447800"/>
          <a:ext cx="9144000" cy="957072"/>
        </p:xfrm>
        <a:graphic>
          <a:graphicData uri="http://schemas.openxmlformats.org/drawingml/2006/table">
            <a:tbl>
              <a:tblPr>
                <a:solidFill>
                  <a:srgbClr val="9900FF"/>
                </a:solidFill>
              </a:tblPr>
              <a:tblGrid>
                <a:gridCol w="2438401"/>
                <a:gridCol w="457200"/>
                <a:gridCol w="609600"/>
                <a:gridCol w="1981200"/>
                <a:gridCol w="533400"/>
                <a:gridCol w="228600"/>
                <a:gridCol w="2107324"/>
                <a:gridCol w="559676"/>
                <a:gridCol w="228599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Repair of Sector 34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7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TeV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nQPS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6kA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3.5 </a:t>
                      </a:r>
                      <a:r>
                        <a:rPr kumimoji="0" lang="en-US" sz="16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TeV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-2500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safe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&lt; I &lt; 0.2 </a:t>
                      </a:r>
                      <a:r>
                        <a:rPr kumimoji="0" lang="en-US" sz="16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-2500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nom</a:t>
                      </a:r>
                      <a:endParaRPr kumimoji="0" lang="en-US" sz="1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el-GR" sz="1800" b="1" smtClean="0">
                          <a:solidFill>
                            <a:schemeClr val="tx1"/>
                          </a:solidFill>
                        </a:rPr>
                        <a:t>β</a:t>
                      </a:r>
                      <a:r>
                        <a:rPr lang="en-US" sz="1800" b="1" smtClean="0">
                          <a:solidFill>
                            <a:schemeClr val="tx1"/>
                          </a:solidFill>
                        </a:rPr>
                        <a:t>* &gt; 2 m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Ions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3.5 </a:t>
                      </a:r>
                      <a:r>
                        <a:rPr kumimoji="0" lang="en-US" sz="16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TeV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 0.2 </a:t>
                      </a:r>
                      <a:r>
                        <a:rPr kumimoji="0" lang="en-US" sz="16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-2500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nom</a:t>
                      </a:r>
                      <a:endParaRPr kumimoji="0" lang="en-US" sz="1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el-GR" sz="1800" b="1" smtClean="0">
                          <a:solidFill>
                            <a:schemeClr val="tx1"/>
                          </a:solidFill>
                        </a:rPr>
                        <a:t>β</a:t>
                      </a:r>
                      <a:r>
                        <a:rPr lang="en-US" sz="1800" b="1" smtClean="0">
                          <a:solidFill>
                            <a:schemeClr val="tx1"/>
                          </a:solidFill>
                        </a:rPr>
                        <a:t>* ~ 2 m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Ions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Group 3"/>
          <p:cNvGraphicFramePr>
            <a:graphicFrameLocks noGrp="1"/>
          </p:cNvGraphicFramePr>
          <p:nvPr/>
        </p:nvGraphicFramePr>
        <p:xfrm>
          <a:off x="0" y="1082040"/>
          <a:ext cx="9144001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9235"/>
                <a:gridCol w="3046766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Group 11"/>
          <p:cNvGraphicFramePr>
            <a:graphicFrameLocks noGrp="1"/>
          </p:cNvGraphicFramePr>
          <p:nvPr/>
        </p:nvGraphicFramePr>
        <p:xfrm>
          <a:off x="0" y="2362200"/>
          <a:ext cx="9144000" cy="335280"/>
        </p:xfrm>
        <a:graphic>
          <a:graphicData uri="http://schemas.openxmlformats.org/drawingml/2006/table">
            <a:tbl>
              <a:tblPr>
                <a:solidFill>
                  <a:srgbClr val="9900FF"/>
                </a:solidFill>
              </a:tblPr>
              <a:tblGrid>
                <a:gridCol w="2438400"/>
                <a:gridCol w="457200"/>
                <a:gridCol w="609600"/>
                <a:gridCol w="2514600"/>
                <a:gridCol w="228600"/>
                <a:gridCol w="2667000"/>
                <a:gridCol w="2286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 Beam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Beam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Beam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304800" y="2895600"/>
            <a:ext cx="4343400" cy="2971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Energy limited to 3.5 </a:t>
            </a:r>
            <a:r>
              <a:rPr lang="en-US" dirty="0" err="1" smtClean="0"/>
              <a:t>TeV</a:t>
            </a:r>
            <a:endParaRPr lang="en-US" dirty="0" smtClean="0"/>
          </a:p>
          <a:p>
            <a:r>
              <a:rPr lang="en-US" dirty="0" smtClean="0"/>
              <a:t>2010</a:t>
            </a:r>
          </a:p>
          <a:p>
            <a:pPr lvl="1"/>
            <a:r>
              <a:rPr lang="en-US" dirty="0" smtClean="0"/>
              <a:t>Intensity carefully increased to collimation limit</a:t>
            </a:r>
          </a:p>
          <a:p>
            <a:pPr lvl="1"/>
            <a:r>
              <a:rPr lang="el-GR" dirty="0" smtClean="0"/>
              <a:t>β</a:t>
            </a:r>
            <a:r>
              <a:rPr lang="en-US" dirty="0" smtClean="0"/>
              <a:t>* pushed as low as possible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Target luminosity 10</a:t>
            </a:r>
            <a:r>
              <a:rPr lang="en-US" baseline="30000" dirty="0" smtClean="0">
                <a:solidFill>
                  <a:srgbClr val="FF0000"/>
                </a:solidFill>
              </a:rPr>
              <a:t>32</a:t>
            </a:r>
            <a:r>
              <a:rPr lang="en-US" dirty="0" smtClean="0">
                <a:solidFill>
                  <a:srgbClr val="FF0000"/>
                </a:solidFill>
              </a:rPr>
              <a:t> cm</a:t>
            </a:r>
            <a:r>
              <a:rPr lang="en-US" baseline="30000" dirty="0" smtClean="0">
                <a:solidFill>
                  <a:srgbClr val="FF0000"/>
                </a:solidFill>
              </a:rPr>
              <a:t>-2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baseline="300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2011</a:t>
            </a:r>
          </a:p>
          <a:p>
            <a:pPr lvl="1"/>
            <a:r>
              <a:rPr lang="en-US" dirty="0" smtClean="0"/>
              <a:t>Run at established limits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Target integrated luminosity 1 fb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295400" y="5988050"/>
            <a:ext cx="6477000" cy="336550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40% efficiency for physics → 10</a:t>
            </a:r>
            <a:r>
              <a:rPr lang="en-US" sz="1600" b="1" baseline="30000">
                <a:solidFill>
                  <a:schemeClr val="bg1"/>
                </a:solidFill>
              </a:rPr>
              <a:t>6 </a:t>
            </a:r>
            <a:r>
              <a:rPr lang="en-US" sz="1600" b="1">
                <a:solidFill>
                  <a:schemeClr val="bg1"/>
                </a:solidFill>
              </a:rPr>
              <a:t>seconds collisions per month</a:t>
            </a:r>
          </a:p>
        </p:txBody>
      </p:sp>
      <p:sp>
        <p:nvSpPr>
          <p:cNvPr id="8" name="Text Box 181"/>
          <p:cNvSpPr txBox="1">
            <a:spLocks noChangeArrowheads="1"/>
          </p:cNvSpPr>
          <p:nvPr/>
        </p:nvSpPr>
        <p:spPr bwMode="auto">
          <a:xfrm>
            <a:off x="2438400" y="6400800"/>
            <a:ext cx="4267200" cy="336550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10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6</a:t>
            </a:r>
            <a:r>
              <a:rPr lang="en-US" sz="1600" b="1" dirty="0" smtClean="0">
                <a:solidFill>
                  <a:schemeClr val="bg1"/>
                </a:solidFill>
              </a:rPr>
              <a:t> seconds @ &lt;L&gt; of 10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32</a:t>
            </a:r>
            <a:r>
              <a:rPr lang="en-US" sz="1600" b="1" dirty="0" smtClean="0">
                <a:solidFill>
                  <a:schemeClr val="bg1"/>
                </a:solidFill>
              </a:rPr>
              <a:t> cm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-2</a:t>
            </a:r>
            <a:r>
              <a:rPr lang="en-US" sz="1600" b="1" dirty="0" smtClean="0">
                <a:solidFill>
                  <a:schemeClr val="bg1"/>
                </a:solidFill>
              </a:rPr>
              <a:t> s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-1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cs typeface="Times New Roman" pitchFamily="18" charset="0"/>
              </a:rPr>
              <a:t>→</a:t>
            </a:r>
            <a:r>
              <a:rPr lang="en-US" sz="1600" b="1" dirty="0" smtClean="0">
                <a:solidFill>
                  <a:schemeClr val="bg1"/>
                </a:solidFill>
              </a:rPr>
              <a:t> 100 pb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-1</a:t>
            </a:r>
            <a:endParaRPr lang="en-US" sz="1600" b="1" baseline="300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648200" y="2971800"/>
          <a:ext cx="4216400" cy="2590800"/>
        </p:xfrm>
        <a:graphic>
          <a:graphicData uri="http://schemas.openxmlformats.org/drawingml/2006/table">
            <a:tbl>
              <a:tblPr/>
              <a:tblGrid>
                <a:gridCol w="1278848"/>
                <a:gridCol w="544460"/>
                <a:gridCol w="598273"/>
                <a:gridCol w="598273"/>
                <a:gridCol w="598273"/>
                <a:gridCol w="598273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latin typeface="Arial"/>
                        </a:rPr>
                        <a:t>Energy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TeV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3.50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3.50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3.50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3.50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latin typeface="Arial"/>
                        </a:rPr>
                        <a:t>Bunch intensity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1.E+10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10.0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10.0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10.0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10.0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latin typeface="Arial"/>
                        </a:rPr>
                        <a:t>Bunches per beam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432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792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latin typeface="Arial"/>
                        </a:rPr>
                        <a:t>Emittance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Calibri"/>
                        </a:rPr>
                        <a:t>µ</a:t>
                      </a:r>
                      <a:r>
                        <a:rPr lang="en-US" sz="1000" b="1" i="0" u="none" strike="noStrike">
                          <a:latin typeface="Arial"/>
                        </a:rPr>
                        <a:t>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3.75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3.75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3.75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3.75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1" i="0" u="none" strike="noStrike" dirty="0">
                          <a:latin typeface="Calibri"/>
                        </a:rPr>
                        <a:t>β</a:t>
                      </a:r>
                      <a:r>
                        <a:rPr lang="el-GR" sz="1000" b="1" i="0" u="none" strike="noStrike" dirty="0">
                          <a:latin typeface="Arial"/>
                        </a:rPr>
                        <a:t>*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3.50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3.50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3.50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3.50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latin typeface="Arial"/>
                        </a:rPr>
                        <a:t>Luminosity 1 and 5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cm-2 s-1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1.0E+30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6.1E+30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1.1E+32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2.0E+32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Total inel X section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cm2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6.0E-26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6.0E-26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6.0E-26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6.0E-26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Event rate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Hz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6.1E+04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3.7E+05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6.5E+06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1.2E+07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latin typeface="Arial"/>
                        </a:rPr>
                        <a:t>Event rate / </a:t>
                      </a:r>
                      <a:r>
                        <a:rPr lang="en-US" sz="1000" b="1" i="0" u="none" strike="noStrike" dirty="0" smtClean="0">
                          <a:latin typeface="Arial"/>
                        </a:rPr>
                        <a:t>Xing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Hz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1.4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1.4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Protons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4.0E+11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2.4E+12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4.3E+13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7.9E+13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% nominal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0.1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0.7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13.4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24.5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Current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0.7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4.3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77.7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142.5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Stored energy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MJ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0.2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24.2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44.4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Beam size 1 and 5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59.3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59.3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59.3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Arial"/>
                        </a:rPr>
                        <a:t>59.3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Overall strategy beyond 2011 (dates provisional)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B40-A893-4948-B858-2CB3C6F12D87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2064328"/>
          <a:ext cx="8305794" cy="4031675"/>
        </p:xfrm>
        <a:graphic>
          <a:graphicData uri="http://schemas.openxmlformats.org/drawingml/2006/table">
            <a:tbl>
              <a:tblPr/>
              <a:tblGrid>
                <a:gridCol w="307622"/>
                <a:gridCol w="307622"/>
                <a:gridCol w="307622"/>
                <a:gridCol w="307622"/>
                <a:gridCol w="307622"/>
                <a:gridCol w="307622"/>
                <a:gridCol w="307622"/>
                <a:gridCol w="307622"/>
                <a:gridCol w="307622"/>
                <a:gridCol w="307622"/>
                <a:gridCol w="307622"/>
                <a:gridCol w="307622"/>
                <a:gridCol w="307622"/>
                <a:gridCol w="307622"/>
                <a:gridCol w="307622"/>
                <a:gridCol w="307622"/>
                <a:gridCol w="307622"/>
                <a:gridCol w="307622"/>
                <a:gridCol w="307622"/>
                <a:gridCol w="307622"/>
                <a:gridCol w="307622"/>
                <a:gridCol w="307622"/>
                <a:gridCol w="307622"/>
                <a:gridCol w="307622"/>
                <a:gridCol w="307622"/>
                <a:gridCol w="307622"/>
                <a:gridCol w="307622"/>
              </a:tblGrid>
              <a:tr h="3258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latin typeface="Arial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latin typeface="Arial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latin typeface="Arial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latin typeface="Arial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latin typeface="Arial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latin typeface="Arial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latin typeface="Arial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latin typeface="Arial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latin typeface="Arial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latin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latin typeface="Arial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latin typeface="Arial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latin typeface="Arial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latin typeface="Arial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latin typeface="Arial"/>
                        </a:rPr>
                        <a:t>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latin typeface="Arial"/>
                        </a:rPr>
                        <a:t>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latin typeface="Arial"/>
                        </a:rPr>
                        <a:t>2027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latin typeface="Arial"/>
                        </a:rPr>
                        <a:t>2028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latin typeface="Arial"/>
                        </a:rPr>
                        <a:t>2029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latin typeface="Arial"/>
                        </a:rPr>
                        <a:t>2030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latin typeface="Arial"/>
                        </a:rPr>
                        <a:t>2031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latin typeface="Arial"/>
                        </a:rPr>
                        <a:t>2032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latin typeface="Arial"/>
                        </a:rPr>
                        <a:t>2033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latin typeface="Arial"/>
                        </a:rPr>
                        <a:t>2034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latin typeface="Arial"/>
                        </a:rPr>
                        <a:t>2035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latin typeface="Arial"/>
                        </a:rPr>
                        <a:t>etc.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6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2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smtClean="0">
                          <a:latin typeface="Arial"/>
                        </a:rPr>
                        <a:t>Energy3.5TeV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smtClean="0">
                          <a:latin typeface="Arial"/>
                        </a:rPr>
                        <a:t>Increase Beam Energy  to 7TeV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Increase </a:t>
                      </a:r>
                      <a:r>
                        <a:rPr lang="en-US" sz="1400" b="1" i="0" u="none" strike="noStrike" smtClean="0">
                          <a:latin typeface="Arial"/>
                        </a:rPr>
                        <a:t>Beam Energy </a:t>
                      </a:r>
                    </a:p>
                    <a:p>
                      <a:pPr algn="ctr" fontAlgn="b"/>
                      <a:r>
                        <a:rPr lang="en-US" sz="1400" b="1" i="0" u="none" strike="noStrike" smtClean="0">
                          <a:latin typeface="Arial"/>
                        </a:rPr>
                        <a:t>to 16.5 </a:t>
                      </a:r>
                      <a:r>
                        <a:rPr lang="en-US" sz="1400" b="1" i="0" u="none" strike="noStrike" err="1" smtClean="0">
                          <a:latin typeface="Arial"/>
                        </a:rPr>
                        <a:t>TeV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4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002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smtClean="0">
                          <a:sym typeface="Symbol"/>
                        </a:rPr>
                        <a:t></a:t>
                      </a:r>
                      <a:r>
                        <a:rPr lang="en-US" sz="1400" b="1" baseline="30000" smtClean="0">
                          <a:sym typeface="Symbol"/>
                        </a:rPr>
                        <a:t></a:t>
                      </a:r>
                      <a:r>
                        <a:rPr lang="en-US" sz="1400" b="1" i="0" u="none" strike="noStrike" smtClean="0">
                          <a:latin typeface="Arial"/>
                        </a:rPr>
                        <a:t> of 2m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Decrease </a:t>
                      </a:r>
                      <a:endParaRPr lang="en-US" sz="1400" b="1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1" dirty="0" smtClean="0">
                          <a:sym typeface="Symbol"/>
                        </a:rPr>
                        <a:t></a:t>
                      </a:r>
                      <a:r>
                        <a:rPr lang="en-US" sz="1400" b="1" baseline="30000" dirty="0" smtClean="0">
                          <a:sym typeface="Symbol"/>
                        </a:rPr>
                        <a:t></a:t>
                      </a:r>
                      <a:r>
                        <a:rPr lang="en-US" sz="1400" b="1" i="0" u="none" strike="noStrike" dirty="0" smtClean="0">
                          <a:latin typeface="Arial"/>
                        </a:rPr>
                        <a:t> to 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latin typeface="Arial"/>
                        </a:rPr>
                        <a:t>0.55m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New interaction region </a:t>
                      </a:r>
                      <a:endParaRPr lang="en-US" sz="1400" b="1" i="0" u="none" strike="noStrike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1" i="0" u="none" strike="noStrike" smtClean="0">
                          <a:latin typeface="Arial"/>
                        </a:rPr>
                        <a:t>(</a:t>
                      </a:r>
                      <a:r>
                        <a:rPr lang="en-US" sz="1400" b="1" smtClean="0">
                          <a:sym typeface="Symbol"/>
                        </a:rPr>
                        <a:t></a:t>
                      </a:r>
                      <a:r>
                        <a:rPr lang="en-US" sz="1400" b="1" baseline="30000" smtClean="0">
                          <a:sym typeface="Symbol"/>
                        </a:rPr>
                        <a:t></a:t>
                      </a:r>
                      <a:r>
                        <a:rPr lang="en-US" sz="1400" b="1" i="0" u="none" strike="noStrike" smtClean="0">
                          <a:latin typeface="Arial"/>
                        </a:rPr>
                        <a:t>to 0.2m, </a:t>
                      </a:r>
                      <a:r>
                        <a:rPr lang="en-US" sz="1400" b="1" i="0" u="none" strike="noStrike">
                          <a:latin typeface="Arial"/>
                        </a:rPr>
                        <a:t>luminosity </a:t>
                      </a:r>
                      <a:r>
                        <a:rPr lang="en-US" sz="1400" b="1" i="0" u="none" strike="noStrike" smtClean="0">
                          <a:latin typeface="Arial"/>
                        </a:rPr>
                        <a:t>leveling</a:t>
                      </a:r>
                      <a:r>
                        <a:rPr lang="en-US" sz="1400" b="1" i="0" u="none" strike="noStrike">
                          <a:latin typeface="Arial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4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02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20</a:t>
                      </a:r>
                      <a:r>
                        <a:rPr lang="en-US" sz="1400" b="1" i="0" u="none" strike="noStrike" smtClean="0">
                          <a:latin typeface="Arial"/>
                        </a:rPr>
                        <a:t>% </a:t>
                      </a:r>
                    </a:p>
                    <a:p>
                      <a:pPr algn="ctr" fontAlgn="b"/>
                      <a:r>
                        <a:rPr lang="en-US" sz="1400" b="1" i="0" u="none" strike="noStrike" smtClean="0">
                          <a:latin typeface="Arial"/>
                        </a:rPr>
                        <a:t>of </a:t>
                      </a:r>
                      <a:r>
                        <a:rPr lang="en-US" sz="1400" b="1" i="0" u="none" strike="noStrike" err="1" smtClean="0">
                          <a:latin typeface="Arial"/>
                        </a:rPr>
                        <a:t>I</a:t>
                      </a:r>
                      <a:r>
                        <a:rPr lang="en-US" sz="1400" b="1" i="0" u="none" strike="noStrike" baseline="-25000" err="1" smtClean="0">
                          <a:latin typeface="Arial"/>
                        </a:rPr>
                        <a:t>nom</a:t>
                      </a:r>
                      <a:endParaRPr lang="en-US" sz="1400" b="1" i="0" u="none" strike="noStrike" baseline="-2500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Increase </a:t>
                      </a:r>
                      <a:r>
                        <a:rPr lang="en-US" sz="1400" b="1" i="0" u="none" strike="noStrike" dirty="0" smtClean="0">
                          <a:latin typeface="Arial"/>
                        </a:rPr>
                        <a:t>k</a:t>
                      </a:r>
                      <a:r>
                        <a:rPr lang="en-US" sz="1400" b="1" i="0" u="none" strike="noStrike" baseline="-25000" dirty="0" smtClean="0">
                          <a:latin typeface="Arial"/>
                        </a:rPr>
                        <a:t>b</a:t>
                      </a:r>
                      <a:r>
                        <a:rPr lang="en-US" sz="1400" b="1" i="0" u="none" strike="noStrike" dirty="0" smtClean="0">
                          <a:latin typeface="Arial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latin typeface="Arial"/>
                        </a:rPr>
                        <a:t>to 2808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Increase </a:t>
                      </a:r>
                      <a:r>
                        <a:rPr lang="en-US" sz="1400" b="1" i="0" u="none" strike="noStrike" dirty="0" smtClean="0">
                          <a:latin typeface="Arial"/>
                        </a:rPr>
                        <a:t>beam brightness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4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Initial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Nominal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Ultimate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HL-LHC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HE-LHC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4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smtClean="0">
                          <a:latin typeface="Arial"/>
                        </a:rPr>
                        <a:t>10</a:t>
                      </a:r>
                      <a:r>
                        <a:rPr lang="en-US" sz="1400" b="1" i="0" u="none" strike="noStrike" baseline="30000" smtClean="0">
                          <a:latin typeface="Arial"/>
                        </a:rPr>
                        <a:t>32</a:t>
                      </a:r>
                      <a:endParaRPr lang="en-US" sz="1400" b="1" i="0" u="none" strike="noStrike" baseline="3000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smtClean="0">
                          <a:latin typeface="Arial"/>
                        </a:rPr>
                        <a:t>10</a:t>
                      </a:r>
                      <a:r>
                        <a:rPr lang="en-US" sz="1400" b="1" i="0" u="none" strike="noStrike" baseline="30000" smtClean="0">
                          <a:latin typeface="Arial"/>
                        </a:rPr>
                        <a:t>34</a:t>
                      </a:r>
                      <a:endParaRPr lang="en-US" sz="1400" b="1" i="0" u="none" strike="noStrike" baseline="3000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smtClean="0">
                          <a:latin typeface="Arial"/>
                        </a:rPr>
                        <a:t>2.3 10</a:t>
                      </a:r>
                      <a:r>
                        <a:rPr lang="en-US" sz="1400" b="1" i="0" u="none" strike="noStrike" baseline="30000" smtClean="0">
                          <a:latin typeface="Arial"/>
                        </a:rPr>
                        <a:t>34</a:t>
                      </a:r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smtClean="0">
                          <a:latin typeface="Arial"/>
                        </a:rPr>
                        <a:t>5 10</a:t>
                      </a:r>
                      <a:r>
                        <a:rPr lang="en-US" sz="1400" b="1" i="0" u="none" strike="noStrike" baseline="30000" smtClean="0"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smtClean="0">
                          <a:latin typeface="Arial"/>
                        </a:rPr>
                        <a:t>2 10</a:t>
                      </a:r>
                      <a:r>
                        <a:rPr lang="en-US" sz="1400" b="1" i="0" u="none" strike="noStrike" baseline="30000" smtClean="0"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4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  <a:r>
                        <a:rPr lang="en-US" sz="1400" b="1" i="0" u="none" strike="noStrike" smtClean="0">
                          <a:latin typeface="Arial"/>
                        </a:rPr>
                        <a:t>1 fb</a:t>
                      </a:r>
                      <a:r>
                        <a:rPr lang="en-US" sz="1400" b="1" i="0" u="none" strike="noStrike" baseline="30000" smtClean="0">
                          <a:latin typeface="Arial"/>
                        </a:rPr>
                        <a:t>-1</a:t>
                      </a:r>
                      <a:endParaRPr lang="en-US" sz="1400" b="1" i="0" u="none" strike="noStrike" baseline="3000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smtClean="0">
                          <a:latin typeface="Arial"/>
                        </a:rPr>
                        <a:t>≤ 50 fb</a:t>
                      </a:r>
                      <a:r>
                        <a:rPr lang="en-US" sz="1400" b="1" i="0" u="none" strike="noStrike" baseline="30000" smtClean="0">
                          <a:latin typeface="Arial"/>
                        </a:rPr>
                        <a:t>-1</a:t>
                      </a:r>
                      <a:r>
                        <a:rPr lang="en-US" sz="1400" b="1" i="0" u="none" strike="noStrike" smtClean="0">
                          <a:latin typeface="Arial"/>
                        </a:rPr>
                        <a:t>/yr</a:t>
                      </a:r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  <a:r>
                        <a:rPr lang="en-US" sz="1400" b="1" i="0" u="none" strike="noStrike" smtClean="0">
                          <a:latin typeface="Arial"/>
                        </a:rPr>
                        <a:t>≤ 100 fb</a:t>
                      </a:r>
                      <a:r>
                        <a:rPr lang="en-US" sz="1400" b="1" i="0" u="none" strike="noStrike" baseline="30000" smtClean="0">
                          <a:latin typeface="Arial"/>
                        </a:rPr>
                        <a:t>-1</a:t>
                      </a:r>
                      <a:r>
                        <a:rPr lang="en-US" sz="1400" b="1" i="0" u="none" strike="noStrike" smtClean="0">
                          <a:latin typeface="Arial"/>
                        </a:rPr>
                        <a:t>/yr</a:t>
                      </a:r>
                      <a:endParaRPr lang="en-US" sz="1400" b="1" i="0" u="none" strike="noStrike" baseline="30000" smtClean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latin typeface="Arial"/>
                        </a:rPr>
                        <a:t> </a:t>
                      </a:r>
                      <a:r>
                        <a:rPr lang="en-US" sz="1400" b="1" i="0" u="none" strike="noStrike" dirty="0" smtClean="0">
                          <a:latin typeface="Arial"/>
                        </a:rPr>
                        <a:t>≤ 200 fb</a:t>
                      </a:r>
                      <a:r>
                        <a:rPr lang="en-US" sz="1400" b="1" i="0" u="none" strike="noStrike" baseline="30000" dirty="0" smtClean="0">
                          <a:latin typeface="Arial"/>
                        </a:rPr>
                        <a:t>-1</a:t>
                      </a:r>
                      <a:r>
                        <a:rPr lang="en-US" sz="1400" b="1" i="0" u="none" strike="noStrike" dirty="0" smtClean="0">
                          <a:latin typeface="Arial"/>
                        </a:rPr>
                        <a:t>/yr</a:t>
                      </a:r>
                      <a:endParaRPr lang="en-US" sz="1400" b="1" i="0" u="none" strike="noStrike" baseline="30000" dirty="0" smtClean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latin typeface="Arial"/>
                        </a:rPr>
                        <a:t> </a:t>
                      </a:r>
                      <a:r>
                        <a:rPr lang="en-US" sz="1400" b="1" i="0" u="none" strike="noStrike" dirty="0" smtClean="0">
                          <a:latin typeface="Arial"/>
                        </a:rPr>
                        <a:t>≤  100 fb</a:t>
                      </a:r>
                      <a:r>
                        <a:rPr lang="en-US" sz="1400" b="1" i="0" u="none" strike="noStrike" baseline="30000" dirty="0" smtClean="0">
                          <a:latin typeface="Arial"/>
                        </a:rPr>
                        <a:t>-1</a:t>
                      </a:r>
                      <a:r>
                        <a:rPr lang="en-US" sz="1400" b="1" i="0" u="none" strike="noStrike" dirty="0" smtClean="0">
                          <a:latin typeface="Arial"/>
                        </a:rPr>
                        <a:t>/yr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9810" name="Object 2"/>
          <p:cNvGraphicFramePr>
            <a:graphicFrameLocks noChangeAspect="1"/>
          </p:cNvGraphicFramePr>
          <p:nvPr/>
        </p:nvGraphicFramePr>
        <p:xfrm>
          <a:off x="3048000" y="931863"/>
          <a:ext cx="2971800" cy="820737"/>
        </p:xfrm>
        <a:graphic>
          <a:graphicData uri="http://schemas.openxmlformats.org/presentationml/2006/ole">
            <p:oleObj spid="_x0000_s119810" name="Equation" r:id="rId3" imgW="170172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 accelerator complex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B40-A893-4948-B858-2CB3C6F12D87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819150"/>
            <a:ext cx="84201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239000" y="4189274"/>
            <a:ext cx="1752600" cy="1754326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LHC beam route</a:t>
            </a:r>
          </a:p>
          <a:p>
            <a:pPr algn="ctr"/>
            <a:endParaRPr lang="en-US" b="1" smtClean="0">
              <a:solidFill>
                <a:schemeClr val="bg1"/>
              </a:solidFill>
            </a:endParaRPr>
          </a:p>
          <a:p>
            <a:pPr algn="ctr"/>
            <a:r>
              <a:rPr lang="en-US" b="1" smtClean="0">
                <a:solidFill>
                  <a:schemeClr val="bg1"/>
                </a:solidFill>
              </a:rPr>
              <a:t>LINAC2</a:t>
            </a:r>
          </a:p>
          <a:p>
            <a:pPr algn="ctr"/>
            <a:r>
              <a:rPr lang="en-US" b="1" smtClean="0">
                <a:solidFill>
                  <a:schemeClr val="bg1"/>
                </a:solidFill>
              </a:rPr>
              <a:t>BOOSTER</a:t>
            </a:r>
          </a:p>
          <a:p>
            <a:pPr algn="ctr"/>
            <a:r>
              <a:rPr lang="en-US" b="1" smtClean="0">
                <a:solidFill>
                  <a:schemeClr val="bg1"/>
                </a:solidFill>
              </a:rPr>
              <a:t>PS</a:t>
            </a:r>
          </a:p>
          <a:p>
            <a:pPr algn="ctr"/>
            <a:r>
              <a:rPr lang="en-US" b="1" smtClean="0">
                <a:solidFill>
                  <a:schemeClr val="bg1"/>
                </a:solidFill>
              </a:rPr>
              <a:t>SPS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00400" y="3883223"/>
            <a:ext cx="609600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smtClean="0">
                <a:solidFill>
                  <a:schemeClr val="bg1"/>
                </a:solidFill>
              </a:rPr>
              <a:t>1972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267200" y="4724400"/>
            <a:ext cx="609600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smtClean="0">
                <a:solidFill>
                  <a:schemeClr val="bg1"/>
                </a:solidFill>
              </a:rPr>
              <a:t>1959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029200" y="2667000"/>
            <a:ext cx="609600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smtClean="0">
                <a:solidFill>
                  <a:schemeClr val="bg1"/>
                </a:solidFill>
              </a:rPr>
              <a:t>1976</a:t>
            </a:r>
            <a:endParaRPr lang="en-US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838200"/>
          </a:xfrm>
        </p:spPr>
        <p:txBody>
          <a:bodyPr>
            <a:normAutofit fontScale="77500" lnSpcReduction="20000"/>
          </a:bodyPr>
          <a:lstStyle/>
          <a:p>
            <a:r>
              <a:rPr lang="en-US" smtClean="0">
                <a:latin typeface="Arial" charset="0"/>
                <a:ea typeface="ＭＳ Ｐゴシック" pitchFamily="-108" charset="-128"/>
              </a:rPr>
              <a:t>The present accelerators are getting old (PS is 50 years old…) and they operate far beyond their initial design parameters</a:t>
            </a:r>
            <a:endParaRPr lang="en-US" i="1" smtClean="0">
              <a:latin typeface="Arial" charset="0"/>
              <a:ea typeface="ＭＳ Ｐゴシック" pitchFamily="-108" charset="-128"/>
              <a:sym typeface="Symbol" pitchFamily="18" charset="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B40-A893-4948-B858-2CB3C6F12D87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Injector chain</a:t>
            </a:r>
            <a:endParaRPr lang="en-US"/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5562600" y="3733800"/>
          <a:ext cx="3398838" cy="1947863"/>
        </p:xfrm>
        <a:graphic>
          <a:graphicData uri="http://schemas.openxmlformats.org/presentationml/2006/ole">
            <p:oleObj spid="_x0000_s112642" name="Equation" r:id="rId3" imgW="3568680" imgH="2044440" progId="Equation.3">
              <p:embed/>
            </p:oleObj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5514975" y="1828800"/>
          <a:ext cx="3449638" cy="1655763"/>
        </p:xfrm>
        <a:graphic>
          <a:graphicData uri="http://schemas.openxmlformats.org/presentationml/2006/ole">
            <p:oleObj spid="_x0000_s112643" name="Equation" r:id="rId4" imgW="3568680" imgH="1714320" progId="Equation.3">
              <p:embed/>
            </p:oleObj>
          </a:graphicData>
        </a:graphic>
      </p:graphicFrame>
      <p:sp>
        <p:nvSpPr>
          <p:cNvPr id="9" name="Content Placeholder 7"/>
          <p:cNvSpPr txBox="1">
            <a:spLocks/>
          </p:cNvSpPr>
          <p:nvPr/>
        </p:nvSpPr>
        <p:spPr>
          <a:xfrm>
            <a:off x="457200" y="2514600"/>
            <a:ext cx="50292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-108" charset="-128"/>
                <a:cs typeface="+mn-cs"/>
              </a:rPr>
              <a:t>Luminosity depends directly upon beam brightness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-108" charset="-128"/>
                <a:cs typeface="+mn-cs"/>
                <a:sym typeface="Symbol" pitchFamily="18" charset="2"/>
              </a:rPr>
              <a:t>N/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ＭＳ Ｐゴシック" pitchFamily="-108" charset="-128"/>
                <a:cs typeface="+mn-cs"/>
                <a:sym typeface="Symbol" pitchFamily="18" charset="2"/>
              </a:rPr>
              <a:t>e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-108" charset="-128"/>
                <a:cs typeface="+mn-cs"/>
                <a:sym typeface="Symbol" pitchFamily="18" charset="2"/>
              </a:rPr>
              <a:t>*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08" charset="-128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08" charset="-128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08" charset="-128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08" charset="-128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-108" charset="-128"/>
                <a:cs typeface="+mn-cs"/>
                <a:sym typeface="Symbol" pitchFamily="18" charset="2"/>
              </a:rPr>
              <a:t>Brightness is limited by space charge at low energy in the injectors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08" charset="-128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08" charset="-128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5867400"/>
            <a:ext cx="8458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Symbol" pitchFamily="18" charset="2"/>
              <a:buChar char="Þ"/>
              <a:defRPr/>
            </a:pPr>
            <a:r>
              <a:rPr lang="en-US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08" charset="-128"/>
              </a:rPr>
              <a:t>Need to increase the injection energy in the injection synchrotrons</a:t>
            </a:r>
            <a:endParaRPr kumimoji="0" lang="en-US" sz="20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08" charset="-128"/>
              <a:cs typeface="+mn-cs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Injector chain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B40-A893-4948-B858-2CB3C6F12D87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81163" y="3462337"/>
            <a:ext cx="595312" cy="27781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r>
              <a:rPr lang="en-GB" sz="1800">
                <a:latin typeface="Times New Roman" pitchFamily="18" charset="0"/>
                <a:cs typeface="Times New Roman" pitchFamily="18" charset="0"/>
              </a:rPr>
              <a:t>PSB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11363" y="4860924"/>
            <a:ext cx="650875" cy="27781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r>
              <a:rPr lang="en-GB" sz="1800">
                <a:latin typeface="Times New Roman" pitchFamily="18" charset="0"/>
                <a:cs typeface="Times New Roman" pitchFamily="18" charset="0"/>
              </a:rPr>
              <a:t>SPS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163888" y="2695574"/>
            <a:ext cx="849312" cy="48418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GB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Linac4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135313" y="3479799"/>
            <a:ext cx="903287" cy="4286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GB" sz="1800">
                <a:latin typeface="Times New Roman" pitchFamily="18" charset="0"/>
                <a:cs typeface="Times New Roman" pitchFamily="18" charset="0"/>
              </a:rPr>
              <a:t>LP-SPL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754188" y="4087812"/>
            <a:ext cx="441325" cy="27781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r>
              <a:rPr lang="en-GB" sz="1800">
                <a:latin typeface="Times New Roman" pitchFamily="18" charset="0"/>
                <a:cs typeface="Times New Roman" pitchFamily="18" charset="0"/>
              </a:rPr>
              <a:t>PS</a:t>
            </a:r>
          </a:p>
        </p:txBody>
      </p:sp>
      <p:cxnSp>
        <p:nvCxnSpPr>
          <p:cNvPr id="11" name="AutoShape 10"/>
          <p:cNvCxnSpPr>
            <a:cxnSpLocks noChangeShapeType="1"/>
            <a:stCxn id="8" idx="2"/>
            <a:endCxn id="9" idx="0"/>
          </p:cNvCxnSpPr>
          <p:nvPr/>
        </p:nvCxnSpPr>
        <p:spPr bwMode="auto">
          <a:xfrm rot="5400000">
            <a:off x="3438525" y="3328987"/>
            <a:ext cx="300037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814513" y="5661024"/>
            <a:ext cx="1035050" cy="5556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tIns="0" bIns="0" anchor="ctr" anchorCtr="1"/>
          <a:lstStyle/>
          <a:p>
            <a:pPr algn="ctr"/>
            <a:r>
              <a:rPr lang="en-GB" sz="1800">
                <a:latin typeface="Times New Roman" pitchFamily="18" charset="0"/>
                <a:cs typeface="Times New Roman" pitchFamily="18" charset="0"/>
              </a:rPr>
              <a:t>LHC / </a:t>
            </a:r>
          </a:p>
          <a:p>
            <a:pPr algn="ctr"/>
            <a:r>
              <a:rPr lang="en-GB" sz="1800">
                <a:latin typeface="Times New Roman" pitchFamily="18" charset="0"/>
                <a:cs typeface="Times New Roman" pitchFamily="18" charset="0"/>
              </a:rPr>
              <a:t>sLHC</a:t>
            </a: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163763" y="4702174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 rot="16200000">
            <a:off x="-530225" y="4379912"/>
            <a:ext cx="163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Times New Roman" pitchFamily="18" charset="0"/>
                <a:cs typeface="Times New Roman" pitchFamily="18" charset="0"/>
              </a:rPr>
              <a:t>Output energy</a:t>
            </a:r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 flipH="1" flipV="1">
            <a:off x="419100" y="3730624"/>
            <a:ext cx="1597025" cy="79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430213" y="2925762"/>
            <a:ext cx="893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Times New Roman" pitchFamily="18" charset="0"/>
                <a:cs typeface="Times New Roman" pitchFamily="18" charset="0"/>
              </a:rPr>
              <a:t>160 MeV</a:t>
            </a: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449263" y="3497262"/>
            <a:ext cx="7937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Times New Roman" pitchFamily="18" charset="0"/>
                <a:cs typeface="Times New Roman" pitchFamily="18" charset="0"/>
              </a:rPr>
              <a:t>1.4 GeV</a:t>
            </a:r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449263" y="3662362"/>
            <a:ext cx="65881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Times New Roman" pitchFamily="18" charset="0"/>
                <a:cs typeface="Times New Roman" pitchFamily="18" charset="0"/>
              </a:rPr>
              <a:t>4 GeV</a:t>
            </a:r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441325" y="4130674"/>
            <a:ext cx="747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Times New Roman" pitchFamily="18" charset="0"/>
                <a:cs typeface="Times New Roman" pitchFamily="18" charset="0"/>
              </a:rPr>
              <a:t>26 GeV</a:t>
            </a: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419100" y="4314824"/>
            <a:ext cx="747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Times New Roman" pitchFamily="18" charset="0"/>
                <a:cs typeface="Times New Roman" pitchFamily="18" charset="0"/>
              </a:rPr>
              <a:t>50 GeV</a:t>
            </a:r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427038" y="4865687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Times New Roman" pitchFamily="18" charset="0"/>
                <a:cs typeface="Times New Roman" pitchFamily="18" charset="0"/>
              </a:rPr>
              <a:t>450 GeV</a:t>
            </a:r>
          </a:p>
        </p:txBody>
      </p: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441325" y="5943599"/>
            <a:ext cx="62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Times New Roman" pitchFamily="18" charset="0"/>
                <a:cs typeface="Times New Roman" pitchFamily="18" charset="0"/>
              </a:rPr>
              <a:t>7 TeV</a:t>
            </a: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1452563" y="2659062"/>
            <a:ext cx="917575" cy="2635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tIns="0" bIns="0" anchor="ctr" anchorCtr="1"/>
          <a:lstStyle/>
          <a:p>
            <a:r>
              <a:rPr lang="en-GB" sz="1800">
                <a:latin typeface="Times New Roman" pitchFamily="18" charset="0"/>
                <a:cs typeface="Times New Roman" pitchFamily="18" charset="0"/>
              </a:rPr>
              <a:t>Linac2</a:t>
            </a:r>
          </a:p>
        </p:txBody>
      </p:sp>
      <p:sp>
        <p:nvSpPr>
          <p:cNvPr id="24" name="Text Box 47"/>
          <p:cNvSpPr txBox="1">
            <a:spLocks noChangeArrowheads="1"/>
          </p:cNvSpPr>
          <p:nvPr/>
        </p:nvSpPr>
        <p:spPr bwMode="auto">
          <a:xfrm>
            <a:off x="449263" y="2652712"/>
            <a:ext cx="79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Times New Roman" pitchFamily="18" charset="0"/>
                <a:cs typeface="Times New Roman" pitchFamily="18" charset="0"/>
              </a:rPr>
              <a:t>50 MeV</a:t>
            </a:r>
          </a:p>
        </p:txBody>
      </p:sp>
      <p:sp>
        <p:nvSpPr>
          <p:cNvPr id="25" name="Oval 51"/>
          <p:cNvSpPr>
            <a:spLocks noChangeArrowheads="1"/>
          </p:cNvSpPr>
          <p:nvPr/>
        </p:nvSpPr>
        <p:spPr bwMode="auto">
          <a:xfrm>
            <a:off x="3543300" y="3235324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55"/>
          <p:cNvSpPr txBox="1">
            <a:spLocks noChangeArrowheads="1"/>
          </p:cNvSpPr>
          <p:nvPr/>
        </p:nvSpPr>
        <p:spPr bwMode="auto">
          <a:xfrm>
            <a:off x="3187700" y="4141787"/>
            <a:ext cx="798513" cy="387350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GB" sz="1800">
                <a:solidFill>
                  <a:srgbClr val="00C000"/>
                </a:solidFill>
                <a:latin typeface="Times New Roman" pitchFamily="18" charset="0"/>
                <a:cs typeface="Times New Roman" pitchFamily="18" charset="0"/>
              </a:rPr>
              <a:t>PS2</a:t>
            </a:r>
          </a:p>
        </p:txBody>
      </p:sp>
      <p:cxnSp>
        <p:nvCxnSpPr>
          <p:cNvPr id="29" name="Straight Arrow Connector 74"/>
          <p:cNvCxnSpPr>
            <a:cxnSpLocks noChangeShapeType="1"/>
            <a:stCxn id="9" idx="2"/>
            <a:endCxn id="28" idx="0"/>
          </p:cNvCxnSpPr>
          <p:nvPr/>
        </p:nvCxnSpPr>
        <p:spPr bwMode="auto">
          <a:xfrm rot="5400000">
            <a:off x="3471069" y="4025106"/>
            <a:ext cx="23177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" name="Straight Connector 83"/>
          <p:cNvCxnSpPr>
            <a:cxnSpLocks noChangeShapeType="1"/>
          </p:cNvCxnSpPr>
          <p:nvPr/>
        </p:nvCxnSpPr>
        <p:spPr bwMode="auto">
          <a:xfrm rot="10800000" flipV="1">
            <a:off x="434975" y="3178174"/>
            <a:ext cx="3576638" cy="1905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1" name="Straight Connector 84"/>
          <p:cNvCxnSpPr>
            <a:cxnSpLocks noChangeShapeType="1"/>
          </p:cNvCxnSpPr>
          <p:nvPr/>
        </p:nvCxnSpPr>
        <p:spPr bwMode="auto">
          <a:xfrm rot="10800000" flipV="1">
            <a:off x="434975" y="3905249"/>
            <a:ext cx="3562350" cy="17463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2" name="Straight Connector 85"/>
          <p:cNvCxnSpPr>
            <a:cxnSpLocks noChangeShapeType="1"/>
          </p:cNvCxnSpPr>
          <p:nvPr/>
        </p:nvCxnSpPr>
        <p:spPr bwMode="auto">
          <a:xfrm rot="10800000" flipV="1">
            <a:off x="439738" y="4524374"/>
            <a:ext cx="3538537" cy="285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3" name="Straight Connector 87"/>
          <p:cNvCxnSpPr>
            <a:cxnSpLocks noChangeShapeType="1"/>
          </p:cNvCxnSpPr>
          <p:nvPr/>
        </p:nvCxnSpPr>
        <p:spPr bwMode="auto">
          <a:xfrm rot="10800000">
            <a:off x="439738" y="5129212"/>
            <a:ext cx="2257425" cy="142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4" name="Straight Connector 90"/>
          <p:cNvCxnSpPr>
            <a:cxnSpLocks noChangeShapeType="1"/>
          </p:cNvCxnSpPr>
          <p:nvPr/>
        </p:nvCxnSpPr>
        <p:spPr bwMode="auto">
          <a:xfrm rot="10800000">
            <a:off x="439738" y="6213474"/>
            <a:ext cx="241935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5" name="Straight Arrow Connector 100"/>
          <p:cNvCxnSpPr>
            <a:cxnSpLocks noChangeShapeType="1"/>
            <a:stCxn id="6" idx="2"/>
            <a:endCxn id="10" idx="0"/>
          </p:cNvCxnSpPr>
          <p:nvPr/>
        </p:nvCxnSpPr>
        <p:spPr bwMode="auto">
          <a:xfrm rot="5400000">
            <a:off x="1803400" y="3911599"/>
            <a:ext cx="347663" cy="4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" name="Straight Connector 108"/>
          <p:cNvCxnSpPr>
            <a:cxnSpLocks noChangeShapeType="1"/>
          </p:cNvCxnSpPr>
          <p:nvPr/>
        </p:nvCxnSpPr>
        <p:spPr bwMode="auto">
          <a:xfrm rot="10800000" flipV="1">
            <a:off x="434975" y="4365624"/>
            <a:ext cx="1757363" cy="95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7" name="Straight Connector 112"/>
          <p:cNvCxnSpPr>
            <a:cxnSpLocks noChangeShapeType="1"/>
          </p:cNvCxnSpPr>
          <p:nvPr/>
        </p:nvCxnSpPr>
        <p:spPr bwMode="auto">
          <a:xfrm rot="10800000">
            <a:off x="434975" y="2920999"/>
            <a:ext cx="1928813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8" name="Straight Arrow Connector 114"/>
          <p:cNvCxnSpPr>
            <a:cxnSpLocks noChangeShapeType="1"/>
          </p:cNvCxnSpPr>
          <p:nvPr/>
        </p:nvCxnSpPr>
        <p:spPr bwMode="auto">
          <a:xfrm rot="5400000">
            <a:off x="-1616869" y="4568031"/>
            <a:ext cx="4098925" cy="23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9" name="Straight Arrow Connector 129"/>
          <p:cNvCxnSpPr>
            <a:cxnSpLocks noChangeShapeType="1"/>
            <a:stCxn id="23" idx="2"/>
          </p:cNvCxnSpPr>
          <p:nvPr/>
        </p:nvCxnSpPr>
        <p:spPr bwMode="auto">
          <a:xfrm rot="5400000">
            <a:off x="1640682" y="3183730"/>
            <a:ext cx="5318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" name="Straight Arrow Connector 155"/>
          <p:cNvCxnSpPr>
            <a:cxnSpLocks noChangeShapeType="1"/>
          </p:cNvCxnSpPr>
          <p:nvPr/>
        </p:nvCxnSpPr>
        <p:spPr bwMode="auto">
          <a:xfrm rot="5400000">
            <a:off x="2067719" y="5395118"/>
            <a:ext cx="519113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" name="Straight Connector 62"/>
          <p:cNvCxnSpPr>
            <a:cxnSpLocks noChangeShapeType="1"/>
            <a:stCxn id="10" idx="2"/>
          </p:cNvCxnSpPr>
          <p:nvPr/>
        </p:nvCxnSpPr>
        <p:spPr bwMode="auto">
          <a:xfrm rot="16200000" flipH="1">
            <a:off x="1804987" y="4535487"/>
            <a:ext cx="3397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" name="Straight Connector 65"/>
          <p:cNvCxnSpPr>
            <a:cxnSpLocks noChangeShapeType="1"/>
            <a:endCxn id="13" idx="0"/>
          </p:cNvCxnSpPr>
          <p:nvPr/>
        </p:nvCxnSpPr>
        <p:spPr bwMode="auto">
          <a:xfrm flipV="1">
            <a:off x="1963738" y="4702174"/>
            <a:ext cx="20002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" name="Straight Arrow Connector 42"/>
          <p:cNvCxnSpPr>
            <a:stCxn id="25" idx="6"/>
          </p:cNvCxnSpPr>
          <p:nvPr/>
        </p:nvCxnSpPr>
        <p:spPr>
          <a:xfrm flipH="1" flipV="1">
            <a:off x="2097088" y="3276599"/>
            <a:ext cx="1535112" cy="3175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2012950" y="3367087"/>
            <a:ext cx="174625" cy="6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8" idx="2"/>
          </p:cNvCxnSpPr>
          <p:nvPr/>
        </p:nvCxnSpPr>
        <p:spPr>
          <a:xfrm rot="5400000">
            <a:off x="3512344" y="4601368"/>
            <a:ext cx="147637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V="1">
            <a:off x="2489200" y="4676774"/>
            <a:ext cx="1095375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2399507" y="4775993"/>
            <a:ext cx="171450" cy="1587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6199188" y="3468388"/>
            <a:ext cx="73501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PSB+</a:t>
            </a:r>
            <a:endParaRPr lang="en-GB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6605588" y="4860924"/>
            <a:ext cx="650875" cy="27781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r>
              <a:rPr lang="en-GB" sz="1800">
                <a:latin typeface="Times New Roman" pitchFamily="18" charset="0"/>
                <a:cs typeface="Times New Roman" pitchFamily="18" charset="0"/>
              </a:rPr>
              <a:t>SPS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7758113" y="2695574"/>
            <a:ext cx="849312" cy="48418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GB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Linac4</a:t>
            </a: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6348413" y="4087812"/>
            <a:ext cx="441325" cy="27781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r>
              <a:rPr lang="en-GB" sz="1800">
                <a:latin typeface="Times New Roman" pitchFamily="18" charset="0"/>
                <a:cs typeface="Times New Roman" pitchFamily="18" charset="0"/>
              </a:rPr>
              <a:t>PS</a:t>
            </a:r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auto">
          <a:xfrm>
            <a:off x="6408738" y="5661024"/>
            <a:ext cx="1035050" cy="5556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tIns="0" bIns="0" anchor="ctr" anchorCtr="1"/>
          <a:lstStyle/>
          <a:p>
            <a:pPr algn="ctr"/>
            <a:r>
              <a:rPr lang="en-GB" sz="1800">
                <a:latin typeface="Times New Roman" pitchFamily="18" charset="0"/>
                <a:cs typeface="Times New Roman" pitchFamily="18" charset="0"/>
              </a:rPr>
              <a:t>LHC / </a:t>
            </a:r>
          </a:p>
          <a:p>
            <a:pPr algn="ctr"/>
            <a:r>
              <a:rPr lang="en-GB" sz="1800">
                <a:latin typeface="Times New Roman" pitchFamily="18" charset="0"/>
                <a:cs typeface="Times New Roman" pitchFamily="18" charset="0"/>
              </a:rPr>
              <a:t>sLHC</a:t>
            </a:r>
          </a:p>
        </p:txBody>
      </p:sp>
      <p:sp>
        <p:nvSpPr>
          <p:cNvPr id="61" name="Line 16"/>
          <p:cNvSpPr>
            <a:spLocks noChangeShapeType="1"/>
          </p:cNvSpPr>
          <p:nvPr/>
        </p:nvSpPr>
        <p:spPr bwMode="auto">
          <a:xfrm>
            <a:off x="6757988" y="4702174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 rot="16200000">
            <a:off x="4064000" y="4379912"/>
            <a:ext cx="163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Times New Roman" pitchFamily="18" charset="0"/>
                <a:cs typeface="Times New Roman" pitchFamily="18" charset="0"/>
              </a:rPr>
              <a:t>Output energy</a:t>
            </a:r>
          </a:p>
        </p:txBody>
      </p:sp>
      <p:sp>
        <p:nvSpPr>
          <p:cNvPr id="63" name="Line 28"/>
          <p:cNvSpPr>
            <a:spLocks noChangeShapeType="1"/>
          </p:cNvSpPr>
          <p:nvPr/>
        </p:nvSpPr>
        <p:spPr bwMode="auto">
          <a:xfrm flipH="1" flipV="1">
            <a:off x="5013325" y="3841449"/>
            <a:ext cx="1597025" cy="79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Text Box 35"/>
          <p:cNvSpPr txBox="1">
            <a:spLocks noChangeArrowheads="1"/>
          </p:cNvSpPr>
          <p:nvPr/>
        </p:nvSpPr>
        <p:spPr bwMode="auto">
          <a:xfrm>
            <a:off x="5024438" y="2925762"/>
            <a:ext cx="893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Times New Roman" pitchFamily="18" charset="0"/>
                <a:cs typeface="Times New Roman" pitchFamily="18" charset="0"/>
              </a:rPr>
              <a:t>160 MeV</a:t>
            </a:r>
          </a:p>
        </p:txBody>
      </p:sp>
      <p:sp>
        <p:nvSpPr>
          <p:cNvPr id="65" name="Text Box 36"/>
          <p:cNvSpPr txBox="1">
            <a:spLocks noChangeArrowheads="1"/>
          </p:cNvSpPr>
          <p:nvPr/>
        </p:nvSpPr>
        <p:spPr bwMode="auto">
          <a:xfrm>
            <a:off x="5043488" y="3541610"/>
            <a:ext cx="6591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GB" sz="1400" err="1">
                <a:latin typeface="Times New Roman" pitchFamily="18" charset="0"/>
                <a:cs typeface="Times New Roman" pitchFamily="18" charset="0"/>
              </a:rPr>
              <a:t>GeV</a:t>
            </a:r>
            <a:endParaRPr lang="en-GB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38"/>
          <p:cNvSpPr txBox="1">
            <a:spLocks noChangeArrowheads="1"/>
          </p:cNvSpPr>
          <p:nvPr/>
        </p:nvSpPr>
        <p:spPr bwMode="auto">
          <a:xfrm>
            <a:off x="5035550" y="4130674"/>
            <a:ext cx="747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Times New Roman" pitchFamily="18" charset="0"/>
                <a:cs typeface="Times New Roman" pitchFamily="18" charset="0"/>
              </a:rPr>
              <a:t>26 GeV</a:t>
            </a:r>
          </a:p>
        </p:txBody>
      </p:sp>
      <p:sp>
        <p:nvSpPr>
          <p:cNvPr id="69" name="Text Box 40"/>
          <p:cNvSpPr txBox="1">
            <a:spLocks noChangeArrowheads="1"/>
          </p:cNvSpPr>
          <p:nvPr/>
        </p:nvSpPr>
        <p:spPr bwMode="auto">
          <a:xfrm>
            <a:off x="5021263" y="4865687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Times New Roman" pitchFamily="18" charset="0"/>
                <a:cs typeface="Times New Roman" pitchFamily="18" charset="0"/>
              </a:rPr>
              <a:t>450 GeV</a:t>
            </a:r>
          </a:p>
        </p:txBody>
      </p:sp>
      <p:sp>
        <p:nvSpPr>
          <p:cNvPr id="70" name="Text Box 42"/>
          <p:cNvSpPr txBox="1">
            <a:spLocks noChangeArrowheads="1"/>
          </p:cNvSpPr>
          <p:nvPr/>
        </p:nvSpPr>
        <p:spPr bwMode="auto">
          <a:xfrm>
            <a:off x="5035550" y="5943599"/>
            <a:ext cx="62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Times New Roman" pitchFamily="18" charset="0"/>
                <a:cs typeface="Times New Roman" pitchFamily="18" charset="0"/>
              </a:rPr>
              <a:t>7 TeV</a:t>
            </a:r>
          </a:p>
        </p:txBody>
      </p:sp>
      <p:sp>
        <p:nvSpPr>
          <p:cNvPr id="71" name="Text Box 44"/>
          <p:cNvSpPr txBox="1">
            <a:spLocks noChangeArrowheads="1"/>
          </p:cNvSpPr>
          <p:nvPr/>
        </p:nvSpPr>
        <p:spPr bwMode="auto">
          <a:xfrm>
            <a:off x="6046788" y="2659062"/>
            <a:ext cx="917575" cy="2635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tIns="0" bIns="0" anchor="ctr" anchorCtr="1"/>
          <a:lstStyle/>
          <a:p>
            <a:r>
              <a:rPr lang="en-GB" sz="1800">
                <a:latin typeface="Times New Roman" pitchFamily="18" charset="0"/>
                <a:cs typeface="Times New Roman" pitchFamily="18" charset="0"/>
              </a:rPr>
              <a:t>Linac2</a:t>
            </a:r>
          </a:p>
        </p:txBody>
      </p:sp>
      <p:sp>
        <p:nvSpPr>
          <p:cNvPr id="72" name="Text Box 47"/>
          <p:cNvSpPr txBox="1">
            <a:spLocks noChangeArrowheads="1"/>
          </p:cNvSpPr>
          <p:nvPr/>
        </p:nvSpPr>
        <p:spPr bwMode="auto">
          <a:xfrm>
            <a:off x="5043488" y="2652712"/>
            <a:ext cx="79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Times New Roman" pitchFamily="18" charset="0"/>
                <a:cs typeface="Times New Roman" pitchFamily="18" charset="0"/>
              </a:rPr>
              <a:t>50 MeV</a:t>
            </a:r>
          </a:p>
        </p:txBody>
      </p:sp>
      <p:sp>
        <p:nvSpPr>
          <p:cNvPr id="73" name="Oval 51"/>
          <p:cNvSpPr>
            <a:spLocks noChangeArrowheads="1"/>
          </p:cNvSpPr>
          <p:nvPr/>
        </p:nvSpPr>
        <p:spPr bwMode="auto">
          <a:xfrm>
            <a:off x="8137525" y="3235324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" name="Straight Connector 83"/>
          <p:cNvCxnSpPr>
            <a:cxnSpLocks noChangeShapeType="1"/>
          </p:cNvCxnSpPr>
          <p:nvPr/>
        </p:nvCxnSpPr>
        <p:spPr bwMode="auto">
          <a:xfrm rot="10800000" flipV="1">
            <a:off x="5029200" y="3178174"/>
            <a:ext cx="3576638" cy="1905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81" name="Straight Connector 87"/>
          <p:cNvCxnSpPr>
            <a:cxnSpLocks noChangeShapeType="1"/>
          </p:cNvCxnSpPr>
          <p:nvPr/>
        </p:nvCxnSpPr>
        <p:spPr bwMode="auto">
          <a:xfrm rot="10800000">
            <a:off x="5033963" y="5129212"/>
            <a:ext cx="2257425" cy="142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82" name="Straight Connector 90"/>
          <p:cNvCxnSpPr>
            <a:cxnSpLocks noChangeShapeType="1"/>
          </p:cNvCxnSpPr>
          <p:nvPr/>
        </p:nvCxnSpPr>
        <p:spPr bwMode="auto">
          <a:xfrm rot="10800000">
            <a:off x="5033963" y="6213474"/>
            <a:ext cx="241935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83" name="Straight Arrow Connector 100"/>
          <p:cNvCxnSpPr>
            <a:cxnSpLocks noChangeShapeType="1"/>
            <a:stCxn id="54" idx="2"/>
            <a:endCxn id="58" idx="0"/>
          </p:cNvCxnSpPr>
          <p:nvPr/>
        </p:nvCxnSpPr>
        <p:spPr bwMode="auto">
          <a:xfrm rot="16200000" flipH="1">
            <a:off x="6442839" y="3961575"/>
            <a:ext cx="250092" cy="238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4" name="Straight Connector 108"/>
          <p:cNvCxnSpPr>
            <a:cxnSpLocks noChangeShapeType="1"/>
          </p:cNvCxnSpPr>
          <p:nvPr/>
        </p:nvCxnSpPr>
        <p:spPr bwMode="auto">
          <a:xfrm rot="10800000" flipV="1">
            <a:off x="5029200" y="4365624"/>
            <a:ext cx="1757363" cy="95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85" name="Straight Connector 112"/>
          <p:cNvCxnSpPr>
            <a:cxnSpLocks noChangeShapeType="1"/>
          </p:cNvCxnSpPr>
          <p:nvPr/>
        </p:nvCxnSpPr>
        <p:spPr bwMode="auto">
          <a:xfrm rot="10800000">
            <a:off x="5029200" y="2920999"/>
            <a:ext cx="1928813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86" name="Straight Arrow Connector 114"/>
          <p:cNvCxnSpPr>
            <a:cxnSpLocks noChangeShapeType="1"/>
          </p:cNvCxnSpPr>
          <p:nvPr/>
        </p:nvCxnSpPr>
        <p:spPr bwMode="auto">
          <a:xfrm rot="5400000">
            <a:off x="2977356" y="4568031"/>
            <a:ext cx="4098925" cy="23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7" name="Straight Arrow Connector 129"/>
          <p:cNvCxnSpPr>
            <a:cxnSpLocks noChangeShapeType="1"/>
            <a:stCxn id="71" idx="2"/>
          </p:cNvCxnSpPr>
          <p:nvPr/>
        </p:nvCxnSpPr>
        <p:spPr bwMode="auto">
          <a:xfrm rot="5400000">
            <a:off x="6234907" y="3183730"/>
            <a:ext cx="5318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8" name="Straight Arrow Connector 155"/>
          <p:cNvCxnSpPr>
            <a:cxnSpLocks noChangeShapeType="1"/>
          </p:cNvCxnSpPr>
          <p:nvPr/>
        </p:nvCxnSpPr>
        <p:spPr bwMode="auto">
          <a:xfrm rot="5400000">
            <a:off x="6661944" y="5395118"/>
            <a:ext cx="519113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9" name="Straight Connector 62"/>
          <p:cNvCxnSpPr>
            <a:cxnSpLocks noChangeShapeType="1"/>
            <a:stCxn id="58" idx="2"/>
          </p:cNvCxnSpPr>
          <p:nvPr/>
        </p:nvCxnSpPr>
        <p:spPr bwMode="auto">
          <a:xfrm rot="16200000" flipH="1">
            <a:off x="6399212" y="4535487"/>
            <a:ext cx="3397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" name="Straight Connector 65"/>
          <p:cNvCxnSpPr>
            <a:cxnSpLocks noChangeShapeType="1"/>
            <a:endCxn id="61" idx="0"/>
          </p:cNvCxnSpPr>
          <p:nvPr/>
        </p:nvCxnSpPr>
        <p:spPr bwMode="auto">
          <a:xfrm flipV="1">
            <a:off x="6557963" y="4702174"/>
            <a:ext cx="20002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" name="Straight Arrow Connector 90"/>
          <p:cNvCxnSpPr>
            <a:stCxn id="73" idx="6"/>
          </p:cNvCxnSpPr>
          <p:nvPr/>
        </p:nvCxnSpPr>
        <p:spPr>
          <a:xfrm flipH="1" flipV="1">
            <a:off x="6691313" y="3276599"/>
            <a:ext cx="1535112" cy="3175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6607175" y="3367087"/>
            <a:ext cx="174625" cy="6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8106569" y="3235818"/>
            <a:ext cx="147637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 Placeholder 6"/>
          <p:cNvSpPr txBox="1">
            <a:spLocks/>
          </p:cNvSpPr>
          <p:nvPr/>
        </p:nvSpPr>
        <p:spPr>
          <a:xfrm>
            <a:off x="457200" y="838200"/>
            <a:ext cx="4038600" cy="152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Scenario 1 (pre 2010)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smtClean="0"/>
              <a:t>Replace old machines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Consolidate SPS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FF0000"/>
                </a:solidFill>
              </a:rPr>
              <a:t>Realistic planning 2020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0" name="Text Placeholder 6"/>
          <p:cNvSpPr txBox="1">
            <a:spLocks/>
          </p:cNvSpPr>
          <p:nvPr/>
        </p:nvSpPr>
        <p:spPr>
          <a:xfrm>
            <a:off x="4876800" y="838200"/>
            <a:ext cx="4038600" cy="152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Scenario 2 (2010)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smtClean="0"/>
              <a:t>Consolidate all machines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Upgrade PSB energy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smtClean="0">
                <a:solidFill>
                  <a:srgbClr val="00B050"/>
                </a:solidFill>
              </a:rPr>
              <a:t>Realistic planning 2015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6908"/>
          </a:xfrm>
        </p:spPr>
        <p:txBody>
          <a:bodyPr/>
          <a:lstStyle/>
          <a:p>
            <a:r>
              <a:rPr lang="en-GB" smtClean="0"/>
              <a:t>Intensity Limits</a:t>
            </a:r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7572427" cy="3443106"/>
        </p:xfrm>
        <a:graphic>
          <a:graphicData uri="http://schemas.openxmlformats.org/drawingml/2006/table">
            <a:tbl>
              <a:tblPr/>
              <a:tblGrid>
                <a:gridCol w="2129745"/>
                <a:gridCol w="1991706"/>
                <a:gridCol w="1735348"/>
                <a:gridCol w="1715628"/>
              </a:tblGrid>
              <a:tr h="642941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GB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Intensity Limitations </a:t>
                      </a:r>
                      <a:r>
                        <a:rPr lang="en-GB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(10</a:t>
                      </a:r>
                      <a:r>
                        <a:rPr lang="en-GB" sz="3200" b="0" i="0" u="none" strike="noStrike" baseline="2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r>
                        <a:rPr lang="en-GB" sz="32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protons </a:t>
                      </a:r>
                      <a:r>
                        <a:rPr lang="en-GB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 </a:t>
                      </a:r>
                      <a:r>
                        <a:rPr lang="en-GB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bunch)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2837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SPL-PS2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2GeV in 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2837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Linac2/LINAC4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837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PSB or SPL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3.6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837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 or PS2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837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&gt;1.7?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&gt;1.7?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980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LHC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1.7-2.3?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1.7-2.3?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1.7-2.3?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072066" y="3286124"/>
            <a:ext cx="2714644" cy="5715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219200" y="838200"/>
            <a:ext cx="6248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mtClean="0"/>
              <a:t>Reminder design = 1.15  (for 10</a:t>
            </a:r>
            <a:r>
              <a:rPr lang="en-GB" baseline="30000" smtClean="0"/>
              <a:t>34</a:t>
            </a:r>
            <a:r>
              <a:rPr lang="en-GB" smtClean="0"/>
              <a:t>); Ultimate = 1.7   (for 2.3x10</a:t>
            </a:r>
            <a:r>
              <a:rPr lang="en-GB" baseline="30000" smtClean="0"/>
              <a:t>34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57200" y="5029200"/>
            <a:ext cx="8229600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smtClean="0"/>
              <a:t>Conclusion from (or just after) Chamonix workshop in February 2010: 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We continue (as planned) and finish the study for LP-SPL/PS2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Study in parallel the PS Booster energy upgrade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Decision can be taken when we have the results of these studies and  </a:t>
            </a:r>
            <a:r>
              <a:rPr lang="en-GB" sz="2000" smtClean="0">
                <a:solidFill>
                  <a:srgbClr val="FF0000"/>
                </a:solidFill>
              </a:rPr>
              <a:t>experience with the LHC operation</a:t>
            </a:r>
            <a:endParaRPr lang="en-GB" sz="200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14678" y="3786190"/>
            <a:ext cx="1000132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Original idea was a phased upgrade</a:t>
            </a:r>
          </a:p>
          <a:p>
            <a:r>
              <a:rPr lang="en-US" smtClean="0"/>
              <a:t>Phase I goals and scope reproduced below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FBFA-7B31-4126-9800-31024AF81B8A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Luminosity Interaction Regions</a:t>
            </a:r>
            <a:endParaRPr lang="en-US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57200" y="2057400"/>
            <a:ext cx="8229600" cy="4038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Goals of the upgrade: 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flexibility &amp; performance; improve spares count; cope with radiation damage; enable focusing of the beams to 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*=0.3 m in IP1 and IP5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Scope of the project:</a:t>
            </a:r>
          </a:p>
          <a:p>
            <a:pPr marL="1295400" marR="0" lvl="2" indent="-38100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Upgrade of ATLAS and CMS interaction regions: Interfaces between LHC and experiments 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remain unchanged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.</a:t>
            </a: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95400" marR="0" lvl="2" indent="-38100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Cryogenic cooling capacity and other infrastructure in IR1 and IR5 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remain unchanged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will be used to full potential.</a:t>
            </a:r>
          </a:p>
          <a:p>
            <a:pPr marL="1295400" marR="0" lvl="2" indent="-38100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present triplets with 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wide aperture </a:t>
            </a:r>
            <a:r>
              <a:rPr kumimoji="0" lang="en-US" sz="1600" b="1" i="0" u="none" strike="noStrike" kern="1200" cap="none" spc="0" normalizeH="0" baseline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quadrupoles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based on the 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dipole (</a:t>
            </a:r>
            <a:r>
              <a:rPr kumimoji="0" lang="en-US" sz="1600" b="1" i="0" u="none" strike="noStrike" kern="1200" cap="none" spc="0" normalizeH="0" baseline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Nb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-Ti)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cables cooled at 1.9 K.</a:t>
            </a:r>
          </a:p>
          <a:p>
            <a:pPr marL="1295400" marR="0" lvl="2" indent="-38100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Upgrade D1 separation dipole, TAS and other beam-line equipment (also TAN) so as to be compatible with the inner triplets.</a:t>
            </a:r>
          </a:p>
          <a:p>
            <a:pPr marL="1295400" marR="0" lvl="2" indent="-38100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Modify matching sections (D2-Q4, Q5, Q6) to improve optics flexibility, and introduce other equipment to the extent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FBFA-7B31-4126-9800-31024AF81B8A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Reconsidered at Chamonix 2010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362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Key preliminary findings (report forthcoming)</a:t>
            </a:r>
          </a:p>
          <a:p>
            <a:pPr lvl="1"/>
            <a:r>
              <a:rPr lang="en-US" dirty="0" smtClean="0"/>
              <a:t>Can expect 1.2 to 1.35 better luminosity with present limitations</a:t>
            </a:r>
          </a:p>
          <a:p>
            <a:pPr lvl="3"/>
            <a:r>
              <a:rPr lang="en-US" dirty="0" smtClean="0"/>
              <a:t>30 cm </a:t>
            </a:r>
            <a:r>
              <a:rPr lang="en-US" dirty="0" smtClean="0">
                <a:sym typeface="Symbol"/>
              </a:rPr>
              <a:t></a:t>
            </a:r>
            <a:r>
              <a:rPr lang="en-US" baseline="30000" dirty="0" smtClean="0">
                <a:sym typeface="Symbol"/>
              </a:rPr>
              <a:t></a:t>
            </a:r>
            <a:r>
              <a:rPr lang="en-US" dirty="0" smtClean="0">
                <a:sym typeface="Symbol"/>
              </a:rPr>
              <a:t> is more difficult than 55 cm of the present  LHC. Better solution found with </a:t>
            </a:r>
            <a:r>
              <a:rPr lang="en-US" baseline="30000" dirty="0" smtClean="0">
                <a:sym typeface="Symbol"/>
              </a:rPr>
              <a:t></a:t>
            </a:r>
            <a:r>
              <a:rPr lang="en-US" dirty="0" smtClean="0">
                <a:sym typeface="Symbol"/>
              </a:rPr>
              <a:t> = 40 cm offering a 3 sigma margin per beam (which was part of the initial goal) but only 1.2 gain in </a:t>
            </a:r>
            <a:r>
              <a:rPr lang="en-US" dirty="0" err="1" smtClean="0">
                <a:sym typeface="Symbol"/>
              </a:rPr>
              <a:t>lumi</a:t>
            </a:r>
            <a:r>
              <a:rPr lang="en-US" dirty="0" smtClean="0">
                <a:sym typeface="Symbol"/>
              </a:rPr>
              <a:t> over nominal. </a:t>
            </a:r>
            <a:r>
              <a:rPr lang="en-US" dirty="0" smtClean="0"/>
              <a:t>Today we are limited by a single element. IR upgrade will use all the margins in the whole ring.</a:t>
            </a:r>
          </a:p>
          <a:p>
            <a:pPr lvl="1"/>
            <a:r>
              <a:rPr lang="en-US" dirty="0" smtClean="0"/>
              <a:t>Radiation damage not an issue till 2020 with evolution now expected</a:t>
            </a:r>
          </a:p>
          <a:p>
            <a:pPr lvl="1"/>
            <a:r>
              <a:rPr lang="en-US" dirty="0" smtClean="0"/>
              <a:t>In any case the Triplet cannot be built before 2016 at best (resources)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3372" y="990600"/>
            <a:ext cx="7572428" cy="22159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smtClean="0"/>
              <a:t>Tough Questions asked by SM to task force: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smtClean="0"/>
              <a:t>Will the phase 1 upgrade produce an increase in useful integrated luminosity?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GB" smtClean="0"/>
              <a:t>Installation time and recomissioning a new machine afterwards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smtClean="0"/>
              <a:t>Do we have the resources to complete on a time scale which is reasonable with respect to phase 2?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Instantaneous luminosity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B40-A893-4948-B858-2CB3C6F12D87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47800" y="3352800"/>
            <a:ext cx="64770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Nearly all the parameters are variable (and not independent)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smtClean="0"/>
              <a:t>Number of bunches per beam	</a:t>
            </a:r>
            <a:r>
              <a:rPr lang="en-US" sz="1600" i="1" smtClean="0"/>
              <a:t>k</a:t>
            </a:r>
            <a:r>
              <a:rPr lang="en-US" sz="1600" i="1" baseline="-25000" smtClean="0"/>
              <a:t>b</a:t>
            </a:r>
            <a:endParaRPr lang="en-US" sz="1600" i="1" smtClean="0"/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 of particles per bunch	</a:t>
            </a:r>
            <a:r>
              <a:rPr kumimoji="0" lang="en-US" sz="1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</a:t>
            </a:r>
            <a:endParaRPr kumimoji="0" lang="en-US" sz="16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cript MT Bold" pitchFamily="66" charset="0"/>
              <a:ea typeface="+mn-ea"/>
              <a:cs typeface="+mn-cs"/>
              <a:sym typeface="Symbol" pitchFamily="18" charset="2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err="1" smtClean="0"/>
              <a:t>Normalised</a:t>
            </a:r>
            <a:r>
              <a:rPr lang="en-US" sz="1600" smtClean="0"/>
              <a:t> </a:t>
            </a:r>
            <a:r>
              <a:rPr lang="en-US" sz="1600" err="1" smtClean="0"/>
              <a:t>emittance</a:t>
            </a:r>
            <a:r>
              <a:rPr lang="en-US" sz="1600" smtClean="0"/>
              <a:t>		</a:t>
            </a:r>
            <a:r>
              <a:rPr lang="en-US" sz="1600" i="1" smtClean="0">
                <a:sym typeface="Symbol" pitchFamily="18" charset="2"/>
              </a:rPr>
              <a:t></a:t>
            </a:r>
            <a:r>
              <a:rPr lang="en-US" sz="1600" i="1" baseline="-25000" smtClean="0">
                <a:sym typeface="Symbol" pitchFamily="18" charset="2"/>
              </a:rPr>
              <a:t>n</a:t>
            </a:r>
            <a:endParaRPr lang="en-US" sz="1600" i="1" smtClean="0"/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Relativistic factor (E/m</a:t>
            </a:r>
            <a:r>
              <a:rPr kumimoji="0" lang="en-US" sz="16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		</a:t>
            </a:r>
            <a:r>
              <a:rPr kumimoji="0" lang="en-US" sz="1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</a:t>
            </a:r>
            <a:endParaRPr kumimoji="0" lang="en-US" sz="16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Beta function at the IP		</a:t>
            </a:r>
            <a:r>
              <a:rPr kumimoji="0" lang="en-US" sz="1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 </a:t>
            </a:r>
            <a:r>
              <a:rPr kumimoji="0" lang="en-US" sz="1600" b="0" i="1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*</a:t>
            </a:r>
            <a:endParaRPr kumimoji="0" lang="en-US" sz="16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Crossing angle factor		</a:t>
            </a:r>
            <a:r>
              <a:rPr kumimoji="0" lang="en-US" sz="1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F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 crossing angle		</a:t>
            </a:r>
            <a:r>
              <a:rPr kumimoji="0" lang="en-US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</a:t>
            </a:r>
            <a:r>
              <a:rPr kumimoji="0" lang="en-US" sz="1400" b="0" i="1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c</a:t>
            </a:r>
            <a:endParaRPr kumimoji="0" lang="en-US" sz="14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Bunch length		</a:t>
            </a:r>
            <a:r>
              <a:rPr kumimoji="0" lang="en-US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</a:t>
            </a:r>
            <a:r>
              <a:rPr kumimoji="0" lang="en-US" sz="1400" b="0" i="1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z</a:t>
            </a:r>
            <a:endParaRPr kumimoji="0" lang="en-US" sz="14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Transverse beam size at the IP	</a:t>
            </a:r>
            <a:r>
              <a:rPr kumimoji="0" lang="en-US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</a:t>
            </a:r>
            <a:r>
              <a:rPr kumimoji="0" lang="en-US" sz="1400" b="0" i="1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*</a:t>
            </a:r>
            <a:endParaRPr kumimoji="0" 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048000" y="931863"/>
          <a:ext cx="2971800" cy="820737"/>
        </p:xfrm>
        <a:graphic>
          <a:graphicData uri="http://schemas.openxmlformats.org/presentationml/2006/ole">
            <p:oleObj spid="_x0000_s20482" name="Equation" r:id="rId3" imgW="1701720" imgH="469800" progId="Equation.3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5562600" y="5364163"/>
          <a:ext cx="1447800" cy="579437"/>
        </p:xfrm>
        <a:graphic>
          <a:graphicData uri="http://schemas.openxmlformats.org/presentationml/2006/ole">
            <p:oleObj spid="_x0000_s20483" name="Equation" r:id="rId4" imgW="1269720" imgH="507960" progId="Equation.3">
              <p:embed/>
            </p:oleObj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447800" y="2057400"/>
            <a:ext cx="6096000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Tahoma" pitchFamily="34" charset="0"/>
              </a:rPr>
              <a:t>“Thus, to achieve high luminosity, </a:t>
            </a:r>
            <a:r>
              <a:rPr lang="en-US" sz="1400">
                <a:solidFill>
                  <a:srgbClr val="FF0000"/>
                </a:solidFill>
                <a:latin typeface="Tahoma" pitchFamily="34" charset="0"/>
              </a:rPr>
              <a:t>all one has to do </a:t>
            </a:r>
            <a:r>
              <a:rPr lang="en-US" sz="1400">
                <a:solidFill>
                  <a:schemeClr val="tx1"/>
                </a:solidFill>
                <a:latin typeface="Tahoma" pitchFamily="34" charset="0"/>
              </a:rPr>
              <a:t>is make (lots of) high population bunches of low </a:t>
            </a:r>
            <a:r>
              <a:rPr lang="en-US" sz="1400" err="1">
                <a:solidFill>
                  <a:schemeClr val="tx1"/>
                </a:solidFill>
                <a:latin typeface="Tahoma" pitchFamily="34" charset="0"/>
              </a:rPr>
              <a:t>emittance</a:t>
            </a:r>
            <a:r>
              <a:rPr lang="en-US" sz="1400">
                <a:solidFill>
                  <a:schemeClr val="tx1"/>
                </a:solidFill>
                <a:latin typeface="Tahoma" pitchFamily="34" charset="0"/>
              </a:rPr>
              <a:t> to collide at high frequency at locations where the beam  optics provides as low values of the amplitude functions as possible.”   PDG 2005, chapter 25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5486400" y="4800600"/>
            <a:ext cx="152400" cy="457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91200" y="4953000"/>
            <a:ext cx="1752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Interaction Region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1200" y="4572000"/>
            <a:ext cx="1752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Energy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1200" y="3733800"/>
            <a:ext cx="1752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Total Intensity</a:t>
            </a:r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5486401" y="4648200"/>
            <a:ext cx="1524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/>
          <p:cNvSpPr/>
          <p:nvPr/>
        </p:nvSpPr>
        <p:spPr>
          <a:xfrm>
            <a:off x="5486400" y="3962400"/>
            <a:ext cx="152400" cy="457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91200" y="4114800"/>
            <a:ext cx="1752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Beam Brightness</a:t>
            </a:r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5486401" y="3809999"/>
            <a:ext cx="1524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High Gradient/Large Aperture Quads, with </a:t>
            </a:r>
            <a:r>
              <a:rPr lang="en-US" b="1" err="1" smtClean="0">
                <a:solidFill>
                  <a:srgbClr val="FF0000"/>
                </a:solidFill>
              </a:rPr>
              <a:t>B</a:t>
            </a:r>
            <a:r>
              <a:rPr lang="en-US" b="1" baseline="-25000" err="1" smtClean="0">
                <a:solidFill>
                  <a:srgbClr val="FF0000"/>
                </a:solidFill>
              </a:rPr>
              <a:t>peak</a:t>
            </a:r>
            <a:r>
              <a:rPr lang="en-US" b="1" smtClean="0">
                <a:solidFill>
                  <a:srgbClr val="FF0000"/>
                </a:solidFill>
              </a:rPr>
              <a:t> 13-15 T</a:t>
            </a:r>
            <a:r>
              <a:rPr lang="en-US" b="1" smtClean="0"/>
              <a:t>.</a:t>
            </a:r>
            <a:r>
              <a:rPr lang="en-US" smtClean="0"/>
              <a:t> Higher field </a:t>
            </a:r>
            <a:r>
              <a:rPr lang="en-US" err="1" smtClean="0"/>
              <a:t>quadrupoles</a:t>
            </a:r>
            <a:r>
              <a:rPr lang="en-US" smtClean="0"/>
              <a:t> translate in </a:t>
            </a:r>
            <a:r>
              <a:rPr lang="en-US" b="1" smtClean="0"/>
              <a:t>higher gradient/shorter length</a:t>
            </a:r>
            <a:r>
              <a:rPr lang="en-US" smtClean="0"/>
              <a:t> or larger aperture/same length or a mix. </a:t>
            </a:r>
            <a:r>
              <a:rPr lang="en-US" b="1" smtClean="0">
                <a:solidFill>
                  <a:srgbClr val="00B050"/>
                </a:solidFill>
              </a:rPr>
              <a:t>US-LARP engaged to produce proof by 2013. Construction is 1 year more than </a:t>
            </a:r>
            <a:r>
              <a:rPr lang="en-US" b="1" err="1" smtClean="0">
                <a:solidFill>
                  <a:srgbClr val="00B050"/>
                </a:solidFill>
              </a:rPr>
              <a:t>Nb</a:t>
            </a:r>
            <a:r>
              <a:rPr lang="en-US" b="1" smtClean="0">
                <a:solidFill>
                  <a:srgbClr val="00B050"/>
                </a:solidFill>
              </a:rPr>
              <a:t>-Ti : by 2018</a:t>
            </a:r>
            <a:r>
              <a:rPr lang="en-US" smtClean="0"/>
              <a:t> is a reasonable assumption. </a:t>
            </a:r>
            <a:r>
              <a:rPr lang="en-US" smtClean="0">
                <a:sym typeface="Symbol"/>
              </a:rPr>
              <a:t></a:t>
            </a:r>
            <a:r>
              <a:rPr lang="en-US" baseline="30000" smtClean="0">
                <a:sym typeface="Symbol"/>
              </a:rPr>
              <a:t></a:t>
            </a:r>
            <a:r>
              <a:rPr lang="en-US" smtClean="0">
                <a:sym typeface="Symbol"/>
              </a:rPr>
              <a:t> as small as 22 cm are possible  with a </a:t>
            </a:r>
            <a:r>
              <a:rPr lang="en-US" b="1" smtClean="0">
                <a:solidFill>
                  <a:srgbClr val="FF0000"/>
                </a:solidFill>
                <a:sym typeface="Symbol"/>
              </a:rPr>
              <a:t>factor 2.5</a:t>
            </a:r>
            <a:r>
              <a:rPr lang="en-US" b="1" smtClean="0">
                <a:sym typeface="Symbol"/>
              </a:rPr>
              <a:t> </a:t>
            </a:r>
            <a:r>
              <a:rPr lang="en-US" smtClean="0">
                <a:sym typeface="Symbol"/>
              </a:rPr>
              <a:t>in luminosity by itself, </a:t>
            </a:r>
            <a:r>
              <a:rPr lang="en-US" b="1" smtClean="0">
                <a:solidFill>
                  <a:srgbClr val="FF0000"/>
                </a:solidFill>
                <a:sym typeface="Symbol"/>
              </a:rPr>
              <a:t>if coupled with</a:t>
            </a:r>
            <a:r>
              <a:rPr lang="en-US" b="1" smtClean="0">
                <a:sym typeface="Symbol"/>
              </a:rPr>
              <a:t> a mechanism to compensate the geometrical reduction</a:t>
            </a:r>
          </a:p>
          <a:p>
            <a:endParaRPr lang="en-US" b="1" smtClean="0">
              <a:solidFill>
                <a:srgbClr val="FF0000"/>
              </a:solidFill>
              <a:sym typeface="Symbol"/>
            </a:endParaRPr>
          </a:p>
          <a:p>
            <a:r>
              <a:rPr lang="en-US" b="1" smtClean="0">
                <a:solidFill>
                  <a:srgbClr val="FF0000"/>
                </a:solidFill>
                <a:sym typeface="Symbol"/>
              </a:rPr>
              <a:t>Crab Cavities</a:t>
            </a:r>
            <a:r>
              <a:rPr lang="en-US" smtClean="0">
                <a:sym typeface="Symbol"/>
              </a:rPr>
              <a:t>: this is the best candidate for exploiting small </a:t>
            </a:r>
            <a:r>
              <a:rPr lang="en-US" baseline="30000" smtClean="0">
                <a:sym typeface="Symbol"/>
              </a:rPr>
              <a:t></a:t>
            </a:r>
            <a:r>
              <a:rPr lang="en-US" smtClean="0">
                <a:sym typeface="Symbol"/>
              </a:rPr>
              <a:t>  (for </a:t>
            </a:r>
            <a:r>
              <a:rPr lang="en-US" baseline="30000" smtClean="0">
                <a:sym typeface="Symbol"/>
              </a:rPr>
              <a:t></a:t>
            </a:r>
            <a:r>
              <a:rPr lang="en-US" smtClean="0">
                <a:sym typeface="Symbol"/>
              </a:rPr>
              <a:t>  around nominal only +15%). However it should be underlined that today Crab Cavities are not validated for LHC , not even conceptually: </a:t>
            </a:r>
            <a:r>
              <a:rPr lang="en-US" b="1" smtClean="0">
                <a:sym typeface="Symbol"/>
              </a:rPr>
              <a:t>the issue of machine protection should be addressed with priority</a:t>
            </a:r>
            <a:endParaRPr lang="en-US" smtClean="0">
              <a:sym typeface="Symbol"/>
            </a:endParaRPr>
          </a:p>
          <a:p>
            <a:pPr lvl="1"/>
            <a:r>
              <a:rPr lang="en-US" b="1" smtClean="0">
                <a:solidFill>
                  <a:srgbClr val="FF0000"/>
                </a:solidFill>
                <a:sym typeface="Symbol"/>
              </a:rPr>
              <a:t>Early Separation Scheme </a:t>
            </a:r>
            <a:r>
              <a:rPr lang="en-US" smtClean="0">
                <a:sym typeface="Symbol"/>
              </a:rPr>
              <a:t>could be an alternative (or a complement)</a:t>
            </a:r>
          </a:p>
          <a:p>
            <a:endParaRPr lang="fr-CH" b="1" smtClean="0">
              <a:solidFill>
                <a:srgbClr val="FF0000"/>
              </a:solidFill>
              <a:sym typeface="Symbol"/>
            </a:endParaRPr>
          </a:p>
          <a:p>
            <a:r>
              <a:rPr lang="fr-CH" b="1" smtClean="0">
                <a:solidFill>
                  <a:srgbClr val="FF0000"/>
                </a:solidFill>
                <a:sym typeface="Symbol"/>
              </a:rPr>
              <a:t>SC links </a:t>
            </a:r>
            <a:r>
              <a:rPr lang="fr-CH" smtClean="0">
                <a:sym typeface="Symbol"/>
              </a:rPr>
              <a:t>to replace </a:t>
            </a:r>
            <a:r>
              <a:rPr lang="fr-CH" err="1" smtClean="0">
                <a:sym typeface="Symbol"/>
              </a:rPr>
              <a:t>at</a:t>
            </a:r>
            <a:r>
              <a:rPr lang="fr-CH" smtClean="0">
                <a:sym typeface="Symbol"/>
              </a:rPr>
              <a:t> the surface </a:t>
            </a:r>
            <a:r>
              <a:rPr lang="fr-CH" err="1" smtClean="0">
                <a:sym typeface="Symbol"/>
              </a:rPr>
              <a:t>elecronic</a:t>
            </a:r>
            <a:r>
              <a:rPr lang="fr-CH" smtClean="0">
                <a:sym typeface="Symbol"/>
              </a:rPr>
              <a:t> </a:t>
            </a:r>
            <a:r>
              <a:rPr lang="fr-CH" err="1" smtClean="0">
                <a:sym typeface="Symbol"/>
              </a:rPr>
              <a:t>equipment</a:t>
            </a:r>
            <a:r>
              <a:rPr lang="fr-CH" smtClean="0">
                <a:sym typeface="Symbol"/>
              </a:rPr>
              <a:t> </a:t>
            </a:r>
            <a:r>
              <a:rPr lang="fr-CH" err="1" smtClean="0">
                <a:sym typeface="Symbol"/>
              </a:rPr>
              <a:t>today</a:t>
            </a:r>
            <a:r>
              <a:rPr lang="fr-CH" smtClean="0">
                <a:sym typeface="Symbol"/>
              </a:rPr>
              <a:t> in the tunnel and </a:t>
            </a:r>
            <a:r>
              <a:rPr lang="fr-CH" err="1" smtClean="0">
                <a:sym typeface="Symbol"/>
              </a:rPr>
              <a:t>exposed</a:t>
            </a:r>
            <a:r>
              <a:rPr lang="fr-CH" smtClean="0">
                <a:sym typeface="Symbol"/>
              </a:rPr>
              <a:t> to </a:t>
            </a:r>
            <a:r>
              <a:rPr lang="fr-CH" err="1" smtClean="0">
                <a:sym typeface="Symbol"/>
              </a:rPr>
              <a:t>high</a:t>
            </a:r>
            <a:r>
              <a:rPr lang="fr-CH" smtClean="0">
                <a:sym typeface="Symbol"/>
              </a:rPr>
              <a:t> radiation</a:t>
            </a:r>
            <a:endParaRPr lang="en-US" smtClean="0">
              <a:sym typeface="Symbol"/>
            </a:endParaRPr>
          </a:p>
          <a:p>
            <a:endParaRPr lang="en-US" b="1" smtClean="0">
              <a:solidFill>
                <a:srgbClr val="FF0000"/>
              </a:solidFill>
              <a:sym typeface="Symbol"/>
            </a:endParaRPr>
          </a:p>
          <a:p>
            <a:r>
              <a:rPr lang="en-US" b="1" smtClean="0">
                <a:solidFill>
                  <a:srgbClr val="FF0000"/>
                </a:solidFill>
                <a:sym typeface="Symbol"/>
              </a:rPr>
              <a:t>New </a:t>
            </a:r>
            <a:r>
              <a:rPr lang="en-US" b="1" err="1" smtClean="0">
                <a:solidFill>
                  <a:srgbClr val="FF0000"/>
                </a:solidFill>
                <a:sym typeface="Symbol"/>
              </a:rPr>
              <a:t>Cryoplants</a:t>
            </a:r>
            <a:r>
              <a:rPr lang="en-US" b="1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mtClean="0">
                <a:sym typeface="Symbol"/>
              </a:rPr>
              <a:t>in IP1 &amp; IP5: for power AND to make independent Arc- IR:</a:t>
            </a:r>
            <a:br>
              <a:rPr lang="en-US" smtClean="0">
                <a:sym typeface="Symbol"/>
              </a:rPr>
            </a:br>
            <a:r>
              <a:rPr lang="en-US" smtClean="0">
                <a:sym typeface="Symbol"/>
              </a:rPr>
              <a:t>2.8 kW @ 1.8 K scales as 5.2 kW @ 2 K (for 1 set of cold compressor)</a:t>
            </a:r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FBFA-7B31-4126-9800-31024AF81B8A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study under way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Crab cavities for exploiting low </a:t>
            </a:r>
            <a:r>
              <a:rPr lang="en-US" smtClean="0">
                <a:sym typeface="Symbol"/>
              </a:rPr>
              <a:t></a:t>
            </a:r>
            <a:r>
              <a:rPr lang="en-US" baseline="30000" smtClean="0">
                <a:sym typeface="Symbol"/>
              </a:rPr>
              <a:t>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FBFA-7B31-4126-9800-31024AF81B8A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Rossi@SLHC Public Event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A54B0C-6B71-4AA5-8BBD-5E0A720ECE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57800" y="1524000"/>
            <a:ext cx="2993360" cy="1752600"/>
            <a:chOff x="1371600" y="914400"/>
            <a:chExt cx="6422360" cy="3733800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1371600" y="914400"/>
              <a:ext cx="5029200" cy="373380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81200" y="1066800"/>
              <a:ext cx="5638800" cy="358140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5105400" y="1524000"/>
              <a:ext cx="990600" cy="762000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>
              <a:off x="2667000" y="1219200"/>
              <a:ext cx="1143000" cy="685800"/>
            </a:xfrm>
            <a:prstGeom prst="straightConnector1">
              <a:avLst/>
            </a:prstGeom>
            <a:ln w="34925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6239164" y="1177636"/>
              <a:ext cx="755072" cy="2639291"/>
            </a:xfrm>
            <a:custGeom>
              <a:avLst/>
              <a:gdLst>
                <a:gd name="connsiteX0" fmla="*/ 36945 w 755072"/>
                <a:gd name="connsiteY0" fmla="*/ 0 h 2639291"/>
                <a:gd name="connsiteX1" fmla="*/ 743527 w 755072"/>
                <a:gd name="connsiteY1" fmla="*/ 928255 h 2639291"/>
                <a:gd name="connsiteX2" fmla="*/ 106218 w 755072"/>
                <a:gd name="connsiteY2" fmla="*/ 2396837 h 2639291"/>
                <a:gd name="connsiteX3" fmla="*/ 106218 w 755072"/>
                <a:gd name="connsiteY3" fmla="*/ 2382982 h 263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5072" h="2639291">
                  <a:moveTo>
                    <a:pt x="36945" y="0"/>
                  </a:moveTo>
                  <a:cubicBezTo>
                    <a:pt x="384463" y="264391"/>
                    <a:pt x="731982" y="528782"/>
                    <a:pt x="743527" y="928255"/>
                  </a:cubicBezTo>
                  <a:cubicBezTo>
                    <a:pt x="755072" y="1327728"/>
                    <a:pt x="212436" y="2154383"/>
                    <a:pt x="106218" y="2396837"/>
                  </a:cubicBezTo>
                  <a:cubicBezTo>
                    <a:pt x="0" y="2639291"/>
                    <a:pt x="106218" y="2382982"/>
                    <a:pt x="106218" y="2382982"/>
                  </a:cubicBezTo>
                </a:path>
              </a:pathLst>
            </a:custGeom>
            <a:ln w="34925">
              <a:solidFill>
                <a:schemeClr val="bg1">
                  <a:lumMod val="50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9000" y="2209800"/>
              <a:ext cx="5549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>
                  <a:solidFill>
                    <a:prstClr val="white">
                      <a:lumMod val="50000"/>
                    </a:prstClr>
                  </a:solidFill>
                  <a:latin typeface="Symbol" pitchFamily="18" charset="2"/>
                </a:rPr>
                <a:t>q</a:t>
              </a:r>
              <a:r>
                <a:rPr lang="en-US" sz="3600" b="1" i="1" baseline="-25000">
                  <a:solidFill>
                    <a:prstClr val="white">
                      <a:lumMod val="50000"/>
                    </a:prstClr>
                  </a:solidFill>
                  <a:latin typeface="Calibri"/>
                </a:rPr>
                <a:t>c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3733800" y="2590800"/>
              <a:ext cx="1447800" cy="3048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352800" y="2590800"/>
              <a:ext cx="1447800" cy="304800"/>
            </a:xfrm>
            <a:prstGeom prst="ellipse">
              <a:avLst/>
            </a:prstGeom>
            <a:solidFill>
              <a:srgbClr val="FF0000">
                <a:alpha val="7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9422144">
              <a:off x="1626148" y="3751761"/>
              <a:ext cx="1447800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983671">
              <a:off x="5828911" y="3807654"/>
              <a:ext cx="1447800" cy="3048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2781300" y="4000500"/>
              <a:ext cx="381000" cy="1588"/>
            </a:xfrm>
            <a:prstGeom prst="straightConnector1">
              <a:avLst/>
            </a:prstGeom>
            <a:ln w="3492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V="1">
              <a:off x="1485900" y="3924300"/>
              <a:ext cx="381794" cy="794"/>
            </a:xfrm>
            <a:prstGeom prst="straightConnector1">
              <a:avLst/>
            </a:prstGeom>
            <a:ln w="3492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6974345" y="3922255"/>
              <a:ext cx="381000" cy="4091"/>
            </a:xfrm>
            <a:prstGeom prst="straightConnector1">
              <a:avLst/>
            </a:prstGeom>
            <a:ln w="3492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5677694" y="3999706"/>
              <a:ext cx="381000" cy="1588"/>
            </a:xfrm>
            <a:prstGeom prst="straightConnector1">
              <a:avLst/>
            </a:prstGeom>
            <a:ln w="3492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cavitydesig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962400"/>
            <a:ext cx="5339937" cy="2895600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211" y="685800"/>
            <a:ext cx="4482789" cy="32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MTP “Observations from the DG”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r>
              <a:rPr lang="en-GB" smtClean="0"/>
              <a:t>Thus, the MTP assumes the feasibility of the energy upgrade of the PS Booster and does not include the start of the LP-SPL and PS2 construction as of 2013 </a:t>
            </a:r>
          </a:p>
          <a:p>
            <a:r>
              <a:rPr lang="en-GB" smtClean="0"/>
              <a:t>In order to optimize the strategy towards the HL-LHC, with the goal of maximizing the integrated luminosity useful for physics, Management has set up a task force. </a:t>
            </a:r>
            <a:r>
              <a:rPr lang="en-GB" smtClean="0">
                <a:solidFill>
                  <a:srgbClr val="FF0000"/>
                </a:solidFill>
              </a:rPr>
              <a:t>A preliminary recommendation from this task force is to delay the inner triplet replacement to a single HL-LHC upgrade around 2020. 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3049488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9144000" cy="2924944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route to achieving all this – Plan 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3124200"/>
            <a:ext cx="5644943" cy="1569660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isometricRightU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</a:rPr>
              <a:t>Provisional</a:t>
            </a:r>
            <a:endParaRPr lang="en-US" sz="9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LHC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12-15 months </a:t>
            </a:r>
            <a:r>
              <a:rPr lang="en-US" dirty="0" smtClean="0"/>
              <a:t>foreseen for the interconnection consolidation and hardware commissioning for </a:t>
            </a:r>
            <a:r>
              <a:rPr lang="en-US" dirty="0" smtClean="0"/>
              <a:t>7TeV</a:t>
            </a:r>
            <a:endParaRPr lang="en-US" dirty="0" smtClean="0"/>
          </a:p>
          <a:p>
            <a:pPr lvl="1"/>
            <a:r>
              <a:rPr lang="en-US" dirty="0" smtClean="0"/>
              <a:t>In the shadow,  some R2E (Radiation to Electronics) project </a:t>
            </a:r>
            <a:r>
              <a:rPr lang="en-US" dirty="0" smtClean="0"/>
              <a:t>work, to </a:t>
            </a:r>
            <a:r>
              <a:rPr lang="en-US" dirty="0" smtClean="0"/>
              <a:t>be </a:t>
            </a:r>
            <a:r>
              <a:rPr lang="en-US" dirty="0" smtClean="0"/>
              <a:t>defined</a:t>
            </a:r>
            <a:endParaRPr lang="en-GB" dirty="0" smtClean="0"/>
          </a:p>
          <a:p>
            <a:pPr lvl="1"/>
            <a:r>
              <a:rPr lang="en-US" dirty="0" smtClean="0"/>
              <a:t>Collimation project – phase 2 in IR3 ; 3 options are being </a:t>
            </a:r>
            <a:r>
              <a:rPr lang="en-US" dirty="0" smtClean="0"/>
              <a:t>envisaged</a:t>
            </a:r>
            <a:endParaRPr lang="en-GB" dirty="0" smtClean="0"/>
          </a:p>
          <a:p>
            <a:pPr lvl="1"/>
            <a:r>
              <a:rPr lang="en-US" dirty="0" smtClean="0"/>
              <a:t>In the shadow, performed by experiments:</a:t>
            </a:r>
            <a:endParaRPr lang="en-GB" dirty="0" smtClean="0"/>
          </a:p>
          <a:p>
            <a:pPr lvl="2"/>
            <a:r>
              <a:rPr lang="en-US" dirty="0" smtClean="0"/>
              <a:t>ATLAS: consolidation and installation of a new forward beam pipe</a:t>
            </a:r>
            <a:endParaRPr lang="en-GB" dirty="0" smtClean="0"/>
          </a:p>
          <a:p>
            <a:pPr lvl="2"/>
            <a:r>
              <a:rPr lang="en-US" dirty="0" smtClean="0"/>
              <a:t>ALICE: commissioning of TID and some calorimeter modules</a:t>
            </a:r>
            <a:endParaRPr lang="en-GB" dirty="0" smtClean="0"/>
          </a:p>
          <a:p>
            <a:pPr lvl="2"/>
            <a:r>
              <a:rPr lang="en-US" dirty="0" smtClean="0"/>
              <a:t>CMS: works on the infrastructure and consolidation</a:t>
            </a:r>
            <a:endParaRPr lang="en-GB" dirty="0" smtClean="0"/>
          </a:p>
          <a:p>
            <a:pPr lvl="2"/>
            <a:r>
              <a:rPr lang="en-US" dirty="0" smtClean="0"/>
              <a:t>LHCB: improvements, exchange of the bigger part of the conical beam pipe</a:t>
            </a:r>
            <a:endParaRPr lang="en-GB" dirty="0" smtClean="0"/>
          </a:p>
          <a:p>
            <a:r>
              <a:rPr lang="en-US" dirty="0" smtClean="0"/>
              <a:t>Injectors</a:t>
            </a:r>
          </a:p>
          <a:p>
            <a:pPr lvl="1"/>
            <a:r>
              <a:rPr lang="en-US" dirty="0" smtClean="0"/>
              <a:t>SPS and PS upgrade activities will be performed in </a:t>
            </a:r>
            <a:r>
              <a:rPr lang="en-US" dirty="0" smtClean="0">
                <a:solidFill>
                  <a:srgbClr val="FF0000"/>
                </a:solidFill>
              </a:rPr>
              <a:t>2 shut-downs of 15 weeks</a:t>
            </a:r>
            <a:r>
              <a:rPr lang="en-US" dirty="0" smtClean="0"/>
              <a:t>, at the end of 2011 and </a:t>
            </a:r>
            <a:r>
              <a:rPr lang="en-US" dirty="0" smtClean="0"/>
              <a:t>2012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FBFA-7B31-4126-9800-31024AF81B8A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</a:t>
            </a:r>
            <a:r>
              <a:rPr lang="en-US" dirty="0" smtClean="0"/>
              <a:t>shutdown activities (provisional)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LHC</a:t>
            </a:r>
          </a:p>
          <a:p>
            <a:pPr lvl="1"/>
            <a:r>
              <a:rPr lang="en-US" dirty="0" smtClean="0"/>
              <a:t>The length driven by CMS consolidation. </a:t>
            </a:r>
            <a:endParaRPr lang="en-US" dirty="0" smtClean="0"/>
          </a:p>
          <a:p>
            <a:pPr lvl="2"/>
            <a:r>
              <a:rPr lang="en-US" dirty="0" smtClean="0"/>
              <a:t>CMS </a:t>
            </a:r>
            <a:r>
              <a:rPr lang="en-US" dirty="0" smtClean="0"/>
              <a:t>requests </a:t>
            </a:r>
            <a:r>
              <a:rPr lang="en-US" dirty="0" smtClean="0">
                <a:solidFill>
                  <a:srgbClr val="FF0000"/>
                </a:solidFill>
              </a:rPr>
              <a:t>12 months </a:t>
            </a:r>
            <a:r>
              <a:rPr lang="en-US" dirty="0" smtClean="0"/>
              <a:t>to consolidate the calorimeter, forward pixel tracker, needed for better performance at nominal </a:t>
            </a:r>
            <a:r>
              <a:rPr lang="en-US" dirty="0" smtClean="0"/>
              <a:t>luminosity</a:t>
            </a:r>
            <a:endParaRPr lang="en-GB" dirty="0" smtClean="0"/>
          </a:p>
          <a:p>
            <a:pPr lvl="1"/>
            <a:r>
              <a:rPr lang="en-US" dirty="0" smtClean="0"/>
              <a:t>In the shadow:</a:t>
            </a:r>
            <a:endParaRPr lang="en-GB" dirty="0" smtClean="0"/>
          </a:p>
          <a:p>
            <a:pPr lvl="2"/>
            <a:r>
              <a:rPr lang="en-US" dirty="0" smtClean="0"/>
              <a:t>The full maintenance of all the equipments (machine and experiments) will be </a:t>
            </a:r>
            <a:r>
              <a:rPr lang="en-US" dirty="0" smtClean="0"/>
              <a:t>performed</a:t>
            </a:r>
            <a:endParaRPr lang="en-GB" dirty="0" smtClean="0"/>
          </a:p>
          <a:p>
            <a:pPr lvl="2"/>
            <a:r>
              <a:rPr lang="en-US" dirty="0" smtClean="0"/>
              <a:t>The completion of the collimation project – phase 2</a:t>
            </a:r>
            <a:endParaRPr lang="en-GB" dirty="0" smtClean="0"/>
          </a:p>
          <a:p>
            <a:pPr lvl="2"/>
            <a:r>
              <a:rPr lang="en-US" dirty="0" smtClean="0"/>
              <a:t>The installation of a separate cryogenic system for the RF (which could be postponed in 2017) </a:t>
            </a:r>
          </a:p>
          <a:p>
            <a:r>
              <a:rPr lang="en-US" dirty="0" smtClean="0"/>
              <a:t>Injectors</a:t>
            </a:r>
          </a:p>
          <a:p>
            <a:pPr lvl="1"/>
            <a:r>
              <a:rPr lang="en-US" dirty="0" smtClean="0"/>
              <a:t>A shutdown of </a:t>
            </a:r>
            <a:r>
              <a:rPr lang="en-US" dirty="0" smtClean="0">
                <a:solidFill>
                  <a:srgbClr val="FF0000"/>
                </a:solidFill>
              </a:rPr>
              <a:t>9 months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Connect LINAC4 to PSB</a:t>
            </a:r>
            <a:endParaRPr lang="en-GB" dirty="0" smtClean="0"/>
          </a:p>
          <a:p>
            <a:pPr lvl="1"/>
            <a:r>
              <a:rPr lang="en-US" dirty="0" smtClean="0"/>
              <a:t>Upgrade the PS booster, for 2-GeV operation</a:t>
            </a:r>
            <a:endParaRPr lang="en-GB" dirty="0" smtClean="0"/>
          </a:p>
          <a:p>
            <a:pPr lvl="2"/>
            <a:r>
              <a:rPr lang="en-US" dirty="0" smtClean="0"/>
              <a:t>These </a:t>
            </a:r>
            <a:r>
              <a:rPr lang="en-US" dirty="0" smtClean="0"/>
              <a:t>activities can be postponed to 2017 if </a:t>
            </a:r>
            <a:r>
              <a:rPr lang="en-US" dirty="0" smtClean="0"/>
              <a:t>necessary</a:t>
            </a:r>
            <a:endParaRPr lang="en-GB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FBFA-7B31-4126-9800-31024AF81B8A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/>
          <a:lstStyle/>
          <a:p>
            <a:r>
              <a:rPr lang="en-US" dirty="0" smtClean="0"/>
              <a:t>2015 </a:t>
            </a:r>
            <a:r>
              <a:rPr lang="en-US" dirty="0" smtClean="0"/>
              <a:t>shutdown activities (provisional)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LHC</a:t>
            </a:r>
          </a:p>
          <a:p>
            <a:pPr lvl="1"/>
            <a:r>
              <a:rPr lang="en-US" dirty="0" smtClean="0"/>
              <a:t>Shutdown </a:t>
            </a:r>
            <a:r>
              <a:rPr lang="en-US" dirty="0" smtClean="0"/>
              <a:t>driven by the activities in the experiments and especially in ATLAS and ALICE. </a:t>
            </a:r>
            <a:r>
              <a:rPr lang="en-US" dirty="0" smtClean="0">
                <a:solidFill>
                  <a:srgbClr val="FF0000"/>
                </a:solidFill>
              </a:rPr>
              <a:t>10 </a:t>
            </a:r>
            <a:r>
              <a:rPr lang="en-US" dirty="0" smtClean="0">
                <a:solidFill>
                  <a:srgbClr val="FF0000"/>
                </a:solidFill>
              </a:rPr>
              <a:t>months</a:t>
            </a:r>
            <a:endParaRPr lang="en-GB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ATLAS; insert the new pixel layer. In parallel various systems will be upgraded and the LV1 will be </a:t>
            </a:r>
            <a:r>
              <a:rPr lang="en-US" dirty="0" smtClean="0"/>
              <a:t>sharpened</a:t>
            </a:r>
            <a:endParaRPr lang="en-GB" dirty="0" smtClean="0"/>
          </a:p>
          <a:p>
            <a:pPr lvl="2"/>
            <a:r>
              <a:rPr lang="en-US" dirty="0" smtClean="0"/>
              <a:t>ALICE; installation of a smaller beam pipe and a new vertex detector. The outer detector will be upgraded in shorter shutdowns (Christmas breaks</a:t>
            </a:r>
            <a:r>
              <a:rPr lang="en-US" dirty="0" smtClean="0"/>
              <a:t>)</a:t>
            </a:r>
            <a:endParaRPr lang="en-GB" dirty="0" smtClean="0"/>
          </a:p>
          <a:p>
            <a:pPr lvl="2"/>
            <a:r>
              <a:rPr lang="en-US" dirty="0" err="1" smtClean="0"/>
              <a:t>LHCb</a:t>
            </a:r>
            <a:r>
              <a:rPr lang="en-US" dirty="0" smtClean="0"/>
              <a:t>; </a:t>
            </a:r>
            <a:r>
              <a:rPr lang="en-US" dirty="0" smtClean="0"/>
              <a:t>rebuild </a:t>
            </a:r>
            <a:r>
              <a:rPr lang="en-US" dirty="0" smtClean="0"/>
              <a:t>the vertex detector and increase the readout rate</a:t>
            </a:r>
            <a:endParaRPr lang="en-GB" dirty="0" smtClean="0"/>
          </a:p>
          <a:p>
            <a:pPr lvl="1"/>
            <a:r>
              <a:rPr lang="en-US" dirty="0" smtClean="0"/>
              <a:t>In the shadow, full </a:t>
            </a:r>
            <a:r>
              <a:rPr lang="en-US" dirty="0" smtClean="0"/>
              <a:t>machine maintenance </a:t>
            </a:r>
            <a:r>
              <a:rPr lang="en-US" dirty="0" smtClean="0"/>
              <a:t>as well as the preparation of magnets for crab cavities in </a:t>
            </a:r>
            <a:r>
              <a:rPr lang="en-US" dirty="0" smtClean="0"/>
              <a:t>IR4</a:t>
            </a:r>
            <a:endParaRPr lang="en-US" dirty="0" smtClean="0"/>
          </a:p>
          <a:p>
            <a:r>
              <a:rPr lang="en-US" dirty="0" smtClean="0"/>
              <a:t>Injectors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 x 3.5 months</a:t>
            </a:r>
          </a:p>
          <a:p>
            <a:pPr lvl="1"/>
            <a:r>
              <a:rPr lang="en-US" dirty="0" smtClean="0"/>
              <a:t>consolidations and upgrades</a:t>
            </a:r>
            <a:endParaRPr lang="en-GB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FBFA-7B31-4126-9800-31024AF81B8A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en-US" dirty="0" smtClean="0"/>
              <a:t>shutdown activities (provisional)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LHC</a:t>
            </a:r>
          </a:p>
          <a:p>
            <a:pPr lvl="1"/>
            <a:r>
              <a:rPr lang="en-US" dirty="0" smtClean="0"/>
              <a:t>Machine</a:t>
            </a:r>
          </a:p>
          <a:p>
            <a:pPr lvl="2"/>
            <a:r>
              <a:rPr lang="en-US" dirty="0" smtClean="0"/>
              <a:t>New </a:t>
            </a:r>
            <a:r>
              <a:rPr lang="en-US" dirty="0" smtClean="0"/>
              <a:t>Inner Triplets and the crab cavities to be installed. </a:t>
            </a:r>
            <a:r>
              <a:rPr lang="en-US" dirty="0" smtClean="0">
                <a:solidFill>
                  <a:srgbClr val="FF0000"/>
                </a:solidFill>
              </a:rPr>
              <a:t>18 months</a:t>
            </a:r>
          </a:p>
          <a:p>
            <a:pPr lvl="1"/>
            <a:r>
              <a:rPr lang="en-US" dirty="0" smtClean="0"/>
              <a:t>CMS</a:t>
            </a:r>
            <a:r>
              <a:rPr lang="en-US" dirty="0" smtClean="0"/>
              <a:t>, ATLAS; Inner detector trackers to be </a:t>
            </a:r>
            <a:r>
              <a:rPr lang="en-US" dirty="0" smtClean="0"/>
              <a:t>replaced. Possibly </a:t>
            </a:r>
            <a:r>
              <a:rPr lang="en-US" dirty="0" smtClean="0"/>
              <a:t>a major upgrade of all the front-end and back-end electronics and the online computing </a:t>
            </a:r>
            <a:r>
              <a:rPr lang="en-US" dirty="0" smtClean="0"/>
              <a:t>systems</a:t>
            </a:r>
            <a:endParaRPr lang="en-GB" dirty="0" smtClean="0"/>
          </a:p>
          <a:p>
            <a:pPr lvl="1"/>
            <a:r>
              <a:rPr lang="en-US" dirty="0" smtClean="0"/>
              <a:t>ALICE; upgrade its second vertex </a:t>
            </a:r>
            <a:r>
              <a:rPr lang="en-US" dirty="0" smtClean="0"/>
              <a:t>detector</a:t>
            </a:r>
            <a:endParaRPr lang="en-US" dirty="0" smtClean="0"/>
          </a:p>
          <a:p>
            <a:r>
              <a:rPr lang="en-US" dirty="0" smtClean="0"/>
              <a:t>Injectors</a:t>
            </a:r>
            <a:endParaRPr lang="en-US" dirty="0" smtClean="0"/>
          </a:p>
          <a:p>
            <a:pPr lvl="1"/>
            <a:r>
              <a:rPr lang="en-US" dirty="0" smtClean="0"/>
              <a:t>During the 2020-2021 shutdown the injectors will run in a “normal mode”, with </a:t>
            </a:r>
            <a:r>
              <a:rPr lang="en-US" dirty="0" smtClean="0">
                <a:solidFill>
                  <a:srgbClr val="FF0000"/>
                </a:solidFill>
              </a:rPr>
              <a:t>3.5months shutdowns at the end of  2019 and </a:t>
            </a:r>
            <a:r>
              <a:rPr lang="en-US" dirty="0" smtClean="0">
                <a:solidFill>
                  <a:srgbClr val="FF0000"/>
                </a:solidFill>
              </a:rPr>
              <a:t>2020</a:t>
            </a:r>
            <a:endParaRPr lang="en-GB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FBFA-7B31-4126-9800-31024AF81B8A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</a:t>
            </a:r>
            <a:r>
              <a:rPr lang="en-US" dirty="0" smtClean="0"/>
              <a:t>shutdown activities (provisional)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route to achieving all this – Plan 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B40-A893-4948-B858-2CB3C6F12D87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2895600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/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905000" y="2971800"/>
            <a:ext cx="5644943" cy="1569660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isometricRightU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</a:rPr>
              <a:t>Provisional</a:t>
            </a:r>
            <a:endParaRPr lang="en-US" sz="9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HE-LHC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3800" b="1" dirty="0" smtClean="0"/>
              <a:t>“First Thoughts on a Higher-Energy LHC”</a:t>
            </a:r>
          </a:p>
          <a:p>
            <a:pPr>
              <a:buNone/>
            </a:pPr>
            <a:r>
              <a:rPr lang="en-US" b="1" dirty="0" smtClean="0"/>
              <a:t> </a:t>
            </a:r>
          </a:p>
          <a:p>
            <a:pPr>
              <a:buNone/>
            </a:pPr>
            <a:r>
              <a:rPr lang="en-US" b="1" dirty="0" smtClean="0"/>
              <a:t>Ralph </a:t>
            </a:r>
            <a:r>
              <a:rPr lang="en-US" b="1" dirty="0" err="1" smtClean="0"/>
              <a:t>Assmann</a:t>
            </a:r>
            <a:r>
              <a:rPr lang="en-US" b="1" dirty="0" smtClean="0"/>
              <a:t>, Roger Bailey, Oliver </a:t>
            </a:r>
            <a:r>
              <a:rPr lang="en-US" b="1" dirty="0" err="1" smtClean="0"/>
              <a:t>Brüning</a:t>
            </a:r>
            <a:r>
              <a:rPr lang="en-US" b="1" dirty="0" smtClean="0"/>
              <a:t>, </a:t>
            </a:r>
            <a:r>
              <a:rPr lang="en-US" b="1" dirty="0" err="1" smtClean="0"/>
              <a:t>Octavio</a:t>
            </a:r>
            <a:r>
              <a:rPr lang="en-US" b="1" dirty="0" smtClean="0"/>
              <a:t> Dominguez Sanchez, </a:t>
            </a:r>
            <a:r>
              <a:rPr lang="en-US" b="1" dirty="0" err="1" smtClean="0"/>
              <a:t>Gijs</a:t>
            </a:r>
            <a:r>
              <a:rPr lang="en-US" b="1" dirty="0" smtClean="0"/>
              <a:t> de </a:t>
            </a:r>
            <a:r>
              <a:rPr lang="en-US" b="1" dirty="0" err="1" smtClean="0"/>
              <a:t>Rijk</a:t>
            </a:r>
            <a:r>
              <a:rPr lang="en-US" b="1" dirty="0" smtClean="0"/>
              <a:t>,  Miguel Jimenez, Steve Myers, </a:t>
            </a:r>
            <a:r>
              <a:rPr lang="en-US" b="1" dirty="0" err="1" smtClean="0"/>
              <a:t>Lucio</a:t>
            </a:r>
            <a:r>
              <a:rPr lang="en-US" b="1" dirty="0" smtClean="0"/>
              <a:t> Rossi, Laurent </a:t>
            </a:r>
            <a:r>
              <a:rPr lang="en-US" b="1" dirty="0" err="1" smtClean="0"/>
              <a:t>Tavian</a:t>
            </a:r>
            <a:r>
              <a:rPr lang="en-US" b="1" dirty="0" smtClean="0"/>
              <a:t>, </a:t>
            </a:r>
            <a:r>
              <a:rPr lang="en-US" b="1" dirty="0" err="1" smtClean="0"/>
              <a:t>Ezio</a:t>
            </a:r>
            <a:r>
              <a:rPr lang="en-US" b="1" dirty="0" smtClean="0"/>
              <a:t> </a:t>
            </a:r>
            <a:r>
              <a:rPr lang="en-US" b="1" dirty="0" err="1" smtClean="0"/>
              <a:t>Todesco</a:t>
            </a:r>
            <a:r>
              <a:rPr lang="en-US" b="1" dirty="0" smtClean="0"/>
              <a:t>, Frank Zimmermann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i="1" dirty="0" smtClean="0"/>
              <a:t>Abstract: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We report preliminary considerations for a higher-energy LHC (“HE-LHC”) with about 16.5 </a:t>
            </a:r>
            <a:r>
              <a:rPr lang="en-US" dirty="0" err="1" smtClean="0"/>
              <a:t>TeV</a:t>
            </a:r>
            <a:r>
              <a:rPr lang="en-US" dirty="0" smtClean="0"/>
              <a:t> beam energy and 20-T dipole magnets. In particular we sketch the proposed principal parameters, luminosity optimization schemes, the new HE-LHC injector, the magnets required, cryogenics system, collimation issues, and requirements from the vacuum system.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i="1" dirty="0" smtClean="0"/>
              <a:t>Table of Contents: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Parameters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Luminosity optimization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Injector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Magnets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Cryogenics studies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Vacuum system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Collimation issues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FBFA-7B31-4126-9800-31024AF81B8A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7" descr="C:\Octavio\CERN\Energy double parameters optimization\Presentation draft\Presentation 24_06_2010\plots\plot_Lvst_cl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66800"/>
            <a:ext cx="3733800" cy="268986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" name="Picture 8" descr="C:\Octavio\CERN\Energy double parameters optimization\Presentation draft\Presentation 24_06_2010\plots\plot_IntL_t_c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57600"/>
            <a:ext cx="3733800" cy="276606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LHC performance drivers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365125"/>
          </a:xfrm>
        </p:spPr>
        <p:txBody>
          <a:bodyPr/>
          <a:lstStyle/>
          <a:p>
            <a:fld id="{0127D709-A9CD-4FC6-891B-A0A1CB13DF3B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19600" y="4038600"/>
            <a:ext cx="3505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3048000" y="2667000"/>
            <a:ext cx="2743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1676400" y="4038600"/>
            <a:ext cx="2743200" cy="2133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67000" y="1315998"/>
            <a:ext cx="1783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Total Intensity</a:t>
            </a:r>
          </a:p>
          <a:p>
            <a:r>
              <a:rPr lang="en-US" b="1" smtClean="0"/>
              <a:t>Beam Brightness</a:t>
            </a:r>
            <a:endParaRPr 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6262272" y="3657600"/>
            <a:ext cx="8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Energy</a:t>
            </a:r>
            <a:endParaRPr lang="en-US" b="1"/>
          </a:p>
        </p:txBody>
      </p:sp>
      <p:sp>
        <p:nvSpPr>
          <p:cNvPr id="17" name="TextBox 16"/>
          <p:cNvSpPr txBox="1"/>
          <p:nvPr/>
        </p:nvSpPr>
        <p:spPr>
          <a:xfrm>
            <a:off x="0" y="5257800"/>
            <a:ext cx="2546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Interaction region (</a:t>
            </a:r>
            <a:r>
              <a:rPr lang="el-GR" b="1" smtClean="0"/>
              <a:t>β</a:t>
            </a:r>
            <a:r>
              <a:rPr lang="en-US" b="1" smtClean="0"/>
              <a:t>*, F)</a:t>
            </a:r>
            <a:endParaRPr lang="en-US" b="1"/>
          </a:p>
        </p:txBody>
      </p:sp>
      <p:sp>
        <p:nvSpPr>
          <p:cNvPr id="18" name="TextBox 17"/>
          <p:cNvSpPr txBox="1"/>
          <p:nvPr/>
        </p:nvSpPr>
        <p:spPr>
          <a:xfrm>
            <a:off x="6269473" y="4038600"/>
            <a:ext cx="2065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Interconnects</a:t>
            </a:r>
          </a:p>
          <a:p>
            <a:r>
              <a:rPr lang="en-US" b="1" smtClean="0"/>
              <a:t>Training</a:t>
            </a:r>
          </a:p>
          <a:p>
            <a:r>
              <a:rPr lang="en-US" b="1" smtClean="0">
                <a:solidFill>
                  <a:srgbClr val="FF0000"/>
                </a:solidFill>
              </a:rPr>
              <a:t>Machine protection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1295400"/>
            <a:ext cx="21478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Collimation</a:t>
            </a:r>
          </a:p>
          <a:p>
            <a:r>
              <a:rPr lang="en-US" b="1" smtClean="0"/>
              <a:t>Injector chain</a:t>
            </a:r>
          </a:p>
          <a:p>
            <a:r>
              <a:rPr lang="en-US" b="1" smtClean="0"/>
              <a:t>Electron cloud effect</a:t>
            </a:r>
          </a:p>
          <a:p>
            <a:r>
              <a:rPr lang="en-US" b="1" smtClean="0">
                <a:solidFill>
                  <a:srgbClr val="FF0000"/>
                </a:solidFill>
              </a:rPr>
              <a:t>Machine protection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1200" y="5257800"/>
            <a:ext cx="2065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             Optics</a:t>
            </a:r>
          </a:p>
          <a:p>
            <a:r>
              <a:rPr lang="en-US" b="1" smtClean="0"/>
              <a:t>       Aperture</a:t>
            </a:r>
          </a:p>
          <a:p>
            <a:r>
              <a:rPr lang="en-US" b="1" smtClean="0">
                <a:solidFill>
                  <a:srgbClr val="FF0000"/>
                </a:solidFill>
              </a:rPr>
              <a:t>Machine protection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38600" y="3733800"/>
            <a:ext cx="762000" cy="579120"/>
          </a:xfrm>
          <a:prstGeom prst="ellipse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Oval 21"/>
          <p:cNvSpPr/>
          <p:nvPr/>
        </p:nvSpPr>
        <p:spPr>
          <a:xfrm>
            <a:off x="2743200" y="2743200"/>
            <a:ext cx="3352800" cy="2590800"/>
          </a:xfrm>
          <a:prstGeom prst="ellipse">
            <a:avLst/>
          </a:prstGeom>
          <a:solidFill>
            <a:schemeClr val="accent5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TextBox 23"/>
          <p:cNvSpPr txBox="1"/>
          <p:nvPr/>
        </p:nvSpPr>
        <p:spPr>
          <a:xfrm>
            <a:off x="2286000" y="289560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Nominal</a:t>
            </a:r>
            <a:endParaRPr lang="en-US" b="1"/>
          </a:p>
        </p:txBody>
      </p:sp>
      <p:sp>
        <p:nvSpPr>
          <p:cNvPr id="26" name="TextBox 25"/>
          <p:cNvSpPr txBox="1"/>
          <p:nvPr/>
        </p:nvSpPr>
        <p:spPr>
          <a:xfrm>
            <a:off x="3505200" y="358140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Initial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HE-LHC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B40-A893-4948-B858-2CB3C6F12D87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9144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/>
              <a:t>Provisional parameter list for LHC energy upgrade at 33 </a:t>
            </a:r>
            <a:r>
              <a:rPr lang="en-US" err="1" smtClean="0"/>
              <a:t>TeV</a:t>
            </a:r>
            <a:r>
              <a:rPr lang="en-US" smtClean="0"/>
              <a:t> centre-of-mass energy </a:t>
            </a:r>
            <a:endParaRPr lang="en-US"/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62075"/>
            <a:ext cx="68675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options on the table</a:t>
            </a:r>
          </a:p>
          <a:p>
            <a:pPr lvl="1"/>
            <a:r>
              <a:rPr lang="en-US" dirty="0" smtClean="0"/>
              <a:t>Ring-Ring</a:t>
            </a:r>
          </a:p>
          <a:p>
            <a:pPr lvl="2"/>
            <a:r>
              <a:rPr lang="en-US" dirty="0" smtClean="0"/>
              <a:t>e-p and e-A (A=</a:t>
            </a:r>
            <a:r>
              <a:rPr lang="en-US" dirty="0" err="1" smtClean="0"/>
              <a:t>Pb</a:t>
            </a:r>
            <a:r>
              <a:rPr lang="en-US" dirty="0" smtClean="0"/>
              <a:t>, </a:t>
            </a:r>
            <a:r>
              <a:rPr lang="en-US" dirty="0" err="1" smtClean="0"/>
              <a:t>Ar</a:t>
            </a:r>
            <a:r>
              <a:rPr lang="en-US" dirty="0" smtClean="0"/>
              <a:t>, …) collisions, limited possibilities for polarized e</a:t>
            </a:r>
          </a:p>
          <a:p>
            <a:pPr lvl="2"/>
            <a:r>
              <a:rPr lang="en-US" dirty="0" smtClean="0"/>
              <a:t>More “conventional” solution, like HERA, no difficulties of principle at first sight but constrained by existing LHC in tunnel</a:t>
            </a:r>
          </a:p>
          <a:p>
            <a:pPr lvl="2"/>
            <a:r>
              <a:rPr lang="en-US" dirty="0" smtClean="0"/>
              <a:t>Steady progress with detailed design</a:t>
            </a:r>
          </a:p>
          <a:p>
            <a:pPr lvl="1"/>
            <a:r>
              <a:rPr lang="en-US" dirty="0" err="1" smtClean="0"/>
              <a:t>Linac</a:t>
            </a:r>
            <a:r>
              <a:rPr lang="en-US" dirty="0" smtClean="0"/>
              <a:t>-Ring</a:t>
            </a:r>
          </a:p>
          <a:p>
            <a:pPr lvl="2"/>
            <a:r>
              <a:rPr lang="en-US" dirty="0" smtClean="0"/>
              <a:t>e-p and e-A (A=</a:t>
            </a:r>
            <a:r>
              <a:rPr lang="en-US" dirty="0" err="1" smtClean="0"/>
              <a:t>Pb</a:t>
            </a:r>
            <a:r>
              <a:rPr lang="en-US" dirty="0" smtClean="0"/>
              <a:t>, </a:t>
            </a:r>
            <a:r>
              <a:rPr lang="en-US" dirty="0" err="1" smtClean="0"/>
              <a:t>Ar</a:t>
            </a:r>
            <a:r>
              <a:rPr lang="en-US" dirty="0" smtClean="0"/>
              <a:t>, …) collisions, polarized e from source, poorer Luminosity/Power</a:t>
            </a:r>
          </a:p>
          <a:p>
            <a:pPr lvl="2"/>
            <a:r>
              <a:rPr lang="en-US" dirty="0" smtClean="0"/>
              <a:t>No previous collider like this (at present)</a:t>
            </a:r>
          </a:p>
          <a:p>
            <a:pPr lvl="2"/>
            <a:r>
              <a:rPr lang="en-US" dirty="0" smtClean="0"/>
              <a:t>Comparisons of layouts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FBFA-7B31-4126-9800-31024AF81B8A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LHeC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Ring-Ring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FBFA-7B31-4126-9800-31024AF81B8A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6200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733800"/>
            <a:ext cx="1595437" cy="118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5659" y="762000"/>
            <a:ext cx="382494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762000"/>
            <a:ext cx="4038600" cy="2895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interference with LHC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Meets design parameters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Synchrotron radiation energy loss &lt; 50 MW (maximum dipole filling)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quadrupolesfamilies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Reasonable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sextupole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strength and length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Dedicated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injector at 10GeV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1861" name="Object 5"/>
          <p:cNvGraphicFramePr>
            <a:graphicFrameLocks noChangeAspect="1"/>
          </p:cNvGraphicFramePr>
          <p:nvPr/>
        </p:nvGraphicFramePr>
        <p:xfrm>
          <a:off x="3124200" y="6248400"/>
          <a:ext cx="3522663" cy="361950"/>
        </p:xfrm>
        <a:graphic>
          <a:graphicData uri="http://schemas.openxmlformats.org/presentationml/2006/ole">
            <p:oleObj spid="_x0000_s121861" name="Equation" r:id="rId6" imgW="2336800" imgH="241300" progId="Equation.3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Linac</a:t>
            </a:r>
            <a:r>
              <a:rPr lang="en-US" dirty="0" smtClean="0"/>
              <a:t>-Ring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FBFA-7B31-4126-9800-31024AF81B8A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icture 2" descr="08"/>
          <p:cNvPicPr>
            <a:picLocks noChangeAspect="1" noChangeArrowheads="1"/>
          </p:cNvPicPr>
          <p:nvPr/>
        </p:nvPicPr>
        <p:blipFill>
          <a:blip r:embed="rId2" cstate="print"/>
          <a:srcRect l="1059"/>
          <a:stretch>
            <a:fillRect/>
          </a:stretch>
        </p:blipFill>
        <p:spPr bwMode="auto">
          <a:xfrm>
            <a:off x="381000" y="762000"/>
            <a:ext cx="8309063" cy="6096000"/>
          </a:xfrm>
          <a:prstGeom prst="rect">
            <a:avLst/>
          </a:prstGeom>
          <a:noFill/>
        </p:spPr>
      </p:pic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325" y="3627424"/>
            <a:ext cx="3860475" cy="323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table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762000"/>
            <a:ext cx="288152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 goals for 2010 and 2011</a:t>
            </a:r>
          </a:p>
          <a:p>
            <a:r>
              <a:rPr lang="en-US" dirty="0" smtClean="0"/>
              <a:t>Route to nominal pretty clear (E, k</a:t>
            </a:r>
            <a:r>
              <a:rPr lang="en-US" baseline="-25000" dirty="0" smtClean="0"/>
              <a:t>b</a:t>
            </a:r>
            <a:r>
              <a:rPr lang="en-US" dirty="0" smtClean="0"/>
              <a:t>, </a:t>
            </a:r>
            <a:r>
              <a:rPr lang="en-US" dirty="0" smtClean="0">
                <a:sym typeface="Symbol"/>
              </a:rPr>
              <a:t></a:t>
            </a:r>
            <a:r>
              <a:rPr lang="en-US" baseline="30000" dirty="0" smtClean="0">
                <a:sym typeface="Symbol"/>
              </a:rPr>
              <a:t>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Needs </a:t>
            </a:r>
            <a:r>
              <a:rPr lang="en-US" smtClean="0"/>
              <a:t>collimation </a:t>
            </a:r>
            <a:r>
              <a:rPr lang="en-US" smtClean="0"/>
              <a:t>upgrade</a:t>
            </a:r>
            <a:endParaRPr lang="en-US" dirty="0" smtClean="0"/>
          </a:p>
          <a:p>
            <a:r>
              <a:rPr lang="en-US" dirty="0" smtClean="0"/>
              <a:t>Pragmatic upgrade of the injectors for around 2016</a:t>
            </a:r>
          </a:p>
          <a:p>
            <a:pPr lvl="1"/>
            <a:r>
              <a:rPr lang="en-US" dirty="0" err="1" smtClean="0"/>
              <a:t>Linac</a:t>
            </a:r>
            <a:r>
              <a:rPr lang="en-US" dirty="0" smtClean="0"/>
              <a:t> 4, upgraded booster</a:t>
            </a:r>
          </a:p>
          <a:p>
            <a:r>
              <a:rPr lang="en-US" dirty="0" smtClean="0"/>
              <a:t>Single upgrade of the HL IRs around 2020</a:t>
            </a:r>
          </a:p>
          <a:p>
            <a:r>
              <a:rPr lang="en-US" dirty="0" smtClean="0"/>
              <a:t>Planning will be </a:t>
            </a:r>
            <a:r>
              <a:rPr lang="en-US" dirty="0" err="1" smtClean="0"/>
              <a:t>finalised</a:t>
            </a:r>
            <a:r>
              <a:rPr lang="en-US" dirty="0" smtClean="0"/>
              <a:t> during second half of 2010</a:t>
            </a:r>
          </a:p>
          <a:p>
            <a:pPr lvl="1"/>
            <a:r>
              <a:rPr lang="en-US" dirty="0" smtClean="0"/>
              <a:t>Strategy meeting July 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Ongoing HL-LHC task force (Chamonix if not before)</a:t>
            </a:r>
          </a:p>
          <a:p>
            <a:pPr lvl="1"/>
            <a:r>
              <a:rPr lang="en-US" dirty="0" smtClean="0"/>
              <a:t>Ongoing HE-LHC study group (Chamonix if not before)</a:t>
            </a:r>
          </a:p>
          <a:p>
            <a:pPr lvl="1"/>
            <a:r>
              <a:rPr lang="en-US" dirty="0" smtClean="0"/>
              <a:t>Ongoing </a:t>
            </a:r>
            <a:r>
              <a:rPr lang="en-US" dirty="0" err="1" smtClean="0"/>
              <a:t>LHeC</a:t>
            </a:r>
            <a:r>
              <a:rPr lang="en-US" dirty="0" smtClean="0"/>
              <a:t> machine study group (CDR Q4 2010)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FBFA-7B31-4126-9800-31024AF81B8A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LHC nominal performance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B40-A893-4948-B858-2CB3C6F12D87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Group 3"/>
          <p:cNvGraphicFramePr>
            <a:graphicFrameLocks/>
          </p:cNvGraphicFramePr>
          <p:nvPr/>
        </p:nvGraphicFramePr>
        <p:xfrm>
          <a:off x="152400" y="1295400"/>
          <a:ext cx="4876800" cy="2438400"/>
        </p:xfrm>
        <a:graphic>
          <a:graphicData uri="http://schemas.openxmlformats.org/drawingml/2006/table">
            <a:tbl>
              <a:tblPr/>
              <a:tblGrid>
                <a:gridCol w="3386138"/>
                <a:gridCol w="1490662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Nominal settings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Beam energy (</a:t>
                      </a:r>
                      <a:r>
                        <a:rPr kumimoji="0" lang="en-US" sz="14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particles per bunch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1.15 10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bunches per beam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2808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Crossing angle (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rad)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 transverse emittance (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m rad)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Bunch length (cm)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Beta function at IP 1, 2, 5, 8 (m)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0.55,10,0.55,10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31"/>
          <p:cNvGraphicFramePr>
            <a:graphicFrameLocks/>
          </p:cNvGraphicFramePr>
          <p:nvPr/>
        </p:nvGraphicFramePr>
        <p:xfrm>
          <a:off x="152400" y="3886200"/>
          <a:ext cx="4876800" cy="1828800"/>
        </p:xfrm>
        <a:graphic>
          <a:graphicData uri="http://schemas.openxmlformats.org/drawingml/2006/table">
            <a:tbl>
              <a:tblPr/>
              <a:tblGrid>
                <a:gridCol w="3386138"/>
                <a:gridCol w="1490662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Derived parameters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Luminosity in IP 1 &amp; 5 (cm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Luminosity in IP 2 &amp; 8 (cm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~5 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Transverse beam size at IP 1 &amp; 5 (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m)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Transverse beam size at IP 2 &amp; 8 (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m)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Stored energy per beam (MJ)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066800"/>
            <a:ext cx="3810000" cy="2170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9" name="Picture 54" descr="storede-vs-moment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170363"/>
            <a:ext cx="3275013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2700" y="2209800"/>
            <a:ext cx="2705100" cy="1714500"/>
          </a:xfrm>
          <a:prstGeom prst="rect">
            <a:avLst/>
          </a:prstGeom>
          <a:noFill/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</p:pic>
      <p:graphicFrame>
        <p:nvGraphicFramePr>
          <p:cNvPr id="11" name="Group 31"/>
          <p:cNvGraphicFramePr>
            <a:graphicFrameLocks/>
          </p:cNvGraphicFramePr>
          <p:nvPr/>
        </p:nvGraphicFramePr>
        <p:xfrm>
          <a:off x="152400" y="5867400"/>
          <a:ext cx="4876800" cy="304800"/>
        </p:xfrm>
        <a:graphic>
          <a:graphicData uri="http://schemas.openxmlformats.org/drawingml/2006/table">
            <a:tbl>
              <a:tblPr/>
              <a:tblGrid>
                <a:gridCol w="48768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 Luminosity in IP 2 and 8 optimized as needed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start near the origin in all 3 dimensions !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Energy</a:t>
            </a:r>
          </a:p>
          <a:p>
            <a:pPr lvl="2"/>
            <a:r>
              <a:rPr lang="en-US" dirty="0" smtClean="0"/>
              <a:t>Determined by hardware</a:t>
            </a:r>
          </a:p>
          <a:p>
            <a:pPr lvl="2"/>
            <a:r>
              <a:rPr lang="en-US" dirty="0" smtClean="0"/>
              <a:t>Operational choice would have been below nominal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Run at highest energy safely possible</a:t>
            </a:r>
          </a:p>
          <a:p>
            <a:pPr lvl="1"/>
            <a:r>
              <a:rPr lang="en-US" dirty="0" smtClean="0"/>
              <a:t>Intensity</a:t>
            </a:r>
          </a:p>
          <a:p>
            <a:pPr lvl="2"/>
            <a:r>
              <a:rPr lang="en-US" dirty="0" smtClean="0"/>
              <a:t>Injector complex can deliver nominal beams (25ns 50ns and 75ns)</a:t>
            </a:r>
          </a:p>
          <a:p>
            <a:pPr lvl="2"/>
            <a:r>
              <a:rPr lang="en-US" dirty="0" smtClean="0"/>
              <a:t>Limited by equipment safety and operational efficiency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Start low and simple</a:t>
            </a:r>
          </a:p>
          <a:p>
            <a:pPr lvl="1"/>
            <a:r>
              <a:rPr lang="en-US" dirty="0" smtClean="0"/>
              <a:t>Interaction region</a:t>
            </a:r>
          </a:p>
          <a:p>
            <a:pPr lvl="2"/>
            <a:r>
              <a:rPr lang="en-US" dirty="0" smtClean="0"/>
              <a:t>Ultimately determined by hardware (strengths and apertures)</a:t>
            </a:r>
          </a:p>
          <a:p>
            <a:pPr lvl="2"/>
            <a:r>
              <a:rPr lang="en-US" dirty="0" smtClean="0"/>
              <a:t>Operational choice but limited by energy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Start simple and modest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FBFA-7B31-4126-9800-31024AF81B8A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stage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Evolution of target energy during commissioning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B40-A893-4948-B858-2CB3C6F12D87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7CB4EDF-7DE6-4369-B527-B79B2EF0026D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447800" y="6172200"/>
            <a:ext cx="1066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438401" y="5791200"/>
            <a:ext cx="609599" cy="381000"/>
          </a:xfrm>
          <a:custGeom>
            <a:avLst/>
            <a:gdLst>
              <a:gd name="connsiteX0" fmla="*/ 0 w 1019175"/>
              <a:gd name="connsiteY0" fmla="*/ 485775 h 487362"/>
              <a:gd name="connsiteX1" fmla="*/ 247650 w 1019175"/>
              <a:gd name="connsiteY1" fmla="*/ 466725 h 487362"/>
              <a:gd name="connsiteX2" fmla="*/ 600075 w 1019175"/>
              <a:gd name="connsiteY2" fmla="*/ 361950 h 487362"/>
              <a:gd name="connsiteX3" fmla="*/ 838200 w 1019175"/>
              <a:gd name="connsiteY3" fmla="*/ 190500 h 487362"/>
              <a:gd name="connsiteX4" fmla="*/ 1019175 w 1019175"/>
              <a:gd name="connsiteY4" fmla="*/ 0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75" h="487362">
                <a:moveTo>
                  <a:pt x="0" y="485775"/>
                </a:moveTo>
                <a:cubicBezTo>
                  <a:pt x="73819" y="486568"/>
                  <a:pt x="147638" y="487362"/>
                  <a:pt x="247650" y="466725"/>
                </a:cubicBezTo>
                <a:cubicBezTo>
                  <a:pt x="347662" y="446088"/>
                  <a:pt x="501650" y="407987"/>
                  <a:pt x="600075" y="361950"/>
                </a:cubicBezTo>
                <a:cubicBezTo>
                  <a:pt x="698500" y="315913"/>
                  <a:pt x="768350" y="250825"/>
                  <a:pt x="838200" y="190500"/>
                </a:cubicBezTo>
                <a:cubicBezTo>
                  <a:pt x="908050" y="130175"/>
                  <a:pt x="963612" y="65087"/>
                  <a:pt x="1019175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13" name="Straight Connector 12"/>
          <p:cNvCxnSpPr>
            <a:stCxn id="25" idx="4"/>
            <a:endCxn id="14" idx="4"/>
          </p:cNvCxnSpPr>
          <p:nvPr/>
        </p:nvCxnSpPr>
        <p:spPr>
          <a:xfrm rot="10800000" flipH="1">
            <a:off x="3048000" y="1905000"/>
            <a:ext cx="1981200" cy="3886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 flipH="1" flipV="1">
            <a:off x="5029200" y="1600200"/>
            <a:ext cx="381000" cy="304800"/>
          </a:xfrm>
          <a:custGeom>
            <a:avLst/>
            <a:gdLst>
              <a:gd name="connsiteX0" fmla="*/ 0 w 1019175"/>
              <a:gd name="connsiteY0" fmla="*/ 485775 h 487362"/>
              <a:gd name="connsiteX1" fmla="*/ 247650 w 1019175"/>
              <a:gd name="connsiteY1" fmla="*/ 466725 h 487362"/>
              <a:gd name="connsiteX2" fmla="*/ 600075 w 1019175"/>
              <a:gd name="connsiteY2" fmla="*/ 361950 h 487362"/>
              <a:gd name="connsiteX3" fmla="*/ 838200 w 1019175"/>
              <a:gd name="connsiteY3" fmla="*/ 190500 h 487362"/>
              <a:gd name="connsiteX4" fmla="*/ 1019175 w 1019175"/>
              <a:gd name="connsiteY4" fmla="*/ 0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75" h="487362">
                <a:moveTo>
                  <a:pt x="0" y="485775"/>
                </a:moveTo>
                <a:cubicBezTo>
                  <a:pt x="73819" y="486568"/>
                  <a:pt x="147638" y="487362"/>
                  <a:pt x="247650" y="466725"/>
                </a:cubicBezTo>
                <a:cubicBezTo>
                  <a:pt x="347662" y="446088"/>
                  <a:pt x="501650" y="407987"/>
                  <a:pt x="600075" y="361950"/>
                </a:cubicBezTo>
                <a:cubicBezTo>
                  <a:pt x="698500" y="315913"/>
                  <a:pt x="768350" y="250825"/>
                  <a:pt x="838200" y="190500"/>
                </a:cubicBezTo>
                <a:cubicBezTo>
                  <a:pt x="908050" y="130175"/>
                  <a:pt x="963612" y="65087"/>
                  <a:pt x="1019175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15" name="Straight Connector 14"/>
          <p:cNvCxnSpPr/>
          <p:nvPr/>
        </p:nvCxnSpPr>
        <p:spPr>
          <a:xfrm>
            <a:off x="5410200" y="1600200"/>
            <a:ext cx="990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 flipH="1" flipV="1">
            <a:off x="3870960" y="3886200"/>
            <a:ext cx="381000" cy="304800"/>
          </a:xfrm>
          <a:custGeom>
            <a:avLst/>
            <a:gdLst>
              <a:gd name="connsiteX0" fmla="*/ 0 w 1019175"/>
              <a:gd name="connsiteY0" fmla="*/ 485775 h 487362"/>
              <a:gd name="connsiteX1" fmla="*/ 247650 w 1019175"/>
              <a:gd name="connsiteY1" fmla="*/ 466725 h 487362"/>
              <a:gd name="connsiteX2" fmla="*/ 600075 w 1019175"/>
              <a:gd name="connsiteY2" fmla="*/ 361950 h 487362"/>
              <a:gd name="connsiteX3" fmla="*/ 838200 w 1019175"/>
              <a:gd name="connsiteY3" fmla="*/ 190500 h 487362"/>
              <a:gd name="connsiteX4" fmla="*/ 1019175 w 1019175"/>
              <a:gd name="connsiteY4" fmla="*/ 0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75" h="487362">
                <a:moveTo>
                  <a:pt x="0" y="485775"/>
                </a:moveTo>
                <a:cubicBezTo>
                  <a:pt x="73819" y="486568"/>
                  <a:pt x="147638" y="487362"/>
                  <a:pt x="247650" y="466725"/>
                </a:cubicBezTo>
                <a:cubicBezTo>
                  <a:pt x="347662" y="446088"/>
                  <a:pt x="501650" y="407987"/>
                  <a:pt x="600075" y="361950"/>
                </a:cubicBezTo>
                <a:cubicBezTo>
                  <a:pt x="698500" y="315913"/>
                  <a:pt x="768350" y="250825"/>
                  <a:pt x="838200" y="190500"/>
                </a:cubicBezTo>
                <a:cubicBezTo>
                  <a:pt x="908050" y="130175"/>
                  <a:pt x="963612" y="65087"/>
                  <a:pt x="1019175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22" name="Straight Connector 21"/>
          <p:cNvCxnSpPr/>
          <p:nvPr/>
        </p:nvCxnSpPr>
        <p:spPr>
          <a:xfrm>
            <a:off x="4245864" y="3886200"/>
            <a:ext cx="21549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 flipH="1" flipV="1">
            <a:off x="4410456" y="2819400"/>
            <a:ext cx="381000" cy="304800"/>
          </a:xfrm>
          <a:custGeom>
            <a:avLst/>
            <a:gdLst>
              <a:gd name="connsiteX0" fmla="*/ 0 w 1019175"/>
              <a:gd name="connsiteY0" fmla="*/ 485775 h 487362"/>
              <a:gd name="connsiteX1" fmla="*/ 247650 w 1019175"/>
              <a:gd name="connsiteY1" fmla="*/ 466725 h 487362"/>
              <a:gd name="connsiteX2" fmla="*/ 600075 w 1019175"/>
              <a:gd name="connsiteY2" fmla="*/ 361950 h 487362"/>
              <a:gd name="connsiteX3" fmla="*/ 838200 w 1019175"/>
              <a:gd name="connsiteY3" fmla="*/ 190500 h 487362"/>
              <a:gd name="connsiteX4" fmla="*/ 1019175 w 1019175"/>
              <a:gd name="connsiteY4" fmla="*/ 0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75" h="487362">
                <a:moveTo>
                  <a:pt x="0" y="485775"/>
                </a:moveTo>
                <a:cubicBezTo>
                  <a:pt x="73819" y="486568"/>
                  <a:pt x="147638" y="487362"/>
                  <a:pt x="247650" y="466725"/>
                </a:cubicBezTo>
                <a:cubicBezTo>
                  <a:pt x="347662" y="446088"/>
                  <a:pt x="501650" y="407987"/>
                  <a:pt x="600075" y="361950"/>
                </a:cubicBezTo>
                <a:cubicBezTo>
                  <a:pt x="698500" y="315913"/>
                  <a:pt x="768350" y="250825"/>
                  <a:pt x="838200" y="190500"/>
                </a:cubicBezTo>
                <a:cubicBezTo>
                  <a:pt x="908050" y="130175"/>
                  <a:pt x="963612" y="65087"/>
                  <a:pt x="1019175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24" name="Straight Connector 23"/>
          <p:cNvCxnSpPr>
            <a:stCxn id="23" idx="0"/>
          </p:cNvCxnSpPr>
          <p:nvPr/>
        </p:nvCxnSpPr>
        <p:spPr>
          <a:xfrm rot="10800000" flipH="1">
            <a:off x="4791456" y="2819401"/>
            <a:ext cx="1615440" cy="99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 flipH="1" flipV="1">
            <a:off x="3048000" y="5486400"/>
            <a:ext cx="381000" cy="304800"/>
          </a:xfrm>
          <a:custGeom>
            <a:avLst/>
            <a:gdLst>
              <a:gd name="connsiteX0" fmla="*/ 0 w 1019175"/>
              <a:gd name="connsiteY0" fmla="*/ 485775 h 487362"/>
              <a:gd name="connsiteX1" fmla="*/ 247650 w 1019175"/>
              <a:gd name="connsiteY1" fmla="*/ 466725 h 487362"/>
              <a:gd name="connsiteX2" fmla="*/ 600075 w 1019175"/>
              <a:gd name="connsiteY2" fmla="*/ 361950 h 487362"/>
              <a:gd name="connsiteX3" fmla="*/ 838200 w 1019175"/>
              <a:gd name="connsiteY3" fmla="*/ 190500 h 487362"/>
              <a:gd name="connsiteX4" fmla="*/ 1019175 w 1019175"/>
              <a:gd name="connsiteY4" fmla="*/ 0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75" h="487362">
                <a:moveTo>
                  <a:pt x="0" y="485775"/>
                </a:moveTo>
                <a:cubicBezTo>
                  <a:pt x="73819" y="486568"/>
                  <a:pt x="147638" y="487362"/>
                  <a:pt x="247650" y="466725"/>
                </a:cubicBezTo>
                <a:cubicBezTo>
                  <a:pt x="347662" y="446088"/>
                  <a:pt x="501650" y="407987"/>
                  <a:pt x="600075" y="361950"/>
                </a:cubicBezTo>
                <a:cubicBezTo>
                  <a:pt x="698500" y="315913"/>
                  <a:pt x="768350" y="250825"/>
                  <a:pt x="838200" y="190500"/>
                </a:cubicBezTo>
                <a:cubicBezTo>
                  <a:pt x="908050" y="130175"/>
                  <a:pt x="963612" y="65087"/>
                  <a:pt x="1019175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26" name="Straight Connector 25"/>
          <p:cNvCxnSpPr/>
          <p:nvPr/>
        </p:nvCxnSpPr>
        <p:spPr>
          <a:xfrm>
            <a:off x="3429000" y="5486400"/>
            <a:ext cx="2971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06974" y="1383268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2002-2007</a:t>
            </a:r>
            <a:endParaRPr lang="en-US" b="1"/>
          </a:p>
        </p:txBody>
      </p:sp>
      <p:sp>
        <p:nvSpPr>
          <p:cNvPr id="30" name="TextBox 29"/>
          <p:cNvSpPr txBox="1"/>
          <p:nvPr/>
        </p:nvSpPr>
        <p:spPr>
          <a:xfrm>
            <a:off x="5410200" y="1219200"/>
            <a:ext cx="700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7 </a:t>
            </a:r>
            <a:r>
              <a:rPr lang="en-US" b="1" err="1" smtClean="0">
                <a:solidFill>
                  <a:srgbClr val="FF0000"/>
                </a:solidFill>
              </a:rPr>
              <a:t>TeV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00800" y="2438400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Summer 2008</a:t>
            </a:r>
            <a:endParaRPr lang="en-US" b="1"/>
          </a:p>
        </p:txBody>
      </p:sp>
      <p:sp>
        <p:nvSpPr>
          <p:cNvPr id="38" name="TextBox 37"/>
          <p:cNvSpPr txBox="1"/>
          <p:nvPr/>
        </p:nvSpPr>
        <p:spPr>
          <a:xfrm>
            <a:off x="5410200" y="2438400"/>
            <a:ext cx="700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5 </a:t>
            </a:r>
            <a:r>
              <a:rPr lang="en-US" b="1" err="1" smtClean="0">
                <a:solidFill>
                  <a:srgbClr val="FF0000"/>
                </a:solidFill>
              </a:rPr>
              <a:t>TeV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0800" y="3669268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Summer 2009</a:t>
            </a:r>
            <a:endParaRPr lang="en-US" b="1"/>
          </a:p>
        </p:txBody>
      </p:sp>
      <p:sp>
        <p:nvSpPr>
          <p:cNvPr id="41" name="TextBox 40"/>
          <p:cNvSpPr txBox="1"/>
          <p:nvPr/>
        </p:nvSpPr>
        <p:spPr>
          <a:xfrm>
            <a:off x="5410200" y="3516868"/>
            <a:ext cx="87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3.5 </a:t>
            </a:r>
            <a:r>
              <a:rPr lang="en-US" b="1" err="1" smtClean="0">
                <a:solidFill>
                  <a:srgbClr val="FF0000"/>
                </a:solidFill>
              </a:rPr>
              <a:t>TeV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28693" y="5269468"/>
            <a:ext cx="146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October 2009</a:t>
            </a:r>
            <a:endParaRPr lang="en-US" b="1"/>
          </a:p>
        </p:txBody>
      </p:sp>
      <p:sp>
        <p:nvSpPr>
          <p:cNvPr id="46" name="TextBox 45"/>
          <p:cNvSpPr txBox="1"/>
          <p:nvPr/>
        </p:nvSpPr>
        <p:spPr>
          <a:xfrm>
            <a:off x="1304641" y="6107668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450 </a:t>
            </a:r>
            <a:r>
              <a:rPr lang="en-US" b="1" err="1" smtClean="0"/>
              <a:t>GeV</a:t>
            </a:r>
            <a:endParaRPr lang="en-US" b="1"/>
          </a:p>
        </p:txBody>
      </p:sp>
      <p:sp>
        <p:nvSpPr>
          <p:cNvPr id="48" name="TextBox 47"/>
          <p:cNvSpPr txBox="1"/>
          <p:nvPr/>
        </p:nvSpPr>
        <p:spPr>
          <a:xfrm>
            <a:off x="7898326" y="2438400"/>
            <a:ext cx="1183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Detraining</a:t>
            </a:r>
            <a:endParaRPr lang="en-US" b="1"/>
          </a:p>
        </p:txBody>
      </p:sp>
      <p:sp>
        <p:nvSpPr>
          <p:cNvPr id="50" name="TextBox 49"/>
          <p:cNvSpPr txBox="1"/>
          <p:nvPr/>
        </p:nvSpPr>
        <p:spPr>
          <a:xfrm>
            <a:off x="7898326" y="3669268"/>
            <a:ext cx="114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Stabilizers</a:t>
            </a:r>
            <a:endParaRPr lang="en-US" b="1"/>
          </a:p>
        </p:txBody>
      </p:sp>
      <p:sp>
        <p:nvSpPr>
          <p:cNvPr id="51" name="TextBox 50"/>
          <p:cNvSpPr txBox="1"/>
          <p:nvPr/>
        </p:nvSpPr>
        <p:spPr>
          <a:xfrm>
            <a:off x="7898326" y="5269468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 smtClean="0"/>
              <a:t>nQPS</a:t>
            </a:r>
            <a:endParaRPr lang="en-US" b="1"/>
          </a:p>
        </p:txBody>
      </p:sp>
      <p:sp>
        <p:nvSpPr>
          <p:cNvPr id="52" name="TextBox 51"/>
          <p:cNvSpPr txBox="1"/>
          <p:nvPr/>
        </p:nvSpPr>
        <p:spPr>
          <a:xfrm>
            <a:off x="5405719" y="5498068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2 kA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10200" y="3897868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6 kA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10200" y="281940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9 kA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5078926" y="3505200"/>
            <a:ext cx="5638800" cy="0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60126" y="773668"/>
            <a:ext cx="756938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b="1" smtClean="0"/>
              <a:t>When</a:t>
            </a:r>
            <a:endParaRPr lang="en-US" b="1"/>
          </a:p>
        </p:txBody>
      </p:sp>
      <p:sp>
        <p:nvSpPr>
          <p:cNvPr id="44" name="TextBox 43"/>
          <p:cNvSpPr txBox="1"/>
          <p:nvPr/>
        </p:nvSpPr>
        <p:spPr>
          <a:xfrm>
            <a:off x="7972548" y="773668"/>
            <a:ext cx="622927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b="1" smtClean="0"/>
              <a:t>Why</a:t>
            </a:r>
            <a:endParaRPr lang="en-US" b="1"/>
          </a:p>
        </p:txBody>
      </p:sp>
      <p:sp>
        <p:nvSpPr>
          <p:cNvPr id="45" name="TextBox 44"/>
          <p:cNvSpPr txBox="1"/>
          <p:nvPr/>
        </p:nvSpPr>
        <p:spPr>
          <a:xfrm>
            <a:off x="5425315" y="160020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12 kA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96550" y="2831068"/>
            <a:ext cx="110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Late 2008</a:t>
            </a:r>
            <a:endParaRPr lang="en-US" b="1"/>
          </a:p>
        </p:txBody>
      </p:sp>
      <p:sp>
        <p:nvSpPr>
          <p:cNvPr id="49" name="TextBox 48"/>
          <p:cNvSpPr txBox="1"/>
          <p:nvPr/>
        </p:nvSpPr>
        <p:spPr>
          <a:xfrm>
            <a:off x="7898326" y="2831068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Splices</a:t>
            </a:r>
            <a:endParaRPr lang="en-US" b="1"/>
          </a:p>
        </p:txBody>
      </p:sp>
      <p:sp>
        <p:nvSpPr>
          <p:cNvPr id="56" name="TextBox 55"/>
          <p:cNvSpPr txBox="1"/>
          <p:nvPr/>
        </p:nvSpPr>
        <p:spPr>
          <a:xfrm>
            <a:off x="5405719" y="5117068"/>
            <a:ext cx="995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1.18 </a:t>
            </a:r>
            <a:r>
              <a:rPr lang="en-US" b="1" err="1" smtClean="0">
                <a:solidFill>
                  <a:srgbClr val="FF0000"/>
                </a:solidFill>
              </a:rPr>
              <a:t>TeV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98326" y="13832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Design</a:t>
            </a:r>
            <a:endParaRPr lang="en-US" b="1"/>
          </a:p>
        </p:txBody>
      </p:sp>
      <p:sp>
        <p:nvSpPr>
          <p:cNvPr id="58" name="Content Placeholder 57"/>
          <p:cNvSpPr txBox="1">
            <a:spLocks/>
          </p:cNvSpPr>
          <p:nvPr/>
        </p:nvSpPr>
        <p:spPr>
          <a:xfrm>
            <a:off x="76200" y="1219200"/>
            <a:ext cx="4114800" cy="54864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main magnets commissioned for 7TeV operation before installation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Detraining found when hardware commissioning sectors in 2008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Easy to get to 5TeV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Harder to get to 6TeV or higher</a:t>
            </a:r>
          </a:p>
          <a:p>
            <a:pPr marL="4000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Machine wide investigations following S34 incident showed problem with spices</a:t>
            </a:r>
          </a:p>
          <a:p>
            <a:pPr marL="4000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Machine wide investigations following S34 incident showed problem with stabilizers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Commissioning of new QPS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Breakdown at operational voltage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connector quality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Obliged to run at lower voltage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 for 2kA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to change connectors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ontent Placeholder 57"/>
          <p:cNvSpPr>
            <a:spLocks noGrp="1"/>
          </p:cNvSpPr>
          <p:nvPr>
            <p:ph idx="1"/>
          </p:nvPr>
        </p:nvSpPr>
        <p:spPr>
          <a:xfrm>
            <a:off x="76200" y="1219200"/>
            <a:ext cx="4114800" cy="5486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1800" b="1" smtClean="0"/>
              <a:t>Train magnets</a:t>
            </a:r>
          </a:p>
          <a:p>
            <a:pPr lvl="1">
              <a:defRPr/>
            </a:pPr>
            <a:r>
              <a:rPr lang="en-US" sz="1400" b="1" smtClean="0"/>
              <a:t>Should be easy to get to 6TeV</a:t>
            </a:r>
          </a:p>
          <a:p>
            <a:pPr lvl="1">
              <a:defRPr/>
            </a:pPr>
            <a:r>
              <a:rPr lang="en-US" sz="1400" b="1" smtClean="0"/>
              <a:t>6.5 </a:t>
            </a:r>
            <a:r>
              <a:rPr lang="en-US" sz="1400" b="1" err="1" smtClean="0"/>
              <a:t>TeV</a:t>
            </a:r>
            <a:r>
              <a:rPr lang="en-US" sz="1400" b="1" smtClean="0"/>
              <a:t> should be in reach</a:t>
            </a:r>
          </a:p>
          <a:p>
            <a:pPr lvl="1">
              <a:defRPr/>
            </a:pPr>
            <a:r>
              <a:rPr lang="en-US" sz="1400" b="1" smtClean="0"/>
              <a:t>7 </a:t>
            </a:r>
            <a:r>
              <a:rPr lang="en-US" sz="1400" b="1" err="1" smtClean="0"/>
              <a:t>TeV</a:t>
            </a:r>
            <a:r>
              <a:rPr lang="en-US" sz="1400" b="1" smtClean="0"/>
              <a:t> will take time</a:t>
            </a:r>
          </a:p>
          <a:p>
            <a:pPr lvl="0">
              <a:defRPr/>
            </a:pPr>
            <a:endParaRPr lang="en-US" sz="1800" b="1" smtClean="0"/>
          </a:p>
          <a:p>
            <a:pPr lvl="0">
              <a:defRPr/>
            </a:pPr>
            <a:r>
              <a:rPr lang="en-US" sz="1800" b="1" smtClean="0"/>
              <a:t>Fix stabilizers for 12kA</a:t>
            </a:r>
            <a:endParaRPr lang="en-US" sz="1400" b="1" smtClean="0"/>
          </a:p>
          <a:p>
            <a:pPr>
              <a:defRPr/>
            </a:pPr>
            <a:r>
              <a:rPr lang="en-US" sz="1800" b="1" smtClean="0"/>
              <a:t>Complete pressure relief system</a:t>
            </a:r>
          </a:p>
          <a:p>
            <a:pPr>
              <a:defRPr/>
            </a:pPr>
            <a:endParaRPr lang="en-US" sz="1800" b="1" smtClean="0"/>
          </a:p>
          <a:p>
            <a:pPr>
              <a:defRPr/>
            </a:pPr>
            <a:endParaRPr lang="en-US" sz="1800" b="1" smtClean="0"/>
          </a:p>
          <a:p>
            <a:pPr>
              <a:defRPr/>
            </a:pPr>
            <a:endParaRPr lang="en-US" sz="1800" b="1" smtClean="0"/>
          </a:p>
          <a:p>
            <a:r>
              <a:rPr lang="en-US" sz="1800" b="1" smtClean="0"/>
              <a:t>Fix connectors</a:t>
            </a:r>
          </a:p>
          <a:p>
            <a:r>
              <a:rPr lang="en-US" sz="1800" b="1" smtClean="0"/>
              <a:t>Commission </a:t>
            </a:r>
            <a:r>
              <a:rPr lang="en-US" sz="1800" b="1" err="1" smtClean="0"/>
              <a:t>nQPS</a:t>
            </a:r>
            <a:r>
              <a:rPr lang="en-US" sz="1800" b="1" smtClean="0"/>
              <a:t> system</a:t>
            </a:r>
          </a:p>
          <a:p>
            <a:r>
              <a:rPr lang="en-US" sz="1800" b="1" smtClean="0"/>
              <a:t>Commission circuits to 6kA</a:t>
            </a:r>
          </a:p>
          <a:p>
            <a:endParaRPr lang="en-US" sz="1800" b="1" smtClean="0"/>
          </a:p>
          <a:p>
            <a:endParaRPr lang="en-US" sz="1800" b="1" smtClean="0"/>
          </a:p>
          <a:p>
            <a:pPr>
              <a:buNone/>
            </a:pPr>
            <a:endParaRPr lang="en-US" sz="1800" b="1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B40-A893-4948-B858-2CB3C6F12D87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way back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101621" y="13716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2014 ?</a:t>
            </a:r>
            <a:endParaRPr lang="en-US" b="1"/>
          </a:p>
        </p:txBody>
      </p:sp>
      <p:sp>
        <p:nvSpPr>
          <p:cNvPr id="42" name="TextBox 41"/>
          <p:cNvSpPr txBox="1"/>
          <p:nvPr/>
        </p:nvSpPr>
        <p:spPr>
          <a:xfrm>
            <a:off x="7086600" y="39740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2010</a:t>
            </a:r>
            <a:endParaRPr lang="en-US" b="1"/>
          </a:p>
        </p:txBody>
      </p:sp>
      <p:sp>
        <p:nvSpPr>
          <p:cNvPr id="48" name="TextBox 47"/>
          <p:cNvSpPr txBox="1"/>
          <p:nvPr/>
        </p:nvSpPr>
        <p:spPr>
          <a:xfrm>
            <a:off x="7917870" y="1371600"/>
            <a:ext cx="94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Training</a:t>
            </a:r>
            <a:endParaRPr lang="en-US" b="1"/>
          </a:p>
        </p:txBody>
      </p:sp>
      <p:sp>
        <p:nvSpPr>
          <p:cNvPr id="50" name="TextBox 49"/>
          <p:cNvSpPr txBox="1"/>
          <p:nvPr/>
        </p:nvSpPr>
        <p:spPr>
          <a:xfrm>
            <a:off x="7917870" y="1981200"/>
            <a:ext cx="114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Stabilizers</a:t>
            </a:r>
            <a:endParaRPr lang="en-US" b="1"/>
          </a:p>
        </p:txBody>
      </p:sp>
      <p:sp>
        <p:nvSpPr>
          <p:cNvPr id="51" name="TextBox 50"/>
          <p:cNvSpPr txBox="1"/>
          <p:nvPr/>
        </p:nvSpPr>
        <p:spPr>
          <a:xfrm>
            <a:off x="7917870" y="3962400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 smtClean="0"/>
              <a:t>nQPS</a:t>
            </a:r>
            <a:endParaRPr lang="en-US" b="1"/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4991099" y="3390900"/>
            <a:ext cx="5867400" cy="0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79670" y="773668"/>
            <a:ext cx="756938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b="1" smtClean="0"/>
              <a:t>When</a:t>
            </a:r>
            <a:endParaRPr lang="en-US" b="1"/>
          </a:p>
        </p:txBody>
      </p:sp>
      <p:sp>
        <p:nvSpPr>
          <p:cNvPr id="44" name="TextBox 43"/>
          <p:cNvSpPr txBox="1"/>
          <p:nvPr/>
        </p:nvSpPr>
        <p:spPr>
          <a:xfrm>
            <a:off x="7992092" y="773668"/>
            <a:ext cx="709938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b="1" smtClean="0"/>
              <a:t>What</a:t>
            </a:r>
            <a:endParaRPr lang="en-US" b="1"/>
          </a:p>
        </p:txBody>
      </p:sp>
      <p:cxnSp>
        <p:nvCxnSpPr>
          <p:cNvPr id="23" name="Straight Connector 22"/>
          <p:cNvCxnSpPr/>
          <p:nvPr/>
        </p:nvCxnSpPr>
        <p:spPr>
          <a:xfrm>
            <a:off x="1443319" y="6172200"/>
            <a:ext cx="1066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2433920" y="5791200"/>
            <a:ext cx="609599" cy="381000"/>
          </a:xfrm>
          <a:custGeom>
            <a:avLst/>
            <a:gdLst>
              <a:gd name="connsiteX0" fmla="*/ 0 w 1019175"/>
              <a:gd name="connsiteY0" fmla="*/ 485775 h 487362"/>
              <a:gd name="connsiteX1" fmla="*/ 247650 w 1019175"/>
              <a:gd name="connsiteY1" fmla="*/ 466725 h 487362"/>
              <a:gd name="connsiteX2" fmla="*/ 600075 w 1019175"/>
              <a:gd name="connsiteY2" fmla="*/ 361950 h 487362"/>
              <a:gd name="connsiteX3" fmla="*/ 838200 w 1019175"/>
              <a:gd name="connsiteY3" fmla="*/ 190500 h 487362"/>
              <a:gd name="connsiteX4" fmla="*/ 1019175 w 1019175"/>
              <a:gd name="connsiteY4" fmla="*/ 0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75" h="487362">
                <a:moveTo>
                  <a:pt x="0" y="485775"/>
                </a:moveTo>
                <a:cubicBezTo>
                  <a:pt x="73819" y="486568"/>
                  <a:pt x="147638" y="487362"/>
                  <a:pt x="247650" y="466725"/>
                </a:cubicBezTo>
                <a:cubicBezTo>
                  <a:pt x="347662" y="446088"/>
                  <a:pt x="501650" y="407987"/>
                  <a:pt x="600075" y="361950"/>
                </a:cubicBezTo>
                <a:cubicBezTo>
                  <a:pt x="698500" y="315913"/>
                  <a:pt x="768350" y="250825"/>
                  <a:pt x="838200" y="190500"/>
                </a:cubicBezTo>
                <a:cubicBezTo>
                  <a:pt x="908050" y="130175"/>
                  <a:pt x="963612" y="65087"/>
                  <a:pt x="1019175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25" name="Straight Connector 24"/>
          <p:cNvCxnSpPr>
            <a:stCxn id="35" idx="4"/>
            <a:endCxn id="26" idx="4"/>
          </p:cNvCxnSpPr>
          <p:nvPr/>
        </p:nvCxnSpPr>
        <p:spPr>
          <a:xfrm rot="10800000" flipH="1">
            <a:off x="3043519" y="1905000"/>
            <a:ext cx="1981200" cy="3886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 flipH="1" flipV="1">
            <a:off x="5024719" y="1600200"/>
            <a:ext cx="381000" cy="304800"/>
          </a:xfrm>
          <a:custGeom>
            <a:avLst/>
            <a:gdLst>
              <a:gd name="connsiteX0" fmla="*/ 0 w 1019175"/>
              <a:gd name="connsiteY0" fmla="*/ 485775 h 487362"/>
              <a:gd name="connsiteX1" fmla="*/ 247650 w 1019175"/>
              <a:gd name="connsiteY1" fmla="*/ 466725 h 487362"/>
              <a:gd name="connsiteX2" fmla="*/ 600075 w 1019175"/>
              <a:gd name="connsiteY2" fmla="*/ 361950 h 487362"/>
              <a:gd name="connsiteX3" fmla="*/ 838200 w 1019175"/>
              <a:gd name="connsiteY3" fmla="*/ 190500 h 487362"/>
              <a:gd name="connsiteX4" fmla="*/ 1019175 w 1019175"/>
              <a:gd name="connsiteY4" fmla="*/ 0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75" h="487362">
                <a:moveTo>
                  <a:pt x="0" y="485775"/>
                </a:moveTo>
                <a:cubicBezTo>
                  <a:pt x="73819" y="486568"/>
                  <a:pt x="147638" y="487362"/>
                  <a:pt x="247650" y="466725"/>
                </a:cubicBezTo>
                <a:cubicBezTo>
                  <a:pt x="347662" y="446088"/>
                  <a:pt x="501650" y="407987"/>
                  <a:pt x="600075" y="361950"/>
                </a:cubicBezTo>
                <a:cubicBezTo>
                  <a:pt x="698500" y="315913"/>
                  <a:pt x="768350" y="250825"/>
                  <a:pt x="838200" y="190500"/>
                </a:cubicBezTo>
                <a:cubicBezTo>
                  <a:pt x="908050" y="130175"/>
                  <a:pt x="963612" y="65087"/>
                  <a:pt x="1019175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28" name="Straight Connector 27"/>
          <p:cNvCxnSpPr/>
          <p:nvPr/>
        </p:nvCxnSpPr>
        <p:spPr>
          <a:xfrm>
            <a:off x="5405719" y="1600200"/>
            <a:ext cx="99508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 flipH="1" flipV="1">
            <a:off x="3866479" y="3886200"/>
            <a:ext cx="381000" cy="304800"/>
          </a:xfrm>
          <a:custGeom>
            <a:avLst/>
            <a:gdLst>
              <a:gd name="connsiteX0" fmla="*/ 0 w 1019175"/>
              <a:gd name="connsiteY0" fmla="*/ 485775 h 487362"/>
              <a:gd name="connsiteX1" fmla="*/ 247650 w 1019175"/>
              <a:gd name="connsiteY1" fmla="*/ 466725 h 487362"/>
              <a:gd name="connsiteX2" fmla="*/ 600075 w 1019175"/>
              <a:gd name="connsiteY2" fmla="*/ 361950 h 487362"/>
              <a:gd name="connsiteX3" fmla="*/ 838200 w 1019175"/>
              <a:gd name="connsiteY3" fmla="*/ 190500 h 487362"/>
              <a:gd name="connsiteX4" fmla="*/ 1019175 w 1019175"/>
              <a:gd name="connsiteY4" fmla="*/ 0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75" h="487362">
                <a:moveTo>
                  <a:pt x="0" y="485775"/>
                </a:moveTo>
                <a:cubicBezTo>
                  <a:pt x="73819" y="486568"/>
                  <a:pt x="147638" y="487362"/>
                  <a:pt x="247650" y="466725"/>
                </a:cubicBezTo>
                <a:cubicBezTo>
                  <a:pt x="347662" y="446088"/>
                  <a:pt x="501650" y="407987"/>
                  <a:pt x="600075" y="361950"/>
                </a:cubicBezTo>
                <a:cubicBezTo>
                  <a:pt x="698500" y="315913"/>
                  <a:pt x="768350" y="250825"/>
                  <a:pt x="838200" y="190500"/>
                </a:cubicBezTo>
                <a:cubicBezTo>
                  <a:pt x="908050" y="130175"/>
                  <a:pt x="963612" y="65087"/>
                  <a:pt x="1019175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2" name="Straight Connector 31"/>
          <p:cNvCxnSpPr/>
          <p:nvPr/>
        </p:nvCxnSpPr>
        <p:spPr>
          <a:xfrm>
            <a:off x="4241383" y="3886200"/>
            <a:ext cx="215941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 flipH="1" flipV="1">
            <a:off x="3043519" y="5486400"/>
            <a:ext cx="381000" cy="304800"/>
          </a:xfrm>
          <a:custGeom>
            <a:avLst/>
            <a:gdLst>
              <a:gd name="connsiteX0" fmla="*/ 0 w 1019175"/>
              <a:gd name="connsiteY0" fmla="*/ 485775 h 487362"/>
              <a:gd name="connsiteX1" fmla="*/ 247650 w 1019175"/>
              <a:gd name="connsiteY1" fmla="*/ 466725 h 487362"/>
              <a:gd name="connsiteX2" fmla="*/ 600075 w 1019175"/>
              <a:gd name="connsiteY2" fmla="*/ 361950 h 487362"/>
              <a:gd name="connsiteX3" fmla="*/ 838200 w 1019175"/>
              <a:gd name="connsiteY3" fmla="*/ 190500 h 487362"/>
              <a:gd name="connsiteX4" fmla="*/ 1019175 w 1019175"/>
              <a:gd name="connsiteY4" fmla="*/ 0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75" h="487362">
                <a:moveTo>
                  <a:pt x="0" y="485775"/>
                </a:moveTo>
                <a:cubicBezTo>
                  <a:pt x="73819" y="486568"/>
                  <a:pt x="147638" y="487362"/>
                  <a:pt x="247650" y="466725"/>
                </a:cubicBezTo>
                <a:cubicBezTo>
                  <a:pt x="347662" y="446088"/>
                  <a:pt x="501650" y="407987"/>
                  <a:pt x="600075" y="361950"/>
                </a:cubicBezTo>
                <a:cubicBezTo>
                  <a:pt x="698500" y="315913"/>
                  <a:pt x="768350" y="250825"/>
                  <a:pt x="838200" y="190500"/>
                </a:cubicBezTo>
                <a:cubicBezTo>
                  <a:pt x="908050" y="130175"/>
                  <a:pt x="963612" y="65087"/>
                  <a:pt x="1019175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6" name="Straight Connector 35"/>
          <p:cNvCxnSpPr/>
          <p:nvPr/>
        </p:nvCxnSpPr>
        <p:spPr>
          <a:xfrm>
            <a:off x="3424519" y="5486400"/>
            <a:ext cx="297628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395872" y="1219200"/>
            <a:ext cx="700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7 </a:t>
            </a:r>
            <a:r>
              <a:rPr lang="en-US" b="1" err="1" smtClean="0">
                <a:solidFill>
                  <a:srgbClr val="FF0000"/>
                </a:solidFill>
              </a:rPr>
              <a:t>TeV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10200" y="3505200"/>
            <a:ext cx="87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3.5 </a:t>
            </a:r>
            <a:r>
              <a:rPr lang="en-US" b="1" err="1" smtClean="0">
                <a:solidFill>
                  <a:srgbClr val="FF0000"/>
                </a:solidFill>
              </a:rPr>
              <a:t>TeV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10200" y="5498068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2 kA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10200" y="388620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6 kA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10200" y="5117068"/>
            <a:ext cx="995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1.18 </a:t>
            </a:r>
            <a:r>
              <a:rPr lang="en-US" b="1" err="1" smtClean="0">
                <a:solidFill>
                  <a:srgbClr val="FF0000"/>
                </a:solidFill>
              </a:rPr>
              <a:t>TeV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04641" y="6107668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450 </a:t>
            </a:r>
            <a:r>
              <a:rPr lang="en-US" b="1" err="1" smtClean="0"/>
              <a:t>GeV</a:t>
            </a:r>
            <a:endParaRPr lang="en-US" b="1"/>
          </a:p>
        </p:txBody>
      </p:sp>
      <p:sp>
        <p:nvSpPr>
          <p:cNvPr id="59" name="TextBox 58"/>
          <p:cNvSpPr txBox="1"/>
          <p:nvPr/>
        </p:nvSpPr>
        <p:spPr>
          <a:xfrm>
            <a:off x="7086600" y="33644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2011</a:t>
            </a:r>
            <a:endParaRPr lang="en-US" b="1"/>
          </a:p>
        </p:txBody>
      </p:sp>
      <p:sp>
        <p:nvSpPr>
          <p:cNvPr id="61" name="TextBox 60"/>
          <p:cNvSpPr txBox="1"/>
          <p:nvPr/>
        </p:nvSpPr>
        <p:spPr>
          <a:xfrm>
            <a:off x="7086600" y="1981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2013</a:t>
            </a:r>
            <a:endParaRPr lang="en-US" b="1"/>
          </a:p>
        </p:txBody>
      </p:sp>
      <p:sp>
        <p:nvSpPr>
          <p:cNvPr id="62" name="TextBox 61"/>
          <p:cNvSpPr txBox="1"/>
          <p:nvPr/>
        </p:nvSpPr>
        <p:spPr>
          <a:xfrm>
            <a:off x="7086600" y="52694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2009</a:t>
            </a:r>
            <a:endParaRPr lang="en-US" b="1"/>
          </a:p>
        </p:txBody>
      </p:sp>
      <p:sp>
        <p:nvSpPr>
          <p:cNvPr id="64" name="Freeform 63"/>
          <p:cNvSpPr/>
          <p:nvPr/>
        </p:nvSpPr>
        <p:spPr>
          <a:xfrm flipH="1" flipV="1">
            <a:off x="4715256" y="2221468"/>
            <a:ext cx="381000" cy="304800"/>
          </a:xfrm>
          <a:custGeom>
            <a:avLst/>
            <a:gdLst>
              <a:gd name="connsiteX0" fmla="*/ 0 w 1019175"/>
              <a:gd name="connsiteY0" fmla="*/ 485775 h 487362"/>
              <a:gd name="connsiteX1" fmla="*/ 247650 w 1019175"/>
              <a:gd name="connsiteY1" fmla="*/ 466725 h 487362"/>
              <a:gd name="connsiteX2" fmla="*/ 600075 w 1019175"/>
              <a:gd name="connsiteY2" fmla="*/ 361950 h 487362"/>
              <a:gd name="connsiteX3" fmla="*/ 838200 w 1019175"/>
              <a:gd name="connsiteY3" fmla="*/ 190500 h 487362"/>
              <a:gd name="connsiteX4" fmla="*/ 1019175 w 1019175"/>
              <a:gd name="connsiteY4" fmla="*/ 0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75" h="487362">
                <a:moveTo>
                  <a:pt x="0" y="485775"/>
                </a:moveTo>
                <a:cubicBezTo>
                  <a:pt x="73819" y="486568"/>
                  <a:pt x="147638" y="487362"/>
                  <a:pt x="247650" y="466725"/>
                </a:cubicBezTo>
                <a:cubicBezTo>
                  <a:pt x="347662" y="446088"/>
                  <a:pt x="501650" y="407987"/>
                  <a:pt x="600075" y="361950"/>
                </a:cubicBezTo>
                <a:cubicBezTo>
                  <a:pt x="698500" y="315913"/>
                  <a:pt x="768350" y="250825"/>
                  <a:pt x="838200" y="190500"/>
                </a:cubicBezTo>
                <a:cubicBezTo>
                  <a:pt x="908050" y="130175"/>
                  <a:pt x="963612" y="65087"/>
                  <a:pt x="1019175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65" name="Straight Connector 64"/>
          <p:cNvCxnSpPr>
            <a:stCxn id="64" idx="0"/>
          </p:cNvCxnSpPr>
          <p:nvPr/>
        </p:nvCxnSpPr>
        <p:spPr>
          <a:xfrm rot="10800000" flipH="1">
            <a:off x="5096256" y="2221469"/>
            <a:ext cx="1304544" cy="99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410200" y="1828800"/>
            <a:ext cx="87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6.5 </a:t>
            </a:r>
            <a:r>
              <a:rPr lang="en-US" b="1" err="1" smtClean="0">
                <a:solidFill>
                  <a:srgbClr val="FF0000"/>
                </a:solidFill>
              </a:rPr>
              <a:t>TeV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LHC Intensity limits 2010 2011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CB40-A893-4948-B858-2CB3C6F12D87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4EDF-7DE6-4369-B527-B79B2EF0026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348513"/>
            <a:ext cx="5257799" cy="330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029200" y="2938046"/>
            <a:ext cx="1524000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5829301" y="3433347"/>
            <a:ext cx="1447796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0" y="2709446"/>
            <a:ext cx="15240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810000" y="4843046"/>
            <a:ext cx="5257800" cy="584775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smtClean="0">
                <a:solidFill>
                  <a:schemeClr val="bg1"/>
                </a:solidFill>
              </a:rPr>
              <a:t>Fix I</a:t>
            </a:r>
            <a:r>
              <a:rPr lang="en-US" sz="1600" b="1" baseline="-25000" smtClean="0">
                <a:solidFill>
                  <a:schemeClr val="bg1"/>
                </a:solidFill>
              </a:rPr>
              <a:t>max</a:t>
            </a:r>
            <a:r>
              <a:rPr lang="en-US" sz="1600" b="1" smtClean="0">
                <a:solidFill>
                  <a:schemeClr val="bg1"/>
                </a:solidFill>
              </a:rPr>
              <a:t> to 6 10</a:t>
            </a:r>
            <a:r>
              <a:rPr lang="en-US" sz="1600" b="1" baseline="30000" smtClean="0">
                <a:solidFill>
                  <a:schemeClr val="bg1"/>
                </a:solidFill>
              </a:rPr>
              <a:t>13</a:t>
            </a:r>
            <a:r>
              <a:rPr lang="en-US" sz="1600" b="1" smtClean="0">
                <a:solidFill>
                  <a:schemeClr val="bg1"/>
                </a:solidFill>
              </a:rPr>
              <a:t> protons per beam at 3.5TeV</a:t>
            </a:r>
          </a:p>
          <a:p>
            <a:pPr algn="ctr"/>
            <a:r>
              <a:rPr lang="en-US" sz="1600" b="1" smtClean="0">
                <a:solidFill>
                  <a:schemeClr val="bg1"/>
                </a:solidFill>
              </a:rPr>
              <a:t>(about 20% nominal intensity)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810000" y="5452646"/>
            <a:ext cx="5257800" cy="338554"/>
          </a:xfrm>
          <a:prstGeom prst="rect">
            <a:avLst/>
          </a:prstGeom>
          <a:solidFill>
            <a:srgbClr val="FF66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smtClean="0">
                <a:solidFill>
                  <a:schemeClr val="bg1"/>
                </a:solidFill>
              </a:rPr>
              <a:t>30MJ stored beam energy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1642646"/>
            <a:ext cx="1905000" cy="2286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0.2%/s assumed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1" name="Content Placeholder 8"/>
          <p:cNvSpPr txBox="1">
            <a:spLocks/>
          </p:cNvSpPr>
          <p:nvPr/>
        </p:nvSpPr>
        <p:spPr>
          <a:xfrm>
            <a:off x="0" y="1828800"/>
            <a:ext cx="3810000" cy="3657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smtClean="0"/>
              <a:t>First stage to allow 40% of nominal intensity at 7TeV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</a:t>
            </a:r>
            <a:r>
              <a:rPr kumimoji="0" lang="en-US" sz="1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certain assumptions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smtClean="0"/>
              <a:t>LHC lifetimes and loss rates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0.1%/s assumed (0.2h lifetime)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smtClean="0"/>
              <a:t>Ideal cleaning</a:t>
            </a:r>
            <a:endParaRPr kumimoji="0" lang="en-US" sz="1400" b="0" i="0" u="none" strike="noStrike" kern="1200" cap="none" spc="0" normalizeH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baseline="0" smtClean="0"/>
              <a:t>Imperfections bring this down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smtClean="0"/>
              <a:t>Deformed jaws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baseline="0" smtClean="0"/>
              <a:t>Tilt</a:t>
            </a:r>
            <a:r>
              <a:rPr lang="en-US" sz="1400" smtClean="0"/>
              <a:t> &amp; offset &amp; gap errors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baseline="0" smtClean="0"/>
              <a:t>Machine</a:t>
            </a:r>
            <a:r>
              <a:rPr lang="en-US" sz="1400" smtClean="0"/>
              <a:t> alignment</a:t>
            </a:r>
            <a:endParaRPr lang="en-US" sz="1400" baseline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Machine stability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smtClean="0"/>
              <a:t>Tight settings a challenge early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Intermediate settings make use of aperture to relax tolerances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0" y="762000"/>
            <a:ext cx="9144000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Collimation system conceived as a staged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5257800"/>
          </a:xfrm>
        </p:spPr>
        <p:txBody>
          <a:bodyPr>
            <a:normAutofit/>
          </a:bodyPr>
          <a:lstStyle/>
          <a:p>
            <a:r>
              <a:rPr lang="en-US" kern="0" dirty="0" smtClean="0"/>
              <a:t>With experience assume that we can</a:t>
            </a:r>
          </a:p>
          <a:p>
            <a:pPr lvl="1"/>
            <a:r>
              <a:rPr lang="en-US" kern="0" dirty="0" smtClean="0"/>
              <a:t>Move to tight settings</a:t>
            </a:r>
          </a:p>
          <a:p>
            <a:pPr lvl="1"/>
            <a:r>
              <a:rPr lang="en-US" kern="0" dirty="0" smtClean="0"/>
              <a:t>Achieve 0.1% loss rates</a:t>
            </a:r>
          </a:p>
          <a:p>
            <a:pPr lvl="1"/>
            <a:r>
              <a:rPr lang="en-US" kern="0" dirty="0" smtClean="0"/>
              <a:t>Get the imperfection factor down</a:t>
            </a:r>
          </a:p>
          <a:p>
            <a:pPr lvl="2"/>
            <a:r>
              <a:rPr lang="en-US" kern="0" dirty="0" smtClean="0"/>
              <a:t>Should allow to push to higher intensities at 3.5 </a:t>
            </a:r>
            <a:r>
              <a:rPr lang="en-US" kern="0" dirty="0" err="1" smtClean="0"/>
              <a:t>TeV</a:t>
            </a:r>
            <a:endParaRPr lang="en-US" kern="0" dirty="0" smtClean="0"/>
          </a:p>
          <a:p>
            <a:endParaRPr lang="en-US" kern="0" dirty="0" smtClean="0"/>
          </a:p>
          <a:p>
            <a:r>
              <a:rPr lang="en-US" kern="0" dirty="0" smtClean="0"/>
              <a:t>Then need to install something more</a:t>
            </a:r>
          </a:p>
          <a:p>
            <a:pPr lvl="1"/>
            <a:r>
              <a:rPr lang="en-US" kern="0" dirty="0" smtClean="0"/>
              <a:t>Collimators in the cold regions of the machine in 2012</a:t>
            </a:r>
          </a:p>
          <a:p>
            <a:pPr lvl="2"/>
            <a:r>
              <a:rPr lang="en-US" kern="0" dirty="0" smtClean="0"/>
              <a:t>Using “missing magnet” space in the dispersion suppressors</a:t>
            </a:r>
          </a:p>
          <a:p>
            <a:pPr lvl="2"/>
            <a:r>
              <a:rPr lang="en-US" kern="0" dirty="0" smtClean="0"/>
              <a:t>Requires moving magnets in LSS3 and LSS7 (24 magnets each)</a:t>
            </a:r>
          </a:p>
          <a:p>
            <a:pPr lvl="1"/>
            <a:r>
              <a:rPr lang="en-US" kern="0" dirty="0" smtClean="0"/>
              <a:t>Phase II collimators install in 2015 or so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FBFA-7B31-4126-9800-31024AF81B8A}" type="datetime1">
              <a:rPr lang="en-US" smtClean="0"/>
              <a:pPr/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07CB4EDF-7DE6-4369-B527-B79B2EF0026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Higher intensities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2797</TotalTime>
  <Words>2506</Words>
  <Application>Microsoft Office PowerPoint</Application>
  <PresentationFormat>On-screen Show (4:3)</PresentationFormat>
  <Paragraphs>731</Paragraphs>
  <Slides>34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Equation</vt:lpstr>
      <vt:lpstr>LHC Upgrade Planning</vt:lpstr>
      <vt:lpstr>Instantaneous luminosity</vt:lpstr>
      <vt:lpstr>LHC performance drivers</vt:lpstr>
      <vt:lpstr>LHC nominal performance</vt:lpstr>
      <vt:lpstr>Initial stage</vt:lpstr>
      <vt:lpstr>Evolution of target energy during commissioning</vt:lpstr>
      <vt:lpstr>The way back</vt:lpstr>
      <vt:lpstr>LHC Intensity limits 2010 2011</vt:lpstr>
      <vt:lpstr>Higher intensities</vt:lpstr>
      <vt:lpstr>β* and F in 2010 2011</vt:lpstr>
      <vt:lpstr>β* evolution</vt:lpstr>
      <vt:lpstr>Early beam operation</vt:lpstr>
      <vt:lpstr>Overall strategy beyond 2011 (dates provisional)</vt:lpstr>
      <vt:lpstr>Present accelerator complex</vt:lpstr>
      <vt:lpstr>Injector chain</vt:lpstr>
      <vt:lpstr>Injector chain</vt:lpstr>
      <vt:lpstr>Intensity Limits</vt:lpstr>
      <vt:lpstr>High Luminosity Interaction Regions</vt:lpstr>
      <vt:lpstr>Reconsidered at Chamonix 2010</vt:lpstr>
      <vt:lpstr>New study under way </vt:lpstr>
      <vt:lpstr>Crab cavities for exploiting low </vt:lpstr>
      <vt:lpstr>MTP “Observations from the DG”</vt:lpstr>
      <vt:lpstr>Preliminary route to achieving all this – Plan A</vt:lpstr>
      <vt:lpstr>2012 shutdown activities (provisional)</vt:lpstr>
      <vt:lpstr>2015 shutdown activities (provisional)</vt:lpstr>
      <vt:lpstr>2017 shutdown activities (provisional)</vt:lpstr>
      <vt:lpstr>2020 shutdown activities (provisional)</vt:lpstr>
      <vt:lpstr>Preliminary route to achieving all this – Plan B</vt:lpstr>
      <vt:lpstr>HE-LHC</vt:lpstr>
      <vt:lpstr>HE-LHC</vt:lpstr>
      <vt:lpstr>LHeC</vt:lpstr>
      <vt:lpstr>Ring-Ring</vt:lpstr>
      <vt:lpstr>Linac-Ring</vt:lpstr>
      <vt:lpstr>Summary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bailey</dc:creator>
  <cp:lastModifiedBy>roger bailey</cp:lastModifiedBy>
  <cp:revision>135</cp:revision>
  <dcterms:created xsi:type="dcterms:W3CDTF">2009-09-22T11:39:58Z</dcterms:created>
  <dcterms:modified xsi:type="dcterms:W3CDTF">2010-07-02T12:43:38Z</dcterms:modified>
</cp:coreProperties>
</file>