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78" r:id="rId3"/>
    <p:sldId id="271" r:id="rId4"/>
    <p:sldId id="276" r:id="rId5"/>
    <p:sldId id="281" r:id="rId6"/>
    <p:sldId id="282" r:id="rId7"/>
    <p:sldId id="280" r:id="rId8"/>
    <p:sldId id="299" r:id="rId9"/>
    <p:sldId id="283" r:id="rId10"/>
    <p:sldId id="284" r:id="rId11"/>
    <p:sldId id="285" r:id="rId12"/>
    <p:sldId id="286" r:id="rId13"/>
    <p:sldId id="287" r:id="rId14"/>
    <p:sldId id="294" r:id="rId15"/>
    <p:sldId id="302" r:id="rId16"/>
    <p:sldId id="300" r:id="rId17"/>
    <p:sldId id="288" r:id="rId18"/>
    <p:sldId id="289" r:id="rId19"/>
    <p:sldId id="290" r:id="rId20"/>
    <p:sldId id="291" r:id="rId21"/>
    <p:sldId id="292" r:id="rId22"/>
    <p:sldId id="293" r:id="rId23"/>
    <p:sldId id="301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708A-5362-CE48-953E-CBCFEE52096B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27FF-4ED8-8D41-BD8E-259A2B672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F7C857-1A0D-B142-9B13-F73B973B98BC}" type="datetimeFigureOut">
              <a:rPr lang="en-US" smtClean="0"/>
              <a:pPr/>
              <a:t>7/2/10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0A5AB0-6081-0E43-B412-6E06B4387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PPAN</a:t>
            </a:r>
            <a:r>
              <a:rPr lang="en-US" dirty="0" smtClean="0"/>
              <a:t> perspective and the Science Roadmap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Jordan </a:t>
            </a:r>
            <a:r>
              <a:rPr lang="en-US" dirty="0" smtClean="0"/>
              <a:t>Nash PPAN Chair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NUAP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the Sun and other stars affect their planetary environments?</a:t>
            </a:r>
          </a:p>
          <a:p>
            <a:r>
              <a:rPr lang="en-US" dirty="0" smtClean="0"/>
              <a:t>What controls the properties and evolution of stars, including the Sun?</a:t>
            </a:r>
          </a:p>
          <a:p>
            <a:r>
              <a:rPr lang="en-US" dirty="0" smtClean="0"/>
              <a:t>How are stars born and how do planetary systems in which life may emerge, form and evolve?</a:t>
            </a:r>
          </a:p>
          <a:p>
            <a:r>
              <a:rPr lang="en-US" dirty="0" smtClean="0"/>
              <a:t>What fundamental processes operate in astrophysical sources, including the Solar System?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PAAP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What is the origin and composition of the universe?</a:t>
            </a:r>
          </a:p>
          <a:p>
            <a:r>
              <a:rPr lang="en-US" b="1" i="1" dirty="0" smtClean="0"/>
              <a:t>What is the nature of space-time?</a:t>
            </a:r>
          </a:p>
          <a:p>
            <a:r>
              <a:rPr lang="en-US" b="1" i="1" dirty="0" smtClean="0"/>
              <a:t>What is the role of high energy particles in astrophysical environments?</a:t>
            </a:r>
          </a:p>
          <a:p>
            <a:r>
              <a:rPr lang="en-US" b="1" i="1" dirty="0" smtClean="0"/>
              <a:t>What happens to the laws of physics in extreme environments?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PPAP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elementary constituents of the Universe that were produced in the Big Bang?</a:t>
            </a:r>
          </a:p>
          <a:p>
            <a:r>
              <a:rPr lang="en-US" dirty="0" smtClean="0"/>
              <a:t>Can the forces between elementary particles be understood in a unified framework?</a:t>
            </a:r>
          </a:p>
          <a:p>
            <a:r>
              <a:rPr lang="en-US" dirty="0" smtClean="0"/>
              <a:t>What unknown properties of particles and forces drove the evolution of the Universe from the Big Bang to its present state?</a:t>
            </a:r>
          </a:p>
          <a:p>
            <a:r>
              <a:rPr lang="en-US" dirty="0" smtClean="0"/>
              <a:t>Why is there more visible matter than antimatter in the Universe and what is the origin of this asymmetry?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NPAP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What are the Origins of the Elements?</a:t>
            </a:r>
          </a:p>
          <a:p>
            <a:r>
              <a:rPr lang="en-US" b="1" i="1" dirty="0" smtClean="0"/>
              <a:t>What is the Nature of Nuclear and </a:t>
            </a:r>
            <a:r>
              <a:rPr lang="en-US" b="1" i="1" dirty="0" err="1" smtClean="0"/>
              <a:t>Hadronic</a:t>
            </a:r>
            <a:r>
              <a:rPr lang="en-US" b="1" i="1" dirty="0" smtClean="0"/>
              <a:t> Matter?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PPAN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 PPAN </a:t>
            </a:r>
            <a:r>
              <a:rPr lang="en-US" sz="28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programme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is to understand and explore…</a:t>
            </a:r>
          </a:p>
          <a:p>
            <a:pPr lvl="1">
              <a:buClr>
                <a:srgbClr val="FF0000"/>
              </a:buClr>
            </a:pPr>
            <a:r>
              <a:rPr lang="en-US" sz="2800" i="1" dirty="0" smtClean="0">
                <a:solidFill>
                  <a:srgbClr val="FF0000"/>
                </a:solidFill>
              </a:rPr>
              <a:t>Constituents </a:t>
            </a:r>
          </a:p>
          <a:p>
            <a:pPr lvl="1">
              <a:buClr>
                <a:srgbClr val="FF0000"/>
              </a:buClr>
            </a:pPr>
            <a:r>
              <a:rPr lang="en-US" sz="2800" i="1" dirty="0" smtClean="0">
                <a:solidFill>
                  <a:srgbClr val="FF0000"/>
                </a:solidFill>
              </a:rPr>
              <a:t>Forces</a:t>
            </a:r>
          </a:p>
          <a:p>
            <a:pPr lvl="1">
              <a:buClr>
                <a:srgbClr val="FF0000"/>
              </a:buClr>
            </a:pPr>
            <a:r>
              <a:rPr lang="en-US" sz="2800" i="1" dirty="0" smtClean="0">
                <a:solidFill>
                  <a:srgbClr val="FF0000"/>
                </a:solidFill>
              </a:rPr>
              <a:t>Fabric </a:t>
            </a:r>
          </a:p>
          <a:p>
            <a:pPr lvl="1">
              <a:buClr>
                <a:srgbClr val="FF0000"/>
              </a:buClr>
            </a:pPr>
            <a:r>
              <a:rPr lang="en-US" sz="2800" i="1" dirty="0" smtClean="0">
                <a:solidFill>
                  <a:srgbClr val="FF0000"/>
                </a:solidFill>
              </a:rPr>
              <a:t>Origin and evolution of our universe </a:t>
            </a:r>
          </a:p>
          <a:p>
            <a:pPr lvl="1">
              <a:buClr>
                <a:srgbClr val="FF0000"/>
              </a:buClr>
            </a:pPr>
            <a:r>
              <a:rPr lang="en-US" sz="2800" i="1" dirty="0" smtClean="0">
                <a:solidFill>
                  <a:srgbClr val="FF0000"/>
                </a:solidFill>
              </a:rPr>
              <a:t>and our place in it!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Likely to be 4 “Big questions” from PPAN as input to the STFC exercise</a:t>
            </a:r>
          </a:p>
          <a:p>
            <a:r>
              <a:rPr lang="en-US" dirty="0" smtClean="0"/>
              <a:t>They are being </a:t>
            </a:r>
            <a:r>
              <a:rPr lang="en-US" dirty="0" err="1" smtClean="0"/>
              <a:t>wordsmithed</a:t>
            </a:r>
            <a:r>
              <a:rPr lang="en-US" dirty="0" smtClean="0"/>
              <a:t>, but are likely to cover</a:t>
            </a:r>
          </a:p>
          <a:p>
            <a:pPr lvl="1"/>
            <a:r>
              <a:rPr lang="en-US" dirty="0" smtClean="0"/>
              <a:t>Origin and Evolution of the universe</a:t>
            </a:r>
          </a:p>
          <a:p>
            <a:pPr lvl="1"/>
            <a:r>
              <a:rPr lang="en-US" dirty="0" smtClean="0"/>
              <a:t>Planetary systems and life</a:t>
            </a:r>
          </a:p>
          <a:p>
            <a:pPr lvl="1"/>
            <a:r>
              <a:rPr lang="en-US" dirty="0" smtClean="0"/>
              <a:t>Constituents of universe, fabric, and their interactions</a:t>
            </a:r>
          </a:p>
          <a:p>
            <a:pPr lvl="1"/>
            <a:r>
              <a:rPr lang="en-US" dirty="0" smtClean="0"/>
              <a:t>Physics in extreme conditions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received 5 roadmaps</a:t>
            </a:r>
          </a:p>
          <a:p>
            <a:r>
              <a:rPr lang="en-US" dirty="0" smtClean="0"/>
              <a:t>Varied style and quantity of content</a:t>
            </a:r>
          </a:p>
          <a:p>
            <a:r>
              <a:rPr lang="en-US" dirty="0" smtClean="0"/>
              <a:t>Don’t want to get caught in the “</a:t>
            </a:r>
            <a:r>
              <a:rPr lang="en-US" i="1" dirty="0" smtClean="0"/>
              <a:t>either your project is on this map, or it is not in the picture</a:t>
            </a:r>
            <a:r>
              <a:rPr lang="en-US" dirty="0" smtClean="0"/>
              <a:t>” trap</a:t>
            </a:r>
          </a:p>
          <a:p>
            <a:r>
              <a:rPr lang="en-US" dirty="0" smtClean="0"/>
              <a:t>Identify science questions we want to answer</a:t>
            </a:r>
          </a:p>
          <a:p>
            <a:pPr lvl="1"/>
            <a:r>
              <a:rPr lang="en-US" dirty="0" smtClean="0"/>
              <a:t>Possible facility/facility classes which can provide answers</a:t>
            </a:r>
          </a:p>
          <a:p>
            <a:pPr lvl="1"/>
            <a:r>
              <a:rPr lang="en-US" dirty="0" smtClean="0"/>
              <a:t>Timelines/decision points which influence choices of facilities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PPAP Roadmap</a:t>
            </a:r>
            <a:endParaRPr lang="en-US" dirty="0"/>
          </a:p>
        </p:txBody>
      </p:sp>
      <p:pic>
        <p:nvPicPr>
          <p:cNvPr id="4" name="Content Placeholder 3" descr="PPAP-MAP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945" r="-7945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NUAP Roadmap</a:t>
            </a:r>
            <a:endParaRPr lang="en-US" dirty="0"/>
          </a:p>
        </p:txBody>
      </p:sp>
      <p:pic>
        <p:nvPicPr>
          <p:cNvPr id="4" name="Content Placeholder 3" descr="NUAP-Map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7444" r="-67444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PAAP Roadmap</a:t>
            </a:r>
            <a:endParaRPr lang="en-US" dirty="0"/>
          </a:p>
        </p:txBody>
      </p:sp>
      <p:pic>
        <p:nvPicPr>
          <p:cNvPr id="4" name="Content Placeholder 3" descr="PAAP-MAP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508" r="-12508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PPAN </a:t>
            </a:r>
            <a:r>
              <a:rPr lang="en-US" dirty="0" smtClean="0"/>
              <a:t>Roadmap as input to an STFC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dirty="0" smtClean="0"/>
              <a:t> are producing an </a:t>
            </a:r>
            <a:r>
              <a:rPr lang="en-US" dirty="0" smtClean="0"/>
              <a:t>overall roadmap of PPAN science</a:t>
            </a:r>
          </a:p>
          <a:p>
            <a:r>
              <a:rPr lang="en-US" dirty="0" smtClean="0"/>
              <a:t>Use this as a document to put in front of policy makers</a:t>
            </a:r>
          </a:p>
          <a:p>
            <a:pPr lvl="1"/>
            <a:r>
              <a:rPr lang="en-US" dirty="0" smtClean="0"/>
              <a:t>highlight opportunities </a:t>
            </a:r>
          </a:p>
          <a:p>
            <a:pPr lvl="2"/>
            <a:r>
              <a:rPr lang="en-US" dirty="0" smtClean="0"/>
              <a:t>There will be future spending reviews</a:t>
            </a:r>
          </a:p>
          <a:p>
            <a:pPr lvl="1"/>
            <a:r>
              <a:rPr lang="en-US" dirty="0" smtClean="0"/>
              <a:t>Outline our scientific strategy</a:t>
            </a:r>
          </a:p>
          <a:p>
            <a:r>
              <a:rPr lang="en-US" dirty="0" smtClean="0"/>
              <a:t>Much of the work for this has already been done by </a:t>
            </a:r>
            <a:r>
              <a:rPr lang="en-US" dirty="0" err="1" smtClean="0"/>
              <a:t>APs</a:t>
            </a:r>
            <a:endParaRPr lang="en-US" dirty="0" smtClean="0"/>
          </a:p>
          <a:p>
            <a:pPr lvl="1"/>
            <a:r>
              <a:rPr lang="en-US" dirty="0" smtClean="0"/>
              <a:t>They have produced excellent documents in consultation with the communities</a:t>
            </a:r>
          </a:p>
          <a:p>
            <a:pPr lvl="1"/>
            <a:r>
              <a:rPr lang="en-US" dirty="0" smtClean="0"/>
              <a:t>We wanted to use these as the starting point</a:t>
            </a:r>
          </a:p>
          <a:p>
            <a:r>
              <a:rPr lang="en-US" dirty="0" smtClean="0"/>
              <a:t>We want to put the information in a uniform format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asked their help in doing this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NPAP Roadmap</a:t>
            </a:r>
            <a:endParaRPr lang="en-US" dirty="0"/>
          </a:p>
        </p:txBody>
      </p:sp>
      <p:pic>
        <p:nvPicPr>
          <p:cNvPr id="4" name="Content Placeholder 3" descr="npap-map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776" b="-4776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FUAP Roadmap - 1</a:t>
            </a:r>
            <a:endParaRPr lang="en-US" dirty="0"/>
          </a:p>
        </p:txBody>
      </p:sp>
      <p:pic>
        <p:nvPicPr>
          <p:cNvPr id="4" name="Content Placeholder 3" descr="FUAP-Map-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583" r="-2583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FUAP roadmap - 2</a:t>
            </a:r>
            <a:endParaRPr lang="en-US" dirty="0"/>
          </a:p>
        </p:txBody>
      </p:sp>
      <p:pic>
        <p:nvPicPr>
          <p:cNvPr id="4" name="Content Placeholder 3" descr="FUAP-Map-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6217" b="-6217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PPAN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next PPAN</a:t>
            </a:r>
            <a:r>
              <a:rPr lang="en-US" dirty="0" smtClean="0"/>
              <a:t> (in two weeks) meeting</a:t>
            </a:r>
            <a:r>
              <a:rPr lang="en-US" dirty="0" smtClean="0"/>
              <a:t>, will work to synthesize the roadmaps</a:t>
            </a:r>
          </a:p>
          <a:p>
            <a:r>
              <a:rPr lang="en-US" dirty="0" smtClean="0"/>
              <a:t>Try and produce a single side of paper which identifies science opportunities in the next two decades which answer our science questions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will feed this back for comments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Spending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all seen the budget and can read the newspapers.</a:t>
            </a:r>
          </a:p>
          <a:p>
            <a:r>
              <a:rPr lang="en-US" dirty="0" smtClean="0"/>
              <a:t>It is clear the pain we have been feeling in the Science </a:t>
            </a:r>
            <a:r>
              <a:rPr lang="en-US" dirty="0" err="1" smtClean="0"/>
              <a:t>Programme</a:t>
            </a:r>
            <a:r>
              <a:rPr lang="en-US" dirty="0" smtClean="0"/>
              <a:t> is not yet over</a:t>
            </a:r>
          </a:p>
          <a:p>
            <a:r>
              <a:rPr lang="en-US" dirty="0" smtClean="0"/>
              <a:t>Likely that we will be asked once again to prioritize the science we do.</a:t>
            </a:r>
          </a:p>
          <a:p>
            <a:r>
              <a:rPr lang="en-US" dirty="0" smtClean="0"/>
              <a:t>We probably will have to make even deeper cuts into our highest priority activities</a:t>
            </a:r>
          </a:p>
          <a:p>
            <a:pPr lvl="1"/>
            <a:r>
              <a:rPr lang="en-US" dirty="0" smtClean="0"/>
              <a:t>But we have to find some way to keep future activities possible. </a:t>
            </a:r>
          </a:p>
          <a:p>
            <a:pPr lvl="1"/>
            <a:r>
              <a:rPr lang="en-US" dirty="0" smtClean="0"/>
              <a:t>Perhaps how the grants are awarded and “ring-fenced” needs to be discussed (Mark will be discussing)</a:t>
            </a:r>
          </a:p>
          <a:p>
            <a:r>
              <a:rPr lang="en-US" dirty="0" smtClean="0"/>
              <a:t>Much will depend on how the numbers actually are settled on in the CSR – lots of variables (STFC/UKSA/Facilities/Subscriptions…)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Panel Reports</a:t>
            </a:r>
            <a:endParaRPr lang="en-US" dirty="0"/>
          </a:p>
        </p:txBody>
      </p:sp>
      <p:pic>
        <p:nvPicPr>
          <p:cNvPr id="5" name="Picture 4" descr="fuap-rep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3048000" cy="2026127"/>
          </a:xfrm>
          <a:prstGeom prst="rect">
            <a:avLst/>
          </a:prstGeom>
        </p:spPr>
      </p:pic>
      <p:pic>
        <p:nvPicPr>
          <p:cNvPr id="6" name="Picture 5" descr="paap-rep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584077"/>
            <a:ext cx="2713745" cy="1768723"/>
          </a:xfrm>
          <a:prstGeom prst="rect">
            <a:avLst/>
          </a:prstGeom>
        </p:spPr>
      </p:pic>
      <p:pic>
        <p:nvPicPr>
          <p:cNvPr id="7" name="Picture 6" descr="ppap-repo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86201"/>
            <a:ext cx="2778567" cy="1981200"/>
          </a:xfrm>
          <a:prstGeom prst="rect">
            <a:avLst/>
          </a:prstGeom>
        </p:spPr>
      </p:pic>
      <p:pic>
        <p:nvPicPr>
          <p:cNvPr id="8" name="Picture 7" descr="gbfr-repo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733800"/>
            <a:ext cx="3018545" cy="2317464"/>
          </a:xfrm>
          <a:prstGeom prst="rect">
            <a:avLst/>
          </a:prstGeom>
        </p:spPr>
      </p:pic>
      <p:pic>
        <p:nvPicPr>
          <p:cNvPr id="9" name="Picture 8" descr="nuap-repo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336777"/>
            <a:ext cx="2590800" cy="1939823"/>
          </a:xfrm>
          <a:prstGeom prst="rect">
            <a:avLst/>
          </a:prstGeom>
        </p:spPr>
      </p:pic>
      <p:pic>
        <p:nvPicPr>
          <p:cNvPr id="10" name="Picture 9" descr="npap-repo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886200"/>
            <a:ext cx="2800007" cy="2108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8800" y="0"/>
            <a:ext cx="3505200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Panels identified major scientific challenges, the facilities which could attack these, and some idea of timescales - roadmaps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Advisory Panel reports – Roadmaps</a:t>
            </a:r>
            <a:endParaRPr lang="en-US" dirty="0"/>
          </a:p>
        </p:txBody>
      </p:sp>
      <p:pic>
        <p:nvPicPr>
          <p:cNvPr id="5" name="Picture 4" descr="PPAP-road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627185" cy="2632817"/>
          </a:xfrm>
          <a:prstGeom prst="rect">
            <a:avLst/>
          </a:prstGeom>
        </p:spPr>
      </p:pic>
      <p:pic>
        <p:nvPicPr>
          <p:cNvPr id="6" name="Picture 5" descr="NPAP-road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3647841" cy="2743200"/>
          </a:xfrm>
          <a:prstGeom prst="rect">
            <a:avLst/>
          </a:prstGeom>
        </p:spPr>
      </p:pic>
      <p:pic>
        <p:nvPicPr>
          <p:cNvPr id="7" name="Picture 6" descr="PAAP-prioriti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191000"/>
            <a:ext cx="5638800" cy="237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the roadmap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key science questions/themes</a:t>
            </a:r>
          </a:p>
          <a:p>
            <a:pPr lvl="1"/>
            <a:r>
              <a:rPr lang="en-US" dirty="0" smtClean="0"/>
              <a:t>About 3-4 for each Advisory Panel</a:t>
            </a:r>
          </a:p>
          <a:p>
            <a:pPr lvl="1"/>
            <a:r>
              <a:rPr lang="en-US" dirty="0" smtClean="0"/>
              <a:t>PPAN synthesized distilled</a:t>
            </a:r>
          </a:p>
          <a:p>
            <a:r>
              <a:rPr lang="en-US" dirty="0" smtClean="0"/>
              <a:t>The facilities/experiments/activities for answering these questions</a:t>
            </a:r>
          </a:p>
          <a:p>
            <a:pPr lvl="1"/>
            <a:r>
              <a:rPr lang="en-US" dirty="0" smtClean="0"/>
              <a:t>A timeline over the next 20 years of how these could be/will be available</a:t>
            </a:r>
          </a:p>
          <a:p>
            <a:pPr lvl="1"/>
            <a:r>
              <a:rPr lang="en-US" dirty="0" smtClean="0"/>
              <a:t>This is often a matrix</a:t>
            </a:r>
          </a:p>
          <a:p>
            <a:r>
              <a:rPr lang="en-US" dirty="0" smtClean="0"/>
              <a:t>The enabling technologies</a:t>
            </a:r>
          </a:p>
          <a:p>
            <a:r>
              <a:rPr lang="en-US" dirty="0" smtClean="0"/>
              <a:t>Any key decision points</a:t>
            </a:r>
          </a:p>
          <a:p>
            <a:pPr lvl="1"/>
            <a:r>
              <a:rPr lang="en-US" dirty="0" smtClean="0"/>
              <a:t>Science driven</a:t>
            </a:r>
          </a:p>
          <a:p>
            <a:pPr lvl="1"/>
            <a:r>
              <a:rPr lang="en-US" dirty="0" smtClean="0"/>
              <a:t>Funding driven (perhaps external partners)</a:t>
            </a:r>
          </a:p>
          <a:p>
            <a:pPr lvl="1"/>
            <a:r>
              <a:rPr lang="en-US" dirty="0" smtClean="0"/>
              <a:t>Technology driven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asked the </a:t>
            </a:r>
            <a:r>
              <a:rPr lang="en-US" dirty="0" err="1" smtClean="0"/>
              <a:t>APs</a:t>
            </a:r>
            <a:r>
              <a:rPr lang="en-US" dirty="0" smtClean="0"/>
              <a:t> </a:t>
            </a:r>
            <a:r>
              <a:rPr lang="en-US" dirty="0" smtClean="0"/>
              <a:t>to 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2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one page summary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Science questions identified – this is the key to identify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Timeline of facilities/opportunities – potential ways to answer the questions</a:t>
            </a:r>
          </a:p>
          <a:p>
            <a:r>
              <a:rPr lang="en-US" dirty="0" smtClean="0"/>
              <a:t>A few paragraphs of description on the timeline elements </a:t>
            </a:r>
            <a:endParaRPr lang="en-US" dirty="0"/>
          </a:p>
        </p:txBody>
      </p:sp>
      <p:pic>
        <p:nvPicPr>
          <p:cNvPr id="4" name="Picture 3" descr="PPAP-road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0"/>
            <a:ext cx="4983415" cy="3617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3703638" y="115888"/>
            <a:ext cx="544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Science Roadmap – the Plan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0" y="638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/>
              <a:t>Victoria Wright    	   	               PPAN 	   	              24</a:t>
            </a:r>
            <a:r>
              <a:rPr lang="en-GB" sz="1600" baseline="30000"/>
              <a:t>th</a:t>
            </a:r>
            <a:r>
              <a:rPr lang="en-GB" sz="1600"/>
              <a:t> March 2010</a:t>
            </a:r>
            <a:endParaRPr lang="en-US" sz="1600"/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250825" y="1773238"/>
            <a:ext cx="640431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Advisory Panels to distil reports to 1 page formatted summary</a:t>
            </a:r>
          </a:p>
          <a:p>
            <a:pPr lvl="1">
              <a:buFontTx/>
              <a:buChar char="•"/>
            </a:pPr>
            <a:r>
              <a:rPr lang="en-GB" dirty="0"/>
              <a:t> by end of May</a:t>
            </a:r>
          </a:p>
          <a:p>
            <a:pPr lvl="1"/>
            <a:r>
              <a:rPr lang="en-GB" dirty="0"/>
              <a:t> </a:t>
            </a:r>
          </a:p>
          <a:p>
            <a:pPr>
              <a:buFontTx/>
              <a:buChar char="•"/>
            </a:pPr>
            <a:r>
              <a:rPr lang="en-GB" dirty="0"/>
              <a:t> PPAN to produce</a:t>
            </a:r>
            <a:r>
              <a:rPr lang="en-GB" dirty="0" smtClean="0"/>
              <a:t> draft PPAN </a:t>
            </a:r>
            <a:r>
              <a:rPr lang="en-GB" dirty="0"/>
              <a:t>science roadmap </a:t>
            </a:r>
          </a:p>
          <a:p>
            <a:pPr lvl="1">
              <a:buFontTx/>
              <a:buChar char="•"/>
            </a:pPr>
            <a:r>
              <a:rPr lang="en-GB" dirty="0"/>
              <a:t> by end July</a:t>
            </a:r>
          </a:p>
          <a:p>
            <a:pPr lvl="1"/>
            <a:endParaRPr lang="en-GB" dirty="0"/>
          </a:p>
          <a:p>
            <a:pPr>
              <a:buFontTx/>
              <a:buChar char="•"/>
            </a:pPr>
            <a:r>
              <a:rPr lang="en-GB" dirty="0"/>
              <a:t> STFC to </a:t>
            </a:r>
            <a:r>
              <a:rPr lang="en-GB" dirty="0" smtClean="0"/>
              <a:t>produce draft </a:t>
            </a:r>
            <a:r>
              <a:rPr lang="en-GB" dirty="0"/>
              <a:t>overall science roadmap</a:t>
            </a:r>
          </a:p>
          <a:p>
            <a:pPr lvl="1">
              <a:buFontTx/>
              <a:buChar char="•"/>
            </a:pPr>
            <a:r>
              <a:rPr lang="en-GB" dirty="0"/>
              <a:t> by September</a:t>
            </a:r>
          </a:p>
          <a:p>
            <a:pPr lvl="1"/>
            <a:endParaRPr lang="en-GB" dirty="0"/>
          </a:p>
          <a:p>
            <a:pPr>
              <a:buFontTx/>
              <a:buChar char="•"/>
            </a:pPr>
            <a:r>
              <a:rPr lang="en-GB" dirty="0"/>
              <a:t> Consultation with community (via </a:t>
            </a:r>
            <a:r>
              <a:rPr lang="en-GB" dirty="0" err="1"/>
              <a:t>APs</a:t>
            </a:r>
            <a:r>
              <a:rPr lang="en-GB" dirty="0"/>
              <a:t>) on</a:t>
            </a:r>
            <a:r>
              <a:rPr lang="en-GB" dirty="0" smtClean="0"/>
              <a:t> draft science </a:t>
            </a:r>
            <a:r>
              <a:rPr lang="en-GB" dirty="0"/>
              <a:t>roadmap</a:t>
            </a:r>
          </a:p>
          <a:p>
            <a:pPr lvl="1">
              <a:buFontTx/>
              <a:buChar char="•"/>
            </a:pPr>
            <a:r>
              <a:rPr lang="en-GB" dirty="0"/>
              <a:t> end September – end November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Panel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advisory panels provided </a:t>
            </a:r>
            <a:r>
              <a:rPr lang="en-US" i="1" dirty="0" smtClean="0"/>
              <a:t>18 key questions</a:t>
            </a:r>
            <a:r>
              <a:rPr lang="en-US" dirty="0" smtClean="0"/>
              <a:t> to PPAN</a:t>
            </a:r>
          </a:p>
          <a:p>
            <a:r>
              <a:rPr lang="en-US" dirty="0" smtClean="0"/>
              <a:t>Many of these questions overlapped</a:t>
            </a:r>
          </a:p>
          <a:p>
            <a:r>
              <a:rPr lang="en-US" dirty="0" smtClean="0"/>
              <a:t>PPAN looked at all of these and condensed these into a smaller set of questions</a:t>
            </a:r>
          </a:p>
          <a:p>
            <a:r>
              <a:rPr lang="en-US" dirty="0" smtClean="0"/>
              <a:t>Identified the overlaps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FUAP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What is the nature of dark matter and dark energy?</a:t>
            </a:r>
          </a:p>
          <a:p>
            <a:r>
              <a:rPr lang="en-US" b="1" dirty="0" smtClean="0"/>
              <a:t>When did the first stars, black holes and galaxies form?</a:t>
            </a:r>
          </a:p>
          <a:p>
            <a:r>
              <a:rPr lang="en-US" b="1" dirty="0" smtClean="0"/>
              <a:t>Do our laws of physics work under extreme conditions in the Universe?</a:t>
            </a:r>
          </a:p>
          <a:p>
            <a:r>
              <a:rPr lang="en-US" b="1" dirty="0" smtClean="0"/>
              <a:t>How do galaxies evolve?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5061</TotalTime>
  <Words>918</Words>
  <Application>Microsoft Macintosh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PPAN perspective and the Science Roadmap</vt:lpstr>
      <vt:lpstr>A PPAN Roadmap as input to an STFC roadmap</vt:lpstr>
      <vt:lpstr>Advisory Panel Reports</vt:lpstr>
      <vt:lpstr>Advisory Panel reports – Roadmaps</vt:lpstr>
      <vt:lpstr>Key elements of the roadmap</vt:lpstr>
      <vt:lpstr>What we asked the APs to provide</vt:lpstr>
      <vt:lpstr>Slide 7</vt:lpstr>
      <vt:lpstr>Advisory Panel questions</vt:lpstr>
      <vt:lpstr>FUAP Questions</vt:lpstr>
      <vt:lpstr>NUAP Questions</vt:lpstr>
      <vt:lpstr>PAAP Questions</vt:lpstr>
      <vt:lpstr>PPAP Questions</vt:lpstr>
      <vt:lpstr>NPAP Questions</vt:lpstr>
      <vt:lpstr>PPAN Mission Statement</vt:lpstr>
      <vt:lpstr>Questions</vt:lpstr>
      <vt:lpstr>Roadmaps</vt:lpstr>
      <vt:lpstr>PPAP Roadmap</vt:lpstr>
      <vt:lpstr>NUAP Roadmap</vt:lpstr>
      <vt:lpstr>PAAP Roadmap</vt:lpstr>
      <vt:lpstr>NPAP Roadmap</vt:lpstr>
      <vt:lpstr>FUAP Roadmap - 1</vt:lpstr>
      <vt:lpstr>FUAP roadmap - 2</vt:lpstr>
      <vt:lpstr>PPAN Roadmap</vt:lpstr>
      <vt:lpstr>Future Spending Reviews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PPAN Report to Science Board 26 November 2008</dc:title>
  <dc:creator>Jordan Nash</dc:creator>
  <cp:lastModifiedBy>Jordan Nash</cp:lastModifiedBy>
  <cp:revision>80</cp:revision>
  <dcterms:created xsi:type="dcterms:W3CDTF">2010-07-02T12:23:23Z</dcterms:created>
  <dcterms:modified xsi:type="dcterms:W3CDTF">2010-07-02T12:41:23Z</dcterms:modified>
</cp:coreProperties>
</file>