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73" r:id="rId3"/>
    <p:sldId id="274" r:id="rId4"/>
    <p:sldId id="277" r:id="rId5"/>
    <p:sldId id="286" r:id="rId6"/>
    <p:sldId id="287" r:id="rId7"/>
    <p:sldId id="288" r:id="rId8"/>
    <p:sldId id="289" r:id="rId9"/>
    <p:sldId id="290" r:id="rId10"/>
    <p:sldId id="297" r:id="rId11"/>
    <p:sldId id="291" r:id="rId12"/>
    <p:sldId id="331" r:id="rId13"/>
    <p:sldId id="292" r:id="rId14"/>
    <p:sldId id="293" r:id="rId15"/>
    <p:sldId id="294" r:id="rId16"/>
    <p:sldId id="283" r:id="rId17"/>
    <p:sldId id="282" r:id="rId18"/>
    <p:sldId id="285" r:id="rId19"/>
    <p:sldId id="278" r:id="rId20"/>
    <p:sldId id="280" r:id="rId21"/>
    <p:sldId id="281" r:id="rId22"/>
    <p:sldId id="316" r:id="rId23"/>
    <p:sldId id="322" r:id="rId24"/>
    <p:sldId id="329" r:id="rId25"/>
    <p:sldId id="324" r:id="rId26"/>
    <p:sldId id="325" r:id="rId27"/>
    <p:sldId id="330" r:id="rId28"/>
    <p:sldId id="327" r:id="rId29"/>
    <p:sldId id="312" r:id="rId30"/>
    <p:sldId id="313" r:id="rId31"/>
    <p:sldId id="314" r:id="rId32"/>
    <p:sldId id="319" r:id="rId33"/>
    <p:sldId id="320" r:id="rId34"/>
    <p:sldId id="333" r:id="rId35"/>
    <p:sldId id="310" r:id="rId36"/>
    <p:sldId id="311" r:id="rId37"/>
    <p:sldId id="308" r:id="rId38"/>
    <p:sldId id="309" r:id="rId39"/>
    <p:sldId id="305" r:id="rId40"/>
    <p:sldId id="306" r:id="rId41"/>
    <p:sldId id="317" r:id="rId42"/>
    <p:sldId id="321" r:id="rId43"/>
    <p:sldId id="335" r:id="rId44"/>
    <p:sldId id="300" r:id="rId45"/>
    <p:sldId id="301" r:id="rId46"/>
    <p:sldId id="302" r:id="rId47"/>
    <p:sldId id="334" r:id="rId48"/>
    <p:sldId id="299" r:id="rId49"/>
    <p:sldId id="296" r:id="rId50"/>
    <p:sldId id="276" r:id="rId51"/>
    <p:sldId id="271" r:id="rId52"/>
    <p:sldId id="272" r:id="rId53"/>
  </p:sldIdLst>
  <p:sldSz cx="9144000" cy="6858000" type="screen4x3"/>
  <p:notesSz cx="7099300" cy="10234613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7" autoAdjust="0"/>
    <p:restoredTop sz="94660"/>
  </p:normalViewPr>
  <p:slideViewPr>
    <p:cSldViewPr>
      <p:cViewPr varScale="1">
        <p:scale>
          <a:sx n="79" d="100"/>
          <a:sy n="79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8DC16B0-7F9A-4625-AD05-A6206ACFBDDB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D514113-3DD7-41AB-9D8A-FB8CC85BB52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D1C884-246F-45B8-9F85-AC14AE5BED04}" type="slidenum">
              <a:rPr lang="en-GB"/>
              <a:pPr/>
              <a:t>23</a:t>
            </a:fld>
            <a:endParaRPr lang="en-GB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D1C884-246F-45B8-9F85-AC14AE5BED04}" type="slidenum">
              <a:rPr lang="en-GB"/>
              <a:pPr/>
              <a:t>24</a:t>
            </a:fld>
            <a:endParaRPr lang="en-GB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B48FAE-CFD6-421D-8ABC-F9E3A3BAD002}" type="slidenum">
              <a:rPr lang="en-GB"/>
              <a:pPr/>
              <a:t>25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D364E1-FC6B-4287-A3AA-F32EB02E2EB2}" type="slidenum">
              <a:rPr lang="en-GB"/>
              <a:pPr/>
              <a:t>26</a:t>
            </a:fld>
            <a:endParaRPr lang="en-GB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5193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D364E1-FC6B-4287-A3AA-F32EB02E2EB2}" type="slidenum">
              <a:rPr lang="en-GB"/>
              <a:pPr/>
              <a:t>27</a:t>
            </a:fld>
            <a:endParaRPr lang="en-GB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5193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C49C-2FAE-4881-B54A-9D2A4B8E9EBF}" type="slidenum">
              <a:rPr lang="en-GB"/>
              <a:pPr/>
              <a:t>28</a:t>
            </a:fld>
            <a:endParaRPr lang="en-GB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5193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2FB6-19E2-4D75-B8DB-B24A98C9167F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2FB6-19E2-4D75-B8DB-B24A98C9167F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2FB6-19E2-4D75-B8DB-B24A98C9167F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2FB6-19E2-4D75-B8DB-B24A98C9167F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08C8-B194-4DB3-8BD5-DEE80519FA19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10BE-0924-4C5D-9DAD-3EDB6FFB7E69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10BE-0924-4C5D-9DAD-3EDB6FFB7E69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10BE-0924-4C5D-9DAD-3EDB6FFB7E69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10BE-0924-4C5D-9DAD-3EDB6FFB7E69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10BE-0924-4C5D-9DAD-3EDB6FFB7E69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45F84-2C83-433E-9B2A-F5219868AF9E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14113-3DD7-41AB-9D8A-FB8CC85BB52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C788813E-6154-48FB-A613-19EFA37DB9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D9118-602E-4149-B194-1BEA9F00DC6E}" type="datetimeFigureOut">
              <a:rPr lang="en-GB" smtClean="0"/>
              <a:pPr/>
              <a:t>16/09/2010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8E08B-D2C5-4F2E-B11C-766F62836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ippp.dur.ac.uk/Members/Profiles/kleinschmidt.html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p.dur.ac.uk/Membe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ippp.dur.ac.uk/Members/research_staff.jsp" TargetMode="Externa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1412776"/>
            <a:ext cx="727280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IPPP: Past, Present and Future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Valya </a:t>
            </a:r>
            <a:r>
              <a:rPr lang="en-GB" dirty="0" err="1" smtClean="0">
                <a:solidFill>
                  <a:srgbClr val="002060"/>
                </a:solidFill>
              </a:rPr>
              <a:t>Khoze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88640"/>
            <a:ext cx="892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Durham 14 September 2010                                            Public Talk for the Steering Committee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Research Staff: Destinations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237312"/>
            <a:ext cx="899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Of </a:t>
            </a:r>
            <a:r>
              <a:rPr lang="en-GB" sz="2000" b="1" dirty="0" smtClean="0">
                <a:solidFill>
                  <a:srgbClr val="FF0000"/>
                </a:solidFill>
              </a:rPr>
              <a:t>IPPP-funded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postdocs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since 2000, over 95%  </a:t>
            </a:r>
            <a:r>
              <a:rPr lang="en-GB" sz="2000" b="1" dirty="0" smtClean="0">
                <a:solidFill>
                  <a:srgbClr val="002060"/>
                </a:solidFill>
              </a:rPr>
              <a:t>go on to positions in particle physics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849" y="1484784"/>
            <a:ext cx="5516463" cy="46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PhD Students 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35496" y="1345992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Currently  there are </a:t>
            </a:r>
            <a:r>
              <a:rPr lang="en-GB" dirty="0" smtClean="0">
                <a:solidFill>
                  <a:srgbClr val="C00000"/>
                </a:solidFill>
              </a:rPr>
              <a:t>around 30 Postgraduate Students </a:t>
            </a:r>
            <a:r>
              <a:rPr lang="en-GB" dirty="0" smtClean="0"/>
              <a:t>working at the IPPP and supervised by IPPP academic staff.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8449962" cy="17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00192" y="5374957"/>
            <a:ext cx="278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Funded through EU RTNs or</a:t>
            </a:r>
          </a:p>
          <a:p>
            <a:r>
              <a:rPr lang="en-GB" dirty="0" smtClean="0"/>
              <a:t>Overseas Funding Agencies</a:t>
            </a:r>
            <a:endParaRPr lang="en-GB" dirty="0"/>
          </a:p>
        </p:txBody>
      </p:sp>
      <p:sp>
        <p:nvSpPr>
          <p:cNvPr id="12" name="Up Arrow 11"/>
          <p:cNvSpPr/>
          <p:nvPr/>
        </p:nvSpPr>
        <p:spPr>
          <a:xfrm>
            <a:off x="7596336" y="4797152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PhD Students: Destinations 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467544" y="1345992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FF0000"/>
                </a:solidFill>
              </a:rPr>
              <a:t>Since 2000, over </a:t>
            </a: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ea typeface="DejaVu Sans" pitchFamily="34" charset="0"/>
                <a:cs typeface="Arial" pitchFamily="34" charset="0"/>
              </a:rPr>
              <a:t>60%</a:t>
            </a:r>
            <a:r>
              <a:rPr lang="en-GB" dirty="0" smtClean="0">
                <a:latin typeface="Arial" pitchFamily="34" charset="0"/>
                <a:ea typeface="DejaVu Sans" pitchFamily="34" charset="0"/>
                <a:cs typeface="Arial" pitchFamily="34" charset="0"/>
              </a:rPr>
              <a:t> of PhD students trained by us go on to research positions in particle physics.</a:t>
            </a:r>
          </a:p>
          <a:p>
            <a:pPr algn="just"/>
            <a:endParaRPr lang="en-GB" dirty="0" smtClean="0">
              <a:latin typeface="Arial" pitchFamily="34" charset="0"/>
              <a:ea typeface="DejaVu Sans" pitchFamily="34" charset="0"/>
              <a:cs typeface="Arial" pitchFamily="34" charset="0"/>
            </a:endParaRPr>
          </a:p>
          <a:p>
            <a:pPr algn="just"/>
            <a:endParaRPr lang="en-GB" dirty="0" smtClean="0">
              <a:latin typeface="Arial" pitchFamily="34" charset="0"/>
              <a:ea typeface="DejaVu Sans" pitchFamily="34" charset="0"/>
              <a:cs typeface="Arial" pitchFamily="34" charset="0"/>
            </a:endParaRPr>
          </a:p>
          <a:p>
            <a:pPr algn="just"/>
            <a:r>
              <a:rPr lang="en-GB" dirty="0" smtClean="0">
                <a:latin typeface="Arial" pitchFamily="34" charset="0"/>
                <a:ea typeface="DejaVu Sans" pitchFamily="34" charset="0"/>
                <a:cs typeface="Arial" pitchFamily="34" charset="0"/>
              </a:rPr>
              <a:t>This year: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7301061" cy="37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Steering Committee 2009-2010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800" dirty="0" smtClean="0"/>
              <a:t>Prof Jon Butterworth (Chair)     University College London     Until 30 September 2010 </a:t>
            </a:r>
          </a:p>
          <a:p>
            <a:pPr>
              <a:buNone/>
            </a:pPr>
            <a:r>
              <a:rPr lang="en-GB" sz="1800" dirty="0" smtClean="0"/>
              <a:t>Dr </a:t>
            </a:r>
            <a:r>
              <a:rPr lang="en-GB" sz="1800" dirty="0" err="1" smtClean="0"/>
              <a:t>Ulrik</a:t>
            </a:r>
            <a:r>
              <a:rPr lang="en-GB" sz="1800" dirty="0" smtClean="0"/>
              <a:t> </a:t>
            </a:r>
            <a:r>
              <a:rPr lang="en-GB" sz="1800" dirty="0" err="1" smtClean="0"/>
              <a:t>Egede</a:t>
            </a:r>
            <a:r>
              <a:rPr lang="en-GB" sz="1800" dirty="0" smtClean="0"/>
              <a:t>                              Imperial College London        Until 30 September 2010 </a:t>
            </a:r>
          </a:p>
          <a:p>
            <a:pPr>
              <a:buNone/>
            </a:pPr>
            <a:r>
              <a:rPr lang="en-GB" sz="1800" dirty="0" smtClean="0"/>
              <a:t>Prof </a:t>
            </a:r>
            <a:r>
              <a:rPr lang="en-GB" sz="1800" dirty="0" err="1" smtClean="0"/>
              <a:t>Beate</a:t>
            </a:r>
            <a:r>
              <a:rPr lang="en-GB" sz="1800" dirty="0" smtClean="0"/>
              <a:t> Heinemann               UC Berkeley                              Until 30 September 2011 </a:t>
            </a:r>
          </a:p>
          <a:p>
            <a:pPr>
              <a:buNone/>
            </a:pPr>
            <a:r>
              <a:rPr lang="en-GB" sz="1800" dirty="0" smtClean="0"/>
              <a:t>Prof Norman </a:t>
            </a:r>
            <a:r>
              <a:rPr lang="en-GB" sz="1800" dirty="0" err="1" smtClean="0"/>
              <a:t>McCubbin</a:t>
            </a:r>
            <a:r>
              <a:rPr lang="en-GB" sz="1800" dirty="0"/>
              <a:t> </a:t>
            </a:r>
            <a:r>
              <a:rPr lang="en-GB" sz="1800" dirty="0" smtClean="0"/>
              <a:t>            STFC                                           Until 30 September 2011 </a:t>
            </a:r>
          </a:p>
          <a:p>
            <a:pPr>
              <a:buNone/>
            </a:pPr>
            <a:r>
              <a:rPr lang="en-GB" sz="1800" dirty="0" smtClean="0"/>
              <a:t>Prof Mike Seymour                     CERN and U Manchester        Until 30 September 2011</a:t>
            </a:r>
          </a:p>
          <a:p>
            <a:pPr>
              <a:buNone/>
            </a:pPr>
            <a:r>
              <a:rPr lang="en-GB" sz="1800" dirty="0" smtClean="0"/>
              <a:t>Dr Claire Shepherd-</a:t>
            </a:r>
            <a:r>
              <a:rPr lang="en-GB" sz="1800" dirty="0" err="1" smtClean="0"/>
              <a:t>Themistocleous</a:t>
            </a:r>
            <a:r>
              <a:rPr lang="en-GB" sz="1800" dirty="0" smtClean="0"/>
              <a:t>           STFC                         Until 30 September 2010 </a:t>
            </a:r>
          </a:p>
          <a:p>
            <a:pPr>
              <a:buNone/>
            </a:pPr>
            <a:r>
              <a:rPr lang="en-GB" sz="1800" dirty="0" smtClean="0"/>
              <a:t>Professor Dan </a:t>
            </a:r>
            <a:r>
              <a:rPr lang="en-GB" sz="1800" dirty="0" err="1" smtClean="0"/>
              <a:t>Tovey</a:t>
            </a:r>
            <a:r>
              <a:rPr lang="en-GB" sz="1800" dirty="0"/>
              <a:t> </a:t>
            </a:r>
            <a:r>
              <a:rPr lang="en-GB" sz="1800" dirty="0" smtClean="0"/>
              <a:t>                  University of Sheffield             Until 30 September 2010</a:t>
            </a:r>
          </a:p>
          <a:p>
            <a:pPr>
              <a:buNone/>
            </a:pPr>
            <a:r>
              <a:rPr lang="en-GB" sz="1800" dirty="0" smtClean="0"/>
              <a:t>Prof Nigel Glover  (Director)      IPPP Durham University           ex officio </a:t>
            </a:r>
          </a:p>
          <a:p>
            <a:pPr>
              <a:buNone/>
            </a:pPr>
            <a:r>
              <a:rPr lang="en-GB" sz="1800" dirty="0" smtClean="0"/>
              <a:t>Dr Peter Richardson (Deputy)   IPPP Durham University           ex officio </a:t>
            </a:r>
          </a:p>
          <a:p>
            <a:pPr>
              <a:buNone/>
            </a:pPr>
            <a:r>
              <a:rPr lang="en-GB" sz="1800" dirty="0" smtClean="0"/>
              <a:t>Professor Patricia Ball                 IPPP Durham University          Until 30 September 2010 </a:t>
            </a:r>
          </a:p>
          <a:p>
            <a:pPr>
              <a:buNone/>
            </a:pPr>
            <a:r>
              <a:rPr lang="en-GB" sz="1800" dirty="0" smtClean="0"/>
              <a:t>Mrs Deborah Miller                    STFC (SPO)                                  in attendance </a:t>
            </a:r>
          </a:p>
          <a:p>
            <a:pPr>
              <a:buNone/>
            </a:pPr>
            <a:r>
              <a:rPr lang="en-GB" sz="1800" dirty="0" smtClean="0"/>
              <a:t>Mrs Linda Wilkinson                   IPPP                                             in attendance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Steering Committee 2010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800" dirty="0" smtClean="0"/>
              <a:t>Prof Jon Butterworth (Chair)     University College London     </a:t>
            </a:r>
            <a:r>
              <a:rPr lang="en-GB" sz="1800" dirty="0" smtClean="0">
                <a:solidFill>
                  <a:srgbClr val="7030A0"/>
                </a:solidFill>
              </a:rPr>
              <a:t>Until 30 September 2010</a:t>
            </a:r>
          </a:p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Prof Lance Dixon                          </a:t>
            </a:r>
            <a:r>
              <a:rPr lang="en-GB" sz="1800" dirty="0" smtClean="0"/>
              <a:t>SLAC and CERN                        Until 30 September 2013</a:t>
            </a:r>
          </a:p>
          <a:p>
            <a:pPr>
              <a:buNone/>
            </a:pPr>
            <a:r>
              <a:rPr lang="en-GB" sz="1800" dirty="0" smtClean="0"/>
              <a:t>Dr </a:t>
            </a:r>
            <a:r>
              <a:rPr lang="en-GB" sz="1800" dirty="0" err="1" smtClean="0"/>
              <a:t>Ulrik</a:t>
            </a:r>
            <a:r>
              <a:rPr lang="en-GB" sz="1800" dirty="0" smtClean="0"/>
              <a:t> </a:t>
            </a:r>
            <a:r>
              <a:rPr lang="en-GB" sz="1800" dirty="0" err="1" smtClean="0"/>
              <a:t>Egede</a:t>
            </a:r>
            <a:r>
              <a:rPr lang="en-GB" sz="1800" dirty="0" smtClean="0"/>
              <a:t>                              Imperial College London        </a:t>
            </a:r>
            <a:r>
              <a:rPr lang="en-GB" sz="1800" dirty="0" smtClean="0">
                <a:solidFill>
                  <a:srgbClr val="7030A0"/>
                </a:solidFill>
              </a:rPr>
              <a:t>Until 30 September 2010</a:t>
            </a:r>
          </a:p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Prof Graham Ross                        </a:t>
            </a:r>
            <a:r>
              <a:rPr lang="en-GB" sz="1800" dirty="0" smtClean="0"/>
              <a:t>Oxford                                       Until 30 September 2013</a:t>
            </a:r>
          </a:p>
          <a:p>
            <a:pPr>
              <a:buNone/>
            </a:pPr>
            <a:r>
              <a:rPr lang="en-GB" sz="1800" dirty="0" smtClean="0"/>
              <a:t>Prof </a:t>
            </a:r>
            <a:r>
              <a:rPr lang="en-GB" sz="1800" dirty="0" err="1" smtClean="0"/>
              <a:t>Beate</a:t>
            </a:r>
            <a:r>
              <a:rPr lang="en-GB" sz="1800" dirty="0" smtClean="0"/>
              <a:t> Heinemann               UC Berkeley                              Until 30 September 2011 </a:t>
            </a:r>
          </a:p>
          <a:p>
            <a:pPr>
              <a:buNone/>
            </a:pPr>
            <a:r>
              <a:rPr lang="en-GB" sz="1800" dirty="0" smtClean="0"/>
              <a:t>Prof Norman </a:t>
            </a:r>
            <a:r>
              <a:rPr lang="en-GB" sz="1800" dirty="0" err="1" smtClean="0"/>
              <a:t>McCubbin</a:t>
            </a:r>
            <a:r>
              <a:rPr lang="en-GB" sz="1800" dirty="0"/>
              <a:t> </a:t>
            </a:r>
            <a:r>
              <a:rPr lang="en-GB" sz="1800" dirty="0" smtClean="0"/>
              <a:t>            STFC                                           Until 30 September 2011 </a:t>
            </a:r>
          </a:p>
          <a:p>
            <a:pPr>
              <a:buNone/>
            </a:pPr>
            <a:r>
              <a:rPr lang="en-GB" sz="1800" dirty="0" smtClean="0"/>
              <a:t>Prof Mike Seymour                     CERN and U Manchester        Until 30 September 2011</a:t>
            </a:r>
          </a:p>
          <a:p>
            <a:pPr>
              <a:buNone/>
            </a:pPr>
            <a:r>
              <a:rPr lang="en-GB" sz="1800" dirty="0" smtClean="0"/>
              <a:t>Dr Claire Shepherd-</a:t>
            </a:r>
            <a:r>
              <a:rPr lang="en-GB" sz="1800" dirty="0" err="1" smtClean="0"/>
              <a:t>Themistocleous</a:t>
            </a:r>
            <a:r>
              <a:rPr lang="en-GB" sz="1800" dirty="0" smtClean="0"/>
              <a:t>           STFC                         </a:t>
            </a:r>
            <a:r>
              <a:rPr lang="en-GB" sz="1800" dirty="0" smtClean="0">
                <a:solidFill>
                  <a:srgbClr val="7030A0"/>
                </a:solidFill>
              </a:rPr>
              <a:t>Until 30 September 2010 </a:t>
            </a:r>
          </a:p>
          <a:p>
            <a:pPr>
              <a:buNone/>
            </a:pPr>
            <a:r>
              <a:rPr lang="en-GB" sz="1800" dirty="0" smtClean="0"/>
              <a:t>Professor Dan </a:t>
            </a:r>
            <a:r>
              <a:rPr lang="en-GB" sz="1800" dirty="0" err="1" smtClean="0"/>
              <a:t>Tovey</a:t>
            </a:r>
            <a:r>
              <a:rPr lang="en-GB" sz="1800" dirty="0"/>
              <a:t> </a:t>
            </a:r>
            <a:r>
              <a:rPr lang="en-GB" sz="1800" dirty="0" smtClean="0"/>
              <a:t>                  University of Sheffield             </a:t>
            </a:r>
            <a:r>
              <a:rPr lang="en-GB" sz="1800" dirty="0" smtClean="0">
                <a:solidFill>
                  <a:srgbClr val="7030A0"/>
                </a:solidFill>
              </a:rPr>
              <a:t>Until 30 September 2010</a:t>
            </a:r>
          </a:p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Prof Valya </a:t>
            </a:r>
            <a:r>
              <a:rPr lang="en-GB" sz="1800" dirty="0" err="1" smtClean="0">
                <a:solidFill>
                  <a:srgbClr val="C00000"/>
                </a:solidFill>
              </a:rPr>
              <a:t>Khoze</a:t>
            </a:r>
            <a:r>
              <a:rPr lang="en-GB" sz="1800" dirty="0" smtClean="0">
                <a:solidFill>
                  <a:srgbClr val="C00000"/>
                </a:solidFill>
              </a:rPr>
              <a:t> (Director)        </a:t>
            </a:r>
            <a:r>
              <a:rPr lang="en-GB" sz="1800" dirty="0" smtClean="0"/>
              <a:t>IPPP Durham University           ex officio </a:t>
            </a:r>
          </a:p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Dr Frank Krauss (Deputy)           </a:t>
            </a:r>
            <a:r>
              <a:rPr lang="en-GB" sz="1800" dirty="0" smtClean="0"/>
              <a:t>IPPP Durham University           ex officio </a:t>
            </a:r>
          </a:p>
          <a:p>
            <a:pPr>
              <a:buNone/>
            </a:pPr>
            <a:r>
              <a:rPr lang="en-GB" sz="1800" dirty="0" smtClean="0"/>
              <a:t>Professor Patricia Ball                 IPPP Durham University          </a:t>
            </a:r>
            <a:r>
              <a:rPr lang="en-GB" sz="1800" dirty="0" smtClean="0">
                <a:solidFill>
                  <a:srgbClr val="7030A0"/>
                </a:solidFill>
              </a:rPr>
              <a:t>Until 30 September 2010 </a:t>
            </a:r>
          </a:p>
          <a:p>
            <a:pPr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Dr Katharine Schofield               </a:t>
            </a:r>
            <a:r>
              <a:rPr lang="en-GB" sz="1800" dirty="0" smtClean="0"/>
              <a:t>STFC (Science  </a:t>
            </a:r>
            <a:r>
              <a:rPr lang="en-GB" sz="1800" dirty="0" err="1" smtClean="0"/>
              <a:t>Prog</a:t>
            </a:r>
            <a:r>
              <a:rPr lang="en-GB" sz="1800" dirty="0" smtClean="0"/>
              <a:t>. </a:t>
            </a:r>
            <a:r>
              <a:rPr lang="en-GB" sz="1800" dirty="0" err="1"/>
              <a:t>R</a:t>
            </a:r>
            <a:r>
              <a:rPr lang="en-GB" sz="1800" dirty="0" err="1" smtClean="0"/>
              <a:t>epr</a:t>
            </a:r>
            <a:r>
              <a:rPr lang="en-GB" sz="1800" dirty="0" smtClean="0"/>
              <a:t>.)        in attendance </a:t>
            </a:r>
          </a:p>
          <a:p>
            <a:pPr>
              <a:buNone/>
            </a:pPr>
            <a:r>
              <a:rPr lang="en-GB" sz="1800" dirty="0" smtClean="0"/>
              <a:t>Mrs Linda Wilkinson                   IPPP                                             in attendance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GB" sz="2800" dirty="0" smtClean="0">
                <a:solidFill>
                  <a:srgbClr val="FF0000"/>
                </a:solidFill>
              </a:rPr>
              <a:t>How does a UK-based World-class Phenomenology centre contribute to the development of particle physics?       (or science and technology more generally)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3300" b="1" dirty="0" smtClean="0"/>
              <a:t>Objectives:</a:t>
            </a:r>
          </a:p>
          <a:p>
            <a:pPr>
              <a:buNone/>
            </a:pPr>
            <a:r>
              <a:rPr lang="en-GB" sz="2000" dirty="0" smtClean="0"/>
              <a:t> 1. Perform internationally excellent research in particle phenomenology</a:t>
            </a:r>
          </a:p>
          <a:p>
            <a:pPr>
              <a:buNone/>
            </a:pPr>
            <a:r>
              <a:rPr lang="en-GB" sz="2000" dirty="0"/>
              <a:t> </a:t>
            </a:r>
            <a:r>
              <a:rPr lang="en-GB" sz="2000" dirty="0" smtClean="0"/>
              <a:t>2. Provide a critical mass of competence across all areas of particle theory with emphasis on connecting theory with experiments </a:t>
            </a:r>
          </a:p>
          <a:p>
            <a:pPr>
              <a:buNone/>
            </a:pPr>
            <a:r>
              <a:rPr lang="en-GB" sz="2000" dirty="0" smtClean="0"/>
              <a:t> 3. Engage with UK and International PP community to help shape future programme providing leadership, vision and strategic advice</a:t>
            </a:r>
          </a:p>
          <a:p>
            <a:pPr>
              <a:buNone/>
            </a:pPr>
            <a:r>
              <a:rPr lang="en-GB" sz="2000" dirty="0" smtClean="0"/>
              <a:t> 4. Attract and retain the best people</a:t>
            </a:r>
            <a:endParaRPr lang="en-GB" sz="2000" b="1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3300" b="1" dirty="0" smtClean="0"/>
              <a:t>Responsibilities:</a:t>
            </a:r>
            <a:r>
              <a:rPr lang="en-GB" sz="3800" b="1" dirty="0" smtClean="0"/>
              <a:t> </a:t>
            </a:r>
          </a:p>
          <a:p>
            <a:pPr>
              <a:buNone/>
            </a:pPr>
            <a:r>
              <a:rPr lang="en-GB" sz="2000" b="1" dirty="0" smtClean="0"/>
              <a:t> </a:t>
            </a:r>
            <a:r>
              <a:rPr lang="en-GB" sz="2000" dirty="0" smtClean="0"/>
              <a:t>1.</a:t>
            </a:r>
            <a:r>
              <a:rPr lang="en-GB" sz="2000" b="1" dirty="0" smtClean="0"/>
              <a:t> </a:t>
            </a:r>
            <a:r>
              <a:rPr lang="en-GB" sz="2000" dirty="0" smtClean="0"/>
              <a:t>Strong two-way interaction so that UK can play an even more pivotal role in experimental programme at CERN and elsewhere:</a:t>
            </a:r>
          </a:p>
          <a:p>
            <a:pPr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a) </a:t>
            </a:r>
            <a:r>
              <a:rPr lang="en-GB" sz="2000" dirty="0"/>
              <a:t>r</a:t>
            </a:r>
            <a:r>
              <a:rPr lang="en-GB" sz="2000" dirty="0" smtClean="0"/>
              <a:t>espond to new theoretical developments - explore experimental implications</a:t>
            </a:r>
          </a:p>
          <a:p>
            <a:pPr>
              <a:buNone/>
            </a:pPr>
            <a:r>
              <a:rPr lang="en-GB" sz="2000" dirty="0" smtClean="0"/>
              <a:t>       b) respond quickly to requests from UK experimenters</a:t>
            </a:r>
          </a:p>
          <a:p>
            <a:pPr>
              <a:buNone/>
            </a:pPr>
            <a:r>
              <a:rPr lang="en-GB" sz="2000" dirty="0"/>
              <a:t> 2</a:t>
            </a:r>
            <a:r>
              <a:rPr lang="en-GB" sz="2000" dirty="0" smtClean="0"/>
              <a:t>.  Active programme of Workshops and focused meetings on timely subjects.</a:t>
            </a:r>
          </a:p>
          <a:p>
            <a:pPr>
              <a:buNone/>
            </a:pPr>
            <a:r>
              <a:rPr lang="en-GB" sz="2000" dirty="0" smtClean="0"/>
              <a:t> 3. Enhance the visibility and role of UK groups within the global community</a:t>
            </a:r>
          </a:p>
          <a:p>
            <a:pPr>
              <a:buNone/>
            </a:pPr>
            <a:r>
              <a:rPr lang="en-GB" sz="2000" dirty="0"/>
              <a:t> </a:t>
            </a:r>
            <a:r>
              <a:rPr lang="en-GB" sz="2000" dirty="0" smtClean="0"/>
              <a:t>4. Training and opportunities for research students.</a:t>
            </a:r>
          </a:p>
          <a:p>
            <a:pPr>
              <a:buNone/>
            </a:pPr>
            <a:r>
              <a:rPr lang="en-GB" sz="2000" dirty="0"/>
              <a:t> 5</a:t>
            </a:r>
            <a:r>
              <a:rPr lang="en-GB" sz="2000" dirty="0" smtClean="0"/>
              <a:t>. Contribute to public understanding of science</a:t>
            </a:r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do we provide </a:t>
            </a:r>
            <a:br>
              <a:rPr lang="en-GB" b="1" dirty="0" smtClean="0"/>
            </a:br>
            <a:r>
              <a:rPr lang="en-GB" b="1" dirty="0" smtClean="0"/>
              <a:t>IPPP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1947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Workshops</a:t>
            </a:r>
          </a:p>
          <a:p>
            <a:pPr>
              <a:buNone/>
            </a:pPr>
            <a:r>
              <a:rPr lang="en-GB" dirty="0" smtClean="0"/>
              <a:t>Publications and Research Highlights ….</a:t>
            </a:r>
            <a:endParaRPr lang="en-GB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3068960"/>
            <a:ext cx="87129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8288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Since its creation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 in 2000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 the IPPP has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8288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published more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 than 800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 scientific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 papers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DejaVu San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1828800" algn="l"/>
              </a:tabLst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8288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organised or co-organised 145 meetings or workshops, ~ half of which have been in Durham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1828800" algn="l"/>
              </a:tabLst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8288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produced ~ 40 PhD's in particle physics phenomenology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1828800" algn="l"/>
              </a:tabLst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8288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95% of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postdocs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pitchFamily="34" charset="0"/>
                <a:cs typeface="Arial" pitchFamily="34" charset="0"/>
              </a:rPr>
              <a:t> and 60% of PhD students go on to research positions in particle physics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IPPP Publications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/>
              <a:t>YEAR           IPPP-papers       top-cited papers</a:t>
            </a:r>
          </a:p>
          <a:p>
            <a:pPr marL="514350" indent="-514350">
              <a:buNone/>
            </a:pPr>
            <a:r>
              <a:rPr lang="en-GB" dirty="0" smtClean="0"/>
              <a:t>                                                 </a:t>
            </a:r>
            <a:r>
              <a:rPr lang="en-GB" sz="2400" dirty="0" smtClean="0"/>
              <a:t>IPPP/ all papers in hep-ph</a:t>
            </a:r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/>
              <a:t>2005                 </a:t>
            </a:r>
            <a:r>
              <a:rPr lang="en-GB" dirty="0" smtClean="0">
                <a:solidFill>
                  <a:srgbClr val="FF0000"/>
                </a:solidFill>
              </a:rPr>
              <a:t> 72</a:t>
            </a:r>
            <a:r>
              <a:rPr lang="en-GB" dirty="0" smtClean="0"/>
              <a:t>                          </a:t>
            </a:r>
            <a:r>
              <a:rPr lang="en-GB" dirty="0" smtClean="0">
                <a:solidFill>
                  <a:srgbClr val="002060"/>
                </a:solidFill>
              </a:rPr>
              <a:t> 26/347</a:t>
            </a:r>
            <a:r>
              <a:rPr lang="en-GB" dirty="0" smtClean="0"/>
              <a:t>      </a:t>
            </a:r>
          </a:p>
          <a:p>
            <a:pPr marL="514350" indent="-514350">
              <a:buNone/>
            </a:pPr>
            <a:r>
              <a:rPr lang="en-GB" dirty="0" smtClean="0"/>
              <a:t>2006                  </a:t>
            </a:r>
            <a:r>
              <a:rPr lang="en-GB" dirty="0" smtClean="0">
                <a:solidFill>
                  <a:srgbClr val="FF0000"/>
                </a:solidFill>
              </a:rPr>
              <a:t>79</a:t>
            </a:r>
            <a:r>
              <a:rPr lang="en-GB" dirty="0" smtClean="0"/>
              <a:t>                           </a:t>
            </a:r>
            <a:r>
              <a:rPr lang="en-GB" dirty="0" smtClean="0">
                <a:solidFill>
                  <a:srgbClr val="002060"/>
                </a:solidFill>
              </a:rPr>
              <a:t>29/289</a:t>
            </a:r>
            <a:r>
              <a:rPr lang="en-GB" dirty="0" smtClean="0"/>
              <a:t>      </a:t>
            </a:r>
          </a:p>
          <a:p>
            <a:pPr marL="514350" indent="-514350">
              <a:buNone/>
            </a:pPr>
            <a:r>
              <a:rPr lang="en-GB" dirty="0" smtClean="0"/>
              <a:t>2007                  </a:t>
            </a:r>
            <a:r>
              <a:rPr lang="en-GB" dirty="0" smtClean="0">
                <a:solidFill>
                  <a:srgbClr val="FF0000"/>
                </a:solidFill>
              </a:rPr>
              <a:t>89</a:t>
            </a:r>
            <a:r>
              <a:rPr lang="en-GB" dirty="0" smtClean="0"/>
              <a:t>                          </a:t>
            </a:r>
            <a:r>
              <a:rPr lang="en-GB" dirty="0" smtClean="0">
                <a:solidFill>
                  <a:srgbClr val="002060"/>
                </a:solidFill>
              </a:rPr>
              <a:t> 10/211</a:t>
            </a:r>
            <a:r>
              <a:rPr lang="en-GB" dirty="0" smtClean="0"/>
              <a:t>      </a:t>
            </a:r>
          </a:p>
          <a:p>
            <a:pPr marL="514350" indent="-514350">
              <a:buNone/>
            </a:pPr>
            <a:r>
              <a:rPr lang="en-GB" dirty="0" smtClean="0"/>
              <a:t>2008                  </a:t>
            </a:r>
            <a:r>
              <a:rPr lang="en-GB" dirty="0" smtClean="0">
                <a:solidFill>
                  <a:srgbClr val="FF0000"/>
                </a:solidFill>
              </a:rPr>
              <a:t>85</a:t>
            </a:r>
            <a:r>
              <a:rPr lang="en-GB" dirty="0" smtClean="0"/>
              <a:t>                           </a:t>
            </a:r>
            <a:r>
              <a:rPr lang="en-GB" dirty="0" smtClean="0">
                <a:solidFill>
                  <a:srgbClr val="002060"/>
                </a:solidFill>
              </a:rPr>
              <a:t>  3/122</a:t>
            </a:r>
            <a:r>
              <a:rPr lang="en-GB" dirty="0" smtClean="0"/>
              <a:t>  </a:t>
            </a:r>
          </a:p>
          <a:p>
            <a:pPr marL="514350" indent="-514350">
              <a:buNone/>
            </a:pPr>
            <a:r>
              <a:rPr lang="en-GB" dirty="0" smtClean="0"/>
              <a:t>2009                  </a:t>
            </a:r>
            <a:r>
              <a:rPr lang="en-GB" dirty="0" smtClean="0">
                <a:solidFill>
                  <a:srgbClr val="FF0000"/>
                </a:solidFill>
              </a:rPr>
              <a:t>86</a:t>
            </a:r>
            <a:r>
              <a:rPr lang="en-GB" dirty="0" smtClean="0"/>
              <a:t>                          </a:t>
            </a:r>
            <a:r>
              <a:rPr lang="en-GB" dirty="0" smtClean="0">
                <a:solidFill>
                  <a:srgbClr val="002060"/>
                </a:solidFill>
              </a:rPr>
              <a:t> 10/211</a:t>
            </a:r>
            <a:r>
              <a:rPr lang="en-GB" dirty="0" smtClean="0"/>
              <a:t>      </a:t>
            </a:r>
          </a:p>
          <a:p>
            <a:pPr marL="514350" indent="-514350">
              <a:buNone/>
            </a:pPr>
            <a:r>
              <a:rPr lang="en-GB" dirty="0" smtClean="0"/>
              <a:t>2010                  </a:t>
            </a:r>
            <a:r>
              <a:rPr lang="en-GB" dirty="0" smtClean="0">
                <a:solidFill>
                  <a:srgbClr val="FF0000"/>
                </a:solidFill>
              </a:rPr>
              <a:t>65   </a:t>
            </a:r>
            <a:r>
              <a:rPr lang="en-GB" dirty="0" smtClean="0"/>
              <a:t>(up to Sept)      </a:t>
            </a:r>
            <a:r>
              <a:rPr lang="en-GB" dirty="0" smtClean="0">
                <a:solidFill>
                  <a:srgbClr val="002060"/>
                </a:solidFill>
              </a:rPr>
              <a:t>0/1</a:t>
            </a:r>
            <a:r>
              <a:rPr lang="en-GB" dirty="0" smtClean="0"/>
              <a:t>    </a:t>
            </a:r>
          </a:p>
          <a:p>
            <a:pPr marL="514350" indent="-514350">
              <a:buNone/>
            </a:pPr>
            <a:r>
              <a:rPr lang="en-GB" dirty="0" smtClean="0"/>
              <a:t>  </a:t>
            </a:r>
          </a:p>
          <a:p>
            <a:pPr marL="514350" indent="-51435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IPPP Publications </a:t>
            </a:r>
            <a:endParaRPr lang="en-GB" dirty="0"/>
          </a:p>
        </p:txBody>
      </p:sp>
      <p:pic>
        <p:nvPicPr>
          <p:cNvPr id="4" name="Content Placeholder 3" descr="valya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20888"/>
            <a:ext cx="4007636" cy="2493640"/>
          </a:xfrm>
        </p:spPr>
      </p:pic>
      <p:pic>
        <p:nvPicPr>
          <p:cNvPr id="5" name="Content Placeholder 3" descr="valy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20888"/>
            <a:ext cx="4010230" cy="2484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772816"/>
            <a:ext cx="418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IPPP top-cited papers/ all top-cited hep-ph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25051" y="5445224"/>
            <a:ext cx="40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blue is IPPP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7030A0"/>
                </a:solidFill>
              </a:rPr>
              <a:t>purple is IAS </a:t>
            </a:r>
            <a:r>
              <a:rPr lang="en-GB" dirty="0" smtClean="0">
                <a:solidFill>
                  <a:srgbClr val="92D050"/>
                </a:solidFill>
              </a:rPr>
              <a:t>and yellow DESY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9216" y="3419708"/>
            <a:ext cx="653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DESY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818970" y="3995772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IAS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578393" y="306896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IPPP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IPPP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IPPP organises, co-organises or sponsors </a:t>
            </a:r>
          </a:p>
          <a:p>
            <a:pPr>
              <a:buNone/>
            </a:pPr>
            <a:r>
              <a:rPr lang="en-GB" dirty="0" smtClean="0"/>
              <a:t>close to 20 workshops a year (100</a:t>
            </a:r>
            <a:r>
              <a:rPr lang="en-GB" baseline="30000" dirty="0" smtClean="0"/>
              <a:t>th</a:t>
            </a:r>
            <a:r>
              <a:rPr lang="en-GB" dirty="0" smtClean="0"/>
              <a:t> meeting was in 2007)</a:t>
            </a:r>
            <a:endParaRPr lang="en-GB" sz="2600" dirty="0" smtClean="0"/>
          </a:p>
          <a:p>
            <a:pPr>
              <a:buNone/>
            </a:pPr>
            <a:r>
              <a:rPr lang="en-GB" sz="2600" dirty="0" smtClean="0"/>
              <a:t> including               Annual Theory Meetings   and </a:t>
            </a:r>
          </a:p>
          <a:p>
            <a:pPr>
              <a:buNone/>
            </a:pPr>
            <a:r>
              <a:rPr lang="en-GB" sz="2600" dirty="0" smtClean="0"/>
              <a:t>                                 Young Experimentalists and Theorists Institute</a:t>
            </a:r>
          </a:p>
          <a:p>
            <a:pPr>
              <a:buNone/>
            </a:pPr>
            <a:endParaRPr lang="en-GB" dirty="0" smtClean="0"/>
          </a:p>
          <a:p>
            <a:pPr marL="514350" indent="-514350">
              <a:buAutoNum type="arabicPlain" startAt="2010"/>
            </a:pPr>
            <a:r>
              <a:rPr lang="en-GB" dirty="0" smtClean="0"/>
              <a:t>   total of  </a:t>
            </a:r>
            <a:r>
              <a:rPr lang="en-GB" dirty="0" smtClean="0">
                <a:solidFill>
                  <a:srgbClr val="FF0000"/>
                </a:solidFill>
              </a:rPr>
              <a:t>18</a:t>
            </a:r>
            <a:r>
              <a:rPr lang="en-GB" dirty="0" smtClean="0"/>
              <a:t> workshops      </a:t>
            </a:r>
            <a:r>
              <a:rPr lang="en-GB" dirty="0" smtClean="0">
                <a:solidFill>
                  <a:srgbClr val="002060"/>
                </a:solidFill>
              </a:rPr>
              <a:t>6</a:t>
            </a:r>
            <a:r>
              <a:rPr lang="en-GB" dirty="0" smtClean="0"/>
              <a:t> in Durham</a:t>
            </a:r>
          </a:p>
          <a:p>
            <a:pPr marL="514350" indent="-514350">
              <a:buNone/>
            </a:pPr>
            <a:r>
              <a:rPr lang="en-GB" dirty="0" smtClean="0"/>
              <a:t>2009                 </a:t>
            </a:r>
            <a:r>
              <a:rPr lang="en-GB" dirty="0" smtClean="0">
                <a:solidFill>
                  <a:srgbClr val="FF0000"/>
                </a:solidFill>
              </a:rPr>
              <a:t> 23</a:t>
            </a:r>
            <a:r>
              <a:rPr lang="en-GB" dirty="0" smtClean="0"/>
              <a:t>                          </a:t>
            </a:r>
            <a:r>
              <a:rPr lang="en-GB" dirty="0" smtClean="0">
                <a:solidFill>
                  <a:srgbClr val="002060"/>
                </a:solidFill>
              </a:rPr>
              <a:t> 8</a:t>
            </a:r>
            <a:r>
              <a:rPr lang="en-GB" dirty="0" smtClean="0"/>
              <a:t>      </a:t>
            </a:r>
          </a:p>
          <a:p>
            <a:pPr marL="514350" indent="-514350">
              <a:buNone/>
            </a:pPr>
            <a:r>
              <a:rPr lang="en-GB" dirty="0" smtClean="0"/>
              <a:t>2008                  </a:t>
            </a:r>
            <a:r>
              <a:rPr lang="en-GB" dirty="0" smtClean="0">
                <a:solidFill>
                  <a:srgbClr val="FF0000"/>
                </a:solidFill>
              </a:rPr>
              <a:t>16</a:t>
            </a:r>
            <a:r>
              <a:rPr lang="en-GB" dirty="0" smtClean="0"/>
              <a:t>                           </a:t>
            </a:r>
            <a:r>
              <a:rPr lang="en-GB" dirty="0" smtClean="0">
                <a:solidFill>
                  <a:srgbClr val="002060"/>
                </a:solidFill>
              </a:rPr>
              <a:t>6</a:t>
            </a:r>
            <a:r>
              <a:rPr lang="en-GB" dirty="0" smtClean="0"/>
              <a:t>      </a:t>
            </a:r>
          </a:p>
          <a:p>
            <a:pPr marL="514350" indent="-514350">
              <a:buNone/>
            </a:pPr>
            <a:r>
              <a:rPr lang="en-GB" dirty="0" smtClean="0"/>
              <a:t>2007                  </a:t>
            </a:r>
            <a:r>
              <a:rPr lang="en-GB" dirty="0" smtClean="0">
                <a:solidFill>
                  <a:srgbClr val="FF0000"/>
                </a:solidFill>
              </a:rPr>
              <a:t>19</a:t>
            </a:r>
            <a:r>
              <a:rPr lang="en-GB" dirty="0" smtClean="0"/>
              <a:t>                           </a:t>
            </a:r>
            <a:r>
              <a:rPr lang="en-GB" dirty="0" smtClean="0">
                <a:solidFill>
                  <a:srgbClr val="002060"/>
                </a:solidFill>
              </a:rPr>
              <a:t>7</a:t>
            </a:r>
            <a:r>
              <a:rPr lang="en-GB" dirty="0" smtClean="0"/>
              <a:t>      </a:t>
            </a:r>
          </a:p>
          <a:p>
            <a:pPr marL="514350" indent="-514350">
              <a:buNone/>
            </a:pPr>
            <a:r>
              <a:rPr lang="en-GB" dirty="0" smtClean="0"/>
              <a:t>2006                  </a:t>
            </a:r>
            <a:r>
              <a:rPr lang="en-GB" dirty="0" smtClean="0">
                <a:solidFill>
                  <a:srgbClr val="FF0000"/>
                </a:solidFill>
              </a:rPr>
              <a:t>15</a:t>
            </a:r>
            <a:r>
              <a:rPr lang="en-GB" dirty="0" smtClean="0"/>
              <a:t>                           </a:t>
            </a:r>
            <a:r>
              <a:rPr lang="en-GB" dirty="0" smtClean="0">
                <a:solidFill>
                  <a:srgbClr val="002060"/>
                </a:solidFill>
              </a:rPr>
              <a:t>8</a:t>
            </a:r>
            <a:r>
              <a:rPr lang="en-GB" dirty="0" smtClean="0"/>
              <a:t>      </a:t>
            </a:r>
          </a:p>
          <a:p>
            <a:pPr marL="514350" indent="-51435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4932040" y="6093296"/>
            <a:ext cx="3908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http://www.ippp.dur.ac.uk/Workshops/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1. IPPP 2000-2005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GB" sz="2900" dirty="0" smtClean="0"/>
              <a:t>In 2000 PPARC decided to fund a dedicated Institute to strengthen and coordinate  Particle </a:t>
            </a:r>
            <a:r>
              <a:rPr lang="en-GB" sz="2900" dirty="0"/>
              <a:t>P</a:t>
            </a:r>
            <a:r>
              <a:rPr lang="en-GB" sz="2900" dirty="0" smtClean="0"/>
              <a:t>hysics </a:t>
            </a:r>
            <a:r>
              <a:rPr lang="en-GB" sz="2900" dirty="0"/>
              <a:t>P</a:t>
            </a:r>
            <a:r>
              <a:rPr lang="en-GB" sz="2900" dirty="0" smtClean="0"/>
              <a:t>henomenology research in the UK.</a:t>
            </a:r>
          </a:p>
          <a:p>
            <a:pPr>
              <a:buNone/>
            </a:pPr>
            <a:endParaRPr lang="en-GB" sz="2900" dirty="0" smtClean="0"/>
          </a:p>
          <a:p>
            <a:r>
              <a:rPr lang="en-GB" sz="2900" dirty="0" smtClean="0"/>
              <a:t>IPPP was created as a partnership between Durham University and PPARC. </a:t>
            </a:r>
          </a:p>
          <a:p>
            <a:pPr>
              <a:buNone/>
            </a:pPr>
            <a:r>
              <a:rPr lang="en-GB" sz="2900" dirty="0"/>
              <a:t> </a:t>
            </a:r>
            <a:r>
              <a:rPr lang="en-GB" sz="2900" dirty="0" smtClean="0"/>
              <a:t>     Durham Physics (1999):     </a:t>
            </a:r>
            <a:r>
              <a:rPr lang="en-GB" sz="2900" dirty="0" smtClean="0">
                <a:solidFill>
                  <a:srgbClr val="7030A0"/>
                </a:solidFill>
              </a:rPr>
              <a:t>Alan Martin, James Stirling, Mike Pennington, </a:t>
            </a:r>
          </a:p>
          <a:p>
            <a:pPr>
              <a:buNone/>
            </a:pPr>
            <a:r>
              <a:rPr lang="en-GB" sz="2900" dirty="0">
                <a:solidFill>
                  <a:srgbClr val="7030A0"/>
                </a:solidFill>
              </a:rPr>
              <a:t> </a:t>
            </a:r>
            <a:r>
              <a:rPr lang="en-GB" sz="2900" dirty="0" smtClean="0">
                <a:solidFill>
                  <a:srgbClr val="7030A0"/>
                </a:solidFill>
              </a:rPr>
              <a:t>                                    Nigel Glover, Chris Maxwell, Valya </a:t>
            </a:r>
            <a:r>
              <a:rPr lang="en-GB" sz="2900" dirty="0" err="1" smtClean="0">
                <a:solidFill>
                  <a:srgbClr val="7030A0"/>
                </a:solidFill>
              </a:rPr>
              <a:t>Khoze</a:t>
            </a:r>
            <a:r>
              <a:rPr lang="en-GB" sz="2900" dirty="0" smtClean="0">
                <a:solidFill>
                  <a:srgbClr val="7030A0"/>
                </a:solidFill>
              </a:rPr>
              <a:t>, Adrian Signer</a:t>
            </a:r>
          </a:p>
          <a:p>
            <a:pPr>
              <a:buNone/>
            </a:pPr>
            <a:endParaRPr lang="en-GB" sz="29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2900" dirty="0"/>
              <a:t> </a:t>
            </a:r>
            <a:r>
              <a:rPr lang="en-GB" sz="2900" dirty="0" smtClean="0"/>
              <a:t>      University committed 4 new permanent staff positions  at £3.2M</a:t>
            </a:r>
          </a:p>
          <a:p>
            <a:pPr>
              <a:buNone/>
            </a:pPr>
            <a:r>
              <a:rPr lang="en-GB" sz="2900" dirty="0" smtClean="0"/>
              <a:t>       </a:t>
            </a:r>
            <a:r>
              <a:rPr lang="en-GB" sz="2900" dirty="0" smtClean="0">
                <a:solidFill>
                  <a:srgbClr val="7030A0"/>
                </a:solidFill>
              </a:rPr>
              <a:t>Steve Abel , Patricia Ball, Georg </a:t>
            </a:r>
            <a:r>
              <a:rPr lang="en-GB" sz="2900" dirty="0" err="1" smtClean="0">
                <a:solidFill>
                  <a:srgbClr val="7030A0"/>
                </a:solidFill>
              </a:rPr>
              <a:t>Weiglein</a:t>
            </a:r>
            <a:r>
              <a:rPr lang="en-GB" sz="2900" dirty="0" smtClean="0">
                <a:solidFill>
                  <a:srgbClr val="7030A0"/>
                </a:solidFill>
              </a:rPr>
              <a:t> and </a:t>
            </a:r>
            <a:r>
              <a:rPr lang="en-GB" sz="2900" dirty="0" err="1" smtClean="0">
                <a:solidFill>
                  <a:srgbClr val="7030A0"/>
                </a:solidFill>
              </a:rPr>
              <a:t>Sacha</a:t>
            </a:r>
            <a:r>
              <a:rPr lang="en-GB" sz="2900" dirty="0" smtClean="0">
                <a:solidFill>
                  <a:srgbClr val="7030A0"/>
                </a:solidFill>
              </a:rPr>
              <a:t> Davidson</a:t>
            </a:r>
          </a:p>
          <a:p>
            <a:pPr>
              <a:buNone/>
            </a:pPr>
            <a:endParaRPr lang="en-GB" sz="29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2900" dirty="0" smtClean="0">
                <a:solidFill>
                  <a:srgbClr val="7030A0"/>
                </a:solidFill>
              </a:rPr>
              <a:t>       </a:t>
            </a:r>
            <a:r>
              <a:rPr lang="en-GB" sz="2900" dirty="0" smtClean="0"/>
              <a:t>Research Council provided a 10-year grant  £8.3M  for</a:t>
            </a:r>
          </a:p>
          <a:p>
            <a:pPr>
              <a:buNone/>
            </a:pPr>
            <a:r>
              <a:rPr lang="en-GB" sz="2900" dirty="0"/>
              <a:t> </a:t>
            </a:r>
            <a:r>
              <a:rPr lang="en-GB" sz="2900" dirty="0" smtClean="0"/>
              <a:t>      postdoctoral positions,   support staff,  budget for Workshops and Visitors</a:t>
            </a:r>
          </a:p>
          <a:p>
            <a:pPr>
              <a:buNone/>
            </a:pPr>
            <a:endParaRPr lang="en-GB" sz="2900" dirty="0"/>
          </a:p>
          <a:p>
            <a:pPr>
              <a:buNone/>
            </a:pPr>
            <a:r>
              <a:rPr lang="en-GB" sz="2900" dirty="0" smtClean="0"/>
              <a:t>      University, DTI and Ogden Trust together provided £6.6M for a new  building to house the Institute.</a:t>
            </a:r>
            <a:endParaRPr lang="en-GB" sz="2000" dirty="0"/>
          </a:p>
          <a:p>
            <a:pPr>
              <a:buNone/>
            </a:pPr>
            <a:endParaRPr lang="en-GB" sz="2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2900" dirty="0" smtClean="0">
                <a:solidFill>
                  <a:srgbClr val="7030A0"/>
                </a:solidFill>
              </a:rPr>
              <a:t>       James Stirling (first IPPP Director) and  Nigel Glover (Deputy Director)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4087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7200" dirty="0" smtClean="0"/>
              <a:t>       YETI 2010 : dark world, cosmology, LHC                   </a:t>
            </a:r>
            <a:r>
              <a:rPr lang="en-GB" sz="11200" dirty="0" smtClean="0">
                <a:solidFill>
                  <a:srgbClr val="002060"/>
                </a:solidFill>
              </a:rPr>
              <a:t>Workshops-2010 Part I</a:t>
            </a:r>
          </a:p>
          <a:p>
            <a:pPr>
              <a:buNone/>
            </a:pPr>
            <a:r>
              <a:rPr lang="en-GB" sz="7200" dirty="0" smtClean="0"/>
              <a:t>       Durham   12 January - 14 January 2010</a:t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Higgs-Maxwell Meeting: Particle Physics and  Cosmology</a:t>
            </a:r>
          </a:p>
          <a:p>
            <a:pPr>
              <a:buNone/>
            </a:pPr>
            <a:r>
              <a:rPr lang="en-GB" sz="7200" dirty="0" smtClean="0"/>
              <a:t>       Royal Society of Edinburgh  10 February 2010</a:t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Theory Experiment Interplay at the LHC Workshop </a:t>
            </a:r>
            <a:br>
              <a:rPr lang="en-GB" sz="7200" dirty="0" smtClean="0"/>
            </a:br>
            <a:r>
              <a:rPr lang="en-GB" sz="7200" dirty="0" smtClean="0"/>
              <a:t>Royal Holloway, University of London   8 April - 9 April 2010</a:t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Numbers, Periods and Quantum Field Theory</a:t>
            </a:r>
            <a:br>
              <a:rPr lang="en-GB" sz="7200" dirty="0" smtClean="0"/>
            </a:br>
            <a:r>
              <a:rPr lang="en-GB" sz="7200" dirty="0" smtClean="0"/>
              <a:t>Durham 15 April - 17 April 2010</a:t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Exploring the Origin of Mass: A New Dawn</a:t>
            </a:r>
            <a:br>
              <a:rPr lang="en-GB" sz="7200" dirty="0" smtClean="0"/>
            </a:br>
            <a:r>
              <a:rPr lang="en-GB" sz="7200" dirty="0" smtClean="0"/>
              <a:t>Durham   21 April - 24 April 2010</a:t>
            </a:r>
          </a:p>
          <a:p>
            <a:pPr>
              <a:buNone/>
            </a:pPr>
            <a:endParaRPr lang="en-GB" sz="7200" dirty="0" smtClean="0"/>
          </a:p>
          <a:p>
            <a:pPr>
              <a:buNone/>
            </a:pPr>
            <a:r>
              <a:rPr lang="en-GB" sz="7200" dirty="0" smtClean="0"/>
              <a:t>       Amplitudes 2010</a:t>
            </a:r>
            <a:br>
              <a:rPr lang="en-GB" sz="7200" dirty="0" smtClean="0"/>
            </a:br>
            <a:r>
              <a:rPr lang="en-GB" sz="7200" dirty="0" smtClean="0"/>
              <a:t>Queen Mary, University of London  4 May - 7 May 2010</a:t>
            </a:r>
          </a:p>
          <a:p>
            <a:pPr>
              <a:buNone/>
            </a:pP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BOOST2010</a:t>
            </a:r>
            <a:br>
              <a:rPr lang="en-GB" sz="7200" dirty="0" smtClean="0"/>
            </a:br>
            <a:r>
              <a:rPr lang="en-GB" sz="7200" dirty="0" smtClean="0"/>
              <a:t>Oxford  22 June - 25 June 2010</a:t>
            </a:r>
          </a:p>
          <a:p>
            <a:pPr>
              <a:buNone/>
            </a:pPr>
            <a:endParaRPr lang="en-GB" sz="7200" dirty="0" smtClean="0"/>
          </a:p>
          <a:p>
            <a:pPr>
              <a:buNone/>
            </a:pPr>
            <a:r>
              <a:rPr lang="en-GB" sz="7200" dirty="0" smtClean="0"/>
              <a:t>      CKM2010: 6th International Workshop on the CKM </a:t>
            </a:r>
            <a:r>
              <a:rPr lang="en-GB" sz="7200" dirty="0" err="1" smtClean="0"/>
              <a:t>Unitarity</a:t>
            </a:r>
            <a:r>
              <a:rPr lang="en-GB" sz="7200" dirty="0" smtClean="0"/>
              <a:t> Triangle</a:t>
            </a:r>
            <a:br>
              <a:rPr lang="en-GB" sz="7200" dirty="0" smtClean="0"/>
            </a:br>
            <a:r>
              <a:rPr lang="en-GB" sz="7200" dirty="0" smtClean="0"/>
              <a:t>Warwick University  6 September - 10 September 2010</a:t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Vector boson plus jets as a signal and background</a:t>
            </a:r>
            <a:br>
              <a:rPr lang="en-GB" sz="7200" dirty="0" smtClean="0"/>
            </a:br>
            <a:r>
              <a:rPr lang="en-GB" sz="7200" dirty="0" smtClean="0"/>
              <a:t>Durham 8 September - 10 September 2010</a:t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endParaRPr lang="en-GB" sz="7200" dirty="0" smtClean="0"/>
          </a:p>
          <a:p>
            <a:pPr>
              <a:buNone/>
            </a:pPr>
            <a:endParaRPr lang="en-GB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6693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dirty="0" smtClean="0"/>
              <a:t>           </a:t>
            </a:r>
            <a:r>
              <a:rPr lang="en-GB" sz="7200" dirty="0" smtClean="0"/>
              <a:t> Lattice meets Phenomenology                                   </a:t>
            </a:r>
            <a:r>
              <a:rPr lang="en-GB" sz="11200" dirty="0" smtClean="0">
                <a:solidFill>
                  <a:srgbClr val="002060"/>
                </a:solidFill>
              </a:rPr>
              <a:t>Workshops-2010 Part II </a:t>
            </a: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Durham  15 September - 17 September 2010</a:t>
            </a:r>
            <a:br>
              <a:rPr lang="en-GB" sz="7200" dirty="0" smtClean="0"/>
            </a:br>
            <a:endParaRPr lang="en-GB" sz="7200" dirty="0" smtClean="0"/>
          </a:p>
          <a:p>
            <a:pPr>
              <a:buNone/>
            </a:pPr>
            <a:r>
              <a:rPr lang="en-GB" sz="7200" dirty="0" smtClean="0"/>
              <a:t>       CERN Theory Institute: Neutrino Theory, Models, and Experimental perspectives</a:t>
            </a:r>
            <a:br>
              <a:rPr lang="en-GB" sz="7200" dirty="0" smtClean="0"/>
            </a:br>
            <a:r>
              <a:rPr lang="en-GB" sz="7200" dirty="0" smtClean="0"/>
              <a:t>CERN  13 September - 22 September 2010</a:t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Working Group on </a:t>
            </a:r>
            <a:r>
              <a:rPr lang="en-GB" sz="7200" dirty="0" err="1" smtClean="0"/>
              <a:t>Radiative</a:t>
            </a:r>
            <a:r>
              <a:rPr lang="en-GB" sz="7200" dirty="0" smtClean="0"/>
              <a:t> Corrections and MC Generators for Low Energies</a:t>
            </a:r>
            <a:br>
              <a:rPr lang="en-GB" sz="7200" dirty="0" smtClean="0"/>
            </a:br>
            <a:r>
              <a:rPr lang="en-GB" sz="7200" dirty="0" smtClean="0"/>
              <a:t>Liverpool 18 September - 19 September 2010</a:t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LHC first results and outlook</a:t>
            </a:r>
            <a:br>
              <a:rPr lang="en-GB" sz="7200" dirty="0" smtClean="0"/>
            </a:br>
            <a:r>
              <a:rPr lang="en-GB" sz="7200" dirty="0" err="1" smtClean="0"/>
              <a:t>Cosener's</a:t>
            </a:r>
            <a:r>
              <a:rPr lang="en-GB" sz="7200" dirty="0" smtClean="0"/>
              <a:t> House, Abingdon  20 September - 21 September 2010</a:t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QCD in the LHC Era: A Meeting in Honour of Bryan Webber</a:t>
            </a:r>
            <a:br>
              <a:rPr lang="en-GB" sz="7200" dirty="0" smtClean="0"/>
            </a:br>
            <a:r>
              <a:rPr lang="en-GB" sz="7200" dirty="0" smtClean="0"/>
              <a:t>Emmanuel College, Cambridge 22 September - 22 September 2010</a:t>
            </a:r>
          </a:p>
          <a:p>
            <a:pPr>
              <a:buNone/>
            </a:pPr>
            <a:endParaRPr lang="en-GB" sz="7200" dirty="0" smtClean="0"/>
          </a:p>
          <a:p>
            <a:pPr>
              <a:buNone/>
            </a:pPr>
            <a:r>
              <a:rPr lang="en-GB" sz="7200" dirty="0" smtClean="0"/>
              <a:t>      Soft Gluons and New Physics at the LHC</a:t>
            </a:r>
          </a:p>
          <a:p>
            <a:pPr>
              <a:buNone/>
            </a:pPr>
            <a:r>
              <a:rPr lang="en-GB" sz="7200" dirty="0" smtClean="0"/>
              <a:t>      Manchester  1 November - 2 November 2010</a:t>
            </a:r>
          </a:p>
          <a:p>
            <a:pPr>
              <a:buNone/>
            </a:pP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MPI@LHC 2010: 2nd </a:t>
            </a:r>
            <a:r>
              <a:rPr lang="en-GB" sz="7200" dirty="0" err="1" smtClean="0"/>
              <a:t>Int</a:t>
            </a:r>
            <a:r>
              <a:rPr lang="en-GB" sz="7200" dirty="0" smtClean="0"/>
              <a:t> Workshop on Multiple </a:t>
            </a:r>
            <a:r>
              <a:rPr lang="en-GB" sz="7200" dirty="0" err="1" smtClean="0"/>
              <a:t>Partonic</a:t>
            </a:r>
            <a:r>
              <a:rPr lang="en-GB" sz="7200" dirty="0" smtClean="0"/>
              <a:t> Interactions at the LHC</a:t>
            </a:r>
            <a:br>
              <a:rPr lang="en-GB" sz="7200" dirty="0" smtClean="0"/>
            </a:br>
            <a:r>
              <a:rPr lang="en-GB" sz="7200" dirty="0" smtClean="0"/>
              <a:t>Glasgow  29 November - 3 December 2010</a:t>
            </a:r>
          </a:p>
          <a:p>
            <a:pPr>
              <a:buNone/>
            </a:pP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Forward Physics at the LHC</a:t>
            </a:r>
            <a:br>
              <a:rPr lang="en-GB" sz="7200" dirty="0" smtClean="0"/>
            </a:br>
            <a:r>
              <a:rPr lang="en-GB" sz="7200" dirty="0" smtClean="0"/>
              <a:t>Manchester 12 December - 14 December 2010</a:t>
            </a:r>
            <a:br>
              <a:rPr lang="en-GB" sz="7200" dirty="0" smtClean="0"/>
            </a:b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Annual Theory Meeting</a:t>
            </a:r>
            <a:br>
              <a:rPr lang="en-GB" sz="7200" dirty="0" smtClean="0"/>
            </a:br>
            <a:r>
              <a:rPr lang="en-GB" sz="7200" dirty="0" smtClean="0"/>
              <a:t>Durham 16 December - 18 December 2010</a:t>
            </a:r>
          </a:p>
          <a:p>
            <a:pPr>
              <a:buNone/>
            </a:pPr>
            <a:endParaRPr lang="en-GB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928"/>
            <a:ext cx="8229600" cy="1143000"/>
          </a:xfrm>
        </p:spPr>
        <p:txBody>
          <a:bodyPr/>
          <a:lstStyle/>
          <a:p>
            <a:r>
              <a:rPr lang="en-GB" dirty="0" smtClean="0"/>
              <a:t>Research Highlights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Monte Carlo: </a:t>
            </a:r>
            <a:r>
              <a:rPr lang="en-GB" dirty="0" err="1">
                <a:solidFill>
                  <a:srgbClr val="FF0000"/>
                </a:solidFill>
              </a:rPr>
              <a:t>Herwig</a:t>
            </a:r>
            <a:r>
              <a:rPr lang="en-GB" dirty="0">
                <a:solidFill>
                  <a:srgbClr val="FF0000"/>
                </a:solidFill>
              </a:rPr>
              <a:t>++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4014720" cy="4843229"/>
          </a:xfrm>
          <a:ln/>
        </p:spPr>
        <p:txBody>
          <a:bodyPr>
            <a:normAutofit fontScale="925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/>
              <a:t>Various processes with </a:t>
            </a:r>
            <a:r>
              <a:rPr lang="en-GB" sz="2900" dirty="0" err="1">
                <a:solidFill>
                  <a:srgbClr val="0000FF"/>
                </a:solidFill>
              </a:rPr>
              <a:t>Powheg</a:t>
            </a:r>
            <a:r>
              <a:rPr lang="en-GB" sz="2900" dirty="0">
                <a:solidFill>
                  <a:srgbClr val="0000FF"/>
                </a:solidFill>
              </a:rPr>
              <a:t> method</a:t>
            </a:r>
            <a:r>
              <a:rPr lang="en-GB" sz="2900" dirty="0"/>
              <a:t> (</a:t>
            </a:r>
            <a:r>
              <a:rPr lang="en-GB" sz="2900" dirty="0">
                <a:solidFill>
                  <a:srgbClr val="FF0000"/>
                </a:solidFill>
              </a:rPr>
              <a:t>NLO accuracy</a:t>
            </a:r>
            <a:r>
              <a:rPr lang="en-GB" sz="2900" dirty="0"/>
              <a:t>) in current </a:t>
            </a:r>
            <a:r>
              <a:rPr lang="en-GB" sz="2900" dirty="0" err="1" smtClean="0"/>
              <a:t>release:</a:t>
            </a:r>
            <a:r>
              <a:rPr lang="en-GB" sz="2900" dirty="0" err="1" smtClean="0">
                <a:solidFill>
                  <a:srgbClr val="0000FF"/>
                </a:solidFill>
              </a:rPr>
              <a:t>Z</a:t>
            </a:r>
            <a:r>
              <a:rPr lang="en-GB" sz="2900" dirty="0">
                <a:solidFill>
                  <a:srgbClr val="0000FF"/>
                </a:solidFill>
              </a:rPr>
              <a:t>, W, H, ZH, WH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/>
              <a:t>Under construction:	VBF, ZZ, ZW, WW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>
                <a:solidFill>
                  <a:srgbClr val="0000FF"/>
                </a:solidFill>
              </a:rPr>
              <a:t>CKKW</a:t>
            </a:r>
            <a:r>
              <a:rPr lang="en-GB" sz="2900" dirty="0"/>
              <a:t> published 	(in </a:t>
            </a:r>
            <a:r>
              <a:rPr lang="en-GB" sz="2900" dirty="0" err="1" smtClean="0"/>
              <a:t>e+e</a:t>
            </a:r>
            <a:r>
              <a:rPr lang="en-GB" sz="2900" dirty="0" smtClean="0"/>
              <a:t>-collisions</a:t>
            </a:r>
            <a:r>
              <a:rPr lang="en-GB" sz="2900" dirty="0"/>
              <a:t>), </a:t>
            </a:r>
            <a:r>
              <a:rPr lang="en-GB" sz="2900" dirty="0" err="1"/>
              <a:t>hadronic</a:t>
            </a:r>
            <a:r>
              <a:rPr lang="en-GB" sz="2900" dirty="0"/>
              <a:t> collision in preparation.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120" y="2612434"/>
            <a:ext cx="4734720" cy="326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07840" y="1604329"/>
            <a:ext cx="427968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>
                <a:solidFill>
                  <a:srgbClr val="000080"/>
                </a:solidFill>
              </a:rPr>
              <a:t>W-pt spectrum (</a:t>
            </a:r>
            <a:r>
              <a:rPr lang="en-GB" sz="2900" dirty="0" err="1">
                <a:solidFill>
                  <a:srgbClr val="000080"/>
                </a:solidFill>
              </a:rPr>
              <a:t>Powheg</a:t>
            </a:r>
            <a:r>
              <a:rPr lang="en-GB" sz="2900" dirty="0">
                <a:solidFill>
                  <a:srgbClr val="000080"/>
                </a:solidFill>
              </a:rPr>
              <a:t>)</a:t>
            </a:r>
            <a:r>
              <a:rPr lang="en-GB" sz="2900" dirty="0">
                <a:solidFill>
                  <a:srgbClr val="000000"/>
                </a:solidFill>
              </a:rPr>
              <a:t>            </a:t>
            </a:r>
            <a:r>
              <a:rPr lang="en-GB" sz="1400" dirty="0">
                <a:solidFill>
                  <a:srgbClr val="000000"/>
                </a:solidFill>
              </a:rPr>
              <a:t>(</a:t>
            </a:r>
            <a:r>
              <a:rPr lang="en-GB" sz="1400" dirty="0" err="1">
                <a:solidFill>
                  <a:srgbClr val="000000"/>
                </a:solidFill>
              </a:rPr>
              <a:t>Tevatron</a:t>
            </a:r>
            <a:r>
              <a:rPr lang="en-GB" sz="1400" dirty="0">
                <a:solidFill>
                  <a:srgbClr val="000000"/>
                </a:solidFill>
              </a:rPr>
              <a:t>, D0, Run I)</a:t>
            </a:r>
            <a:r>
              <a:rPr lang="ar-SA" sz="1400" dirty="0">
                <a:solidFill>
                  <a:srgbClr val="000000"/>
                </a:solidFill>
              </a:rPr>
              <a:t>‏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9286" y="6021288"/>
            <a:ext cx="3161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Powheg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is a way to incorporate </a:t>
            </a:r>
          </a:p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NLO effects for total rates 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Monte Carlo: </a:t>
            </a:r>
            <a:r>
              <a:rPr lang="en-GB" dirty="0" err="1">
                <a:solidFill>
                  <a:srgbClr val="FF0000"/>
                </a:solidFill>
              </a:rPr>
              <a:t>Herwig</a:t>
            </a:r>
            <a:r>
              <a:rPr lang="en-GB" dirty="0">
                <a:solidFill>
                  <a:srgbClr val="FF0000"/>
                </a:solidFill>
              </a:rPr>
              <a:t>++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4014720" cy="4843229"/>
          </a:xfrm>
          <a:ln/>
        </p:spPr>
        <p:txBody>
          <a:bodyPr>
            <a:normAutofit fontScale="925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/>
              <a:t>Various processes with </a:t>
            </a:r>
            <a:r>
              <a:rPr lang="en-GB" sz="2900" dirty="0" err="1">
                <a:solidFill>
                  <a:srgbClr val="0000FF"/>
                </a:solidFill>
              </a:rPr>
              <a:t>Powheg</a:t>
            </a:r>
            <a:r>
              <a:rPr lang="en-GB" sz="2900" dirty="0">
                <a:solidFill>
                  <a:srgbClr val="0000FF"/>
                </a:solidFill>
              </a:rPr>
              <a:t> method</a:t>
            </a:r>
            <a:r>
              <a:rPr lang="en-GB" sz="2900" dirty="0"/>
              <a:t> (</a:t>
            </a:r>
            <a:r>
              <a:rPr lang="en-GB" sz="2900" dirty="0">
                <a:solidFill>
                  <a:srgbClr val="FF0000"/>
                </a:solidFill>
              </a:rPr>
              <a:t>NLO accuracy</a:t>
            </a:r>
            <a:r>
              <a:rPr lang="en-GB" sz="2900" dirty="0"/>
              <a:t>) in current </a:t>
            </a:r>
            <a:r>
              <a:rPr lang="en-GB" sz="2900" dirty="0" err="1" smtClean="0"/>
              <a:t>release:</a:t>
            </a:r>
            <a:r>
              <a:rPr lang="en-GB" sz="2900" dirty="0" err="1" smtClean="0">
                <a:solidFill>
                  <a:srgbClr val="0000FF"/>
                </a:solidFill>
              </a:rPr>
              <a:t>Z</a:t>
            </a:r>
            <a:r>
              <a:rPr lang="en-GB" sz="2900" dirty="0">
                <a:solidFill>
                  <a:srgbClr val="0000FF"/>
                </a:solidFill>
              </a:rPr>
              <a:t>, W, H, ZH, WH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/>
              <a:t>Under construction:	VBF, ZZ, ZW, WW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>
                <a:solidFill>
                  <a:srgbClr val="0000FF"/>
                </a:solidFill>
              </a:rPr>
              <a:t>CKKW</a:t>
            </a:r>
            <a:r>
              <a:rPr lang="en-GB" sz="2900" dirty="0"/>
              <a:t> published 	(in </a:t>
            </a:r>
            <a:r>
              <a:rPr lang="en-GB" sz="2900" dirty="0" err="1" smtClean="0"/>
              <a:t>e+e</a:t>
            </a:r>
            <a:r>
              <a:rPr lang="en-GB" sz="2900" dirty="0" smtClean="0"/>
              <a:t>-collisions</a:t>
            </a:r>
            <a:r>
              <a:rPr lang="en-GB" sz="2900" dirty="0"/>
              <a:t>), </a:t>
            </a:r>
            <a:r>
              <a:rPr lang="en-GB" sz="2900" dirty="0" err="1"/>
              <a:t>hadronic</a:t>
            </a:r>
            <a:r>
              <a:rPr lang="en-GB" sz="2900" dirty="0"/>
              <a:t> collision in preparation.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120" y="2612434"/>
            <a:ext cx="4734720" cy="326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07840" y="1604329"/>
            <a:ext cx="427968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 algn="ctr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>
                <a:solidFill>
                  <a:srgbClr val="000080"/>
                </a:solidFill>
              </a:rPr>
              <a:t>H-pt spectrum (</a:t>
            </a:r>
            <a:r>
              <a:rPr lang="en-GB" sz="2900" dirty="0" err="1">
                <a:solidFill>
                  <a:srgbClr val="000080"/>
                </a:solidFill>
              </a:rPr>
              <a:t>Powheg</a:t>
            </a:r>
            <a:r>
              <a:rPr lang="en-GB" sz="2900" dirty="0">
                <a:solidFill>
                  <a:srgbClr val="000080"/>
                </a:solidFill>
              </a:rPr>
              <a:t>)</a:t>
            </a:r>
            <a:r>
              <a:rPr lang="en-GB" sz="2900" dirty="0">
                <a:solidFill>
                  <a:srgbClr val="000000"/>
                </a:solidFill>
              </a:rPr>
              <a:t>         </a:t>
            </a:r>
            <a:r>
              <a:rPr lang="en-GB" sz="1400" dirty="0">
                <a:solidFill>
                  <a:srgbClr val="000000"/>
                </a:solidFill>
              </a:rPr>
              <a:t>(Study for LHC, at 14 </a:t>
            </a:r>
            <a:r>
              <a:rPr lang="en-GB" sz="1400" dirty="0" err="1">
                <a:solidFill>
                  <a:srgbClr val="000000"/>
                </a:solidFill>
              </a:rPr>
              <a:t>TeV</a:t>
            </a:r>
            <a:r>
              <a:rPr lang="en-GB" sz="1400" dirty="0">
                <a:solidFill>
                  <a:srgbClr val="000000"/>
                </a:solidFill>
              </a:rPr>
              <a:t>)</a:t>
            </a:r>
            <a:r>
              <a:rPr lang="ar-SA" sz="1400" dirty="0">
                <a:solidFill>
                  <a:srgbClr val="000000"/>
                </a:solidFill>
              </a:rPr>
              <a:t>‏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9286" y="6021288"/>
            <a:ext cx="3161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Powheg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is a way to incorporate </a:t>
            </a:r>
          </a:p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NLO effects for total rates 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Monte Carlo: CKKW in </a:t>
            </a:r>
            <a:r>
              <a:rPr lang="en-GB" dirty="0" err="1">
                <a:solidFill>
                  <a:srgbClr val="FF0000"/>
                </a:solidFill>
              </a:rPr>
              <a:t>Herwig</a:t>
            </a:r>
            <a:r>
              <a:rPr lang="en-GB" dirty="0">
                <a:solidFill>
                  <a:srgbClr val="FF0000"/>
                </a:solidFill>
              </a:rPr>
              <a:t>++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0" y="1365264"/>
            <a:ext cx="8233920" cy="49858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9326" y="6021288"/>
            <a:ext cx="298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CKKW is a way to incorporate </a:t>
            </a:r>
          </a:p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NLO effects for jets 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Monte Carlo: </a:t>
            </a:r>
            <a:r>
              <a:rPr lang="en-GB" dirty="0">
                <a:solidFill>
                  <a:srgbClr val="FF0000"/>
                </a:solidFill>
              </a:rPr>
              <a:t>Sherpa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4014720" cy="4843229"/>
          </a:xfrm>
          <a:ln/>
        </p:spPr>
        <p:txBody>
          <a:bodyPr>
            <a:normAutofit lnSpcReduction="1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CKKW method</a:t>
            </a:r>
            <a:r>
              <a:rPr lang="en-GB" sz="2900" dirty="0"/>
              <a:t> (better accuracy for many jets) </a:t>
            </a:r>
            <a:r>
              <a:rPr lang="en-GB" sz="2900" dirty="0">
                <a:solidFill>
                  <a:srgbClr val="FF0000"/>
                </a:solidFill>
              </a:rPr>
              <a:t>fully automated</a:t>
            </a:r>
            <a:r>
              <a:rPr lang="en-GB" sz="2900" dirty="0"/>
              <a:t>,  QED*QCD included.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/>
              <a:t>Recent progress: </a:t>
            </a:r>
            <a:r>
              <a:rPr lang="en-GB" sz="2900" dirty="0" err="1">
                <a:solidFill>
                  <a:srgbClr val="0000FF"/>
                </a:solidFill>
              </a:rPr>
              <a:t>Powheg</a:t>
            </a:r>
            <a:r>
              <a:rPr lang="en-GB" sz="2900" dirty="0">
                <a:solidFill>
                  <a:srgbClr val="0000FF"/>
                </a:solidFill>
              </a:rPr>
              <a:t> method automated</a:t>
            </a:r>
            <a:r>
              <a:rPr lang="en-GB" sz="2900" dirty="0"/>
              <a:t> for simple processes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>
                <a:solidFill>
                  <a:srgbClr val="0000FF"/>
                </a:solidFill>
              </a:rPr>
              <a:t>Combination of </a:t>
            </a:r>
            <a:r>
              <a:rPr lang="en-GB" sz="2900" dirty="0" err="1">
                <a:solidFill>
                  <a:srgbClr val="0000FF"/>
                </a:solidFill>
              </a:rPr>
              <a:t>Powheg</a:t>
            </a:r>
            <a:r>
              <a:rPr lang="en-GB" sz="2900" dirty="0">
                <a:solidFill>
                  <a:srgbClr val="0000FF"/>
                </a:solidFill>
              </a:rPr>
              <a:t> and CKKW</a:t>
            </a:r>
            <a:r>
              <a:rPr lang="en-GB" sz="2900" dirty="0"/>
              <a:t> methods achieved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2800" y="1604329"/>
            <a:ext cx="401472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 err="1">
                <a:solidFill>
                  <a:srgbClr val="000080"/>
                </a:solidFill>
              </a:rPr>
              <a:t>Diphoton</a:t>
            </a:r>
            <a:r>
              <a:rPr lang="en-GB" sz="2900" dirty="0">
                <a:solidFill>
                  <a:srgbClr val="000080"/>
                </a:solidFill>
              </a:rPr>
              <a:t> production</a:t>
            </a:r>
            <a:r>
              <a:rPr lang="en-GB" sz="2900" dirty="0">
                <a:solidFill>
                  <a:srgbClr val="000000"/>
                </a:solidFill>
              </a:rPr>
              <a:t>					</a:t>
            </a:r>
            <a:r>
              <a:rPr lang="en-GB" sz="1500" dirty="0">
                <a:solidFill>
                  <a:srgbClr val="000000"/>
                </a:solidFill>
              </a:rPr>
              <a:t>(D0, </a:t>
            </a:r>
            <a:r>
              <a:rPr lang="en-GB" sz="1500" dirty="0" err="1">
                <a:solidFill>
                  <a:srgbClr val="000000"/>
                </a:solidFill>
              </a:rPr>
              <a:t>Tevatron</a:t>
            </a:r>
            <a:r>
              <a:rPr lang="en-GB" sz="1500" dirty="0">
                <a:solidFill>
                  <a:srgbClr val="000000"/>
                </a:solidFill>
              </a:rPr>
              <a:t> Run II)</a:t>
            </a:r>
            <a:r>
              <a:rPr lang="ar-SA" sz="1500" dirty="0">
                <a:solidFill>
                  <a:srgbClr val="000000"/>
                </a:solidFill>
              </a:rPr>
              <a:t>‏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880" y="2662840"/>
            <a:ext cx="4014720" cy="3705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Monte Carlo: </a:t>
            </a:r>
            <a:r>
              <a:rPr lang="en-GB" dirty="0">
                <a:solidFill>
                  <a:srgbClr val="FF0000"/>
                </a:solidFill>
              </a:rPr>
              <a:t>Sherpa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4014720" cy="4843229"/>
          </a:xfrm>
          <a:ln/>
        </p:spPr>
        <p:txBody>
          <a:bodyPr>
            <a:normAutofit lnSpcReduction="1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>
                <a:solidFill>
                  <a:srgbClr val="FF0000"/>
                </a:solidFill>
              </a:rPr>
              <a:t>CKKW method</a:t>
            </a:r>
            <a:r>
              <a:rPr lang="en-GB" sz="2900" dirty="0"/>
              <a:t> (better accuracy for many jets) </a:t>
            </a:r>
            <a:r>
              <a:rPr lang="en-GB" sz="2900" dirty="0">
                <a:solidFill>
                  <a:srgbClr val="FF0000"/>
                </a:solidFill>
              </a:rPr>
              <a:t>fully automated</a:t>
            </a:r>
            <a:r>
              <a:rPr lang="en-GB" sz="2900" dirty="0"/>
              <a:t>,  QED*QCD included.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/>
              <a:t>Recent progress: </a:t>
            </a:r>
            <a:r>
              <a:rPr lang="en-GB" sz="2900" dirty="0" err="1">
                <a:solidFill>
                  <a:srgbClr val="0000FF"/>
                </a:solidFill>
              </a:rPr>
              <a:t>Powheg</a:t>
            </a:r>
            <a:r>
              <a:rPr lang="en-GB" sz="2900" dirty="0">
                <a:solidFill>
                  <a:srgbClr val="0000FF"/>
                </a:solidFill>
              </a:rPr>
              <a:t> method automated</a:t>
            </a:r>
            <a:r>
              <a:rPr lang="en-GB" sz="2900" dirty="0"/>
              <a:t> for simple processes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>
                <a:solidFill>
                  <a:srgbClr val="0000FF"/>
                </a:solidFill>
              </a:rPr>
              <a:t>Combination of </a:t>
            </a:r>
            <a:r>
              <a:rPr lang="en-GB" sz="2900" dirty="0" err="1">
                <a:solidFill>
                  <a:srgbClr val="0000FF"/>
                </a:solidFill>
              </a:rPr>
              <a:t>Powheg</a:t>
            </a:r>
            <a:r>
              <a:rPr lang="en-GB" sz="2900" dirty="0">
                <a:solidFill>
                  <a:srgbClr val="0000FF"/>
                </a:solidFill>
              </a:rPr>
              <a:t> and CKKW</a:t>
            </a:r>
            <a:r>
              <a:rPr lang="en-GB" sz="2900" dirty="0"/>
              <a:t> methods achieved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72800" y="1604329"/>
            <a:ext cx="401472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900" dirty="0">
                <a:solidFill>
                  <a:srgbClr val="000080"/>
                </a:solidFill>
              </a:rPr>
              <a:t>Z-pt vs. data</a:t>
            </a:r>
            <a:r>
              <a:rPr lang="en-GB" sz="2900" dirty="0">
                <a:solidFill>
                  <a:srgbClr val="000000"/>
                </a:solidFill>
              </a:rPr>
              <a:t>							</a:t>
            </a:r>
            <a:r>
              <a:rPr lang="en-GB" sz="1500" dirty="0">
                <a:solidFill>
                  <a:srgbClr val="000000"/>
                </a:solidFill>
              </a:rPr>
              <a:t>(CDF, </a:t>
            </a:r>
            <a:r>
              <a:rPr lang="en-GB" sz="1500" dirty="0" err="1">
                <a:solidFill>
                  <a:srgbClr val="000000"/>
                </a:solidFill>
              </a:rPr>
              <a:t>Tevatron</a:t>
            </a:r>
            <a:r>
              <a:rPr lang="en-GB" sz="1500" dirty="0">
                <a:solidFill>
                  <a:srgbClr val="000000"/>
                </a:solidFill>
              </a:rPr>
              <a:t> Run II)</a:t>
            </a:r>
            <a:r>
              <a:rPr lang="ar-SA" sz="1500" dirty="0">
                <a:solidFill>
                  <a:srgbClr val="000000"/>
                </a:solidFill>
              </a:rPr>
              <a:t>‏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720" y="2684442"/>
            <a:ext cx="4014720" cy="3683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>
                <a:solidFill>
                  <a:srgbClr val="FF0000"/>
                </a:solidFill>
              </a:rPr>
              <a:t>Automation of </a:t>
            </a:r>
            <a:r>
              <a:rPr lang="en-GB" dirty="0" err="1">
                <a:solidFill>
                  <a:srgbClr val="FF0000"/>
                </a:solidFill>
              </a:rPr>
              <a:t>Powheg</a:t>
            </a:r>
            <a:r>
              <a:rPr lang="en-GB" dirty="0">
                <a:solidFill>
                  <a:srgbClr val="FF0000"/>
                </a:solidFill>
              </a:rPr>
              <a:t> in Sherpa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21" y="1633132"/>
            <a:ext cx="4407840" cy="4082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641" y="1633132"/>
            <a:ext cx="4407840" cy="4082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26756"/>
            <a:ext cx="6408712" cy="39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116632"/>
            <a:ext cx="89644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Determination of the strong coupling constant at NNLO </a:t>
            </a:r>
          </a:p>
          <a:p>
            <a:r>
              <a:rPr lang="en-GB" sz="2800" b="1" dirty="0" smtClean="0">
                <a:solidFill>
                  <a:srgbClr val="C00000"/>
                </a:solidFill>
              </a:rPr>
              <a:t>in QCD from 3-jet rate in </a:t>
            </a:r>
            <a:r>
              <a:rPr lang="en-GB" sz="2800" b="1" dirty="0" err="1" smtClean="0">
                <a:solidFill>
                  <a:srgbClr val="C00000"/>
                </a:solidFill>
              </a:rPr>
              <a:t>e+e</a:t>
            </a:r>
            <a:r>
              <a:rPr lang="en-GB" sz="2800" b="1" dirty="0" smtClean="0">
                <a:solidFill>
                  <a:srgbClr val="C00000"/>
                </a:solidFill>
              </a:rPr>
              <a:t>- annihilation at LEP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</a:p>
          <a:p>
            <a:endParaRPr lang="en-GB" sz="2800" dirty="0" smtClean="0">
              <a:solidFill>
                <a:srgbClr val="C00000"/>
              </a:solidFill>
            </a:endParaRPr>
          </a:p>
          <a:p>
            <a:r>
              <a:rPr lang="en-GB" sz="2800" dirty="0" smtClean="0">
                <a:solidFill>
                  <a:srgbClr val="C00000"/>
                </a:solidFill>
              </a:rPr>
              <a:t>                                                                                          </a:t>
            </a:r>
            <a:r>
              <a:rPr lang="en-GB" sz="2400" dirty="0" smtClean="0">
                <a:solidFill>
                  <a:srgbClr val="C00000"/>
                </a:solidFill>
              </a:rPr>
              <a:t>O(alpha^3) </a:t>
            </a:r>
          </a:p>
          <a:p>
            <a:r>
              <a:rPr lang="en-GB" sz="2800" dirty="0" smtClean="0"/>
              <a:t>Compilation of recent </a:t>
            </a:r>
            <a:r>
              <a:rPr lang="en-GB" sz="2800" dirty="0" err="1" smtClean="0"/>
              <a:t>alpha_s</a:t>
            </a:r>
            <a:r>
              <a:rPr lang="en-GB" sz="2800" dirty="0" smtClean="0"/>
              <a:t> determinations: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323528" y="104344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/>
              <a:t>Dissertori</a:t>
            </a:r>
            <a:r>
              <a:rPr lang="en-GB" b="1" dirty="0" smtClean="0"/>
              <a:t>, </a:t>
            </a:r>
            <a:r>
              <a:rPr lang="en-GB" b="1" dirty="0" err="1" smtClean="0"/>
              <a:t>Gehrmann</a:t>
            </a:r>
            <a:r>
              <a:rPr lang="en-GB" b="1" dirty="0" smtClean="0"/>
              <a:t>-De-</a:t>
            </a:r>
            <a:r>
              <a:rPr lang="en-GB" b="1" dirty="0" err="1" smtClean="0"/>
              <a:t>Ridder</a:t>
            </a:r>
            <a:r>
              <a:rPr lang="en-GB" b="1" dirty="0" smtClean="0"/>
              <a:t>, </a:t>
            </a:r>
            <a:r>
              <a:rPr lang="en-GB" b="1" dirty="0" err="1" smtClean="0"/>
              <a:t>Gehrmann</a:t>
            </a:r>
            <a:r>
              <a:rPr lang="en-GB" b="1" dirty="0" smtClean="0"/>
              <a:t>, </a:t>
            </a:r>
            <a:r>
              <a:rPr lang="en-GB" b="1" dirty="0" smtClean="0">
                <a:solidFill>
                  <a:srgbClr val="00B050"/>
                </a:solidFill>
              </a:rPr>
              <a:t>N. Glover,  G. Heinrich, </a:t>
            </a:r>
            <a:r>
              <a:rPr lang="en-GB" b="1" dirty="0" err="1" smtClean="0"/>
              <a:t>Stenzel</a:t>
            </a:r>
            <a:r>
              <a:rPr lang="en-GB" b="1" dirty="0" smtClean="0"/>
              <a:t>   PRL’10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2. IPPP 2005-2010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Nigel Glover (IPPP Director)</a:t>
            </a:r>
          </a:p>
          <a:p>
            <a:pPr>
              <a:buNone/>
            </a:pP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smtClean="0">
                <a:solidFill>
                  <a:srgbClr val="7030A0"/>
                </a:solidFill>
              </a:rPr>
              <a:t>                       Georg </a:t>
            </a:r>
            <a:r>
              <a:rPr lang="en-GB" sz="2000" dirty="0" err="1" smtClean="0">
                <a:solidFill>
                  <a:srgbClr val="7030A0"/>
                </a:solidFill>
              </a:rPr>
              <a:t>Weiglein</a:t>
            </a:r>
            <a:r>
              <a:rPr lang="en-GB" sz="2000" dirty="0" smtClean="0">
                <a:solidFill>
                  <a:srgbClr val="7030A0"/>
                </a:solidFill>
              </a:rPr>
              <a:t> </a:t>
            </a:r>
            <a:r>
              <a:rPr lang="en-GB" sz="2000" dirty="0" smtClean="0"/>
              <a:t>and then </a:t>
            </a:r>
            <a:r>
              <a:rPr lang="en-GB" sz="2000" dirty="0" smtClean="0">
                <a:solidFill>
                  <a:srgbClr val="7030A0"/>
                </a:solidFill>
              </a:rPr>
              <a:t>Peter Richardson (Deputy Director)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In 2008 partnership between Durham University and STFC was renewed for a second 10-year period:</a:t>
            </a:r>
          </a:p>
          <a:p>
            <a:pPr>
              <a:buNone/>
            </a:pPr>
            <a:r>
              <a:rPr lang="en-GB" sz="2000" dirty="0" smtClean="0"/>
              <a:t>      STFC provided a new 10-year grant of  £16.7M</a:t>
            </a:r>
          </a:p>
          <a:p>
            <a:pPr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University committed  to:</a:t>
            </a:r>
          </a:p>
          <a:p>
            <a:pPr>
              <a:buNone/>
            </a:pPr>
            <a:r>
              <a:rPr lang="en-GB" sz="2000" dirty="0" smtClean="0"/>
              <a:t>          3 new permanent academic staff positions</a:t>
            </a:r>
          </a:p>
          <a:p>
            <a:pPr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£1M of research support and increased research space (new building)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In Feb 2010 PPAN accepted the assessment of the Particle Physics Advisory Panel that IPPP has been a particularly successful contributor in this field and re-confirmed the ranking alpha4. </a:t>
            </a:r>
            <a:endParaRPr lang="en-GB" sz="2000" dirty="0"/>
          </a:p>
          <a:p>
            <a:pPr>
              <a:buNone/>
            </a:pPr>
            <a:r>
              <a:rPr lang="en-GB" sz="2000" dirty="0" smtClean="0"/>
              <a:t>      In order to ``preserve the breadth in the overall programme the project funding was reduced by 10% (re-indexation) ‘’. </a:t>
            </a:r>
          </a:p>
          <a:p>
            <a:pPr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                                                                                   £16.7M  -&gt; £15.9M</a:t>
            </a:r>
            <a:endParaRPr lang="en-GB" sz="2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159718" y="323364"/>
            <a:ext cx="7444730" cy="3693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  <a:latin typeface="Calibri" pitchFamily="34" charset="0"/>
              </a:rPr>
              <a:t>Maitre +</a:t>
            </a:r>
            <a:r>
              <a:rPr lang="de-DE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b="1" dirty="0" smtClean="0">
                <a:solidFill>
                  <a:srgbClr val="C00000"/>
                </a:solidFill>
                <a:latin typeface="Calibri" pitchFamily="34" charset="0"/>
              </a:rPr>
              <a:t>Berger</a:t>
            </a:r>
            <a:r>
              <a:rPr lang="de-DE" b="1" dirty="0">
                <a:solidFill>
                  <a:srgbClr val="C00000"/>
                </a:solidFill>
                <a:latin typeface="Calibri" pitchFamily="34" charset="0"/>
              </a:rPr>
              <a:t>,  Bern, Dixon, Febres Cordero, Forde, Ita, Kosower, Gleisberg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92696"/>
            <a:ext cx="81867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428625" y="5857875"/>
            <a:ext cx="4500563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libri" pitchFamily="34" charset="0"/>
              </a:rPr>
              <a:t>Collaboration with SLAC </a:t>
            </a:r>
            <a:r>
              <a:rPr lang="en-GB" dirty="0" smtClean="0">
                <a:solidFill>
                  <a:srgbClr val="00B050"/>
                </a:solidFill>
                <a:latin typeface="Calibri" pitchFamily="34" charset="0"/>
              </a:rPr>
              <a:t>and UCLA through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</a:rPr>
              <a:t>exchange of Maitre and </a:t>
            </a:r>
            <a:r>
              <a:rPr lang="en-GB" dirty="0" err="1">
                <a:solidFill>
                  <a:srgbClr val="00B050"/>
                </a:solidFill>
                <a:latin typeface="Calibri" pitchFamily="34" charset="0"/>
              </a:rPr>
              <a:t>Gleisberg</a:t>
            </a:r>
            <a:endParaRPr lang="en-GB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BlackHat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Automates </a:t>
            </a:r>
            <a:r>
              <a:rPr lang="en-GB" dirty="0"/>
              <a:t>computation of virtual </a:t>
            </a:r>
            <a:r>
              <a:rPr lang="en-GB" dirty="0" smtClean="0"/>
              <a:t>one-loop amplitudes </a:t>
            </a:r>
            <a:r>
              <a:rPr lang="en-GB" dirty="0"/>
              <a:t>for QCD processes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C</a:t>
            </a:r>
            <a:r>
              <a:rPr lang="en-GB" dirty="0"/>
              <a:t>++ framework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Uses </a:t>
            </a:r>
            <a:r>
              <a:rPr lang="en-GB" dirty="0"/>
              <a:t>new progress in the </a:t>
            </a:r>
            <a:r>
              <a:rPr lang="en-GB" dirty="0" err="1" smtClean="0"/>
              <a:t>unitarity</a:t>
            </a:r>
            <a:r>
              <a:rPr lang="en-GB" dirty="0" smtClean="0"/>
              <a:t> techniques</a:t>
            </a:r>
            <a:r>
              <a:rPr lang="en-GB" dirty="0"/>
              <a:t>, </a:t>
            </a:r>
            <a:r>
              <a:rPr lang="en-GB" dirty="0" err="1" smtClean="0"/>
              <a:t>spinor</a:t>
            </a:r>
            <a:r>
              <a:rPr lang="en-GB" dirty="0" smtClean="0"/>
              <a:t> formalism</a:t>
            </a:r>
            <a:r>
              <a:rPr lang="en-GB" dirty="0"/>
              <a:t>, complex </a:t>
            </a:r>
            <a:r>
              <a:rPr lang="en-GB" dirty="0" err="1"/>
              <a:t>momenta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	Cut </a:t>
            </a:r>
            <a:r>
              <a:rPr lang="en-GB" dirty="0"/>
              <a:t>containing part: 4 </a:t>
            </a:r>
            <a:r>
              <a:rPr lang="en-GB" dirty="0" smtClean="0"/>
              <a:t>Dimensional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	Rational </a:t>
            </a:r>
            <a:r>
              <a:rPr lang="en-GB" dirty="0"/>
              <a:t>part: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	One- </a:t>
            </a:r>
            <a:r>
              <a:rPr lang="en-GB" dirty="0"/>
              <a:t>loop recursion </a:t>
            </a:r>
            <a:r>
              <a:rPr lang="en-GB" dirty="0" smtClean="0"/>
              <a:t>(reuse </a:t>
            </a:r>
            <a:r>
              <a:rPr lang="en-GB" dirty="0"/>
              <a:t>of lower point results </a:t>
            </a:r>
            <a:r>
              <a:rPr lang="en-GB" dirty="0" smtClean="0"/>
              <a:t>)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	</a:t>
            </a:r>
            <a:r>
              <a:rPr lang="en-GB" dirty="0" smtClean="0"/>
              <a:t>Rational extraction </a:t>
            </a:r>
            <a:r>
              <a:rPr lang="en-GB" dirty="0"/>
              <a:t>using D-dim </a:t>
            </a:r>
            <a:r>
              <a:rPr lang="en-GB" dirty="0" err="1" smtClean="0"/>
              <a:t>unitarity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SHERPA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Provides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Efficient </a:t>
            </a:r>
            <a:r>
              <a:rPr lang="en-GB" dirty="0"/>
              <a:t>phase space </a:t>
            </a:r>
            <a:r>
              <a:rPr lang="en-GB" dirty="0" smtClean="0"/>
              <a:t>integration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Event generation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Analysis framework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Automated </a:t>
            </a:r>
            <a:r>
              <a:rPr lang="en-GB" dirty="0"/>
              <a:t>dipole subtraction </a:t>
            </a:r>
            <a:r>
              <a:rPr lang="en-GB" dirty="0" smtClean="0"/>
              <a:t>for </a:t>
            </a:r>
            <a:r>
              <a:rPr lang="en-GB" dirty="0"/>
              <a:t>the real part </a:t>
            </a:r>
            <a:r>
              <a:rPr lang="en-GB" dirty="0" smtClean="0"/>
              <a:t> </a:t>
            </a:r>
            <a:endParaRPr lang="en-GB" dirty="0"/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(</a:t>
            </a:r>
            <a:r>
              <a:rPr lang="en-GB" dirty="0"/>
              <a:t>and much more)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Is </a:t>
            </a:r>
            <a:r>
              <a:rPr lang="en-GB" dirty="0"/>
              <a:t>written in C</a:t>
            </a:r>
            <a:r>
              <a:rPr lang="en-GB" dirty="0" smtClean="0"/>
              <a:t>++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300" dirty="0" smtClean="0">
                <a:solidFill>
                  <a:srgbClr val="00B050"/>
                </a:solidFill>
              </a:rPr>
              <a:t>	</a:t>
            </a:r>
            <a:r>
              <a:rPr lang="en-GB" sz="2900" dirty="0" err="1" smtClean="0">
                <a:solidFill>
                  <a:srgbClr val="00B050"/>
                </a:solidFill>
              </a:rPr>
              <a:t>Gleisberg</a:t>
            </a:r>
            <a:r>
              <a:rPr lang="en-GB" sz="2900" dirty="0" smtClean="0">
                <a:solidFill>
                  <a:srgbClr val="00B050"/>
                </a:solidFill>
              </a:rPr>
              <a:t>, </a:t>
            </a:r>
            <a:r>
              <a:rPr lang="en-GB" sz="2900" dirty="0" err="1" smtClean="0">
                <a:solidFill>
                  <a:srgbClr val="00B050"/>
                </a:solidFill>
              </a:rPr>
              <a:t>Hoeche</a:t>
            </a:r>
            <a:r>
              <a:rPr lang="en-GB" sz="2900" dirty="0" smtClean="0">
                <a:solidFill>
                  <a:srgbClr val="00B050"/>
                </a:solidFill>
              </a:rPr>
              <a:t>, Krauss, </a:t>
            </a:r>
            <a:r>
              <a:rPr lang="en-GB" sz="2900" dirty="0" err="1" smtClean="0">
                <a:solidFill>
                  <a:srgbClr val="00B050"/>
                </a:solidFill>
              </a:rPr>
              <a:t>Schoenherr</a:t>
            </a:r>
            <a:r>
              <a:rPr lang="en-GB" sz="2900" dirty="0" smtClean="0">
                <a:solidFill>
                  <a:srgbClr val="00B050"/>
                </a:solidFill>
              </a:rPr>
              <a:t>, Schumann,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900" dirty="0" smtClean="0">
                <a:solidFill>
                  <a:srgbClr val="00B050"/>
                </a:solidFill>
              </a:rPr>
              <a:t>       </a:t>
            </a:r>
            <a:r>
              <a:rPr lang="en-GB" sz="2900" dirty="0" err="1" smtClean="0">
                <a:solidFill>
                  <a:srgbClr val="00B050"/>
                </a:solidFill>
              </a:rPr>
              <a:t>Siegert</a:t>
            </a:r>
            <a:r>
              <a:rPr lang="en-GB" sz="2900" dirty="0" smtClean="0">
                <a:solidFill>
                  <a:srgbClr val="00B050"/>
                </a:solidFill>
              </a:rPr>
              <a:t>, Winter</a:t>
            </a:r>
            <a:endParaRPr lang="en-GB" sz="29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  <a:latin typeface="Calibri" pitchFamily="34" charset="0"/>
              </a:rPr>
              <a:t>Berger,  Bern, Dixon, Febres Cordero, Forde, Gleisberg, Ita, Kosower, Maitre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748464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W/Z + 3 jets </a:t>
            </a:r>
            <a:r>
              <a:rPr lang="en-GB" sz="3200" dirty="0" smtClean="0">
                <a:solidFill>
                  <a:srgbClr val="C00000"/>
                </a:solidFill>
              </a:rPr>
              <a:t>and </a:t>
            </a:r>
            <a:r>
              <a:rPr lang="en-GB" sz="3200" dirty="0" smtClean="0">
                <a:solidFill>
                  <a:srgbClr val="002060"/>
                </a:solidFill>
              </a:rPr>
              <a:t>W+4 jets </a:t>
            </a:r>
            <a:r>
              <a:rPr lang="en-GB" sz="3200" dirty="0" smtClean="0">
                <a:solidFill>
                  <a:srgbClr val="C00000"/>
                </a:solidFill>
              </a:rPr>
              <a:t>with </a:t>
            </a:r>
            <a:r>
              <a:rPr lang="en-GB" sz="3200" dirty="0" err="1" smtClean="0">
                <a:solidFill>
                  <a:srgbClr val="C00000"/>
                </a:solidFill>
              </a:rPr>
              <a:t>BlackHat</a:t>
            </a:r>
            <a:r>
              <a:rPr lang="en-GB" sz="3200" dirty="0" smtClean="0">
                <a:solidFill>
                  <a:srgbClr val="C00000"/>
                </a:solidFill>
              </a:rPr>
              <a:t> + Sherpa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748464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Soft-</a:t>
            </a:r>
            <a:r>
              <a:rPr lang="en-GB" sz="3200" dirty="0" err="1" smtClean="0">
                <a:solidFill>
                  <a:srgbClr val="C00000"/>
                </a:solidFill>
              </a:rPr>
              <a:t>hadron</a:t>
            </a:r>
            <a:r>
              <a:rPr lang="en-GB" sz="3200" dirty="0" smtClean="0">
                <a:solidFill>
                  <a:srgbClr val="C00000"/>
                </a:solidFill>
              </a:rPr>
              <a:t> interactions and diffraction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1. Developed multi-</a:t>
            </a:r>
            <a:r>
              <a:rPr lang="en-GB" dirty="0" err="1" smtClean="0"/>
              <a:t>pomeron</a:t>
            </a:r>
            <a:r>
              <a:rPr lang="en-GB" dirty="0" smtClean="0"/>
              <a:t> models for soft </a:t>
            </a:r>
            <a:r>
              <a:rPr lang="en-GB" dirty="0" err="1" smtClean="0"/>
              <a:t>hadron</a:t>
            </a:r>
            <a:r>
              <a:rPr lang="en-GB" dirty="0" smtClean="0"/>
              <a:t> interactions and their application to the description of the proton-proton data in the </a:t>
            </a:r>
            <a:r>
              <a:rPr lang="en-GB" dirty="0" err="1" smtClean="0"/>
              <a:t>Tevatron</a:t>
            </a:r>
            <a:r>
              <a:rPr lang="en-GB" dirty="0" smtClean="0"/>
              <a:t>-LHC energy range and to the HERA diffractive data    </a:t>
            </a:r>
            <a:r>
              <a:rPr lang="en-GB" sz="2600" b="1" dirty="0" smtClean="0">
                <a:solidFill>
                  <a:srgbClr val="00B050"/>
                </a:solidFill>
              </a:rPr>
              <a:t>V.A. </a:t>
            </a:r>
            <a:r>
              <a:rPr lang="en-GB" sz="2600" b="1" dirty="0" err="1" smtClean="0">
                <a:solidFill>
                  <a:srgbClr val="00B050"/>
                </a:solidFill>
              </a:rPr>
              <a:t>Khoze</a:t>
            </a:r>
            <a:r>
              <a:rPr lang="en-GB" sz="2600" b="1" dirty="0" smtClean="0">
                <a:solidFill>
                  <a:srgbClr val="00B050"/>
                </a:solidFill>
              </a:rPr>
              <a:t>, A.D. Martin, M.G. </a:t>
            </a:r>
            <a:r>
              <a:rPr lang="en-GB" sz="2600" b="1" dirty="0" err="1" smtClean="0">
                <a:solidFill>
                  <a:srgbClr val="00B050"/>
                </a:solidFill>
              </a:rPr>
              <a:t>Ryskin</a:t>
            </a:r>
            <a:r>
              <a:rPr lang="en-GB" dirty="0" smtClean="0"/>
              <a:t>. </a:t>
            </a:r>
          </a:p>
          <a:p>
            <a:pPr>
              <a:buNone/>
            </a:pPr>
            <a:r>
              <a:rPr lang="en-GB" dirty="0" smtClean="0"/>
              <a:t>     Implementation of the new theoretical models into MCs </a:t>
            </a:r>
          </a:p>
          <a:p>
            <a:pPr>
              <a:buNone/>
            </a:pPr>
            <a:r>
              <a:rPr lang="en-GB" dirty="0" smtClean="0"/>
              <a:t>     </a:t>
            </a:r>
            <a:r>
              <a:rPr lang="en-GB" sz="2600" b="1" dirty="0" smtClean="0">
                <a:solidFill>
                  <a:srgbClr val="00B050"/>
                </a:solidFill>
              </a:rPr>
              <a:t>F. Krauss, </a:t>
            </a:r>
            <a:r>
              <a:rPr lang="en-GB" sz="2600" b="1" dirty="0" err="1" smtClean="0">
                <a:solidFill>
                  <a:srgbClr val="00B050"/>
                </a:solidFill>
              </a:rPr>
              <a:t>K.Zapp</a:t>
            </a:r>
            <a:r>
              <a:rPr lang="en-GB" sz="2600" b="1" dirty="0" smtClean="0">
                <a:solidFill>
                  <a:srgbClr val="00B050"/>
                </a:solidFill>
              </a:rPr>
              <a:t>, V.A. </a:t>
            </a:r>
            <a:r>
              <a:rPr lang="en-GB" sz="2600" b="1" dirty="0" err="1" smtClean="0">
                <a:solidFill>
                  <a:srgbClr val="00B050"/>
                </a:solidFill>
              </a:rPr>
              <a:t>Khoze</a:t>
            </a:r>
            <a:r>
              <a:rPr lang="en-GB" sz="2600" b="1" dirty="0" smtClean="0">
                <a:solidFill>
                  <a:srgbClr val="00B050"/>
                </a:solidFill>
              </a:rPr>
              <a:t>, A.D. Martin, M.G. </a:t>
            </a:r>
            <a:r>
              <a:rPr lang="en-GB" sz="2600" b="1" dirty="0" err="1" smtClean="0">
                <a:solidFill>
                  <a:srgbClr val="00B050"/>
                </a:solidFill>
              </a:rPr>
              <a:t>Ryskin</a:t>
            </a:r>
            <a:r>
              <a:rPr lang="en-GB" sz="2600" b="1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2. Theoretical study of central diffractive production of </a:t>
            </a:r>
            <a:r>
              <a:rPr lang="en-GB" dirty="0" err="1" smtClean="0"/>
              <a:t>dijets</a:t>
            </a:r>
            <a:r>
              <a:rPr lang="en-GB" dirty="0" smtClean="0"/>
              <a:t>, </a:t>
            </a:r>
            <a:r>
              <a:rPr lang="en-GB" dirty="0" err="1" smtClean="0"/>
              <a:t>diphotons</a:t>
            </a:r>
            <a:r>
              <a:rPr lang="en-GB" dirty="0" smtClean="0"/>
              <a:t> and resonance states, from </a:t>
            </a:r>
            <a:r>
              <a:rPr lang="en-GB" dirty="0" err="1" smtClean="0"/>
              <a:t>quarkonia</a:t>
            </a:r>
            <a:r>
              <a:rPr lang="en-GB" dirty="0" smtClean="0"/>
              <a:t> to the Higgs bosons </a:t>
            </a:r>
            <a:r>
              <a:rPr lang="en-GB" sz="2600" b="1" dirty="0" smtClean="0">
                <a:solidFill>
                  <a:srgbClr val="00B050"/>
                </a:solidFill>
              </a:rPr>
              <a:t>L. Harland-Lang, </a:t>
            </a:r>
            <a:r>
              <a:rPr lang="en-GB" sz="2600" b="1" dirty="0" err="1" smtClean="0">
                <a:solidFill>
                  <a:srgbClr val="00B050"/>
                </a:solidFill>
              </a:rPr>
              <a:t>V.A.Khoze</a:t>
            </a:r>
            <a:r>
              <a:rPr lang="en-GB" sz="2600" b="1" dirty="0" smtClean="0">
                <a:solidFill>
                  <a:srgbClr val="00B050"/>
                </a:solidFill>
              </a:rPr>
              <a:t>, </a:t>
            </a:r>
            <a:r>
              <a:rPr lang="en-GB" sz="2600" b="1" dirty="0" err="1" smtClean="0">
                <a:solidFill>
                  <a:srgbClr val="00B050"/>
                </a:solidFill>
              </a:rPr>
              <a:t>A.D.Martin</a:t>
            </a:r>
            <a:r>
              <a:rPr lang="en-GB" sz="2600" b="1" dirty="0" smtClean="0">
                <a:solidFill>
                  <a:srgbClr val="00B050"/>
                </a:solidFill>
              </a:rPr>
              <a:t>, </a:t>
            </a:r>
            <a:r>
              <a:rPr lang="en-GB" sz="2600" b="1" dirty="0" err="1" smtClean="0">
                <a:solidFill>
                  <a:srgbClr val="00B050"/>
                </a:solidFill>
              </a:rPr>
              <a:t>M.G.Ryskin</a:t>
            </a:r>
            <a:r>
              <a:rPr lang="en-GB" sz="2600" b="1" dirty="0" smtClean="0">
                <a:solidFill>
                  <a:srgbClr val="00B050"/>
                </a:solidFill>
              </a:rPr>
              <a:t> and W.J. Stirling</a:t>
            </a:r>
            <a:r>
              <a:rPr lang="en-GB" dirty="0" smtClean="0"/>
              <a:t>. Application to the </a:t>
            </a:r>
            <a:r>
              <a:rPr lang="en-GB" dirty="0" err="1" smtClean="0"/>
              <a:t>Tevatron</a:t>
            </a:r>
            <a:r>
              <a:rPr lang="en-GB" dirty="0" smtClean="0"/>
              <a:t>, RHIC and LHC . </a:t>
            </a:r>
          </a:p>
          <a:p>
            <a:pPr>
              <a:buNone/>
            </a:pPr>
            <a:r>
              <a:rPr lang="en-GB" dirty="0" smtClean="0"/>
              <a:t>      </a:t>
            </a:r>
          </a:p>
          <a:p>
            <a:pPr>
              <a:buNone/>
            </a:pPr>
            <a:r>
              <a:rPr lang="en-GB" dirty="0" smtClean="0"/>
              <a:t>      This activity has already initiated a series of new measurements at the </a:t>
            </a:r>
            <a:r>
              <a:rPr lang="en-GB" dirty="0" err="1" smtClean="0"/>
              <a:t>Tevatron</a:t>
            </a:r>
            <a:r>
              <a:rPr lang="en-GB" dirty="0" smtClean="0"/>
              <a:t>, and more results from the LHC and RHIC are about to come.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MSTW Parton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Long term Durham activity, still going strong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/>
              <a:t>Uncertainties on alpha(S) in global PDF </a:t>
            </a:r>
            <a:r>
              <a:rPr lang="en-GB" dirty="0" smtClean="0"/>
              <a:t>analyses</a:t>
            </a:r>
            <a:endParaRPr lang="en-GB" dirty="0"/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00B050"/>
                </a:solidFill>
              </a:rPr>
              <a:t>			</a:t>
            </a:r>
            <a:r>
              <a:rPr lang="en-GB" sz="1800" dirty="0" smtClean="0">
                <a:solidFill>
                  <a:srgbClr val="00B050"/>
                </a:solidFill>
              </a:rPr>
              <a:t>arXiv:0905.3531</a:t>
            </a:r>
            <a:r>
              <a:rPr lang="en-GB" sz="1800" dirty="0" smtClean="0"/>
              <a:t> </a:t>
            </a:r>
            <a:r>
              <a:rPr lang="en-GB" sz="1600" dirty="0" smtClean="0"/>
              <a:t> </a:t>
            </a:r>
            <a:endParaRPr lang="en-GB" sz="1600" dirty="0"/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Parton </a:t>
            </a:r>
            <a:r>
              <a:rPr lang="en-GB" dirty="0"/>
              <a:t>distributions for the </a:t>
            </a:r>
            <a:r>
              <a:rPr lang="en-GB" dirty="0" smtClean="0"/>
              <a:t>LHC</a:t>
            </a:r>
            <a:endParaRPr lang="en-GB" dirty="0"/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00B050"/>
                </a:solidFill>
              </a:rPr>
              <a:t>			</a:t>
            </a:r>
            <a:r>
              <a:rPr lang="en-GB" sz="1800" dirty="0" smtClean="0">
                <a:solidFill>
                  <a:srgbClr val="00B050"/>
                </a:solidFill>
              </a:rPr>
              <a:t>arXiv:0901.0002</a:t>
            </a:r>
            <a:endParaRPr lang="en-GB" sz="1800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22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0" y="2000250"/>
            <a:ext cx="4681538" cy="2990850"/>
          </a:xfrm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572125" y="1428750"/>
            <a:ext cx="209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MSTW 2008 partons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929188" y="5572125"/>
            <a:ext cx="385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00000"/>
                </a:solidFill>
                <a:latin typeface="Calibri" pitchFamily="34" charset="0"/>
              </a:rPr>
              <a:t>http://projects.hepforge.org/mstwpdf/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571625" y="6072188"/>
            <a:ext cx="5500688" cy="64611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alibri" pitchFamily="34" charset="0"/>
              </a:rPr>
              <a:t>Longstanding collaboration with UCL and now Cambridge</a:t>
            </a:r>
          </a:p>
          <a:p>
            <a:r>
              <a:rPr lang="en-GB">
                <a:solidFill>
                  <a:srgbClr val="00B050"/>
                </a:solidFill>
                <a:latin typeface="Calibri" pitchFamily="34" charset="0"/>
              </a:rPr>
              <a:t>      reinforced by arrival of Graeme Watt in March 09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8064" y="188640"/>
            <a:ext cx="395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alibri" pitchFamily="34" charset="0"/>
              </a:rPr>
              <a:t>A. Martin, J. Stirling, R. Thorne, G. Watt</a:t>
            </a:r>
            <a:endParaRPr lang="en-US" b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MSTW Parton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Long term Durham activity, still going strong</a:t>
            </a:r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/>
              <a:t>Uncertainties on alpha(S) in global PDF </a:t>
            </a:r>
            <a:r>
              <a:rPr lang="en-GB" dirty="0" smtClean="0"/>
              <a:t>analyses</a:t>
            </a:r>
            <a:endParaRPr lang="en-GB" dirty="0"/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00B050"/>
                </a:solidFill>
              </a:rPr>
              <a:t>			</a:t>
            </a:r>
            <a:r>
              <a:rPr lang="en-GB" sz="1800" dirty="0" smtClean="0">
                <a:solidFill>
                  <a:srgbClr val="00B050"/>
                </a:solidFill>
              </a:rPr>
              <a:t>arXiv:0905.3531</a:t>
            </a:r>
            <a:r>
              <a:rPr lang="en-GB" sz="1800" dirty="0" smtClean="0"/>
              <a:t> </a:t>
            </a:r>
            <a:r>
              <a:rPr lang="en-GB" sz="1600" dirty="0" smtClean="0"/>
              <a:t> </a:t>
            </a:r>
            <a:endParaRPr lang="en-GB" sz="1600" dirty="0"/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Parton </a:t>
            </a:r>
            <a:r>
              <a:rPr lang="en-GB" dirty="0"/>
              <a:t>distributions for the </a:t>
            </a:r>
            <a:r>
              <a:rPr lang="en-GB" dirty="0" smtClean="0"/>
              <a:t>LHC</a:t>
            </a:r>
            <a:endParaRPr lang="en-GB" dirty="0"/>
          </a:p>
          <a:p>
            <a:pPr fontAlgn="auto">
              <a:spcAft>
                <a:spcPts val="0"/>
              </a:spcAft>
              <a:buClr>
                <a:srgbClr val="00B050"/>
              </a:buClr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00B050"/>
                </a:solidFill>
              </a:rPr>
              <a:t>			</a:t>
            </a:r>
            <a:r>
              <a:rPr lang="en-GB" sz="1800" dirty="0" smtClean="0">
                <a:solidFill>
                  <a:srgbClr val="00B050"/>
                </a:solidFill>
              </a:rPr>
              <a:t>arXiv:0901.0002</a:t>
            </a:r>
            <a:endParaRPr lang="en-GB" sz="1800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571625" y="6072188"/>
            <a:ext cx="5500688" cy="64611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alibri" pitchFamily="34" charset="0"/>
              </a:rPr>
              <a:t>Longstanding collaboration with UCL and now Cambridge</a:t>
            </a:r>
          </a:p>
          <a:p>
            <a:r>
              <a:rPr lang="en-GB">
                <a:solidFill>
                  <a:srgbClr val="00B050"/>
                </a:solidFill>
                <a:latin typeface="Calibri" pitchFamily="34" charset="0"/>
              </a:rPr>
              <a:t>      reinforced by arrival of Graeme Watt in March 09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8064" y="188640"/>
            <a:ext cx="395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alibri" pitchFamily="34" charset="0"/>
              </a:rPr>
              <a:t>A. Martin, J. Stirling, R. Thorne, G. Watt</a:t>
            </a:r>
            <a:endParaRPr lang="en-US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349824" y="162880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dirty="0" smtClean="0"/>
              <a:t>        </a:t>
            </a:r>
            <a:r>
              <a:rPr lang="en-GB" dirty="0" smtClean="0">
                <a:solidFill>
                  <a:srgbClr val="0070C0"/>
                </a:solidFill>
              </a:rPr>
              <a:t>from the news:</a:t>
            </a: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Hottest paper in Physics in 2010</a:t>
            </a:r>
          </a:p>
          <a:p>
            <a:pPr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The physics paper with the highest percentage increase in citations in 2010 as determined by ScienceWatch.com is `Parton distributions for the LHC' written by IPPP scientist Alan Martin together with his collaborators James Stirling, Robert Thorne and Graeme Watt.   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err="1" smtClean="0">
                <a:solidFill>
                  <a:srgbClr val="0070C0"/>
                </a:solidFill>
              </a:rPr>
              <a:t>ScienceWatch</a:t>
            </a:r>
            <a:r>
              <a:rPr lang="en-GB" dirty="0" smtClean="0">
                <a:solidFill>
                  <a:srgbClr val="0070C0"/>
                </a:solidFill>
              </a:rPr>
              <a:t> tracked the citations in  Essential Science </a:t>
            </a:r>
            <a:r>
              <a:rPr lang="en-GB" dirty="0" err="1" smtClean="0">
                <a:solidFill>
                  <a:srgbClr val="0070C0"/>
                </a:solidFill>
              </a:rPr>
              <a:t>IndicatorsSM</a:t>
            </a:r>
            <a:r>
              <a:rPr lang="en-GB" dirty="0" smtClean="0">
                <a:solidFill>
                  <a:srgbClr val="0070C0"/>
                </a:solidFill>
              </a:rPr>
              <a:t> from Thomson Reuters from the first bimonthly period of 2010 to the second bimonthly period of 2010 and identified 1762 `hot' papers.   The hottest paper in the physics category is "Parton distributions for the LHC", Eur.Phys.J.C63:189-285,2009 which now has nearly 200 citations. 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12776"/>
            <a:ext cx="898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S. Abel, M. Dolan J. </a:t>
            </a:r>
            <a:r>
              <a:rPr lang="en-GB" sz="2000" b="1" dirty="0" err="1" smtClean="0">
                <a:solidFill>
                  <a:srgbClr val="00B050"/>
                </a:solidFill>
              </a:rPr>
              <a:t>Jaeckel</a:t>
            </a:r>
            <a:r>
              <a:rPr lang="en-GB" sz="2000" b="1" dirty="0" smtClean="0">
                <a:solidFill>
                  <a:srgbClr val="00B050"/>
                </a:solidFill>
              </a:rPr>
              <a:t> and V.V. </a:t>
            </a:r>
            <a:r>
              <a:rPr lang="en-GB" sz="2000" b="1" dirty="0" err="1" smtClean="0">
                <a:solidFill>
                  <a:srgbClr val="00B050"/>
                </a:solidFill>
              </a:rPr>
              <a:t>Khoze</a:t>
            </a:r>
            <a:r>
              <a:rPr lang="en-GB" sz="2000" b="1" dirty="0" smtClean="0">
                <a:solidFill>
                  <a:srgbClr val="00B050"/>
                </a:solidFill>
              </a:rPr>
              <a:t>   </a:t>
            </a:r>
            <a:r>
              <a:rPr lang="en-GB" sz="2000" dirty="0" smtClean="0">
                <a:solidFill>
                  <a:srgbClr val="00B050"/>
                </a:solidFill>
              </a:rPr>
              <a:t>JHEP  </a:t>
            </a:r>
            <a:r>
              <a:rPr lang="en-GB" sz="2000" dirty="0" err="1" smtClean="0">
                <a:solidFill>
                  <a:srgbClr val="00B050"/>
                </a:solidFill>
              </a:rPr>
              <a:t>ArXiv</a:t>
            </a:r>
            <a:r>
              <a:rPr lang="en-GB" sz="2000" dirty="0" smtClean="0">
                <a:solidFill>
                  <a:srgbClr val="00B050"/>
                </a:solidFill>
              </a:rPr>
              <a:t> 0910.2674  and   1009.1164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GGM SUSY breaking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 LHC applications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2. LHC@7TeV applications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22356" y="1930919"/>
            <a:ext cx="8314792" cy="4361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74" y="332656"/>
            <a:ext cx="334404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 t="7399" b="7510"/>
          <a:stretch>
            <a:fillRect/>
          </a:stretch>
        </p:blipFill>
        <p:spPr bwMode="auto">
          <a:xfrm>
            <a:off x="3851920" y="188640"/>
            <a:ext cx="397205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 b="7859"/>
          <a:stretch>
            <a:fillRect/>
          </a:stretch>
        </p:blipFill>
        <p:spPr bwMode="auto">
          <a:xfrm>
            <a:off x="611560" y="3541364"/>
            <a:ext cx="3425180" cy="30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501008"/>
            <a:ext cx="334076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-27384"/>
            <a:ext cx="898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S. Abel, M. Dolan J. </a:t>
            </a:r>
            <a:r>
              <a:rPr lang="en-GB" sz="2000" b="1" dirty="0" err="1" smtClean="0">
                <a:solidFill>
                  <a:srgbClr val="00B050"/>
                </a:solidFill>
              </a:rPr>
              <a:t>Jaeckel</a:t>
            </a:r>
            <a:r>
              <a:rPr lang="en-GB" sz="2000" b="1" dirty="0" smtClean="0">
                <a:solidFill>
                  <a:srgbClr val="00B050"/>
                </a:solidFill>
              </a:rPr>
              <a:t> and V.V. </a:t>
            </a:r>
            <a:r>
              <a:rPr lang="en-GB" sz="2000" b="1" dirty="0" err="1" smtClean="0">
                <a:solidFill>
                  <a:srgbClr val="00B050"/>
                </a:solidFill>
              </a:rPr>
              <a:t>Khoze</a:t>
            </a:r>
            <a:r>
              <a:rPr lang="en-GB" sz="2000" b="1" dirty="0" smtClean="0">
                <a:solidFill>
                  <a:srgbClr val="00B050"/>
                </a:solidFill>
              </a:rPr>
              <a:t>   1009.1164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6864" y="404664"/>
            <a:ext cx="133164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Detailed discussion of patterns</a:t>
            </a:r>
          </a:p>
          <a:p>
            <a:endParaRPr lang="en-GB" sz="1600" dirty="0" smtClean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4 benchmark    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    points 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NLSPs NNLSPs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Full spectrum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decays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cross-sections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Neutrino Physics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9788"/>
            <a:ext cx="8892480" cy="601821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GB" sz="2700" dirty="0" smtClean="0">
                <a:solidFill>
                  <a:prstClr val="black"/>
                </a:solidFill>
              </a:rPr>
              <a:t>Low energy neutrino factory                                 </a:t>
            </a:r>
            <a:br>
              <a:rPr lang="en-GB" sz="2700" dirty="0" smtClean="0">
                <a:solidFill>
                  <a:prstClr val="black"/>
                </a:solidFill>
              </a:rPr>
            </a:br>
            <a:r>
              <a:rPr lang="en-GB" sz="2800" dirty="0" smtClean="0"/>
              <a:t> </a:t>
            </a:r>
            <a:r>
              <a:rPr lang="en-GB" sz="2000" b="1" dirty="0" smtClean="0">
                <a:solidFill>
                  <a:srgbClr val="00B050"/>
                </a:solidFill>
              </a:rPr>
              <a:t>E. Fernandez Martinez, T. Li, S. </a:t>
            </a:r>
            <a:r>
              <a:rPr lang="en-GB" sz="2000" b="1" dirty="0" err="1" smtClean="0">
                <a:solidFill>
                  <a:srgbClr val="00B050"/>
                </a:solidFill>
              </a:rPr>
              <a:t>Pascoli</a:t>
            </a:r>
            <a:r>
              <a:rPr lang="en-GB" sz="2000" b="1" dirty="0" smtClean="0">
                <a:solidFill>
                  <a:srgbClr val="00B050"/>
                </a:solidFill>
              </a:rPr>
              <a:t> and O. Mena</a:t>
            </a:r>
            <a:r>
              <a:rPr lang="en-GB" sz="2000" dirty="0" smtClean="0">
                <a:solidFill>
                  <a:srgbClr val="00B050"/>
                </a:solidFill>
              </a:rPr>
              <a:t>                          </a:t>
            </a:r>
            <a:endParaRPr lang="en-GB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1600" dirty="0" smtClean="0">
                <a:solidFill>
                  <a:srgbClr val="00B050"/>
                </a:solidFill>
              </a:rPr>
              <a:t>          Improvement of the low energy neutrino factory  PRD 81 (2010) 073010              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1600" dirty="0" smtClean="0">
                <a:solidFill>
                  <a:srgbClr val="00B050"/>
                </a:solidFill>
              </a:rPr>
              <a:t>        </a:t>
            </a:r>
            <a:r>
              <a:rPr lang="en-GB" sz="2000" dirty="0" smtClean="0">
                <a:solidFill>
                  <a:prstClr val="black"/>
                </a:solidFill>
              </a:rPr>
              <a:t>New setup for long baseline neutrino oscillations studies. The low energy neutrino factory uses neutrinos from low energy (~4 </a:t>
            </a:r>
            <a:r>
              <a:rPr lang="en-GB" sz="2000" dirty="0" err="1" smtClean="0">
                <a:solidFill>
                  <a:prstClr val="black"/>
                </a:solidFill>
              </a:rPr>
              <a:t>GeV</a:t>
            </a:r>
            <a:r>
              <a:rPr lang="en-GB" sz="2000" dirty="0" smtClean="0">
                <a:solidFill>
                  <a:prstClr val="black"/>
                </a:solidFill>
              </a:rPr>
              <a:t>) </a:t>
            </a:r>
            <a:r>
              <a:rPr lang="en-GB" sz="2000" dirty="0" err="1" smtClean="0">
                <a:solidFill>
                  <a:prstClr val="black"/>
                </a:solidFill>
              </a:rPr>
              <a:t>muon</a:t>
            </a:r>
            <a:r>
              <a:rPr lang="en-GB" sz="2000" dirty="0" smtClean="0">
                <a:solidFill>
                  <a:prstClr val="black"/>
                </a:solidFill>
              </a:rPr>
              <a:t> decays and searches for theta_13, CP-violation and </a:t>
            </a:r>
          </a:p>
          <a:p>
            <a:pPr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      the type of neutrino mass hierarchy.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This new study shows that this setup is an 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excellent reach comparable to the 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high energy neutrino factory for CP-violation</a:t>
            </a:r>
            <a:r>
              <a:rPr lang="en-GB" sz="2000" dirty="0" smtClean="0"/>
              <a:t>. </a:t>
            </a: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 l="11513" t="14175" r="38285" b="6446"/>
          <a:stretch>
            <a:fillRect/>
          </a:stretch>
        </p:blipFill>
        <p:spPr bwMode="auto">
          <a:xfrm>
            <a:off x="5148064" y="2852936"/>
            <a:ext cx="3816702" cy="3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0" y="4077072"/>
            <a:ext cx="528189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Values of the CP-violating phase delta for which it is possible to </a:t>
            </a:r>
          </a:p>
          <a:p>
            <a:r>
              <a:rPr lang="en-GB" sz="1400" dirty="0" smtClean="0"/>
              <a:t>establish CP-violation at 3-sigma for a given  value of sin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2 theta13. </a:t>
            </a:r>
          </a:p>
          <a:p>
            <a:r>
              <a:rPr lang="en-GB" sz="1400" dirty="0" smtClean="0"/>
              <a:t>It tells how well the experiment performs in determining CPV. </a:t>
            </a:r>
          </a:p>
          <a:p>
            <a:r>
              <a:rPr lang="en-GB" sz="1400" dirty="0" smtClean="0"/>
              <a:t>The LENF are the green line for a TASD detector and the blue region</a:t>
            </a:r>
          </a:p>
          <a:p>
            <a:r>
              <a:rPr lang="en-GB" sz="1400" dirty="0" smtClean="0"/>
              <a:t>is for a Liquid Argon magnetised detector, where the two boundaries </a:t>
            </a:r>
          </a:p>
          <a:p>
            <a:r>
              <a:rPr lang="en-GB" sz="1400" dirty="0" smtClean="0"/>
              <a:t>correspond to optimistic and conservative choices for the parameters </a:t>
            </a:r>
          </a:p>
          <a:p>
            <a:r>
              <a:rPr lang="en-GB" sz="1400" dirty="0" smtClean="0"/>
              <a:t>of the detector.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Neutrino Physics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9788"/>
            <a:ext cx="8892480" cy="601821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2800" dirty="0" smtClean="0"/>
              <a:t>Neutrino masses in BSM models</a:t>
            </a:r>
            <a:r>
              <a:rPr lang="en-GB" sz="2700" dirty="0" smtClean="0">
                <a:solidFill>
                  <a:prstClr val="black"/>
                </a:solidFill>
              </a:rPr>
              <a:t>                         </a:t>
            </a:r>
            <a:br>
              <a:rPr lang="en-GB" sz="2700" dirty="0" smtClean="0">
                <a:solidFill>
                  <a:prstClr val="black"/>
                </a:solidFill>
              </a:rPr>
            </a:br>
            <a:r>
              <a:rPr lang="en-GB" sz="2800" dirty="0" smtClean="0"/>
              <a:t> </a:t>
            </a:r>
            <a:r>
              <a:rPr lang="en-GB" sz="2000" b="1" i="1" dirty="0" smtClean="0">
                <a:solidFill>
                  <a:srgbClr val="00B050"/>
                </a:solidFill>
              </a:rPr>
              <a:t>Y. </a:t>
            </a:r>
            <a:r>
              <a:rPr lang="en-GB" sz="2000" b="1" i="1" dirty="0" err="1" smtClean="0">
                <a:solidFill>
                  <a:srgbClr val="00B050"/>
                </a:solidFill>
              </a:rPr>
              <a:t>Farzan</a:t>
            </a:r>
            <a:r>
              <a:rPr lang="en-GB" sz="2000" b="1" i="1" dirty="0" smtClean="0">
                <a:solidFill>
                  <a:srgbClr val="00B050"/>
                </a:solidFill>
              </a:rPr>
              <a:t>, S. </a:t>
            </a:r>
            <a:r>
              <a:rPr lang="en-GB" sz="2000" b="1" i="1" dirty="0" err="1" smtClean="0">
                <a:solidFill>
                  <a:srgbClr val="00B050"/>
                </a:solidFill>
              </a:rPr>
              <a:t>Pascoli</a:t>
            </a:r>
            <a:r>
              <a:rPr lang="en-GB" sz="2000" b="1" i="1" dirty="0" smtClean="0">
                <a:solidFill>
                  <a:srgbClr val="00B050"/>
                </a:solidFill>
              </a:rPr>
              <a:t> and M.A. Schmidt</a:t>
            </a:r>
            <a:r>
              <a:rPr lang="en-GB" sz="1800" i="1" dirty="0" smtClean="0">
                <a:solidFill>
                  <a:srgbClr val="00B050"/>
                </a:solidFill>
              </a:rPr>
              <a:t>, </a:t>
            </a:r>
          </a:p>
          <a:p>
            <a:pPr>
              <a:buNone/>
            </a:pPr>
            <a:r>
              <a:rPr lang="en-GB" sz="1800" i="1" dirty="0" smtClean="0">
                <a:solidFill>
                  <a:srgbClr val="00B050"/>
                </a:solidFill>
              </a:rPr>
              <a:t>        A </a:t>
            </a:r>
            <a:r>
              <a:rPr lang="en-GB" sz="1800" i="1" dirty="0" err="1" smtClean="0">
                <a:solidFill>
                  <a:srgbClr val="00B050"/>
                </a:solidFill>
              </a:rPr>
              <a:t>Leptophilic</a:t>
            </a:r>
            <a:r>
              <a:rPr lang="en-GB" sz="1800" i="1" dirty="0" smtClean="0">
                <a:solidFill>
                  <a:srgbClr val="00B050"/>
                </a:solidFill>
              </a:rPr>
              <a:t> Model Explaining Neutrino Masses and Dark Matter, arXiv:1005.5323 </a:t>
            </a:r>
            <a:br>
              <a:rPr lang="en-GB" sz="1800" i="1" dirty="0" smtClean="0">
                <a:solidFill>
                  <a:srgbClr val="00B050"/>
                </a:solidFill>
              </a:rPr>
            </a:br>
            <a:endParaRPr lang="en-GB" sz="1800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1600" dirty="0" smtClean="0">
                <a:solidFill>
                  <a:srgbClr val="00B050"/>
                </a:solidFill>
              </a:rPr>
              <a:t>        </a:t>
            </a:r>
            <a:r>
              <a:rPr lang="en-GB" sz="1800" dirty="0" smtClean="0"/>
              <a:t>Dark matter (DM) nonzero neutrino masses may be the consequence of the same new extension of the Standard Model. </a:t>
            </a:r>
          </a:p>
          <a:p>
            <a:pPr>
              <a:buNone/>
            </a:pPr>
            <a:r>
              <a:rPr lang="en-GB" sz="1800" dirty="0" smtClean="0"/>
              <a:t>      Need: SM sector, New (hidden) Sector and Z_2 symmetry.</a:t>
            </a:r>
          </a:p>
          <a:p>
            <a:pPr>
              <a:buFont typeface="Symbol"/>
              <a:buChar char="Þ"/>
            </a:pPr>
            <a:r>
              <a:rPr lang="en-GB" sz="1800" dirty="0" smtClean="0"/>
              <a:t>lightest particle of the new sector is stable and can constitute the dark matter.</a:t>
            </a:r>
          </a:p>
          <a:p>
            <a:pPr>
              <a:buFont typeface="Symbol"/>
              <a:buChar char="Þ"/>
            </a:pPr>
            <a:r>
              <a:rPr lang="en-GB" sz="1800" dirty="0" smtClean="0"/>
              <a:t>The canonical seesaw mechanism is forbidden and neutrino masses emerge at loop level. </a:t>
            </a:r>
          </a:p>
          <a:p>
            <a:pPr>
              <a:buNone/>
            </a:pPr>
            <a:r>
              <a:rPr lang="en-GB" sz="1800" dirty="0" smtClean="0"/>
              <a:t>       The relevant scale can be at the electroweak scale and lead to a rich phenomenology in colliders, in lepton flavour violating rare decays and in direct and indirect dark matter searches, making the model testable in the coming future.</a:t>
            </a:r>
            <a:r>
              <a:rPr lang="en-GB" sz="1800" dirty="0" smtClean="0">
                <a:solidFill>
                  <a:srgbClr val="00B050"/>
                </a:solidFill>
              </a:rPr>
              <a:t>     </a:t>
            </a:r>
            <a:endParaRPr lang="en-GB" sz="18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Fundamental Physics @ Low Energies @ IPPP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9788"/>
            <a:ext cx="8350250" cy="6018212"/>
          </a:xfrm>
          <a:solidFill>
            <a:schemeClr val="bg2"/>
          </a:solidFill>
        </p:spPr>
        <p:txBody>
          <a:bodyPr/>
          <a:lstStyle/>
          <a:p>
            <a:r>
              <a:rPr lang="en-US" sz="2600" dirty="0" smtClean="0"/>
              <a:t>Good Physics Case for </a:t>
            </a:r>
            <a:r>
              <a:rPr lang="en-US" sz="2600" dirty="0" err="1" smtClean="0"/>
              <a:t>Axions</a:t>
            </a:r>
            <a:r>
              <a:rPr lang="en-US" sz="2600" dirty="0" smtClean="0"/>
              <a:t>, WIMPs and WISPs</a:t>
            </a:r>
          </a:p>
          <a:p>
            <a:pPr>
              <a:buFontTx/>
              <a:buNone/>
            </a:pPr>
            <a:r>
              <a:rPr lang="en-US" sz="2600" dirty="0" smtClean="0"/>
              <a:t>	        explore `</a:t>
            </a:r>
            <a:r>
              <a:rPr lang="en-US" sz="2600" dirty="0" smtClean="0">
                <a:solidFill>
                  <a:srgbClr val="FF0000"/>
                </a:solidFill>
              </a:rPr>
              <a:t>The Low Energy Frontier</a:t>
            </a:r>
            <a:r>
              <a:rPr lang="en-US" sz="2600" dirty="0" smtClean="0"/>
              <a:t>’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2600" dirty="0" smtClean="0"/>
              <a:t>Low energy experiments can test energy scales much higher than accelerators</a:t>
            </a:r>
          </a:p>
          <a:p>
            <a:pPr>
              <a:buFontTx/>
              <a:buNone/>
            </a:pPr>
            <a:r>
              <a:rPr lang="en-US" sz="2600" dirty="0" smtClean="0"/>
              <a:t>		    Complementary!</a:t>
            </a:r>
          </a:p>
          <a:p>
            <a:pPr>
              <a:buFontTx/>
              <a:buNone/>
            </a:pPr>
            <a:endParaRPr lang="en-US" sz="1200" dirty="0" smtClean="0"/>
          </a:p>
          <a:p>
            <a:pPr>
              <a:buFontTx/>
              <a:buNone/>
            </a:pPr>
            <a:endParaRPr lang="en-US" sz="1200" dirty="0" smtClean="0"/>
          </a:p>
          <a:p>
            <a:endParaRPr lang="en-US" dirty="0" smtClean="0"/>
          </a:p>
          <a:p>
            <a:r>
              <a:rPr lang="en-US" sz="2600" dirty="0" smtClean="0"/>
              <a:t>May provide information on </a:t>
            </a:r>
          </a:p>
          <a:p>
            <a:pPr>
              <a:buFontTx/>
              <a:buNone/>
            </a:pPr>
            <a:r>
              <a:rPr lang="en-US" sz="2600" dirty="0" smtClean="0"/>
              <a:t>	hidden sectors and thereby </a:t>
            </a:r>
          </a:p>
          <a:p>
            <a:pPr>
              <a:buFontTx/>
              <a:buNone/>
            </a:pPr>
            <a:r>
              <a:rPr lang="en-US" sz="2600" dirty="0" smtClean="0"/>
              <a:t>	into the underlying </a:t>
            </a:r>
          </a:p>
          <a:p>
            <a:pPr>
              <a:buFontTx/>
              <a:buNone/>
            </a:pPr>
            <a:r>
              <a:rPr lang="en-US" sz="2600" dirty="0" smtClean="0"/>
              <a:t>	fundamental theory</a:t>
            </a:r>
          </a:p>
          <a:p>
            <a:endParaRPr lang="en-US" sz="1200" dirty="0" smtClean="0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574675" y="3676650"/>
            <a:ext cx="947738" cy="0"/>
          </a:xfrm>
          <a:prstGeom prst="line">
            <a:avLst/>
          </a:prstGeom>
          <a:noFill/>
          <a:ln w="228600">
            <a:solidFill>
              <a:srgbClr val="FFFF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476875" y="4979988"/>
            <a:ext cx="3733800" cy="1844675"/>
            <a:chOff x="315" y="472"/>
            <a:chExt cx="4857" cy="2259"/>
          </a:xfrm>
        </p:grpSpPr>
        <p:pic>
          <p:nvPicPr>
            <p:cNvPr id="53255" name="Picture 21" descr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" y="472"/>
              <a:ext cx="4857" cy="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6" name="Line 24"/>
            <p:cNvSpPr>
              <a:spLocks noChangeShapeType="1"/>
            </p:cNvSpPr>
            <p:nvPr/>
          </p:nvSpPr>
          <p:spPr bwMode="auto">
            <a:xfrm>
              <a:off x="4327" y="2086"/>
              <a:ext cx="429" cy="37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57" name="Line 25"/>
            <p:cNvSpPr>
              <a:spLocks noChangeShapeType="1"/>
            </p:cNvSpPr>
            <p:nvPr/>
          </p:nvSpPr>
          <p:spPr bwMode="auto">
            <a:xfrm flipV="1">
              <a:off x="4756" y="1815"/>
              <a:ext cx="0" cy="63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58" name="Line 26"/>
            <p:cNvSpPr>
              <a:spLocks noChangeShapeType="1"/>
            </p:cNvSpPr>
            <p:nvPr/>
          </p:nvSpPr>
          <p:spPr bwMode="auto">
            <a:xfrm flipH="1" flipV="1">
              <a:off x="4325" y="1409"/>
              <a:ext cx="429" cy="41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59" name="Line 27"/>
            <p:cNvSpPr>
              <a:spLocks noChangeShapeType="1"/>
            </p:cNvSpPr>
            <p:nvPr/>
          </p:nvSpPr>
          <p:spPr bwMode="auto">
            <a:xfrm flipH="1">
              <a:off x="4325" y="1429"/>
              <a:ext cx="6" cy="68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60" name="Line 28"/>
            <p:cNvSpPr>
              <a:spLocks noChangeShapeType="1"/>
            </p:cNvSpPr>
            <p:nvPr/>
          </p:nvSpPr>
          <p:spPr bwMode="auto">
            <a:xfrm flipV="1">
              <a:off x="4985" y="1726"/>
              <a:ext cx="0" cy="65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61" name="Line 29"/>
            <p:cNvSpPr>
              <a:spLocks noChangeShapeType="1"/>
            </p:cNvSpPr>
            <p:nvPr/>
          </p:nvSpPr>
          <p:spPr bwMode="auto">
            <a:xfrm flipH="1" flipV="1">
              <a:off x="4569" y="1365"/>
              <a:ext cx="416" cy="367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62" name="Line 30"/>
            <p:cNvSpPr>
              <a:spLocks noChangeShapeType="1"/>
            </p:cNvSpPr>
            <p:nvPr/>
          </p:nvSpPr>
          <p:spPr bwMode="auto">
            <a:xfrm>
              <a:off x="4576" y="1390"/>
              <a:ext cx="0" cy="26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63" name="Line 31"/>
            <p:cNvSpPr>
              <a:spLocks noChangeShapeType="1"/>
            </p:cNvSpPr>
            <p:nvPr/>
          </p:nvSpPr>
          <p:spPr bwMode="auto">
            <a:xfrm>
              <a:off x="4754" y="2200"/>
              <a:ext cx="231" cy="18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64" name="Freeform 32"/>
            <p:cNvSpPr>
              <a:spLocks/>
            </p:cNvSpPr>
            <p:nvPr/>
          </p:nvSpPr>
          <p:spPr bwMode="auto">
            <a:xfrm>
              <a:off x="4651" y="2004"/>
              <a:ext cx="286" cy="71"/>
            </a:xfrm>
            <a:custGeom>
              <a:avLst/>
              <a:gdLst>
                <a:gd name="T0" fmla="*/ 0 w 288"/>
                <a:gd name="T1" fmla="*/ 54 h 77"/>
                <a:gd name="T2" fmla="*/ 164 w 288"/>
                <a:gd name="T3" fmla="*/ 68 h 77"/>
                <a:gd name="T4" fmla="*/ 288 w 288"/>
                <a:gd name="T5" fmla="*/ 0 h 77"/>
                <a:gd name="T6" fmla="*/ 0 60000 65536"/>
                <a:gd name="T7" fmla="*/ 0 60000 65536"/>
                <a:gd name="T8" fmla="*/ 0 60000 65536"/>
                <a:gd name="T9" fmla="*/ 0 w 288"/>
                <a:gd name="T10" fmla="*/ 0 h 77"/>
                <a:gd name="T11" fmla="*/ 288 w 288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7">
                  <a:moveTo>
                    <a:pt x="0" y="54"/>
                  </a:moveTo>
                  <a:cubicBezTo>
                    <a:pt x="58" y="65"/>
                    <a:pt x="116" y="77"/>
                    <a:pt x="164" y="68"/>
                  </a:cubicBezTo>
                  <a:cubicBezTo>
                    <a:pt x="212" y="59"/>
                    <a:pt x="265" y="11"/>
                    <a:pt x="288" y="0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4" name="Line 36"/>
          <p:cNvSpPr>
            <a:spLocks noChangeShapeType="1"/>
          </p:cNvSpPr>
          <p:nvPr/>
        </p:nvSpPr>
        <p:spPr bwMode="auto">
          <a:xfrm>
            <a:off x="574675" y="1955800"/>
            <a:ext cx="947738" cy="0"/>
          </a:xfrm>
          <a:prstGeom prst="line">
            <a:avLst/>
          </a:prstGeom>
          <a:noFill/>
          <a:ln w="228600">
            <a:solidFill>
              <a:srgbClr val="FFFF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3274" name="Picture 26" descr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613" y="3446463"/>
            <a:ext cx="404495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  <a:r>
              <a:rPr lang="en-GB" dirty="0" smtClean="0">
                <a:solidFill>
                  <a:srgbClr val="FF0000"/>
                </a:solidFill>
              </a:rPr>
              <a:t>. IPPP 2010 -&gt; Future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Valya </a:t>
            </a:r>
            <a:r>
              <a:rPr lang="en-GB" sz="2000" dirty="0" err="1" smtClean="0">
                <a:solidFill>
                  <a:srgbClr val="7030A0"/>
                </a:solidFill>
              </a:rPr>
              <a:t>Khoze</a:t>
            </a:r>
            <a:r>
              <a:rPr lang="en-GB" sz="2000" dirty="0" smtClean="0">
                <a:solidFill>
                  <a:srgbClr val="7030A0"/>
                </a:solidFill>
              </a:rPr>
              <a:t>  (IPPP Director )                                 Frank Krauss (Deputy Director)</a:t>
            </a:r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b="1" dirty="0" smtClean="0"/>
              <a:t>IPPP Members and the Steering Committee</a:t>
            </a:r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b="1" dirty="0" smtClean="0"/>
              <a:t>IPPP Objectives</a:t>
            </a:r>
            <a:endParaRPr lang="en-GB" sz="2000" dirty="0" smtClean="0"/>
          </a:p>
          <a:p>
            <a:pPr>
              <a:buNone/>
            </a:pPr>
            <a:r>
              <a:rPr lang="en-GB" sz="2000" b="1" dirty="0" smtClean="0"/>
              <a:t>Responsibilities </a:t>
            </a:r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b="1" dirty="0" smtClean="0"/>
              <a:t>What do we provide (IPPP Statistics)</a:t>
            </a:r>
          </a:p>
          <a:p>
            <a:pPr>
              <a:buNone/>
            </a:pPr>
            <a:r>
              <a:rPr lang="en-GB" sz="2000" b="1" dirty="0" smtClean="0"/>
              <a:t>Research Publications and Research Highlights</a:t>
            </a:r>
          </a:p>
          <a:p>
            <a:pPr>
              <a:buNone/>
            </a:pPr>
            <a:r>
              <a:rPr lang="en-GB" sz="2000" b="1" dirty="0" smtClean="0"/>
              <a:t>Workshops/Conferences past and present</a:t>
            </a:r>
          </a:p>
          <a:p>
            <a:pPr>
              <a:buNone/>
            </a:pPr>
            <a:r>
              <a:rPr lang="en-GB" sz="2000" b="1" dirty="0" smtClean="0"/>
              <a:t>Experimental Support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 smtClean="0"/>
              <a:t>Hiring Strategy</a:t>
            </a:r>
          </a:p>
          <a:p>
            <a:pPr>
              <a:buNone/>
            </a:pPr>
            <a:r>
              <a:rPr lang="en-GB" sz="2000" b="1" dirty="0" smtClean="0"/>
              <a:t>Preparing for Mid-term Review 30.09.2012</a:t>
            </a:r>
          </a:p>
          <a:p>
            <a:pPr>
              <a:buNone/>
            </a:pPr>
            <a:r>
              <a:rPr lang="en-GB" sz="2000" b="1" dirty="0" smtClean="0"/>
              <a:t>Preparing for the next grant renewal; long-term future of IPPP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FP @ Low Energies @ IPPP</a:t>
            </a:r>
            <a:endParaRPr lang="en-US" sz="1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390650"/>
            <a:ext cx="9002712" cy="6356350"/>
          </a:xfrm>
        </p:spPr>
        <p:txBody>
          <a:bodyPr/>
          <a:lstStyle/>
          <a:p>
            <a:r>
              <a:rPr lang="en-US" sz="2400" dirty="0" smtClean="0"/>
              <a:t>Investigate possibilities to test </a:t>
            </a:r>
          </a:p>
          <a:p>
            <a:pPr>
              <a:buFontTx/>
              <a:buNone/>
            </a:pPr>
            <a:r>
              <a:rPr lang="en-US" sz="2400" dirty="0" smtClean="0"/>
              <a:t>	models of fundamental physics (e.g. string theory) @ LE</a:t>
            </a:r>
          </a:p>
          <a:p>
            <a:pPr>
              <a:buFontTx/>
              <a:buNone/>
            </a:pPr>
            <a:r>
              <a:rPr lang="en-US" sz="2400" dirty="0" smtClean="0"/>
              <a:t>	(e.g. do they predict light particles?)</a:t>
            </a:r>
          </a:p>
          <a:p>
            <a:pPr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00CC00"/>
                </a:solidFill>
              </a:rPr>
              <a:t>(JHEP 0911:027,2009; JHEP 0906:037,2009; JHEP 0807:124,2008)</a:t>
            </a:r>
            <a:r>
              <a:rPr lang="en-US" sz="1600" dirty="0" smtClean="0"/>
              <a:t>	</a:t>
            </a:r>
          </a:p>
          <a:p>
            <a:pPr>
              <a:buFontTx/>
              <a:buNone/>
            </a:pPr>
            <a:endParaRPr lang="en-US" sz="800" dirty="0" smtClean="0"/>
          </a:p>
          <a:p>
            <a:r>
              <a:rPr lang="en-US" sz="2400" dirty="0" smtClean="0"/>
              <a:t>Develop and study phenomenological test models </a:t>
            </a:r>
          </a:p>
          <a:p>
            <a:pPr>
              <a:buFontTx/>
              <a:buNone/>
            </a:pPr>
            <a:r>
              <a:rPr lang="en-US" sz="2400" dirty="0" smtClean="0"/>
              <a:t>	(in the lab but also in </a:t>
            </a:r>
            <a:r>
              <a:rPr lang="en-US" sz="2400" dirty="0" err="1" smtClean="0"/>
              <a:t>astro</a:t>
            </a:r>
            <a:r>
              <a:rPr lang="en-US" sz="2400" dirty="0" smtClean="0"/>
              <a:t> and </a:t>
            </a:r>
            <a:r>
              <a:rPr lang="en-US" sz="2400" dirty="0" err="1" smtClean="0"/>
              <a:t>cosmo</a:t>
            </a:r>
            <a:r>
              <a:rPr lang="en-US" sz="2400" dirty="0" smtClean="0"/>
              <a:t>)</a:t>
            </a:r>
          </a:p>
          <a:p>
            <a:pPr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00CC00"/>
                </a:solidFill>
              </a:rPr>
              <a:t>(arXiv:1002.0329 [</a:t>
            </a:r>
            <a:r>
              <a:rPr lang="en-US" sz="1600" dirty="0" err="1" smtClean="0">
                <a:solidFill>
                  <a:srgbClr val="00CC00"/>
                </a:solidFill>
              </a:rPr>
              <a:t>hep</a:t>
            </a:r>
            <a:r>
              <a:rPr lang="en-US" sz="1600" dirty="0" smtClean="0">
                <a:solidFill>
                  <a:srgbClr val="00CC00"/>
                </a:solidFill>
              </a:rPr>
              <a:t>-ph]; JCAP 0911:002,2009)</a:t>
            </a:r>
          </a:p>
          <a:p>
            <a:endParaRPr lang="en-US" sz="800" dirty="0" smtClean="0">
              <a:solidFill>
                <a:srgbClr val="00CC00"/>
              </a:solidFill>
            </a:endParaRPr>
          </a:p>
          <a:p>
            <a:r>
              <a:rPr lang="en-US" sz="2400" dirty="0" smtClean="0"/>
              <a:t>Use existing high precision measurements to obtain constraints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00CC00"/>
                </a:solidFill>
              </a:rPr>
              <a:t>	(1008.3536 [</a:t>
            </a:r>
            <a:r>
              <a:rPr lang="en-US" sz="1600" dirty="0" err="1" smtClean="0">
                <a:solidFill>
                  <a:srgbClr val="00CC00"/>
                </a:solidFill>
              </a:rPr>
              <a:t>hep</a:t>
            </a:r>
            <a:r>
              <a:rPr lang="en-US" sz="1600" dirty="0" smtClean="0">
                <a:solidFill>
                  <a:srgbClr val="00CC00"/>
                </a:solidFill>
              </a:rPr>
              <a:t>-ph]; Phys.Rev.Lett.103:080402,2009)</a:t>
            </a:r>
          </a:p>
          <a:p>
            <a:endParaRPr lang="en-US" sz="800" dirty="0" smtClean="0">
              <a:solidFill>
                <a:srgbClr val="00CC00"/>
              </a:solidFill>
            </a:endParaRPr>
          </a:p>
          <a:p>
            <a:r>
              <a:rPr lang="en-US" sz="2400" dirty="0" smtClean="0"/>
              <a:t>Suggestions for future new and improved experiments in direct collaboration with experimentalists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00CC00"/>
                </a:solidFill>
              </a:rPr>
              <a:t>	(1009.1519 [</a:t>
            </a:r>
            <a:r>
              <a:rPr lang="en-US" sz="1600" dirty="0" err="1" smtClean="0">
                <a:solidFill>
                  <a:srgbClr val="00CC00"/>
                </a:solidFill>
              </a:rPr>
              <a:t>hep</a:t>
            </a:r>
            <a:r>
              <a:rPr lang="en-US" sz="1600" dirty="0" smtClean="0">
                <a:solidFill>
                  <a:srgbClr val="00CC00"/>
                </a:solidFill>
              </a:rPr>
              <a:t>-ph]; JINST 4:P11013,2009; Phys.Lett.B659:509-514,2008)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55777" y="116632"/>
            <a:ext cx="5448671" cy="400110"/>
          </a:xfrm>
          <a:prstGeom prst="rect">
            <a:avLst/>
          </a:prstGeom>
          <a:noFill/>
          <a:ln w="228600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1" dirty="0" smtClean="0">
                <a:solidFill>
                  <a:srgbClr val="00B050"/>
                </a:solidFill>
              </a:rPr>
              <a:t>S</a:t>
            </a:r>
            <a:r>
              <a:rPr kumimoji="1" lang="en-US" sz="2000" b="1" dirty="0">
                <a:solidFill>
                  <a:srgbClr val="00B050"/>
                </a:solidFill>
              </a:rPr>
              <a:t>. Abel, F. </a:t>
            </a:r>
            <a:r>
              <a:rPr kumimoji="1" lang="en-US" sz="2000" b="1" dirty="0" err="1">
                <a:solidFill>
                  <a:srgbClr val="00B050"/>
                </a:solidFill>
              </a:rPr>
              <a:t>Bruemmer</a:t>
            </a:r>
            <a:r>
              <a:rPr kumimoji="1" lang="en-US" sz="2000" b="1" dirty="0">
                <a:solidFill>
                  <a:srgbClr val="00B050"/>
                </a:solidFill>
              </a:rPr>
              <a:t>, </a:t>
            </a:r>
            <a:r>
              <a:rPr kumimoji="1" lang="en-US" sz="2000" b="1" i="1" u="sng" dirty="0">
                <a:solidFill>
                  <a:srgbClr val="00B050"/>
                </a:solidFill>
              </a:rPr>
              <a:t>J. </a:t>
            </a:r>
            <a:r>
              <a:rPr kumimoji="1" lang="en-US" sz="2000" b="1" i="1" u="sng" dirty="0" err="1">
                <a:solidFill>
                  <a:srgbClr val="00B050"/>
                </a:solidFill>
              </a:rPr>
              <a:t>Jaeckel</a:t>
            </a:r>
            <a:r>
              <a:rPr kumimoji="1" lang="en-US" sz="2000" b="1" dirty="0">
                <a:solidFill>
                  <a:srgbClr val="00B050"/>
                </a:solidFill>
              </a:rPr>
              <a:t>, V.V. </a:t>
            </a:r>
            <a:r>
              <a:rPr kumimoji="1" lang="en-US" sz="2000" b="1" dirty="0" err="1">
                <a:solidFill>
                  <a:srgbClr val="00B050"/>
                </a:solidFill>
              </a:rPr>
              <a:t>Khoze</a:t>
            </a:r>
            <a:r>
              <a:rPr kumimoji="1" lang="en-US" sz="2000" b="1" dirty="0">
                <a:solidFill>
                  <a:srgbClr val="00B050"/>
                </a:solidFill>
              </a:rPr>
              <a:t>, S. </a:t>
            </a:r>
            <a:r>
              <a:rPr kumimoji="1" lang="en-US" sz="2000" b="1" dirty="0" smtClean="0">
                <a:solidFill>
                  <a:srgbClr val="00B050"/>
                </a:solidFill>
              </a:rPr>
              <a:t>Roy</a:t>
            </a:r>
            <a:endParaRPr kumimoji="1"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NNLO Scattering Amplitudes in N=4 SYM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9788"/>
            <a:ext cx="8892480" cy="601821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GB" sz="2700" dirty="0" smtClean="0">
                <a:solidFill>
                  <a:prstClr val="black"/>
                </a:solidFill>
              </a:rPr>
              <a:t>Recent computations at two loops for any number n of external particles in special kinematics.</a:t>
            </a:r>
            <a:br>
              <a:rPr lang="en-GB" sz="2700" dirty="0" smtClean="0">
                <a:solidFill>
                  <a:prstClr val="black"/>
                </a:solidFill>
              </a:rPr>
            </a:br>
            <a:r>
              <a:rPr lang="en-GB" sz="2800" dirty="0" smtClean="0"/>
              <a:t> </a:t>
            </a:r>
          </a:p>
          <a:p>
            <a:pPr>
              <a:buNone/>
            </a:pPr>
            <a:r>
              <a:rPr lang="en-GB" sz="2000" b="1" dirty="0" smtClean="0"/>
              <a:t>       A. </a:t>
            </a:r>
            <a:r>
              <a:rPr lang="en-GB" sz="2000" b="1" dirty="0" err="1" smtClean="0"/>
              <a:t>Brandhuber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rgbClr val="00B050"/>
                </a:solidFill>
              </a:rPr>
              <a:t>P. </a:t>
            </a:r>
            <a:r>
              <a:rPr lang="en-GB" sz="2000" b="1" dirty="0" err="1" smtClean="0">
                <a:solidFill>
                  <a:srgbClr val="00B050"/>
                </a:solidFill>
              </a:rPr>
              <a:t>Heslop</a:t>
            </a:r>
            <a:r>
              <a:rPr lang="en-GB" sz="2000" b="1" dirty="0" smtClean="0">
                <a:solidFill>
                  <a:srgbClr val="00B050"/>
                </a:solidFill>
              </a:rPr>
              <a:t>, V.V. </a:t>
            </a:r>
            <a:r>
              <a:rPr lang="en-GB" sz="2000" b="1" dirty="0" err="1" smtClean="0">
                <a:solidFill>
                  <a:srgbClr val="00B050"/>
                </a:solidFill>
              </a:rPr>
              <a:t>Khoze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Travaglini</a:t>
            </a:r>
            <a:r>
              <a:rPr lang="en-GB" sz="2000" b="1" dirty="0" smtClean="0"/>
              <a:t>  </a:t>
            </a:r>
            <a:r>
              <a:rPr lang="en-GB" sz="2000" dirty="0" smtClean="0"/>
              <a:t>JHEP 1001:050,2010 </a:t>
            </a:r>
          </a:p>
          <a:p>
            <a:pPr>
              <a:buNone/>
            </a:pPr>
            <a:r>
              <a:rPr lang="en-GB" sz="2000" dirty="0" smtClean="0"/>
              <a:t>       </a:t>
            </a:r>
          </a:p>
          <a:p>
            <a:pPr>
              <a:buNone/>
            </a:pPr>
            <a:r>
              <a:rPr lang="en-GB" sz="2000" dirty="0" smtClean="0"/>
              <a:t>        </a:t>
            </a:r>
            <a:r>
              <a:rPr lang="en-GB" sz="2000" b="1" dirty="0" smtClean="0"/>
              <a:t>V. Del </a:t>
            </a:r>
            <a:r>
              <a:rPr lang="en-GB" sz="2000" b="1" dirty="0" err="1" smtClean="0"/>
              <a:t>Duca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rgbClr val="00B050"/>
                </a:solidFill>
              </a:rPr>
              <a:t>C. </a:t>
            </a:r>
            <a:r>
              <a:rPr lang="en-GB" sz="2000" b="1" dirty="0" err="1" smtClean="0">
                <a:solidFill>
                  <a:srgbClr val="00B050"/>
                </a:solidFill>
              </a:rPr>
              <a:t>Duhr</a:t>
            </a:r>
            <a:r>
              <a:rPr lang="en-GB" sz="2000" b="1" dirty="0" smtClean="0"/>
              <a:t>, V. Smirnov </a:t>
            </a:r>
            <a:r>
              <a:rPr lang="en-GB" sz="2000" dirty="0" smtClean="0"/>
              <a:t>JHEP 1009:015,2010     n = 8 </a:t>
            </a:r>
            <a:r>
              <a:rPr lang="en-GB" sz="1800" dirty="0" smtClean="0">
                <a:solidFill>
                  <a:prstClr val="black"/>
                </a:solidFill>
              </a:rPr>
              <a:t>(special kinematics)</a:t>
            </a:r>
            <a:endParaRPr lang="en-GB" sz="2000" dirty="0" smtClean="0"/>
          </a:p>
          <a:p>
            <a:pPr>
              <a:buNone/>
            </a:pPr>
            <a:r>
              <a:rPr lang="en-GB" sz="2000" b="1" dirty="0" smtClean="0">
                <a:solidFill>
                  <a:srgbClr val="00B050"/>
                </a:solidFill>
              </a:rPr>
              <a:t>        </a:t>
            </a:r>
          </a:p>
          <a:p>
            <a:pPr>
              <a:buNone/>
            </a:pPr>
            <a:endParaRPr lang="en-GB" sz="20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GB" sz="2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2000" b="1" dirty="0" smtClean="0">
                <a:solidFill>
                  <a:srgbClr val="00B050"/>
                </a:solidFill>
              </a:rPr>
              <a:t>        P. </a:t>
            </a:r>
            <a:r>
              <a:rPr lang="en-GB" sz="2000" b="1" dirty="0" err="1" smtClean="0">
                <a:solidFill>
                  <a:srgbClr val="00B050"/>
                </a:solidFill>
              </a:rPr>
              <a:t>Heslop</a:t>
            </a:r>
            <a:r>
              <a:rPr lang="en-GB" sz="2000" b="1" dirty="0" smtClean="0">
                <a:solidFill>
                  <a:srgbClr val="00B050"/>
                </a:solidFill>
              </a:rPr>
              <a:t>, V.V. </a:t>
            </a:r>
            <a:r>
              <a:rPr lang="en-GB" sz="2000" b="1" dirty="0" err="1" smtClean="0">
                <a:solidFill>
                  <a:srgbClr val="00B050"/>
                </a:solidFill>
              </a:rPr>
              <a:t>Khoze</a:t>
            </a:r>
            <a:r>
              <a:rPr lang="en-GB" sz="2000" b="1" dirty="0" smtClean="0">
                <a:solidFill>
                  <a:srgbClr val="00B050"/>
                </a:solidFill>
              </a:rPr>
              <a:t> </a:t>
            </a:r>
            <a:r>
              <a:rPr lang="en-GB" sz="1800" dirty="0" smtClean="0"/>
              <a:t>arXiv:1007.1805      </a:t>
            </a:r>
            <a:r>
              <a:rPr lang="en-GB" sz="1800" dirty="0" smtClean="0">
                <a:solidFill>
                  <a:srgbClr val="C00000"/>
                </a:solidFill>
              </a:rPr>
              <a:t>any n</a:t>
            </a:r>
            <a:r>
              <a:rPr lang="en-GB" sz="1800" dirty="0" smtClean="0"/>
              <a:t>  (special kinematics)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                                </a:t>
            </a:r>
            <a:endParaRPr lang="en-GB" sz="1600" dirty="0" smtClean="0"/>
          </a:p>
          <a:p>
            <a:pPr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1600" dirty="0" smtClean="0">
                <a:solidFill>
                  <a:srgbClr val="00B050"/>
                </a:solidFill>
              </a:rPr>
              <a:t>        </a:t>
            </a:r>
          </a:p>
          <a:p>
            <a:pPr algn="just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      Dramatic simplifications of the two-loop result for planar MHV scattering amplitudes in N=4 SYM obtained via a computation of Wilson loops with polygonal contours. All </a:t>
            </a:r>
            <a:r>
              <a:rPr lang="en-GB" sz="2000" dirty="0" err="1" smtClean="0">
                <a:solidFill>
                  <a:srgbClr val="FF0000"/>
                </a:solidFill>
              </a:rPr>
              <a:t>polylogarithmic</a:t>
            </a:r>
            <a:r>
              <a:rPr lang="en-GB" sz="2000" dirty="0" smtClean="0">
                <a:solidFill>
                  <a:srgbClr val="FF0000"/>
                </a:solidFill>
              </a:rPr>
              <a:t> functions </a:t>
            </a:r>
            <a:r>
              <a:rPr lang="en-GB" sz="2000" dirty="0" err="1" smtClean="0">
                <a:solidFill>
                  <a:srgbClr val="FF0000"/>
                </a:solidFill>
              </a:rPr>
              <a:t>cancell</a:t>
            </a:r>
            <a:r>
              <a:rPr lang="en-GB" sz="2000" dirty="0" smtClean="0">
                <a:solidFill>
                  <a:srgbClr val="FF0000"/>
                </a:solidFill>
              </a:rPr>
              <a:t> and only products of logarithms remain.</a:t>
            </a:r>
            <a:endParaRPr lang="en-GB" sz="20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n-GB" sz="2000" dirty="0" smtClean="0">
              <a:solidFill>
                <a:prstClr val="black"/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22873"/>
            <a:ext cx="3800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6108923" cy="78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157192"/>
            <a:ext cx="5112048" cy="5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4525963"/>
          </a:xfrm>
        </p:spPr>
        <p:txBody>
          <a:bodyPr/>
          <a:lstStyle/>
          <a:p>
            <a:r>
              <a:rPr lang="en-GB" sz="2000" dirty="0" smtClean="0"/>
              <a:t>This is how the simplest 6-point 2-loop MHV amplitude in the simplified kinematics (u1=u2=u3) looked in March 2010:</a:t>
            </a:r>
          </a:p>
          <a:p>
            <a:pPr>
              <a:buNone/>
            </a:pPr>
            <a:r>
              <a:rPr lang="en-GB" sz="2000" dirty="0" smtClean="0"/>
              <a:t>more precisely        Amplitude = exp [BDS +R]</a:t>
            </a:r>
          </a:p>
          <a:p>
            <a:pPr>
              <a:buNone/>
            </a:pPr>
            <a:r>
              <a:rPr lang="en-GB" sz="2000" dirty="0" smtClean="0"/>
              <a:t>And this is R (u1=u2=u3) for n=6          </a:t>
            </a:r>
            <a:r>
              <a:rPr lang="en-GB" sz="2000" b="1" dirty="0" smtClean="0"/>
              <a:t>Del-</a:t>
            </a:r>
            <a:r>
              <a:rPr lang="en-GB" sz="2000" b="1" dirty="0" err="1" smtClean="0"/>
              <a:t>Duca</a:t>
            </a:r>
            <a:r>
              <a:rPr lang="en-GB" sz="2000" b="1" dirty="0" smtClean="0"/>
              <a:t>-</a:t>
            </a:r>
            <a:r>
              <a:rPr lang="en-GB" sz="2000" b="1" dirty="0" err="1" smtClean="0">
                <a:solidFill>
                  <a:srgbClr val="00B050"/>
                </a:solidFill>
              </a:rPr>
              <a:t>Duhr</a:t>
            </a:r>
            <a:r>
              <a:rPr lang="en-GB" sz="2000" b="1" dirty="0" smtClean="0"/>
              <a:t>-Smirnov </a:t>
            </a:r>
            <a:r>
              <a:rPr lang="en-GB" sz="2000" dirty="0" smtClean="0"/>
              <a:t>JHEP 1005:084,2010</a:t>
            </a:r>
            <a:endParaRPr lang="en-GB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47336"/>
            <a:ext cx="7776864" cy="49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021288"/>
            <a:ext cx="4418119" cy="56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39952" y="5589240"/>
            <a:ext cx="425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Now at n-points (in a different kinematics): 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67178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3140968"/>
            <a:ext cx="8712968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Hiring Strategy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 </a:t>
            </a:r>
            <a:r>
              <a:rPr lang="en-GB" sz="2400" dirty="0" smtClean="0"/>
              <a:t>Attract and retain the best people at all levels</a:t>
            </a:r>
          </a:p>
          <a:p>
            <a:pPr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Academic staff:  </a:t>
            </a:r>
            <a:r>
              <a:rPr lang="en-GB" sz="2400" dirty="0" smtClean="0"/>
              <a:t>currently </a:t>
            </a:r>
            <a:r>
              <a:rPr lang="en-GB" sz="2400" dirty="0" smtClean="0">
                <a:solidFill>
                  <a:srgbClr val="002060"/>
                </a:solidFill>
              </a:rPr>
              <a:t>11</a:t>
            </a:r>
            <a:r>
              <a:rPr lang="en-GB" sz="2400" dirty="0" smtClean="0"/>
              <a:t> people in place </a:t>
            </a:r>
            <a:r>
              <a:rPr lang="en-GB" sz="2400" dirty="0" smtClean="0">
                <a:solidFill>
                  <a:srgbClr val="002060"/>
                </a:solidFill>
              </a:rPr>
              <a:t>+ 2 + 1: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b="1" dirty="0" smtClean="0"/>
              <a:t>Latest Lecturer appointments</a:t>
            </a:r>
            <a:r>
              <a:rPr lang="en-GB" sz="2400" dirty="0" smtClean="0"/>
              <a:t>:  interviews held on 17.05.2009 </a:t>
            </a:r>
          </a:p>
          <a:p>
            <a:pPr>
              <a:buNone/>
            </a:pPr>
            <a:r>
              <a:rPr lang="en-GB" sz="2400" b="1" dirty="0" smtClean="0"/>
              <a:t>2 positions filled</a:t>
            </a:r>
            <a:r>
              <a:rPr lang="en-GB" sz="2400" dirty="0" smtClean="0"/>
              <a:t> and </a:t>
            </a:r>
            <a:r>
              <a:rPr lang="en-GB" sz="2400" b="1" dirty="0" smtClean="0"/>
              <a:t>1 position </a:t>
            </a:r>
            <a:r>
              <a:rPr lang="en-GB" sz="2400" dirty="0" smtClean="0"/>
              <a:t>will be filled:</a:t>
            </a:r>
          </a:p>
          <a:p>
            <a:pPr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sz="2400" dirty="0" smtClean="0"/>
          </a:p>
          <a:p>
            <a:pPr marL="514350" indent="-514350">
              <a:buNone/>
            </a:pPr>
            <a:r>
              <a:rPr lang="en-GB" sz="2400" dirty="0" smtClean="0"/>
              <a:t>Standard Model field – reinforced and </a:t>
            </a:r>
          </a:p>
          <a:p>
            <a:pPr marL="514350" indent="-514350">
              <a:buNone/>
            </a:pPr>
            <a:r>
              <a:rPr lang="en-GB" sz="2400" dirty="0" err="1" smtClean="0"/>
              <a:t>Astro</a:t>
            </a:r>
            <a:r>
              <a:rPr lang="en-GB" sz="2400" dirty="0" smtClean="0"/>
              <a:t>-Particle/Dark Matter  field - new</a:t>
            </a:r>
          </a:p>
          <a:p>
            <a:pPr marL="514350" indent="-514350">
              <a:buNone/>
            </a:pP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395536" y="4419109"/>
            <a:ext cx="26816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Celine Boehm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Lecturer  (1.1.2011)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Dark Matter, </a:t>
            </a:r>
            <a:r>
              <a:rPr lang="en-GB" dirty="0" err="1" smtClean="0">
                <a:solidFill>
                  <a:srgbClr val="002060"/>
                </a:solidFill>
              </a:rPr>
              <a:t>Astro</a:t>
            </a:r>
            <a:r>
              <a:rPr lang="en-GB" dirty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Particle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6448" y="4419109"/>
            <a:ext cx="22857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Thorsten </a:t>
            </a:r>
            <a:r>
              <a:rPr lang="en-GB" sz="2000" b="1" dirty="0" err="1" smtClean="0">
                <a:solidFill>
                  <a:srgbClr val="002060"/>
                </a:solidFill>
              </a:rPr>
              <a:t>Feldmann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Lecturer  (1.1.2011)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Flavour </a:t>
            </a:r>
            <a:r>
              <a:rPr lang="en-GB" dirty="0" err="1" smtClean="0">
                <a:solidFill>
                  <a:srgbClr val="002060"/>
                </a:solidFill>
              </a:rPr>
              <a:t>Phsics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6728" y="4419109"/>
            <a:ext cx="23754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New Offer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Lecturer  (1.10.2010)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Higher Orders QCD, SM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2924944"/>
            <a:ext cx="8496944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Hiring Strategy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Academic staff:   </a:t>
            </a:r>
          </a:p>
          <a:p>
            <a:pPr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              </a:t>
            </a:r>
            <a:r>
              <a:rPr lang="en-GB" sz="2400" dirty="0" smtClean="0"/>
              <a:t>aim </a:t>
            </a:r>
            <a:r>
              <a:rPr lang="en-GB" sz="2400" dirty="0" smtClean="0">
                <a:solidFill>
                  <a:srgbClr val="002060"/>
                </a:solidFill>
              </a:rPr>
              <a:t>11+ 3 </a:t>
            </a:r>
            <a:r>
              <a:rPr lang="en-GB" sz="2400" dirty="0" smtClean="0">
                <a:solidFill>
                  <a:srgbClr val="FF0000"/>
                </a:solidFill>
              </a:rPr>
              <a:t>+ 2                  </a:t>
            </a:r>
            <a:r>
              <a:rPr lang="en-GB" sz="2400" dirty="0" smtClean="0">
                <a:solidFill>
                  <a:srgbClr val="002060"/>
                </a:solidFill>
              </a:rPr>
              <a:t> (</a:t>
            </a:r>
            <a:r>
              <a:rPr lang="en-GB" sz="2400" dirty="0" smtClean="0"/>
              <a:t>or more precisely </a:t>
            </a:r>
            <a:r>
              <a:rPr lang="en-GB" sz="2400" dirty="0" smtClean="0">
                <a:solidFill>
                  <a:srgbClr val="002060"/>
                </a:solidFill>
              </a:rPr>
              <a:t>10 + 3 </a:t>
            </a:r>
            <a:r>
              <a:rPr lang="en-GB" sz="2400" dirty="0" smtClean="0">
                <a:solidFill>
                  <a:srgbClr val="FF0000"/>
                </a:solidFill>
              </a:rPr>
              <a:t>+3</a:t>
            </a:r>
            <a:r>
              <a:rPr lang="en-GB" sz="2400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r>
              <a:rPr lang="en-GB" sz="2400" b="1" dirty="0" smtClean="0"/>
              <a:t>New round of Lecturer appointments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Advertise now – deadline December/January to start in 2011/12.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3 Lecturer up to Reader-level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positions:    </a:t>
            </a:r>
          </a:p>
          <a:p>
            <a:pPr>
              <a:buNone/>
            </a:pPr>
            <a:r>
              <a:rPr lang="en-GB" sz="2400" dirty="0" smtClean="0"/>
              <a:t>       2 in Beyond-the-Standard-Model including Higgs</a:t>
            </a:r>
          </a:p>
          <a:p>
            <a:pPr>
              <a:buNone/>
            </a:pPr>
            <a:r>
              <a:rPr lang="en-GB" sz="2400" dirty="0" smtClean="0"/>
              <a:t>       1 in any area of phenomenology  </a:t>
            </a:r>
            <a:r>
              <a:rPr lang="en-GB" sz="2000" dirty="0" smtClean="0"/>
              <a:t>(replacement for Patricia Ball)</a:t>
            </a:r>
          </a:p>
          <a:p>
            <a:pPr marL="514350" indent="-514350">
              <a:buNone/>
            </a:pPr>
            <a:endParaRPr lang="en-GB" sz="2400" dirty="0" smtClean="0"/>
          </a:p>
          <a:p>
            <a:pPr marL="514350" indent="-51435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After the last round:  BSM area requires reinforcement</a:t>
            </a:r>
          </a:p>
          <a:p>
            <a:pPr marL="514350" indent="-51435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                                       Higgs physics area requires strategic action</a:t>
            </a:r>
            <a:endParaRPr lang="en-GB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420" y="528461"/>
            <a:ext cx="6632972" cy="62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07340"/>
            <a:ext cx="430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Hiring Strategy: Postdoctoral Research Staff:</a:t>
            </a: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07340"/>
            <a:ext cx="430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Hiring Strategy: Postdoctoral Research Staff: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568"/>
          <a:stretch>
            <a:fillRect/>
          </a:stretch>
        </p:blipFill>
        <p:spPr bwMode="auto">
          <a:xfrm>
            <a:off x="179512" y="764704"/>
            <a:ext cx="8964488" cy="59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IPPP 2010 -&gt; Future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IPPP Members and the Steering Committee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IPPP Objectives</a:t>
            </a:r>
            <a:endParaRPr lang="en-GB" sz="2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Responsibilities 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What do we provide (IPPP Statistics)</a:t>
            </a:r>
            <a:endParaRPr lang="en-GB" sz="2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Research Publications and Highlights                           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Workshops past and present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Experimental Support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Hiring Strategy</a:t>
            </a:r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b="1" dirty="0" smtClean="0"/>
              <a:t>    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C00000"/>
                </a:solidFill>
              </a:rPr>
              <a:t>                             Preparing for Mid-term Review 30.09.2012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C00000"/>
                </a:solidFill>
              </a:rPr>
              <a:t>                             and for the next grant renewal and long-term future of IPPP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>
              <a:solidFill>
                <a:srgbClr val="7030A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436096" y="1916832"/>
            <a:ext cx="144016" cy="2880320"/>
          </a:xfrm>
          <a:prstGeom prst="rightBrac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i="1" dirty="0"/>
          </a:p>
        </p:txBody>
      </p:sp>
      <p:sp>
        <p:nvSpPr>
          <p:cNvPr id="9" name="Right Arrow 8"/>
          <p:cNvSpPr/>
          <p:nvPr/>
        </p:nvSpPr>
        <p:spPr>
          <a:xfrm>
            <a:off x="755576" y="5733256"/>
            <a:ext cx="762384" cy="196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4149080"/>
            <a:ext cx="640871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GB" dirty="0">
                <a:latin typeface="Verdana" pitchFamily="34" charset="0"/>
              </a:rPr>
              <a:t>The LHC </a:t>
            </a:r>
            <a:r>
              <a:rPr lang="en-GB" dirty="0" smtClean="0">
                <a:latin typeface="Verdana" pitchFamily="34" charset="0"/>
              </a:rPr>
              <a:t>era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73016"/>
            <a:ext cx="7772400" cy="2592834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6600"/>
              </a:buClr>
              <a:buFont typeface="Wingdings" pitchFamily="2" charset="2"/>
              <a:buNone/>
            </a:pPr>
            <a:r>
              <a:rPr lang="en-GB" sz="1800" dirty="0">
                <a:solidFill>
                  <a:schemeClr val="accent2"/>
                </a:solidFill>
                <a:latin typeface="Verdana" pitchFamily="34" charset="0"/>
              </a:rPr>
              <a:t>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55738" y="2492896"/>
            <a:ext cx="6284912" cy="8731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GB" sz="3200" dirty="0">
                <a:solidFill>
                  <a:srgbClr val="FFFF00"/>
                </a:solidFill>
              </a:rPr>
              <a:t>The next decade is of crucial importance for particle physics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4005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I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PPP has a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key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role to play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Making Introductions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GB" dirty="0" smtClean="0"/>
              <a:t>      IPPP Members</a:t>
            </a:r>
          </a:p>
          <a:p>
            <a:pPr marL="514350" indent="-514350">
              <a:buNone/>
            </a:pPr>
            <a:r>
              <a:rPr lang="en-GB" dirty="0" smtClean="0"/>
              <a:t>      Steering Committee Members</a:t>
            </a:r>
            <a:endParaRPr lang="en-GB" dirty="0"/>
          </a:p>
          <a:p>
            <a:pPr marL="514350" indent="-514350">
              <a:buNone/>
            </a:pPr>
            <a:endParaRPr lang="en-GB" dirty="0"/>
          </a:p>
          <a:p>
            <a:pPr algn="just">
              <a:buNone/>
            </a:pPr>
            <a:r>
              <a:rPr lang="en-GB" sz="2000" dirty="0" smtClean="0"/>
              <a:t>So that we can get to know each other better and to enable closer</a:t>
            </a:r>
          </a:p>
          <a:p>
            <a:pPr algn="just">
              <a:buNone/>
            </a:pPr>
            <a:r>
              <a:rPr lang="en-GB" sz="2000" dirty="0" smtClean="0"/>
              <a:t>cooperation and interactions between IPPP and  the Steering Committee also</a:t>
            </a:r>
          </a:p>
          <a:p>
            <a:pPr algn="just">
              <a:buNone/>
            </a:pPr>
            <a:r>
              <a:rPr lang="en-GB" sz="2000" dirty="0" smtClean="0"/>
              <a:t>going beyond the bi-annual official meetings.  We welcome your input and ideas.</a:t>
            </a:r>
          </a:p>
          <a:p>
            <a:pPr algn="just"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400" dirty="0" smtClean="0"/>
              <a:t>We want  to make IPPP and the Steering Committee feel closer and </a:t>
            </a:r>
            <a:endParaRPr lang="en-GB" sz="2400" dirty="0"/>
          </a:p>
          <a:p>
            <a:pPr>
              <a:buNone/>
            </a:pPr>
            <a:r>
              <a:rPr lang="en-GB" sz="2400" dirty="0" smtClean="0"/>
              <a:t>(if you agree with what you and we have here) </a:t>
            </a:r>
          </a:p>
          <a:p>
            <a:pPr>
              <a:buNone/>
            </a:pPr>
            <a:r>
              <a:rPr lang="en-GB" sz="2400" dirty="0"/>
              <a:t> </a:t>
            </a:r>
            <a:r>
              <a:rPr lang="en-GB" sz="2400" dirty="0" smtClean="0"/>
              <a:t>we would like you to act as our ambassadors in the wider community.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Slides</a:t>
            </a:r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Steering Com: Terms of Reference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7200" dirty="0" smtClean="0"/>
              <a:t>a</a:t>
            </a:r>
            <a:r>
              <a:rPr lang="en-GB" sz="7200" dirty="0"/>
              <a:t>) To oversee the research programme of the Institute providing </a:t>
            </a:r>
            <a:r>
              <a:rPr lang="en-GB" sz="7200" dirty="0" smtClean="0"/>
              <a:t>strategic guidance </a:t>
            </a:r>
            <a:r>
              <a:rPr lang="en-GB" sz="7200" dirty="0"/>
              <a:t>as appropriate</a:t>
            </a:r>
            <a:r>
              <a:rPr lang="en-GB" sz="7200" dirty="0" smtClean="0"/>
              <a:t>.</a:t>
            </a:r>
          </a:p>
          <a:p>
            <a:pPr>
              <a:buNone/>
            </a:pPr>
            <a:endParaRPr lang="en-GB" sz="7200" dirty="0"/>
          </a:p>
          <a:p>
            <a:pPr>
              <a:buNone/>
            </a:pPr>
            <a:r>
              <a:rPr lang="en-GB" sz="7200" dirty="0"/>
              <a:t>b) To ensure that the Institute provides leadership and is responsive to </a:t>
            </a:r>
            <a:r>
              <a:rPr lang="en-GB" sz="7200" dirty="0" smtClean="0"/>
              <a:t>the needs </a:t>
            </a:r>
            <a:r>
              <a:rPr lang="en-GB" sz="7200" dirty="0"/>
              <a:t>of the UK particle physics community</a:t>
            </a:r>
            <a:r>
              <a:rPr lang="en-GB" sz="7200" dirty="0" smtClean="0"/>
              <a:t>.</a:t>
            </a:r>
          </a:p>
          <a:p>
            <a:pPr>
              <a:buNone/>
            </a:pPr>
            <a:endParaRPr lang="en-GB" sz="7200" dirty="0"/>
          </a:p>
          <a:p>
            <a:pPr>
              <a:buNone/>
            </a:pPr>
            <a:r>
              <a:rPr lang="en-GB" sz="7200" dirty="0"/>
              <a:t>c) To advise on the programme of workshops and other meetings</a:t>
            </a:r>
            <a:r>
              <a:rPr lang="en-GB" sz="7200" dirty="0" smtClean="0"/>
              <a:t>.</a:t>
            </a:r>
          </a:p>
          <a:p>
            <a:pPr>
              <a:buNone/>
            </a:pPr>
            <a:endParaRPr lang="en-GB" sz="7200" dirty="0"/>
          </a:p>
          <a:p>
            <a:pPr>
              <a:buNone/>
            </a:pPr>
            <a:r>
              <a:rPr lang="en-GB" sz="7200" dirty="0"/>
              <a:t>d) To advise the Director on the IPPP </a:t>
            </a:r>
            <a:r>
              <a:rPr lang="en-GB" sz="7200" dirty="0" err="1"/>
              <a:t>associateship</a:t>
            </a:r>
            <a:r>
              <a:rPr lang="en-GB" sz="7200" dirty="0"/>
              <a:t> programme and the award </a:t>
            </a:r>
            <a:r>
              <a:rPr lang="en-GB" sz="7200" dirty="0" smtClean="0"/>
              <a:t> of the </a:t>
            </a:r>
            <a:r>
              <a:rPr lang="en-GB" sz="7200" dirty="0" err="1" smtClean="0"/>
              <a:t>Associateships</a:t>
            </a:r>
            <a:r>
              <a:rPr lang="en-GB" sz="7200" dirty="0" smtClean="0"/>
              <a:t>.</a:t>
            </a:r>
          </a:p>
          <a:p>
            <a:pPr>
              <a:buNone/>
            </a:pPr>
            <a:endParaRPr lang="en-GB" sz="7200" dirty="0"/>
          </a:p>
          <a:p>
            <a:pPr>
              <a:buNone/>
            </a:pPr>
            <a:r>
              <a:rPr lang="en-GB" sz="7200" dirty="0"/>
              <a:t>e) To nominate new Directors for approval by the University and STFC</a:t>
            </a:r>
            <a:r>
              <a:rPr lang="en-GB" sz="7200" dirty="0" smtClean="0"/>
              <a:t>.</a:t>
            </a:r>
          </a:p>
          <a:p>
            <a:pPr>
              <a:buNone/>
            </a:pPr>
            <a:endParaRPr lang="en-GB" sz="7200" dirty="0"/>
          </a:p>
          <a:p>
            <a:pPr>
              <a:buNone/>
            </a:pPr>
            <a:r>
              <a:rPr lang="en-GB" sz="7200" dirty="0"/>
              <a:t>f) To appoint from among its external membership a representative, </a:t>
            </a:r>
            <a:r>
              <a:rPr lang="en-GB" sz="7200" dirty="0" smtClean="0"/>
              <a:t>normally the </a:t>
            </a:r>
            <a:r>
              <a:rPr lang="en-GB" sz="7200" dirty="0"/>
              <a:t>Chair, to serve on the University Appointment Committee for </a:t>
            </a:r>
            <a:r>
              <a:rPr lang="en-GB" sz="7200" dirty="0" smtClean="0"/>
              <a:t>all permanent </a:t>
            </a:r>
            <a:r>
              <a:rPr lang="en-GB" sz="7200" dirty="0"/>
              <a:t>academic staff positions within the Institute's remit.</a:t>
            </a:r>
          </a:p>
          <a:p>
            <a:pPr>
              <a:buNone/>
            </a:pPr>
            <a:endParaRPr lang="en-GB" sz="7200" dirty="0" smtClean="0"/>
          </a:p>
          <a:p>
            <a:pPr>
              <a:buNone/>
            </a:pPr>
            <a:r>
              <a:rPr lang="en-GB" sz="7200" dirty="0" smtClean="0"/>
              <a:t>g</a:t>
            </a:r>
            <a:r>
              <a:rPr lang="en-GB" sz="7200" dirty="0"/>
              <a:t>) To report to the University and to STFC, as required, on the progress of </a:t>
            </a:r>
            <a:r>
              <a:rPr lang="en-GB" sz="7200" dirty="0" smtClean="0"/>
              <a:t>the Institute.</a:t>
            </a:r>
            <a:endParaRPr lang="en-GB" sz="7200" dirty="0"/>
          </a:p>
          <a:p>
            <a:pPr>
              <a:buNone/>
            </a:pPr>
            <a:r>
              <a:rPr lang="en-GB" sz="7200" dirty="0"/>
              <a:t>h) Normally to meet twice a year, with at least one meeting at the IPPP.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Steering Com: Membership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dirty="0"/>
              <a:t>a) Ex-officio: The Director and Deputy Director of the IPPP.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b</a:t>
            </a:r>
            <a:r>
              <a:rPr lang="en-GB" dirty="0"/>
              <a:t>) One member elected by the staff of the </a:t>
            </a:r>
            <a:r>
              <a:rPr lang="en-GB" dirty="0" smtClean="0"/>
              <a:t>IPPP </a:t>
            </a:r>
            <a:r>
              <a:rPr lang="en-GB" dirty="0"/>
              <a:t>from among their number.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</a:t>
            </a:r>
            <a:r>
              <a:rPr lang="en-GB" dirty="0"/>
              <a:t>) Normally six external members representing the UK experimental and theoretical </a:t>
            </a:r>
            <a:r>
              <a:rPr lang="en-GB" dirty="0" smtClean="0"/>
              <a:t>particle physics </a:t>
            </a:r>
            <a:r>
              <a:rPr lang="en-GB" dirty="0"/>
              <a:t>community, with a majority representing the experimental side.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d</a:t>
            </a:r>
            <a:r>
              <a:rPr lang="en-GB" dirty="0"/>
              <a:t>) Normally two members representing the international experimental </a:t>
            </a:r>
            <a:r>
              <a:rPr lang="en-GB" dirty="0" smtClean="0"/>
              <a:t>and theoretical </a:t>
            </a:r>
            <a:r>
              <a:rPr lang="en-GB" dirty="0"/>
              <a:t>particle physics community.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</a:t>
            </a:r>
            <a:r>
              <a:rPr lang="en-GB" dirty="0"/>
              <a:t>) A representative of the STFC Science Programme Office </a:t>
            </a:r>
            <a:r>
              <a:rPr lang="en-GB" dirty="0" smtClean="0"/>
              <a:t>in</a:t>
            </a:r>
            <a:r>
              <a:rPr lang="en-GB" dirty="0"/>
              <a:t> attendance.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</a:t>
            </a:r>
            <a:r>
              <a:rPr lang="en-GB" dirty="0"/>
              <a:t>) One of the UK external members to act as Chair for an initial period of </a:t>
            </a:r>
            <a:r>
              <a:rPr lang="en-GB" dirty="0" smtClean="0"/>
              <a:t>three years</a:t>
            </a:r>
            <a:r>
              <a:rPr lang="en-GB" dirty="0"/>
              <a:t>, renewable for a further three years. The choice of Chair to </a:t>
            </a:r>
            <a:r>
              <a:rPr lang="en-GB" dirty="0" smtClean="0"/>
              <a:t>be approved </a:t>
            </a:r>
            <a:r>
              <a:rPr lang="en-GB" dirty="0"/>
              <a:t>by STFC.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g</a:t>
            </a:r>
            <a:r>
              <a:rPr lang="en-GB" dirty="0"/>
              <a:t>) External members to serve for three years, and to be eligible for </a:t>
            </a:r>
            <a:r>
              <a:rPr lang="en-GB" dirty="0" smtClean="0"/>
              <a:t>extension for </a:t>
            </a:r>
            <a:r>
              <a:rPr lang="en-GB" dirty="0"/>
              <a:t>a maximum of two additional years (unless appointed as Chair)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h</a:t>
            </a:r>
            <a:r>
              <a:rPr lang="en-GB" dirty="0"/>
              <a:t>) New members to be decided by the Steering Committee following the </a:t>
            </a:r>
            <a:r>
              <a:rPr lang="en-GB" dirty="0" smtClean="0"/>
              <a:t>STFC procedures </a:t>
            </a:r>
            <a:r>
              <a:rPr lang="en-GB" dirty="0"/>
              <a:t>for nominations to committees.</a:t>
            </a:r>
            <a:endParaRPr lang="en-GB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Co-I</a:t>
            </a:r>
            <a:r>
              <a:rPr lang="en-GB" dirty="0" smtClean="0"/>
              <a:t>   IPPP Academic Staff : Sept. 2010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03648" y="1148551"/>
            <a:ext cx="15840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Steve Abel</a:t>
            </a:r>
          </a:p>
          <a:p>
            <a:r>
              <a:rPr lang="en-GB" dirty="0" smtClean="0"/>
              <a:t>Professor</a:t>
            </a:r>
          </a:p>
          <a:p>
            <a:r>
              <a:rPr lang="en-GB" dirty="0" smtClean="0"/>
              <a:t>IPPP/Maths</a:t>
            </a:r>
          </a:p>
          <a:p>
            <a:r>
              <a:rPr lang="en-GB" dirty="0" smtClean="0"/>
              <a:t>BSM, String-ph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2702" y="1196752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139952" y="1148551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Patricia Ball</a:t>
            </a:r>
          </a:p>
          <a:p>
            <a:r>
              <a:rPr lang="en-GB" dirty="0" smtClean="0"/>
              <a:t>Professor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B-Physics</a:t>
            </a:r>
            <a:endParaRPr lang="en-GB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2982" y="1196752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76256" y="1124744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Nigel Glover</a:t>
            </a:r>
          </a:p>
          <a:p>
            <a:r>
              <a:rPr lang="en-GB" dirty="0" smtClean="0"/>
              <a:t>Professor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QCD, SM</a:t>
            </a:r>
            <a:endParaRPr lang="en-GB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2982" y="2708920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838895" y="2636912"/>
            <a:ext cx="14055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Valya </a:t>
            </a:r>
            <a:r>
              <a:rPr lang="en-GB" dirty="0" err="1" smtClean="0"/>
              <a:t>Khoze</a:t>
            </a:r>
            <a:endParaRPr lang="en-GB" dirty="0" smtClean="0"/>
          </a:p>
          <a:p>
            <a:r>
              <a:rPr lang="en-GB" dirty="0" smtClean="0"/>
              <a:t>Professor</a:t>
            </a:r>
          </a:p>
          <a:p>
            <a:r>
              <a:rPr lang="en-GB" dirty="0" smtClean="0"/>
              <a:t>Director</a:t>
            </a:r>
          </a:p>
          <a:p>
            <a:r>
              <a:rPr lang="en-GB" dirty="0" smtClean="0"/>
              <a:t>BSM, SYM-</a:t>
            </a:r>
            <a:r>
              <a:rPr lang="en-GB" dirty="0" err="1" smtClean="0"/>
              <a:t>th</a:t>
            </a:r>
            <a:endParaRPr lang="en-GB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517232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475656" y="544522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Peter Richardson</a:t>
            </a:r>
          </a:p>
          <a:p>
            <a:r>
              <a:rPr lang="en-GB" dirty="0" smtClean="0"/>
              <a:t>Professor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Monte Carlo</a:t>
            </a:r>
            <a:endParaRPr lang="en-GB" dirty="0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77072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403648" y="4005064"/>
            <a:ext cx="1781944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Frank Krauss</a:t>
            </a:r>
            <a:endParaRPr lang="en-GB" dirty="0"/>
          </a:p>
          <a:p>
            <a:r>
              <a:rPr lang="en-GB" dirty="0" smtClean="0"/>
              <a:t>Reader</a:t>
            </a:r>
          </a:p>
          <a:p>
            <a:r>
              <a:rPr lang="en-GB" dirty="0" smtClean="0"/>
              <a:t>Deputy Director</a:t>
            </a:r>
          </a:p>
          <a:p>
            <a:r>
              <a:rPr lang="en-GB" dirty="0" smtClean="0"/>
              <a:t>Monte Carlo</a:t>
            </a:r>
            <a:endParaRPr lang="en-GB" dirty="0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077072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876256" y="4005064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Silvia </a:t>
            </a:r>
            <a:r>
              <a:rPr lang="en-GB" dirty="0" err="1" smtClean="0"/>
              <a:t>Pascoli</a:t>
            </a:r>
            <a:endParaRPr lang="en-GB" dirty="0" smtClean="0"/>
          </a:p>
          <a:p>
            <a:r>
              <a:rPr lang="en-GB" dirty="0" smtClean="0"/>
              <a:t>Reader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Neutrinos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708920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349896" y="2636912"/>
            <a:ext cx="1781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Gudrun Heinrich</a:t>
            </a:r>
          </a:p>
          <a:p>
            <a:r>
              <a:rPr lang="en-GB" dirty="0" smtClean="0"/>
              <a:t>STFC F./ Lecturer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QCD, SM</a:t>
            </a:r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2708920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211960" y="2636912"/>
            <a:ext cx="13971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Joerg</a:t>
            </a:r>
            <a:r>
              <a:rPr lang="en-GB" dirty="0" smtClean="0"/>
              <a:t> </a:t>
            </a:r>
            <a:r>
              <a:rPr lang="en-GB" dirty="0" err="1" smtClean="0"/>
              <a:t>Jaeckel</a:t>
            </a:r>
            <a:endParaRPr lang="en-GB" dirty="0" smtClean="0"/>
          </a:p>
          <a:p>
            <a:r>
              <a:rPr lang="en-GB" dirty="0" smtClean="0"/>
              <a:t>Lecturer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BSM, ALPs</a:t>
            </a:r>
            <a:endParaRPr lang="en-GB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2702" y="4077072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211960" y="4005064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Chris Maxwell</a:t>
            </a:r>
          </a:p>
          <a:p>
            <a:r>
              <a:rPr lang="en-GB" dirty="0" smtClean="0"/>
              <a:t>Senior Lecturer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QCD, SM</a:t>
            </a:r>
            <a:endParaRPr lang="en-GB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5517232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283968" y="5445224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Adrian Signer</a:t>
            </a:r>
          </a:p>
          <a:p>
            <a:r>
              <a:rPr lang="en-GB" dirty="0" smtClean="0"/>
              <a:t>Senior Lecturer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QCD, IR-effects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IPPP Academic Staff : </a:t>
            </a:r>
            <a:r>
              <a:rPr lang="en-GB" dirty="0" smtClean="0">
                <a:solidFill>
                  <a:srgbClr val="FF0000"/>
                </a:solidFill>
              </a:rPr>
              <a:t>New in 2010/11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627784" y="1292567"/>
            <a:ext cx="26816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Celine Boehm</a:t>
            </a:r>
          </a:p>
          <a:p>
            <a:r>
              <a:rPr lang="en-GB" dirty="0" smtClean="0"/>
              <a:t>Lecturer  (1.1.2011)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Dark Matter, </a:t>
            </a:r>
            <a:r>
              <a:rPr lang="en-GB" dirty="0" err="1" smtClean="0"/>
              <a:t>Astro</a:t>
            </a:r>
            <a:r>
              <a:rPr lang="en-GB" dirty="0"/>
              <a:t>-</a:t>
            </a:r>
            <a:r>
              <a:rPr lang="en-GB" dirty="0" smtClean="0"/>
              <a:t>Particle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148064" y="1484784"/>
            <a:ext cx="19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   LAPTH Annecy</a:t>
            </a: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351" y="3140968"/>
            <a:ext cx="1027353" cy="154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2718048" y="5253007"/>
            <a:ext cx="2069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New Candidate</a:t>
            </a:r>
          </a:p>
          <a:p>
            <a:r>
              <a:rPr lang="en-GB" dirty="0" smtClean="0"/>
              <a:t>Lecturer 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QCD, SM </a:t>
            </a:r>
          </a:p>
          <a:p>
            <a:endParaRPr lang="en-GB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5220072" y="335699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   TU Munich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2699792" y="309276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Thorsten </a:t>
            </a:r>
            <a:r>
              <a:rPr lang="en-GB" dirty="0" err="1" smtClean="0"/>
              <a:t>Feldmann</a:t>
            </a:r>
            <a:endParaRPr lang="en-GB" dirty="0" smtClean="0"/>
          </a:p>
          <a:p>
            <a:r>
              <a:rPr lang="en-GB" dirty="0" smtClean="0"/>
              <a:t>Lecturer  (1.1.2011)</a:t>
            </a:r>
          </a:p>
          <a:p>
            <a:r>
              <a:rPr lang="en-GB" dirty="0" smtClean="0"/>
              <a:t>IPPP/Phys</a:t>
            </a:r>
          </a:p>
          <a:p>
            <a:r>
              <a:rPr lang="en-GB" dirty="0" smtClean="0"/>
              <a:t>B-phys, flavour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5280947" y="5651956"/>
            <a:ext cx="3677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/>
              <a:buChar char="ß"/>
            </a:pPr>
            <a:r>
              <a:rPr lang="en-GB" dirty="0" smtClean="0">
                <a:sym typeface="Wingdings" pitchFamily="2" charset="2"/>
              </a:rPr>
              <a:t>  Offer made 09.2010 and </a:t>
            </a:r>
          </a:p>
          <a:p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    being considered by the candidate</a:t>
            </a:r>
            <a:endParaRPr lang="en-GB" dirty="0"/>
          </a:p>
        </p:txBody>
      </p:sp>
      <p:pic>
        <p:nvPicPr>
          <p:cNvPr id="12" name="Picture 17" descr="Tobias Kleinschmid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438" y="5101933"/>
            <a:ext cx="1001266" cy="127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non-Co-I </a:t>
            </a:r>
            <a:r>
              <a:rPr lang="en-GB" dirty="0" smtClean="0"/>
              <a:t>       Professorial Staff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139952" y="1220559"/>
            <a:ext cx="15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Valery </a:t>
            </a:r>
            <a:r>
              <a:rPr lang="en-GB" dirty="0" err="1" smtClean="0"/>
              <a:t>Khoze</a:t>
            </a:r>
            <a:endParaRPr lang="en-GB" dirty="0" smtClean="0"/>
          </a:p>
          <a:p>
            <a:r>
              <a:rPr lang="en-GB" dirty="0" smtClean="0"/>
              <a:t>Professorial</a:t>
            </a:r>
          </a:p>
          <a:p>
            <a:r>
              <a:rPr lang="en-GB" dirty="0" smtClean="0"/>
              <a:t>Fellow</a:t>
            </a:r>
          </a:p>
          <a:p>
            <a:r>
              <a:rPr lang="en-GB" dirty="0" smtClean="0"/>
              <a:t>IPPP/Phys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331640" y="1196752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Ruth Gregory</a:t>
            </a:r>
          </a:p>
          <a:p>
            <a:r>
              <a:rPr lang="en-GB" dirty="0" smtClean="0"/>
              <a:t>Professor</a:t>
            </a:r>
          </a:p>
          <a:p>
            <a:r>
              <a:rPr lang="en-GB" dirty="0" smtClean="0"/>
              <a:t>CPT Maths/Phys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268760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253505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7020272" y="1196752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Alan Martin</a:t>
            </a:r>
          </a:p>
          <a:p>
            <a:r>
              <a:rPr lang="en-GB" dirty="0" smtClean="0"/>
              <a:t>Emeritus</a:t>
            </a:r>
          </a:p>
          <a:p>
            <a:r>
              <a:rPr lang="en-GB" dirty="0" smtClean="0"/>
              <a:t>Professor</a:t>
            </a:r>
          </a:p>
          <a:p>
            <a:r>
              <a:rPr lang="en-GB" dirty="0" smtClean="0"/>
              <a:t>IPPP/Phys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09600" y="3010942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Visiting Professors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3528" y="3668831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Currently 15 Visiting Professors at IPPP drawn from </a:t>
            </a:r>
            <a:r>
              <a:rPr lang="en-GB" sz="2000" dirty="0"/>
              <a:t>l</a:t>
            </a:r>
            <a:r>
              <a:rPr lang="en-GB" sz="2000" dirty="0" smtClean="0"/>
              <a:t>eading experts in the field 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62000" y="437909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IPPP Associates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1520" y="518913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/>
              <a:t>10 members of UK permanent academic staff  awarded  </a:t>
            </a:r>
            <a:r>
              <a:rPr lang="en-GB" sz="2000" dirty="0"/>
              <a:t>I</a:t>
            </a:r>
            <a:r>
              <a:rPr lang="en-GB" sz="2000" dirty="0" smtClean="0"/>
              <a:t>PPP </a:t>
            </a:r>
            <a:r>
              <a:rPr lang="en-GB" sz="2000" dirty="0" err="1" smtClean="0"/>
              <a:t>Associateships</a:t>
            </a:r>
            <a:r>
              <a:rPr lang="en-GB" sz="2000" dirty="0" smtClean="0"/>
              <a:t> each year. Each </a:t>
            </a:r>
            <a:r>
              <a:rPr lang="en-GB" sz="2000" dirty="0" err="1" smtClean="0"/>
              <a:t>Associateship</a:t>
            </a:r>
            <a:r>
              <a:rPr lang="en-GB" sz="2000" dirty="0" smtClean="0"/>
              <a:t> has a value of up to £4000 per annum and is funded by Durham University, through the IPPP. </a:t>
            </a:r>
            <a:r>
              <a:rPr lang="en-GB" sz="2000" dirty="0"/>
              <a:t> </a:t>
            </a:r>
            <a:r>
              <a:rPr lang="en-GB" sz="2000" dirty="0" smtClean="0"/>
              <a:t>Aim is to support particle physics phenomenology research in the UK.  Visits to IPPP, research </a:t>
            </a:r>
            <a:r>
              <a:rPr lang="en-GB" sz="2000" dirty="0" err="1" smtClean="0"/>
              <a:t>collaborrations</a:t>
            </a:r>
            <a:r>
              <a:rPr lang="en-GB" sz="2000" dirty="0" smtClean="0"/>
              <a:t>, contributions to Workshop organisation…                                        </a:t>
            </a:r>
            <a:r>
              <a:rPr lang="en-GB" sz="2000" dirty="0" smtClean="0">
                <a:solidFill>
                  <a:srgbClr val="C00000"/>
                </a:solidFill>
              </a:rPr>
              <a:t>More later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, ">
            <a:hlinkClick r:id="rId3" tooltip="Member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-660400"/>
            <a:ext cx="47625" cy="57150"/>
          </a:xfrm>
          <a:prstGeom prst="rect">
            <a:avLst/>
          </a:prstGeom>
          <a:noFill/>
        </p:spPr>
      </p:pic>
      <p:pic>
        <p:nvPicPr>
          <p:cNvPr id="17414" name="Picture 6" descr=", ">
            <a:hlinkClick r:id="rId5" tooltip="Research Staff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50" y="-660400"/>
            <a:ext cx="47625" cy="57150"/>
          </a:xfrm>
          <a:prstGeom prst="rect">
            <a:avLst/>
          </a:prstGeom>
          <a:noFill/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>
                <a:solidFill>
                  <a:srgbClr val="FF0000"/>
                </a:solidFill>
              </a:rPr>
              <a:t>PDRA</a:t>
            </a:r>
            <a:r>
              <a:rPr lang="en-GB" dirty="0" smtClean="0"/>
              <a:t>              Research Staff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07504" y="1090479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In 2009/10 we had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19 Research Associates</a:t>
            </a:r>
          </a:p>
          <a:p>
            <a:r>
              <a:rPr lang="en-GB" sz="2000" dirty="0" smtClean="0"/>
              <a:t>working at the IPPP </a:t>
            </a:r>
          </a:p>
          <a:p>
            <a:r>
              <a:rPr lang="en-GB" sz="2000" dirty="0" smtClean="0"/>
              <a:t>funded either directly </a:t>
            </a:r>
          </a:p>
          <a:p>
            <a:r>
              <a:rPr lang="en-GB" sz="2000" dirty="0" smtClean="0"/>
              <a:t>by the IPPP grant (10) </a:t>
            </a:r>
          </a:p>
          <a:p>
            <a:r>
              <a:rPr lang="en-GB" sz="2000" dirty="0" smtClean="0"/>
              <a:t>or by other grants </a:t>
            </a:r>
          </a:p>
          <a:p>
            <a:r>
              <a:rPr lang="en-GB" sz="2000" dirty="0" smtClean="0"/>
              <a:t>or networks.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4697849"/>
            <a:ext cx="1872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</a:rPr>
              <a:t>Will return to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this TABLE 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when discussing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Hiring Strategy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882614"/>
            <a:ext cx="6192688" cy="59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24"/>
  <p:tag name="DEFAULTHEIGHT" val="4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\red{\color{red}}&#10;\def\black{\color{black}}&#10;\def\blue{\color{blue}}&#10;&#10;\begin{document}&#10;\tiny&#10;\blue&#10;$\bullet$ One of the appealing properties of gauge mediated supersymmetry (SUSY) breaking&#10;was its restricted parameter space. &#10;This contrasts with&#10;gravity mediation where the parameter space&#10;is of high dimensionality.&#10;&#10;$\bullet$&#10;Now we know that the parameter space of general gauge &#10;mediation is larger than we used to imagine, here we parameterise it by gaugino, &#10;scalar and messenger mass scales \black $\Lambda_G$, $\Lambda_S$\blue and &#10;\black$M_{\rm mess}$.  \blue&#10;&#10;General Gauge Mediation (GGM) paradigm of \black Meade, Seiberg, Shih \blue is&#10;defined by the requirement that the MSSM becomes decoupled from the hidden &#10;SUSY-breaking sector&#10;in the limit where the MSSM gauge couplings \black $\alpha_{i=1,2,3}$&#10;\blue are set to \black zero. \blue&#10;&#10;$\bullet$ For us this gives \black$B_\mu=0$ \blue as an input at &#10;\black $M_{\rm mess}$\blue&#10;and \black ${\rm tan} \, \beta$ \blue is&#10;an output at the elecgtroweak scale.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4"/>
  <p:tag name="BOXHEIGHT" val="408"/>
  <p:tag name="BOXFONT" val="10"/>
  <p:tag name="BOXWRAP" val="False"/>
  <p:tag name="WORKAROUNDTRANSPARENCYBUG" val="False"/>
  <p:tag name="ALLOWFONTSUBSTITUTION" val="False"/>
  <p:tag name="BITMAPFORMAT" val="png16m"/>
  <p:tag name="ORIGWIDTH" val="468.9609"/>
  <p:tag name="PICTUREFILESIZE" val="3331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3028</Words>
  <Application>Microsoft Office PowerPoint</Application>
  <PresentationFormat>On-screen Show (4:3)</PresentationFormat>
  <Paragraphs>602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IPPP: Past, Present and Future</vt:lpstr>
      <vt:lpstr> 1. IPPP 2000-2005</vt:lpstr>
      <vt:lpstr>2. IPPP 2005-2010</vt:lpstr>
      <vt:lpstr>3. IPPP 2010 -&gt; Future</vt:lpstr>
      <vt:lpstr>Making Introductions</vt:lpstr>
      <vt:lpstr>Co-I   IPPP Academic Staff : Sept. 2010</vt:lpstr>
      <vt:lpstr>IPPP Academic Staff : New in 2010/11</vt:lpstr>
      <vt:lpstr>non-Co-I        Professorial Staff </vt:lpstr>
      <vt:lpstr>PDRA              Research Staff</vt:lpstr>
      <vt:lpstr>Research Staff: Destinations</vt:lpstr>
      <vt:lpstr>PhD Students </vt:lpstr>
      <vt:lpstr>PhD Students: Destinations </vt:lpstr>
      <vt:lpstr>Steering Committee 2009-2010</vt:lpstr>
      <vt:lpstr>Steering Committee 2010</vt:lpstr>
      <vt:lpstr>How does a UK-based World-class Phenomenology centre contribute to the development of particle physics?       (or science and technology more generally)</vt:lpstr>
      <vt:lpstr>What do we provide  IPPP Statistics</vt:lpstr>
      <vt:lpstr>IPPP Publications</vt:lpstr>
      <vt:lpstr>IPPP Publications </vt:lpstr>
      <vt:lpstr>IPPP Workshops</vt:lpstr>
      <vt:lpstr>Slide 20</vt:lpstr>
      <vt:lpstr>Slide 21</vt:lpstr>
      <vt:lpstr>Research Highlights</vt:lpstr>
      <vt:lpstr>Monte Carlo: Herwig++</vt:lpstr>
      <vt:lpstr>Monte Carlo: Herwig++</vt:lpstr>
      <vt:lpstr>Monte Carlo: CKKW in Herwig++</vt:lpstr>
      <vt:lpstr>Monte Carlo: Sherpa</vt:lpstr>
      <vt:lpstr>Monte Carlo: Sherpa</vt:lpstr>
      <vt:lpstr>Automation of Powheg in Sherpa</vt:lpstr>
      <vt:lpstr>Slide 29</vt:lpstr>
      <vt:lpstr>Slide 30</vt:lpstr>
      <vt:lpstr>W/Z + 3 jets and W+4 jets with BlackHat + Sherpa</vt:lpstr>
      <vt:lpstr>Soft-hadron interactions and diffraction</vt:lpstr>
      <vt:lpstr>MSTW Parton distributions</vt:lpstr>
      <vt:lpstr>MSTW Parton distributions</vt:lpstr>
      <vt:lpstr>Slide 35</vt:lpstr>
      <vt:lpstr>Slide 36</vt:lpstr>
      <vt:lpstr>Neutrino Physics</vt:lpstr>
      <vt:lpstr>Neutrino Physics</vt:lpstr>
      <vt:lpstr>Fundamental Physics @ Low Energies @ IPPP</vt:lpstr>
      <vt:lpstr>FP @ Low Energies @ IPPP</vt:lpstr>
      <vt:lpstr>NNLO Scattering Amplitudes in N=4 SYM</vt:lpstr>
      <vt:lpstr>Slide 42</vt:lpstr>
      <vt:lpstr>Slide 43</vt:lpstr>
      <vt:lpstr>Hiring Strategy</vt:lpstr>
      <vt:lpstr>Hiring Strategy</vt:lpstr>
      <vt:lpstr>Slide 46</vt:lpstr>
      <vt:lpstr>Slide 47</vt:lpstr>
      <vt:lpstr>IPPP 2010 -&gt; Future</vt:lpstr>
      <vt:lpstr>The LHC era</vt:lpstr>
      <vt:lpstr>Extra Slides</vt:lpstr>
      <vt:lpstr>Steering Com: Terms of Reference</vt:lpstr>
      <vt:lpstr>Steering Com: Membership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valya</dc:creator>
  <cp:lastModifiedBy>valya</cp:lastModifiedBy>
  <cp:revision>187</cp:revision>
  <dcterms:created xsi:type="dcterms:W3CDTF">2010-09-08T13:11:28Z</dcterms:created>
  <dcterms:modified xsi:type="dcterms:W3CDTF">2010-09-16T15:48:52Z</dcterms:modified>
</cp:coreProperties>
</file>