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47" r:id="rId2"/>
    <p:sldId id="402" r:id="rId3"/>
    <p:sldId id="403" r:id="rId4"/>
    <p:sldId id="431" r:id="rId5"/>
    <p:sldId id="404" r:id="rId6"/>
    <p:sldId id="405" r:id="rId7"/>
    <p:sldId id="406" r:id="rId8"/>
    <p:sldId id="407" r:id="rId9"/>
    <p:sldId id="408" r:id="rId10"/>
    <p:sldId id="417" r:id="rId11"/>
    <p:sldId id="430" r:id="rId12"/>
    <p:sldId id="416" r:id="rId13"/>
    <p:sldId id="414" r:id="rId14"/>
    <p:sldId id="409" r:id="rId15"/>
    <p:sldId id="411" r:id="rId16"/>
    <p:sldId id="412" r:id="rId17"/>
    <p:sldId id="410" r:id="rId18"/>
    <p:sldId id="413" r:id="rId19"/>
    <p:sldId id="415" r:id="rId20"/>
    <p:sldId id="428" r:id="rId21"/>
    <p:sldId id="426" r:id="rId22"/>
    <p:sldId id="427" r:id="rId23"/>
    <p:sldId id="429" r:id="rId24"/>
    <p:sldId id="418" r:id="rId25"/>
    <p:sldId id="419" r:id="rId26"/>
    <p:sldId id="420" r:id="rId27"/>
    <p:sldId id="421" r:id="rId28"/>
    <p:sldId id="422" r:id="rId29"/>
    <p:sldId id="423" r:id="rId30"/>
    <p:sldId id="424" r:id="rId31"/>
    <p:sldId id="425" r:id="rId32"/>
    <p:sldId id="400" r:id="rId33"/>
    <p:sldId id="396" r:id="rId34"/>
    <p:sldId id="432" r:id="rId35"/>
    <p:sldId id="433" r:id="rId36"/>
    <p:sldId id="434" r:id="rId37"/>
    <p:sldId id="435" r:id="rId38"/>
    <p:sldId id="321" r:id="rId39"/>
    <p:sldId id="326" r:id="rId40"/>
    <p:sldId id="338" r:id="rId41"/>
    <p:sldId id="399" r:id="rId42"/>
  </p:sldIdLst>
  <p:sldSz cx="9906000" cy="7239000"/>
  <p:notesSz cx="6877050" cy="10001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pitchFamily="5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pitchFamily="5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pitchFamily="5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pitchFamily="5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Helvetica" pitchFamily="5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Helvetica" pitchFamily="52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Helvetica" pitchFamily="52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Helvetica" pitchFamily="52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Helvetica" pitchFamily="5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7C110"/>
    <a:srgbClr val="FFFF8F"/>
    <a:srgbClr val="C9EAFF"/>
    <a:srgbClr val="D1D6FF"/>
    <a:srgbClr val="FABDFF"/>
    <a:srgbClr val="FFFF66"/>
    <a:srgbClr val="B67A02"/>
    <a:srgbClr val="B79001"/>
    <a:srgbClr val="2CDC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321" autoAdjust="0"/>
    <p:restoredTop sz="99658" autoAdjust="0"/>
  </p:normalViewPr>
  <p:slideViewPr>
    <p:cSldViewPr>
      <p:cViewPr varScale="1">
        <p:scale>
          <a:sx n="118" d="100"/>
          <a:sy n="118" d="100"/>
        </p:scale>
        <p:origin x="-522" y="-102"/>
      </p:cViewPr>
      <p:guideLst>
        <p:guide orient="horz" pos="228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66855" cy="47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9610" y="0"/>
            <a:ext cx="2966855" cy="47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503430"/>
            <a:ext cx="2966855" cy="47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9610" y="9503430"/>
            <a:ext cx="2966855" cy="47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FE4836DA-C1B2-4825-84C5-7E642CBAFA0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4" cy="49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1" tIns="47851" rIns="95701" bIns="47851" numCol="1" anchor="t" anchorCtr="0" compatLnSpc="1">
            <a:prstTxWarp prst="textNoShape">
              <a:avLst/>
            </a:prstTxWarp>
          </a:bodyPr>
          <a:lstStyle>
            <a:lvl1pPr defTabSz="956179">
              <a:defRPr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7" y="0"/>
            <a:ext cx="2979733" cy="49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1" tIns="47851" rIns="95701" bIns="47851" numCol="1" anchor="t" anchorCtr="0" compatLnSpc="1">
            <a:prstTxWarp prst="textNoShape">
              <a:avLst/>
            </a:prstTxWarp>
          </a:bodyPr>
          <a:lstStyle>
            <a:lvl1pPr algn="r" defTabSz="956179">
              <a:defRPr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4713" y="750888"/>
            <a:ext cx="5132387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84" y="4749314"/>
            <a:ext cx="5041882" cy="450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1" tIns="47851" rIns="95701" bIns="478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1828"/>
            <a:ext cx="2979734" cy="49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1" tIns="47851" rIns="95701" bIns="47851" numCol="1" anchor="b" anchorCtr="0" compatLnSpc="1">
            <a:prstTxWarp prst="textNoShape">
              <a:avLst/>
            </a:prstTxWarp>
          </a:bodyPr>
          <a:lstStyle>
            <a:lvl1pPr defTabSz="956179">
              <a:defRPr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7" y="9501828"/>
            <a:ext cx="2979733" cy="49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1" tIns="47851" rIns="95701" bIns="47851" numCol="1" anchor="b" anchorCtr="0" compatLnSpc="1">
            <a:prstTxWarp prst="textNoShape">
              <a:avLst/>
            </a:prstTxWarp>
          </a:bodyPr>
          <a:lstStyle>
            <a:lvl1pPr algn="r" defTabSz="956179">
              <a:defRPr>
                <a:latin typeface="Times New Roman" pitchFamily="18" charset="0"/>
              </a:defRPr>
            </a:lvl1pPr>
          </a:lstStyle>
          <a:p>
            <a:fld id="{545EAD61-C806-418A-8F19-B75DC7DAA449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249488"/>
            <a:ext cx="8420100" cy="15509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102100"/>
            <a:ext cx="6934200" cy="184943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 R M Brown - RAL                                                                                                              </a:t>
            </a:r>
            <a:fld id="{BED29D44-2E00-45B4-A7B8-B0E760748374}" type="slidenum">
              <a:rPr lang="en-US" smtClean="0"/>
              <a:pPr/>
              <a:t>‹#›</a:t>
            </a:fld>
            <a:endParaRPr lang="en-US" sz="1400" i="0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05B47FF7-A767-41AF-A7E4-155F5EA20D3E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7075" y="90488"/>
            <a:ext cx="2105025" cy="6615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90488"/>
            <a:ext cx="6162675" cy="6615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957E67C2-4594-4F16-BD8A-96E742E213FC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650" y="90488"/>
            <a:ext cx="7632700" cy="720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447800"/>
            <a:ext cx="413385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8250" y="1447800"/>
            <a:ext cx="413385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48250" y="4152900"/>
            <a:ext cx="413385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73050" y="7004050"/>
            <a:ext cx="9359900" cy="2206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C9CEC304-E428-4EB5-AD6E-3CD1EA89F71D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36650" y="90488"/>
            <a:ext cx="7632700" cy="720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447800"/>
            <a:ext cx="413385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8250" y="1447800"/>
            <a:ext cx="413385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4152900"/>
            <a:ext cx="413385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8250" y="4152900"/>
            <a:ext cx="413385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273050" y="7004050"/>
            <a:ext cx="9359900" cy="2206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CF66BEC0-23B8-42EB-9E9A-032AC51949B8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TyndelFest</a:t>
            </a:r>
            <a:r>
              <a:rPr lang="en-US" dirty="0" smtClean="0"/>
              <a:t> 1 July 2011  RAL 			              R M Brown - RAL                                                                                                              </a:t>
            </a:r>
            <a:fld id="{735E7CF7-2103-41C4-8A8A-A061660CA79A}" type="slidenum">
              <a:rPr lang="en-US" smtClean="0"/>
              <a:pPr/>
              <a:t>‹#›</a:t>
            </a:fld>
            <a:endParaRPr lang="en-US" sz="1400" i="0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651375"/>
            <a:ext cx="8420100" cy="14382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3068638"/>
            <a:ext cx="8420100" cy="15827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3A9FD7B7-4411-4E09-9974-DDE385486CC4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447800"/>
            <a:ext cx="413385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0" y="1447800"/>
            <a:ext cx="413385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15604514-E2F1-4EE3-9CE4-B20D09B1E3FD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90513"/>
            <a:ext cx="8915400" cy="1206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20838"/>
            <a:ext cx="4376738" cy="674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295525"/>
            <a:ext cx="4376738" cy="4170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620838"/>
            <a:ext cx="4378325" cy="674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295525"/>
            <a:ext cx="4378325" cy="4170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0047E557-920F-41F0-9DD9-5CCFF6C59DB5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5EA88C2E-3B40-4763-973F-A1E267391980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88925"/>
            <a:ext cx="3259138" cy="1225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88925"/>
            <a:ext cx="5537200" cy="6176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514475"/>
            <a:ext cx="3259138" cy="4951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D6D1196D-0573-4CC2-ACE2-1468EA4C905A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5067300"/>
            <a:ext cx="5943600" cy="5984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46113"/>
            <a:ext cx="5943600" cy="434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665788"/>
            <a:ext cx="5943600" cy="8493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3D831C6C-CF94-4327-9FD4-40C150754803}" type="slidenum">
              <a:rPr lang="en-US"/>
              <a:pPr/>
              <a:t>‹#›</a:t>
            </a:fld>
            <a:endParaRPr lang="en-US" sz="1400" i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90488"/>
            <a:ext cx="8208912" cy="720725"/>
          </a:xfrm>
          <a:prstGeom prst="rect">
            <a:avLst/>
          </a:prstGeom>
          <a:gradFill rotWithShape="0">
            <a:gsLst>
              <a:gs pos="0">
                <a:srgbClr val="CFCFFF"/>
              </a:gs>
              <a:gs pos="100000">
                <a:srgbClr val="FFCBEF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47800"/>
            <a:ext cx="84201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050" y="7004050"/>
            <a:ext cx="93599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 R M Brown - RAL                                                                                                              </a:t>
            </a:r>
            <a:fld id="{9500AC4D-301A-4E16-AABA-BF78080309B0}" type="slidenum">
              <a:rPr lang="en-US" smtClean="0"/>
              <a:pPr/>
              <a:t>‹#›</a:t>
            </a:fld>
            <a:endParaRPr lang="en-US" sz="1400" dirty="0">
              <a:latin typeface="Times New Roman" pitchFamily="18" charset="0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344488" y="882650"/>
            <a:ext cx="93726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45" name="Line 21"/>
          <p:cNvSpPr>
            <a:spLocks noChangeShapeType="1"/>
          </p:cNvSpPr>
          <p:nvPr userDrawn="1"/>
        </p:nvSpPr>
        <p:spPr bwMode="auto">
          <a:xfrm>
            <a:off x="273050" y="7034213"/>
            <a:ext cx="9359900" cy="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01532" y="-2"/>
            <a:ext cx="1074057" cy="85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zoom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wmf"/><Relationship Id="rId5" Type="http://schemas.openxmlformats.org/officeDocument/2006/relationships/image" Target="../media/image85.jpeg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</a:t>
            </a:r>
            <a:r>
              <a:rPr lang="en-US" dirty="0"/>
              <a:t>R M Brown - RAL                                                                                                              </a:t>
            </a:r>
            <a:fld id="{A6A5402D-AA40-4EF1-826D-924EF08B1146}" type="slidenum">
              <a:rPr lang="en-US"/>
              <a:pPr/>
              <a:t>1</a:t>
            </a:fld>
            <a:endParaRPr lang="en-US" sz="1400" i="0" dirty="0">
              <a:latin typeface="Times New Roman" pitchFamily="18" charset="0"/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8544" y="1027212"/>
            <a:ext cx="8208912" cy="864716"/>
          </a:xfrm>
        </p:spPr>
        <p:txBody>
          <a:bodyPr/>
          <a:lstStyle/>
          <a:p>
            <a:r>
              <a:rPr lang="en-GB" sz="4000" dirty="0" smtClean="0"/>
              <a:t>Calorimetry at the LHC</a:t>
            </a:r>
            <a:endParaRPr lang="en-US" sz="4000" dirty="0"/>
          </a:p>
        </p:txBody>
      </p:sp>
      <p:sp>
        <p:nvSpPr>
          <p:cNvPr id="162822" name="AutoShape 6"/>
          <p:cNvSpPr>
            <a:spLocks noChangeArrowheads="1"/>
          </p:cNvSpPr>
          <p:nvPr/>
        </p:nvSpPr>
        <p:spPr bwMode="auto">
          <a:xfrm>
            <a:off x="849313" y="2106612"/>
            <a:ext cx="8208962" cy="4537224"/>
          </a:xfrm>
          <a:prstGeom prst="roundRect">
            <a:avLst>
              <a:gd name="adj" fmla="val 16667"/>
            </a:avLst>
          </a:prstGeom>
          <a:solidFill>
            <a:srgbClr val="E5FF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rgbClr val="0033CC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GB" sz="1000" dirty="0">
              <a:solidFill>
                <a:srgbClr val="0033CC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GB" sz="2400" dirty="0">
                <a:solidFill>
                  <a:srgbClr val="0033CC"/>
                </a:solidFill>
              </a:rPr>
              <a:t>	</a:t>
            </a:r>
            <a:r>
              <a:rPr lang="en-GB" sz="2400" dirty="0" smtClean="0">
                <a:solidFill>
                  <a:srgbClr val="0033CC"/>
                </a:solidFill>
              </a:rPr>
              <a:t>Introduction</a:t>
            </a:r>
            <a:endParaRPr lang="en-GB" sz="2400" dirty="0">
              <a:solidFill>
                <a:srgbClr val="0033CC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en-GB" sz="2400" dirty="0">
                <a:solidFill>
                  <a:srgbClr val="0033CC"/>
                </a:solidFill>
              </a:rPr>
              <a:t>	</a:t>
            </a:r>
            <a:r>
              <a:rPr lang="en-GB" sz="2400" dirty="0" smtClean="0">
                <a:solidFill>
                  <a:srgbClr val="0033CC"/>
                </a:solidFill>
              </a:rPr>
              <a:t>Overview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33CC"/>
                </a:solidFill>
              </a:rPr>
              <a:t>	Some basics</a:t>
            </a:r>
            <a:endParaRPr lang="en-GB" sz="2400" dirty="0" smtClean="0">
              <a:solidFill>
                <a:srgbClr val="0033CC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en-GB" sz="2400" dirty="0" smtClean="0">
                <a:solidFill>
                  <a:srgbClr val="0033CC"/>
                </a:solidFill>
              </a:rPr>
              <a:t>	ATLAS</a:t>
            </a:r>
            <a:endParaRPr lang="en-GB" sz="2400" dirty="0">
              <a:solidFill>
                <a:srgbClr val="0033CC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000" dirty="0">
                <a:solidFill>
                  <a:srgbClr val="0033CC"/>
                </a:solidFill>
              </a:rPr>
              <a:t>	</a:t>
            </a:r>
            <a:r>
              <a:rPr lang="en-GB" sz="2000" dirty="0" smtClean="0">
                <a:solidFill>
                  <a:srgbClr val="0033CC"/>
                </a:solidFill>
              </a:rPr>
              <a:t>Design</a:t>
            </a:r>
            <a:endParaRPr lang="en-GB" sz="2000" dirty="0">
              <a:solidFill>
                <a:srgbClr val="0033CC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000" dirty="0">
                <a:solidFill>
                  <a:srgbClr val="0033CC"/>
                </a:solidFill>
              </a:rPr>
              <a:t>	</a:t>
            </a:r>
            <a:r>
              <a:rPr lang="en-GB" sz="2000" dirty="0" smtClean="0">
                <a:solidFill>
                  <a:srgbClr val="0033CC"/>
                </a:solidFill>
              </a:rPr>
              <a:t>Performance</a:t>
            </a:r>
          </a:p>
          <a:p>
            <a:pPr lvl="0">
              <a:buFont typeface="Wingdings" pitchFamily="2" charset="2"/>
              <a:buChar char="v"/>
            </a:pPr>
            <a:r>
              <a:rPr lang="en-GB" sz="2400" dirty="0" smtClean="0">
                <a:solidFill>
                  <a:srgbClr val="0033CC"/>
                </a:solidFill>
              </a:rPr>
              <a:t>	CMS</a:t>
            </a:r>
            <a:r>
              <a:rPr lang="en-GB" sz="2000" dirty="0">
                <a:solidFill>
                  <a:srgbClr val="0033CC"/>
                </a:solidFill>
              </a:rPr>
              <a:t>	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>
                <a:solidFill>
                  <a:srgbClr val="0033CC"/>
                </a:solidFill>
              </a:rPr>
              <a:t>	</a:t>
            </a:r>
            <a:r>
              <a:rPr lang="en-GB" sz="2000" dirty="0" smtClean="0">
                <a:solidFill>
                  <a:srgbClr val="0033CC"/>
                </a:solidFill>
              </a:rPr>
              <a:t>Design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33CC"/>
                </a:solidFill>
              </a:rPr>
              <a:t>    Performance</a:t>
            </a:r>
          </a:p>
          <a:p>
            <a:pPr lvl="0">
              <a:buFont typeface="Wingdings" pitchFamily="2" charset="2"/>
              <a:buChar char="v"/>
            </a:pPr>
            <a:r>
              <a:rPr lang="en-GB" sz="2400" dirty="0" smtClean="0">
                <a:solidFill>
                  <a:srgbClr val="0033CC"/>
                </a:solidFill>
              </a:rPr>
              <a:t>	</a:t>
            </a:r>
            <a:r>
              <a:rPr lang="en-GB" sz="2400" dirty="0" err="1" smtClean="0">
                <a:solidFill>
                  <a:srgbClr val="0033CC"/>
                </a:solidFill>
              </a:rPr>
              <a:t>LHCb</a:t>
            </a:r>
            <a:endParaRPr lang="en-GB" sz="2400" dirty="0" smtClean="0">
              <a:solidFill>
                <a:srgbClr val="0033CC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en-GB" sz="2400" dirty="0" smtClean="0">
                <a:solidFill>
                  <a:srgbClr val="0033CC"/>
                </a:solidFill>
              </a:rPr>
              <a:t>	ALICE</a:t>
            </a:r>
            <a:r>
              <a:rPr lang="en-GB" sz="2000" dirty="0" smtClean="0">
                <a:solidFill>
                  <a:srgbClr val="0033CC"/>
                </a:solidFill>
              </a:rPr>
              <a:t>	</a:t>
            </a:r>
          </a:p>
          <a:p>
            <a:pPr>
              <a:buFont typeface="Wingdings" pitchFamily="2" charset="2"/>
              <a:buChar char="v"/>
            </a:pPr>
            <a:r>
              <a:rPr lang="en-GB" sz="2400" dirty="0">
                <a:solidFill>
                  <a:srgbClr val="0033CC"/>
                </a:solidFill>
              </a:rPr>
              <a:t>	Summary</a:t>
            </a:r>
          </a:p>
          <a:p>
            <a:endParaRPr lang="en-GB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</a:t>
            </a:r>
            <a:r>
              <a:rPr lang="en-GB" sz="2000" dirty="0" smtClean="0"/>
              <a:t> </a:t>
            </a:r>
            <a:r>
              <a:rPr lang="en-GB" dirty="0" err="1" smtClean="0"/>
              <a:t>LAr</a:t>
            </a:r>
            <a:r>
              <a:rPr lang="en-GB" sz="2000" dirty="0" smtClean="0"/>
              <a:t> </a:t>
            </a:r>
            <a:r>
              <a:rPr lang="en-GB" dirty="0" smtClean="0"/>
              <a:t>test</a:t>
            </a:r>
            <a:r>
              <a:rPr lang="en-GB" sz="2000" dirty="0" smtClean="0"/>
              <a:t> </a:t>
            </a:r>
            <a:r>
              <a:rPr lang="en-GB" dirty="0" smtClean="0"/>
              <a:t>beam</a:t>
            </a:r>
            <a:r>
              <a:rPr lang="en-GB" sz="2000" dirty="0" smtClean="0"/>
              <a:t> </a:t>
            </a:r>
            <a:r>
              <a:rPr lang="en-GB" dirty="0" smtClean="0"/>
              <a:t>performance(2)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10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88505" y="955204"/>
            <a:ext cx="8858301" cy="4977844"/>
            <a:chOff x="488505" y="1099220"/>
            <a:chExt cx="8858301" cy="4977844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2520" y="1099220"/>
              <a:ext cx="8714286" cy="48690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-1307049" y="3110798"/>
              <a:ext cx="39604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/>
                <a:t>Mean Energy (</a:t>
              </a:r>
              <a:r>
                <a:rPr lang="en-GB" sz="1800" dirty="0" err="1" smtClean="0"/>
                <a:t>GeV</a:t>
              </a:r>
              <a:r>
                <a:rPr lang="en-GB" sz="1800" dirty="0" smtClean="0"/>
                <a:t>)</a:t>
              </a:r>
              <a:endParaRPr lang="en-GB" sz="1800" dirty="0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48544" y="1243236"/>
              <a:ext cx="432048" cy="42484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5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0552" y="1202529"/>
              <a:ext cx="432048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250</a:t>
              </a:r>
              <a:endParaRPr lang="en-GB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0552" y="1850601"/>
              <a:ext cx="432048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240</a:t>
              </a:r>
              <a:endParaRPr lang="en-GB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0552" y="2642689"/>
              <a:ext cx="432048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250</a:t>
              </a:r>
              <a:endParaRPr lang="en-GB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20552" y="3290761"/>
              <a:ext cx="432048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240</a:t>
              </a:r>
              <a:endParaRPr lang="en-GB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20552" y="1202529"/>
              <a:ext cx="432048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250</a:t>
              </a:r>
              <a:endParaRPr lang="en-GB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0552" y="4051548"/>
              <a:ext cx="432048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250</a:t>
              </a:r>
              <a:endParaRPr lang="en-GB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20552" y="4730921"/>
              <a:ext cx="432048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240</a:t>
              </a:r>
              <a:endParaRPr lang="en-GB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32720" y="3732624"/>
              <a:ext cx="1584176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i="1" dirty="0" smtClean="0"/>
                <a:t>RMS/E = 0.40%</a:t>
              </a:r>
              <a:endParaRPr lang="en-GB" sz="1600" i="1" dirty="0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169024" y="1171228"/>
              <a:ext cx="432048" cy="43924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5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3148154" y="3110799"/>
              <a:ext cx="39604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/>
                <a:t>Peak Resolution (%)</a:t>
              </a:r>
              <a:endParaRPr lang="en-GB" sz="1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13040" y="1354929"/>
              <a:ext cx="360040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1.2</a:t>
              </a:r>
              <a:endParaRPr lang="en-GB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13040" y="1922609"/>
              <a:ext cx="360040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0.8</a:t>
              </a:r>
              <a:endParaRPr lang="en-GB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13040" y="3362769"/>
              <a:ext cx="360040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0.8</a:t>
              </a:r>
              <a:endParaRPr lang="en-GB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13040" y="4802929"/>
              <a:ext cx="360040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0.8</a:t>
              </a:r>
              <a:endParaRPr lang="en-GB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13040" y="2786705"/>
              <a:ext cx="360040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1.2</a:t>
              </a:r>
              <a:endParaRPr lang="en-GB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13040" y="4226865"/>
              <a:ext cx="360040" cy="3287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/>
                <a:t>1.2</a:t>
              </a:r>
              <a:endParaRPr lang="en-GB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77136" y="3763516"/>
              <a:ext cx="1584176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i="1" dirty="0" smtClean="0"/>
                <a:t>Mean = 0.76%</a:t>
              </a:r>
              <a:endParaRPr lang="en-GB" sz="1600" i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73280" y="2251348"/>
              <a:ext cx="576064" cy="318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i="1" dirty="0" smtClean="0">
                  <a:solidFill>
                    <a:schemeClr val="bg1">
                      <a:lumMod val="50000"/>
                    </a:schemeClr>
                  </a:solidFill>
                </a:rPr>
                <a:t>0.7%</a:t>
              </a:r>
              <a:endParaRPr lang="en-GB" sz="1600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60712" y="5707732"/>
              <a:ext cx="55446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/>
                <a:t>Middle </a:t>
              </a:r>
              <a:r>
                <a:rPr lang="en-GB" sz="1800" dirty="0" smtClean="0">
                  <a:latin typeface="Symbol" pitchFamily="18" charset="2"/>
                </a:rPr>
                <a:t>h</a:t>
              </a:r>
              <a:r>
                <a:rPr lang="en-GB" sz="1800" dirty="0" smtClean="0"/>
                <a:t> index</a:t>
              </a:r>
              <a:endParaRPr lang="en-GB" sz="18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32520" y="6028863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accent2"/>
                </a:solidFill>
              </a:rPr>
              <a:t>Mean energy response (left) and relative peak energy resolution (right) at 245 </a:t>
            </a:r>
            <a:r>
              <a:rPr lang="en-GB" sz="1800" dirty="0" err="1" smtClean="0">
                <a:solidFill>
                  <a:schemeClr val="accent2"/>
                </a:solidFill>
              </a:rPr>
              <a:t>GeV</a:t>
            </a:r>
            <a:r>
              <a:rPr lang="en-GB" sz="1800" dirty="0" smtClean="0">
                <a:solidFill>
                  <a:schemeClr val="accent2"/>
                </a:solidFill>
              </a:rPr>
              <a:t>, for specific </a:t>
            </a:r>
            <a:r>
              <a:rPr lang="en-GB" sz="1800" i="1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800" dirty="0" smtClean="0">
                <a:solidFill>
                  <a:schemeClr val="accent2"/>
                </a:solidFill>
              </a:rPr>
              <a:t> locations in three Barrel modules, as a function of the middle cell </a:t>
            </a:r>
            <a:r>
              <a:rPr lang="en-GB" sz="1800" i="1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800" dirty="0" smtClean="0">
                <a:solidFill>
                  <a:schemeClr val="accent2"/>
                </a:solidFill>
              </a:rPr>
              <a:t> index.</a:t>
            </a:r>
            <a:endParaRPr lang="en-GB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electron performance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11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56" y="925818"/>
            <a:ext cx="4500871" cy="303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 cstate="print"/>
          <a:srcRect t="1892"/>
          <a:stretch>
            <a:fillRect/>
          </a:stretch>
        </p:blipFill>
        <p:spPr bwMode="auto">
          <a:xfrm>
            <a:off x="120045" y="3923565"/>
            <a:ext cx="4472915" cy="308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4" cstate="print"/>
          <a:srcRect t="2187" b="3791"/>
          <a:stretch>
            <a:fillRect/>
          </a:stretch>
        </p:blipFill>
        <p:spPr bwMode="auto">
          <a:xfrm>
            <a:off x="4553201" y="900000"/>
            <a:ext cx="486429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64568" y="1860416"/>
            <a:ext cx="1152128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400" dirty="0" smtClean="0"/>
              <a:t>|</a:t>
            </a:r>
            <a:r>
              <a:rPr lang="en-GB" sz="1400" dirty="0" err="1" smtClean="0">
                <a:latin typeface="Symbol" pitchFamily="18" charset="2"/>
              </a:rPr>
              <a:t>h</a:t>
            </a:r>
            <a:r>
              <a:rPr lang="en-GB" sz="1400" baseline="-25000" dirty="0" err="1" smtClean="0"/>
              <a:t>ee</a:t>
            </a:r>
            <a:r>
              <a:rPr lang="en-GB" sz="1400" dirty="0" smtClean="0"/>
              <a:t>| &lt; 2.47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720752" y="4284000"/>
            <a:ext cx="1800200" cy="5035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-GB" sz="1400" dirty="0" smtClean="0"/>
              <a:t>|</a:t>
            </a:r>
            <a:r>
              <a:rPr lang="en-GB" sz="1400" dirty="0" err="1" smtClean="0">
                <a:latin typeface="Symbol" pitchFamily="18" charset="2"/>
              </a:rPr>
              <a:t>s</a:t>
            </a:r>
            <a:r>
              <a:rPr lang="en-GB" sz="1400" baseline="-25000" dirty="0" err="1" smtClean="0"/>
              <a:t>data</a:t>
            </a:r>
            <a:r>
              <a:rPr lang="en-GB" sz="1400" dirty="0" smtClean="0"/>
              <a:t>|</a:t>
            </a:r>
            <a:r>
              <a:rPr lang="en-GB" sz="800" dirty="0" smtClean="0"/>
              <a:t> </a:t>
            </a:r>
            <a:r>
              <a:rPr lang="en-GB" sz="1400" dirty="0" smtClean="0"/>
              <a:t>=</a:t>
            </a:r>
            <a:r>
              <a:rPr lang="en-GB" sz="800" dirty="0" smtClean="0"/>
              <a:t> </a:t>
            </a:r>
            <a:r>
              <a:rPr lang="en-GB" sz="1400" dirty="0" smtClean="0"/>
              <a:t>2.96</a:t>
            </a:r>
            <a:r>
              <a:rPr lang="en-GB" sz="800" dirty="0" smtClean="0"/>
              <a:t> </a:t>
            </a:r>
            <a:r>
              <a:rPr lang="en-GB" sz="1400" dirty="0" smtClean="0"/>
              <a:t>±</a:t>
            </a:r>
            <a:r>
              <a:rPr lang="en-GB" sz="800" dirty="0" smtClean="0"/>
              <a:t> </a:t>
            </a:r>
            <a:r>
              <a:rPr lang="en-GB" sz="1400" dirty="0" smtClean="0"/>
              <a:t>0.1</a:t>
            </a:r>
            <a:r>
              <a:rPr lang="en-GB" sz="800" dirty="0" smtClean="0"/>
              <a:t> </a:t>
            </a:r>
            <a:r>
              <a:rPr lang="en-GB" sz="1400" dirty="0" err="1" smtClean="0"/>
              <a:t>GeV</a:t>
            </a:r>
            <a:endParaRPr lang="en-GB" sz="1400" dirty="0" smtClean="0"/>
          </a:p>
          <a:p>
            <a:r>
              <a:rPr lang="en-GB" sz="1400" dirty="0" smtClean="0"/>
              <a:t>|</a:t>
            </a:r>
            <a:r>
              <a:rPr lang="en-GB" sz="1400" dirty="0" err="1" smtClean="0">
                <a:latin typeface="Symbol" pitchFamily="18" charset="2"/>
              </a:rPr>
              <a:t>s</a:t>
            </a:r>
            <a:r>
              <a:rPr lang="en-GB" sz="1400" baseline="-25000" dirty="0" err="1" smtClean="0"/>
              <a:t>MC</a:t>
            </a:r>
            <a:r>
              <a:rPr lang="en-GB" sz="1400" dirty="0" smtClean="0"/>
              <a:t>|</a:t>
            </a:r>
            <a:r>
              <a:rPr lang="en-GB" sz="800" dirty="0" smtClean="0"/>
              <a:t> </a:t>
            </a:r>
            <a:r>
              <a:rPr lang="en-GB" sz="1400" dirty="0" smtClean="0"/>
              <a:t>=</a:t>
            </a:r>
            <a:r>
              <a:rPr lang="en-GB" sz="800" dirty="0" smtClean="0"/>
              <a:t> </a:t>
            </a:r>
            <a:r>
              <a:rPr lang="en-GB" sz="1400" dirty="0" smtClean="0"/>
              <a:t>2.32</a:t>
            </a:r>
            <a:r>
              <a:rPr lang="en-GB" sz="800" dirty="0" smtClean="0"/>
              <a:t> </a:t>
            </a:r>
            <a:r>
              <a:rPr lang="en-GB" sz="1400" dirty="0" smtClean="0"/>
              <a:t>±</a:t>
            </a:r>
            <a:r>
              <a:rPr lang="en-GB" sz="800" dirty="0" smtClean="0"/>
              <a:t> </a:t>
            </a:r>
            <a:r>
              <a:rPr lang="en-GB" sz="1400" dirty="0" smtClean="0"/>
              <a:t>0.03</a:t>
            </a:r>
            <a:r>
              <a:rPr lang="en-GB" sz="800" dirty="0" smtClean="0"/>
              <a:t> </a:t>
            </a:r>
            <a:r>
              <a:rPr lang="en-GB" sz="1400" dirty="0" err="1" smtClean="0"/>
              <a:t>GeV</a:t>
            </a:r>
            <a:endParaRPr lang="en-GB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720752" y="1387252"/>
            <a:ext cx="1872208" cy="5035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-GB" sz="1400" dirty="0" smtClean="0"/>
              <a:t>|</a:t>
            </a:r>
            <a:r>
              <a:rPr lang="en-GB" sz="1400" dirty="0" err="1" smtClean="0">
                <a:latin typeface="Symbol" pitchFamily="18" charset="2"/>
              </a:rPr>
              <a:t>s</a:t>
            </a:r>
            <a:r>
              <a:rPr lang="en-GB" sz="1400" baseline="-25000" dirty="0" err="1" smtClean="0"/>
              <a:t>data</a:t>
            </a:r>
            <a:r>
              <a:rPr lang="en-GB" sz="1400" dirty="0" smtClean="0"/>
              <a:t>|</a:t>
            </a:r>
            <a:r>
              <a:rPr lang="en-GB" sz="800" dirty="0" smtClean="0"/>
              <a:t> </a:t>
            </a:r>
            <a:r>
              <a:rPr lang="en-GB" sz="1400" dirty="0" smtClean="0"/>
              <a:t>=</a:t>
            </a:r>
            <a:r>
              <a:rPr lang="en-GB" sz="800" dirty="0" smtClean="0"/>
              <a:t> </a:t>
            </a:r>
            <a:r>
              <a:rPr lang="en-GB" sz="1400" dirty="0" smtClean="0"/>
              <a:t>1.73</a:t>
            </a:r>
            <a:r>
              <a:rPr lang="en-GB" sz="800" dirty="0" smtClean="0"/>
              <a:t> </a:t>
            </a:r>
            <a:r>
              <a:rPr lang="en-GB" sz="1400" dirty="0" smtClean="0"/>
              <a:t>±</a:t>
            </a:r>
            <a:r>
              <a:rPr lang="en-GB" sz="800" dirty="0" smtClean="0"/>
              <a:t> </a:t>
            </a:r>
            <a:r>
              <a:rPr lang="en-GB" sz="1400" dirty="0" smtClean="0"/>
              <a:t>0.08</a:t>
            </a:r>
            <a:r>
              <a:rPr lang="en-GB" sz="800" dirty="0" smtClean="0"/>
              <a:t> </a:t>
            </a:r>
            <a:r>
              <a:rPr lang="en-GB" sz="1400" dirty="0" err="1" smtClean="0"/>
              <a:t>GeV</a:t>
            </a:r>
            <a:endParaRPr lang="en-GB" sz="1400" dirty="0" smtClean="0"/>
          </a:p>
          <a:p>
            <a:r>
              <a:rPr lang="en-GB" sz="1400" dirty="0" smtClean="0"/>
              <a:t>|</a:t>
            </a:r>
            <a:r>
              <a:rPr lang="en-GB" sz="1400" dirty="0" err="1" smtClean="0">
                <a:latin typeface="Symbol" pitchFamily="18" charset="2"/>
              </a:rPr>
              <a:t>s</a:t>
            </a:r>
            <a:r>
              <a:rPr lang="en-GB" sz="1400" baseline="-25000" dirty="0" err="1" smtClean="0"/>
              <a:t>MC</a:t>
            </a:r>
            <a:r>
              <a:rPr lang="en-GB" sz="1400" dirty="0" smtClean="0"/>
              <a:t>| =</a:t>
            </a:r>
            <a:r>
              <a:rPr lang="en-GB" sz="800" dirty="0" smtClean="0"/>
              <a:t> </a:t>
            </a:r>
            <a:r>
              <a:rPr lang="en-GB" sz="1400" dirty="0" smtClean="0"/>
              <a:t>1.49</a:t>
            </a:r>
            <a:r>
              <a:rPr lang="en-GB" sz="800" dirty="0" smtClean="0"/>
              <a:t> </a:t>
            </a:r>
            <a:r>
              <a:rPr lang="en-GB" sz="1400" dirty="0" smtClean="0"/>
              <a:t>±</a:t>
            </a:r>
            <a:r>
              <a:rPr lang="en-GB" sz="800" dirty="0" smtClean="0"/>
              <a:t> </a:t>
            </a:r>
            <a:r>
              <a:rPr lang="en-GB" sz="1400" dirty="0" smtClean="0"/>
              <a:t>0.02</a:t>
            </a:r>
            <a:r>
              <a:rPr lang="en-GB" sz="800" dirty="0" smtClean="0"/>
              <a:t> </a:t>
            </a:r>
            <a:r>
              <a:rPr lang="en-GB" sz="1400" dirty="0" err="1" smtClean="0"/>
              <a:t>GeV</a:t>
            </a:r>
            <a:endParaRPr lang="en-GB" sz="1400" dirty="0" smtClean="0"/>
          </a:p>
        </p:txBody>
      </p:sp>
      <p:sp>
        <p:nvSpPr>
          <p:cNvPr id="10" name="Rectangle 9"/>
          <p:cNvSpPr/>
          <p:nvPr/>
        </p:nvSpPr>
        <p:spPr bwMode="auto">
          <a:xfrm>
            <a:off x="2864768" y="2035324"/>
            <a:ext cx="136815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5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64768" y="4915644"/>
            <a:ext cx="1368152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5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2560" y="4555604"/>
            <a:ext cx="1296144" cy="5035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-GB" sz="1400" dirty="0" smtClean="0"/>
              <a:t>|</a:t>
            </a:r>
            <a:r>
              <a:rPr lang="en-GB" sz="1400" dirty="0" smtClean="0">
                <a:latin typeface="Symbol" pitchFamily="18" charset="2"/>
              </a:rPr>
              <a:t>h</a:t>
            </a:r>
            <a:r>
              <a:rPr lang="en-GB" sz="1400" baseline="-25000" dirty="0" smtClean="0"/>
              <a:t>e1</a:t>
            </a:r>
            <a:r>
              <a:rPr lang="en-GB" sz="1400" dirty="0" smtClean="0"/>
              <a:t>| &lt; 2.47</a:t>
            </a:r>
          </a:p>
          <a:p>
            <a:r>
              <a:rPr lang="en-GB" sz="1400" dirty="0" smtClean="0"/>
              <a:t>2.47</a:t>
            </a:r>
            <a:r>
              <a:rPr lang="en-GB" sz="800" dirty="0" smtClean="0"/>
              <a:t> </a:t>
            </a:r>
            <a:r>
              <a:rPr lang="en-GB" sz="1400" dirty="0" smtClean="0"/>
              <a:t>&lt;</a:t>
            </a:r>
            <a:r>
              <a:rPr lang="en-GB" sz="800" dirty="0" smtClean="0"/>
              <a:t> </a:t>
            </a:r>
            <a:r>
              <a:rPr lang="en-GB" sz="1400" dirty="0" smtClean="0"/>
              <a:t>|</a:t>
            </a:r>
            <a:r>
              <a:rPr lang="en-GB" sz="1400" dirty="0" smtClean="0">
                <a:latin typeface="Symbol" pitchFamily="18" charset="2"/>
              </a:rPr>
              <a:t>h</a:t>
            </a:r>
            <a:r>
              <a:rPr lang="en-GB" sz="1400" baseline="-25000" dirty="0" smtClean="0"/>
              <a:t>e2</a:t>
            </a:r>
            <a:r>
              <a:rPr lang="en-GB" sz="1400" dirty="0" smtClean="0"/>
              <a:t>|</a:t>
            </a:r>
            <a:r>
              <a:rPr lang="en-GB" sz="800" dirty="0" smtClean="0"/>
              <a:t> </a:t>
            </a:r>
            <a:r>
              <a:rPr lang="en-GB" sz="1400" dirty="0" smtClean="0"/>
              <a:t>&lt;</a:t>
            </a:r>
            <a:r>
              <a:rPr lang="en-GB" sz="800" dirty="0" smtClean="0"/>
              <a:t> </a:t>
            </a:r>
            <a:r>
              <a:rPr lang="en-GB" sz="1400" dirty="0" smtClean="0"/>
              <a:t>4.9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296816" y="2323241"/>
            <a:ext cx="792088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smtClean="0"/>
              <a:t>Z </a:t>
            </a:r>
            <a:r>
              <a:rPr lang="en-GB" sz="1600" dirty="0" smtClean="0">
                <a:sym typeface="Symbol"/>
              </a:rPr>
              <a:t> </a:t>
            </a:r>
            <a:r>
              <a:rPr lang="en-GB" sz="1600" dirty="0" err="1" smtClean="0">
                <a:sym typeface="Symbol"/>
              </a:rPr>
              <a:t>ee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296816" y="5388808"/>
            <a:ext cx="792088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smtClean="0"/>
              <a:t>Z </a:t>
            </a:r>
            <a:r>
              <a:rPr lang="en-GB" sz="1600" dirty="0" smtClean="0">
                <a:sym typeface="Symbol"/>
              </a:rPr>
              <a:t> </a:t>
            </a:r>
            <a:r>
              <a:rPr lang="en-GB" sz="1600" dirty="0" err="1" smtClean="0">
                <a:sym typeface="Symbol"/>
              </a:rPr>
              <a:t>ee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193360" y="1500376"/>
            <a:ext cx="864096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-GB" sz="1600" dirty="0" smtClean="0"/>
              <a:t>J/</a:t>
            </a:r>
            <a:r>
              <a:rPr lang="en-GB" sz="1600" dirty="0" smtClean="0">
                <a:sym typeface="Symbol"/>
              </a:rPr>
              <a:t></a:t>
            </a:r>
            <a:r>
              <a:rPr lang="en-GB" sz="1600" dirty="0" smtClean="0"/>
              <a:t> </a:t>
            </a:r>
            <a:r>
              <a:rPr lang="en-GB" sz="1600" dirty="0" smtClean="0">
                <a:sym typeface="Symbol"/>
              </a:rPr>
              <a:t> </a:t>
            </a:r>
            <a:r>
              <a:rPr lang="en-GB" sz="1600" dirty="0" err="1" smtClean="0">
                <a:sym typeface="Symbol"/>
              </a:rPr>
              <a:t>ee</a:t>
            </a:r>
            <a:endParaRPr lang="en-GB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385048" y="4762917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Excellent resolution (1.9% @ Z) and linearity down to very low </a:t>
            </a:r>
            <a:r>
              <a:rPr lang="en-GB" sz="1600" dirty="0" err="1" smtClean="0">
                <a:solidFill>
                  <a:schemeClr val="accent2"/>
                </a:solidFill>
              </a:rPr>
              <a:t>p</a:t>
            </a:r>
            <a:r>
              <a:rPr lang="en-GB" sz="1600" baseline="-25000" dirty="0" err="1" smtClean="0">
                <a:solidFill>
                  <a:schemeClr val="accent2"/>
                </a:solidFill>
              </a:rPr>
              <a:t>T</a:t>
            </a:r>
            <a:endParaRPr lang="en-GB" sz="1600" baseline="-25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jet energy resolution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12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56" y="883196"/>
            <a:ext cx="4608512" cy="330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9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656" y="3763516"/>
            <a:ext cx="5038344" cy="308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rot="16200000">
            <a:off x="4613518" y="4072107"/>
            <a:ext cx="792088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smtClean="0">
                <a:latin typeface="Symbol" pitchFamily="18" charset="2"/>
              </a:rPr>
              <a:t>s</a:t>
            </a:r>
            <a:r>
              <a:rPr lang="en-GB" sz="1600" dirty="0" smtClean="0"/>
              <a:t>(</a:t>
            </a:r>
            <a:r>
              <a:rPr lang="en-GB" sz="1600" dirty="0" err="1" smtClean="0"/>
              <a:t>p</a:t>
            </a:r>
            <a:r>
              <a:rPr lang="en-GB" sz="1600" baseline="-25000" dirty="0" err="1" smtClean="0"/>
              <a:t>T</a:t>
            </a:r>
            <a:r>
              <a:rPr lang="en-GB" sz="1600" dirty="0" smtClean="0"/>
              <a:t>)/</a:t>
            </a:r>
            <a:r>
              <a:rPr lang="en-GB" sz="1600" dirty="0" err="1" smtClean="0"/>
              <a:t>p</a:t>
            </a:r>
            <a:r>
              <a:rPr lang="en-GB" sz="1600" baseline="-25000" dirty="0" err="1" smtClean="0"/>
              <a:t>T</a:t>
            </a:r>
            <a:endParaRPr lang="en-GB" sz="1600" baseline="-25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190887" y="5836244"/>
            <a:ext cx="1668358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400" dirty="0" smtClean="0">
                <a:latin typeface="Helvetica" pitchFamily="34" charset="0"/>
                <a:cs typeface="Helvetica" pitchFamily="34" charset="0"/>
              </a:rPr>
              <a:t>Diff % (Data-MC)</a:t>
            </a:r>
            <a:endParaRPr lang="en-GB" sz="1400" baseline="-25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7336" y="6642000"/>
            <a:ext cx="1800200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smtClean="0"/>
              <a:t>(p</a:t>
            </a:r>
            <a:r>
              <a:rPr lang="en-GB" sz="1600" baseline="-25000" dirty="0" smtClean="0"/>
              <a:t>T1</a:t>
            </a:r>
            <a:r>
              <a:rPr lang="en-GB" sz="1600" dirty="0" smtClean="0"/>
              <a:t> + p</a:t>
            </a:r>
            <a:r>
              <a:rPr lang="en-GB" sz="1600" baseline="-25000" dirty="0" smtClean="0"/>
              <a:t>T2</a:t>
            </a:r>
            <a:r>
              <a:rPr lang="en-GB" sz="1600" dirty="0" smtClean="0"/>
              <a:t> /2 (</a:t>
            </a:r>
            <a:r>
              <a:rPr lang="en-GB" sz="1600" dirty="0" err="1" smtClean="0"/>
              <a:t>GeV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457056" y="2296061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- Jet momentum resolution measured </a:t>
            </a:r>
            <a:r>
              <a:rPr lang="en-GB" sz="1600" i="1" dirty="0" smtClean="0">
                <a:solidFill>
                  <a:schemeClr val="accent2"/>
                </a:solidFill>
              </a:rPr>
              <a:t>in situ</a:t>
            </a:r>
            <a:br>
              <a:rPr lang="en-GB" sz="1600" i="1" dirty="0" smtClean="0">
                <a:solidFill>
                  <a:schemeClr val="accent2"/>
                </a:solidFill>
              </a:rPr>
            </a:br>
            <a:r>
              <a:rPr lang="en-GB" sz="1600" i="1" dirty="0" smtClean="0">
                <a:solidFill>
                  <a:schemeClr val="accent2"/>
                </a:solidFill>
              </a:rPr>
              <a:t>   </a:t>
            </a:r>
            <a:r>
              <a:rPr lang="en-GB" sz="1600" dirty="0" smtClean="0">
                <a:solidFill>
                  <a:schemeClr val="accent2"/>
                </a:solidFill>
              </a:rPr>
              <a:t>with </a:t>
            </a:r>
            <a:r>
              <a:rPr lang="en-GB" sz="1600" dirty="0" err="1" smtClean="0">
                <a:solidFill>
                  <a:schemeClr val="accent2"/>
                </a:solidFill>
              </a:rPr>
              <a:t>dijets</a:t>
            </a:r>
            <a:r>
              <a:rPr lang="en-GB" sz="1600" dirty="0" smtClean="0">
                <a:solidFill>
                  <a:schemeClr val="accent2"/>
                </a:solidFill>
              </a:rPr>
              <a:t> using bisector technique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-  Advanced calibrations improve resolution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   by 10-30%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-  Monte Carlo agrees with data within 10%</a:t>
            </a:r>
            <a:endParaRPr lang="en-GB" sz="1600" dirty="0">
              <a:solidFill>
                <a:schemeClr val="accent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2560" y="2179340"/>
            <a:ext cx="1872208" cy="380480"/>
            <a:chOff x="920552" y="2323356"/>
            <a:chExt cx="1872208" cy="380480"/>
          </a:xfrm>
        </p:grpSpPr>
        <p:sp>
          <p:nvSpPr>
            <p:cNvPr id="11" name="TextBox 10"/>
            <p:cNvSpPr txBox="1"/>
            <p:nvPr/>
          </p:nvSpPr>
          <p:spPr>
            <a:xfrm>
              <a:off x="920552" y="2323356"/>
              <a:ext cx="1872208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800" dirty="0" smtClean="0">
                  <a:latin typeface="Symbol" pitchFamily="18" charset="2"/>
                  <a:sym typeface="Symbol"/>
                </a:rPr>
                <a:t>s</a:t>
              </a:r>
              <a:r>
                <a:rPr lang="en-GB" sz="1800" dirty="0" smtClean="0">
                  <a:sym typeface="Symbol"/>
                </a:rPr>
                <a:t>(E</a:t>
              </a:r>
              <a:r>
                <a:rPr lang="en-GB" sz="1800" baseline="-25000" dirty="0" smtClean="0">
                  <a:sym typeface="Symbol"/>
                </a:rPr>
                <a:t>T</a:t>
              </a:r>
              <a:r>
                <a:rPr lang="en-GB" sz="1800" dirty="0" smtClean="0">
                  <a:sym typeface="Symbol"/>
                </a:rPr>
                <a:t>) = 0.48</a:t>
              </a:r>
              <a:r>
                <a:rPr lang="en-GB" sz="2000" dirty="0" smtClean="0">
                  <a:latin typeface="Symbol" pitchFamily="18" charset="2"/>
                  <a:sym typeface="Symbol"/>
                </a:rPr>
                <a:t>S</a:t>
              </a:r>
              <a:r>
                <a:rPr lang="en-GB" sz="1800" dirty="0" smtClean="0">
                  <a:sym typeface="Symbol"/>
                </a:rPr>
                <a:t>E</a:t>
              </a:r>
              <a:r>
                <a:rPr lang="en-GB" sz="1800" baseline="-25000" dirty="0" smtClean="0">
                  <a:sym typeface="Symbol"/>
                </a:rPr>
                <a:t>T</a:t>
              </a:r>
              <a:endParaRPr lang="en-GB" sz="1800" baseline="-25000" dirty="0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2311200" y="2395364"/>
              <a:ext cx="43204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Rectangle 15"/>
          <p:cNvSpPr/>
          <p:nvPr/>
        </p:nvSpPr>
        <p:spPr>
          <a:xfrm>
            <a:off x="776536" y="4426104"/>
            <a:ext cx="360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The Global Cell Weighting (GCW) uses cell weights based on the cell energy density to compensate for the different calorimeter response to </a:t>
            </a:r>
            <a:r>
              <a:rPr lang="en-GB" sz="1600" dirty="0" err="1" smtClean="0">
                <a:solidFill>
                  <a:schemeClr val="accent2"/>
                </a:solidFill>
              </a:rPr>
              <a:t>hadronic</a:t>
            </a:r>
            <a:r>
              <a:rPr lang="en-GB" sz="1600" dirty="0" smtClean="0">
                <a:solidFill>
                  <a:schemeClr val="accent2"/>
                </a:solidFill>
              </a:rPr>
              <a:t> (low energy density) and electromagnetic  energy depositions.</a:t>
            </a:r>
            <a:endParaRPr lang="en-GB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 cut-away view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13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52600" y="936000"/>
            <a:ext cx="7465750" cy="6046085"/>
            <a:chOff x="1352600" y="936000"/>
            <a:chExt cx="7465750" cy="604608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52600" y="936000"/>
              <a:ext cx="7465750" cy="6046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 bwMode="auto">
            <a:xfrm>
              <a:off x="1352600" y="6283796"/>
              <a:ext cx="28803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52" charset="0"/>
              </a:endParaRP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calorimeters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14</a:t>
            </a:fld>
            <a:endParaRPr lang="en-US" sz="1400" i="0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472" y="5926658"/>
            <a:ext cx="9577064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HCAL	</a:t>
            </a:r>
            <a:r>
              <a:rPr lang="en-GB" sz="1600" dirty="0" smtClean="0">
                <a:solidFill>
                  <a:schemeClr val="accent2"/>
                </a:solidFill>
              </a:rPr>
              <a:t>HB: 0.0 &lt; 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&lt; 1.4   Brass Absorber (50 mm) + Scintillator tiles (3.7 mm)  Photodetector - HPD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	HE: 1.3 &lt; 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&lt; 3.0   Brass Absorber (80 mm) + Scintillator tiles (3.7 mm)  Photodetector – HPD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	HO: 0.0 &lt; 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&lt; 1.3   Scintillator tiles (10 mm) </a:t>
            </a:r>
            <a:r>
              <a:rPr lang="en-GB" sz="1600" dirty="0" smtClean="0">
                <a:solidFill>
                  <a:srgbClr val="FF0000"/>
                </a:solidFill>
              </a:rPr>
              <a:t>Outside of solenoid              </a:t>
            </a:r>
            <a:r>
              <a:rPr lang="en-GB" sz="1600" dirty="0" smtClean="0">
                <a:solidFill>
                  <a:schemeClr val="accent2"/>
                </a:solidFill>
              </a:rPr>
              <a:t>Photodetector – HPD</a:t>
            </a:r>
            <a:endParaRPr lang="en-GB" sz="1600" dirty="0" smtClean="0">
              <a:solidFill>
                <a:srgbClr val="FF0000"/>
              </a:solidFill>
            </a:endParaRPr>
          </a:p>
          <a:p>
            <a:r>
              <a:rPr lang="en-GB" sz="1600" dirty="0" smtClean="0">
                <a:solidFill>
                  <a:schemeClr val="accent2"/>
                </a:solidFill>
              </a:rPr>
              <a:t>	HF: 2.9 &lt; 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&lt; 5.2   Iron Absorber + Quartz fibres                                      Photodetector – PMT</a:t>
            </a:r>
          </a:p>
        </p:txBody>
      </p:sp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1317285"/>
            <a:ext cx="9238322" cy="460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8465" y="955204"/>
            <a:ext cx="9649072" cy="3804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</a:rPr>
              <a:t>CMS Calorimeter (ECAL+HCAL) is hermetic: Depth &gt; 10 </a:t>
            </a:r>
            <a:r>
              <a:rPr lang="en-GB" sz="2000" dirty="0" smtClean="0">
                <a:solidFill>
                  <a:schemeClr val="accent2"/>
                </a:solidFill>
                <a:latin typeface="Symbol" pitchFamily="18" charset="2"/>
              </a:rPr>
              <a:t>l</a:t>
            </a:r>
            <a:r>
              <a:rPr lang="en-GB" sz="2000" dirty="0" smtClean="0">
                <a:solidFill>
                  <a:schemeClr val="accent2"/>
                </a:solidFill>
              </a:rPr>
              <a:t> at all </a:t>
            </a:r>
            <a:r>
              <a:rPr lang="en-GB" sz="20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2000" dirty="0" smtClean="0">
                <a:solidFill>
                  <a:schemeClr val="accent2"/>
                </a:solidFill>
              </a:rPr>
              <a:t>, no projective gaps</a:t>
            </a:r>
            <a:endParaRPr lang="en-GB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 HCAL Barrel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15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44490" y="955204"/>
            <a:ext cx="4817125" cy="2736304"/>
            <a:chOff x="344490" y="1099220"/>
            <a:chExt cx="4817125" cy="2736304"/>
          </a:xfrm>
        </p:grpSpPr>
        <p:pic>
          <p:nvPicPr>
            <p:cNvPr id="1853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5142"/>
            <a:stretch>
              <a:fillRect/>
            </a:stretch>
          </p:blipFill>
          <p:spPr bwMode="auto">
            <a:xfrm>
              <a:off x="344490" y="1256532"/>
              <a:ext cx="4817125" cy="2362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792760" y="2376000"/>
              <a:ext cx="5760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600" dirty="0" smtClean="0"/>
                <a:t>Splice</a:t>
              </a:r>
              <a:endParaRPr lang="en-GB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96816" y="2581191"/>
              <a:ext cx="57606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600" dirty="0" smtClean="0"/>
                <a:t>Mirror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24000" y="2437175"/>
              <a:ext cx="93610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600" dirty="0" smtClean="0"/>
                <a:t>WLS fibre</a:t>
              </a:r>
              <a:endParaRPr lang="en-GB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0512" y="2911033"/>
              <a:ext cx="864096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600" dirty="0" smtClean="0"/>
                <a:t>Optical cable</a:t>
              </a:r>
              <a:endParaRPr lang="en-GB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00672" y="1099220"/>
              <a:ext cx="43204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600" dirty="0" smtClean="0"/>
                <a:t>HPD</a:t>
              </a:r>
              <a:endParaRPr lang="en-GB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28864" y="3589303"/>
              <a:ext cx="3600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600" dirty="0" smtClean="0"/>
                <a:t>Tile</a:t>
              </a:r>
              <a:endParaRPr lang="en-GB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60712" y="3589303"/>
              <a:ext cx="100811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600" dirty="0" smtClean="0"/>
                <a:t>Clear fibre</a:t>
              </a:r>
              <a:endParaRPr lang="en-GB" sz="1600" dirty="0"/>
            </a:p>
          </p:txBody>
        </p:sp>
      </p:grp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936776" y="955204"/>
            <a:ext cx="2952327" cy="8186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5000"/>
              </a:lnSpc>
            </a:pPr>
            <a:r>
              <a:rPr lang="en-GB" sz="1400" dirty="0">
                <a:solidFill>
                  <a:schemeClr val="accent2"/>
                </a:solidFill>
                <a:latin typeface="Helvetica" pitchFamily="34" charset="0"/>
              </a:rPr>
              <a:t>Light produced in the scintillators </a:t>
            </a:r>
            <a:r>
              <a:rPr lang="en-GB" sz="1400" dirty="0" smtClean="0">
                <a:solidFill>
                  <a:schemeClr val="accent2"/>
                </a:solidFill>
                <a:latin typeface="Helvetica" pitchFamily="34" charset="0"/>
              </a:rPr>
              <a:t>is captured in wavelength shifting fibres and transported </a:t>
            </a:r>
            <a:r>
              <a:rPr lang="en-GB" sz="1400" dirty="0">
                <a:solidFill>
                  <a:schemeClr val="accent2"/>
                </a:solidFill>
                <a:latin typeface="Helvetica" pitchFamily="34" charset="0"/>
              </a:rPr>
              <a:t>through </a:t>
            </a:r>
            <a:r>
              <a:rPr lang="en-GB" sz="1400" dirty="0" smtClean="0">
                <a:solidFill>
                  <a:schemeClr val="accent2"/>
                </a:solidFill>
                <a:latin typeface="Helvetica" pitchFamily="34" charset="0"/>
              </a:rPr>
              <a:t>clear </a:t>
            </a:r>
            <a:r>
              <a:rPr lang="en-GB" sz="1400" dirty="0">
                <a:solidFill>
                  <a:schemeClr val="accent2"/>
                </a:solidFill>
                <a:latin typeface="Helvetica" pitchFamily="34" charset="0"/>
              </a:rPr>
              <a:t>fibres to Hybrid Photo </a:t>
            </a:r>
            <a:r>
              <a:rPr lang="en-GB" sz="1400" dirty="0" smtClean="0">
                <a:solidFill>
                  <a:schemeClr val="accent2"/>
                </a:solidFill>
                <a:latin typeface="Helvetica" pitchFamily="34" charset="0"/>
              </a:rPr>
              <a:t>Detectors </a:t>
            </a:r>
            <a:r>
              <a:rPr lang="en-GB" sz="1400" dirty="0">
                <a:solidFill>
                  <a:schemeClr val="accent2"/>
                </a:solidFill>
                <a:latin typeface="Helvetica" pitchFamily="34" charset="0"/>
              </a:rPr>
              <a:t>(HPD</a:t>
            </a:r>
            <a:r>
              <a:rPr lang="en-GB" sz="1400" dirty="0" smtClean="0">
                <a:solidFill>
                  <a:schemeClr val="accent2"/>
                </a:solidFill>
                <a:latin typeface="Helvetica" pitchFamily="34" charset="0"/>
              </a:rPr>
              <a:t>)</a:t>
            </a:r>
            <a:r>
              <a:rPr lang="en-GB" sz="1400" dirty="0" smtClean="0">
                <a:solidFill>
                  <a:schemeClr val="tx1"/>
                </a:solidFill>
                <a:latin typeface="Helvetica" pitchFamily="34" charset="0"/>
              </a:rPr>
              <a:t> </a:t>
            </a:r>
            <a:endParaRPr lang="en-GB" sz="1400" dirty="0">
              <a:solidFill>
                <a:schemeClr val="tx1"/>
              </a:solidFill>
              <a:latin typeface="Helvetica" pitchFamily="34" charset="0"/>
            </a:endParaRPr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 cstate="print"/>
          <a:srcRect t="4308" r="3380"/>
          <a:stretch>
            <a:fillRect/>
          </a:stretch>
        </p:blipFill>
        <p:spPr bwMode="auto">
          <a:xfrm>
            <a:off x="416496" y="3894708"/>
            <a:ext cx="4693541" cy="282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44488" y="6685647"/>
            <a:ext cx="48965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Half of the HCAL barrel being inserted in the solenoid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4" cstate="print"/>
          <a:srcRect t="2634"/>
          <a:stretch>
            <a:fillRect/>
          </a:stretch>
        </p:blipFill>
        <p:spPr bwMode="auto">
          <a:xfrm>
            <a:off x="5945063" y="957833"/>
            <a:ext cx="3400425" cy="266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537176" y="3083161"/>
            <a:ext cx="2376264" cy="46433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108000" rIns="36000" bIns="10800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Inspecting scintillator tiles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5" cstate="print"/>
          <a:srcRect t="7925" b="27095"/>
          <a:stretch>
            <a:fillRect/>
          </a:stretch>
        </p:blipFill>
        <p:spPr bwMode="auto">
          <a:xfrm>
            <a:off x="5961112" y="3763516"/>
            <a:ext cx="337185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5745088" y="6715844"/>
            <a:ext cx="38164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End view of the HCAL during construction</a:t>
            </a:r>
            <a:endParaRPr lang="en-GB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CMS HCAL </a:t>
            </a:r>
            <a:r>
              <a:rPr lang="en-GB" sz="3200" dirty="0" err="1" smtClean="0"/>
              <a:t>endcap</a:t>
            </a:r>
            <a:r>
              <a:rPr lang="en-GB" sz="3200" dirty="0" smtClean="0"/>
              <a:t> &amp; forward  sections</a:t>
            </a:r>
            <a:endParaRPr lang="en-GB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16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91308"/>
            <a:ext cx="29718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296816" y="4843636"/>
            <a:ext cx="32403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A partially assembled HCAL </a:t>
            </a:r>
            <a:r>
              <a:rPr lang="en-GB" sz="1600" dirty="0" err="1" smtClean="0">
                <a:solidFill>
                  <a:schemeClr val="accent2"/>
                </a:solidFill>
              </a:rPr>
              <a:t>endcap</a:t>
            </a:r>
            <a:r>
              <a:rPr lang="en-GB" sz="1600" dirty="0" smtClean="0">
                <a:solidFill>
                  <a:schemeClr val="accent2"/>
                </a:solidFill>
              </a:rPr>
              <a:t> mounted on a magnet pole piece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6816" y="1190228"/>
            <a:ext cx="3305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200472" y="1099220"/>
            <a:ext cx="2952328" cy="830997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Workers in Murmansk with brass from decommissioned shells of the Russian Northern Fleet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28" name="Picture 27" descr="hcal-2003-004_01.jpg"/>
          <p:cNvPicPr>
            <a:picLocks noChangeAspect="1"/>
          </p:cNvPicPr>
          <p:nvPr/>
        </p:nvPicPr>
        <p:blipFill>
          <a:blip r:embed="rId4" cstate="print"/>
          <a:srcRect t="7130" b="14438"/>
          <a:stretch>
            <a:fillRect/>
          </a:stretch>
        </p:blipFill>
        <p:spPr>
          <a:xfrm>
            <a:off x="6753200" y="1819300"/>
            <a:ext cx="2880320" cy="23762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41232" y="955204"/>
            <a:ext cx="237626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A forward HCAL wedge during assembly, showing quartz fibres bundles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3200" y="4267572"/>
            <a:ext cx="3096344" cy="2641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en-GB" sz="1600" dirty="0" smtClean="0"/>
              <a:t>Two sets of fibres, read out separately.</a:t>
            </a:r>
          </a:p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en-GB" sz="1600" dirty="0" smtClean="0"/>
              <a:t>Half run full depth of the absorber (165 cm  </a:t>
            </a:r>
            <a:r>
              <a:rPr lang="en-GB" sz="1600" dirty="0" smtClean="0">
                <a:latin typeface="Cambria Math"/>
                <a:ea typeface="Cambria Math"/>
              </a:rPr>
              <a:t>≈</a:t>
            </a:r>
            <a:r>
              <a:rPr lang="en-GB" sz="1600" dirty="0" smtClean="0"/>
              <a:t>10</a:t>
            </a:r>
            <a:r>
              <a:rPr lang="en-GB" sz="1600" dirty="0" smtClean="0">
                <a:latin typeface="Symbol" pitchFamily="18" charset="2"/>
              </a:rPr>
              <a:t>l</a:t>
            </a:r>
            <a:r>
              <a:rPr lang="en-GB" sz="1600" baseline="-25000" dirty="0" smtClean="0"/>
              <a:t>I</a:t>
            </a:r>
            <a:r>
              <a:rPr lang="en-GB" sz="1600" dirty="0" smtClean="0"/>
              <a:t>).</a:t>
            </a:r>
          </a:p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en-GB" sz="1600" dirty="0" smtClean="0"/>
              <a:t>Half start at depth of 22 cm.</a:t>
            </a:r>
          </a:p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en-GB" sz="1600" dirty="0" smtClean="0"/>
              <a:t>Thus possible to distinguish between:</a:t>
            </a:r>
          </a:p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en-GB" sz="1600" dirty="0" smtClean="0"/>
              <a:t>-  e/</a:t>
            </a:r>
            <a:r>
              <a:rPr lang="en-GB" sz="1600" dirty="0" smtClean="0">
                <a:latin typeface="Symbol" pitchFamily="18" charset="2"/>
              </a:rPr>
              <a:t>g</a:t>
            </a:r>
            <a:r>
              <a:rPr lang="en-GB" sz="1600" dirty="0" smtClean="0"/>
              <a:t> showers</a:t>
            </a:r>
            <a:br>
              <a:rPr lang="en-GB" sz="1600" dirty="0" smtClean="0"/>
            </a:br>
            <a:r>
              <a:rPr lang="en-GB" sz="1600" dirty="0" smtClean="0"/>
              <a:t>   (most of energy in first 22 cm)</a:t>
            </a:r>
          </a:p>
          <a:p>
            <a:pPr>
              <a:lnSpc>
                <a:spcPts val="1600"/>
              </a:lnSpc>
            </a:pPr>
            <a:r>
              <a:rPr lang="en-GB" sz="1600" dirty="0" smtClean="0"/>
              <a:t>-  </a:t>
            </a:r>
            <a:r>
              <a:rPr lang="en-GB" sz="1600" dirty="0" err="1" smtClean="0"/>
              <a:t>hadron</a:t>
            </a:r>
            <a:r>
              <a:rPr lang="en-GB" sz="1600" dirty="0" smtClean="0"/>
              <a:t> showers</a:t>
            </a:r>
            <a:br>
              <a:rPr lang="en-GB" sz="1600" dirty="0" smtClean="0"/>
            </a:br>
            <a:r>
              <a:rPr lang="en-GB" sz="1600" dirty="0" smtClean="0"/>
              <a:t>   (equal signals in both sections).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ECAL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17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456" y="883196"/>
            <a:ext cx="9793088" cy="6048672"/>
            <a:chOff x="56456" y="883196"/>
            <a:chExt cx="9793088" cy="6048672"/>
          </a:xfrm>
        </p:grpSpPr>
        <p:pic>
          <p:nvPicPr>
            <p:cNvPr id="18432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3664" t="1799" r="12363"/>
            <a:stretch>
              <a:fillRect/>
            </a:stretch>
          </p:blipFill>
          <p:spPr bwMode="auto">
            <a:xfrm>
              <a:off x="7189219" y="1372324"/>
              <a:ext cx="2660325" cy="3831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43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456" y="1066085"/>
              <a:ext cx="7088635" cy="4281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Straight Arrow Connector 11"/>
            <p:cNvCxnSpPr/>
            <p:nvPr/>
          </p:nvCxnSpPr>
          <p:spPr bwMode="auto">
            <a:xfrm>
              <a:off x="5889104" y="1315244"/>
              <a:ext cx="1440160" cy="108012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58D8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4" name="AutoShape 30"/>
            <p:cNvSpPr>
              <a:spLocks noChangeArrowheads="1"/>
            </p:cNvSpPr>
            <p:nvPr/>
          </p:nvSpPr>
          <p:spPr bwMode="auto">
            <a:xfrm>
              <a:off x="56456" y="5491163"/>
              <a:ext cx="3024336" cy="1152673"/>
            </a:xfrm>
            <a:prstGeom prst="roundRect">
              <a:avLst>
                <a:gd name="adj" fmla="val 16667"/>
              </a:avLst>
            </a:prstGeom>
            <a:solidFill>
              <a:srgbClr val="FEF3C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FFC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0000CC"/>
                  </a:solidFill>
                  <a:latin typeface="Arial" charset="0"/>
                </a:rPr>
                <a:t>Barrel: </a:t>
              </a:r>
              <a:r>
                <a:rPr lang="en-US" sz="1800" dirty="0">
                  <a:solidFill>
                    <a:srgbClr val="0000CC"/>
                  </a:solidFill>
                  <a:latin typeface="Arial" charset="0"/>
                  <a:cs typeface="Arial" charset="0"/>
                </a:rPr>
                <a:t>|</a:t>
              </a:r>
              <a:r>
                <a:rPr lang="en-US" sz="1800" dirty="0">
                  <a:solidFill>
                    <a:srgbClr val="0000CC"/>
                  </a:solidFill>
                  <a:latin typeface="Arial" charset="0"/>
                  <a:cs typeface="Arial" charset="0"/>
                  <a:sym typeface="Symbol" pitchFamily="18" charset="2"/>
                </a:rPr>
                <a:t></a:t>
              </a:r>
              <a:r>
                <a:rPr lang="en-US" sz="1800" dirty="0">
                  <a:solidFill>
                    <a:srgbClr val="0000CC"/>
                  </a:solidFill>
                  <a:latin typeface="Arial" charset="0"/>
                  <a:cs typeface="Arial" charset="0"/>
                </a:rPr>
                <a:t>| &lt; 1.48</a:t>
              </a:r>
            </a:p>
            <a:p>
              <a:pPr algn="ctr"/>
              <a:r>
                <a:rPr lang="en-US" sz="1800" dirty="0">
                  <a:solidFill>
                    <a:srgbClr val="0000CC"/>
                  </a:solidFill>
                  <a:latin typeface="Arial" charset="0"/>
                </a:rPr>
                <a:t>36 Super Modules</a:t>
              </a:r>
            </a:p>
            <a:p>
              <a:pPr algn="ctr"/>
              <a:r>
                <a:rPr lang="en-US" sz="1800" dirty="0">
                  <a:solidFill>
                    <a:srgbClr val="0000CC"/>
                  </a:solidFill>
                  <a:latin typeface="Arial" charset="0"/>
                </a:rPr>
                <a:t>61200</a:t>
              </a:r>
              <a:r>
                <a:rPr lang="en-US" sz="800" dirty="0">
                  <a:solidFill>
                    <a:srgbClr val="0000CC"/>
                  </a:solidFill>
                  <a:latin typeface="Arial" charset="0"/>
                </a:rPr>
                <a:t> </a:t>
              </a:r>
              <a:r>
                <a:rPr lang="en-US" sz="1800" dirty="0" smtClean="0">
                  <a:solidFill>
                    <a:srgbClr val="0000CC"/>
                  </a:solidFill>
                  <a:latin typeface="Arial" charset="0"/>
                </a:rPr>
                <a:t>crystals</a:t>
              </a:r>
              <a:r>
                <a:rPr lang="en-US" sz="800" dirty="0" smtClean="0">
                  <a:solidFill>
                    <a:srgbClr val="0000CC"/>
                  </a:solidFill>
                  <a:latin typeface="Arial" charset="0"/>
                </a:rPr>
                <a:t> </a:t>
              </a:r>
              <a:r>
                <a:rPr lang="en-US" sz="1800" dirty="0" smtClean="0">
                  <a:solidFill>
                    <a:srgbClr val="0000CC"/>
                  </a:solidFill>
                  <a:latin typeface="Arial" charset="0"/>
                </a:rPr>
                <a:t>(2</a:t>
              </a:r>
              <a:r>
                <a:rPr lang="en-US" sz="800" dirty="0" smtClean="0">
                  <a:solidFill>
                    <a:srgbClr val="0000CC"/>
                  </a:solidFill>
                  <a:latin typeface="Arial" charset="0"/>
                </a:rPr>
                <a:t> </a:t>
              </a:r>
              <a:r>
                <a:rPr lang="en-US" sz="1800" dirty="0">
                  <a:solidFill>
                    <a:srgbClr val="0000CC"/>
                  </a:solidFill>
                  <a:latin typeface="Arial" charset="0"/>
                </a:rPr>
                <a:t>x</a:t>
              </a:r>
              <a:r>
                <a:rPr lang="en-US" sz="900" dirty="0">
                  <a:solidFill>
                    <a:srgbClr val="0000CC"/>
                  </a:solidFill>
                  <a:latin typeface="Arial" charset="0"/>
                </a:rPr>
                <a:t> </a:t>
              </a:r>
              <a:r>
                <a:rPr lang="en-US" sz="18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en-US" sz="900" dirty="0">
                  <a:solidFill>
                    <a:srgbClr val="0000CC"/>
                  </a:solidFill>
                  <a:latin typeface="Arial" charset="0"/>
                </a:rPr>
                <a:t> </a:t>
              </a:r>
              <a:r>
                <a:rPr lang="en-US" sz="1800" dirty="0">
                  <a:solidFill>
                    <a:srgbClr val="0000CC"/>
                  </a:solidFill>
                  <a:latin typeface="Arial" charset="0"/>
                </a:rPr>
                <a:t>x</a:t>
              </a:r>
              <a:r>
                <a:rPr lang="en-US" sz="800" dirty="0">
                  <a:solidFill>
                    <a:srgbClr val="0000CC"/>
                  </a:solidFill>
                  <a:latin typeface="Arial" charset="0"/>
                </a:rPr>
                <a:t> </a:t>
              </a:r>
              <a:r>
                <a:rPr lang="en-US" sz="1800" dirty="0">
                  <a:solidFill>
                    <a:srgbClr val="0000CC"/>
                  </a:solidFill>
                  <a:latin typeface="Arial" charset="0"/>
                </a:rPr>
                <a:t>23</a:t>
              </a:r>
              <a:r>
                <a:rPr lang="en-US" sz="800" dirty="0">
                  <a:solidFill>
                    <a:srgbClr val="0000CC"/>
                  </a:solidFill>
                  <a:latin typeface="Arial" charset="0"/>
                </a:rPr>
                <a:t> </a:t>
              </a:r>
              <a:r>
                <a:rPr lang="en-US" sz="1800" dirty="0">
                  <a:solidFill>
                    <a:srgbClr val="0000CC"/>
                  </a:solidFill>
                  <a:latin typeface="Arial" charset="0"/>
                </a:rPr>
                <a:t>cm</a:t>
              </a:r>
              <a:r>
                <a:rPr lang="en-US" sz="1800" baseline="40000" dirty="0">
                  <a:solidFill>
                    <a:srgbClr val="0000CC"/>
                  </a:solidFill>
                  <a:latin typeface="Arial" charset="0"/>
                </a:rPr>
                <a:t>3</a:t>
              </a:r>
              <a:r>
                <a:rPr lang="en-US" sz="1800" dirty="0" smtClean="0">
                  <a:solidFill>
                    <a:srgbClr val="0000CC"/>
                  </a:solidFill>
                  <a:latin typeface="Arial" charset="0"/>
                </a:rPr>
                <a:t>)</a:t>
              </a:r>
            </a:p>
            <a:p>
              <a:pPr algn="ctr"/>
              <a:r>
                <a:rPr lang="en-US" sz="1800" dirty="0" smtClean="0">
                  <a:solidFill>
                    <a:srgbClr val="0000CC"/>
                  </a:solidFill>
                  <a:latin typeface="Arial" charset="0"/>
                </a:rPr>
                <a:t>Photodetector: APD</a:t>
              </a:r>
              <a:endParaRPr lang="en-GB" sz="1800" dirty="0">
                <a:solidFill>
                  <a:srgbClr val="0000CC"/>
                </a:solidFill>
                <a:latin typeface="Arial" charset="0"/>
              </a:endParaRPr>
            </a:p>
          </p:txBody>
        </p:sp>
        <p:sp>
          <p:nvSpPr>
            <p:cNvPr id="36" name="AutoShape 29"/>
            <p:cNvSpPr>
              <a:spLocks noChangeArrowheads="1"/>
            </p:cNvSpPr>
            <p:nvPr/>
          </p:nvSpPr>
          <p:spPr bwMode="auto">
            <a:xfrm>
              <a:off x="3224808" y="5491163"/>
              <a:ext cx="3024336" cy="1152673"/>
            </a:xfrm>
            <a:prstGeom prst="roundRect">
              <a:avLst>
                <a:gd name="adj" fmla="val 16667"/>
              </a:avLst>
            </a:prstGeom>
            <a:solidFill>
              <a:srgbClr val="D0FFB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3399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rgbClr val="006400"/>
                  </a:solidFill>
                </a:rPr>
                <a:t>Endcaps: 1.48 &lt; |</a:t>
              </a:r>
              <a:r>
                <a:rPr lang="en-US" sz="1800" dirty="0">
                  <a:solidFill>
                    <a:srgbClr val="006400"/>
                  </a:solidFill>
                  <a:latin typeface="Symbol" pitchFamily="18" charset="2"/>
                </a:rPr>
                <a:t></a:t>
              </a:r>
              <a:r>
                <a:rPr lang="en-US" sz="1800" dirty="0">
                  <a:solidFill>
                    <a:srgbClr val="006400"/>
                  </a:solidFill>
                </a:rPr>
                <a:t>| &lt; 3.0</a:t>
              </a:r>
            </a:p>
            <a:p>
              <a:pPr algn="ctr"/>
              <a:r>
                <a:rPr lang="en-US" sz="1800" dirty="0">
                  <a:solidFill>
                    <a:srgbClr val="006400"/>
                  </a:solidFill>
                </a:rPr>
                <a:t>4 Dees</a:t>
              </a:r>
            </a:p>
            <a:p>
              <a:pPr algn="ctr"/>
              <a:r>
                <a:rPr lang="en-US" sz="1800" dirty="0">
                  <a:solidFill>
                    <a:srgbClr val="006400"/>
                  </a:solidFill>
                </a:rPr>
                <a:t>14648</a:t>
              </a:r>
              <a:r>
                <a:rPr lang="en-US" sz="800" dirty="0">
                  <a:solidFill>
                    <a:srgbClr val="006400"/>
                  </a:solidFill>
                </a:rPr>
                <a:t> </a:t>
              </a:r>
              <a:r>
                <a:rPr lang="en-US" sz="1800" dirty="0">
                  <a:solidFill>
                    <a:srgbClr val="006400"/>
                  </a:solidFill>
                </a:rPr>
                <a:t>crystals</a:t>
              </a:r>
              <a:r>
                <a:rPr lang="en-US" sz="800" dirty="0">
                  <a:solidFill>
                    <a:srgbClr val="006400"/>
                  </a:solidFill>
                </a:rPr>
                <a:t> </a:t>
              </a:r>
              <a:r>
                <a:rPr lang="en-US" sz="1800" dirty="0">
                  <a:solidFill>
                    <a:srgbClr val="006400"/>
                  </a:solidFill>
                </a:rPr>
                <a:t>(3</a:t>
              </a:r>
              <a:r>
                <a:rPr lang="en-US" sz="900" dirty="0">
                  <a:solidFill>
                    <a:srgbClr val="006400"/>
                  </a:solidFill>
                </a:rPr>
                <a:t> </a:t>
              </a:r>
              <a:r>
                <a:rPr lang="en-US" sz="1800" dirty="0">
                  <a:solidFill>
                    <a:srgbClr val="006400"/>
                  </a:solidFill>
                </a:rPr>
                <a:t>x</a:t>
              </a:r>
              <a:r>
                <a:rPr lang="en-US" sz="900" dirty="0">
                  <a:solidFill>
                    <a:srgbClr val="006400"/>
                  </a:solidFill>
                </a:rPr>
                <a:t> </a:t>
              </a:r>
              <a:r>
                <a:rPr lang="en-US" sz="1800" dirty="0">
                  <a:solidFill>
                    <a:srgbClr val="006400"/>
                  </a:solidFill>
                </a:rPr>
                <a:t>3</a:t>
              </a:r>
              <a:r>
                <a:rPr lang="en-US" sz="800" dirty="0">
                  <a:solidFill>
                    <a:srgbClr val="006400"/>
                  </a:solidFill>
                </a:rPr>
                <a:t> </a:t>
              </a:r>
              <a:r>
                <a:rPr lang="en-US" sz="1800" dirty="0">
                  <a:solidFill>
                    <a:srgbClr val="006400"/>
                  </a:solidFill>
                </a:rPr>
                <a:t>x</a:t>
              </a:r>
              <a:r>
                <a:rPr lang="en-US" sz="800" dirty="0">
                  <a:solidFill>
                    <a:srgbClr val="006400"/>
                  </a:solidFill>
                </a:rPr>
                <a:t> </a:t>
              </a:r>
              <a:r>
                <a:rPr lang="en-US" sz="1800" dirty="0">
                  <a:solidFill>
                    <a:srgbClr val="006400"/>
                  </a:solidFill>
                </a:rPr>
                <a:t>22</a:t>
              </a:r>
              <a:r>
                <a:rPr lang="en-US" sz="800" dirty="0">
                  <a:solidFill>
                    <a:srgbClr val="006400"/>
                  </a:solidFill>
                </a:rPr>
                <a:t> </a:t>
              </a:r>
              <a:r>
                <a:rPr lang="en-US" sz="1800" dirty="0">
                  <a:solidFill>
                    <a:srgbClr val="006400"/>
                  </a:solidFill>
                </a:rPr>
                <a:t>cm</a:t>
              </a:r>
              <a:r>
                <a:rPr lang="en-US" sz="1800" baseline="40000" dirty="0">
                  <a:solidFill>
                    <a:srgbClr val="006400"/>
                  </a:solidFill>
                </a:rPr>
                <a:t>3</a:t>
              </a:r>
              <a:r>
                <a:rPr lang="en-US" sz="1800" dirty="0" smtClean="0">
                  <a:solidFill>
                    <a:srgbClr val="006400"/>
                  </a:solidFill>
                </a:rPr>
                <a:t>)</a:t>
              </a:r>
            </a:p>
            <a:p>
              <a:pPr algn="ctr"/>
              <a:r>
                <a:rPr lang="en-US" sz="1800" dirty="0" smtClean="0">
                  <a:solidFill>
                    <a:srgbClr val="006400"/>
                  </a:solidFill>
                </a:rPr>
                <a:t>Photodetector: VPT</a:t>
              </a:r>
              <a:endParaRPr lang="en-GB" sz="1800" dirty="0">
                <a:solidFill>
                  <a:srgbClr val="006400"/>
                </a:solidFill>
              </a:endParaRPr>
            </a:p>
          </p:txBody>
        </p:sp>
        <p:sp>
          <p:nvSpPr>
            <p:cNvPr id="37" name="AutoShape 14"/>
            <p:cNvSpPr>
              <a:spLocks noChangeArrowheads="1"/>
            </p:cNvSpPr>
            <p:nvPr/>
          </p:nvSpPr>
          <p:spPr bwMode="auto">
            <a:xfrm>
              <a:off x="6393160" y="5203676"/>
              <a:ext cx="3384376" cy="1728192"/>
            </a:xfrm>
            <a:prstGeom prst="roundRect">
              <a:avLst>
                <a:gd name="adj" fmla="val 16667"/>
              </a:avLst>
            </a:prstGeom>
            <a:solidFill>
              <a:srgbClr val="DFF9FD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5D8EAF">
                  <a:alpha val="50000"/>
                </a:srgbClr>
              </a:outerShdw>
            </a:effectLst>
          </p:spPr>
          <p:txBody>
            <a:bodyPr wrap="none" lIns="0" anchor="ctr"/>
            <a:lstStyle/>
            <a:p>
              <a:pPr algn="ctr"/>
              <a:r>
                <a:rPr lang="en-GB" sz="1800" dirty="0" smtClean="0">
                  <a:solidFill>
                    <a:srgbClr val="0000FF"/>
                  </a:solidFill>
                </a:rPr>
                <a:t>Preshower: </a:t>
              </a:r>
              <a:r>
                <a:rPr lang="en-GB" sz="1800" dirty="0">
                  <a:solidFill>
                    <a:srgbClr val="0000FF"/>
                  </a:solidFill>
                </a:rPr>
                <a:t>1.65  &lt; |</a:t>
              </a:r>
              <a:r>
                <a:rPr lang="en-GB" sz="1800" dirty="0">
                  <a:solidFill>
                    <a:srgbClr val="0000FF"/>
                  </a:solidFill>
                  <a:sym typeface="Symbol" pitchFamily="18" charset="2"/>
                </a:rPr>
                <a:t>| &lt; </a:t>
              </a:r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2.6</a:t>
              </a:r>
            </a:p>
            <a:p>
              <a:pPr algn="ctr"/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 (</a:t>
              </a:r>
              <a:r>
                <a:rPr lang="en-GB" sz="1800" dirty="0" smtClean="0">
                  <a:solidFill>
                    <a:srgbClr val="0000FF"/>
                  </a:solidFill>
                </a:rPr>
                <a:t>Improved </a:t>
              </a:r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</a:t>
              </a:r>
              <a:r>
                <a:rPr lang="en-GB" sz="1800" baseline="40000" dirty="0" smtClean="0">
                  <a:solidFill>
                    <a:srgbClr val="0000FF"/>
                  </a:solidFill>
                  <a:sym typeface="Symbol" pitchFamily="18" charset="2"/>
                </a:rPr>
                <a:t>0</a:t>
              </a:r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/ discrimination)</a:t>
              </a:r>
            </a:p>
            <a:p>
              <a:pPr algn="ctr"/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 </a:t>
              </a:r>
              <a:r>
                <a:rPr lang="en-GB" sz="1800" dirty="0">
                  <a:solidFill>
                    <a:srgbClr val="0000FF"/>
                  </a:solidFill>
                  <a:sym typeface="Symbol" pitchFamily="18" charset="2"/>
                </a:rPr>
                <a:t>2 orthogonal planes of Si </a:t>
              </a:r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strips</a:t>
              </a:r>
            </a:p>
            <a:p>
              <a:pPr algn="ctr"/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Behind  2 X</a:t>
              </a:r>
              <a:r>
                <a:rPr lang="en-GB" sz="1800" baseline="-25000" dirty="0" smtClean="0">
                  <a:solidFill>
                    <a:srgbClr val="0000FF"/>
                  </a:solidFill>
                  <a:sym typeface="Symbol" pitchFamily="18" charset="2"/>
                </a:rPr>
                <a:t>0</a:t>
              </a:r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 and 1 X</a:t>
              </a:r>
              <a:r>
                <a:rPr lang="en-GB" sz="1800" baseline="-25000" dirty="0" smtClean="0">
                  <a:solidFill>
                    <a:srgbClr val="0000FF"/>
                  </a:solidFill>
                  <a:sym typeface="Symbol" pitchFamily="18" charset="2"/>
                </a:rPr>
                <a:t>0</a:t>
              </a:r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 </a:t>
              </a:r>
              <a:r>
                <a:rPr lang="en-GB" sz="1800" dirty="0" err="1" smtClean="0">
                  <a:solidFill>
                    <a:srgbClr val="0000FF"/>
                  </a:solidFill>
                  <a:sym typeface="Symbol" pitchFamily="18" charset="2"/>
                </a:rPr>
                <a:t>Pb</a:t>
              </a:r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 resp.</a:t>
              </a:r>
            </a:p>
            <a:p>
              <a:pPr algn="ctr"/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 </a:t>
              </a:r>
              <a:r>
                <a:rPr lang="en-GB" sz="1800" dirty="0">
                  <a:solidFill>
                    <a:srgbClr val="0000FF"/>
                  </a:solidFill>
                  <a:sym typeface="Symbol" pitchFamily="18" charset="2"/>
                </a:rPr>
                <a:t>Strip pitch:</a:t>
              </a:r>
              <a:r>
                <a:rPr lang="en-GB" sz="800" dirty="0">
                  <a:solidFill>
                    <a:srgbClr val="0000FF"/>
                  </a:solidFill>
                  <a:sym typeface="Symbol" pitchFamily="18" charset="2"/>
                </a:rPr>
                <a:t> </a:t>
              </a:r>
              <a:r>
                <a:rPr lang="en-GB" sz="1800" dirty="0">
                  <a:solidFill>
                    <a:srgbClr val="0000FF"/>
                  </a:solidFill>
                  <a:sym typeface="Symbol" pitchFamily="18" charset="2"/>
                </a:rPr>
                <a:t>1.9</a:t>
              </a:r>
              <a:r>
                <a:rPr lang="en-GB" sz="800" dirty="0">
                  <a:solidFill>
                    <a:srgbClr val="0000FF"/>
                  </a:solidFill>
                  <a:sym typeface="Symbol" pitchFamily="18" charset="2"/>
                </a:rPr>
                <a:t> </a:t>
              </a:r>
              <a:r>
                <a:rPr lang="en-GB" sz="1800" dirty="0">
                  <a:solidFill>
                    <a:srgbClr val="0000FF"/>
                  </a:solidFill>
                  <a:sym typeface="Symbol" pitchFamily="18" charset="2"/>
                </a:rPr>
                <a:t>mm</a:t>
              </a:r>
              <a:r>
                <a:rPr lang="en-GB" sz="800" dirty="0">
                  <a:solidFill>
                    <a:srgbClr val="0000FF"/>
                  </a:solidFill>
                  <a:sym typeface="Symbol" pitchFamily="18" charset="2"/>
                </a:rPr>
                <a:t> </a:t>
              </a:r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(</a:t>
              </a:r>
              <a:r>
                <a:rPr lang="en-GB" sz="1800" dirty="0">
                  <a:solidFill>
                    <a:srgbClr val="0000FF"/>
                  </a:solidFill>
                  <a:sym typeface="Symbol" pitchFamily="18" charset="2"/>
                </a:rPr>
                <a:t>63</a:t>
              </a:r>
              <a:r>
                <a:rPr lang="en-GB" sz="800" dirty="0">
                  <a:solidFill>
                    <a:srgbClr val="0000FF"/>
                  </a:solidFill>
                  <a:sym typeface="Symbol" pitchFamily="18" charset="2"/>
                </a:rPr>
                <a:t> </a:t>
              </a:r>
              <a:r>
                <a:rPr lang="en-GB" sz="1800" dirty="0">
                  <a:solidFill>
                    <a:srgbClr val="0000FF"/>
                  </a:solidFill>
                  <a:sym typeface="Symbol" pitchFamily="18" charset="2"/>
                </a:rPr>
                <a:t>mm long)</a:t>
              </a:r>
            </a:p>
            <a:p>
              <a:pPr algn="ctr"/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1.4x10</a:t>
              </a:r>
              <a:r>
                <a:rPr lang="en-GB" sz="1800" baseline="40000" dirty="0" smtClean="0">
                  <a:solidFill>
                    <a:srgbClr val="0000FF"/>
                  </a:solidFill>
                  <a:sym typeface="Symbol" pitchFamily="18" charset="2"/>
                </a:rPr>
                <a:t>5</a:t>
              </a:r>
              <a:r>
                <a:rPr lang="en-GB" sz="1800" dirty="0" smtClean="0">
                  <a:solidFill>
                    <a:srgbClr val="0000FF"/>
                  </a:solidFill>
                  <a:sym typeface="Symbol" pitchFamily="18" charset="2"/>
                </a:rPr>
                <a:t> channels</a:t>
              </a:r>
              <a:endParaRPr lang="en-GB" sz="1800" dirty="0">
                <a:solidFill>
                  <a:srgbClr val="0000FF"/>
                </a:solidFill>
                <a:sym typeface="Symbol" pitchFamily="18" charset="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0472" y="955204"/>
              <a:ext cx="1008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accent2"/>
                  </a:solidFill>
                </a:rPr>
                <a:t>ECAL</a:t>
              </a:r>
              <a:endParaRPr lang="en-GB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40" name="AutoShape 28"/>
            <p:cNvSpPr>
              <a:spLocks noChangeArrowheads="1"/>
            </p:cNvSpPr>
            <p:nvPr/>
          </p:nvSpPr>
          <p:spPr bwMode="auto">
            <a:xfrm>
              <a:off x="200472" y="883196"/>
              <a:ext cx="2952328" cy="792088"/>
            </a:xfrm>
            <a:prstGeom prst="roundRect">
              <a:avLst>
                <a:gd name="adj" fmla="val 16667"/>
              </a:avLst>
            </a:prstGeom>
            <a:solidFill>
              <a:srgbClr val="E5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33CC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lnSpc>
                  <a:spcPts val="2000"/>
                </a:lnSpc>
              </a:pPr>
              <a:r>
                <a:rPr lang="en-GB" sz="1800" dirty="0" smtClean="0"/>
                <a:t>Lead </a:t>
              </a:r>
              <a:r>
                <a:rPr lang="en-GB" sz="1800" dirty="0" err="1" smtClean="0"/>
                <a:t>tungstate</a:t>
              </a:r>
              <a:endParaRPr lang="en-GB" sz="1800" dirty="0" smtClean="0"/>
            </a:p>
            <a:p>
              <a:pPr algn="ctr">
                <a:lnSpc>
                  <a:spcPts val="2000"/>
                </a:lnSpc>
              </a:pPr>
              <a:r>
                <a:rPr lang="en-GB" sz="1800" smtClean="0"/>
                <a:t>(</a:t>
              </a:r>
              <a:r>
                <a:rPr lang="en-GB" sz="1800" i="1" smtClean="0"/>
                <a:t>X</a:t>
              </a:r>
              <a:r>
                <a:rPr lang="en-GB" sz="1800" i="1" baseline="-25000" smtClean="0"/>
                <a:t>0</a:t>
              </a:r>
              <a:r>
                <a:rPr lang="en-GB" sz="1800" smtClean="0"/>
                <a:t> </a:t>
              </a:r>
              <a:r>
                <a:rPr lang="en-GB" sz="1800" dirty="0" smtClean="0"/>
                <a:t>= 0.89 cm, </a:t>
              </a:r>
              <a:r>
                <a:rPr lang="en-GB" sz="1800" i="1" dirty="0" smtClean="0"/>
                <a:t>R</a:t>
              </a:r>
              <a:r>
                <a:rPr lang="en-GB" sz="1800" i="1" baseline="-25000" dirty="0" smtClean="0"/>
                <a:t>M</a:t>
              </a:r>
              <a:r>
                <a:rPr lang="en-GB" sz="1800" dirty="0" smtClean="0"/>
                <a:t> = 2.1 cm)</a:t>
              </a:r>
              <a:endParaRPr lang="en-GB" sz="1800" dirty="0"/>
            </a:p>
            <a:p>
              <a:pPr algn="ctr">
                <a:lnSpc>
                  <a:spcPts val="2000"/>
                </a:lnSpc>
              </a:pPr>
              <a:r>
                <a:rPr lang="en-GB" sz="1800" dirty="0"/>
                <a:t>~ 11 m</a:t>
              </a:r>
              <a:r>
                <a:rPr lang="en-GB" sz="1800" b="1" baseline="40000" dirty="0"/>
                <a:t>3</a:t>
              </a:r>
              <a:r>
                <a:rPr lang="en-GB" sz="1800" dirty="0"/>
                <a:t>, 90 t</a:t>
              </a: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CMS ECAL </a:t>
            </a:r>
            <a:r>
              <a:rPr lang="en-GB" dirty="0" err="1" smtClean="0"/>
              <a:t>photodetectors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18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22" y="1027212"/>
            <a:ext cx="3642031" cy="290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8206" y="955205"/>
            <a:ext cx="2869210" cy="287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44488" y="900000"/>
            <a:ext cx="432048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Half barrel of 18 </a:t>
            </a:r>
            <a:r>
              <a:rPr lang="en-GB" sz="1600" dirty="0" err="1" smtClean="0">
                <a:solidFill>
                  <a:schemeClr val="accent2"/>
                </a:solidFill>
              </a:rPr>
              <a:t>supermodules</a:t>
            </a:r>
            <a:r>
              <a:rPr lang="en-GB" sz="1600" dirty="0" smtClean="0">
                <a:solidFill>
                  <a:schemeClr val="accent2"/>
                </a:solidFill>
              </a:rPr>
              <a:t> installed in CMS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41032" y="925007"/>
            <a:ext cx="424847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Montage of 2 half-</a:t>
            </a:r>
            <a:r>
              <a:rPr lang="en-GB" sz="1600" dirty="0" err="1" smtClean="0">
                <a:solidFill>
                  <a:schemeClr val="accent2"/>
                </a:solidFill>
              </a:rPr>
              <a:t>endcaps</a:t>
            </a:r>
            <a:r>
              <a:rPr lang="en-GB" sz="1600" dirty="0" smtClean="0">
                <a:solidFill>
                  <a:schemeClr val="accent2"/>
                </a:solidFill>
              </a:rPr>
              <a:t> without front covers</a:t>
            </a:r>
            <a:endParaRPr lang="en-GB" sz="1600" dirty="0">
              <a:solidFill>
                <a:schemeClr val="accent2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456" y="3979540"/>
            <a:ext cx="4788812" cy="1924796"/>
            <a:chOff x="56456" y="4123114"/>
            <a:chExt cx="4788812" cy="1924796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17334" r="3831" b="2411"/>
            <a:stretch>
              <a:fillRect/>
            </a:stretch>
          </p:blipFill>
          <p:spPr bwMode="auto">
            <a:xfrm>
              <a:off x="56456" y="4123556"/>
              <a:ext cx="2584540" cy="1869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272480" y="4123114"/>
              <a:ext cx="4572788" cy="1924796"/>
              <a:chOff x="884" y="2343"/>
              <a:chExt cx="2659" cy="1276"/>
            </a:xfrm>
          </p:grpSpPr>
          <p:grpSp>
            <p:nvGrpSpPr>
              <p:cNvPr id="13" name="Group 13"/>
              <p:cNvGrpSpPr>
                <a:grpSpLocks/>
              </p:cNvGrpSpPr>
              <p:nvPr/>
            </p:nvGrpSpPr>
            <p:grpSpPr bwMode="auto">
              <a:xfrm>
                <a:off x="1641" y="2343"/>
                <a:ext cx="1902" cy="1276"/>
                <a:chOff x="924" y="2255"/>
                <a:chExt cx="1950" cy="1405"/>
              </a:xfrm>
            </p:grpSpPr>
            <p:pic>
              <p:nvPicPr>
                <p:cNvPr id="17" name="Picture 14" descr="Graphic5APD schematic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14000"/>
                </a:blip>
                <a:srcRect/>
                <a:stretch>
                  <a:fillRect/>
                </a:stretch>
              </p:blipFill>
              <p:spPr bwMode="auto">
                <a:xfrm>
                  <a:off x="924" y="2255"/>
                  <a:ext cx="1950" cy="13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516" y="3550"/>
                  <a:ext cx="226" cy="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defTabSz="979488">
                    <a:spcBef>
                      <a:spcPct val="50000"/>
                    </a:spcBef>
                  </a:pPr>
                  <a:r>
                    <a:rPr lang="en-GB" sz="1100"/>
                    <a:t>40</a:t>
                  </a:r>
                  <a:r>
                    <a:rPr lang="en-GB" sz="1100">
                      <a:latin typeface="Symbol" pitchFamily="18" charset="2"/>
                    </a:rPr>
                    <a:t>m</a:t>
                  </a:r>
                  <a:r>
                    <a:rPr lang="en-GB" sz="1100"/>
                    <a:t>m</a:t>
                  </a:r>
                </a:p>
              </p:txBody>
            </p:sp>
          </p:grp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884" y="3372"/>
                <a:ext cx="720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7969" tIns="48984" rIns="97969" bIns="48984">
                <a:spAutoFit/>
              </a:bodyPr>
              <a:lstStyle/>
              <a:p>
                <a:pPr defTabSz="979488" eaLnBrk="1" hangingPunct="1"/>
                <a:r>
                  <a:rPr lang="it-IT" sz="2000">
                    <a:solidFill>
                      <a:srgbClr val="3333CC"/>
                    </a:solidFill>
                    <a:latin typeface="Arial" charset="0"/>
                  </a:rPr>
                  <a:t>d</a:t>
                </a:r>
                <a:r>
                  <a:rPr lang="it-IT" sz="2000" baseline="-18000">
                    <a:solidFill>
                      <a:srgbClr val="3333CC"/>
                    </a:solidFill>
                    <a:latin typeface="Arial" charset="0"/>
                  </a:rPr>
                  <a:t>eff</a:t>
                </a:r>
                <a:r>
                  <a:rPr lang="it-IT" sz="2000">
                    <a:solidFill>
                      <a:srgbClr val="3333CC"/>
                    </a:solidFill>
                    <a:latin typeface="Arial" charset="0"/>
                  </a:rPr>
                  <a:t> </a:t>
                </a:r>
                <a:r>
                  <a:rPr lang="en-US" sz="2000">
                    <a:solidFill>
                      <a:srgbClr val="3333CC"/>
                    </a:solidFill>
                    <a:latin typeface="Arial" charset="0"/>
                    <a:cs typeface="Times New Roman" pitchFamily="18" charset="0"/>
                  </a:rPr>
                  <a:t>~</a:t>
                </a:r>
                <a:r>
                  <a:rPr lang="it-IT" sz="2000">
                    <a:solidFill>
                      <a:srgbClr val="3333CC"/>
                    </a:solidFill>
                    <a:latin typeface="Arial" charset="0"/>
                  </a:rPr>
                  <a:t>6</a:t>
                </a:r>
                <a:r>
                  <a:rPr lang="it-IT" sz="2000">
                    <a:solidFill>
                      <a:srgbClr val="3333CC"/>
                    </a:solidFill>
                    <a:latin typeface="Symbol" pitchFamily="18" charset="2"/>
                  </a:rPr>
                  <a:t>m</a:t>
                </a:r>
                <a:r>
                  <a:rPr lang="it-IT" sz="2000">
                    <a:solidFill>
                      <a:srgbClr val="3333CC"/>
                    </a:solidFill>
                    <a:latin typeface="Arial" charset="0"/>
                  </a:rPr>
                  <a:t>m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169024" y="3907532"/>
            <a:ext cx="4680520" cy="1984536"/>
            <a:chOff x="5169024" y="4051548"/>
            <a:chExt cx="4680520" cy="1984536"/>
          </a:xfrm>
        </p:grpSpPr>
        <p:pic>
          <p:nvPicPr>
            <p:cNvPr id="19" name="Picture 6" descr="VPT_RIE_front"/>
            <p:cNvPicPr>
              <a:picLocks noChangeAspect="1" noChangeArrowheads="1"/>
            </p:cNvPicPr>
            <p:nvPr/>
          </p:nvPicPr>
          <p:blipFill>
            <a:blip r:embed="rId6" cstate="print"/>
            <a:srcRect l="7506" t="6847"/>
            <a:stretch>
              <a:fillRect/>
            </a:stretch>
          </p:blipFill>
          <p:spPr bwMode="auto">
            <a:xfrm>
              <a:off x="5169024" y="4051548"/>
              <a:ext cx="2662114" cy="19594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roup 32"/>
            <p:cNvGrpSpPr>
              <a:grpSpLocks/>
            </p:cNvGrpSpPr>
            <p:nvPr/>
          </p:nvGrpSpPr>
          <p:grpSpPr bwMode="auto">
            <a:xfrm>
              <a:off x="7004744" y="4051550"/>
              <a:ext cx="2844800" cy="1984534"/>
              <a:chOff x="4390" y="3051"/>
              <a:chExt cx="1792" cy="1389"/>
            </a:xfrm>
          </p:grpSpPr>
          <p:pic>
            <p:nvPicPr>
              <p:cNvPr id="21" name="Picture 28" descr="VPT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409" y="3064"/>
                <a:ext cx="1755" cy="1356"/>
              </a:xfrm>
              <a:prstGeom prst="rect">
                <a:avLst/>
              </a:prstGeom>
              <a:noFill/>
            </p:spPr>
          </p:pic>
          <p:sp>
            <p:nvSpPr>
              <p:cNvPr id="22" name="Text Box 29"/>
              <p:cNvSpPr txBox="1">
                <a:spLocks noChangeArrowheads="1"/>
              </p:cNvSpPr>
              <p:nvPr/>
            </p:nvSpPr>
            <p:spPr bwMode="auto">
              <a:xfrm>
                <a:off x="4601" y="3571"/>
                <a:ext cx="577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>
                    <a:latin typeface="Arial" charset="0"/>
                    <a:sym typeface="Symbol" pitchFamily="18" charset="2"/>
                  </a:rPr>
                  <a:t>    = </a:t>
                </a:r>
                <a:r>
                  <a:rPr lang="en-GB" sz="1000">
                    <a:latin typeface="Arial" charset="0"/>
                  </a:rPr>
                  <a:t>26.5 mm</a:t>
                </a:r>
                <a:endParaRPr lang="en-GB" sz="1000">
                  <a:latin typeface="Times New Roman" pitchFamily="18" charset="0"/>
                </a:endParaRPr>
              </a:p>
            </p:txBody>
          </p:sp>
          <p:sp>
            <p:nvSpPr>
              <p:cNvPr id="23" name="Text Box 30"/>
              <p:cNvSpPr txBox="1">
                <a:spLocks noChangeArrowheads="1"/>
              </p:cNvSpPr>
              <p:nvPr/>
            </p:nvSpPr>
            <p:spPr bwMode="auto">
              <a:xfrm>
                <a:off x="5360" y="4343"/>
                <a:ext cx="579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>
                    <a:latin typeface="Arial" charset="0"/>
                  </a:rPr>
                  <a:t>MESH ANODE</a:t>
                </a:r>
              </a:p>
            </p:txBody>
          </p:sp>
          <p:sp>
            <p:nvSpPr>
              <p:cNvPr id="24" name="Rectangle 31"/>
              <p:cNvSpPr>
                <a:spLocks noChangeArrowheads="1"/>
              </p:cNvSpPr>
              <p:nvPr/>
            </p:nvSpPr>
            <p:spPr bwMode="auto">
              <a:xfrm>
                <a:off x="4390" y="3051"/>
                <a:ext cx="1792" cy="1389"/>
              </a:xfrm>
              <a:prstGeom prst="rect">
                <a:avLst/>
              </a:prstGeom>
              <a:solidFill>
                <a:srgbClr val="990033">
                  <a:alpha val="14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416496" y="5923756"/>
            <a:ext cx="3888432" cy="1008112"/>
          </a:xfrm>
          <a:prstGeom prst="roundRect">
            <a:avLst>
              <a:gd name="adj" fmla="val 16667"/>
            </a:avLst>
          </a:prstGeom>
          <a:solidFill>
            <a:srgbClr val="FFFFD5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CC9900">
                <a:alpha val="50000"/>
              </a:srgbClr>
            </a:outerShdw>
          </a:effectLst>
        </p:spPr>
        <p:txBody>
          <a:bodyPr wrap="none" lIns="36000" tIns="72000" anchor="ctr"/>
          <a:lstStyle/>
          <a:p>
            <a:pPr>
              <a:lnSpc>
                <a:spcPts val="1600"/>
              </a:lnSpc>
              <a:spcBef>
                <a:spcPct val="20000"/>
              </a:spcBef>
            </a:pPr>
            <a:r>
              <a:rPr lang="en-GB" sz="1600" b="1" dirty="0">
                <a:solidFill>
                  <a:srgbClr val="0000FF"/>
                </a:solidFill>
                <a:latin typeface="Arial" charset="0"/>
              </a:rPr>
              <a:t>Barrel: Avalanche photodiodes (APD)</a:t>
            </a:r>
          </a:p>
          <a:p>
            <a:pPr>
              <a:lnSpc>
                <a:spcPts val="1600"/>
              </a:lnSpc>
              <a:spcBef>
                <a:spcPct val="20000"/>
              </a:spcBef>
            </a:pPr>
            <a:r>
              <a:rPr lang="en-GB" sz="1600" dirty="0">
                <a:solidFill>
                  <a:srgbClr val="0000FF"/>
                </a:solidFill>
                <a:latin typeface="Arial" charset="0"/>
              </a:rPr>
              <a:t>Two 5 x 5 mm</a:t>
            </a:r>
            <a:r>
              <a:rPr lang="en-GB" sz="1600" b="1" baseline="4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GB" sz="1600" dirty="0">
                <a:solidFill>
                  <a:srgbClr val="0000FF"/>
                </a:solidFill>
                <a:latin typeface="Arial" charset="0"/>
              </a:rPr>
              <a:t> APDs/crystal</a:t>
            </a:r>
          </a:p>
          <a:p>
            <a:pPr>
              <a:lnSpc>
                <a:spcPts val="1600"/>
              </a:lnSpc>
              <a:spcBef>
                <a:spcPct val="10000"/>
              </a:spcBef>
              <a:buFontTx/>
              <a:buChar char="-"/>
            </a:pPr>
            <a:r>
              <a:rPr lang="en-GB" sz="1600" dirty="0">
                <a:solidFill>
                  <a:srgbClr val="0000FF"/>
                </a:solidFill>
                <a:latin typeface="Arial" charset="0"/>
              </a:rPr>
              <a:t> Gain: 50    QE: ~75% @ </a:t>
            </a:r>
            <a:r>
              <a:rPr lang="en-GB" sz="1600" dirty="0" err="1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GB" sz="1600" baseline="-14000" dirty="0" err="1">
                <a:solidFill>
                  <a:srgbClr val="0000FF"/>
                </a:solidFill>
                <a:latin typeface="Arial" charset="0"/>
              </a:rPr>
              <a:t>peak</a:t>
            </a:r>
            <a:r>
              <a:rPr lang="en-GB" sz="1600" dirty="0">
                <a:solidFill>
                  <a:srgbClr val="0000FF"/>
                </a:solidFill>
                <a:latin typeface="Arial" charset="0"/>
              </a:rPr>
              <a:t>= 420 </a:t>
            </a:r>
            <a:r>
              <a:rPr lang="en-GB" sz="1600" dirty="0" smtClean="0">
                <a:solidFill>
                  <a:srgbClr val="0000FF"/>
                </a:solidFill>
                <a:latin typeface="Arial" charset="0"/>
              </a:rPr>
              <a:t>nm</a:t>
            </a:r>
          </a:p>
          <a:p>
            <a:pPr>
              <a:lnSpc>
                <a:spcPts val="1600"/>
              </a:lnSpc>
              <a:spcBef>
                <a:spcPct val="10000"/>
              </a:spcBef>
              <a:buFontTx/>
              <a:buChar char="-"/>
            </a:pPr>
            <a:r>
              <a:rPr lang="en-GB" sz="1600" dirty="0" smtClean="0">
                <a:solidFill>
                  <a:srgbClr val="0000FF"/>
                </a:solidFill>
                <a:latin typeface="Arial" charset="0"/>
              </a:rPr>
              <a:t> Temperature dependence: - 2.4 %/</a:t>
            </a:r>
            <a:r>
              <a:rPr lang="en-GB" sz="1600" b="1" baseline="40000" dirty="0" err="1" smtClean="0">
                <a:solidFill>
                  <a:srgbClr val="0000FF"/>
                </a:solidFill>
                <a:latin typeface="Arial" charset="0"/>
              </a:rPr>
              <a:t>o</a:t>
            </a:r>
            <a:r>
              <a:rPr lang="en-GB" sz="1600" dirty="0" err="1" smtClean="0">
                <a:solidFill>
                  <a:srgbClr val="0000FF"/>
                </a:solidFill>
                <a:latin typeface="Arial" charset="0"/>
              </a:rPr>
              <a:t>C</a:t>
            </a:r>
            <a:endParaRPr lang="en-GB" sz="1600" dirty="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auto">
          <a:xfrm>
            <a:off x="5419973" y="5923384"/>
            <a:ext cx="3853507" cy="1008484"/>
          </a:xfrm>
          <a:prstGeom prst="roundRect">
            <a:avLst>
              <a:gd name="adj" fmla="val 16667"/>
            </a:avLst>
          </a:prstGeom>
          <a:solidFill>
            <a:srgbClr val="EF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FFFF">
                <a:alpha val="50000"/>
              </a:srgbClr>
            </a:outerShdw>
          </a:effectLst>
        </p:spPr>
        <p:txBody>
          <a:bodyPr wrap="none" lIns="36000" tIns="36000" bIns="36000" anchor="ctr"/>
          <a:lstStyle/>
          <a:p>
            <a:pPr>
              <a:lnSpc>
                <a:spcPts val="1600"/>
              </a:lnSpc>
              <a:spcBef>
                <a:spcPct val="10000"/>
              </a:spcBef>
            </a:pPr>
            <a:r>
              <a:rPr lang="en-GB" sz="1600" b="1" dirty="0" err="1">
                <a:solidFill>
                  <a:srgbClr val="CC0000"/>
                </a:solidFill>
                <a:latin typeface="Arial" charset="0"/>
              </a:rPr>
              <a:t>Endcaps</a:t>
            </a:r>
            <a:r>
              <a:rPr lang="en-GB" sz="1600" b="1" dirty="0">
                <a:solidFill>
                  <a:srgbClr val="CC0000"/>
                </a:solidFill>
                <a:latin typeface="Arial" charset="0"/>
              </a:rPr>
              <a:t>: Vacuum </a:t>
            </a:r>
            <a:r>
              <a:rPr lang="en-GB" sz="1600" b="1" dirty="0" err="1">
                <a:solidFill>
                  <a:srgbClr val="CC0000"/>
                </a:solidFill>
                <a:latin typeface="Arial" charset="0"/>
              </a:rPr>
              <a:t>phototriodes</a:t>
            </a:r>
            <a:r>
              <a:rPr lang="en-GB" sz="1600" b="1" dirty="0">
                <a:solidFill>
                  <a:srgbClr val="CC0000"/>
                </a:solidFill>
                <a:latin typeface="Arial" charset="0"/>
              </a:rPr>
              <a:t> (VPT)</a:t>
            </a:r>
          </a:p>
          <a:p>
            <a:pPr>
              <a:lnSpc>
                <a:spcPts val="1600"/>
              </a:lnSpc>
              <a:spcBef>
                <a:spcPct val="10000"/>
              </a:spcBef>
            </a:pPr>
            <a:r>
              <a:rPr lang="en-GB" sz="1600" dirty="0" smtClean="0">
                <a:solidFill>
                  <a:srgbClr val="CC0000"/>
                </a:solidFill>
                <a:latin typeface="Arial" charset="0"/>
              </a:rPr>
              <a:t>Radiation-resistant </a:t>
            </a:r>
            <a:r>
              <a:rPr lang="en-GB" sz="1600" dirty="0">
                <a:solidFill>
                  <a:srgbClr val="CC0000"/>
                </a:solidFill>
                <a:latin typeface="Arial" charset="0"/>
              </a:rPr>
              <a:t>UV glass window)</a:t>
            </a:r>
            <a:endParaRPr lang="en-GB" sz="1600" b="1" dirty="0">
              <a:solidFill>
                <a:srgbClr val="CC0000"/>
              </a:solidFill>
              <a:latin typeface="Arial" charset="0"/>
              <a:sym typeface="Symbol" pitchFamily="18" charset="2"/>
            </a:endParaRPr>
          </a:p>
          <a:p>
            <a:pPr>
              <a:lnSpc>
                <a:spcPts val="1600"/>
              </a:lnSpc>
              <a:spcBef>
                <a:spcPct val="10000"/>
              </a:spcBef>
            </a:pPr>
            <a:r>
              <a:rPr lang="en-GB" sz="1600" dirty="0">
                <a:solidFill>
                  <a:srgbClr val="CC0000"/>
                </a:solidFill>
                <a:latin typeface="Arial" charset="0"/>
              </a:rPr>
              <a:t>- Active area ~ 280 mm</a:t>
            </a:r>
            <a:r>
              <a:rPr lang="en-GB" sz="1600" b="1" baseline="40000" dirty="0">
                <a:solidFill>
                  <a:srgbClr val="CC0000"/>
                </a:solidFill>
                <a:latin typeface="Arial" charset="0"/>
              </a:rPr>
              <a:t>2</a:t>
            </a:r>
          </a:p>
          <a:p>
            <a:pPr>
              <a:lnSpc>
                <a:spcPts val="1600"/>
              </a:lnSpc>
              <a:spcBef>
                <a:spcPct val="10000"/>
              </a:spcBef>
              <a:buFontTx/>
              <a:buChar char="-"/>
            </a:pPr>
            <a:r>
              <a:rPr lang="en-GB" sz="1600" dirty="0">
                <a:solidFill>
                  <a:srgbClr val="CC0000"/>
                </a:solidFill>
                <a:latin typeface="Arial" charset="0"/>
              </a:rPr>
              <a:t> Gain ~10 (B=4T)  Q.E.</a:t>
            </a:r>
            <a:r>
              <a:rPr lang="en-GB" sz="1600" dirty="0">
                <a:solidFill>
                  <a:srgbClr val="CC0000"/>
                </a:solidFill>
                <a:latin typeface="Arial" charset="0"/>
                <a:sym typeface="Symbol" pitchFamily="18" charset="2"/>
              </a:rPr>
              <a:t>~ 20% (420 nm)</a:t>
            </a:r>
            <a:endParaRPr lang="en-GB" sz="16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 ECAL test beam performance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19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26" name="Picture 20"/>
          <p:cNvPicPr preferRelativeResize="0">
            <a:picLocks noChangeAspect="1" noChangeArrowheads="1"/>
          </p:cNvPicPr>
          <p:nvPr/>
        </p:nvPicPr>
        <p:blipFill>
          <a:blip r:embed="rId2" cstate="print"/>
          <a:srcRect l="2719" b="3256"/>
          <a:stretch>
            <a:fillRect/>
          </a:stretch>
        </p:blipFill>
        <p:spPr bwMode="auto">
          <a:xfrm>
            <a:off x="128588" y="900000"/>
            <a:ext cx="256698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Group 30"/>
          <p:cNvGrpSpPr>
            <a:grpSpLocks noChangeAspect="1"/>
          </p:cNvGrpSpPr>
          <p:nvPr/>
        </p:nvGrpSpPr>
        <p:grpSpPr bwMode="auto">
          <a:xfrm>
            <a:off x="2576736" y="936000"/>
            <a:ext cx="2369415" cy="2599415"/>
            <a:chOff x="398" y="1327"/>
            <a:chExt cx="2184" cy="2396"/>
          </a:xfrm>
        </p:grpSpPr>
        <p:pic>
          <p:nvPicPr>
            <p:cNvPr id="29" name="Picture 17" descr="matrix_UC_bi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" y="1327"/>
              <a:ext cx="2184" cy="2017"/>
            </a:xfrm>
            <a:prstGeom prst="rect">
              <a:avLst/>
            </a:prstGeom>
            <a:noFill/>
          </p:spPr>
        </p:pic>
        <p:sp>
          <p:nvSpPr>
            <p:cNvPr id="30" name="Line 19"/>
            <p:cNvSpPr>
              <a:spLocks noChangeShapeType="1"/>
            </p:cNvSpPr>
            <p:nvPr/>
          </p:nvSpPr>
          <p:spPr bwMode="auto">
            <a:xfrm>
              <a:off x="897" y="3414"/>
              <a:ext cx="4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807" y="3459"/>
              <a:ext cx="655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7969" tIns="48984" rIns="97969" bIns="48984">
              <a:spAutoFit/>
            </a:bodyPr>
            <a:lstStyle/>
            <a:p>
              <a:pPr defTabSz="979488" eaLnBrk="1" hangingPunct="1"/>
              <a:r>
                <a:rPr lang="en-US" sz="21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22 mm</a:t>
              </a:r>
            </a:p>
          </p:txBody>
        </p:sp>
      </p:grpSp>
      <p:grpSp>
        <p:nvGrpSpPr>
          <p:cNvPr id="32" name="Group 55"/>
          <p:cNvGrpSpPr>
            <a:grpSpLocks/>
          </p:cNvGrpSpPr>
          <p:nvPr/>
        </p:nvGrpSpPr>
        <p:grpSpPr bwMode="auto">
          <a:xfrm>
            <a:off x="200472" y="3619500"/>
            <a:ext cx="4464050" cy="2670175"/>
            <a:chOff x="1759" y="2688"/>
            <a:chExt cx="2812" cy="1682"/>
          </a:xfrm>
        </p:grpSpPr>
        <p:pic>
          <p:nvPicPr>
            <p:cNvPr id="33" name="Picture 22" descr="uniform"/>
            <p:cNvPicPr>
              <a:picLocks noChangeAspect="1" noChangeArrowheads="1"/>
            </p:cNvPicPr>
            <p:nvPr/>
          </p:nvPicPr>
          <p:blipFill>
            <a:blip r:embed="rId4" cstate="print"/>
            <a:srcRect t="1891" b="6615"/>
            <a:stretch>
              <a:fillRect/>
            </a:stretch>
          </p:blipFill>
          <p:spPr bwMode="auto">
            <a:xfrm>
              <a:off x="1759" y="2688"/>
              <a:ext cx="2812" cy="1682"/>
            </a:xfrm>
            <a:prstGeom prst="rect">
              <a:avLst/>
            </a:prstGeom>
            <a:noFill/>
          </p:spPr>
        </p:pic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>
              <a:off x="3800" y="4049"/>
              <a:ext cx="67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latin typeface="Arial" charset="0"/>
                </a:rPr>
                <a:t>position (</a:t>
              </a:r>
              <a:r>
                <a:rPr lang="en-US" sz="1600">
                  <a:latin typeface="Arial" charset="0"/>
                  <a:sym typeface="Symbol" pitchFamily="18" charset="2"/>
                </a:rPr>
                <a:t></a:t>
              </a:r>
              <a:r>
                <a:rPr lang="en-US" sz="1600">
                  <a:latin typeface="Arial" charset="0"/>
                </a:rPr>
                <a:t> )</a:t>
              </a:r>
            </a:p>
          </p:txBody>
        </p:sp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2258" y="3323"/>
              <a:ext cx="1315" cy="4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fr-FR" sz="1400">
                  <a:solidFill>
                    <a:schemeClr val="tx2"/>
                  </a:solidFill>
                  <a:latin typeface="Arial" charset="0"/>
                </a:rPr>
                <a:t>(3 x 3) around Crystal 184</a:t>
              </a:r>
            </a:p>
            <a:p>
              <a:r>
                <a:rPr lang="fr-FR" sz="1400">
                  <a:solidFill>
                    <a:srgbClr val="FF0000"/>
                  </a:solidFill>
                  <a:latin typeface="Arial" charset="0"/>
                </a:rPr>
                <a:t>(3 x 3) around Crystal 204</a:t>
              </a:r>
              <a:r>
                <a:rPr lang="fr-FR" sz="1400">
                  <a:solidFill>
                    <a:schemeClr val="tx2"/>
                  </a:solidFill>
                  <a:latin typeface="Arial" charset="0"/>
                </a:rPr>
                <a:t> </a:t>
              </a:r>
              <a:br>
                <a:rPr lang="fr-FR" sz="1400">
                  <a:solidFill>
                    <a:schemeClr val="tx2"/>
                  </a:solidFill>
                  <a:latin typeface="Arial" charset="0"/>
                </a:rPr>
              </a:br>
              <a:r>
                <a:rPr lang="fr-FR" sz="1400">
                  <a:solidFill>
                    <a:srgbClr val="000099"/>
                  </a:solidFill>
                  <a:latin typeface="Arial" charset="0"/>
                </a:rPr>
                <a:t>(3 x 3) around Crystal 224</a:t>
              </a:r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3195" y="2733"/>
              <a:ext cx="193" cy="1524"/>
            </a:xfrm>
            <a:prstGeom prst="rect">
              <a:avLst/>
            </a:prstGeom>
            <a:solidFill>
              <a:srgbClr val="00F200">
                <a:alpha val="39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2938" y="3822"/>
              <a:ext cx="681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>
                  <a:solidFill>
                    <a:srgbClr val="006600"/>
                  </a:solidFill>
                  <a:latin typeface="Arial" charset="0"/>
                </a:rPr>
                <a:t>4x4 mm</a:t>
              </a:r>
              <a:r>
                <a:rPr lang="en-US" sz="1400" b="1" baseline="30000">
                  <a:solidFill>
                    <a:srgbClr val="006600"/>
                  </a:solidFill>
                  <a:latin typeface="Arial" charset="0"/>
                </a:rPr>
                <a:t>2</a:t>
              </a:r>
              <a:r>
                <a:rPr lang="en-US" sz="1400">
                  <a:solidFill>
                    <a:srgbClr val="006600"/>
                  </a:solidFill>
                  <a:latin typeface="Arial" charset="0"/>
                </a:rPr>
                <a:t> central region</a:t>
              </a:r>
            </a:p>
          </p:txBody>
        </p:sp>
      </p:grpSp>
      <p:sp>
        <p:nvSpPr>
          <p:cNvPr id="38" name="AutoShape 56"/>
          <p:cNvSpPr>
            <a:spLocks noChangeArrowheads="1"/>
          </p:cNvSpPr>
          <p:nvPr/>
        </p:nvSpPr>
        <p:spPr bwMode="auto">
          <a:xfrm>
            <a:off x="560512" y="6355805"/>
            <a:ext cx="3816424" cy="576064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CC6600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lnSpc>
                <a:spcPts val="18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Response correction with </a:t>
            </a:r>
            <a:r>
              <a:rPr lang="en-US" sz="1800" dirty="0">
                <a:solidFill>
                  <a:srgbClr val="FF0000"/>
                </a:solidFill>
              </a:rPr>
              <a:t>information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from crystals </a:t>
            </a:r>
            <a:r>
              <a:rPr lang="en-US" sz="1800" dirty="0" smtClean="0">
                <a:solidFill>
                  <a:srgbClr val="FF0000"/>
                </a:solidFill>
              </a:rPr>
              <a:t>alone(works </a:t>
            </a:r>
            <a:r>
              <a:rPr lang="en-US" sz="1800" dirty="0">
                <a:solidFill>
                  <a:srgbClr val="FF0000"/>
                </a:solidFill>
              </a:rPr>
              <a:t>for </a:t>
            </a:r>
            <a:r>
              <a:rPr lang="en-US" sz="1800" b="1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)</a:t>
            </a:r>
            <a:endParaRPr lang="en-US" sz="1800" b="1" i="1" dirty="0">
              <a:solidFill>
                <a:schemeClr val="accent2"/>
              </a:solidFill>
              <a:latin typeface="Symbol" pitchFamily="18" charset="2"/>
              <a:sym typeface="Symbol" pitchFamily="18" charset="2"/>
            </a:endParaRPr>
          </a:p>
        </p:txBody>
      </p:sp>
      <p:grpSp>
        <p:nvGrpSpPr>
          <p:cNvPr id="39" name="Group 32"/>
          <p:cNvGrpSpPr>
            <a:grpSpLocks/>
          </p:cNvGrpSpPr>
          <p:nvPr/>
        </p:nvGrpSpPr>
        <p:grpSpPr bwMode="auto">
          <a:xfrm>
            <a:off x="5073203" y="1387252"/>
            <a:ext cx="4632325" cy="4897437"/>
            <a:chOff x="2984" y="1237"/>
            <a:chExt cx="2918" cy="3085"/>
          </a:xfrm>
        </p:grpSpPr>
        <p:pic>
          <p:nvPicPr>
            <p:cNvPr id="40" name="Picture 27" descr="Untitled"/>
            <p:cNvPicPr>
              <a:picLocks noChangeAspect="1" noChangeArrowheads="1"/>
            </p:cNvPicPr>
            <p:nvPr/>
          </p:nvPicPr>
          <p:blipFill>
            <a:blip r:embed="rId5" cstate="print"/>
            <a:srcRect r="4456"/>
            <a:stretch>
              <a:fillRect/>
            </a:stretch>
          </p:blipFill>
          <p:spPr bwMode="auto">
            <a:xfrm>
              <a:off x="2984" y="1237"/>
              <a:ext cx="2918" cy="2345"/>
            </a:xfrm>
            <a:prstGeom prst="rect">
              <a:avLst/>
            </a:prstGeom>
            <a:noFill/>
          </p:spPr>
        </p:pic>
        <p:sp>
          <p:nvSpPr>
            <p:cNvPr id="41" name="AutoShape 29"/>
            <p:cNvSpPr>
              <a:spLocks noChangeArrowheads="1"/>
            </p:cNvSpPr>
            <p:nvPr/>
          </p:nvSpPr>
          <p:spPr bwMode="auto">
            <a:xfrm>
              <a:off x="3528" y="3505"/>
              <a:ext cx="1497" cy="817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CC66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sz="2000" b="1" dirty="0">
                  <a:solidFill>
                    <a:srgbClr val="FF0000"/>
                  </a:solidFill>
                </a:rPr>
                <a:t>Resolution goal</a:t>
              </a:r>
              <a:br>
                <a:rPr lang="en-US" sz="2000" b="1" dirty="0">
                  <a:solidFill>
                    <a:srgbClr val="FF0000"/>
                  </a:solidFill>
                </a:rPr>
              </a:br>
              <a:r>
                <a:rPr lang="en-US" sz="2000" b="1" dirty="0">
                  <a:solidFill>
                    <a:srgbClr val="FF0000"/>
                  </a:solidFill>
                </a:rPr>
                <a:t> of 0.5%</a:t>
              </a:r>
              <a:br>
                <a:rPr lang="en-US" sz="2000" b="1" dirty="0">
                  <a:solidFill>
                    <a:srgbClr val="FF0000"/>
                  </a:solidFill>
                </a:rPr>
              </a:br>
              <a:r>
                <a:rPr lang="en-US" sz="2000" b="1" dirty="0">
                  <a:solidFill>
                    <a:srgbClr val="FF0000"/>
                  </a:solidFill>
                </a:rPr>
                <a:t> at high energy</a:t>
              </a:r>
              <a:br>
                <a:rPr lang="en-US" sz="2000" b="1" dirty="0">
                  <a:solidFill>
                    <a:srgbClr val="FF0000"/>
                  </a:solidFill>
                </a:rPr>
              </a:br>
              <a:r>
                <a:rPr lang="en-US" sz="2000" b="1" dirty="0">
                  <a:solidFill>
                    <a:srgbClr val="FF0000"/>
                  </a:solidFill>
                </a:rPr>
                <a:t>achieved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4016" y="955204"/>
            <a:ext cx="9561512" cy="5780806"/>
            <a:chOff x="144016" y="955204"/>
            <a:chExt cx="9561512" cy="5780806"/>
          </a:xfrm>
        </p:grpSpPr>
        <p:sp>
          <p:nvSpPr>
            <p:cNvPr id="5" name="AutoShape 1081"/>
            <p:cNvSpPr>
              <a:spLocks noChangeArrowheads="1"/>
            </p:cNvSpPr>
            <p:nvPr/>
          </p:nvSpPr>
          <p:spPr bwMode="auto">
            <a:xfrm>
              <a:off x="144016" y="955204"/>
              <a:ext cx="9561512" cy="5780806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CC6600">
                  <a:alpha val="50000"/>
                </a:srgbClr>
              </a:outerShdw>
            </a:effectLst>
          </p:spPr>
          <p:txBody>
            <a:bodyPr wrap="none" lIns="0" tIns="36000" rIns="0" bIns="36000" anchor="t"/>
            <a:lstStyle/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GB" sz="2400" b="1" dirty="0" smtClean="0">
                  <a:solidFill>
                    <a:srgbClr val="0000FF"/>
                  </a:solidFill>
                  <a:latin typeface="Arial" charset="0"/>
                </a:rPr>
                <a:t>What is a calorimeter (in HEP):</a:t>
              </a:r>
              <a:endParaRPr lang="en-GB" sz="2400" b="1" dirty="0">
                <a:solidFill>
                  <a:srgbClr val="0000FF"/>
                </a:solidFill>
                <a:latin typeface="Arial" charset="0"/>
              </a:endParaRPr>
            </a:p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A device that absorbs (a substantial fraction of) the energy, </a:t>
              </a:r>
              <a:r>
                <a:rPr lang="en-GB" sz="2000" i="1" dirty="0" smtClean="0">
                  <a:solidFill>
                    <a:srgbClr val="0000FF"/>
                  </a:solidFill>
                  <a:latin typeface="Arial" charset="0"/>
                </a:rPr>
                <a:t>E</a:t>
              </a:r>
              <a:r>
                <a:rPr lang="en-GB" sz="2000" baseline="-25000" dirty="0" smtClean="0">
                  <a:solidFill>
                    <a:srgbClr val="0000FF"/>
                  </a:solidFill>
                  <a:latin typeface="Arial" charset="0"/>
                </a:rPr>
                <a:t>0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, of an incident</a:t>
              </a:r>
              <a:b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</a:b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particle, producing a signal with amplitude </a:t>
              </a:r>
              <a:r>
                <a:rPr lang="en-GB" sz="2000" dirty="0" smtClean="0">
                  <a:solidFill>
                    <a:srgbClr val="0000FF"/>
                  </a:solidFill>
                  <a:latin typeface="Cambria Math"/>
                  <a:ea typeface="Cambria Math"/>
                </a:rPr>
                <a:t>∝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en-GB" sz="2000" i="1" dirty="0" smtClean="0">
                  <a:solidFill>
                    <a:srgbClr val="0000FF"/>
                  </a:solidFill>
                  <a:latin typeface="Arial" charset="0"/>
                </a:rPr>
                <a:t>E</a:t>
              </a:r>
              <a:r>
                <a:rPr lang="en-GB" sz="2000" baseline="-25000" dirty="0" smtClean="0">
                  <a:solidFill>
                    <a:srgbClr val="0000FF"/>
                  </a:solidFill>
                  <a:latin typeface="Arial" charset="0"/>
                </a:rPr>
                <a:t>0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.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Energy is absorbed via a cascade process, producing </a:t>
              </a:r>
              <a:r>
                <a:rPr lang="en-GB" sz="2000" i="1" dirty="0" smtClean="0">
                  <a:solidFill>
                    <a:srgbClr val="0000FF"/>
                  </a:solidFill>
                  <a:latin typeface="Arial" charset="0"/>
                </a:rPr>
                <a:t>n 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secondary particles, thus</a:t>
              </a:r>
              <a:b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</a:br>
              <a:r>
                <a:rPr lang="en-GB" sz="2000" dirty="0" smtClean="0">
                  <a:solidFill>
                    <a:srgbClr val="0000FF"/>
                  </a:solidFill>
                  <a:latin typeface="Cambria Math"/>
                  <a:ea typeface="Cambria Math"/>
                </a:rPr>
                <a:t>⟨</a:t>
              </a:r>
              <a:r>
                <a:rPr lang="en-GB" sz="2000" i="1" dirty="0" smtClean="0">
                  <a:solidFill>
                    <a:srgbClr val="0000FF"/>
                  </a:solidFill>
                  <a:latin typeface="Arial" pitchFamily="34" charset="0"/>
                  <a:ea typeface="Cambria Math"/>
                  <a:cs typeface="Arial" pitchFamily="34" charset="0"/>
                </a:rPr>
                <a:t>n</a:t>
              </a:r>
              <a:r>
                <a:rPr lang="en-GB" sz="2000" dirty="0" smtClean="0">
                  <a:solidFill>
                    <a:srgbClr val="0000FF"/>
                  </a:solidFill>
                  <a:latin typeface="Cambria Math"/>
                  <a:ea typeface="Cambria Math"/>
                </a:rPr>
                <a:t>⟩ ∝ </a:t>
              </a:r>
              <a:r>
                <a:rPr lang="en-GB" sz="2000" i="1" dirty="0" smtClean="0">
                  <a:solidFill>
                    <a:srgbClr val="0000FF"/>
                  </a:solidFill>
                  <a:latin typeface="Arial" charset="0"/>
                </a:rPr>
                <a:t>E</a:t>
              </a:r>
              <a:r>
                <a:rPr lang="en-GB" sz="2000" baseline="-25000" dirty="0" smtClean="0">
                  <a:solidFill>
                    <a:srgbClr val="0000FF"/>
                  </a:solidFill>
                  <a:latin typeface="Arial" charset="0"/>
                </a:rPr>
                <a:t>0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 and the containment depth grows only logarithmically: </a:t>
              </a:r>
              <a:r>
                <a:rPr lang="en-GB" sz="2000" i="1" dirty="0" smtClean="0">
                  <a:solidFill>
                    <a:srgbClr val="0000FF"/>
                  </a:solidFill>
                  <a:latin typeface="Arial" charset="0"/>
                </a:rPr>
                <a:t>L</a:t>
              </a:r>
              <a:r>
                <a:rPr lang="en-GB" sz="2000" i="1" baseline="-25000" dirty="0" smtClean="0">
                  <a:solidFill>
                    <a:srgbClr val="0000FF"/>
                  </a:solidFill>
                  <a:latin typeface="Arial" charset="0"/>
                </a:rPr>
                <a:t>C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(</a:t>
              </a:r>
              <a:r>
                <a:rPr lang="en-GB" sz="2000" i="1" dirty="0" smtClean="0">
                  <a:solidFill>
                    <a:srgbClr val="0000FF"/>
                  </a:solidFill>
                  <a:latin typeface="Arial" charset="0"/>
                </a:rPr>
                <a:t>E</a:t>
              </a:r>
              <a:r>
                <a:rPr lang="en-GB" sz="2000" baseline="-25000" dirty="0" smtClean="0">
                  <a:solidFill>
                    <a:srgbClr val="0000FF"/>
                  </a:solidFill>
                  <a:latin typeface="Arial" charset="0"/>
                </a:rPr>
                <a:t>0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) </a:t>
              </a:r>
              <a:r>
                <a:rPr lang="en-GB" sz="2000" dirty="0" smtClean="0">
                  <a:solidFill>
                    <a:srgbClr val="0000FF"/>
                  </a:solidFill>
                  <a:latin typeface="Cambria Math"/>
                  <a:ea typeface="Cambria Math"/>
                </a:rPr>
                <a:t>∝ </a:t>
              </a:r>
              <a:r>
                <a:rPr lang="en-GB" sz="2000" dirty="0" smtClean="0">
                  <a:solidFill>
                    <a:srgbClr val="0000FF"/>
                  </a:solidFill>
                  <a:latin typeface="Arial" pitchFamily="34" charset="0"/>
                  <a:ea typeface="Cambria Math"/>
                  <a:cs typeface="Arial" pitchFamily="34" charset="0"/>
                </a:rPr>
                <a:t>log(</a:t>
              </a:r>
              <a:r>
                <a:rPr lang="en-GB" sz="2000" i="1" dirty="0" smtClean="0">
                  <a:solidFill>
                    <a:srgbClr val="0000FF"/>
                  </a:solidFill>
                  <a:latin typeface="Arial" charset="0"/>
                </a:rPr>
                <a:t>E</a:t>
              </a:r>
              <a:r>
                <a:rPr lang="en-GB" sz="2000" baseline="-25000" dirty="0" smtClean="0">
                  <a:solidFill>
                    <a:srgbClr val="0000FF"/>
                  </a:solidFill>
                  <a:latin typeface="Arial" charset="0"/>
                </a:rPr>
                <a:t>0</a:t>
              </a:r>
              <a:r>
                <a:rPr lang="en-GB" sz="2000" dirty="0" smtClean="0">
                  <a:solidFill>
                    <a:srgbClr val="0000FF"/>
                  </a:solidFill>
                  <a:latin typeface="Arial" pitchFamily="34" charset="0"/>
                  <a:ea typeface="Cambria Math"/>
                  <a:cs typeface="Arial" pitchFamily="34" charset="0"/>
                </a:rPr>
                <a:t>).</a:t>
              </a:r>
              <a:endParaRPr lang="en-GB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In the limiting case that the energy resolution is dominated by</a:t>
              </a:r>
              <a:b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</a:b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fluctuations on the detected signal: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GB" sz="2000" dirty="0" smtClean="0">
                <a:solidFill>
                  <a:srgbClr val="0000FF"/>
                </a:solidFill>
                <a:latin typeface="Arial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GB" sz="2000" dirty="0" smtClean="0">
                <a:solidFill>
                  <a:srgbClr val="0000FF"/>
                </a:solidFill>
                <a:latin typeface="Arial" charset="0"/>
              </a:endParaRPr>
            </a:p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Thus the relative energy resolution</a:t>
              </a:r>
              <a:r>
                <a:rPr lang="en-GB" sz="2000" b="1" dirty="0" smtClean="0">
                  <a:solidFill>
                    <a:srgbClr val="0000FF"/>
                  </a:solidFill>
                  <a:latin typeface="Arial" charset="0"/>
                </a:rPr>
                <a:t> improves 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with increasing energy.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The combination of logarithmic scaling in size and improving relative energy</a:t>
              </a:r>
              <a:b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</a:b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resolution with increasing energy makes </a:t>
              </a:r>
              <a:r>
                <a:rPr lang="en-GB" sz="2000" dirty="0" err="1" smtClean="0">
                  <a:solidFill>
                    <a:srgbClr val="0000FF"/>
                  </a:solidFill>
                  <a:latin typeface="Arial" charset="0"/>
                </a:rPr>
                <a:t>calorimetry</a:t>
              </a:r>
              <a:r>
                <a:rPr lang="en-GB" sz="2000" smtClean="0">
                  <a:solidFill>
                    <a:srgbClr val="0000FF"/>
                  </a:solidFill>
                  <a:latin typeface="Arial" charset="0"/>
                </a:rPr>
                <a:t> particularly 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powerful in</a:t>
              </a:r>
              <a:b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</a:b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 experiments at the energy frontier.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Calorimetry is </a:t>
              </a:r>
              <a:r>
                <a:rPr lang="en-GB" sz="2000" b="1" dirty="0" smtClean="0">
                  <a:solidFill>
                    <a:srgbClr val="0000FF"/>
                  </a:solidFill>
                  <a:latin typeface="Arial" charset="0"/>
                </a:rPr>
                <a:t>essential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 for measuring neutral particles and </a:t>
              </a:r>
              <a:r>
                <a:rPr lang="en-GB" sz="2000" i="1" dirty="0" smtClean="0">
                  <a:solidFill>
                    <a:srgbClr val="0000FF"/>
                  </a:solidFill>
                  <a:latin typeface="Arial" charset="0"/>
                </a:rPr>
                <a:t>E</a:t>
              </a:r>
              <a:r>
                <a:rPr lang="en-GB" sz="2000" i="1" baseline="-25000" dirty="0" smtClean="0">
                  <a:solidFill>
                    <a:srgbClr val="0000FF"/>
                  </a:solidFill>
                  <a:latin typeface="Arial" charset="0"/>
                </a:rPr>
                <a:t>T</a:t>
              </a:r>
              <a:r>
                <a:rPr lang="en-GB" sz="2000" dirty="0" smtClean="0">
                  <a:solidFill>
                    <a:srgbClr val="0000FF"/>
                  </a:solidFill>
                  <a:latin typeface="Arial" charset="0"/>
                </a:rPr>
                <a:t>.</a:t>
              </a:r>
            </a:p>
            <a:p>
              <a:pPr>
                <a:spcBef>
                  <a:spcPts val="0"/>
                </a:spcBef>
                <a:spcAft>
                  <a:spcPts val="1200"/>
                </a:spcAft>
              </a:pPr>
              <a:endParaRPr lang="en-GB" sz="2400" u="sng" dirty="0" smtClean="0">
                <a:solidFill>
                  <a:srgbClr val="0000FF"/>
                </a:solidFill>
                <a:latin typeface="Arial" charset="0"/>
              </a:endParaRPr>
            </a:p>
          </p:txBody>
        </p:sp>
        <p:pic>
          <p:nvPicPr>
            <p:cNvPr id="295945" name="Picture 9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08784" y="3975720"/>
              <a:ext cx="1905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8" name="Straight Connector 17"/>
          <p:cNvCxnSpPr/>
          <p:nvPr/>
        </p:nvCxnSpPr>
        <p:spPr bwMode="auto">
          <a:xfrm rot="6600000">
            <a:off x="7124896" y="6337936"/>
            <a:ext cx="324000" cy="7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 ECAL performance at LHC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20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892439"/>
            <a:ext cx="2952124" cy="282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093" y="3475484"/>
            <a:ext cx="2927726" cy="281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28464" y="6283796"/>
            <a:ext cx="453650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accent2"/>
                </a:solidFill>
              </a:rPr>
              <a:t>Crystal inter-calibration precision from weighted mean of pre-calibrations: (test beam + lab LY/gain + cosmic rays), + </a:t>
            </a:r>
            <a:r>
              <a:rPr lang="en-GB" sz="1400" i="1" dirty="0" smtClean="0">
                <a:solidFill>
                  <a:schemeClr val="accent2"/>
                </a:solidFill>
              </a:rPr>
              <a:t>in situ</a:t>
            </a:r>
            <a:r>
              <a:rPr lang="en-GB" sz="1400" dirty="0" smtClean="0">
                <a:solidFill>
                  <a:schemeClr val="accent2"/>
                </a:solidFill>
              </a:rPr>
              <a:t>: ‘</a:t>
            </a:r>
            <a:r>
              <a:rPr lang="en-GB" sz="1400" dirty="0" smtClean="0">
                <a:solidFill>
                  <a:schemeClr val="accent2"/>
                </a:solidFill>
                <a:latin typeface="Symbol" pitchFamily="18" charset="2"/>
              </a:rPr>
              <a:t>f</a:t>
            </a:r>
            <a:r>
              <a:rPr lang="en-GB" sz="1400" dirty="0" smtClean="0">
                <a:solidFill>
                  <a:schemeClr val="accent2"/>
                </a:solidFill>
              </a:rPr>
              <a:t>-symmetry’, beam-dump </a:t>
            </a:r>
            <a:r>
              <a:rPr lang="en-GB" sz="1400" dirty="0" err="1" smtClean="0">
                <a:solidFill>
                  <a:schemeClr val="accent2"/>
                </a:solidFill>
              </a:rPr>
              <a:t>muons</a:t>
            </a:r>
            <a:r>
              <a:rPr lang="en-GB" sz="1400" dirty="0" smtClean="0">
                <a:solidFill>
                  <a:schemeClr val="accent2"/>
                </a:solidFill>
              </a:rPr>
              <a:t>, and </a:t>
            </a:r>
            <a:r>
              <a:rPr lang="en-GB" sz="1400" dirty="0" smtClean="0">
                <a:solidFill>
                  <a:schemeClr val="accent2"/>
                </a:solidFill>
                <a:latin typeface="Symbol" pitchFamily="18" charset="2"/>
              </a:rPr>
              <a:t>p</a:t>
            </a:r>
            <a:r>
              <a:rPr lang="en-GB" sz="1400" baseline="30000" dirty="0" smtClean="0">
                <a:solidFill>
                  <a:schemeClr val="accent2"/>
                </a:solidFill>
              </a:rPr>
              <a:t>0</a:t>
            </a:r>
            <a:r>
              <a:rPr lang="en-GB" sz="1400" dirty="0" smtClean="0">
                <a:solidFill>
                  <a:schemeClr val="accent2"/>
                </a:solidFill>
              </a:rPr>
              <a:t>/</a:t>
            </a:r>
            <a:r>
              <a:rPr lang="en-GB" sz="14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400" dirty="0" smtClean="0">
                <a:solidFill>
                  <a:schemeClr val="accent2"/>
                </a:solidFill>
              </a:rPr>
              <a:t> </a:t>
            </a:r>
            <a:r>
              <a:rPr lang="en-GB" sz="1400" dirty="0" smtClean="0">
                <a:solidFill>
                  <a:schemeClr val="accent2"/>
                </a:solidFill>
                <a:sym typeface="Symbol"/>
              </a:rPr>
              <a:t> </a:t>
            </a:r>
            <a:r>
              <a:rPr lang="en-GB" sz="1400" dirty="0" err="1" smtClean="0">
                <a:solidFill>
                  <a:schemeClr val="accent2"/>
                </a:solidFill>
                <a:latin typeface="Symbol" pitchFamily="18" charset="2"/>
                <a:sym typeface="Symbol"/>
              </a:rPr>
              <a:t>gg</a:t>
            </a:r>
            <a:endParaRPr lang="en-GB" sz="1400" dirty="0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6576" y="1819300"/>
            <a:ext cx="648072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Barrel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6576" y="4164672"/>
            <a:ext cx="864096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err="1" smtClean="0">
                <a:solidFill>
                  <a:schemeClr val="accent2"/>
                </a:solidFill>
              </a:rPr>
              <a:t>Endcaps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4" cstate="print"/>
          <a:srcRect t="697"/>
          <a:stretch>
            <a:fillRect/>
          </a:stretch>
        </p:blipFill>
        <p:spPr bwMode="auto">
          <a:xfrm>
            <a:off x="5385048" y="903688"/>
            <a:ext cx="4520952" cy="321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27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2127" y="3835525"/>
            <a:ext cx="44372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3800872" y="1027212"/>
            <a:ext cx="1584176" cy="461240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Invariant mass distributions for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Z </a:t>
            </a: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 </a:t>
            </a:r>
            <a:r>
              <a:rPr lang="en-GB" sz="1600" dirty="0" err="1" smtClean="0">
                <a:solidFill>
                  <a:schemeClr val="accent2"/>
                </a:solidFill>
                <a:sym typeface="Symbol"/>
              </a:rPr>
              <a:t>ee</a:t>
            </a: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 in barrel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GB" sz="1600" dirty="0" smtClean="0">
                <a:solidFill>
                  <a:srgbClr val="660066"/>
                </a:solidFill>
                <a:sym typeface="Symbol"/>
              </a:rPr>
              <a:t>Top:</a:t>
            </a:r>
            <a:br>
              <a:rPr lang="en-GB" sz="1600" dirty="0" smtClean="0">
                <a:solidFill>
                  <a:srgbClr val="660066"/>
                </a:solidFill>
                <a:sym typeface="Symbol"/>
              </a:rPr>
            </a:br>
            <a:r>
              <a:rPr lang="en-GB" sz="1600" dirty="0" smtClean="0">
                <a:solidFill>
                  <a:srgbClr val="660066"/>
                </a:solidFill>
                <a:sym typeface="Symbol"/>
              </a:rPr>
              <a:t>Full sample.</a:t>
            </a:r>
          </a:p>
          <a:p>
            <a:pPr>
              <a:lnSpc>
                <a:spcPts val="1800"/>
              </a:lnSpc>
            </a:pPr>
            <a:r>
              <a:rPr lang="en-GB" sz="1600" dirty="0" smtClean="0">
                <a:solidFill>
                  <a:srgbClr val="660066"/>
                </a:solidFill>
                <a:sym typeface="Symbol"/>
              </a:rPr>
              <a:t>Bottom: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GB" sz="1600" dirty="0" smtClean="0">
                <a:solidFill>
                  <a:srgbClr val="660066"/>
                </a:solidFill>
                <a:sym typeface="Symbol"/>
              </a:rPr>
              <a:t>non-showering/</a:t>
            </a:r>
            <a:br>
              <a:rPr lang="en-GB" sz="1600" dirty="0" smtClean="0">
                <a:solidFill>
                  <a:srgbClr val="660066"/>
                </a:solidFill>
                <a:sym typeface="Symbol"/>
              </a:rPr>
            </a:br>
            <a:r>
              <a:rPr lang="en-GB" sz="1600" dirty="0" smtClean="0">
                <a:solidFill>
                  <a:srgbClr val="660066"/>
                </a:solidFill>
                <a:sym typeface="Symbol"/>
              </a:rPr>
              <a:t>non-showering</a:t>
            </a:r>
            <a:br>
              <a:rPr lang="en-GB" sz="1600" dirty="0" smtClean="0">
                <a:solidFill>
                  <a:srgbClr val="660066"/>
                </a:solidFill>
                <a:sym typeface="Symbol"/>
              </a:rPr>
            </a:br>
            <a:r>
              <a:rPr lang="en-GB" sz="1600" dirty="0" smtClean="0">
                <a:solidFill>
                  <a:srgbClr val="660066"/>
                </a:solidFill>
                <a:sym typeface="Symbol"/>
              </a:rPr>
              <a:t>(low-</a:t>
            </a:r>
            <a:r>
              <a:rPr lang="en-GB" sz="1600" dirty="0" err="1" smtClean="0">
                <a:solidFill>
                  <a:srgbClr val="660066"/>
                </a:solidFill>
                <a:sym typeface="Symbol"/>
              </a:rPr>
              <a:t>bremss</a:t>
            </a:r>
            <a:r>
              <a:rPr lang="en-GB" sz="1600" dirty="0" smtClean="0">
                <a:solidFill>
                  <a:srgbClr val="660066"/>
                </a:solidFill>
                <a:sym typeface="Symbol"/>
              </a:rPr>
              <a:t>.)</a:t>
            </a:r>
          </a:p>
          <a:p>
            <a:pPr>
              <a:lnSpc>
                <a:spcPts val="1800"/>
              </a:lnSpc>
            </a:pPr>
            <a:r>
              <a:rPr lang="en-GB" sz="1600" dirty="0" smtClean="0">
                <a:solidFill>
                  <a:srgbClr val="FF0000"/>
                </a:solidFill>
                <a:sym typeface="Symbol"/>
              </a:rPr>
              <a:t>Fit with BW for Z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GB" sz="1600" dirty="0" smtClean="0">
                <a:solidFill>
                  <a:srgbClr val="FF0000"/>
                </a:solidFill>
                <a:sym typeface="Symbol"/>
              </a:rPr>
              <a:t>+ CB function.</a:t>
            </a:r>
          </a:p>
          <a:p>
            <a:pPr>
              <a:lnSpc>
                <a:spcPts val="1800"/>
              </a:lnSpc>
            </a:pPr>
            <a:r>
              <a:rPr lang="en-GB" sz="1600" dirty="0" err="1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s</a:t>
            </a:r>
            <a:r>
              <a:rPr lang="en-GB" sz="1600" baseline="-25000" dirty="0" err="1" smtClean="0">
                <a:solidFill>
                  <a:srgbClr val="FF0000"/>
                </a:solidFill>
                <a:sym typeface="Symbol"/>
              </a:rPr>
              <a:t>CB</a:t>
            </a:r>
            <a:r>
              <a:rPr lang="en-GB" sz="1600" dirty="0" smtClean="0">
                <a:solidFill>
                  <a:srgbClr val="FF0000"/>
                </a:solidFill>
                <a:sym typeface="Symbol"/>
              </a:rPr>
              <a:t> ~ 1 </a:t>
            </a:r>
            <a:r>
              <a:rPr lang="en-GB" sz="1600" dirty="0" err="1" smtClean="0">
                <a:solidFill>
                  <a:srgbClr val="FF0000"/>
                </a:solidFill>
                <a:sym typeface="Symbol"/>
              </a:rPr>
              <a:t>GeV</a:t>
            </a:r>
            <a:endParaRPr lang="en-GB" sz="1600" dirty="0" smtClean="0">
              <a:solidFill>
                <a:srgbClr val="FF0000"/>
              </a:solidFill>
              <a:sym typeface="Symbol"/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GB" sz="1600" dirty="0" smtClean="0">
                <a:solidFill>
                  <a:srgbClr val="FF0000"/>
                </a:solidFill>
                <a:sym typeface="Symbol"/>
              </a:rPr>
              <a:t>for NS/NS.</a:t>
            </a:r>
          </a:p>
          <a:p>
            <a:pPr>
              <a:lnSpc>
                <a:spcPts val="1800"/>
              </a:lnSpc>
            </a:pPr>
            <a:r>
              <a:rPr lang="en-GB" sz="1600" dirty="0" smtClean="0">
                <a:sym typeface="Symbol"/>
              </a:rPr>
              <a:t>Indicative of expected mass resolution for low mass H</a:t>
            </a:r>
            <a:r>
              <a:rPr lang="en-GB" sz="800" dirty="0" smtClean="0">
                <a:sym typeface="Symbol"/>
              </a:rPr>
              <a:t> </a:t>
            </a:r>
            <a:r>
              <a:rPr lang="en-GB" sz="1600" dirty="0" smtClean="0">
                <a:sym typeface="Symbol"/>
              </a:rPr>
              <a:t></a:t>
            </a:r>
            <a:r>
              <a:rPr lang="en-GB" sz="800" dirty="0" smtClean="0">
                <a:sym typeface="Symbol"/>
              </a:rPr>
              <a:t> </a:t>
            </a:r>
            <a:r>
              <a:rPr lang="en-GB" sz="1600" dirty="0" err="1" smtClean="0">
                <a:latin typeface="Symbol" pitchFamily="18" charset="2"/>
                <a:sym typeface="Symbol"/>
              </a:rPr>
              <a:t>gg</a:t>
            </a:r>
            <a:endParaRPr lang="en-GB" sz="1600" dirty="0" smtClean="0">
              <a:latin typeface="Symbol" pitchFamily="18" charset="2"/>
              <a:sym typeface="Symbol"/>
            </a:endParaRPr>
          </a:p>
          <a:p>
            <a:pPr>
              <a:lnSpc>
                <a:spcPts val="1800"/>
              </a:lnSpc>
            </a:pPr>
            <a:r>
              <a:rPr lang="en-GB" sz="1600" dirty="0" smtClean="0">
                <a:sym typeface="Symbol"/>
              </a:rPr>
              <a:t>(unconverted </a:t>
            </a:r>
            <a:r>
              <a:rPr lang="en-GB" sz="1600" dirty="0" smtClean="0">
                <a:latin typeface="Symbol" pitchFamily="18" charset="2"/>
                <a:sym typeface="Symbol"/>
              </a:rPr>
              <a:t>g</a:t>
            </a:r>
            <a:r>
              <a:rPr lang="en-GB" sz="1600" dirty="0" smtClean="0">
                <a:sym typeface="Symbol"/>
              </a:rPr>
              <a:t>)</a:t>
            </a:r>
            <a:endParaRPr lang="en-GB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249144" y="2077135"/>
            <a:ext cx="151216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err="1" smtClean="0">
                <a:solidFill>
                  <a:schemeClr val="accent2"/>
                </a:solidFill>
                <a:latin typeface="Symbol" pitchFamily="18" charset="2"/>
                <a:sym typeface="Symbol"/>
              </a:rPr>
              <a:t>s</a:t>
            </a:r>
            <a:r>
              <a:rPr lang="en-GB" baseline="-25000" dirty="0" err="1" smtClean="0">
                <a:solidFill>
                  <a:schemeClr val="accent2"/>
                </a:solidFill>
                <a:sym typeface="Symbol"/>
              </a:rPr>
              <a:t>CB</a:t>
            </a:r>
            <a:r>
              <a:rPr lang="en-GB" dirty="0" smtClean="0">
                <a:solidFill>
                  <a:schemeClr val="accent2"/>
                </a:solidFill>
              </a:rPr>
              <a:t> = 1.70±0.09 </a:t>
            </a:r>
            <a:r>
              <a:rPr lang="en-GB" dirty="0" err="1" smtClean="0">
                <a:solidFill>
                  <a:schemeClr val="accent2"/>
                </a:solidFill>
              </a:rPr>
              <a:t>GeV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9144" y="4987652"/>
            <a:ext cx="151216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err="1" smtClean="0">
                <a:solidFill>
                  <a:schemeClr val="accent2"/>
                </a:solidFill>
                <a:latin typeface="Symbol" pitchFamily="18" charset="2"/>
                <a:sym typeface="Symbol"/>
              </a:rPr>
              <a:t>s</a:t>
            </a:r>
            <a:r>
              <a:rPr lang="en-GB" baseline="-25000" dirty="0" err="1" smtClean="0">
                <a:solidFill>
                  <a:schemeClr val="accent2"/>
                </a:solidFill>
                <a:sym typeface="Symbol"/>
              </a:rPr>
              <a:t>CB</a:t>
            </a:r>
            <a:r>
              <a:rPr lang="en-GB" dirty="0" smtClean="0">
                <a:solidFill>
                  <a:schemeClr val="accent2"/>
                </a:solidFill>
              </a:rPr>
              <a:t> = 0.99±0.19 </a:t>
            </a:r>
            <a:r>
              <a:rPr lang="en-GB" dirty="0" err="1" smtClean="0">
                <a:solidFill>
                  <a:schemeClr val="accent2"/>
                </a:solidFill>
              </a:rPr>
              <a:t>GeV</a:t>
            </a:r>
            <a:endParaRPr lang="en-GB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flow </a:t>
            </a:r>
            <a:r>
              <a:rPr lang="en-GB" dirty="0" err="1" smtClean="0"/>
              <a:t>calorimetry</a:t>
            </a:r>
            <a:r>
              <a:rPr lang="en-GB" dirty="0" smtClean="0"/>
              <a:t> in CMS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21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2" cstate="print"/>
          <a:srcRect t="6780"/>
          <a:stretch>
            <a:fillRect/>
          </a:stretch>
        </p:blipFill>
        <p:spPr bwMode="auto">
          <a:xfrm>
            <a:off x="632520" y="900000"/>
            <a:ext cx="2968773" cy="311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136576" y="3691508"/>
            <a:ext cx="5040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 smtClean="0"/>
              <a:t>~ 65%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352600" y="1819300"/>
            <a:ext cx="5040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~ 10%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92760" y="2683396"/>
            <a:ext cx="5040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 smtClean="0">
                <a:solidFill>
                  <a:srgbClr val="07C110"/>
                </a:solidFill>
              </a:rPr>
              <a:t>~ 25%</a:t>
            </a:r>
            <a:endParaRPr lang="en-GB" b="1" dirty="0">
              <a:solidFill>
                <a:srgbClr val="07C11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472" y="2035324"/>
            <a:ext cx="11521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660066"/>
                </a:solidFill>
              </a:rPr>
              <a:t>Energy distribution in typical jet</a:t>
            </a:r>
            <a:endParaRPr lang="en-GB" sz="1600" dirty="0">
              <a:solidFill>
                <a:srgbClr val="660066"/>
              </a:solidFill>
            </a:endParaRP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4038555"/>
            <a:ext cx="3240360" cy="296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2840" y="4065515"/>
            <a:ext cx="3182739" cy="293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1192" y="4123556"/>
            <a:ext cx="313429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2360712" y="5563716"/>
            <a:ext cx="79208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smtClean="0"/>
              <a:t>Charged hadrons~ 65%</a:t>
            </a:r>
            <a:endParaRPr lang="en-GB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529064" y="5636885"/>
            <a:ext cx="7920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smtClean="0"/>
              <a:t>Photons~ 25%</a:t>
            </a:r>
            <a:endParaRPr lang="en-GB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8409384" y="5635724"/>
            <a:ext cx="79208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smtClean="0"/>
              <a:t>Neutral hadrons~ 10%</a:t>
            </a:r>
            <a:endParaRPr lang="en-GB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448944" y="2611388"/>
            <a:ext cx="3096344" cy="11806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800" dirty="0" smtClean="0">
                <a:solidFill>
                  <a:schemeClr val="accent2"/>
                </a:solidFill>
              </a:rPr>
              <a:t>Therefore measure:</a:t>
            </a:r>
          </a:p>
          <a:p>
            <a:pPr>
              <a:buFontTx/>
              <a:buChar char="-"/>
            </a:pPr>
            <a:r>
              <a:rPr lang="en-GB" sz="1800" dirty="0" smtClean="0">
                <a:solidFill>
                  <a:schemeClr val="accent2"/>
                </a:solidFill>
              </a:rPr>
              <a:t>  charged particles in Tracker</a:t>
            </a:r>
          </a:p>
          <a:p>
            <a:pPr>
              <a:buFontTx/>
              <a:buChar char="-"/>
            </a:pPr>
            <a:r>
              <a:rPr lang="en-GB" sz="1800" dirty="0" smtClean="0">
                <a:solidFill>
                  <a:schemeClr val="accent2"/>
                </a:solidFill>
              </a:rPr>
              <a:t>  photons in ECAL</a:t>
            </a:r>
          </a:p>
          <a:p>
            <a:pPr>
              <a:buFontTx/>
              <a:buChar char="-"/>
            </a:pPr>
            <a:r>
              <a:rPr lang="en-GB" sz="1800" dirty="0" smtClean="0">
                <a:solidFill>
                  <a:schemeClr val="accent2"/>
                </a:solidFill>
              </a:rPr>
              <a:t>  neutral particles in HCAL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85320" y="1027212"/>
            <a:ext cx="4744144" cy="145769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800" dirty="0" smtClean="0"/>
              <a:t>CMS has:</a:t>
            </a:r>
          </a:p>
          <a:p>
            <a:pPr>
              <a:buFontTx/>
              <a:buChar char="-"/>
            </a:pPr>
            <a:r>
              <a:rPr lang="en-GB" sz="1800" dirty="0" smtClean="0"/>
              <a:t>  a strong magnetic field (3.8 T)</a:t>
            </a:r>
          </a:p>
          <a:p>
            <a:pPr>
              <a:buFontTx/>
              <a:buChar char="-"/>
            </a:pPr>
            <a:r>
              <a:rPr lang="en-GB" sz="1800" dirty="0" smtClean="0"/>
              <a:t>  excellent tracking resolution</a:t>
            </a:r>
          </a:p>
          <a:p>
            <a:pPr>
              <a:buFontTx/>
              <a:buChar char="-"/>
            </a:pPr>
            <a:r>
              <a:rPr lang="en-GB" sz="1800" dirty="0" smtClean="0"/>
              <a:t>  ECAL with excellent energy resolution</a:t>
            </a:r>
            <a:br>
              <a:rPr lang="en-GB" sz="1800" dirty="0" smtClean="0"/>
            </a:br>
            <a:r>
              <a:rPr lang="en-GB" sz="1800" dirty="0" smtClean="0"/>
              <a:t>  and fine transverse granularity (</a:t>
            </a:r>
            <a:r>
              <a:rPr lang="en-GB" sz="1800" i="1" dirty="0" smtClean="0"/>
              <a:t>R</a:t>
            </a:r>
            <a:r>
              <a:rPr lang="en-GB" sz="1800" i="1" baseline="-25000" dirty="0" smtClean="0"/>
              <a:t>M</a:t>
            </a:r>
            <a:r>
              <a:rPr lang="en-GB" sz="1800" dirty="0" smtClean="0"/>
              <a:t> = 2.1 cm) </a:t>
            </a:r>
            <a:endParaRPr lang="en-GB" sz="18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Missing E</a:t>
            </a:r>
            <a:r>
              <a:rPr lang="en-GB" baseline="-25000" dirty="0" smtClean="0"/>
              <a:t>T</a:t>
            </a:r>
            <a:r>
              <a:rPr lang="en-GB" dirty="0" smtClean="0"/>
              <a:t> measurement in CMS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22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4968" y="926434"/>
            <a:ext cx="5241032" cy="348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3533292"/>
            <a:ext cx="5112567" cy="347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944888" y="3619500"/>
            <a:ext cx="1008112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400" dirty="0" smtClean="0">
                <a:solidFill>
                  <a:schemeClr val="accent2"/>
                </a:solidFill>
              </a:rPr>
              <a:t>Calorimeter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44888" y="5347692"/>
            <a:ext cx="108012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400" dirty="0" smtClean="0"/>
              <a:t>Particle flow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673080" y="1171228"/>
            <a:ext cx="108012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400" dirty="0" smtClean="0"/>
              <a:t>Particle flow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33120" y="2683396"/>
            <a:ext cx="1008112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400" dirty="0" smtClean="0">
                <a:solidFill>
                  <a:schemeClr val="accent2"/>
                </a:solidFill>
              </a:rPr>
              <a:t>Calorimeter</a:t>
            </a:r>
            <a:endParaRPr lang="en-GB" sz="1400" dirty="0">
              <a:solidFill>
                <a:schemeClr val="accent2"/>
              </a:solidFill>
            </a:endParaRPr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7016" y="4817715"/>
            <a:ext cx="561461" cy="52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GB" sz="3200" dirty="0" smtClean="0"/>
              <a:t>CMS:</a:t>
            </a:r>
            <a:r>
              <a:rPr lang="en-GB" sz="2000" dirty="0" smtClean="0"/>
              <a:t> </a:t>
            </a:r>
            <a:r>
              <a:rPr lang="en-GB" sz="3200" dirty="0" smtClean="0"/>
              <a:t>Jet</a:t>
            </a:r>
            <a:r>
              <a:rPr lang="en-GB" sz="2000" dirty="0" smtClean="0"/>
              <a:t> </a:t>
            </a:r>
            <a:r>
              <a:rPr lang="en-GB" sz="3200" dirty="0" smtClean="0"/>
              <a:t>transverse</a:t>
            </a:r>
            <a:r>
              <a:rPr lang="en-GB" sz="2000" dirty="0" smtClean="0"/>
              <a:t> </a:t>
            </a:r>
            <a:r>
              <a:rPr lang="en-GB" sz="3200" dirty="0" smtClean="0"/>
              <a:t>momentum</a:t>
            </a:r>
            <a:r>
              <a:rPr lang="en-GB" sz="2000" dirty="0" smtClean="0"/>
              <a:t> </a:t>
            </a:r>
            <a:r>
              <a:rPr lang="en-GB" sz="3200" dirty="0" smtClean="0"/>
              <a:t>resolution</a:t>
            </a:r>
            <a:endParaRPr lang="en-GB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23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55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74" y="1887403"/>
            <a:ext cx="9758070" cy="28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60512" y="3887787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Calorimeter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872880" y="3887787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Calorimeter + tracks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85248" y="3887787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Particle flow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232920" y="2323356"/>
            <a:ext cx="1800200" cy="56514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 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Dijet Asymmetry</a:t>
            </a:r>
          </a:p>
          <a:p>
            <a:r>
              <a:rPr lang="en-GB" sz="1600" dirty="0" smtClean="0">
                <a:solidFill>
                  <a:srgbClr val="FF0000"/>
                </a:solidFill>
                <a:sym typeface="Wingdings 3"/>
              </a:rPr>
              <a:t> </a:t>
            </a:r>
            <a:r>
              <a:rPr lang="en-GB" sz="1600" dirty="0" smtClean="0">
                <a:solidFill>
                  <a:srgbClr val="FF0000"/>
                </a:solidFill>
              </a:rPr>
              <a:t>Photon + Jet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41032" y="2179340"/>
            <a:ext cx="108012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52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LHCb</a:t>
            </a:r>
            <a:r>
              <a:rPr lang="en-GB" dirty="0" smtClean="0"/>
              <a:t> Calorimeters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24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04528" y="905659"/>
            <a:ext cx="8982075" cy="5544602"/>
            <a:chOff x="704528" y="905659"/>
            <a:chExt cx="8982075" cy="5544602"/>
          </a:xfrm>
        </p:grpSpPr>
        <p:pic>
          <p:nvPicPr>
            <p:cNvPr id="1884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850"/>
            <a:stretch>
              <a:fillRect/>
            </a:stretch>
          </p:blipFill>
          <p:spPr bwMode="auto">
            <a:xfrm>
              <a:off x="704528" y="905659"/>
              <a:ext cx="8982075" cy="5010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4880992" y="5988596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rgbClr val="057FED"/>
                  </a:solidFill>
                </a:rPr>
                <a:t>ECAL</a:t>
              </a:r>
              <a:endParaRPr lang="en-GB" sz="2400" dirty="0">
                <a:solidFill>
                  <a:srgbClr val="057FED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rot="5400000" flipH="1" flipV="1">
              <a:off x="5070698" y="4502746"/>
              <a:ext cx="1879376" cy="110666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57FED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7859861" y="5988596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accent2">
                      <a:lumMod val="75000"/>
                    </a:schemeClr>
                  </a:solidFill>
                </a:rPr>
                <a:t>HCAL</a:t>
              </a:r>
              <a:endParaRPr lang="en-GB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rot="16200000" flipV="1">
              <a:off x="6563717" y="4548436"/>
              <a:ext cx="1872208" cy="100811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2" name="AutoShape 29"/>
          <p:cNvSpPr>
            <a:spLocks noChangeArrowheads="1"/>
          </p:cNvSpPr>
          <p:nvPr/>
        </p:nvSpPr>
        <p:spPr bwMode="auto">
          <a:xfrm>
            <a:off x="128464" y="4771628"/>
            <a:ext cx="4464496" cy="216024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CC66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lnSpc>
                <a:spcPts val="2200"/>
              </a:lnSpc>
              <a:buClr>
                <a:schemeClr val="folHlink"/>
              </a:buClr>
              <a:buSzPct val="90000"/>
              <a:defRPr/>
            </a:pPr>
            <a:r>
              <a:rPr lang="en-US" sz="2000" b="1" dirty="0" smtClean="0">
                <a:solidFill>
                  <a:schemeClr val="accent2"/>
                </a:solidFill>
              </a:rPr>
              <a:t>Four sub-detectors:</a:t>
            </a:r>
          </a:p>
          <a:p>
            <a:pPr>
              <a:lnSpc>
                <a:spcPts val="2200"/>
              </a:lnSpc>
              <a:buClr>
                <a:schemeClr val="accent2"/>
              </a:buClr>
              <a:buSzPct val="90000"/>
              <a:buFontTx/>
              <a:buChar char="-"/>
              <a:defRPr/>
            </a:pPr>
            <a:r>
              <a:rPr lang="en-US" sz="2000" dirty="0" smtClean="0">
                <a:solidFill>
                  <a:schemeClr val="accent2"/>
                </a:solidFill>
              </a:rPr>
              <a:t> ECAL</a:t>
            </a:r>
          </a:p>
          <a:p>
            <a:pPr>
              <a:lnSpc>
                <a:spcPts val="2200"/>
              </a:lnSpc>
              <a:buClr>
                <a:schemeClr val="accent2"/>
              </a:buClr>
              <a:buSzPct val="90000"/>
              <a:buFontTx/>
              <a:buChar char="-"/>
              <a:defRPr/>
            </a:pPr>
            <a:r>
              <a:rPr lang="en-US" sz="2000" dirty="0" smtClean="0">
                <a:solidFill>
                  <a:schemeClr val="accent2"/>
                </a:solidFill>
              </a:rPr>
              <a:t> HCAL</a:t>
            </a:r>
          </a:p>
          <a:p>
            <a:pPr>
              <a:lnSpc>
                <a:spcPts val="2200"/>
              </a:lnSpc>
              <a:buClr>
                <a:schemeClr val="accent2"/>
              </a:buClr>
              <a:buSzPct val="90000"/>
              <a:buFontTx/>
              <a:buChar char="-"/>
              <a:defRPr/>
            </a:pP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Scintillator</a:t>
            </a:r>
            <a:r>
              <a:rPr lang="en-US" sz="2000" dirty="0" smtClean="0">
                <a:solidFill>
                  <a:schemeClr val="accent2"/>
                </a:solidFill>
              </a:rPr>
              <a:t> Pad Detector SPD</a:t>
            </a:r>
          </a:p>
          <a:p>
            <a:pPr>
              <a:lnSpc>
                <a:spcPts val="2000"/>
              </a:lnSpc>
              <a:buClr>
                <a:schemeClr val="accent2"/>
              </a:buClr>
              <a:buSzPct val="90000"/>
              <a:buFontTx/>
              <a:buChar char="-"/>
              <a:defRPr/>
            </a:pP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Preshower</a:t>
            </a:r>
            <a:r>
              <a:rPr lang="en-US" sz="2000" dirty="0" smtClean="0">
                <a:solidFill>
                  <a:schemeClr val="accent2"/>
                </a:solidFill>
              </a:rPr>
              <a:t> PS</a:t>
            </a:r>
          </a:p>
          <a:p>
            <a:pPr>
              <a:buClr>
                <a:schemeClr val="folHlink"/>
              </a:buClr>
              <a:buSzPct val="90000"/>
              <a:defRPr/>
            </a:pPr>
            <a:r>
              <a:rPr lang="en-GB" sz="2000" dirty="0" smtClean="0">
                <a:solidFill>
                  <a:schemeClr val="accent2"/>
                </a:solidFill>
              </a:rPr>
              <a:t>S</a:t>
            </a:r>
            <a:r>
              <a:rPr lang="en-US" sz="2000" dirty="0" err="1" smtClean="0">
                <a:solidFill>
                  <a:schemeClr val="accent2"/>
                </a:solidFill>
              </a:rPr>
              <a:t>olid</a:t>
            </a:r>
            <a:r>
              <a:rPr lang="en-US" sz="2000" dirty="0" smtClean="0">
                <a:solidFill>
                  <a:schemeClr val="accent2"/>
                </a:solidFill>
              </a:rPr>
              <a:t> angle coverage 300x250 </a:t>
            </a:r>
            <a:r>
              <a:rPr lang="en-US" sz="2000" dirty="0" err="1" smtClean="0">
                <a:solidFill>
                  <a:schemeClr val="accent2"/>
                </a:solidFill>
              </a:rPr>
              <a:t>mrad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>
              <a:buClr>
                <a:schemeClr val="folHlink"/>
              </a:buClr>
              <a:buSzPct val="90000"/>
              <a:defRPr/>
            </a:pPr>
            <a:r>
              <a:rPr lang="en-US" sz="2000" b="1" dirty="0" smtClean="0"/>
              <a:t>F</a:t>
            </a:r>
            <a:r>
              <a:rPr lang="en-AU" sz="2000" b="1" dirty="0" err="1" smtClean="0"/>
              <a:t>ast</a:t>
            </a:r>
            <a:r>
              <a:rPr lang="en-AU" sz="2000" b="1" dirty="0" smtClean="0"/>
              <a:t> trigger on energetic e/</a:t>
            </a:r>
            <a:r>
              <a:rPr lang="en-GB" sz="2000" b="1" dirty="0" smtClean="0">
                <a:latin typeface="Symbol" pitchFamily="18" charset="2"/>
              </a:rPr>
              <a:t>g</a:t>
            </a:r>
            <a:r>
              <a:rPr lang="en-AU" sz="2000" b="1" dirty="0" smtClean="0"/>
              <a:t>/</a:t>
            </a:r>
            <a:r>
              <a:rPr lang="en-GB" sz="2000" b="1" dirty="0" smtClean="0">
                <a:latin typeface="Symbol" pitchFamily="18" charset="2"/>
              </a:rPr>
              <a:t>p</a:t>
            </a:r>
            <a:r>
              <a:rPr lang="en-US" sz="2000" b="1" dirty="0" smtClean="0"/>
              <a:t>º</a:t>
            </a:r>
            <a:r>
              <a:rPr lang="en-AU" sz="2000" b="1" dirty="0" smtClean="0"/>
              <a:t>/</a:t>
            </a:r>
            <a:r>
              <a:rPr lang="en-AU" sz="2000" b="1" dirty="0" smtClean="0">
                <a:latin typeface="Symbol" pitchFamily="18" charset="2"/>
              </a:rPr>
              <a:t>h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LHCb</a:t>
            </a:r>
            <a:r>
              <a:rPr lang="en-GB" dirty="0" smtClean="0"/>
              <a:t> ECAL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25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11" name="Group 8"/>
          <p:cNvGrpSpPr>
            <a:grpSpLocks noChangeAspect="1"/>
          </p:cNvGrpSpPr>
          <p:nvPr/>
        </p:nvGrpSpPr>
        <p:grpSpPr bwMode="auto">
          <a:xfrm>
            <a:off x="642813" y="1099220"/>
            <a:ext cx="8702675" cy="3600450"/>
            <a:chOff x="-2690866" y="904856"/>
            <a:chExt cx="12431914" cy="5143536"/>
          </a:xfrm>
        </p:grpSpPr>
        <p:pic>
          <p:nvPicPr>
            <p:cNvPr id="12" name="Picture 9" descr="lhcb-wall-0505010_02-A5-at-72-dp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690866" y="958841"/>
              <a:ext cx="6357982" cy="4732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3818783" y="904856"/>
              <a:ext cx="5922265" cy="5143536"/>
              <a:chOff x="3818783" y="904856"/>
              <a:chExt cx="5922265" cy="5143536"/>
            </a:xfrm>
          </p:grpSpPr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67182" y="904856"/>
                <a:ext cx="5573866" cy="478634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5" name="TextBox 8"/>
              <p:cNvSpPr txBox="1">
                <a:spLocks noChangeArrowheads="1"/>
              </p:cNvSpPr>
              <p:nvPr/>
            </p:nvSpPr>
            <p:spPr bwMode="auto">
              <a:xfrm>
                <a:off x="6596074" y="5642709"/>
                <a:ext cx="1143008" cy="405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tIns="0" rIns="36000" bIns="36000">
                <a:spAutoFit/>
              </a:bodyPr>
              <a:lstStyle/>
              <a:p>
                <a:pPr algn="ctr" eaLnBrk="0" hangingPunct="0"/>
                <a:r>
                  <a:rPr lang="en-GB" sz="1600">
                    <a:latin typeface="Helvetica" pitchFamily="52" charset="0"/>
                  </a:rPr>
                  <a:t>776 cm</a:t>
                </a:r>
              </a:p>
            </p:txBody>
          </p:sp>
          <p:sp>
            <p:nvSpPr>
              <p:cNvPr id="16" name="TextBox 9"/>
              <p:cNvSpPr txBox="1">
                <a:spLocks noChangeArrowheads="1"/>
              </p:cNvSpPr>
              <p:nvPr/>
            </p:nvSpPr>
            <p:spPr bwMode="auto">
              <a:xfrm rot="-5400000">
                <a:off x="3423154" y="3217837"/>
                <a:ext cx="1143008" cy="3517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36000" tIns="0" rIns="36000" bIns="0">
                <a:spAutoFit/>
              </a:bodyPr>
              <a:lstStyle/>
              <a:p>
                <a:pPr algn="ctr" eaLnBrk="0" hangingPunct="0"/>
                <a:r>
                  <a:rPr lang="en-GB" sz="1600">
                    <a:latin typeface="Helvetica" pitchFamily="52" charset="0"/>
                  </a:rPr>
                  <a:t>630 cm</a:t>
                </a:r>
              </a:p>
            </p:txBody>
          </p:sp>
          <p:cxnSp>
            <p:nvCxnSpPr>
              <p:cNvPr id="17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7739082" y="5834078"/>
                <a:ext cx="2000264" cy="1588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18" name="Straight Arrow Connector 15"/>
              <p:cNvCxnSpPr>
                <a:cxnSpLocks noChangeShapeType="1"/>
              </p:cNvCxnSpPr>
              <p:nvPr/>
            </p:nvCxnSpPr>
            <p:spPr bwMode="auto">
              <a:xfrm rot="10800000">
                <a:off x="4238620" y="5832489"/>
                <a:ext cx="2286016" cy="1588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19" name="Straight Arrow Connector 16"/>
              <p:cNvCxnSpPr>
                <a:cxnSpLocks noChangeShapeType="1"/>
              </p:cNvCxnSpPr>
              <p:nvPr/>
            </p:nvCxnSpPr>
            <p:spPr bwMode="auto">
              <a:xfrm rot="5400000">
                <a:off x="3203563" y="4798227"/>
                <a:ext cx="1643074" cy="1588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1" name="Straight Arrow Connector 1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131331" y="1869269"/>
                <a:ext cx="1785950" cy="1588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stealth" w="lg" len="lg"/>
              </a:ln>
            </p:spPr>
          </p:cxnSp>
          <p:cxnSp>
            <p:nvCxnSpPr>
              <p:cNvPr id="23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7417611" y="3312000"/>
                <a:ext cx="4643470" cy="0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7" name="TextBox 26"/>
          <p:cNvSpPr txBox="1"/>
          <p:nvPr/>
        </p:nvSpPr>
        <p:spPr>
          <a:xfrm>
            <a:off x="272480" y="883196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The </a:t>
            </a:r>
            <a:r>
              <a:rPr lang="en-GB" sz="1600" dirty="0" err="1" smtClean="0"/>
              <a:t>shashlik</a:t>
            </a:r>
            <a:r>
              <a:rPr lang="en-GB" sz="1600" dirty="0" smtClean="0"/>
              <a:t> wall during assembly, looking upstream</a:t>
            </a:r>
            <a:endParaRPr lang="en-GB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5097016" y="874485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Subdivision into inner, middle and outer modules</a:t>
            </a:r>
            <a:endParaRPr lang="en-GB" sz="16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1380554" y="4483596"/>
            <a:ext cx="7965531" cy="2520280"/>
            <a:chOff x="1380554" y="4483596"/>
            <a:chExt cx="7965531" cy="2520280"/>
          </a:xfrm>
        </p:grpSpPr>
        <p:pic>
          <p:nvPicPr>
            <p:cNvPr id="29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 l="4027" t="8541" r="3355" b="6780"/>
            <a:stretch>
              <a:fillRect/>
            </a:stretch>
          </p:blipFill>
          <p:spPr bwMode="auto">
            <a:xfrm>
              <a:off x="1380554" y="4483596"/>
              <a:ext cx="3500438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1"/>
            <p:cNvPicPr>
              <a:picLocks noChangeAspect="1" noChangeArrowheads="1"/>
            </p:cNvPicPr>
            <p:nvPr/>
          </p:nvPicPr>
          <p:blipFill>
            <a:blip r:embed="rId5" cstate="print"/>
            <a:srcRect l="16621" b="42401"/>
            <a:stretch>
              <a:fillRect/>
            </a:stretch>
          </p:blipFill>
          <p:spPr bwMode="auto">
            <a:xfrm>
              <a:off x="5241032" y="4843636"/>
              <a:ext cx="4105053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4160912" y="5676840"/>
              <a:ext cx="108012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>
                  <a:solidFill>
                    <a:srgbClr val="660066"/>
                  </a:solidFill>
                </a:rPr>
                <a:t>WLS fibres</a:t>
              </a:r>
              <a:endParaRPr lang="en-GB" sz="1600" dirty="0">
                <a:solidFill>
                  <a:srgbClr val="660066"/>
                </a:solidFill>
              </a:endParaRPr>
            </a:p>
          </p:txBody>
        </p:sp>
        <p:cxnSp>
          <p:nvCxnSpPr>
            <p:cNvPr id="35" name="Straight Arrow Connector 34"/>
            <p:cNvCxnSpPr>
              <a:stCxn id="33" idx="1"/>
            </p:cNvCxnSpPr>
            <p:nvPr/>
          </p:nvCxnSpPr>
          <p:spPr bwMode="auto">
            <a:xfrm rot="10800000" flipV="1">
              <a:off x="3224808" y="5836302"/>
              <a:ext cx="936104" cy="447494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2CDC02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V="1">
              <a:off x="5097016" y="5419700"/>
              <a:ext cx="432048" cy="288032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4160912" y="6108888"/>
              <a:ext cx="1080120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err="1" smtClean="0">
                  <a:solidFill>
                    <a:srgbClr val="660066"/>
                  </a:solidFill>
                </a:rPr>
                <a:t>Scintillator</a:t>
              </a:r>
              <a:endParaRPr lang="en-GB" sz="1600" dirty="0">
                <a:solidFill>
                  <a:srgbClr val="660066"/>
                </a:solidFill>
              </a:endParaRPr>
            </a:p>
          </p:txBody>
        </p:sp>
        <p:cxnSp>
          <p:nvCxnSpPr>
            <p:cNvPr id="43" name="Straight Arrow Connector 42"/>
            <p:cNvCxnSpPr>
              <a:stCxn id="40" idx="3"/>
            </p:cNvCxnSpPr>
            <p:nvPr/>
          </p:nvCxnSpPr>
          <p:spPr bwMode="auto">
            <a:xfrm flipV="1">
              <a:off x="5241032" y="5707732"/>
              <a:ext cx="504056" cy="56061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4376936" y="6540936"/>
              <a:ext cx="576064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>
                  <a:solidFill>
                    <a:srgbClr val="660066"/>
                  </a:solidFill>
                </a:rPr>
                <a:t>Lead</a:t>
              </a:r>
              <a:endParaRPr lang="en-GB" sz="1600" dirty="0">
                <a:solidFill>
                  <a:srgbClr val="660066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 rot="19709273">
              <a:off x="2580013" y="6505056"/>
              <a:ext cx="914987" cy="2803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52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rot="10800000">
              <a:off x="2576736" y="6715844"/>
              <a:ext cx="1728192" cy="158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rot="10800000" flipV="1">
              <a:off x="2720752" y="6283796"/>
              <a:ext cx="1368152" cy="288032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53" name="Rectangle 52"/>
            <p:cNvSpPr/>
            <p:nvPr/>
          </p:nvSpPr>
          <p:spPr bwMode="auto">
            <a:xfrm>
              <a:off x="2432720" y="6787852"/>
              <a:ext cx="720080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" pitchFamily="52" charset="0"/>
              </a:endParaRPr>
            </a:p>
          </p:txBody>
        </p:sp>
        <p:cxnSp>
          <p:nvCxnSpPr>
            <p:cNvPr id="54" name="Straight Arrow Connector 53"/>
            <p:cNvCxnSpPr>
              <a:stCxn id="47" idx="3"/>
            </p:cNvCxnSpPr>
            <p:nvPr/>
          </p:nvCxnSpPr>
          <p:spPr bwMode="auto">
            <a:xfrm flipV="1">
              <a:off x="4953000" y="5707732"/>
              <a:ext cx="1008112" cy="992666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25208" y="5203676"/>
              <a:ext cx="864096" cy="318924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GB" sz="1600" dirty="0" smtClean="0">
                  <a:solidFill>
                    <a:srgbClr val="660066"/>
                  </a:solidFill>
                </a:rPr>
                <a:t>66 times</a:t>
              </a:r>
              <a:endParaRPr lang="en-GB" sz="1600" dirty="0">
                <a:solidFill>
                  <a:srgbClr val="660066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37176" y="4740736"/>
              <a:ext cx="158417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GB" sz="1600" dirty="0" smtClean="0">
                  <a:solidFill>
                    <a:srgbClr val="660066"/>
                  </a:solidFill>
                </a:rPr>
                <a:t>432 mm  (25 X</a:t>
              </a:r>
              <a:r>
                <a:rPr lang="en-GB" sz="1600" baseline="-25000" dirty="0" smtClean="0">
                  <a:solidFill>
                    <a:srgbClr val="660066"/>
                  </a:solidFill>
                </a:rPr>
                <a:t>0</a:t>
              </a:r>
              <a:r>
                <a:rPr lang="en-GB" sz="1600" dirty="0" smtClean="0">
                  <a:solidFill>
                    <a:srgbClr val="660066"/>
                  </a:solidFill>
                </a:rPr>
                <a:t>)</a:t>
              </a:r>
              <a:endParaRPr lang="en-GB" sz="1600" dirty="0">
                <a:solidFill>
                  <a:srgbClr val="660066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376936" y="5173479"/>
              <a:ext cx="1008112" cy="246221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r>
                <a:rPr lang="en-GB" sz="1600" dirty="0" smtClean="0">
                  <a:solidFill>
                    <a:srgbClr val="660066"/>
                  </a:solidFill>
                </a:rPr>
                <a:t>phototube</a:t>
              </a:r>
              <a:endParaRPr lang="en-GB" sz="1600" dirty="0">
                <a:solidFill>
                  <a:srgbClr val="660066"/>
                </a:solidFill>
              </a:endParaRPr>
            </a:p>
          </p:txBody>
        </p:sp>
        <p:cxnSp>
          <p:nvCxnSpPr>
            <p:cNvPr id="65" name="Straight Arrow Connector 64"/>
            <p:cNvCxnSpPr>
              <a:stCxn id="64" idx="0"/>
            </p:cNvCxnSpPr>
            <p:nvPr/>
          </p:nvCxnSpPr>
          <p:spPr bwMode="auto">
            <a:xfrm rot="16200000" flipV="1">
              <a:off x="4684258" y="4976745"/>
              <a:ext cx="185829" cy="20764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sp>
        <p:nvSpPr>
          <p:cNvPr id="31" name="TextBox 30"/>
          <p:cNvSpPr txBox="1"/>
          <p:nvPr/>
        </p:nvSpPr>
        <p:spPr>
          <a:xfrm>
            <a:off x="216024" y="4875460"/>
            <a:ext cx="1352600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sz="1600" dirty="0" smtClean="0">
                <a:solidFill>
                  <a:schemeClr val="accent2"/>
                </a:solidFill>
              </a:rPr>
              <a:t>Inner </a:t>
            </a:r>
            <a:r>
              <a:rPr lang="en-GB" sz="1600" dirty="0" err="1" smtClean="0">
                <a:solidFill>
                  <a:schemeClr val="accent2"/>
                </a:solidFill>
              </a:rPr>
              <a:t>shashlik</a:t>
            </a:r>
            <a:r>
              <a:rPr lang="en-GB" sz="1600" dirty="0" smtClean="0">
                <a:solidFill>
                  <a:schemeClr val="accent2"/>
                </a:solidFill>
              </a:rPr>
              <a:t> module with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 9 cells</a:t>
            </a:r>
            <a:endParaRPr lang="en-GB" sz="1600" dirty="0">
              <a:solidFill>
                <a:schemeClr val="accent2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 rot="10800000">
            <a:off x="5529064" y="4914055"/>
            <a:ext cx="936104" cy="158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84" name="Straight Arrow Connector 83"/>
          <p:cNvCxnSpPr/>
          <p:nvPr/>
        </p:nvCxnSpPr>
        <p:spPr bwMode="auto">
          <a:xfrm flipV="1">
            <a:off x="8121352" y="4915644"/>
            <a:ext cx="936104" cy="158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6249144" y="5923756"/>
            <a:ext cx="237626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Volume ratio </a:t>
            </a:r>
            <a:r>
              <a:rPr lang="en-GB" sz="1600" dirty="0" err="1" smtClean="0">
                <a:solidFill>
                  <a:schemeClr val="accent2"/>
                </a:solidFill>
              </a:rPr>
              <a:t>Pb:Sc</a:t>
            </a:r>
            <a:r>
              <a:rPr lang="en-GB" sz="1600" dirty="0" smtClean="0">
                <a:solidFill>
                  <a:schemeClr val="accent2"/>
                </a:solidFill>
              </a:rPr>
              <a:t> = 2:4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Moliere radius: 3.5 cm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745088" y="1459260"/>
            <a:ext cx="33123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 smtClean="0">
                <a:solidFill>
                  <a:schemeClr val="accent2"/>
                </a:solidFill>
              </a:rPr>
              <a:t>3312 modules: ~12 x 12 cm</a:t>
            </a:r>
            <a:r>
              <a:rPr lang="en-GB" sz="1600" baseline="30000" dirty="0" smtClean="0">
                <a:solidFill>
                  <a:schemeClr val="accent2"/>
                </a:solidFill>
              </a:rPr>
              <a:t>2</a:t>
            </a:r>
          </a:p>
          <a:p>
            <a:pPr algn="ctr">
              <a:lnSpc>
                <a:spcPts val="1800"/>
              </a:lnSpc>
            </a:pPr>
            <a:r>
              <a:rPr lang="en-GB" sz="1600" dirty="0" smtClean="0">
                <a:solidFill>
                  <a:schemeClr val="accent2"/>
                </a:solidFill>
              </a:rPr>
              <a:t>9/4/1 cells/module </a:t>
            </a:r>
            <a:r>
              <a:rPr lang="en-GB" sz="1600" b="1" dirty="0" smtClean="0">
                <a:solidFill>
                  <a:schemeClr val="accent2"/>
                </a:solidFill>
                <a:sym typeface="Symbol"/>
              </a:rPr>
              <a:t></a:t>
            </a:r>
            <a:r>
              <a:rPr lang="en-GB" sz="1600" b="1" dirty="0" smtClean="0">
                <a:solidFill>
                  <a:schemeClr val="accent2"/>
                </a:solidFill>
              </a:rPr>
              <a:t> </a:t>
            </a:r>
            <a:r>
              <a:rPr lang="en-GB" sz="1600" dirty="0" smtClean="0">
                <a:solidFill>
                  <a:schemeClr val="accent2"/>
                </a:solidFill>
              </a:rPr>
              <a:t>6016 channels</a:t>
            </a:r>
            <a:endParaRPr lang="en-GB" sz="16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LHCb</a:t>
            </a:r>
            <a:r>
              <a:rPr lang="en-GB" dirty="0" smtClean="0"/>
              <a:t> HCAL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26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1171228"/>
            <a:ext cx="36724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5097016" y="4168556"/>
            <a:ext cx="4464496" cy="256569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eaLnBrk="1" hangingPunct="1">
              <a:spcAft>
                <a:spcPts val="600"/>
              </a:spcAft>
              <a:buClr>
                <a:schemeClr val="folHlink"/>
              </a:buClr>
              <a:buSzPct val="90000"/>
            </a:pPr>
            <a:r>
              <a:rPr lang="en-US" sz="2100" dirty="0" smtClean="0">
                <a:solidFill>
                  <a:schemeClr val="accent2"/>
                </a:solidFill>
              </a:rPr>
              <a:t>26x2 Large horizontal modules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n-US" sz="2100" dirty="0" smtClean="0"/>
              <a:t>Same design as ATLAS </a:t>
            </a:r>
            <a:r>
              <a:rPr lang="en-US" sz="2100" dirty="0" err="1" smtClean="0"/>
              <a:t>TileCal</a:t>
            </a:r>
            <a:r>
              <a:rPr lang="en-US" sz="2100" dirty="0" smtClean="0"/>
              <a:t>: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n-US" sz="2100" dirty="0" smtClean="0"/>
              <a:t> - interleaved Sc tiles / Fe plates</a:t>
            </a:r>
          </a:p>
          <a:p>
            <a:pPr>
              <a:spcAft>
                <a:spcPts val="600"/>
              </a:spcAft>
              <a:buClr>
                <a:schemeClr val="folHlink"/>
              </a:buClr>
              <a:buSzPct val="90000"/>
            </a:pPr>
            <a:r>
              <a:rPr lang="en-US" sz="2100" dirty="0" smtClean="0"/>
              <a:t>   parallel to beam axis</a:t>
            </a:r>
          </a:p>
          <a:p>
            <a:pPr>
              <a:spcAft>
                <a:spcPts val="600"/>
              </a:spcAft>
              <a:buClr>
                <a:schemeClr val="folHlink"/>
              </a:buClr>
              <a:buSzPct val="90000"/>
            </a:pPr>
            <a:r>
              <a:rPr lang="en-US" sz="2100" dirty="0" smtClean="0"/>
              <a:t>Volume ratio </a:t>
            </a:r>
            <a:r>
              <a:rPr lang="en-US" sz="2100" dirty="0" err="1" smtClean="0"/>
              <a:t>Fe:Sc</a:t>
            </a:r>
            <a:r>
              <a:rPr lang="en-US" sz="2100" dirty="0" smtClean="0"/>
              <a:t> = 5.58:1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n-US" sz="2100" dirty="0" smtClean="0">
                <a:solidFill>
                  <a:srgbClr val="FF0000"/>
                </a:solidFill>
              </a:rPr>
              <a:t>Energy resolution </a:t>
            </a:r>
            <a:r>
              <a:rPr lang="en-US" sz="2100" dirty="0" smtClean="0">
                <a:solidFill>
                  <a:srgbClr val="FF0000"/>
                </a:solidFill>
                <a:cs typeface="Arial" charset="0"/>
              </a:rPr>
              <a:t>(beam tests)</a:t>
            </a:r>
            <a:r>
              <a:rPr lang="en-US" sz="2100" dirty="0" smtClean="0">
                <a:solidFill>
                  <a:srgbClr val="FF0000"/>
                </a:solidFill>
              </a:rPr>
              <a:t>:</a:t>
            </a:r>
            <a:r>
              <a:rPr lang="ru-RU" sz="21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100" dirty="0" smtClean="0">
                <a:solidFill>
                  <a:srgbClr val="FF0000"/>
                </a:solidFill>
                <a:cs typeface="Arial" charset="0"/>
              </a:rPr>
              <a:t>  </a:t>
            </a:r>
            <a:r>
              <a:rPr lang="ru-RU" sz="21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l-GR" sz="2100" dirty="0" smtClean="0">
                <a:solidFill>
                  <a:srgbClr val="FF0000"/>
                </a:solidFill>
                <a:cs typeface="Arial" charset="0"/>
              </a:rPr>
              <a:t>σ</a:t>
            </a:r>
            <a:r>
              <a:rPr lang="en-US" sz="2100" baseline="-25000" dirty="0" smtClean="0">
                <a:solidFill>
                  <a:srgbClr val="FF0000"/>
                </a:solidFill>
                <a:cs typeface="Arial" charset="0"/>
              </a:rPr>
              <a:t>E</a:t>
            </a:r>
            <a:r>
              <a:rPr lang="en-US" sz="2100" dirty="0" smtClean="0">
                <a:solidFill>
                  <a:srgbClr val="FF0000"/>
                </a:solidFill>
                <a:cs typeface="Arial" charset="0"/>
              </a:rPr>
              <a:t>/E =</a:t>
            </a:r>
            <a:r>
              <a:rPr lang="ru-RU" sz="21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100" dirty="0" smtClean="0">
                <a:solidFill>
                  <a:srgbClr val="FF0000"/>
                </a:solidFill>
              </a:rPr>
              <a:t>(69±5</a:t>
            </a:r>
            <a:r>
              <a:rPr lang="en-US" sz="2100" dirty="0" smtClean="0">
                <a:solidFill>
                  <a:srgbClr val="FF0000"/>
                </a:solidFill>
                <a:cs typeface="Arial" charset="0"/>
              </a:rPr>
              <a:t>)</a:t>
            </a:r>
            <a:r>
              <a:rPr lang="en-US" sz="2100" dirty="0" smtClean="0">
                <a:solidFill>
                  <a:srgbClr val="FF0000"/>
                </a:solidFill>
              </a:rPr>
              <a:t>%/</a:t>
            </a:r>
            <a:r>
              <a:rPr lang="en-US" sz="2100" dirty="0" smtClean="0">
                <a:solidFill>
                  <a:srgbClr val="FF0000"/>
                </a:solidFill>
                <a:cs typeface="Arial" charset="0"/>
              </a:rPr>
              <a:t>√E </a:t>
            </a:r>
            <a:r>
              <a:rPr lang="en-US" sz="2100" dirty="0" smtClean="0">
                <a:solidFill>
                  <a:srgbClr val="FF0000"/>
                </a:solidFill>
                <a:sym typeface="Symbol" pitchFamily="18" charset="2"/>
              </a:rPr>
              <a:t> (</a:t>
            </a:r>
            <a:r>
              <a:rPr lang="ru-RU" sz="2100" dirty="0" smtClean="0">
                <a:solidFill>
                  <a:srgbClr val="FF0000"/>
                </a:solidFill>
                <a:cs typeface="Arial" charset="0"/>
              </a:rPr>
              <a:t>9</a:t>
            </a:r>
            <a:r>
              <a:rPr lang="en-US" sz="2100" dirty="0" smtClean="0">
                <a:solidFill>
                  <a:srgbClr val="FF0000"/>
                </a:solidFill>
              </a:rPr>
              <a:t>±2)</a:t>
            </a:r>
            <a:r>
              <a:rPr lang="en-US" sz="2100" dirty="0" smtClean="0">
                <a:solidFill>
                  <a:srgbClr val="FF0000"/>
                </a:solidFill>
                <a:cs typeface="Arial" charset="0"/>
              </a:rPr>
              <a:t>%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6000" y="4195564"/>
            <a:ext cx="4484952" cy="2813157"/>
            <a:chOff x="36000" y="4195564"/>
            <a:chExt cx="4484952" cy="2813157"/>
          </a:xfrm>
        </p:grpSpPr>
        <p:pic>
          <p:nvPicPr>
            <p:cNvPr id="45" name="Picture 5" descr="hcal_module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472" y="4195564"/>
              <a:ext cx="4038600" cy="265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2792760" y="5965567"/>
              <a:ext cx="136815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err="1" smtClean="0"/>
                <a:t>Scintillator</a:t>
              </a:r>
              <a:r>
                <a:rPr lang="en-GB" sz="1600" dirty="0" smtClean="0"/>
                <a:t> tile</a:t>
              </a:r>
              <a:endParaRPr lang="en-GB" sz="16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144688" y="6211788"/>
              <a:ext cx="16561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/>
                <a:t>Absorber: spacer</a:t>
              </a:r>
              <a:endParaRPr lang="en-GB" sz="16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96616" y="6469623"/>
              <a:ext cx="208823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/>
                <a:t>Absorber: master plate</a:t>
              </a:r>
              <a:endParaRPr lang="en-GB" sz="16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6576" y="6715845"/>
              <a:ext cx="100811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/>
                <a:t>WLS fibre</a:t>
              </a:r>
              <a:endParaRPr lang="en-GB" sz="16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6456" y="5647337"/>
              <a:ext cx="57606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/>
                <a:t>Light guide</a:t>
              </a:r>
              <a:endParaRPr lang="en-GB" sz="1600" dirty="0"/>
            </a:p>
          </p:txBody>
        </p:sp>
        <p:sp>
          <p:nvSpPr>
            <p:cNvPr id="56" name="TextBox 55"/>
            <p:cNvSpPr txBox="1"/>
            <p:nvPr/>
          </p:nvSpPr>
          <p:spPr>
            <a:xfrm rot="19740092">
              <a:off x="1529972" y="4854891"/>
              <a:ext cx="67125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 smtClean="0"/>
                <a:t>5.6</a:t>
              </a:r>
              <a:r>
                <a:rPr lang="en-GB" sz="1600" dirty="0" smtClean="0">
                  <a:latin typeface="Symbol" pitchFamily="18" charset="2"/>
                </a:rPr>
                <a:t>l</a:t>
              </a:r>
              <a:endParaRPr lang="en-GB" sz="1600" dirty="0">
                <a:latin typeface="Symbol" pitchFamily="18" charset="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000" y="6624000"/>
              <a:ext cx="432048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GB" sz="1600" dirty="0" smtClean="0"/>
                <a:t>To PMT</a:t>
              </a:r>
              <a:endParaRPr lang="en-GB" sz="16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96816" y="5491708"/>
              <a:ext cx="1224136" cy="410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GB" sz="1600" dirty="0" smtClean="0"/>
                <a:t>Calibration-source pipes</a:t>
              </a:r>
              <a:endParaRPr lang="en-GB" sz="1600" dirty="0"/>
            </a:p>
          </p:txBody>
        </p:sp>
      </p:grpSp>
      <p:sp>
        <p:nvSpPr>
          <p:cNvPr id="59" name="TextBox 58"/>
          <p:cNvSpPr txBox="1"/>
          <p:nvPr/>
        </p:nvSpPr>
        <p:spPr>
          <a:xfrm rot="19745441">
            <a:off x="3932888" y="4073723"/>
            <a:ext cx="936104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Particle direction</a:t>
            </a:r>
            <a:endParaRPr lang="en-GB" sz="1600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4" cstate="print"/>
          <a:srcRect t="2312"/>
          <a:stretch>
            <a:fillRect/>
          </a:stretch>
        </p:blipFill>
        <p:spPr bwMode="auto">
          <a:xfrm>
            <a:off x="4880992" y="955204"/>
            <a:ext cx="3762375" cy="304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TextBox 62"/>
          <p:cNvSpPr txBox="1"/>
          <p:nvPr/>
        </p:nvSpPr>
        <p:spPr>
          <a:xfrm>
            <a:off x="5241032" y="1387252"/>
            <a:ext cx="3024336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sz="1600" dirty="0" smtClean="0"/>
              <a:t>Inner/Outer sections</a:t>
            </a:r>
          </a:p>
          <a:p>
            <a:pPr algn="ctr">
              <a:lnSpc>
                <a:spcPts val="1600"/>
              </a:lnSpc>
            </a:pPr>
            <a:r>
              <a:rPr lang="en-GB" sz="1600" dirty="0" smtClean="0"/>
              <a:t>Cell size: ~13x13</a:t>
            </a:r>
            <a:r>
              <a:rPr lang="en-GB" sz="800" dirty="0" smtClean="0"/>
              <a:t> </a:t>
            </a:r>
            <a:r>
              <a:rPr lang="en-GB" sz="1600" dirty="0" smtClean="0"/>
              <a:t>cm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/ 26x26</a:t>
            </a:r>
            <a:r>
              <a:rPr lang="en-GB" sz="800" dirty="0" smtClean="0"/>
              <a:t> </a:t>
            </a:r>
            <a:r>
              <a:rPr lang="en-GB" sz="1600" dirty="0" smtClean="0"/>
              <a:t>cm</a:t>
            </a:r>
            <a:r>
              <a:rPr lang="en-GB" sz="1600" baseline="30000" dirty="0" smtClean="0"/>
              <a:t>2</a:t>
            </a:r>
          </a:p>
          <a:p>
            <a:pPr algn="ctr">
              <a:lnSpc>
                <a:spcPts val="1600"/>
              </a:lnSpc>
            </a:pPr>
            <a:r>
              <a:rPr lang="en-GB" sz="1600" dirty="0" smtClean="0"/>
              <a:t>1488 Channels</a:t>
            </a:r>
            <a:endParaRPr lang="en-GB" sz="1600" dirty="0"/>
          </a:p>
        </p:txBody>
      </p:sp>
      <p:sp>
        <p:nvSpPr>
          <p:cNvPr id="66" name="TextBox 65"/>
          <p:cNvSpPr txBox="1"/>
          <p:nvPr/>
        </p:nvSpPr>
        <p:spPr>
          <a:xfrm>
            <a:off x="8625408" y="1027212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One quadrant</a:t>
            </a:r>
            <a:endParaRPr lang="en-GB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560512" y="883196"/>
            <a:ext cx="2880320" cy="349702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GB" sz="1800" dirty="0" smtClean="0">
                <a:solidFill>
                  <a:srgbClr val="660066"/>
                </a:solidFill>
              </a:rPr>
              <a:t>Mostly used for triggering </a:t>
            </a:r>
            <a:endParaRPr lang="en-GB" sz="18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LHCb</a:t>
            </a:r>
            <a:r>
              <a:rPr lang="en-GB" dirty="0" smtClean="0"/>
              <a:t> Calorimeter performance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27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 t="599"/>
          <a:stretch>
            <a:fillRect/>
          </a:stretch>
        </p:blipFill>
        <p:spPr bwMode="auto">
          <a:xfrm>
            <a:off x="344488" y="902727"/>
            <a:ext cx="3986565" cy="324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5048" y="927967"/>
            <a:ext cx="4520952" cy="299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3350" y="3907532"/>
            <a:ext cx="450265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6681192" y="2755404"/>
            <a:ext cx="13681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HCAL</a:t>
            </a:r>
            <a:br>
              <a:rPr lang="en-GB" sz="1600" dirty="0" smtClean="0"/>
            </a:br>
            <a:r>
              <a:rPr lang="en-GB" sz="1600" dirty="0" smtClean="0"/>
              <a:t> Inner section</a:t>
            </a:r>
            <a:endParaRPr lang="en-GB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6609184" y="5791353"/>
            <a:ext cx="136815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HCAL</a:t>
            </a:r>
            <a:br>
              <a:rPr lang="en-GB" sz="1600" dirty="0" smtClean="0"/>
            </a:br>
            <a:r>
              <a:rPr lang="en-GB" sz="1600" dirty="0" smtClean="0"/>
              <a:t>Outer section</a:t>
            </a:r>
            <a:endParaRPr lang="en-GB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848544" y="3115444"/>
            <a:ext cx="23042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smtClean="0"/>
              <a:t>ECAL energy resolution with electron test beam</a:t>
            </a:r>
            <a:endParaRPr lang="en-GB" sz="1600" dirty="0"/>
          </a:p>
        </p:txBody>
      </p:sp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504" y="4123556"/>
            <a:ext cx="41814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560512" y="6571828"/>
            <a:ext cx="25922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dirty="0" smtClean="0">
                <a:solidFill>
                  <a:schemeClr val="accent2"/>
                </a:solidFill>
              </a:rPr>
              <a:t>Reconstructed </a:t>
            </a:r>
            <a:r>
              <a:rPr lang="en-GB" sz="1800" dirty="0" smtClean="0">
                <a:solidFill>
                  <a:schemeClr val="accent2"/>
                </a:solidFill>
                <a:latin typeface="Symbol" pitchFamily="18" charset="2"/>
              </a:rPr>
              <a:t>p</a:t>
            </a:r>
            <a:r>
              <a:rPr lang="en-GB" sz="1800" baseline="30000" dirty="0" smtClean="0">
                <a:solidFill>
                  <a:schemeClr val="accent2"/>
                </a:solidFill>
              </a:rPr>
              <a:t>0</a:t>
            </a:r>
            <a:r>
              <a:rPr lang="en-GB" sz="1800" dirty="0" smtClean="0">
                <a:solidFill>
                  <a:schemeClr val="accent2"/>
                </a:solidFill>
              </a:rPr>
              <a:t>/</a:t>
            </a:r>
            <a:r>
              <a:rPr lang="en-GB" sz="18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800" dirty="0" smtClean="0">
                <a:solidFill>
                  <a:schemeClr val="accent2"/>
                </a:solidFill>
              </a:rPr>
              <a:t> </a:t>
            </a:r>
            <a:r>
              <a:rPr lang="en-GB" sz="1800" dirty="0" smtClean="0">
                <a:solidFill>
                  <a:schemeClr val="accent2"/>
                </a:solidFill>
                <a:sym typeface="Symbol"/>
              </a:rPr>
              <a:t> </a:t>
            </a:r>
            <a:r>
              <a:rPr lang="en-GB" sz="1800" dirty="0" err="1" smtClean="0">
                <a:solidFill>
                  <a:schemeClr val="accent2"/>
                </a:solidFill>
                <a:latin typeface="Symbol" pitchFamily="18" charset="2"/>
                <a:sym typeface="Symbol"/>
              </a:rPr>
              <a:t>gg</a:t>
            </a:r>
            <a:endParaRPr lang="en-GB" sz="1800" dirty="0">
              <a:solidFill>
                <a:schemeClr val="accent2"/>
              </a:solidFill>
              <a:latin typeface="Symbol" pitchFamily="18" charset="2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ALICE Calorimeters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28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2" name="Picture 4" descr="alice_technical_paper_ALICE-couleur-OK06_cut_name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8" y="955208"/>
            <a:ext cx="5730369" cy="41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28464" y="4267572"/>
            <a:ext cx="864096" cy="369332"/>
          </a:xfrm>
          <a:prstGeom prst="rect">
            <a:avLst/>
          </a:prstGeom>
          <a:solidFill>
            <a:srgbClr val="FABDFF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7030A0"/>
                </a:solidFill>
              </a:rPr>
              <a:t>PHOS</a:t>
            </a:r>
            <a:endParaRPr lang="en-GB" sz="1800" b="1" dirty="0">
              <a:solidFill>
                <a:srgbClr val="7030A0"/>
              </a:solidFill>
            </a:endParaRP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 bwMode="auto">
          <a:xfrm flipV="1">
            <a:off x="992560" y="3835524"/>
            <a:ext cx="1008112" cy="6167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880992" y="1810008"/>
            <a:ext cx="936104" cy="369332"/>
          </a:xfrm>
          <a:prstGeom prst="rect">
            <a:avLst/>
          </a:prstGeom>
          <a:solidFill>
            <a:srgbClr val="FFFF8F"/>
          </a:solidFill>
        </p:spPr>
        <p:txBody>
          <a:bodyPr wrap="square" rtlCol="0">
            <a:spAutoFit/>
          </a:bodyPr>
          <a:lstStyle/>
          <a:p>
            <a:r>
              <a:rPr lang="en-GB" sz="1800" b="1" dirty="0" err="1" smtClean="0">
                <a:solidFill>
                  <a:srgbClr val="B67A02"/>
                </a:solidFill>
              </a:rPr>
              <a:t>EMCal</a:t>
            </a:r>
            <a:endParaRPr lang="en-GB" sz="1800" b="1" dirty="0">
              <a:solidFill>
                <a:srgbClr val="B67A02"/>
              </a:solidFill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 bwMode="auto">
          <a:xfrm rot="10800000" flipV="1">
            <a:off x="3368824" y="1994674"/>
            <a:ext cx="1512168" cy="1126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B67A0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048672" y="955204"/>
            <a:ext cx="34408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accent2"/>
                </a:solidFill>
              </a:rPr>
              <a:t>Two electromagnetic calorimeters</a:t>
            </a:r>
            <a:br>
              <a:rPr lang="en-GB" sz="1800" dirty="0" smtClean="0">
                <a:solidFill>
                  <a:schemeClr val="accent2"/>
                </a:solidFill>
              </a:rPr>
            </a:br>
            <a:r>
              <a:rPr lang="en-GB" sz="1800" dirty="0" smtClean="0">
                <a:solidFill>
                  <a:schemeClr val="accent2"/>
                </a:solidFill>
              </a:rPr>
              <a:t> with complementary roles</a:t>
            </a:r>
            <a:endParaRPr lang="en-GB" sz="1800" dirty="0">
              <a:solidFill>
                <a:schemeClr val="accent2"/>
              </a:solidFill>
            </a:endParaRPr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3120" y="1624186"/>
            <a:ext cx="15621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7617296" y="2255991"/>
            <a:ext cx="2160240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Illustration of photon-jet physics in ALICE using the TPC for charged particle tracking, and the PHOS and EMCAL to measure photons and jets respectively</a:t>
            </a:r>
            <a:endParaRPr lang="en-GB" sz="1600" dirty="0"/>
          </a:p>
        </p:txBody>
      </p:sp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0752" y="4627612"/>
            <a:ext cx="3164079" cy="232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1712640" y="5194384"/>
            <a:ext cx="1008112" cy="369332"/>
          </a:xfrm>
          <a:prstGeom prst="rect">
            <a:avLst/>
          </a:prstGeom>
          <a:solidFill>
            <a:srgbClr val="D1D6FF"/>
          </a:solidFill>
        </p:spPr>
        <p:txBody>
          <a:bodyPr wrap="square" rtlCol="0">
            <a:spAutoFit/>
          </a:bodyPr>
          <a:lstStyle/>
          <a:p>
            <a:r>
              <a:rPr lang="en-GB" sz="1800" b="1" dirty="0" err="1" smtClean="0">
                <a:solidFill>
                  <a:schemeClr val="accent2"/>
                </a:solidFill>
              </a:rPr>
              <a:t>EMCal</a:t>
            </a:r>
            <a:endParaRPr lang="en-GB" sz="1800" b="1" dirty="0">
              <a:solidFill>
                <a:schemeClr val="accent2"/>
              </a:solidFill>
            </a:endParaRPr>
          </a:p>
        </p:txBody>
      </p:sp>
      <p:cxnSp>
        <p:nvCxnSpPr>
          <p:cNvPr id="33" name="Straight Arrow Connector 32"/>
          <p:cNvCxnSpPr>
            <a:stCxn id="31" idx="3"/>
          </p:cNvCxnSpPr>
          <p:nvPr/>
        </p:nvCxnSpPr>
        <p:spPr bwMode="auto">
          <a:xfrm flipV="1">
            <a:off x="2720752" y="5347692"/>
            <a:ext cx="1152128" cy="313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784648" y="6202496"/>
            <a:ext cx="864096" cy="369332"/>
          </a:xfrm>
          <a:prstGeom prst="rect">
            <a:avLst/>
          </a:prstGeom>
          <a:solidFill>
            <a:srgbClr val="C9EAFF"/>
          </a:solidFill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B0F0"/>
                </a:solidFill>
              </a:rPr>
              <a:t>PHOS</a:t>
            </a:r>
            <a:endParaRPr lang="en-GB" sz="1800" b="1" dirty="0">
              <a:solidFill>
                <a:srgbClr val="00B0F0"/>
              </a:solidFill>
            </a:endParaRPr>
          </a:p>
        </p:txBody>
      </p:sp>
      <p:cxnSp>
        <p:nvCxnSpPr>
          <p:cNvPr id="37" name="Straight Arrow Connector 36"/>
          <p:cNvCxnSpPr>
            <a:stCxn id="36" idx="3"/>
          </p:cNvCxnSpPr>
          <p:nvPr/>
        </p:nvCxnSpPr>
        <p:spPr bwMode="auto">
          <a:xfrm flipV="1">
            <a:off x="2648744" y="6283796"/>
            <a:ext cx="1296144" cy="1033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ALICE PHOS (</a:t>
            </a:r>
            <a:r>
              <a:rPr lang="en-GB" dirty="0" smtClean="0">
                <a:solidFill>
                  <a:srgbClr val="FF0000"/>
                </a:solidFill>
              </a:rPr>
              <a:t>Pho</a:t>
            </a:r>
            <a:r>
              <a:rPr lang="en-GB" dirty="0" smtClean="0"/>
              <a:t>ton </a:t>
            </a:r>
            <a:r>
              <a:rPr lang="en-GB" dirty="0" smtClean="0">
                <a:solidFill>
                  <a:srgbClr val="FF0000"/>
                </a:solidFill>
              </a:rPr>
              <a:t>S</a:t>
            </a:r>
            <a:r>
              <a:rPr lang="en-GB" dirty="0" smtClean="0"/>
              <a:t>pectrometer)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29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18" name="Group 10"/>
          <p:cNvGrpSpPr>
            <a:grpSpLocks/>
          </p:cNvGrpSpPr>
          <p:nvPr/>
        </p:nvGrpSpPr>
        <p:grpSpPr bwMode="auto">
          <a:xfrm>
            <a:off x="5241032" y="955204"/>
            <a:ext cx="3143238" cy="2785938"/>
            <a:chOff x="3118471" y="1762114"/>
            <a:chExt cx="6049364" cy="4643473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67049" y="1762114"/>
              <a:ext cx="6000786" cy="464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 rot="20266459">
              <a:off x="3118471" y="4460078"/>
              <a:ext cx="325848" cy="18487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1" name="Picture 20" descr="Alice-its-2006-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4123556"/>
            <a:ext cx="41767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3" name="TextBox 22"/>
          <p:cNvSpPr txBox="1"/>
          <p:nvPr/>
        </p:nvSpPr>
        <p:spPr>
          <a:xfrm>
            <a:off x="4880992" y="3907532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Full PHOS: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-  100</a:t>
            </a:r>
            <a:r>
              <a:rPr lang="en-GB" sz="1600" baseline="30000" dirty="0" smtClean="0">
                <a:solidFill>
                  <a:schemeClr val="accent2"/>
                </a:solidFill>
              </a:rPr>
              <a:t>O</a:t>
            </a:r>
            <a:r>
              <a:rPr lang="en-GB" sz="1600" dirty="0" smtClean="0">
                <a:solidFill>
                  <a:schemeClr val="accent2"/>
                </a:solidFill>
              </a:rPr>
              <a:t> in </a:t>
            </a:r>
            <a:r>
              <a:rPr lang="en-GB" sz="1600" b="1" i="1" dirty="0" smtClean="0">
                <a:solidFill>
                  <a:schemeClr val="accent2"/>
                </a:solidFill>
                <a:latin typeface="Symbol" pitchFamily="18" charset="2"/>
              </a:rPr>
              <a:t>f</a:t>
            </a:r>
            <a:r>
              <a:rPr lang="en-GB" sz="1600" dirty="0" smtClean="0">
                <a:solidFill>
                  <a:schemeClr val="accent2"/>
                </a:solidFill>
              </a:rPr>
              <a:t>, 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-  0.13  &lt; </a:t>
            </a:r>
            <a:r>
              <a:rPr lang="en-GB" sz="1600" b="1" i="1" dirty="0" smtClean="0">
                <a:solidFill>
                  <a:schemeClr val="accent2"/>
                </a:solidFill>
                <a:sym typeface="Symbol"/>
              </a:rPr>
              <a:t></a:t>
            </a:r>
            <a:r>
              <a:rPr lang="en-GB" sz="1600" dirty="0" smtClean="0">
                <a:solidFill>
                  <a:schemeClr val="accent2"/>
                </a:solidFill>
              </a:rPr>
              <a:t> &lt; +0.13). 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-  5 identical modules, of 56 x 64 crystals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   (17920 crystals in total), 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-  dimensions 22 x 22 x 180 mm</a:t>
            </a:r>
            <a:r>
              <a:rPr lang="en-GB" sz="1600" baseline="30000" dirty="0" smtClean="0">
                <a:solidFill>
                  <a:schemeClr val="accent2"/>
                </a:solidFill>
              </a:rPr>
              <a:t>3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-  APD (5 x 5 mm</a:t>
            </a:r>
            <a:r>
              <a:rPr lang="en-GB" sz="1600" baseline="30000" dirty="0" smtClean="0">
                <a:solidFill>
                  <a:schemeClr val="accent2"/>
                </a:solidFill>
              </a:rPr>
              <a:t>2</a:t>
            </a:r>
            <a:r>
              <a:rPr lang="en-GB" sz="1600" dirty="0" smtClean="0">
                <a:solidFill>
                  <a:schemeClr val="accent2"/>
                </a:solidFill>
              </a:rPr>
              <a:t>)  covers 5% of rear face.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6496" y="904533"/>
            <a:ext cx="3744416" cy="3147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PHOS designed to measure:</a:t>
            </a:r>
          </a:p>
          <a:p>
            <a:pPr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light mesons</a:t>
            </a:r>
          </a:p>
          <a:p>
            <a:pPr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thermal radiated photons</a:t>
            </a:r>
          </a:p>
          <a:p>
            <a:pPr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direct photons recoiling against jets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  (together with </a:t>
            </a:r>
            <a:r>
              <a:rPr lang="en-GB" sz="1600" dirty="0" err="1" smtClean="0">
                <a:solidFill>
                  <a:schemeClr val="accent2"/>
                </a:solidFill>
              </a:rPr>
              <a:t>EMCal</a:t>
            </a:r>
            <a:r>
              <a:rPr lang="en-GB" sz="1600" dirty="0" smtClean="0">
                <a:solidFill>
                  <a:schemeClr val="accent2"/>
                </a:solidFill>
              </a:rPr>
              <a:t> and TPC)</a:t>
            </a:r>
          </a:p>
          <a:p>
            <a:r>
              <a:rPr lang="en-GB" sz="1600" dirty="0" smtClean="0">
                <a:sym typeface="Symbol"/>
              </a:rPr>
              <a:t>Requires: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en-GB" sz="1600" dirty="0" smtClean="0">
                <a:sym typeface="Symbol"/>
              </a:rPr>
              <a:t>  good </a:t>
            </a:r>
            <a:r>
              <a:rPr lang="en-GB" sz="1600" dirty="0" err="1" smtClean="0">
                <a:latin typeface="Symbol" pitchFamily="18" charset="2"/>
                <a:sym typeface="Symbol"/>
              </a:rPr>
              <a:t>s</a:t>
            </a:r>
            <a:r>
              <a:rPr lang="en-GB" sz="1600" baseline="-25000" dirty="0" err="1" smtClean="0">
                <a:sym typeface="Symbol"/>
              </a:rPr>
              <a:t>E</a:t>
            </a:r>
            <a:r>
              <a:rPr lang="en-GB" sz="1600" dirty="0" smtClean="0">
                <a:sym typeface="Symbol"/>
              </a:rPr>
              <a:t>/E at few hundreds of  </a:t>
            </a:r>
            <a:r>
              <a:rPr lang="en-GB" sz="1600" dirty="0" err="1" smtClean="0">
                <a:sym typeface="Symbol"/>
              </a:rPr>
              <a:t>MeV</a:t>
            </a:r>
            <a:r>
              <a:rPr lang="en-GB" sz="1600" dirty="0" smtClean="0">
                <a:sym typeface="Symbol"/>
              </a:rPr>
              <a:t/>
            </a:r>
            <a:br>
              <a:rPr lang="en-GB" sz="1600" dirty="0" smtClean="0">
                <a:sym typeface="Symbol"/>
              </a:rPr>
            </a:br>
            <a:r>
              <a:rPr lang="en-GB" sz="1600" dirty="0" smtClean="0">
                <a:sym typeface="Symbol"/>
              </a:rPr>
              <a:t>   (</a:t>
            </a:r>
            <a:r>
              <a:rPr lang="en-GB" sz="1600" dirty="0" smtClean="0"/>
              <a:t>Thermal photons (1 &lt; </a:t>
            </a:r>
            <a:r>
              <a:rPr lang="en-GB" sz="1600" dirty="0" err="1" smtClean="0"/>
              <a:t>E</a:t>
            </a:r>
            <a:r>
              <a:rPr lang="en-GB" sz="1600" dirty="0" err="1" smtClean="0">
                <a:latin typeface="Symbol" pitchFamily="18" charset="2"/>
              </a:rPr>
              <a:t>g</a:t>
            </a:r>
            <a:r>
              <a:rPr lang="en-GB" sz="1600" dirty="0" smtClean="0"/>
              <a:t> &lt; 10 </a:t>
            </a:r>
            <a:r>
              <a:rPr lang="en-GB" sz="1600" dirty="0" err="1" smtClean="0"/>
              <a:t>GeV</a:t>
            </a:r>
            <a:r>
              <a:rPr lang="en-GB" sz="1600" dirty="0" smtClean="0"/>
              <a:t>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GB" sz="1600" dirty="0" smtClean="0">
                <a:sym typeface="Symbol"/>
              </a:rPr>
              <a:t>  fine granularity</a:t>
            </a:r>
            <a:br>
              <a:rPr lang="en-GB" sz="1600" dirty="0" smtClean="0">
                <a:sym typeface="Symbol"/>
              </a:rPr>
            </a:br>
            <a:r>
              <a:rPr lang="en-GB" sz="1600" dirty="0" smtClean="0">
                <a:sym typeface="Symbol"/>
              </a:rPr>
              <a:t>   (demanding heavy ion environment)</a:t>
            </a:r>
          </a:p>
          <a:p>
            <a:r>
              <a:rPr lang="en-GB" sz="1600" b="1" dirty="0" smtClean="0">
                <a:solidFill>
                  <a:schemeClr val="accent2"/>
                </a:solidFill>
                <a:sym typeface="Symbol"/>
              </a:rPr>
              <a:t> </a:t>
            </a: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PbWO</a:t>
            </a:r>
            <a:r>
              <a:rPr lang="en-GB" sz="1600" baseline="-25000" dirty="0" smtClean="0">
                <a:solidFill>
                  <a:schemeClr val="accent2"/>
                </a:solidFill>
                <a:sym typeface="Symbol"/>
              </a:rPr>
              <a:t>4</a:t>
            </a: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 crystals + APDs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(operated at -25</a:t>
            </a:r>
            <a:r>
              <a:rPr lang="en-GB" sz="1600" baseline="30000" dirty="0" smtClean="0">
                <a:solidFill>
                  <a:schemeClr val="accent2"/>
                </a:solidFill>
              </a:rPr>
              <a:t>O</a:t>
            </a:r>
            <a:r>
              <a:rPr lang="en-GB" sz="1600" dirty="0" smtClean="0">
                <a:solidFill>
                  <a:schemeClr val="accent2"/>
                </a:solidFill>
              </a:rPr>
              <a:t>C  to increase LY by 3x)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80992" y="592375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Currently installed:</a:t>
            </a:r>
          </a:p>
          <a:p>
            <a:r>
              <a:rPr lang="en-GB" sz="1600" dirty="0" smtClean="0"/>
              <a:t>- 3 modules (260</a:t>
            </a:r>
            <a:r>
              <a:rPr lang="en-GB" sz="1600" baseline="30000" dirty="0" smtClean="0"/>
              <a:t>O</a:t>
            </a:r>
            <a:r>
              <a:rPr lang="en-GB" sz="1600" dirty="0" smtClean="0"/>
              <a:t> &lt; </a:t>
            </a:r>
            <a:r>
              <a:rPr lang="en-GB" sz="1600" b="1" i="1" dirty="0" smtClean="0">
                <a:latin typeface="Symbol" pitchFamily="18" charset="2"/>
              </a:rPr>
              <a:t>f</a:t>
            </a:r>
            <a:r>
              <a:rPr lang="en-GB" sz="1600" dirty="0" smtClean="0"/>
              <a:t> &lt; 320</a:t>
            </a:r>
            <a:r>
              <a:rPr lang="en-GB" sz="1600" baseline="30000" dirty="0" smtClean="0"/>
              <a:t>O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of calorimetry at LHC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			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3</a:t>
            </a:fld>
            <a:endParaRPr lang="en-US" sz="1400" i="0" dirty="0">
              <a:latin typeface="Times New Roman" pitchFamily="18" charset="0"/>
            </a:endParaRPr>
          </a:p>
        </p:txBody>
      </p:sp>
      <p:sp>
        <p:nvSpPr>
          <p:cNvPr id="5" name="AutoShape 1081"/>
          <p:cNvSpPr>
            <a:spLocks noChangeArrowheads="1"/>
          </p:cNvSpPr>
          <p:nvPr/>
        </p:nvSpPr>
        <p:spPr bwMode="auto">
          <a:xfrm>
            <a:off x="144016" y="955204"/>
            <a:ext cx="9561512" cy="5780806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accent5">
                <a:lumMod val="50000"/>
                <a:alpha val="50000"/>
              </a:schemeClr>
            </a:outerShdw>
          </a:effectLst>
        </p:spPr>
        <p:txBody>
          <a:bodyPr wrap="none" lIns="0" tIns="36000" rIns="0" bIns="36000" anchor="t"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b="1" dirty="0" smtClean="0">
                <a:solidFill>
                  <a:srgbClr val="0000FF"/>
                </a:solidFill>
                <a:latin typeface="Arial" charset="0"/>
              </a:rPr>
              <a:t>For the general purpose detectors: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00FF"/>
                </a:solidFill>
                <a:latin typeface="Arial" charset="0"/>
              </a:rPr>
              <a:t> High rate capability (25 ns bunch spacing)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00FF"/>
                </a:solidFill>
                <a:latin typeface="Arial" charset="0"/>
              </a:rPr>
              <a:t> Fine granularity (minimize ‘pile-up’ and optimize isolation cuts)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00FF"/>
                </a:solidFill>
                <a:latin typeface="Arial" charset="0"/>
              </a:rPr>
              <a:t> Good energy resolution, especially at high energy (search for narrow resonances)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00FF"/>
                </a:solidFill>
                <a:latin typeface="Arial" charset="0"/>
              </a:rPr>
              <a:t> Hermetic and uniform coverage down to small angles wrt the beam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00FF"/>
                </a:solidFill>
                <a:latin typeface="Arial" charset="0"/>
              </a:rPr>
              <a:t> Long term stability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00FF"/>
                </a:solidFill>
                <a:latin typeface="Arial" charset="0"/>
              </a:rPr>
              <a:t> Strong resistance to radiation damage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00FF"/>
                </a:solidFill>
                <a:latin typeface="Arial" charset="0"/>
              </a:rPr>
              <a:t> Use of technologies lending themselves to industrial-scale construction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800" b="1" dirty="0" smtClean="0">
                <a:solidFill>
                  <a:srgbClr val="0000FF"/>
                </a:solidFill>
                <a:latin typeface="Arial" charset="0"/>
              </a:rPr>
              <a:t> Affordable cost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1800" dirty="0" smtClean="0"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latin typeface="Arial" charset="0"/>
              </a:rPr>
              <a:t>In practice, the above requirements may impose conflicting constraints, resulting in</a:t>
            </a:r>
            <a:br>
              <a:rPr lang="en-GB" sz="1800" dirty="0" smtClean="0">
                <a:latin typeface="Arial" charset="0"/>
              </a:rPr>
            </a:br>
            <a:r>
              <a:rPr lang="en-GB" sz="1800" dirty="0" smtClean="0">
                <a:latin typeface="Arial" charset="0"/>
              </a:rPr>
              <a:t>compromises.</a:t>
            </a:r>
            <a:br>
              <a:rPr lang="en-GB" sz="1800" dirty="0" smtClean="0">
                <a:latin typeface="Arial" charset="0"/>
              </a:rPr>
            </a:br>
            <a:r>
              <a:rPr lang="en-GB" sz="1800" dirty="0" smtClean="0">
                <a:latin typeface="Arial" charset="0"/>
              </a:rPr>
              <a:t>For example, very high electromagnetic energy resolution and very high </a:t>
            </a:r>
            <a:r>
              <a:rPr lang="en-GB" sz="1800" dirty="0" err="1" smtClean="0">
                <a:latin typeface="Arial" charset="0"/>
              </a:rPr>
              <a:t>hadronic</a:t>
            </a:r>
            <a:r>
              <a:rPr lang="en-GB" sz="1800" dirty="0" smtClean="0">
                <a:latin typeface="Arial" charset="0"/>
              </a:rPr>
              <a:t> resolution</a:t>
            </a:r>
            <a:br>
              <a:rPr lang="en-GB" sz="1800" dirty="0" smtClean="0">
                <a:latin typeface="Arial" charset="0"/>
              </a:rPr>
            </a:br>
            <a:r>
              <a:rPr lang="en-GB" sz="1800" dirty="0" smtClean="0">
                <a:latin typeface="Arial" charset="0"/>
              </a:rPr>
              <a:t>are in general incompatible.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sz="2400" u="sng" dirty="0" smtClean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ALICE </a:t>
            </a:r>
            <a:r>
              <a:rPr lang="en-GB" dirty="0" err="1" smtClean="0"/>
              <a:t>EMCal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30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2" cstate="print"/>
          <a:srcRect l="12000" t="2273" r="4003" b="6818"/>
          <a:stretch>
            <a:fillRect/>
          </a:stretch>
        </p:blipFill>
        <p:spPr bwMode="auto">
          <a:xfrm>
            <a:off x="200472" y="899999"/>
            <a:ext cx="3960440" cy="345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968" y="3979540"/>
            <a:ext cx="2916634" cy="300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 b="13282"/>
          <a:stretch>
            <a:fillRect/>
          </a:stretch>
        </p:blipFill>
        <p:spPr bwMode="auto">
          <a:xfrm>
            <a:off x="7545288" y="3259460"/>
            <a:ext cx="227616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5288" y="5059660"/>
            <a:ext cx="2286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0472" y="4417972"/>
            <a:ext cx="4104456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Full </a:t>
            </a:r>
            <a:r>
              <a:rPr lang="en-GB" sz="1600" b="1" dirty="0" err="1" smtClean="0">
                <a:solidFill>
                  <a:schemeClr val="accent2"/>
                </a:solidFill>
              </a:rPr>
              <a:t>EMCal</a:t>
            </a:r>
            <a:r>
              <a:rPr lang="en-GB" sz="1600" b="1" dirty="0" smtClean="0">
                <a:solidFill>
                  <a:schemeClr val="accent2"/>
                </a:solidFill>
              </a:rPr>
              <a:t>: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- 10  full </a:t>
            </a:r>
            <a:r>
              <a:rPr lang="en-GB" sz="1600" dirty="0" err="1" smtClean="0">
                <a:solidFill>
                  <a:schemeClr val="accent2"/>
                </a:solidFill>
              </a:rPr>
              <a:t>supermodules</a:t>
            </a:r>
            <a:r>
              <a:rPr lang="en-GB" sz="1600" dirty="0" smtClean="0">
                <a:solidFill>
                  <a:schemeClr val="accent2"/>
                </a:solidFill>
              </a:rPr>
              <a:t> of 24 x 48 Towers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 - 2  1/3-size </a:t>
            </a:r>
            <a:r>
              <a:rPr lang="en-GB" sz="1600" dirty="0" err="1" smtClean="0">
                <a:solidFill>
                  <a:schemeClr val="accent2"/>
                </a:solidFill>
              </a:rPr>
              <a:t>supermodules</a:t>
            </a:r>
            <a:r>
              <a:rPr lang="en-GB" sz="1600" dirty="0" smtClean="0">
                <a:solidFill>
                  <a:schemeClr val="accent2"/>
                </a:solidFill>
              </a:rPr>
              <a:t> of 8 x 48 Towers</a:t>
            </a:r>
          </a:p>
          <a:p>
            <a:pPr>
              <a:spcAft>
                <a:spcPts val="600"/>
              </a:spcAft>
            </a:pPr>
            <a:r>
              <a:rPr lang="en-GB" sz="1600" b="1" dirty="0" smtClean="0">
                <a:solidFill>
                  <a:schemeClr val="accent2"/>
                </a:solidFill>
                <a:sym typeface="Symbol"/>
              </a:rPr>
              <a:t></a:t>
            </a: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12 288 towers total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428 cm from beam (0.8 </a:t>
            </a:r>
            <a:r>
              <a:rPr lang="en-GB" sz="1600" i="1" dirty="0" smtClean="0">
                <a:solidFill>
                  <a:schemeClr val="accent2"/>
                </a:solidFill>
                <a:sym typeface="Symbol"/>
              </a:rPr>
              <a:t>X</a:t>
            </a:r>
            <a:r>
              <a:rPr lang="en-GB" sz="1600" baseline="-25000" dirty="0" smtClean="0">
                <a:solidFill>
                  <a:schemeClr val="accent2"/>
                </a:solidFill>
                <a:sym typeface="Symbol"/>
              </a:rPr>
              <a:t>0</a:t>
            </a: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 in front)</a:t>
            </a:r>
          </a:p>
          <a:p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Total coverage: 107</a:t>
            </a:r>
            <a:r>
              <a:rPr lang="en-GB" sz="1600" baseline="30000" dirty="0" smtClean="0">
                <a:solidFill>
                  <a:schemeClr val="accent2"/>
                </a:solidFill>
                <a:sym typeface="Symbol"/>
              </a:rPr>
              <a:t>O</a:t>
            </a: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 in </a:t>
            </a:r>
            <a:r>
              <a:rPr lang="en-GB" sz="1600" i="1" dirty="0" smtClean="0">
                <a:solidFill>
                  <a:schemeClr val="accent2"/>
                </a:solidFill>
                <a:latin typeface="Symbol" pitchFamily="18" charset="2"/>
                <a:sym typeface="Symbol"/>
              </a:rPr>
              <a:t>f</a:t>
            </a: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, |</a:t>
            </a:r>
            <a:r>
              <a:rPr lang="en-GB" sz="1600" i="1" dirty="0" smtClean="0">
                <a:solidFill>
                  <a:schemeClr val="accent2"/>
                </a:solidFill>
                <a:latin typeface="Symbol" pitchFamily="18" charset="2"/>
                <a:sym typeface="Symbol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  <a:sym typeface="Symbol"/>
              </a:rPr>
              <a:t>| &lt; 0.7</a:t>
            </a:r>
          </a:p>
          <a:p>
            <a:endParaRPr lang="en-GB" sz="1600" b="1" dirty="0" smtClean="0"/>
          </a:p>
          <a:p>
            <a:r>
              <a:rPr lang="en-GB" sz="1600" dirty="0" smtClean="0"/>
              <a:t> 4 SM installed for 2010 run</a:t>
            </a:r>
          </a:p>
          <a:p>
            <a:r>
              <a:rPr lang="en-GB" sz="1600" dirty="0" err="1" smtClean="0"/>
              <a:t>EMCal</a:t>
            </a:r>
            <a:r>
              <a:rPr lang="en-GB" sz="1600" dirty="0" smtClean="0"/>
              <a:t> completed in 2010/11 shutdown</a:t>
            </a:r>
            <a:endParaRPr lang="en-GB" sz="16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304928" y="904533"/>
            <a:ext cx="3744416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600" dirty="0" err="1" smtClean="0">
                <a:solidFill>
                  <a:schemeClr val="accent2"/>
                </a:solidFill>
              </a:rPr>
              <a:t>EMCal</a:t>
            </a:r>
            <a:r>
              <a:rPr lang="en-GB" sz="1600" dirty="0" smtClean="0">
                <a:solidFill>
                  <a:schemeClr val="accent2"/>
                </a:solidFill>
              </a:rPr>
              <a:t> designed to measure: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</a:t>
            </a:r>
            <a:r>
              <a:rPr lang="en-GB" sz="1600" dirty="0" err="1" smtClean="0">
                <a:solidFill>
                  <a:schemeClr val="accent2"/>
                </a:solidFill>
              </a:rPr>
              <a:t>em</a:t>
            </a:r>
            <a:r>
              <a:rPr lang="en-GB" sz="1600" dirty="0" smtClean="0">
                <a:solidFill>
                  <a:schemeClr val="accent2"/>
                </a:solidFill>
              </a:rPr>
              <a:t> showers up to 250 </a:t>
            </a:r>
            <a:r>
              <a:rPr lang="en-GB" sz="1600" dirty="0" err="1" smtClean="0">
                <a:solidFill>
                  <a:schemeClr val="accent2"/>
                </a:solidFill>
              </a:rPr>
              <a:t>GeV</a:t>
            </a:r>
            <a:endParaRPr lang="en-GB" sz="1600" dirty="0" smtClean="0">
              <a:solidFill>
                <a:schemeClr val="accent2"/>
              </a:solidFill>
            </a:endParaRPr>
          </a:p>
          <a:p>
            <a:pPr>
              <a:spcAft>
                <a:spcPts val="300"/>
              </a:spcAft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jets up to 200 </a:t>
            </a:r>
            <a:r>
              <a:rPr lang="en-GB" sz="1600" dirty="0" err="1" smtClean="0">
                <a:solidFill>
                  <a:schemeClr val="accent2"/>
                </a:solidFill>
              </a:rPr>
              <a:t>GeV</a:t>
            </a:r>
            <a:endParaRPr lang="en-GB" sz="1600" dirty="0" smtClean="0">
              <a:solidFill>
                <a:schemeClr val="accent2"/>
              </a:solidFill>
            </a:endParaRPr>
          </a:p>
          <a:p>
            <a:pPr>
              <a:spcAft>
                <a:spcPts val="3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  (together with </a:t>
            </a:r>
            <a:r>
              <a:rPr lang="en-GB" sz="1600" dirty="0" err="1" smtClean="0">
                <a:solidFill>
                  <a:schemeClr val="accent2"/>
                </a:solidFill>
              </a:rPr>
              <a:t>theTPC</a:t>
            </a:r>
            <a:r>
              <a:rPr lang="en-GB" sz="1600" dirty="0" smtClean="0">
                <a:solidFill>
                  <a:schemeClr val="accent2"/>
                </a:solidFill>
              </a:rPr>
              <a:t>)</a:t>
            </a:r>
          </a:p>
          <a:p>
            <a:endParaRPr lang="en-GB" sz="800" b="1" dirty="0" smtClean="0">
              <a:sym typeface="Symbol"/>
            </a:endParaRPr>
          </a:p>
          <a:p>
            <a:pPr>
              <a:spcAft>
                <a:spcPts val="300"/>
              </a:spcAft>
            </a:pPr>
            <a:r>
              <a:rPr lang="en-GB" sz="1600" b="1" dirty="0" smtClean="0">
                <a:sym typeface="Symbol"/>
              </a:rPr>
              <a:t></a:t>
            </a:r>
            <a:r>
              <a:rPr lang="en-GB" sz="1600" dirty="0" smtClean="0">
                <a:sym typeface="Symbol"/>
              </a:rPr>
              <a:t> </a:t>
            </a:r>
            <a:r>
              <a:rPr lang="en-GB" sz="1600" dirty="0" err="1" smtClean="0">
                <a:sym typeface="Symbol"/>
              </a:rPr>
              <a:t>Shashlik</a:t>
            </a:r>
            <a:r>
              <a:rPr lang="en-GB" sz="1600" dirty="0" smtClean="0">
                <a:sym typeface="Symbol"/>
              </a:rPr>
              <a:t> modules + APDs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en-GB" sz="1600" dirty="0" smtClean="0">
                <a:sym typeface="Symbol"/>
              </a:rPr>
              <a:t> 77 layers: </a:t>
            </a:r>
            <a:r>
              <a:rPr lang="en-GB" sz="1600" dirty="0" err="1" smtClean="0">
                <a:sym typeface="Symbol"/>
              </a:rPr>
              <a:t>Pb</a:t>
            </a:r>
            <a:r>
              <a:rPr lang="en-GB" sz="1600" dirty="0" smtClean="0">
                <a:sym typeface="Symbol"/>
              </a:rPr>
              <a:t> (1.4 mm) / Sc (1.7 mm)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en-GB" sz="1600" dirty="0" smtClean="0">
                <a:sym typeface="Symbol"/>
              </a:rPr>
              <a:t> (24.6 cm / 20.1 </a:t>
            </a:r>
            <a:r>
              <a:rPr lang="en-GB" sz="1600" i="1" dirty="0" smtClean="0">
                <a:sym typeface="Symbol"/>
              </a:rPr>
              <a:t>X</a:t>
            </a:r>
            <a:r>
              <a:rPr lang="en-GB" sz="1600" baseline="-25000" dirty="0" smtClean="0">
                <a:sym typeface="Symbol"/>
              </a:rPr>
              <a:t>0</a:t>
            </a:r>
            <a:r>
              <a:rPr lang="en-GB" sz="1600" dirty="0" smtClean="0">
                <a:sym typeface="Symbol"/>
              </a:rPr>
              <a:t>, </a:t>
            </a:r>
            <a:r>
              <a:rPr lang="en-GB" sz="1600" i="1" dirty="0" smtClean="0">
                <a:sym typeface="Symbol"/>
              </a:rPr>
              <a:t>R</a:t>
            </a:r>
            <a:r>
              <a:rPr lang="en-GB" sz="1600" i="1" baseline="-25000" dirty="0" smtClean="0">
                <a:sym typeface="Symbol"/>
              </a:rPr>
              <a:t>M</a:t>
            </a:r>
            <a:r>
              <a:rPr lang="en-GB" sz="1600" dirty="0" smtClean="0">
                <a:sym typeface="Symbol"/>
              </a:rPr>
              <a:t> = 3.2 cm)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en-GB" sz="1600" dirty="0" smtClean="0">
                <a:sym typeface="Symbol"/>
              </a:rPr>
              <a:t> 4 Towers/module – each 6x 6 cm</a:t>
            </a:r>
            <a:r>
              <a:rPr lang="en-GB" sz="1600" baseline="30000" dirty="0" smtClean="0">
                <a:sym typeface="Symbol"/>
              </a:rPr>
              <a:t>2</a:t>
            </a:r>
          </a:p>
          <a:p>
            <a:pPr>
              <a:spcAft>
                <a:spcPts val="300"/>
              </a:spcAft>
              <a:buFontTx/>
              <a:buChar char="-"/>
            </a:pPr>
            <a:r>
              <a:rPr lang="en-GB" sz="1600" dirty="0" smtClean="0">
                <a:sym typeface="Symbol"/>
              </a:rPr>
              <a:t> 5 x 5 mm</a:t>
            </a:r>
            <a:r>
              <a:rPr lang="en-GB" sz="1600" baseline="30000" dirty="0" smtClean="0">
                <a:sym typeface="Symbol"/>
              </a:rPr>
              <a:t>2</a:t>
            </a:r>
            <a:r>
              <a:rPr lang="en-GB" sz="1600" dirty="0" smtClean="0">
                <a:sym typeface="Symbol"/>
              </a:rPr>
              <a:t> APD, gain =30</a:t>
            </a:r>
            <a:endParaRPr lang="en-GB" sz="16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ALICE </a:t>
            </a:r>
            <a:r>
              <a:rPr lang="en-GB" dirty="0" err="1" smtClean="0"/>
              <a:t>EMCal</a:t>
            </a:r>
            <a:r>
              <a:rPr lang="en-GB" dirty="0" smtClean="0"/>
              <a:t> &amp; PHOS performance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31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16496" y="3888000"/>
            <a:ext cx="4061250" cy="3130060"/>
            <a:chOff x="5238784" y="1904988"/>
            <a:chExt cx="4321141" cy="3329925"/>
          </a:xfrm>
        </p:grpSpPr>
        <p:pic>
          <p:nvPicPr>
            <p:cNvPr id="11" name="Picture 8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38784" y="2170675"/>
              <a:ext cx="4321141" cy="30642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 bwMode="auto">
            <a:xfrm>
              <a:off x="7882660" y="1904988"/>
              <a:ext cx="1641794" cy="7853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310059" y="3548255"/>
              <a:ext cx="1643484" cy="7853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Helvetica" pitchFamily="52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GB"/>
            </a:p>
          </p:txBody>
        </p:sp>
        <p:cxnSp>
          <p:nvCxnSpPr>
            <p:cNvPr id="14" name="Straight Connector 83"/>
            <p:cNvCxnSpPr>
              <a:cxnSpLocks noChangeShapeType="1"/>
            </p:cNvCxnSpPr>
            <p:nvPr/>
          </p:nvCxnSpPr>
          <p:spPr bwMode="auto">
            <a:xfrm>
              <a:off x="7881958" y="2232000"/>
              <a:ext cx="1224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5" name="Straight Connector 84"/>
            <p:cNvCxnSpPr>
              <a:cxnSpLocks noChangeShapeType="1"/>
            </p:cNvCxnSpPr>
            <p:nvPr/>
          </p:nvCxnSpPr>
          <p:spPr bwMode="auto">
            <a:xfrm rot="5400000">
              <a:off x="8899200" y="2462400"/>
              <a:ext cx="460800" cy="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</p:spPr>
        </p:cxnSp>
      </p:grp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72" y="1117154"/>
            <a:ext cx="4239244" cy="300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920552" y="894229"/>
            <a:ext cx="30963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dirty="0" smtClean="0">
                <a:solidFill>
                  <a:schemeClr val="accent2"/>
                </a:solidFill>
              </a:rPr>
              <a:t>Energy resolution in test beam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45160" y="2694429"/>
            <a:ext cx="783704" cy="349702"/>
          </a:xfrm>
          <a:prstGeom prst="rect">
            <a:avLst/>
          </a:prstGeom>
          <a:solidFill>
            <a:srgbClr val="FFFF8F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accent2"/>
                </a:solidFill>
              </a:rPr>
              <a:t>PHOS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73152" y="4555604"/>
            <a:ext cx="783704" cy="349702"/>
          </a:xfrm>
          <a:prstGeom prst="rect">
            <a:avLst/>
          </a:prstGeom>
          <a:solidFill>
            <a:srgbClr val="FFFF8F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800" dirty="0" err="1" smtClean="0">
                <a:solidFill>
                  <a:schemeClr val="accent2"/>
                </a:solidFill>
              </a:rPr>
              <a:t>EMCal</a:t>
            </a:r>
            <a:endParaRPr lang="en-GB" sz="1800" dirty="0">
              <a:solidFill>
                <a:schemeClr val="accent2"/>
              </a:solidFill>
            </a:endParaRPr>
          </a:p>
        </p:txBody>
      </p: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4" cstate="print"/>
          <a:srcRect t="11566"/>
          <a:stretch>
            <a:fillRect/>
          </a:stretch>
        </p:blipFill>
        <p:spPr bwMode="auto">
          <a:xfrm>
            <a:off x="5486746" y="1229186"/>
            <a:ext cx="3354686" cy="289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5" cstate="print"/>
          <a:srcRect b="1015"/>
          <a:stretch>
            <a:fillRect/>
          </a:stretch>
        </p:blipFill>
        <p:spPr bwMode="auto">
          <a:xfrm>
            <a:off x="5527409" y="4196141"/>
            <a:ext cx="3314023" cy="280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5817096" y="894229"/>
            <a:ext cx="35283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 err="1" smtClean="0">
                <a:solidFill>
                  <a:schemeClr val="accent2"/>
                </a:solidFill>
                <a:latin typeface="Symbol" pitchFamily="18" charset="2"/>
              </a:rPr>
              <a:t>gg</a:t>
            </a:r>
            <a:r>
              <a:rPr lang="en-GB" sz="1800" dirty="0" smtClean="0">
                <a:solidFill>
                  <a:schemeClr val="accent2"/>
                </a:solidFill>
              </a:rPr>
              <a:t> invariant mass – 2010 LHC run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05128" y="2683396"/>
            <a:ext cx="783704" cy="349702"/>
          </a:xfrm>
          <a:prstGeom prst="rect">
            <a:avLst/>
          </a:prstGeom>
          <a:solidFill>
            <a:srgbClr val="FFFF8F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accent2"/>
                </a:solidFill>
              </a:rPr>
              <a:t>PHOS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66000" y="4555604"/>
            <a:ext cx="783704" cy="349702"/>
          </a:xfrm>
          <a:prstGeom prst="rect">
            <a:avLst/>
          </a:prstGeom>
          <a:solidFill>
            <a:srgbClr val="FFFF8F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800" dirty="0" err="1" smtClean="0">
                <a:solidFill>
                  <a:schemeClr val="accent2"/>
                </a:solidFill>
              </a:rPr>
              <a:t>EMCal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89304" y="1243236"/>
            <a:ext cx="1584176" cy="56514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smtClean="0"/>
              <a:t>m</a:t>
            </a:r>
            <a:r>
              <a:rPr lang="en-GB" sz="1600" baseline="-25000" dirty="0" smtClean="0"/>
              <a:t>0</a:t>
            </a:r>
            <a:r>
              <a:rPr lang="en-GB" sz="1600" dirty="0" smtClean="0"/>
              <a:t> = 135.2 </a:t>
            </a:r>
            <a:r>
              <a:rPr lang="en-GB" sz="1600" dirty="0" err="1" smtClean="0"/>
              <a:t>MeV</a:t>
            </a:r>
            <a:endParaRPr lang="en-GB" sz="1600" dirty="0" smtClean="0"/>
          </a:p>
          <a:p>
            <a:r>
              <a:rPr lang="en-GB" sz="1600" dirty="0" smtClean="0">
                <a:latin typeface="Symbol" pitchFamily="18" charset="2"/>
              </a:rPr>
              <a:t>s</a:t>
            </a:r>
            <a:r>
              <a:rPr lang="en-GB" sz="1600" dirty="0" smtClean="0"/>
              <a:t> =  6.4 </a:t>
            </a:r>
            <a:r>
              <a:rPr lang="en-GB" sz="1600" dirty="0" err="1" smtClean="0"/>
              <a:t>MeV</a:t>
            </a:r>
            <a:endParaRPr lang="en-GB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7617296" y="4195564"/>
            <a:ext cx="1584176" cy="81136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 smtClean="0"/>
              <a:t>m</a:t>
            </a:r>
            <a:r>
              <a:rPr lang="en-GB" sz="1600" baseline="-25000" dirty="0" smtClean="0"/>
              <a:t>0</a:t>
            </a:r>
            <a:r>
              <a:rPr lang="en-GB" sz="1600" dirty="0" smtClean="0"/>
              <a:t> = 135.3 </a:t>
            </a:r>
            <a:r>
              <a:rPr lang="en-GB" sz="1600" dirty="0" err="1" smtClean="0"/>
              <a:t>MeV</a:t>
            </a:r>
            <a:endParaRPr lang="en-GB" sz="1600" dirty="0" smtClean="0"/>
          </a:p>
          <a:p>
            <a:r>
              <a:rPr lang="en-GB" sz="1600" dirty="0" smtClean="0">
                <a:latin typeface="Symbol" pitchFamily="18" charset="2"/>
              </a:rPr>
              <a:t>s</a:t>
            </a:r>
            <a:r>
              <a:rPr lang="en-GB" sz="1600" dirty="0" smtClean="0"/>
              <a:t> =  9.5 </a:t>
            </a:r>
            <a:r>
              <a:rPr lang="en-GB" sz="1600" dirty="0" err="1" smtClean="0"/>
              <a:t>MeV</a:t>
            </a:r>
            <a:endParaRPr lang="en-GB" sz="1600" dirty="0" smtClean="0"/>
          </a:p>
          <a:p>
            <a:endParaRPr lang="en-GB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7257256" y="5923756"/>
            <a:ext cx="144016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400" dirty="0" smtClean="0"/>
              <a:t>5 &lt; </a:t>
            </a:r>
            <a:r>
              <a:rPr lang="en-GB" sz="1400" dirty="0" err="1" smtClean="0"/>
              <a:t>p</a:t>
            </a:r>
            <a:r>
              <a:rPr lang="en-GB" sz="1400" baseline="-25000" dirty="0" err="1" smtClean="0"/>
              <a:t>T</a:t>
            </a:r>
            <a:r>
              <a:rPr lang="en-GB" sz="1400" dirty="0" smtClean="0"/>
              <a:t> &lt; 6 </a:t>
            </a:r>
            <a:r>
              <a:rPr lang="en-GB" sz="1400" dirty="0" err="1" smtClean="0"/>
              <a:t>GeV</a:t>
            </a:r>
            <a:r>
              <a:rPr lang="en-GB" sz="1400" dirty="0" smtClean="0"/>
              <a:t>/c</a:t>
            </a:r>
            <a:endParaRPr lang="en-GB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7481664" y="2971428"/>
            <a:ext cx="1143744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400" dirty="0" err="1" smtClean="0"/>
              <a:t>p</a:t>
            </a:r>
            <a:r>
              <a:rPr lang="en-GB" sz="1400" baseline="-25000" dirty="0" err="1" smtClean="0"/>
              <a:t>T</a:t>
            </a:r>
            <a:r>
              <a:rPr lang="en-GB" sz="1400" dirty="0" smtClean="0"/>
              <a:t> &gt; 6 </a:t>
            </a:r>
            <a:r>
              <a:rPr lang="en-GB" sz="1400" dirty="0" err="1" smtClean="0"/>
              <a:t>GeV</a:t>
            </a:r>
            <a:r>
              <a:rPr lang="en-GB" sz="1400" dirty="0" smtClean="0"/>
              <a:t>/c</a:t>
            </a:r>
            <a:endParaRPr lang="en-GB" sz="14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C9DF1DDD-D6A1-4319-AE4B-5195D6752B3D}" type="slidenum">
              <a:rPr lang="en-US"/>
              <a:pPr/>
              <a:t>32</a:t>
            </a:fld>
            <a:endParaRPr lang="en-US" sz="1400" i="0">
              <a:latin typeface="Times New Roman" pitchFamily="18" charset="0"/>
            </a:endParaRP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sp>
        <p:nvSpPr>
          <p:cNvPr id="276483" name="AutoShape 3"/>
          <p:cNvSpPr>
            <a:spLocks noChangeArrowheads="1"/>
          </p:cNvSpPr>
          <p:nvPr/>
        </p:nvSpPr>
        <p:spPr bwMode="auto">
          <a:xfrm>
            <a:off x="344488" y="1603375"/>
            <a:ext cx="9074150" cy="381635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  <p:txBody>
          <a:bodyPr wrap="none" anchor="ctr"/>
          <a:lstStyle/>
          <a:p>
            <a:pPr defTabSz="36000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v"/>
            </a:pPr>
            <a:r>
              <a:rPr lang="en-GB" sz="2000" b="1" dirty="0">
                <a:solidFill>
                  <a:srgbClr val="FF3300"/>
                </a:solidFill>
              </a:rPr>
              <a:t>	</a:t>
            </a:r>
            <a:r>
              <a:rPr lang="en-GB" sz="2000" dirty="0" smtClean="0">
                <a:solidFill>
                  <a:schemeClr val="accent2"/>
                </a:solidFill>
              </a:rPr>
              <a:t>The design and construction of the calorimeters for the LHC experiments</a:t>
            </a:r>
            <a:br>
              <a:rPr lang="en-GB" sz="2000" dirty="0" smtClean="0">
                <a:solidFill>
                  <a:schemeClr val="accent2"/>
                </a:solidFill>
              </a:rPr>
            </a:br>
            <a:r>
              <a:rPr lang="en-GB" sz="2000" dirty="0" smtClean="0">
                <a:solidFill>
                  <a:schemeClr val="accent2"/>
                </a:solidFill>
              </a:rPr>
              <a:t> 	have posed challenges on an unprecedented scale.</a:t>
            </a:r>
            <a:endParaRPr lang="en-GB" sz="2000" b="1" dirty="0">
              <a:solidFill>
                <a:srgbClr val="FF3300"/>
              </a:solidFill>
            </a:endParaRPr>
          </a:p>
          <a:p>
            <a:pPr defTabSz="36000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v"/>
            </a:pPr>
            <a:r>
              <a:rPr lang="en-GB" sz="2000" b="1" dirty="0">
                <a:solidFill>
                  <a:srgbClr val="FF3300"/>
                </a:solidFill>
              </a:rPr>
              <a:t>	</a:t>
            </a:r>
            <a:r>
              <a:rPr lang="en-GB" sz="2000" dirty="0" smtClean="0">
                <a:solidFill>
                  <a:schemeClr val="accent2"/>
                </a:solidFill>
              </a:rPr>
              <a:t>Overcoming these challenges required extensive  R&amp;D programmes,</a:t>
            </a:r>
            <a:br>
              <a:rPr lang="en-GB" sz="2000" dirty="0" smtClean="0">
                <a:solidFill>
                  <a:schemeClr val="accent2"/>
                </a:solidFill>
              </a:rPr>
            </a:br>
            <a:r>
              <a:rPr lang="en-GB" sz="2000" dirty="0" smtClean="0">
                <a:solidFill>
                  <a:schemeClr val="accent2"/>
                </a:solidFill>
              </a:rPr>
              <a:t>	leading to important detector innovations.</a:t>
            </a:r>
            <a:endParaRPr lang="en-GB" sz="2000" b="1" dirty="0">
              <a:solidFill>
                <a:srgbClr val="FF3300"/>
              </a:solidFill>
            </a:endParaRPr>
          </a:p>
          <a:p>
            <a:pPr defTabSz="36000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FF3300"/>
                </a:solidFill>
              </a:rPr>
              <a:t>	</a:t>
            </a:r>
            <a:r>
              <a:rPr lang="en-GB" sz="2000" dirty="0" smtClean="0">
                <a:solidFill>
                  <a:schemeClr val="accent2"/>
                </a:solidFill>
              </a:rPr>
              <a:t>A variety of technologies have been chosen by the four main experiments,</a:t>
            </a:r>
            <a:br>
              <a:rPr lang="en-GB" sz="2000" dirty="0" smtClean="0">
                <a:solidFill>
                  <a:schemeClr val="accent2"/>
                </a:solidFill>
              </a:rPr>
            </a:br>
            <a:r>
              <a:rPr lang="en-GB" sz="2000" dirty="0" smtClean="0">
                <a:solidFill>
                  <a:schemeClr val="accent2"/>
                </a:solidFill>
              </a:rPr>
              <a:t> 	tailored to meet particular physics needs.</a:t>
            </a:r>
            <a:endParaRPr lang="en-GB" sz="2000" b="1" dirty="0" smtClean="0">
              <a:solidFill>
                <a:srgbClr val="FF3300"/>
              </a:solidFill>
            </a:endParaRPr>
          </a:p>
          <a:p>
            <a:pPr defTabSz="36000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FF3300"/>
                </a:solidFill>
              </a:rPr>
              <a:t>	</a:t>
            </a:r>
            <a:r>
              <a:rPr lang="en-GB" sz="2000" dirty="0" smtClean="0">
                <a:solidFill>
                  <a:schemeClr val="accent2"/>
                </a:solidFill>
              </a:rPr>
              <a:t>All the detectors have been implemented successfully and have met,</a:t>
            </a:r>
            <a:br>
              <a:rPr lang="en-GB" sz="2000" dirty="0" smtClean="0">
                <a:solidFill>
                  <a:schemeClr val="accent2"/>
                </a:solidFill>
              </a:rPr>
            </a:br>
            <a:r>
              <a:rPr lang="en-GB" sz="2000" dirty="0" smtClean="0">
                <a:solidFill>
                  <a:schemeClr val="accent2"/>
                </a:solidFill>
              </a:rPr>
              <a:t>	or are close to, meeting their design goals.</a:t>
            </a:r>
            <a:endParaRPr lang="en-GB" sz="2000" b="1" dirty="0" smtClean="0">
              <a:solidFill>
                <a:srgbClr val="FF3300"/>
              </a:solidFill>
            </a:endParaRPr>
          </a:p>
          <a:p>
            <a:pPr defTabSz="360000">
              <a:spcBef>
                <a:spcPct val="50000"/>
              </a:spcBef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FF3300"/>
                </a:solidFill>
              </a:rPr>
              <a:t>	</a:t>
            </a:r>
            <a:r>
              <a:rPr lang="en-GB" sz="2000" dirty="0" smtClean="0">
                <a:solidFill>
                  <a:srgbClr val="FF0000"/>
                </a:solidFill>
              </a:rPr>
              <a:t>Now for the discoveries!</a:t>
            </a:r>
            <a:endParaRPr lang="en-GB" sz="2000" b="1" dirty="0">
              <a:solidFill>
                <a:srgbClr val="FF3300"/>
              </a:solidFill>
            </a:endParaRPr>
          </a:p>
        </p:txBody>
      </p:sp>
      <p:grpSp>
        <p:nvGrpSpPr>
          <p:cNvPr id="276484" name="Group 4"/>
          <p:cNvGrpSpPr>
            <a:grpSpLocks/>
          </p:cNvGrpSpPr>
          <p:nvPr/>
        </p:nvGrpSpPr>
        <p:grpSpPr bwMode="auto">
          <a:xfrm>
            <a:off x="107950" y="6391275"/>
            <a:ext cx="1136650" cy="666750"/>
            <a:chOff x="0" y="4004"/>
            <a:chExt cx="716" cy="420"/>
          </a:xfrm>
        </p:grpSpPr>
        <p:pic>
          <p:nvPicPr>
            <p:cNvPr id="276485" name="Picture 5" descr="RA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004"/>
              <a:ext cx="402" cy="390"/>
            </a:xfrm>
            <a:prstGeom prst="rect">
              <a:avLst/>
            </a:prstGeom>
            <a:noFill/>
          </p:spPr>
        </p:pic>
        <p:sp>
          <p:nvSpPr>
            <p:cNvPr id="276486" name="Text Box 6"/>
            <p:cNvSpPr txBox="1">
              <a:spLocks noChangeArrowheads="1"/>
            </p:cNvSpPr>
            <p:nvPr/>
          </p:nvSpPr>
          <p:spPr bwMode="auto">
            <a:xfrm>
              <a:off x="376" y="4094"/>
              <a:ext cx="340" cy="33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>
              <a:spAutoFit/>
            </a:bodyPr>
            <a:lstStyle/>
            <a:p>
              <a:pPr algn="ctr">
                <a:spcBef>
                  <a:spcPct val="10000"/>
                </a:spcBef>
              </a:pPr>
              <a:r>
                <a:rPr lang="en-GB">
                  <a:solidFill>
                    <a:srgbClr val="333399"/>
                  </a:solidFill>
                </a:rPr>
                <a:t>STFC</a:t>
              </a:r>
            </a:p>
            <a:p>
              <a:pPr algn="ctr">
                <a:spcBef>
                  <a:spcPct val="10000"/>
                </a:spcBef>
              </a:pPr>
              <a:r>
                <a:rPr lang="en-GB" sz="1600">
                  <a:solidFill>
                    <a:srgbClr val="333399"/>
                  </a:solidFill>
                </a:rPr>
                <a:t>RAL</a:t>
              </a:r>
            </a:p>
          </p:txBody>
        </p:sp>
      </p:grpSp>
      <p:pic>
        <p:nvPicPr>
          <p:cNvPr id="276487" name="Picture 7" descr="calogene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4888" y="6211888"/>
            <a:ext cx="1147762" cy="8096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C0263898-0BA5-47EB-9DF4-A770B29D95E9}" type="slidenum">
              <a:rPr lang="en-US"/>
              <a:pPr/>
              <a:t>33</a:t>
            </a:fld>
            <a:endParaRPr lang="en-US" sz="1400" i="0">
              <a:latin typeface="Times New Roman" pitchFamily="18" charset="0"/>
            </a:endParaRP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Spares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C0263898-0BA5-47EB-9DF4-A770B29D95E9}" type="slidenum">
              <a:rPr lang="en-US"/>
              <a:pPr/>
              <a:t>34</a:t>
            </a:fld>
            <a:endParaRPr lang="en-US" sz="1400" i="0">
              <a:latin typeface="Times New Roman" pitchFamily="18" charset="0"/>
            </a:endParaRP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Anomalous APD signals</a:t>
            </a:r>
            <a:endParaRPr lang="en-GB" dirty="0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536" y="912862"/>
            <a:ext cx="8121352" cy="609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C0263898-0BA5-47EB-9DF4-A770B29D95E9}" type="slidenum">
              <a:rPr lang="en-US"/>
              <a:pPr/>
              <a:t>35</a:t>
            </a:fld>
            <a:endParaRPr lang="en-US" sz="1400" i="0">
              <a:latin typeface="Times New Roman" pitchFamily="18" charset="0"/>
            </a:endParaRP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Electron energy resolution</a:t>
            </a:r>
            <a:endParaRPr lang="en-GB" dirty="0"/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8725" y="1778000"/>
            <a:ext cx="49053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C0263898-0BA5-47EB-9DF4-A770B29D95E9}" type="slidenum">
              <a:rPr lang="en-US"/>
              <a:pPr/>
              <a:t>36</a:t>
            </a:fld>
            <a:endParaRPr lang="en-US" sz="1400" i="0">
              <a:latin typeface="Times New Roman" pitchFamily="18" charset="0"/>
            </a:endParaRP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 Tracker material budget</a:t>
            </a:r>
            <a:endParaRPr lang="en-GB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099220"/>
            <a:ext cx="8869807" cy="412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76536" y="5347692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Material budget in units of radiation length as a function of pseudorapidity 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 for the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different sub-detectors (</a:t>
            </a:r>
            <a:r>
              <a:rPr lang="en-GB" sz="1600" dirty="0" smtClean="0">
                <a:solidFill>
                  <a:schemeClr val="accent2"/>
                </a:solidFill>
              </a:rPr>
              <a:t>left) </a:t>
            </a:r>
            <a:r>
              <a:rPr lang="en-GB" sz="1600" dirty="0" smtClean="0">
                <a:solidFill>
                  <a:schemeClr val="accent2"/>
                </a:solidFill>
              </a:rPr>
              <a:t>and broken down into the functional contributions (</a:t>
            </a:r>
            <a:r>
              <a:rPr lang="en-GB" sz="1600" dirty="0" smtClean="0">
                <a:solidFill>
                  <a:schemeClr val="accent2"/>
                </a:solidFill>
              </a:rPr>
              <a:t>right).</a:t>
            </a:r>
            <a:endParaRPr lang="en-GB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C0263898-0BA5-47EB-9DF4-A770B29D95E9}" type="slidenum">
              <a:rPr lang="en-US"/>
              <a:pPr/>
              <a:t>37</a:t>
            </a:fld>
            <a:endParaRPr lang="en-US" sz="1400" i="0">
              <a:latin typeface="Times New Roman" pitchFamily="18" charset="0"/>
            </a:endParaRP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GB" dirty="0" smtClean="0"/>
              <a:t>ATLAS</a:t>
            </a:r>
            <a:r>
              <a:rPr lang="en-GB" sz="1800" dirty="0" smtClean="0"/>
              <a:t> </a:t>
            </a:r>
            <a:r>
              <a:rPr lang="en-GB" dirty="0" smtClean="0"/>
              <a:t>Inner</a:t>
            </a:r>
            <a:r>
              <a:rPr lang="en-GB" sz="1800" dirty="0" smtClean="0"/>
              <a:t> </a:t>
            </a:r>
            <a:r>
              <a:rPr lang="en-GB" dirty="0" smtClean="0"/>
              <a:t>Detector</a:t>
            </a:r>
            <a:r>
              <a:rPr lang="en-GB" sz="1800" dirty="0" smtClean="0"/>
              <a:t> </a:t>
            </a:r>
            <a:r>
              <a:rPr lang="en-GB" dirty="0" smtClean="0"/>
              <a:t>material</a:t>
            </a:r>
            <a:r>
              <a:rPr lang="en-GB" sz="1800" dirty="0" smtClean="0"/>
              <a:t> </a:t>
            </a:r>
            <a:r>
              <a:rPr lang="en-GB" dirty="0" smtClean="0"/>
              <a:t>budget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32520" y="5347692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</a:rPr>
              <a:t>Material distribution (X</a:t>
            </a:r>
            <a:r>
              <a:rPr lang="en-GB" sz="1600" baseline="-25000" dirty="0" smtClean="0">
                <a:solidFill>
                  <a:schemeClr val="accent2"/>
                </a:solidFill>
              </a:rPr>
              <a:t>0</a:t>
            </a:r>
            <a:r>
              <a:rPr lang="en-GB" sz="1600" dirty="0" smtClean="0">
                <a:solidFill>
                  <a:schemeClr val="accent2"/>
                </a:solidFill>
              </a:rPr>
              <a:t>, 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l</a:t>
            </a:r>
            <a:r>
              <a:rPr lang="en-GB" sz="1600" dirty="0" smtClean="0">
                <a:solidFill>
                  <a:schemeClr val="accent2"/>
                </a:solidFill>
              </a:rPr>
              <a:t>) at the exit of the ID envelope, including the services </a:t>
            </a:r>
            <a:r>
              <a:rPr lang="en-GB" sz="1600" dirty="0" smtClean="0">
                <a:solidFill>
                  <a:schemeClr val="accent2"/>
                </a:solidFill>
              </a:rPr>
              <a:t>and thermal </a:t>
            </a:r>
            <a:r>
              <a:rPr lang="en-GB" sz="1600" dirty="0" smtClean="0">
                <a:solidFill>
                  <a:schemeClr val="accent2"/>
                </a:solidFill>
              </a:rPr>
              <a:t>enclosures. The distribution is shown as a function of </a:t>
            </a:r>
            <a:r>
              <a:rPr lang="en-GB" sz="1600" dirty="0" smtClean="0">
                <a:solidFill>
                  <a:schemeClr val="accent2"/>
                </a:solidFill>
              </a:rPr>
              <a:t>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</a:t>
            </a:r>
            <a:r>
              <a:rPr lang="en-GB" sz="1600" dirty="0" smtClean="0">
                <a:solidFill>
                  <a:schemeClr val="accent2"/>
                </a:solidFill>
              </a:rPr>
              <a:t>and averaged over 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f</a:t>
            </a:r>
            <a:r>
              <a:rPr lang="en-GB" sz="1600" dirty="0" smtClean="0">
                <a:solidFill>
                  <a:schemeClr val="accent2"/>
                </a:solidFill>
              </a:rPr>
              <a:t>. </a:t>
            </a:r>
            <a:r>
              <a:rPr lang="en-GB" sz="1600" dirty="0" smtClean="0">
                <a:solidFill>
                  <a:schemeClr val="accent2"/>
                </a:solidFill>
              </a:rPr>
              <a:t>The breakdown indicates </a:t>
            </a:r>
            <a:r>
              <a:rPr lang="en-GB" sz="1600" dirty="0" smtClean="0">
                <a:solidFill>
                  <a:schemeClr val="accent2"/>
                </a:solidFill>
              </a:rPr>
              <a:t>the contributions of external services and of individual sub-detectors, </a:t>
            </a:r>
            <a:r>
              <a:rPr lang="en-GB" sz="1600" dirty="0" smtClean="0">
                <a:solidFill>
                  <a:schemeClr val="accent2"/>
                </a:solidFill>
              </a:rPr>
              <a:t>including services </a:t>
            </a:r>
            <a:r>
              <a:rPr lang="en-GB" sz="1600" dirty="0" smtClean="0">
                <a:solidFill>
                  <a:schemeClr val="accent2"/>
                </a:solidFill>
              </a:rPr>
              <a:t>in their active volume.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2068513"/>
            <a:ext cx="89820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60D446E2-A5D3-42D7-88C0-9E54EC201434}" type="slidenum">
              <a:rPr lang="en-US"/>
              <a:pPr/>
              <a:t>38</a:t>
            </a:fld>
            <a:endParaRPr lang="en-US" sz="1400" i="0">
              <a:latin typeface="Times New Roman" pitchFamily="18" charset="0"/>
            </a:endParaRPr>
          </a:p>
        </p:txBody>
      </p:sp>
      <p:pic>
        <p:nvPicPr>
          <p:cNvPr id="271538" name="Picture 1202" descr="Cryst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25" y="917575"/>
            <a:ext cx="9145588" cy="6097588"/>
          </a:xfrm>
          <a:prstGeom prst="rect">
            <a:avLst/>
          </a:prstGeom>
          <a:noFill/>
        </p:spPr>
      </p:pic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n-GB"/>
              <a:t>Lead tungstate properties</a:t>
            </a:r>
          </a:p>
        </p:txBody>
      </p:sp>
      <p:grpSp>
        <p:nvGrpSpPr>
          <p:cNvPr id="271535" name="Group 1199"/>
          <p:cNvGrpSpPr>
            <a:grpSpLocks/>
          </p:cNvGrpSpPr>
          <p:nvPr/>
        </p:nvGrpSpPr>
        <p:grpSpPr bwMode="auto">
          <a:xfrm>
            <a:off x="149225" y="955675"/>
            <a:ext cx="9628188" cy="3851275"/>
            <a:chOff x="94" y="602"/>
            <a:chExt cx="6065" cy="2426"/>
          </a:xfrm>
        </p:grpSpPr>
        <p:sp>
          <p:nvSpPr>
            <p:cNvPr id="271522" name="Rectangle 1186"/>
            <p:cNvSpPr>
              <a:spLocks noChangeArrowheads="1"/>
            </p:cNvSpPr>
            <p:nvPr/>
          </p:nvSpPr>
          <p:spPr bwMode="auto">
            <a:xfrm>
              <a:off x="3120" y="602"/>
              <a:ext cx="3039" cy="1081"/>
            </a:xfrm>
            <a:prstGeom prst="rect">
              <a:avLst/>
            </a:prstGeom>
            <a:solidFill>
              <a:srgbClr val="FFE7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GB" sz="2000" b="1">
                  <a:solidFill>
                    <a:srgbClr val="0000FF"/>
                  </a:solidFill>
                </a:rPr>
                <a:t>Radiation resistant to very high doses</a:t>
              </a:r>
            </a:p>
            <a:p>
              <a:pPr>
                <a:spcBef>
                  <a:spcPct val="10000"/>
                </a:spcBef>
              </a:pPr>
              <a:r>
                <a:rPr lang="en-US" sz="2000">
                  <a:solidFill>
                    <a:srgbClr val="0000FF"/>
                  </a:solidFill>
                  <a:sym typeface="Wingdings" pitchFamily="2" charset="2"/>
                </a:rPr>
                <a:t>Light loss is characterised by</a:t>
              </a:r>
              <a:br>
                <a:rPr lang="en-US" sz="2000">
                  <a:solidFill>
                    <a:srgbClr val="0000FF"/>
                  </a:solidFill>
                  <a:sym typeface="Wingdings" pitchFamily="2" charset="2"/>
                </a:rPr>
              </a:br>
              <a:r>
                <a:rPr lang="en-US" sz="2000" b="1">
                  <a:solidFill>
                    <a:srgbClr val="FF3300"/>
                  </a:solidFill>
                  <a:sym typeface="Wingdings" pitchFamily="2" charset="2"/>
                </a:rPr>
                <a:t>‘</a:t>
              </a:r>
              <a:r>
                <a:rPr lang="en-US" sz="2000" b="1">
                  <a:solidFill>
                    <a:srgbClr val="FF0000"/>
                  </a:solidFill>
                  <a:sym typeface="Wingdings" pitchFamily="2" charset="2"/>
                </a:rPr>
                <a:t>induced absorption</a:t>
              </a:r>
              <a:r>
                <a:rPr lang="en-US" sz="2000" b="1">
                  <a:solidFill>
                    <a:srgbClr val="FF3300"/>
                  </a:solidFill>
                  <a:sym typeface="Wingdings" pitchFamily="2" charset="2"/>
                </a:rPr>
                <a:t>’</a:t>
              </a:r>
            </a:p>
            <a:p>
              <a:pPr>
                <a:spcBef>
                  <a:spcPct val="10000"/>
                </a:spcBef>
              </a:pPr>
              <a:endParaRPr lang="en-US" sz="2000" b="1">
                <a:solidFill>
                  <a:srgbClr val="FF3300"/>
                </a:solidFill>
                <a:sym typeface="Wingdings" pitchFamily="2" charset="2"/>
              </a:endParaRPr>
            </a:p>
            <a:p>
              <a:pPr>
                <a:spcBef>
                  <a:spcPct val="10000"/>
                </a:spcBef>
              </a:pPr>
              <a:endParaRPr lang="en-GB" sz="2000">
                <a:solidFill>
                  <a:srgbClr val="FF3300"/>
                </a:solidFill>
                <a:sym typeface="Wingdings" pitchFamily="2" charset="2"/>
              </a:endParaRPr>
            </a:p>
          </p:txBody>
        </p:sp>
        <p:sp>
          <p:nvSpPr>
            <p:cNvPr id="152597" name="Rectangle 21"/>
            <p:cNvSpPr>
              <a:spLocks noChangeArrowheads="1"/>
            </p:cNvSpPr>
            <p:nvPr/>
          </p:nvSpPr>
          <p:spPr bwMode="auto">
            <a:xfrm>
              <a:off x="94" y="1577"/>
              <a:ext cx="6065" cy="1451"/>
            </a:xfrm>
            <a:prstGeom prst="rect">
              <a:avLst/>
            </a:prstGeom>
            <a:solidFill>
              <a:srgbClr val="FFE7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/>
            <a:lstStyle/>
            <a:p>
              <a:pPr defTabSz="180975">
                <a:spcBef>
                  <a:spcPct val="20000"/>
                </a:spcBef>
                <a:buClr>
                  <a:srgbClr val="FF3300"/>
                </a:buClr>
              </a:pPr>
              <a:r>
                <a:rPr lang="en-US" sz="2000" b="1">
                  <a:solidFill>
                    <a:srgbClr val="FF0000"/>
                  </a:solidFill>
                </a:rPr>
                <a:t>Dynamic equilibrium</a:t>
              </a:r>
              <a:r>
                <a:rPr lang="en-US" sz="2000"/>
                <a:t> between formation/annealing</a:t>
              </a:r>
              <a:br>
                <a:rPr lang="en-US" sz="2000"/>
              </a:br>
              <a:r>
                <a:rPr lang="en-US" sz="2000"/>
                <a:t>of colour centres under irradiation at room temp</a:t>
              </a:r>
            </a:p>
            <a:p>
              <a:pPr defTabSz="180975">
                <a:lnSpc>
                  <a:spcPct val="95000"/>
                </a:lnSpc>
                <a:spcBef>
                  <a:spcPct val="20000"/>
                </a:spcBef>
                <a:buClr>
                  <a:srgbClr val="FF3300"/>
                </a:buClr>
              </a:pPr>
              <a:r>
                <a:rPr lang="en-US" sz="2000">
                  <a:solidFill>
                    <a:srgbClr val="0000FF"/>
                  </a:solidFill>
                  <a:sym typeface="Wingdings" pitchFamily="2" charset="2"/>
                </a:rPr>
                <a:t> Light loss depends on </a:t>
              </a:r>
              <a:r>
                <a:rPr lang="en-US" sz="2000" b="1">
                  <a:solidFill>
                    <a:srgbClr val="FF0000"/>
                  </a:solidFill>
                  <a:sym typeface="Wingdings" pitchFamily="2" charset="2"/>
                </a:rPr>
                <a:t>dose-rate</a:t>
              </a:r>
              <a:endParaRPr lang="en-US" sz="2000" b="1">
                <a:solidFill>
                  <a:srgbClr val="0000FF"/>
                </a:solidFill>
                <a:sym typeface="Wingdings" pitchFamily="2" charset="2"/>
              </a:endParaRPr>
            </a:p>
            <a:p>
              <a:pPr defTabSz="180975">
                <a:lnSpc>
                  <a:spcPct val="95000"/>
                </a:lnSpc>
                <a:spcBef>
                  <a:spcPct val="20000"/>
                </a:spcBef>
                <a:buClr>
                  <a:srgbClr val="FF3300"/>
                </a:buClr>
              </a:pPr>
              <a:r>
                <a:rPr lang="en-US" sz="2000">
                  <a:solidFill>
                    <a:srgbClr val="0000FF"/>
                  </a:solidFill>
                  <a:sym typeface="Wingdings" pitchFamily="2" charset="2"/>
                </a:rPr>
                <a:t>CMS specification requires: </a:t>
              </a:r>
              <a:r>
                <a:rPr lang="el-GR" sz="2000" b="1" i="1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μ</a:t>
              </a:r>
              <a:r>
                <a:rPr lang="en-US" sz="2000" b="1" i="1" baseline="-25000">
                  <a:solidFill>
                    <a:srgbClr val="FF0000"/>
                  </a:solidFill>
                  <a:sym typeface="Wingdings" pitchFamily="2" charset="2"/>
                </a:rPr>
                <a:t>420</a:t>
              </a:r>
              <a:r>
                <a:rPr lang="en-US" sz="2000" b="1">
                  <a:solidFill>
                    <a:srgbClr val="FF0000"/>
                  </a:solidFill>
                  <a:sym typeface="Wingdings" pitchFamily="2" charset="2"/>
                </a:rPr>
                <a:t> &lt; 1.5 m</a:t>
              </a:r>
              <a:r>
                <a:rPr lang="en-US" sz="2000" b="1" baseline="36000">
                  <a:solidFill>
                    <a:srgbClr val="FF0000"/>
                  </a:solidFill>
                  <a:sym typeface="Wingdings" pitchFamily="2" charset="2"/>
                </a:rPr>
                <a:t>-1</a:t>
              </a:r>
              <a:br>
                <a:rPr lang="en-US" sz="2000" b="1" baseline="36000">
                  <a:solidFill>
                    <a:srgbClr val="FF0000"/>
                  </a:solidFill>
                  <a:sym typeface="Wingdings" pitchFamily="2" charset="2"/>
                </a:rPr>
              </a:br>
              <a:r>
                <a:rPr lang="en-US" sz="2000">
                  <a:solidFill>
                    <a:srgbClr val="3333FF"/>
                  </a:solidFill>
                  <a:sym typeface="Wingdings" pitchFamily="2" charset="2"/>
                </a:rPr>
                <a:t>(Under uniform (lateral) </a:t>
              </a:r>
              <a:r>
                <a:rPr lang="en-US" sz="2000" b="1" baseline="36000">
                  <a:solidFill>
                    <a:srgbClr val="3333FF"/>
                  </a:solidFill>
                  <a:sym typeface="Wingdings" pitchFamily="2" charset="2"/>
                </a:rPr>
                <a:t>60</a:t>
              </a:r>
              <a:r>
                <a:rPr lang="en-US" sz="2000">
                  <a:solidFill>
                    <a:srgbClr val="3333FF"/>
                  </a:solidFill>
                  <a:sym typeface="Wingdings" pitchFamily="2" charset="2"/>
                </a:rPr>
                <a:t>Co irradiation at &gt; 30</a:t>
              </a:r>
              <a:r>
                <a:rPr lang="en-US" sz="1000">
                  <a:solidFill>
                    <a:srgbClr val="3333FF"/>
                  </a:solidFill>
                  <a:sym typeface="Wingdings" pitchFamily="2" charset="2"/>
                </a:rPr>
                <a:t> </a:t>
              </a:r>
              <a:r>
                <a:rPr lang="en-US" sz="2000">
                  <a:solidFill>
                    <a:srgbClr val="3333FF"/>
                  </a:solidFill>
                  <a:sym typeface="Wingdings" pitchFamily="2" charset="2"/>
                </a:rPr>
                <a:t>Gy/hr)</a:t>
              </a:r>
            </a:p>
            <a:p>
              <a:pPr defTabSz="180975">
                <a:lnSpc>
                  <a:spcPct val="95000"/>
                </a:lnSpc>
                <a:spcBef>
                  <a:spcPct val="20000"/>
                </a:spcBef>
                <a:buClr>
                  <a:srgbClr val="FF3300"/>
                </a:buClr>
              </a:pPr>
              <a:r>
                <a:rPr lang="en-US" sz="2000">
                  <a:solidFill>
                    <a:srgbClr val="660033"/>
                  </a:solidFill>
                  <a:sym typeface="Wingdings" pitchFamily="2" charset="2"/>
                </a:rPr>
                <a:t>Under LHC-like conditions for the Barrel</a:t>
              </a:r>
              <a:r>
                <a:rPr lang="en-US" sz="1000">
                  <a:solidFill>
                    <a:srgbClr val="660033"/>
                  </a:solidFill>
                  <a:sym typeface="Wingdings" pitchFamily="2" charset="2"/>
                </a:rPr>
                <a:t> </a:t>
              </a:r>
              <a:r>
                <a:rPr lang="en-US" sz="2000">
                  <a:solidFill>
                    <a:srgbClr val="660033"/>
                  </a:solidFill>
                  <a:sym typeface="Wingdings" pitchFamily="2" charset="2"/>
                </a:rPr>
                <a:t>(~</a:t>
              </a:r>
              <a:r>
                <a:rPr lang="en-US" sz="1000">
                  <a:solidFill>
                    <a:srgbClr val="660033"/>
                  </a:solidFill>
                  <a:sym typeface="Wingdings" pitchFamily="2" charset="2"/>
                </a:rPr>
                <a:t> </a:t>
              </a:r>
              <a:r>
                <a:rPr lang="en-US" sz="2000">
                  <a:solidFill>
                    <a:srgbClr val="660033"/>
                  </a:solidFill>
                  <a:sym typeface="Wingdings" pitchFamily="2" charset="2"/>
                </a:rPr>
                <a:t>0.15</a:t>
              </a:r>
              <a:r>
                <a:rPr lang="en-US" sz="1000">
                  <a:solidFill>
                    <a:srgbClr val="660033"/>
                  </a:solidFill>
                  <a:sym typeface="Wingdings" pitchFamily="2" charset="2"/>
                </a:rPr>
                <a:t> </a:t>
              </a:r>
              <a:r>
                <a:rPr lang="en-US" sz="2000">
                  <a:solidFill>
                    <a:srgbClr val="660033"/>
                  </a:solidFill>
                  <a:sym typeface="Wingdings" pitchFamily="2" charset="2"/>
                </a:rPr>
                <a:t>Gy/hr)</a:t>
              </a:r>
              <a:br>
                <a:rPr lang="en-US" sz="2000">
                  <a:solidFill>
                    <a:srgbClr val="660033"/>
                  </a:solidFill>
                  <a:sym typeface="Wingdings" pitchFamily="2" charset="2"/>
                </a:rPr>
              </a:br>
              <a:r>
                <a:rPr lang="en-US" sz="2000">
                  <a:solidFill>
                    <a:srgbClr val="660033"/>
                  </a:solidFill>
                  <a:sym typeface="Wingdings" pitchFamily="2" charset="2"/>
                </a:rPr>
                <a:t> Light yield loss </a:t>
              </a:r>
              <a:r>
                <a:rPr lang="en-US" sz="2000">
                  <a:solidFill>
                    <a:srgbClr val="660033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itchFamily="2" charset="2"/>
                </a:rPr>
                <a:t>≾ 6%</a:t>
              </a:r>
            </a:p>
          </p:txBody>
        </p:sp>
        <p:grpSp>
          <p:nvGrpSpPr>
            <p:cNvPr id="271533" name="Group 1197"/>
            <p:cNvGrpSpPr>
              <a:grpSpLocks/>
            </p:cNvGrpSpPr>
            <p:nvPr/>
          </p:nvGrpSpPr>
          <p:grpSpPr bwMode="auto">
            <a:xfrm>
              <a:off x="3934" y="919"/>
              <a:ext cx="2223" cy="2106"/>
              <a:chOff x="3934" y="919"/>
              <a:chExt cx="2223" cy="2106"/>
            </a:xfrm>
          </p:grpSpPr>
          <p:grpSp>
            <p:nvGrpSpPr>
              <p:cNvPr id="152600" name="Group 24"/>
              <p:cNvGrpSpPr>
                <a:grpSpLocks/>
              </p:cNvGrpSpPr>
              <p:nvPr/>
            </p:nvGrpSpPr>
            <p:grpSpPr bwMode="auto">
              <a:xfrm>
                <a:off x="3934" y="1416"/>
                <a:ext cx="2223" cy="1609"/>
                <a:chOff x="3958" y="1022"/>
                <a:chExt cx="2223" cy="1609"/>
              </a:xfrm>
            </p:grpSpPr>
            <p:sp>
              <p:nvSpPr>
                <p:cNvPr id="152601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3958" y="1022"/>
                  <a:ext cx="2223" cy="1609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52602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958" y="1075"/>
                  <a:ext cx="2162" cy="1507"/>
                  <a:chOff x="796" y="833"/>
                  <a:chExt cx="2749" cy="2080"/>
                </a:xfrm>
              </p:grpSpPr>
              <p:sp>
                <p:nvSpPr>
                  <p:cNvPr id="152603" name="Freeform 27"/>
                  <p:cNvSpPr>
                    <a:spLocks noChangeAspect="1"/>
                  </p:cNvSpPr>
                  <p:nvPr/>
                </p:nvSpPr>
                <p:spPr bwMode="auto">
                  <a:xfrm>
                    <a:off x="1221" y="2486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04" name="Freeform 28"/>
                  <p:cNvSpPr>
                    <a:spLocks noChangeAspect="1"/>
                  </p:cNvSpPr>
                  <p:nvPr/>
                </p:nvSpPr>
                <p:spPr bwMode="auto">
                  <a:xfrm>
                    <a:off x="1221" y="2285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05" name="Freeform 29"/>
                  <p:cNvSpPr>
                    <a:spLocks noChangeAspect="1"/>
                  </p:cNvSpPr>
                  <p:nvPr/>
                </p:nvSpPr>
                <p:spPr bwMode="auto">
                  <a:xfrm>
                    <a:off x="1221" y="2082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06" name="Freeform 30"/>
                  <p:cNvSpPr>
                    <a:spLocks noChangeAspect="1"/>
                  </p:cNvSpPr>
                  <p:nvPr/>
                </p:nvSpPr>
                <p:spPr bwMode="auto">
                  <a:xfrm>
                    <a:off x="1221" y="1882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07" name="Freeform 31"/>
                  <p:cNvSpPr>
                    <a:spLocks noChangeAspect="1"/>
                  </p:cNvSpPr>
                  <p:nvPr/>
                </p:nvSpPr>
                <p:spPr bwMode="auto">
                  <a:xfrm>
                    <a:off x="1221" y="1679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08" name="Freeform 32"/>
                  <p:cNvSpPr>
                    <a:spLocks noChangeAspect="1"/>
                  </p:cNvSpPr>
                  <p:nvPr/>
                </p:nvSpPr>
                <p:spPr bwMode="auto">
                  <a:xfrm>
                    <a:off x="1221" y="1479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09" name="Freeform 33"/>
                  <p:cNvSpPr>
                    <a:spLocks noChangeAspect="1"/>
                  </p:cNvSpPr>
                  <p:nvPr/>
                </p:nvSpPr>
                <p:spPr bwMode="auto">
                  <a:xfrm>
                    <a:off x="1221" y="1276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0" name="Freeform 34"/>
                  <p:cNvSpPr>
                    <a:spLocks noChangeAspect="1"/>
                  </p:cNvSpPr>
                  <p:nvPr/>
                </p:nvSpPr>
                <p:spPr bwMode="auto">
                  <a:xfrm>
                    <a:off x="1221" y="1075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1" name="Freeform 35"/>
                  <p:cNvSpPr>
                    <a:spLocks noChangeAspect="1"/>
                  </p:cNvSpPr>
                  <p:nvPr/>
                </p:nvSpPr>
                <p:spPr bwMode="auto">
                  <a:xfrm>
                    <a:off x="1221" y="872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2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1221" y="872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14"/>
                      </a:cxn>
                      <a:cxn ang="0">
                        <a:pos x="0" y="1616"/>
                      </a:cxn>
                    </a:cxnLst>
                    <a:rect l="0" t="0" r="r" b="b"/>
                    <a:pathLst>
                      <a:path h="1616">
                        <a:moveTo>
                          <a:pt x="0" y="0"/>
                        </a:moveTo>
                        <a:lnTo>
                          <a:pt x="0" y="1614"/>
                        </a:lnTo>
                        <a:lnTo>
                          <a:pt x="0" y="1616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3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499" y="872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14"/>
                      </a:cxn>
                      <a:cxn ang="0">
                        <a:pos x="0" y="1616"/>
                      </a:cxn>
                    </a:cxnLst>
                    <a:rect l="0" t="0" r="r" b="b"/>
                    <a:pathLst>
                      <a:path h="1616">
                        <a:moveTo>
                          <a:pt x="0" y="0"/>
                        </a:moveTo>
                        <a:lnTo>
                          <a:pt x="0" y="1614"/>
                        </a:lnTo>
                        <a:lnTo>
                          <a:pt x="0" y="1616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4" name="Freeform 38"/>
                  <p:cNvSpPr>
                    <a:spLocks noChangeAspect="1"/>
                  </p:cNvSpPr>
                  <p:nvPr/>
                </p:nvSpPr>
                <p:spPr bwMode="auto">
                  <a:xfrm>
                    <a:off x="1779" y="872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14"/>
                      </a:cxn>
                      <a:cxn ang="0">
                        <a:pos x="0" y="1616"/>
                      </a:cxn>
                    </a:cxnLst>
                    <a:rect l="0" t="0" r="r" b="b"/>
                    <a:pathLst>
                      <a:path h="1616">
                        <a:moveTo>
                          <a:pt x="0" y="0"/>
                        </a:moveTo>
                        <a:lnTo>
                          <a:pt x="0" y="1614"/>
                        </a:lnTo>
                        <a:lnTo>
                          <a:pt x="0" y="1616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5" name="Freeform 39"/>
                  <p:cNvSpPr>
                    <a:spLocks noChangeAspect="1"/>
                  </p:cNvSpPr>
                  <p:nvPr/>
                </p:nvSpPr>
                <p:spPr bwMode="auto">
                  <a:xfrm>
                    <a:off x="2060" y="872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14"/>
                      </a:cxn>
                      <a:cxn ang="0">
                        <a:pos x="0" y="1616"/>
                      </a:cxn>
                    </a:cxnLst>
                    <a:rect l="0" t="0" r="r" b="b"/>
                    <a:pathLst>
                      <a:path h="1616">
                        <a:moveTo>
                          <a:pt x="0" y="0"/>
                        </a:moveTo>
                        <a:lnTo>
                          <a:pt x="0" y="1614"/>
                        </a:lnTo>
                        <a:lnTo>
                          <a:pt x="0" y="1616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6" name="Freeform 40"/>
                  <p:cNvSpPr>
                    <a:spLocks noChangeAspect="1"/>
                  </p:cNvSpPr>
                  <p:nvPr/>
                </p:nvSpPr>
                <p:spPr bwMode="auto">
                  <a:xfrm>
                    <a:off x="2340" y="872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14"/>
                      </a:cxn>
                      <a:cxn ang="0">
                        <a:pos x="0" y="1616"/>
                      </a:cxn>
                    </a:cxnLst>
                    <a:rect l="0" t="0" r="r" b="b"/>
                    <a:pathLst>
                      <a:path h="1616">
                        <a:moveTo>
                          <a:pt x="0" y="0"/>
                        </a:moveTo>
                        <a:lnTo>
                          <a:pt x="0" y="1614"/>
                        </a:lnTo>
                        <a:lnTo>
                          <a:pt x="0" y="1616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7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2617" y="872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14"/>
                      </a:cxn>
                      <a:cxn ang="0">
                        <a:pos x="0" y="1616"/>
                      </a:cxn>
                    </a:cxnLst>
                    <a:rect l="0" t="0" r="r" b="b"/>
                    <a:pathLst>
                      <a:path h="1616">
                        <a:moveTo>
                          <a:pt x="0" y="0"/>
                        </a:moveTo>
                        <a:lnTo>
                          <a:pt x="0" y="1614"/>
                        </a:lnTo>
                        <a:lnTo>
                          <a:pt x="0" y="1616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8" name="Freeform 42"/>
                  <p:cNvSpPr>
                    <a:spLocks noChangeAspect="1"/>
                  </p:cNvSpPr>
                  <p:nvPr/>
                </p:nvSpPr>
                <p:spPr bwMode="auto">
                  <a:xfrm>
                    <a:off x="2898" y="872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14"/>
                      </a:cxn>
                      <a:cxn ang="0">
                        <a:pos x="0" y="1616"/>
                      </a:cxn>
                    </a:cxnLst>
                    <a:rect l="0" t="0" r="r" b="b"/>
                    <a:pathLst>
                      <a:path h="1616">
                        <a:moveTo>
                          <a:pt x="0" y="0"/>
                        </a:moveTo>
                        <a:lnTo>
                          <a:pt x="0" y="1614"/>
                        </a:lnTo>
                        <a:lnTo>
                          <a:pt x="0" y="1616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19" name="Freeform 43"/>
                  <p:cNvSpPr>
                    <a:spLocks noChangeAspect="1"/>
                  </p:cNvSpPr>
                  <p:nvPr/>
                </p:nvSpPr>
                <p:spPr bwMode="auto">
                  <a:xfrm>
                    <a:off x="3175" y="872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14"/>
                      </a:cxn>
                      <a:cxn ang="0">
                        <a:pos x="0" y="1616"/>
                      </a:cxn>
                    </a:cxnLst>
                    <a:rect l="0" t="0" r="r" b="b"/>
                    <a:pathLst>
                      <a:path h="1616">
                        <a:moveTo>
                          <a:pt x="0" y="0"/>
                        </a:moveTo>
                        <a:lnTo>
                          <a:pt x="0" y="1614"/>
                        </a:lnTo>
                        <a:lnTo>
                          <a:pt x="0" y="1616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0" name="Freeform 44"/>
                  <p:cNvSpPr>
                    <a:spLocks noChangeAspect="1"/>
                  </p:cNvSpPr>
                  <p:nvPr/>
                </p:nvSpPr>
                <p:spPr bwMode="auto">
                  <a:xfrm>
                    <a:off x="3458" y="872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14"/>
                      </a:cxn>
                      <a:cxn ang="0">
                        <a:pos x="0" y="1616"/>
                      </a:cxn>
                    </a:cxnLst>
                    <a:rect l="0" t="0" r="r" b="b"/>
                    <a:pathLst>
                      <a:path h="1616">
                        <a:moveTo>
                          <a:pt x="0" y="0"/>
                        </a:moveTo>
                        <a:lnTo>
                          <a:pt x="0" y="1614"/>
                        </a:lnTo>
                        <a:lnTo>
                          <a:pt x="0" y="1616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1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1414" y="2464"/>
                    <a:ext cx="32" cy="22"/>
                  </a:xfrm>
                  <a:custGeom>
                    <a:avLst/>
                    <a:gdLst/>
                    <a:ahLst/>
                    <a:cxnLst>
                      <a:cxn ang="0">
                        <a:pos x="5" y="22"/>
                      </a:cxn>
                      <a:cxn ang="0">
                        <a:pos x="0" y="22"/>
                      </a:cxn>
                      <a:cxn ang="0">
                        <a:pos x="0" y="16"/>
                      </a:cxn>
                      <a:cxn ang="0">
                        <a:pos x="26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22"/>
                      </a:cxn>
                    </a:cxnLst>
                    <a:rect l="0" t="0" r="r" b="b"/>
                    <a:pathLst>
                      <a:path w="32" h="22">
                        <a:moveTo>
                          <a:pt x="5" y="22"/>
                        </a:moveTo>
                        <a:lnTo>
                          <a:pt x="0" y="22"/>
                        </a:lnTo>
                        <a:lnTo>
                          <a:pt x="0" y="16"/>
                        </a:lnTo>
                        <a:lnTo>
                          <a:pt x="26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2" name="Freeform 46"/>
                  <p:cNvSpPr>
                    <a:spLocks noChangeAspect="1"/>
                  </p:cNvSpPr>
                  <p:nvPr/>
                </p:nvSpPr>
                <p:spPr bwMode="auto">
                  <a:xfrm>
                    <a:off x="1440" y="2363"/>
                    <a:ext cx="35" cy="107"/>
                  </a:xfrm>
                  <a:custGeom>
                    <a:avLst/>
                    <a:gdLst/>
                    <a:ahLst/>
                    <a:cxnLst>
                      <a:cxn ang="0">
                        <a:pos x="6" y="107"/>
                      </a:cxn>
                      <a:cxn ang="0">
                        <a:pos x="0" y="107"/>
                      </a:cxn>
                      <a:cxn ang="0">
                        <a:pos x="0" y="101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6" y="107"/>
                      </a:cxn>
                    </a:cxnLst>
                    <a:rect l="0" t="0" r="r" b="b"/>
                    <a:pathLst>
                      <a:path w="35" h="107">
                        <a:moveTo>
                          <a:pt x="6" y="107"/>
                        </a:moveTo>
                        <a:lnTo>
                          <a:pt x="0" y="107"/>
                        </a:lnTo>
                        <a:lnTo>
                          <a:pt x="0" y="101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6" y="107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3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1470" y="2090"/>
                    <a:ext cx="32" cy="278"/>
                  </a:xfrm>
                  <a:custGeom>
                    <a:avLst/>
                    <a:gdLst/>
                    <a:ahLst/>
                    <a:cxnLst>
                      <a:cxn ang="0">
                        <a:pos x="5" y="278"/>
                      </a:cxn>
                      <a:cxn ang="0">
                        <a:pos x="0" y="278"/>
                      </a:cxn>
                      <a:cxn ang="0">
                        <a:pos x="0" y="273"/>
                      </a:cxn>
                      <a:cxn ang="0">
                        <a:pos x="26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278"/>
                      </a:cxn>
                    </a:cxnLst>
                    <a:rect l="0" t="0" r="r" b="b"/>
                    <a:pathLst>
                      <a:path w="32" h="278">
                        <a:moveTo>
                          <a:pt x="5" y="278"/>
                        </a:moveTo>
                        <a:lnTo>
                          <a:pt x="0" y="278"/>
                        </a:lnTo>
                        <a:lnTo>
                          <a:pt x="0" y="273"/>
                        </a:lnTo>
                        <a:lnTo>
                          <a:pt x="26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27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4" name="Freeform 48"/>
                  <p:cNvSpPr>
                    <a:spLocks noChangeAspect="1"/>
                  </p:cNvSpPr>
                  <p:nvPr/>
                </p:nvSpPr>
                <p:spPr bwMode="auto">
                  <a:xfrm>
                    <a:off x="1496" y="1823"/>
                    <a:ext cx="35" cy="273"/>
                  </a:xfrm>
                  <a:custGeom>
                    <a:avLst/>
                    <a:gdLst/>
                    <a:ahLst/>
                    <a:cxnLst>
                      <a:cxn ang="0">
                        <a:pos x="6" y="273"/>
                      </a:cxn>
                      <a:cxn ang="0">
                        <a:pos x="0" y="273"/>
                      </a:cxn>
                      <a:cxn ang="0">
                        <a:pos x="0" y="267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6"/>
                      </a:cxn>
                      <a:cxn ang="0">
                        <a:pos x="6" y="273"/>
                      </a:cxn>
                    </a:cxnLst>
                    <a:rect l="0" t="0" r="r" b="b"/>
                    <a:pathLst>
                      <a:path w="35" h="273">
                        <a:moveTo>
                          <a:pt x="6" y="273"/>
                        </a:moveTo>
                        <a:lnTo>
                          <a:pt x="0" y="273"/>
                        </a:lnTo>
                        <a:lnTo>
                          <a:pt x="0" y="267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6"/>
                        </a:lnTo>
                        <a:lnTo>
                          <a:pt x="6" y="27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5" name="Freeform 49"/>
                  <p:cNvSpPr>
                    <a:spLocks noChangeAspect="1"/>
                  </p:cNvSpPr>
                  <p:nvPr/>
                </p:nvSpPr>
                <p:spPr bwMode="auto">
                  <a:xfrm>
                    <a:off x="1526" y="1580"/>
                    <a:ext cx="34" cy="249"/>
                  </a:xfrm>
                  <a:custGeom>
                    <a:avLst/>
                    <a:gdLst/>
                    <a:ahLst/>
                    <a:cxnLst>
                      <a:cxn ang="0">
                        <a:pos x="5" y="249"/>
                      </a:cxn>
                      <a:cxn ang="0">
                        <a:pos x="0" y="249"/>
                      </a:cxn>
                      <a:cxn ang="0">
                        <a:pos x="0" y="243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249"/>
                      </a:cxn>
                    </a:cxnLst>
                    <a:rect l="0" t="0" r="r" b="b"/>
                    <a:pathLst>
                      <a:path w="34" h="249">
                        <a:moveTo>
                          <a:pt x="5" y="249"/>
                        </a:moveTo>
                        <a:lnTo>
                          <a:pt x="0" y="249"/>
                        </a:lnTo>
                        <a:lnTo>
                          <a:pt x="0" y="243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249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6" name="Freeform 50"/>
                  <p:cNvSpPr>
                    <a:spLocks noChangeAspect="1"/>
                  </p:cNvSpPr>
                  <p:nvPr/>
                </p:nvSpPr>
                <p:spPr bwMode="auto">
                  <a:xfrm>
                    <a:off x="1555" y="1420"/>
                    <a:ext cx="35" cy="165"/>
                  </a:xfrm>
                  <a:custGeom>
                    <a:avLst/>
                    <a:gdLst/>
                    <a:ahLst/>
                    <a:cxnLst>
                      <a:cxn ang="0">
                        <a:pos x="5" y="165"/>
                      </a:cxn>
                      <a:cxn ang="0">
                        <a:pos x="0" y="165"/>
                      </a:cxn>
                      <a:cxn ang="0">
                        <a:pos x="0" y="160"/>
                      </a:cxn>
                      <a:cxn ang="0">
                        <a:pos x="27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165"/>
                      </a:cxn>
                    </a:cxnLst>
                    <a:rect l="0" t="0" r="r" b="b"/>
                    <a:pathLst>
                      <a:path w="35" h="165">
                        <a:moveTo>
                          <a:pt x="5" y="165"/>
                        </a:moveTo>
                        <a:lnTo>
                          <a:pt x="0" y="165"/>
                        </a:lnTo>
                        <a:lnTo>
                          <a:pt x="0" y="160"/>
                        </a:lnTo>
                        <a:lnTo>
                          <a:pt x="27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16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7" name="Freeform 51"/>
                  <p:cNvSpPr>
                    <a:spLocks noChangeAspect="1"/>
                  </p:cNvSpPr>
                  <p:nvPr/>
                </p:nvSpPr>
                <p:spPr bwMode="auto">
                  <a:xfrm>
                    <a:off x="1582" y="1318"/>
                    <a:ext cx="34" cy="107"/>
                  </a:xfrm>
                  <a:custGeom>
                    <a:avLst/>
                    <a:gdLst/>
                    <a:ahLst/>
                    <a:cxnLst>
                      <a:cxn ang="0">
                        <a:pos x="8" y="107"/>
                      </a:cxn>
                      <a:cxn ang="0">
                        <a:pos x="0" y="107"/>
                      </a:cxn>
                      <a:cxn ang="0">
                        <a:pos x="0" y="102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8"/>
                      </a:cxn>
                      <a:cxn ang="0">
                        <a:pos x="8" y="107"/>
                      </a:cxn>
                    </a:cxnLst>
                    <a:rect l="0" t="0" r="r" b="b"/>
                    <a:pathLst>
                      <a:path w="34" h="107">
                        <a:moveTo>
                          <a:pt x="8" y="107"/>
                        </a:moveTo>
                        <a:lnTo>
                          <a:pt x="0" y="107"/>
                        </a:lnTo>
                        <a:lnTo>
                          <a:pt x="0" y="102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8"/>
                        </a:lnTo>
                        <a:lnTo>
                          <a:pt x="8" y="107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8" name="Freeform 52"/>
                  <p:cNvSpPr>
                    <a:spLocks noChangeAspect="1"/>
                  </p:cNvSpPr>
                  <p:nvPr/>
                </p:nvSpPr>
                <p:spPr bwMode="auto">
                  <a:xfrm>
                    <a:off x="1611" y="1262"/>
                    <a:ext cx="32" cy="64"/>
                  </a:xfrm>
                  <a:custGeom>
                    <a:avLst/>
                    <a:gdLst/>
                    <a:ahLst/>
                    <a:cxnLst>
                      <a:cxn ang="0">
                        <a:pos x="5" y="64"/>
                      </a:cxn>
                      <a:cxn ang="0">
                        <a:pos x="0" y="64"/>
                      </a:cxn>
                      <a:cxn ang="0">
                        <a:pos x="0" y="56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64"/>
                      </a:cxn>
                    </a:cxnLst>
                    <a:rect l="0" t="0" r="r" b="b"/>
                    <a:pathLst>
                      <a:path w="32" h="64">
                        <a:moveTo>
                          <a:pt x="5" y="64"/>
                        </a:moveTo>
                        <a:lnTo>
                          <a:pt x="0" y="64"/>
                        </a:lnTo>
                        <a:lnTo>
                          <a:pt x="0" y="56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64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29" name="Freeform 53"/>
                  <p:cNvSpPr>
                    <a:spLocks noChangeAspect="1"/>
                  </p:cNvSpPr>
                  <p:nvPr/>
                </p:nvSpPr>
                <p:spPr bwMode="auto">
                  <a:xfrm>
                    <a:off x="1638" y="1230"/>
                    <a:ext cx="35" cy="38"/>
                  </a:xfrm>
                  <a:custGeom>
                    <a:avLst/>
                    <a:gdLst/>
                    <a:ahLst/>
                    <a:cxnLst>
                      <a:cxn ang="0">
                        <a:pos x="5" y="38"/>
                      </a:cxn>
                      <a:cxn ang="0">
                        <a:pos x="0" y="38"/>
                      </a:cxn>
                      <a:cxn ang="0">
                        <a:pos x="0" y="32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6"/>
                      </a:cxn>
                      <a:cxn ang="0">
                        <a:pos x="5" y="38"/>
                      </a:cxn>
                    </a:cxnLst>
                    <a:rect l="0" t="0" r="r" b="b"/>
                    <a:pathLst>
                      <a:path w="35" h="38">
                        <a:moveTo>
                          <a:pt x="5" y="38"/>
                        </a:moveTo>
                        <a:lnTo>
                          <a:pt x="0" y="38"/>
                        </a:lnTo>
                        <a:lnTo>
                          <a:pt x="0" y="32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6"/>
                        </a:lnTo>
                        <a:lnTo>
                          <a:pt x="5" y="3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0" name="Freeform 54"/>
                  <p:cNvSpPr>
                    <a:spLocks noChangeAspect="1"/>
                  </p:cNvSpPr>
                  <p:nvPr/>
                </p:nvSpPr>
                <p:spPr bwMode="auto">
                  <a:xfrm>
                    <a:off x="1667" y="1201"/>
                    <a:ext cx="32" cy="35"/>
                  </a:xfrm>
                  <a:custGeom>
                    <a:avLst/>
                    <a:gdLst/>
                    <a:ahLst/>
                    <a:cxnLst>
                      <a:cxn ang="0">
                        <a:pos x="6" y="35"/>
                      </a:cxn>
                      <a:cxn ang="0">
                        <a:pos x="0" y="35"/>
                      </a:cxn>
                      <a:cxn ang="0">
                        <a:pos x="0" y="29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35"/>
                      </a:cxn>
                    </a:cxnLst>
                    <a:rect l="0" t="0" r="r" b="b"/>
                    <a:pathLst>
                      <a:path w="32" h="35">
                        <a:moveTo>
                          <a:pt x="6" y="35"/>
                        </a:moveTo>
                        <a:lnTo>
                          <a:pt x="0" y="35"/>
                        </a:lnTo>
                        <a:lnTo>
                          <a:pt x="0" y="29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3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1" name="Freeform 55"/>
                  <p:cNvSpPr>
                    <a:spLocks noChangeAspect="1"/>
                  </p:cNvSpPr>
                  <p:nvPr/>
                </p:nvSpPr>
                <p:spPr bwMode="auto">
                  <a:xfrm>
                    <a:off x="1694" y="1171"/>
                    <a:ext cx="35" cy="35"/>
                  </a:xfrm>
                  <a:custGeom>
                    <a:avLst/>
                    <a:gdLst/>
                    <a:ahLst/>
                    <a:cxnLst>
                      <a:cxn ang="0">
                        <a:pos x="5" y="35"/>
                      </a:cxn>
                      <a:cxn ang="0">
                        <a:pos x="0" y="35"/>
                      </a:cxn>
                      <a:cxn ang="0">
                        <a:pos x="0" y="30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6"/>
                      </a:cxn>
                      <a:cxn ang="0">
                        <a:pos x="5" y="35"/>
                      </a:cxn>
                    </a:cxnLst>
                    <a:rect l="0" t="0" r="r" b="b"/>
                    <a:pathLst>
                      <a:path w="35" h="35">
                        <a:moveTo>
                          <a:pt x="5" y="35"/>
                        </a:moveTo>
                        <a:lnTo>
                          <a:pt x="0" y="35"/>
                        </a:lnTo>
                        <a:lnTo>
                          <a:pt x="0" y="30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6"/>
                        </a:lnTo>
                        <a:lnTo>
                          <a:pt x="5" y="3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2" name="Freeform 56"/>
                  <p:cNvSpPr>
                    <a:spLocks noChangeAspect="1"/>
                  </p:cNvSpPr>
                  <p:nvPr/>
                </p:nvSpPr>
                <p:spPr bwMode="auto">
                  <a:xfrm>
                    <a:off x="1723" y="1155"/>
                    <a:ext cx="32" cy="22"/>
                  </a:xfrm>
                  <a:custGeom>
                    <a:avLst/>
                    <a:gdLst/>
                    <a:ahLst/>
                    <a:cxnLst>
                      <a:cxn ang="0">
                        <a:pos x="6" y="22"/>
                      </a:cxn>
                      <a:cxn ang="0">
                        <a:pos x="0" y="22"/>
                      </a:cxn>
                      <a:cxn ang="0">
                        <a:pos x="0" y="16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6" y="22"/>
                      </a:cxn>
                    </a:cxnLst>
                    <a:rect l="0" t="0" r="r" b="b"/>
                    <a:pathLst>
                      <a:path w="32" h="22">
                        <a:moveTo>
                          <a:pt x="6" y="22"/>
                        </a:moveTo>
                        <a:lnTo>
                          <a:pt x="0" y="22"/>
                        </a:lnTo>
                        <a:lnTo>
                          <a:pt x="0" y="16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6" y="2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3" name="Freeform 57"/>
                  <p:cNvSpPr>
                    <a:spLocks noChangeAspect="1"/>
                  </p:cNvSpPr>
                  <p:nvPr/>
                </p:nvSpPr>
                <p:spPr bwMode="auto">
                  <a:xfrm>
                    <a:off x="1750" y="1139"/>
                    <a:ext cx="32" cy="22"/>
                  </a:xfrm>
                  <a:custGeom>
                    <a:avLst/>
                    <a:gdLst/>
                    <a:ahLst/>
                    <a:cxnLst>
                      <a:cxn ang="0">
                        <a:pos x="5" y="22"/>
                      </a:cxn>
                      <a:cxn ang="0">
                        <a:pos x="0" y="22"/>
                      </a:cxn>
                      <a:cxn ang="0">
                        <a:pos x="0" y="16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22"/>
                      </a:cxn>
                    </a:cxnLst>
                    <a:rect l="0" t="0" r="r" b="b"/>
                    <a:pathLst>
                      <a:path w="32" h="22">
                        <a:moveTo>
                          <a:pt x="5" y="22"/>
                        </a:moveTo>
                        <a:lnTo>
                          <a:pt x="0" y="22"/>
                        </a:lnTo>
                        <a:lnTo>
                          <a:pt x="0" y="16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2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4" name="Freeform 58"/>
                  <p:cNvSpPr>
                    <a:spLocks noChangeAspect="1"/>
                  </p:cNvSpPr>
                  <p:nvPr/>
                </p:nvSpPr>
                <p:spPr bwMode="auto">
                  <a:xfrm>
                    <a:off x="1777" y="1126"/>
                    <a:ext cx="34" cy="19"/>
                  </a:xfrm>
                  <a:custGeom>
                    <a:avLst/>
                    <a:gdLst/>
                    <a:ahLst/>
                    <a:cxnLst>
                      <a:cxn ang="0">
                        <a:pos x="5" y="19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19"/>
                      </a:cxn>
                    </a:cxnLst>
                    <a:rect l="0" t="0" r="r" b="b"/>
                    <a:pathLst>
                      <a:path w="34" h="19">
                        <a:moveTo>
                          <a:pt x="5" y="19"/>
                        </a:move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19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5" name="Freeform 59"/>
                  <p:cNvSpPr>
                    <a:spLocks noChangeAspect="1"/>
                  </p:cNvSpPr>
                  <p:nvPr/>
                </p:nvSpPr>
                <p:spPr bwMode="auto">
                  <a:xfrm>
                    <a:off x="1806" y="1113"/>
                    <a:ext cx="32" cy="18"/>
                  </a:xfrm>
                  <a:custGeom>
                    <a:avLst/>
                    <a:gdLst/>
                    <a:ahLst/>
                    <a:cxnLst>
                      <a:cxn ang="0">
                        <a:pos x="5" y="18"/>
                      </a:cxn>
                      <a:cxn ang="0">
                        <a:pos x="0" y="18"/>
                      </a:cxn>
                      <a:cxn ang="0">
                        <a:pos x="0" y="1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18"/>
                      </a:cxn>
                    </a:cxnLst>
                    <a:rect l="0" t="0" r="r" b="b"/>
                    <a:pathLst>
                      <a:path w="32" h="18">
                        <a:moveTo>
                          <a:pt x="5" y="18"/>
                        </a:moveTo>
                        <a:lnTo>
                          <a:pt x="0" y="18"/>
                        </a:lnTo>
                        <a:lnTo>
                          <a:pt x="0" y="1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1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6" name="Freeform 60"/>
                  <p:cNvSpPr>
                    <a:spLocks noChangeAspect="1"/>
                  </p:cNvSpPr>
                  <p:nvPr/>
                </p:nvSpPr>
                <p:spPr bwMode="auto">
                  <a:xfrm>
                    <a:off x="1833" y="1107"/>
                    <a:ext cx="34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6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6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4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6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6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7" name="Freeform 61"/>
                  <p:cNvSpPr>
                    <a:spLocks noChangeAspect="1"/>
                  </p:cNvSpPr>
                  <p:nvPr/>
                </p:nvSpPr>
                <p:spPr bwMode="auto">
                  <a:xfrm>
                    <a:off x="1862" y="1102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5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2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5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8" name="Freeform 62"/>
                  <p:cNvSpPr>
                    <a:spLocks noChangeAspect="1"/>
                  </p:cNvSpPr>
                  <p:nvPr/>
                </p:nvSpPr>
                <p:spPr bwMode="auto">
                  <a:xfrm>
                    <a:off x="1889" y="1094"/>
                    <a:ext cx="34" cy="13"/>
                  </a:xfrm>
                  <a:custGeom>
                    <a:avLst/>
                    <a:gdLst/>
                    <a:ahLst/>
                    <a:cxnLst>
                      <a:cxn ang="0">
                        <a:pos x="5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26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13"/>
                      </a:cxn>
                    </a:cxnLst>
                    <a:rect l="0" t="0" r="r" b="b"/>
                    <a:pathLst>
                      <a:path w="34" h="13">
                        <a:moveTo>
                          <a:pt x="5" y="13"/>
                        </a:move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1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39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1915" y="1089"/>
                    <a:ext cx="35" cy="10"/>
                  </a:xfrm>
                  <a:custGeom>
                    <a:avLst/>
                    <a:gdLst/>
                    <a:ahLst/>
                    <a:cxnLst>
                      <a:cxn ang="0">
                        <a:pos x="8" y="10"/>
                      </a:cxn>
                      <a:cxn ang="0">
                        <a:pos x="0" y="10"/>
                      </a:cxn>
                      <a:cxn ang="0">
                        <a:pos x="0" y="5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8" y="10"/>
                      </a:cxn>
                    </a:cxnLst>
                    <a:rect l="0" t="0" r="r" b="b"/>
                    <a:pathLst>
                      <a:path w="35" h="10">
                        <a:moveTo>
                          <a:pt x="8" y="10"/>
                        </a:moveTo>
                        <a:lnTo>
                          <a:pt x="0" y="10"/>
                        </a:lnTo>
                        <a:lnTo>
                          <a:pt x="0" y="5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8" y="10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0" name="Freeform 64"/>
                  <p:cNvSpPr>
                    <a:spLocks noChangeAspect="1"/>
                  </p:cNvSpPr>
                  <p:nvPr/>
                </p:nvSpPr>
                <p:spPr bwMode="auto">
                  <a:xfrm>
                    <a:off x="1945" y="1083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6"/>
                      </a:cxn>
                      <a:cxn ang="0">
                        <a:pos x="26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2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6"/>
                        </a:lnTo>
                        <a:lnTo>
                          <a:pt x="26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1" name="Freeform 65"/>
                  <p:cNvSpPr>
                    <a:spLocks noChangeAspect="1"/>
                  </p:cNvSpPr>
                  <p:nvPr/>
                </p:nvSpPr>
                <p:spPr bwMode="auto">
                  <a:xfrm>
                    <a:off x="1971" y="1081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5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2" name="Freeform 66"/>
                  <p:cNvSpPr>
                    <a:spLocks noChangeAspect="1"/>
                  </p:cNvSpPr>
                  <p:nvPr/>
                </p:nvSpPr>
                <p:spPr bwMode="auto">
                  <a:xfrm>
                    <a:off x="2001" y="1078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6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6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3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2027" y="1075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6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5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6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4" name="Rectangle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7" y="1075"/>
                    <a:ext cx="32" cy="6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5" name="Freeform 69"/>
                  <p:cNvSpPr>
                    <a:spLocks noChangeAspect="1"/>
                  </p:cNvSpPr>
                  <p:nvPr/>
                </p:nvSpPr>
                <p:spPr bwMode="auto">
                  <a:xfrm>
                    <a:off x="2084" y="1073"/>
                    <a:ext cx="37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9" y="0"/>
                      </a:cxn>
                      <a:cxn ang="0">
                        <a:pos x="37" y="0"/>
                      </a:cxn>
                      <a:cxn ang="0">
                        <a:pos x="37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7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9" y="0"/>
                        </a:lnTo>
                        <a:lnTo>
                          <a:pt x="37" y="0"/>
                        </a:lnTo>
                        <a:lnTo>
                          <a:pt x="37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6" name="Freeform 70"/>
                  <p:cNvSpPr>
                    <a:spLocks noChangeAspect="1"/>
                  </p:cNvSpPr>
                  <p:nvPr/>
                </p:nvSpPr>
                <p:spPr bwMode="auto">
                  <a:xfrm>
                    <a:off x="2113" y="1070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8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8" y="8"/>
                      </a:cxn>
                    </a:cxnLst>
                    <a:rect l="0" t="0" r="r" b="b"/>
                    <a:pathLst>
                      <a:path w="35" h="8">
                        <a:moveTo>
                          <a:pt x="8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7" name="Freeform 71"/>
                  <p:cNvSpPr>
                    <a:spLocks noChangeAspect="1"/>
                  </p:cNvSpPr>
                  <p:nvPr/>
                </p:nvSpPr>
                <p:spPr bwMode="auto">
                  <a:xfrm>
                    <a:off x="2142" y="1067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8" name="Freeform 72"/>
                  <p:cNvSpPr>
                    <a:spLocks noChangeAspect="1"/>
                  </p:cNvSpPr>
                  <p:nvPr/>
                </p:nvSpPr>
                <p:spPr bwMode="auto">
                  <a:xfrm>
                    <a:off x="2198" y="1065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49" name="Freeform 73"/>
                  <p:cNvSpPr>
                    <a:spLocks noChangeAspect="1"/>
                  </p:cNvSpPr>
                  <p:nvPr/>
                </p:nvSpPr>
                <p:spPr bwMode="auto">
                  <a:xfrm>
                    <a:off x="2225" y="1062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5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0" name="Freeform 74"/>
                  <p:cNvSpPr>
                    <a:spLocks noChangeAspect="1"/>
                  </p:cNvSpPr>
                  <p:nvPr/>
                </p:nvSpPr>
                <p:spPr bwMode="auto">
                  <a:xfrm>
                    <a:off x="2254" y="1057"/>
                    <a:ext cx="32" cy="10"/>
                  </a:xfrm>
                  <a:custGeom>
                    <a:avLst/>
                    <a:gdLst/>
                    <a:ahLst/>
                    <a:cxnLst>
                      <a:cxn ang="0">
                        <a:pos x="6" y="10"/>
                      </a:cxn>
                      <a:cxn ang="0">
                        <a:pos x="0" y="10"/>
                      </a:cxn>
                      <a:cxn ang="0">
                        <a:pos x="0" y="5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8"/>
                      </a:cxn>
                      <a:cxn ang="0">
                        <a:pos x="6" y="10"/>
                      </a:cxn>
                    </a:cxnLst>
                    <a:rect l="0" t="0" r="r" b="b"/>
                    <a:pathLst>
                      <a:path w="32" h="10">
                        <a:moveTo>
                          <a:pt x="6" y="10"/>
                        </a:moveTo>
                        <a:lnTo>
                          <a:pt x="0" y="10"/>
                        </a:lnTo>
                        <a:lnTo>
                          <a:pt x="0" y="5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8"/>
                        </a:lnTo>
                        <a:lnTo>
                          <a:pt x="6" y="10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1" name="Freeform 75"/>
                  <p:cNvSpPr>
                    <a:spLocks noChangeAspect="1"/>
                  </p:cNvSpPr>
                  <p:nvPr/>
                </p:nvSpPr>
                <p:spPr bwMode="auto">
                  <a:xfrm>
                    <a:off x="2281" y="1054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8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2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8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2" name="Freeform 76"/>
                  <p:cNvSpPr>
                    <a:spLocks noChangeAspect="1"/>
                  </p:cNvSpPr>
                  <p:nvPr/>
                </p:nvSpPr>
                <p:spPr bwMode="auto">
                  <a:xfrm>
                    <a:off x="2308" y="1051"/>
                    <a:ext cx="34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6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4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6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3" name="Freeform 77"/>
                  <p:cNvSpPr>
                    <a:spLocks noChangeAspect="1"/>
                  </p:cNvSpPr>
                  <p:nvPr/>
                </p:nvSpPr>
                <p:spPr bwMode="auto">
                  <a:xfrm>
                    <a:off x="2337" y="1049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4" name="Freeform 78"/>
                  <p:cNvSpPr>
                    <a:spLocks noChangeAspect="1"/>
                  </p:cNvSpPr>
                  <p:nvPr/>
                </p:nvSpPr>
                <p:spPr bwMode="auto">
                  <a:xfrm>
                    <a:off x="2364" y="1046"/>
                    <a:ext cx="34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4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5" name="Freeform 79"/>
                  <p:cNvSpPr>
                    <a:spLocks noChangeAspect="1"/>
                  </p:cNvSpPr>
                  <p:nvPr/>
                </p:nvSpPr>
                <p:spPr bwMode="auto">
                  <a:xfrm>
                    <a:off x="2420" y="1043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6" y="0"/>
                      </a:cxn>
                      <a:cxn ang="0">
                        <a:pos x="35" y="0"/>
                      </a:cxn>
                      <a:cxn ang="0">
                        <a:pos x="35" y="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5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6" y="0"/>
                        </a:lnTo>
                        <a:lnTo>
                          <a:pt x="35" y="0"/>
                        </a:lnTo>
                        <a:lnTo>
                          <a:pt x="35" y="6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6" name="Freeform 80"/>
                  <p:cNvSpPr>
                    <a:spLocks noChangeAspect="1"/>
                  </p:cNvSpPr>
                  <p:nvPr/>
                </p:nvSpPr>
                <p:spPr bwMode="auto">
                  <a:xfrm>
                    <a:off x="2446" y="1041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9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9" y="8"/>
                      </a:cxn>
                    </a:cxnLst>
                    <a:rect l="0" t="0" r="r" b="b"/>
                    <a:pathLst>
                      <a:path w="35" h="8">
                        <a:moveTo>
                          <a:pt x="9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9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7" name="Freeform 81"/>
                  <p:cNvSpPr>
                    <a:spLocks noChangeAspect="1"/>
                  </p:cNvSpPr>
                  <p:nvPr/>
                </p:nvSpPr>
                <p:spPr bwMode="auto">
                  <a:xfrm>
                    <a:off x="2476" y="1038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8" name="Freeform 82"/>
                  <p:cNvSpPr>
                    <a:spLocks noChangeAspect="1"/>
                  </p:cNvSpPr>
                  <p:nvPr/>
                </p:nvSpPr>
                <p:spPr bwMode="auto">
                  <a:xfrm>
                    <a:off x="2559" y="1035"/>
                    <a:ext cx="34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4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6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59" name="Freeform 83"/>
                  <p:cNvSpPr>
                    <a:spLocks noChangeAspect="1"/>
                  </p:cNvSpPr>
                  <p:nvPr/>
                </p:nvSpPr>
                <p:spPr bwMode="auto">
                  <a:xfrm>
                    <a:off x="2588" y="1033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0" name="Rectangle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15" y="1033"/>
                    <a:ext cx="34" cy="5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1" name="Freeform 85"/>
                  <p:cNvSpPr>
                    <a:spLocks noChangeAspect="1"/>
                  </p:cNvSpPr>
                  <p:nvPr/>
                </p:nvSpPr>
                <p:spPr bwMode="auto">
                  <a:xfrm>
                    <a:off x="2641" y="1030"/>
                    <a:ext cx="38" cy="8"/>
                  </a:xfrm>
                  <a:custGeom>
                    <a:avLst/>
                    <a:gdLst/>
                    <a:ahLst/>
                    <a:cxnLst>
                      <a:cxn ang="0">
                        <a:pos x="8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  <a:cxn ang="0">
                        <a:pos x="38" y="5"/>
                      </a:cxn>
                      <a:cxn ang="0">
                        <a:pos x="8" y="8"/>
                      </a:cxn>
                    </a:cxnLst>
                    <a:rect l="0" t="0" r="r" b="b"/>
                    <a:pathLst>
                      <a:path w="38" h="8">
                        <a:moveTo>
                          <a:pt x="8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32" y="0"/>
                        </a:lnTo>
                        <a:lnTo>
                          <a:pt x="38" y="0"/>
                        </a:lnTo>
                        <a:lnTo>
                          <a:pt x="38" y="5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2" name="Freeform 86"/>
                  <p:cNvSpPr>
                    <a:spLocks noChangeAspect="1"/>
                  </p:cNvSpPr>
                  <p:nvPr/>
                </p:nvSpPr>
                <p:spPr bwMode="auto">
                  <a:xfrm>
                    <a:off x="2673" y="1027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3" name="Freeform 87"/>
                  <p:cNvSpPr>
                    <a:spLocks noChangeAspect="1"/>
                  </p:cNvSpPr>
                  <p:nvPr/>
                </p:nvSpPr>
                <p:spPr bwMode="auto">
                  <a:xfrm>
                    <a:off x="2729" y="1025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4" name="Freeform 88"/>
                  <p:cNvSpPr>
                    <a:spLocks noChangeAspect="1"/>
                  </p:cNvSpPr>
                  <p:nvPr/>
                </p:nvSpPr>
                <p:spPr bwMode="auto">
                  <a:xfrm>
                    <a:off x="2756" y="1022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5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5" name="Rectangle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5" y="1022"/>
                    <a:ext cx="32" cy="5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6" name="Freeform 90"/>
                  <p:cNvSpPr>
                    <a:spLocks noChangeAspect="1"/>
                  </p:cNvSpPr>
                  <p:nvPr/>
                </p:nvSpPr>
                <p:spPr bwMode="auto">
                  <a:xfrm>
                    <a:off x="2812" y="1019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7" name="Rectangle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39" y="1019"/>
                    <a:ext cx="35" cy="6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8" name="Freeform 92"/>
                  <p:cNvSpPr>
                    <a:spLocks noChangeAspect="1"/>
                  </p:cNvSpPr>
                  <p:nvPr/>
                </p:nvSpPr>
                <p:spPr bwMode="auto">
                  <a:xfrm>
                    <a:off x="2868" y="1017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69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2895" y="1014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5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0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4" y="1014"/>
                    <a:ext cx="32" cy="5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1" name="Rectangle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51" y="1014"/>
                    <a:ext cx="35" cy="5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2" name="Freeform 96"/>
                  <p:cNvSpPr>
                    <a:spLocks noChangeAspect="1"/>
                  </p:cNvSpPr>
                  <p:nvPr/>
                </p:nvSpPr>
                <p:spPr bwMode="auto">
                  <a:xfrm>
                    <a:off x="2978" y="1011"/>
                    <a:ext cx="34" cy="8"/>
                  </a:xfrm>
                  <a:custGeom>
                    <a:avLst/>
                    <a:gdLst/>
                    <a:ahLst/>
                    <a:cxnLst>
                      <a:cxn ang="0">
                        <a:pos x="8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6"/>
                      </a:cxn>
                      <a:cxn ang="0">
                        <a:pos x="8" y="8"/>
                      </a:cxn>
                    </a:cxnLst>
                    <a:rect l="0" t="0" r="r" b="b"/>
                    <a:pathLst>
                      <a:path w="34" h="8">
                        <a:moveTo>
                          <a:pt x="8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6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3" name="Rectangle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07" y="1011"/>
                    <a:ext cx="32" cy="6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4" name="Freeform 98"/>
                  <p:cNvSpPr>
                    <a:spLocks noChangeAspect="1"/>
                  </p:cNvSpPr>
                  <p:nvPr/>
                </p:nvSpPr>
                <p:spPr bwMode="auto">
                  <a:xfrm>
                    <a:off x="3034" y="1006"/>
                    <a:ext cx="34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5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4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5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5" name="Freeform 99"/>
                  <p:cNvSpPr>
                    <a:spLocks noChangeAspect="1"/>
                  </p:cNvSpPr>
                  <p:nvPr/>
                </p:nvSpPr>
                <p:spPr bwMode="auto">
                  <a:xfrm>
                    <a:off x="3119" y="1003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6" name="Rectangle 1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6" y="1003"/>
                    <a:ext cx="34" cy="6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7" name="Freeform 101"/>
                  <p:cNvSpPr>
                    <a:spLocks noChangeAspect="1"/>
                  </p:cNvSpPr>
                  <p:nvPr/>
                </p:nvSpPr>
                <p:spPr bwMode="auto">
                  <a:xfrm>
                    <a:off x="3172" y="1001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8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8" y="8"/>
                      </a:cxn>
                    </a:cxnLst>
                    <a:rect l="0" t="0" r="r" b="b"/>
                    <a:pathLst>
                      <a:path w="35" h="8">
                        <a:moveTo>
                          <a:pt x="8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8" name="Rectangle 1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02" y="1001"/>
                    <a:ext cx="35" cy="5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79" name="Freeform 103"/>
                  <p:cNvSpPr>
                    <a:spLocks noChangeAspect="1"/>
                  </p:cNvSpPr>
                  <p:nvPr/>
                </p:nvSpPr>
                <p:spPr bwMode="auto">
                  <a:xfrm>
                    <a:off x="3231" y="995"/>
                    <a:ext cx="35" cy="11"/>
                  </a:xfrm>
                  <a:custGeom>
                    <a:avLst/>
                    <a:gdLst/>
                    <a:ahLst/>
                    <a:cxnLst>
                      <a:cxn ang="0">
                        <a:pos x="6" y="11"/>
                      </a:cxn>
                      <a:cxn ang="0">
                        <a:pos x="0" y="11"/>
                      </a:cxn>
                      <a:cxn ang="0">
                        <a:pos x="0" y="6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6"/>
                      </a:cxn>
                      <a:cxn ang="0">
                        <a:pos x="6" y="11"/>
                      </a:cxn>
                    </a:cxnLst>
                    <a:rect l="0" t="0" r="r" b="b"/>
                    <a:pathLst>
                      <a:path w="35" h="11">
                        <a:moveTo>
                          <a:pt x="6" y="11"/>
                        </a:moveTo>
                        <a:lnTo>
                          <a:pt x="0" y="11"/>
                        </a:lnTo>
                        <a:lnTo>
                          <a:pt x="0" y="6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6"/>
                        </a:lnTo>
                        <a:lnTo>
                          <a:pt x="6" y="11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0" name="Rectangle 1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1" y="995"/>
                    <a:ext cx="32" cy="6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1" name="Freeform 105"/>
                  <p:cNvSpPr>
                    <a:spLocks noChangeAspect="1"/>
                  </p:cNvSpPr>
                  <p:nvPr/>
                </p:nvSpPr>
                <p:spPr bwMode="auto">
                  <a:xfrm>
                    <a:off x="3287" y="995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0" y="0"/>
                      </a:cxn>
                      <a:cxn ang="0">
                        <a:pos x="6" y="0"/>
                      </a:cxn>
                      <a:cxn ang="0">
                        <a:pos x="35" y="3"/>
                      </a:cxn>
                      <a:cxn ang="0">
                        <a:pos x="35" y="8"/>
                      </a:cxn>
                      <a:cxn ang="0">
                        <a:pos x="30" y="8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35" h="8">
                        <a:moveTo>
                          <a:pt x="0" y="6"/>
                        </a:move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35" y="3"/>
                        </a:lnTo>
                        <a:lnTo>
                          <a:pt x="35" y="8"/>
                        </a:lnTo>
                        <a:lnTo>
                          <a:pt x="30" y="8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2" name="Freeform 106"/>
                  <p:cNvSpPr>
                    <a:spLocks noChangeAspect="1"/>
                  </p:cNvSpPr>
                  <p:nvPr/>
                </p:nvSpPr>
                <p:spPr bwMode="auto">
                  <a:xfrm>
                    <a:off x="3317" y="998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0" y="0"/>
                      </a:cxn>
                      <a:cxn ang="0">
                        <a:pos x="5" y="0"/>
                      </a:cxn>
                      <a:cxn ang="0">
                        <a:pos x="32" y="5"/>
                      </a:cxn>
                      <a:cxn ang="0">
                        <a:pos x="32" y="11"/>
                      </a:cxn>
                      <a:cxn ang="0">
                        <a:pos x="26" y="11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2" h="11">
                        <a:moveTo>
                          <a:pt x="0" y="5"/>
                        </a:move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32" y="5"/>
                        </a:lnTo>
                        <a:lnTo>
                          <a:pt x="32" y="11"/>
                        </a:lnTo>
                        <a:lnTo>
                          <a:pt x="26" y="11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3" name="Freeform 107"/>
                  <p:cNvSpPr>
                    <a:spLocks noChangeAspect="1"/>
                  </p:cNvSpPr>
                  <p:nvPr/>
                </p:nvSpPr>
                <p:spPr bwMode="auto">
                  <a:xfrm>
                    <a:off x="3343" y="1003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0" y="0"/>
                      </a:cxn>
                      <a:cxn ang="0">
                        <a:pos x="6" y="0"/>
                      </a:cxn>
                      <a:cxn ang="0">
                        <a:pos x="32" y="3"/>
                      </a:cxn>
                      <a:cxn ang="0">
                        <a:pos x="32" y="8"/>
                      </a:cxn>
                      <a:cxn ang="0">
                        <a:pos x="27" y="8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32" h="8">
                        <a:moveTo>
                          <a:pt x="0" y="6"/>
                        </a:move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32" y="3"/>
                        </a:lnTo>
                        <a:lnTo>
                          <a:pt x="32" y="8"/>
                        </a:lnTo>
                        <a:lnTo>
                          <a:pt x="27" y="8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4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3370" y="998"/>
                    <a:ext cx="35" cy="13"/>
                  </a:xfrm>
                  <a:custGeom>
                    <a:avLst/>
                    <a:gdLst/>
                    <a:ahLst/>
                    <a:cxnLst>
                      <a:cxn ang="0">
                        <a:pos x="5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13"/>
                      </a:cxn>
                    </a:cxnLst>
                    <a:rect l="0" t="0" r="r" b="b"/>
                    <a:pathLst>
                      <a:path w="35" h="13">
                        <a:moveTo>
                          <a:pt x="5" y="13"/>
                        </a:move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1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5" name="Freeform 109"/>
                  <p:cNvSpPr>
                    <a:spLocks noChangeAspect="1"/>
                  </p:cNvSpPr>
                  <p:nvPr/>
                </p:nvSpPr>
                <p:spPr bwMode="auto">
                  <a:xfrm>
                    <a:off x="3399" y="995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6" name="Rectangle 1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26" y="995"/>
                    <a:ext cx="32" cy="6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7" name="Freeform 111"/>
                  <p:cNvSpPr>
                    <a:spLocks noChangeAspect="1"/>
                  </p:cNvSpPr>
                  <p:nvPr/>
                </p:nvSpPr>
                <p:spPr bwMode="auto">
                  <a:xfrm>
                    <a:off x="1440" y="2414"/>
                    <a:ext cx="35" cy="72"/>
                  </a:xfrm>
                  <a:custGeom>
                    <a:avLst/>
                    <a:gdLst/>
                    <a:ahLst/>
                    <a:cxnLst>
                      <a:cxn ang="0">
                        <a:pos x="6" y="72"/>
                      </a:cxn>
                      <a:cxn ang="0">
                        <a:pos x="0" y="72"/>
                      </a:cxn>
                      <a:cxn ang="0">
                        <a:pos x="0" y="66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6" y="72"/>
                      </a:cxn>
                    </a:cxnLst>
                    <a:rect l="0" t="0" r="r" b="b"/>
                    <a:pathLst>
                      <a:path w="35" h="72">
                        <a:moveTo>
                          <a:pt x="6" y="72"/>
                        </a:moveTo>
                        <a:lnTo>
                          <a:pt x="0" y="72"/>
                        </a:lnTo>
                        <a:lnTo>
                          <a:pt x="0" y="66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6" y="72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8" name="Freeform 112"/>
                  <p:cNvSpPr>
                    <a:spLocks noChangeAspect="1"/>
                  </p:cNvSpPr>
                  <p:nvPr/>
                </p:nvSpPr>
                <p:spPr bwMode="auto">
                  <a:xfrm>
                    <a:off x="1470" y="2085"/>
                    <a:ext cx="32" cy="334"/>
                  </a:xfrm>
                  <a:custGeom>
                    <a:avLst/>
                    <a:gdLst/>
                    <a:ahLst/>
                    <a:cxnLst>
                      <a:cxn ang="0">
                        <a:pos x="5" y="334"/>
                      </a:cxn>
                      <a:cxn ang="0">
                        <a:pos x="0" y="334"/>
                      </a:cxn>
                      <a:cxn ang="0">
                        <a:pos x="0" y="329"/>
                      </a:cxn>
                      <a:cxn ang="0">
                        <a:pos x="26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334"/>
                      </a:cxn>
                    </a:cxnLst>
                    <a:rect l="0" t="0" r="r" b="b"/>
                    <a:pathLst>
                      <a:path w="32" h="334">
                        <a:moveTo>
                          <a:pt x="5" y="334"/>
                        </a:moveTo>
                        <a:lnTo>
                          <a:pt x="0" y="334"/>
                        </a:lnTo>
                        <a:lnTo>
                          <a:pt x="0" y="329"/>
                        </a:lnTo>
                        <a:lnTo>
                          <a:pt x="26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334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89" name="Freeform 113"/>
                  <p:cNvSpPr>
                    <a:spLocks noChangeAspect="1"/>
                  </p:cNvSpPr>
                  <p:nvPr/>
                </p:nvSpPr>
                <p:spPr bwMode="auto">
                  <a:xfrm>
                    <a:off x="1496" y="1837"/>
                    <a:ext cx="35" cy="253"/>
                  </a:xfrm>
                  <a:custGeom>
                    <a:avLst/>
                    <a:gdLst/>
                    <a:ahLst/>
                    <a:cxnLst>
                      <a:cxn ang="0">
                        <a:pos x="6" y="253"/>
                      </a:cxn>
                      <a:cxn ang="0">
                        <a:pos x="0" y="253"/>
                      </a:cxn>
                      <a:cxn ang="0">
                        <a:pos x="0" y="248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6" y="253"/>
                      </a:cxn>
                    </a:cxnLst>
                    <a:rect l="0" t="0" r="r" b="b"/>
                    <a:pathLst>
                      <a:path w="35" h="253">
                        <a:moveTo>
                          <a:pt x="6" y="253"/>
                        </a:moveTo>
                        <a:lnTo>
                          <a:pt x="0" y="253"/>
                        </a:lnTo>
                        <a:lnTo>
                          <a:pt x="0" y="248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6" y="253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0" name="Freeform 114"/>
                  <p:cNvSpPr>
                    <a:spLocks noChangeAspect="1"/>
                  </p:cNvSpPr>
                  <p:nvPr/>
                </p:nvSpPr>
                <p:spPr bwMode="auto">
                  <a:xfrm>
                    <a:off x="1526" y="1631"/>
                    <a:ext cx="34" cy="211"/>
                  </a:xfrm>
                  <a:custGeom>
                    <a:avLst/>
                    <a:gdLst/>
                    <a:ahLst/>
                    <a:cxnLst>
                      <a:cxn ang="0">
                        <a:pos x="5" y="211"/>
                      </a:cxn>
                      <a:cxn ang="0">
                        <a:pos x="0" y="211"/>
                      </a:cxn>
                      <a:cxn ang="0">
                        <a:pos x="0" y="206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211"/>
                      </a:cxn>
                    </a:cxnLst>
                    <a:rect l="0" t="0" r="r" b="b"/>
                    <a:pathLst>
                      <a:path w="34" h="211">
                        <a:moveTo>
                          <a:pt x="5" y="211"/>
                        </a:moveTo>
                        <a:lnTo>
                          <a:pt x="0" y="211"/>
                        </a:lnTo>
                        <a:lnTo>
                          <a:pt x="0" y="206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2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1" name="Freeform 115"/>
                  <p:cNvSpPr>
                    <a:spLocks noChangeAspect="1"/>
                  </p:cNvSpPr>
                  <p:nvPr/>
                </p:nvSpPr>
                <p:spPr bwMode="auto">
                  <a:xfrm>
                    <a:off x="1555" y="1476"/>
                    <a:ext cx="35" cy="160"/>
                  </a:xfrm>
                  <a:custGeom>
                    <a:avLst/>
                    <a:gdLst/>
                    <a:ahLst/>
                    <a:cxnLst>
                      <a:cxn ang="0">
                        <a:pos x="5" y="160"/>
                      </a:cxn>
                      <a:cxn ang="0">
                        <a:pos x="0" y="160"/>
                      </a:cxn>
                      <a:cxn ang="0">
                        <a:pos x="0" y="155"/>
                      </a:cxn>
                      <a:cxn ang="0">
                        <a:pos x="27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160"/>
                      </a:cxn>
                    </a:cxnLst>
                    <a:rect l="0" t="0" r="r" b="b"/>
                    <a:pathLst>
                      <a:path w="35" h="160">
                        <a:moveTo>
                          <a:pt x="5" y="160"/>
                        </a:moveTo>
                        <a:lnTo>
                          <a:pt x="0" y="160"/>
                        </a:lnTo>
                        <a:lnTo>
                          <a:pt x="0" y="155"/>
                        </a:lnTo>
                        <a:lnTo>
                          <a:pt x="27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16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2" name="Freeform 116"/>
                  <p:cNvSpPr>
                    <a:spLocks noChangeAspect="1"/>
                  </p:cNvSpPr>
                  <p:nvPr/>
                </p:nvSpPr>
                <p:spPr bwMode="auto">
                  <a:xfrm>
                    <a:off x="1582" y="1401"/>
                    <a:ext cx="34" cy="80"/>
                  </a:xfrm>
                  <a:custGeom>
                    <a:avLst/>
                    <a:gdLst/>
                    <a:ahLst/>
                    <a:cxnLst>
                      <a:cxn ang="0">
                        <a:pos x="8" y="80"/>
                      </a:cxn>
                      <a:cxn ang="0">
                        <a:pos x="0" y="80"/>
                      </a:cxn>
                      <a:cxn ang="0">
                        <a:pos x="0" y="75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6"/>
                      </a:cxn>
                      <a:cxn ang="0">
                        <a:pos x="8" y="80"/>
                      </a:cxn>
                    </a:cxnLst>
                    <a:rect l="0" t="0" r="r" b="b"/>
                    <a:pathLst>
                      <a:path w="34" h="80">
                        <a:moveTo>
                          <a:pt x="8" y="80"/>
                        </a:moveTo>
                        <a:lnTo>
                          <a:pt x="0" y="80"/>
                        </a:lnTo>
                        <a:lnTo>
                          <a:pt x="0" y="75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6"/>
                        </a:lnTo>
                        <a:lnTo>
                          <a:pt x="8" y="8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3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1611" y="1348"/>
                    <a:ext cx="32" cy="59"/>
                  </a:xfrm>
                  <a:custGeom>
                    <a:avLst/>
                    <a:gdLst/>
                    <a:ahLst/>
                    <a:cxnLst>
                      <a:cxn ang="0">
                        <a:pos x="5" y="59"/>
                      </a:cxn>
                      <a:cxn ang="0">
                        <a:pos x="0" y="59"/>
                      </a:cxn>
                      <a:cxn ang="0">
                        <a:pos x="0" y="5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59"/>
                      </a:cxn>
                    </a:cxnLst>
                    <a:rect l="0" t="0" r="r" b="b"/>
                    <a:pathLst>
                      <a:path w="32" h="59">
                        <a:moveTo>
                          <a:pt x="5" y="59"/>
                        </a:moveTo>
                        <a:lnTo>
                          <a:pt x="0" y="59"/>
                        </a:lnTo>
                        <a:lnTo>
                          <a:pt x="0" y="5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59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4" name="Freeform 118"/>
                  <p:cNvSpPr>
                    <a:spLocks noChangeAspect="1"/>
                  </p:cNvSpPr>
                  <p:nvPr/>
                </p:nvSpPr>
                <p:spPr bwMode="auto">
                  <a:xfrm>
                    <a:off x="1638" y="1313"/>
                    <a:ext cx="35" cy="40"/>
                  </a:xfrm>
                  <a:custGeom>
                    <a:avLst/>
                    <a:gdLst/>
                    <a:ahLst/>
                    <a:cxnLst>
                      <a:cxn ang="0">
                        <a:pos x="5" y="40"/>
                      </a:cxn>
                      <a:cxn ang="0">
                        <a:pos x="0" y="40"/>
                      </a:cxn>
                      <a:cxn ang="0">
                        <a:pos x="0" y="35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40"/>
                      </a:cxn>
                    </a:cxnLst>
                    <a:rect l="0" t="0" r="r" b="b"/>
                    <a:pathLst>
                      <a:path w="35" h="40">
                        <a:moveTo>
                          <a:pt x="5" y="40"/>
                        </a:moveTo>
                        <a:lnTo>
                          <a:pt x="0" y="40"/>
                        </a:lnTo>
                        <a:lnTo>
                          <a:pt x="0" y="35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4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5" name="Freeform 119"/>
                  <p:cNvSpPr>
                    <a:spLocks noChangeAspect="1"/>
                  </p:cNvSpPr>
                  <p:nvPr/>
                </p:nvSpPr>
                <p:spPr bwMode="auto">
                  <a:xfrm>
                    <a:off x="1667" y="1292"/>
                    <a:ext cx="32" cy="26"/>
                  </a:xfrm>
                  <a:custGeom>
                    <a:avLst/>
                    <a:gdLst/>
                    <a:ahLst/>
                    <a:cxnLst>
                      <a:cxn ang="0">
                        <a:pos x="6" y="26"/>
                      </a:cxn>
                      <a:cxn ang="0">
                        <a:pos x="0" y="26"/>
                      </a:cxn>
                      <a:cxn ang="0">
                        <a:pos x="0" y="21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26"/>
                      </a:cxn>
                    </a:cxnLst>
                    <a:rect l="0" t="0" r="r" b="b"/>
                    <a:pathLst>
                      <a:path w="32" h="26">
                        <a:moveTo>
                          <a:pt x="6" y="26"/>
                        </a:moveTo>
                        <a:lnTo>
                          <a:pt x="0" y="26"/>
                        </a:lnTo>
                        <a:lnTo>
                          <a:pt x="0" y="21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26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6" name="Freeform 120"/>
                  <p:cNvSpPr>
                    <a:spLocks noChangeAspect="1"/>
                  </p:cNvSpPr>
                  <p:nvPr/>
                </p:nvSpPr>
                <p:spPr bwMode="auto">
                  <a:xfrm>
                    <a:off x="1694" y="1276"/>
                    <a:ext cx="35" cy="21"/>
                  </a:xfrm>
                  <a:custGeom>
                    <a:avLst/>
                    <a:gdLst/>
                    <a:ahLst/>
                    <a:cxnLst>
                      <a:cxn ang="0">
                        <a:pos x="5" y="21"/>
                      </a:cxn>
                      <a:cxn ang="0">
                        <a:pos x="0" y="21"/>
                      </a:cxn>
                      <a:cxn ang="0">
                        <a:pos x="0" y="16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21"/>
                      </a:cxn>
                    </a:cxnLst>
                    <a:rect l="0" t="0" r="r" b="b"/>
                    <a:pathLst>
                      <a:path w="35" h="21">
                        <a:moveTo>
                          <a:pt x="5" y="21"/>
                        </a:moveTo>
                        <a:lnTo>
                          <a:pt x="0" y="21"/>
                        </a:lnTo>
                        <a:lnTo>
                          <a:pt x="0" y="16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2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7" name="Freeform 121"/>
                  <p:cNvSpPr>
                    <a:spLocks noChangeAspect="1"/>
                  </p:cNvSpPr>
                  <p:nvPr/>
                </p:nvSpPr>
                <p:spPr bwMode="auto">
                  <a:xfrm>
                    <a:off x="1723" y="1260"/>
                    <a:ext cx="32" cy="21"/>
                  </a:xfrm>
                  <a:custGeom>
                    <a:avLst/>
                    <a:gdLst/>
                    <a:ahLst/>
                    <a:cxnLst>
                      <a:cxn ang="0">
                        <a:pos x="6" y="21"/>
                      </a:cxn>
                      <a:cxn ang="0">
                        <a:pos x="0" y="21"/>
                      </a:cxn>
                      <a:cxn ang="0">
                        <a:pos x="0" y="16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21"/>
                      </a:cxn>
                    </a:cxnLst>
                    <a:rect l="0" t="0" r="r" b="b"/>
                    <a:pathLst>
                      <a:path w="32" h="21">
                        <a:moveTo>
                          <a:pt x="6" y="21"/>
                        </a:moveTo>
                        <a:lnTo>
                          <a:pt x="0" y="21"/>
                        </a:lnTo>
                        <a:lnTo>
                          <a:pt x="0" y="16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2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8" name="Freeform 122"/>
                  <p:cNvSpPr>
                    <a:spLocks noChangeAspect="1"/>
                  </p:cNvSpPr>
                  <p:nvPr/>
                </p:nvSpPr>
                <p:spPr bwMode="auto">
                  <a:xfrm>
                    <a:off x="1750" y="1236"/>
                    <a:ext cx="32" cy="29"/>
                  </a:xfrm>
                  <a:custGeom>
                    <a:avLst/>
                    <a:gdLst/>
                    <a:ahLst/>
                    <a:cxnLst>
                      <a:cxn ang="0">
                        <a:pos x="5" y="29"/>
                      </a:cxn>
                      <a:cxn ang="0">
                        <a:pos x="0" y="29"/>
                      </a:cxn>
                      <a:cxn ang="0">
                        <a:pos x="0" y="24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29"/>
                      </a:cxn>
                    </a:cxnLst>
                    <a:rect l="0" t="0" r="r" b="b"/>
                    <a:pathLst>
                      <a:path w="32" h="29">
                        <a:moveTo>
                          <a:pt x="5" y="29"/>
                        </a:moveTo>
                        <a:lnTo>
                          <a:pt x="0" y="29"/>
                        </a:lnTo>
                        <a:lnTo>
                          <a:pt x="0" y="24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29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699" name="Freeform 123"/>
                  <p:cNvSpPr>
                    <a:spLocks noChangeAspect="1"/>
                  </p:cNvSpPr>
                  <p:nvPr/>
                </p:nvSpPr>
                <p:spPr bwMode="auto">
                  <a:xfrm>
                    <a:off x="1777" y="1228"/>
                    <a:ext cx="34" cy="13"/>
                  </a:xfrm>
                  <a:custGeom>
                    <a:avLst/>
                    <a:gdLst/>
                    <a:ahLst/>
                    <a:cxnLst>
                      <a:cxn ang="0">
                        <a:pos x="5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13"/>
                      </a:cxn>
                    </a:cxnLst>
                    <a:rect l="0" t="0" r="r" b="b"/>
                    <a:pathLst>
                      <a:path w="34" h="13">
                        <a:moveTo>
                          <a:pt x="5" y="13"/>
                        </a:move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13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0" name="Freeform 124"/>
                  <p:cNvSpPr>
                    <a:spLocks noChangeAspect="1"/>
                  </p:cNvSpPr>
                  <p:nvPr/>
                </p:nvSpPr>
                <p:spPr bwMode="auto">
                  <a:xfrm>
                    <a:off x="1806" y="1222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6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2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6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1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1833" y="1214"/>
                    <a:ext cx="34" cy="14"/>
                  </a:xfrm>
                  <a:custGeom>
                    <a:avLst/>
                    <a:gdLst/>
                    <a:ahLst/>
                    <a:cxnLst>
                      <a:cxn ang="0">
                        <a:pos x="5" y="14"/>
                      </a:cxn>
                      <a:cxn ang="0">
                        <a:pos x="0" y="14"/>
                      </a:cxn>
                      <a:cxn ang="0">
                        <a:pos x="0" y="8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6"/>
                      </a:cxn>
                      <a:cxn ang="0">
                        <a:pos x="5" y="14"/>
                      </a:cxn>
                    </a:cxnLst>
                    <a:rect l="0" t="0" r="r" b="b"/>
                    <a:pathLst>
                      <a:path w="34" h="14">
                        <a:moveTo>
                          <a:pt x="5" y="14"/>
                        </a:moveTo>
                        <a:lnTo>
                          <a:pt x="0" y="14"/>
                        </a:lnTo>
                        <a:lnTo>
                          <a:pt x="0" y="8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6"/>
                        </a:lnTo>
                        <a:lnTo>
                          <a:pt x="5" y="14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2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1862" y="1209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5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2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5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3" name="Freeform 127"/>
                  <p:cNvSpPr>
                    <a:spLocks noChangeAspect="1"/>
                  </p:cNvSpPr>
                  <p:nvPr/>
                </p:nvSpPr>
                <p:spPr bwMode="auto">
                  <a:xfrm>
                    <a:off x="1889" y="1198"/>
                    <a:ext cx="34" cy="16"/>
                  </a:xfrm>
                  <a:custGeom>
                    <a:avLst/>
                    <a:gdLst/>
                    <a:ahLst/>
                    <a:cxnLst>
                      <a:cxn ang="0">
                        <a:pos x="5" y="16"/>
                      </a:cxn>
                      <a:cxn ang="0">
                        <a:pos x="0" y="16"/>
                      </a:cxn>
                      <a:cxn ang="0">
                        <a:pos x="0" y="11"/>
                      </a:cxn>
                      <a:cxn ang="0">
                        <a:pos x="26" y="0"/>
                      </a:cxn>
                      <a:cxn ang="0">
                        <a:pos x="34" y="0"/>
                      </a:cxn>
                      <a:cxn ang="0">
                        <a:pos x="34" y="6"/>
                      </a:cxn>
                      <a:cxn ang="0">
                        <a:pos x="5" y="16"/>
                      </a:cxn>
                    </a:cxnLst>
                    <a:rect l="0" t="0" r="r" b="b"/>
                    <a:pathLst>
                      <a:path w="34" h="16">
                        <a:moveTo>
                          <a:pt x="5" y="16"/>
                        </a:moveTo>
                        <a:lnTo>
                          <a:pt x="0" y="16"/>
                        </a:lnTo>
                        <a:lnTo>
                          <a:pt x="0" y="11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34" y="6"/>
                        </a:lnTo>
                        <a:lnTo>
                          <a:pt x="5" y="16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4" name="Freeform 128"/>
                  <p:cNvSpPr>
                    <a:spLocks noChangeAspect="1"/>
                  </p:cNvSpPr>
                  <p:nvPr/>
                </p:nvSpPr>
                <p:spPr bwMode="auto">
                  <a:xfrm>
                    <a:off x="1915" y="1187"/>
                    <a:ext cx="35" cy="17"/>
                  </a:xfrm>
                  <a:custGeom>
                    <a:avLst/>
                    <a:gdLst/>
                    <a:ahLst/>
                    <a:cxnLst>
                      <a:cxn ang="0">
                        <a:pos x="8" y="17"/>
                      </a:cxn>
                      <a:cxn ang="0">
                        <a:pos x="0" y="17"/>
                      </a:cxn>
                      <a:cxn ang="0">
                        <a:pos x="0" y="11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9"/>
                      </a:cxn>
                      <a:cxn ang="0">
                        <a:pos x="8" y="17"/>
                      </a:cxn>
                    </a:cxnLst>
                    <a:rect l="0" t="0" r="r" b="b"/>
                    <a:pathLst>
                      <a:path w="35" h="17">
                        <a:moveTo>
                          <a:pt x="8" y="17"/>
                        </a:moveTo>
                        <a:lnTo>
                          <a:pt x="0" y="17"/>
                        </a:lnTo>
                        <a:lnTo>
                          <a:pt x="0" y="11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9"/>
                        </a:lnTo>
                        <a:lnTo>
                          <a:pt x="8" y="17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5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1945" y="1179"/>
                    <a:ext cx="32" cy="17"/>
                  </a:xfrm>
                  <a:custGeom>
                    <a:avLst/>
                    <a:gdLst/>
                    <a:ahLst/>
                    <a:cxnLst>
                      <a:cxn ang="0">
                        <a:pos x="5" y="17"/>
                      </a:cxn>
                      <a:cxn ang="0">
                        <a:pos x="0" y="17"/>
                      </a:cxn>
                      <a:cxn ang="0">
                        <a:pos x="0" y="8"/>
                      </a:cxn>
                      <a:cxn ang="0">
                        <a:pos x="26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17"/>
                      </a:cxn>
                    </a:cxnLst>
                    <a:rect l="0" t="0" r="r" b="b"/>
                    <a:pathLst>
                      <a:path w="32" h="17">
                        <a:moveTo>
                          <a:pt x="5" y="17"/>
                        </a:moveTo>
                        <a:lnTo>
                          <a:pt x="0" y="17"/>
                        </a:lnTo>
                        <a:lnTo>
                          <a:pt x="0" y="8"/>
                        </a:lnTo>
                        <a:lnTo>
                          <a:pt x="26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17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6" name="Freeform 130"/>
                  <p:cNvSpPr>
                    <a:spLocks noChangeAspect="1"/>
                  </p:cNvSpPr>
                  <p:nvPr/>
                </p:nvSpPr>
                <p:spPr bwMode="auto">
                  <a:xfrm>
                    <a:off x="1971" y="1177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5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7" name="Freeform 131"/>
                  <p:cNvSpPr>
                    <a:spLocks noChangeAspect="1"/>
                  </p:cNvSpPr>
                  <p:nvPr/>
                </p:nvSpPr>
                <p:spPr bwMode="auto">
                  <a:xfrm>
                    <a:off x="2001" y="1171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6"/>
                      </a:cxn>
                      <a:cxn ang="0">
                        <a:pos x="26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2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6"/>
                        </a:lnTo>
                        <a:lnTo>
                          <a:pt x="26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8" name="Freeform 132"/>
                  <p:cNvSpPr>
                    <a:spLocks noChangeAspect="1"/>
                  </p:cNvSpPr>
                  <p:nvPr/>
                </p:nvSpPr>
                <p:spPr bwMode="auto">
                  <a:xfrm>
                    <a:off x="2027" y="1169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5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09" name="Freeform 133"/>
                  <p:cNvSpPr>
                    <a:spLocks noChangeAspect="1"/>
                  </p:cNvSpPr>
                  <p:nvPr/>
                </p:nvSpPr>
                <p:spPr bwMode="auto">
                  <a:xfrm>
                    <a:off x="2057" y="1166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0" name="Freeform 134"/>
                  <p:cNvSpPr>
                    <a:spLocks noChangeAspect="1"/>
                  </p:cNvSpPr>
                  <p:nvPr/>
                </p:nvSpPr>
                <p:spPr bwMode="auto">
                  <a:xfrm>
                    <a:off x="2084" y="1163"/>
                    <a:ext cx="37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7" y="0"/>
                      </a:cxn>
                      <a:cxn ang="0">
                        <a:pos x="37" y="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7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7" y="0"/>
                        </a:lnTo>
                        <a:lnTo>
                          <a:pt x="37" y="6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1" name="Freeform 135"/>
                  <p:cNvSpPr>
                    <a:spLocks noChangeAspect="1"/>
                  </p:cNvSpPr>
                  <p:nvPr/>
                </p:nvSpPr>
                <p:spPr bwMode="auto">
                  <a:xfrm>
                    <a:off x="2113" y="1161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8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8" y="8"/>
                      </a:cxn>
                    </a:cxnLst>
                    <a:rect l="0" t="0" r="r" b="b"/>
                    <a:pathLst>
                      <a:path w="35" h="8">
                        <a:moveTo>
                          <a:pt x="8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2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2142" y="1153"/>
                    <a:ext cx="32" cy="13"/>
                  </a:xfrm>
                  <a:custGeom>
                    <a:avLst/>
                    <a:gdLst/>
                    <a:ahLst/>
                    <a:cxnLst>
                      <a:cxn ang="0">
                        <a:pos x="6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13"/>
                      </a:cxn>
                    </a:cxnLst>
                    <a:rect l="0" t="0" r="r" b="b"/>
                    <a:pathLst>
                      <a:path w="32" h="13">
                        <a:moveTo>
                          <a:pt x="6" y="13"/>
                        </a:move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3" name="Freeform 137"/>
                  <p:cNvSpPr>
                    <a:spLocks noChangeAspect="1"/>
                  </p:cNvSpPr>
                  <p:nvPr/>
                </p:nvSpPr>
                <p:spPr bwMode="auto">
                  <a:xfrm>
                    <a:off x="2169" y="1150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5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4" name="Freeform 138"/>
                  <p:cNvSpPr>
                    <a:spLocks noChangeAspect="1"/>
                  </p:cNvSpPr>
                  <p:nvPr/>
                </p:nvSpPr>
                <p:spPr bwMode="auto">
                  <a:xfrm>
                    <a:off x="2198" y="1145"/>
                    <a:ext cx="32" cy="10"/>
                  </a:xfrm>
                  <a:custGeom>
                    <a:avLst/>
                    <a:gdLst/>
                    <a:ahLst/>
                    <a:cxnLst>
                      <a:cxn ang="0">
                        <a:pos x="6" y="10"/>
                      </a:cxn>
                      <a:cxn ang="0">
                        <a:pos x="0" y="10"/>
                      </a:cxn>
                      <a:cxn ang="0">
                        <a:pos x="0" y="5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10"/>
                      </a:cxn>
                    </a:cxnLst>
                    <a:rect l="0" t="0" r="r" b="b"/>
                    <a:pathLst>
                      <a:path w="32" h="10">
                        <a:moveTo>
                          <a:pt x="6" y="10"/>
                        </a:moveTo>
                        <a:lnTo>
                          <a:pt x="0" y="10"/>
                        </a:lnTo>
                        <a:lnTo>
                          <a:pt x="0" y="5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1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5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2225" y="1142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5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6" name="Freeform 140"/>
                  <p:cNvSpPr>
                    <a:spLocks noChangeAspect="1"/>
                  </p:cNvSpPr>
                  <p:nvPr/>
                </p:nvSpPr>
                <p:spPr bwMode="auto">
                  <a:xfrm>
                    <a:off x="2254" y="1137"/>
                    <a:ext cx="32" cy="10"/>
                  </a:xfrm>
                  <a:custGeom>
                    <a:avLst/>
                    <a:gdLst/>
                    <a:ahLst/>
                    <a:cxnLst>
                      <a:cxn ang="0">
                        <a:pos x="6" y="10"/>
                      </a:cxn>
                      <a:cxn ang="0">
                        <a:pos x="0" y="10"/>
                      </a:cxn>
                      <a:cxn ang="0">
                        <a:pos x="0" y="5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10"/>
                      </a:cxn>
                    </a:cxnLst>
                    <a:rect l="0" t="0" r="r" b="b"/>
                    <a:pathLst>
                      <a:path w="32" h="10">
                        <a:moveTo>
                          <a:pt x="6" y="10"/>
                        </a:moveTo>
                        <a:lnTo>
                          <a:pt x="0" y="10"/>
                        </a:lnTo>
                        <a:lnTo>
                          <a:pt x="0" y="5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1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7" name="Freeform 141"/>
                  <p:cNvSpPr>
                    <a:spLocks noChangeAspect="1"/>
                  </p:cNvSpPr>
                  <p:nvPr/>
                </p:nvSpPr>
                <p:spPr bwMode="auto">
                  <a:xfrm>
                    <a:off x="2281" y="1131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6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2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6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8" name="Freeform 142"/>
                  <p:cNvSpPr>
                    <a:spLocks noChangeAspect="1"/>
                  </p:cNvSpPr>
                  <p:nvPr/>
                </p:nvSpPr>
                <p:spPr bwMode="auto">
                  <a:xfrm>
                    <a:off x="2308" y="1129"/>
                    <a:ext cx="34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4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19" name="Freeform 143"/>
                  <p:cNvSpPr>
                    <a:spLocks noChangeAspect="1"/>
                  </p:cNvSpPr>
                  <p:nvPr/>
                </p:nvSpPr>
                <p:spPr bwMode="auto">
                  <a:xfrm>
                    <a:off x="2337" y="1121"/>
                    <a:ext cx="32" cy="13"/>
                  </a:xfrm>
                  <a:custGeom>
                    <a:avLst/>
                    <a:gdLst/>
                    <a:ahLst/>
                    <a:cxnLst>
                      <a:cxn ang="0">
                        <a:pos x="5" y="13"/>
                      </a:cxn>
                      <a:cxn ang="0">
                        <a:pos x="0" y="13"/>
                      </a:cxn>
                      <a:cxn ang="0">
                        <a:pos x="0" y="8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8"/>
                      </a:cxn>
                      <a:cxn ang="0">
                        <a:pos x="5" y="13"/>
                      </a:cxn>
                    </a:cxnLst>
                    <a:rect l="0" t="0" r="r" b="b"/>
                    <a:pathLst>
                      <a:path w="32" h="13">
                        <a:moveTo>
                          <a:pt x="5" y="13"/>
                        </a:move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8"/>
                        </a:lnTo>
                        <a:lnTo>
                          <a:pt x="5" y="13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0" name="Freeform 144"/>
                  <p:cNvSpPr>
                    <a:spLocks noChangeAspect="1"/>
                  </p:cNvSpPr>
                  <p:nvPr/>
                </p:nvSpPr>
                <p:spPr bwMode="auto">
                  <a:xfrm>
                    <a:off x="2364" y="1115"/>
                    <a:ext cx="34" cy="14"/>
                  </a:xfrm>
                  <a:custGeom>
                    <a:avLst/>
                    <a:gdLst/>
                    <a:ahLst/>
                    <a:cxnLst>
                      <a:cxn ang="0">
                        <a:pos x="5" y="14"/>
                      </a:cxn>
                      <a:cxn ang="0">
                        <a:pos x="0" y="14"/>
                      </a:cxn>
                      <a:cxn ang="0">
                        <a:pos x="0" y="6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6"/>
                      </a:cxn>
                      <a:cxn ang="0">
                        <a:pos x="5" y="14"/>
                      </a:cxn>
                    </a:cxnLst>
                    <a:rect l="0" t="0" r="r" b="b"/>
                    <a:pathLst>
                      <a:path w="34" h="14">
                        <a:moveTo>
                          <a:pt x="5" y="14"/>
                        </a:moveTo>
                        <a:lnTo>
                          <a:pt x="0" y="14"/>
                        </a:lnTo>
                        <a:lnTo>
                          <a:pt x="0" y="6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6"/>
                        </a:lnTo>
                        <a:lnTo>
                          <a:pt x="5" y="14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1" name="Freeform 145"/>
                  <p:cNvSpPr>
                    <a:spLocks noChangeAspect="1"/>
                  </p:cNvSpPr>
                  <p:nvPr/>
                </p:nvSpPr>
                <p:spPr bwMode="auto">
                  <a:xfrm>
                    <a:off x="2393" y="1113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2" name="Freeform 146"/>
                  <p:cNvSpPr>
                    <a:spLocks noChangeAspect="1"/>
                  </p:cNvSpPr>
                  <p:nvPr/>
                </p:nvSpPr>
                <p:spPr bwMode="auto">
                  <a:xfrm>
                    <a:off x="2420" y="1107"/>
                    <a:ext cx="35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6"/>
                      </a:cxn>
                      <a:cxn ang="0">
                        <a:pos x="26" y="0"/>
                      </a:cxn>
                      <a:cxn ang="0">
                        <a:pos x="35" y="0"/>
                      </a:cxn>
                      <a:cxn ang="0">
                        <a:pos x="35" y="6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5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6"/>
                        </a:lnTo>
                        <a:lnTo>
                          <a:pt x="26" y="0"/>
                        </a:lnTo>
                        <a:lnTo>
                          <a:pt x="35" y="0"/>
                        </a:lnTo>
                        <a:lnTo>
                          <a:pt x="35" y="6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3" name="Freeform 147"/>
                  <p:cNvSpPr>
                    <a:spLocks noChangeAspect="1"/>
                  </p:cNvSpPr>
                  <p:nvPr/>
                </p:nvSpPr>
                <p:spPr bwMode="auto">
                  <a:xfrm>
                    <a:off x="2446" y="1105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9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9" y="8"/>
                      </a:cxn>
                    </a:cxnLst>
                    <a:rect l="0" t="0" r="r" b="b"/>
                    <a:pathLst>
                      <a:path w="35" h="8">
                        <a:moveTo>
                          <a:pt x="9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9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4" name="Freeform 148"/>
                  <p:cNvSpPr>
                    <a:spLocks noChangeAspect="1"/>
                  </p:cNvSpPr>
                  <p:nvPr/>
                </p:nvSpPr>
                <p:spPr bwMode="auto">
                  <a:xfrm>
                    <a:off x="2476" y="1102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5" name="Freeform 149"/>
                  <p:cNvSpPr>
                    <a:spLocks noChangeAspect="1"/>
                  </p:cNvSpPr>
                  <p:nvPr/>
                </p:nvSpPr>
                <p:spPr bwMode="auto">
                  <a:xfrm>
                    <a:off x="2503" y="1097"/>
                    <a:ext cx="34" cy="10"/>
                  </a:xfrm>
                  <a:custGeom>
                    <a:avLst/>
                    <a:gdLst/>
                    <a:ahLst/>
                    <a:cxnLst>
                      <a:cxn ang="0">
                        <a:pos x="5" y="10"/>
                      </a:cxn>
                      <a:cxn ang="0">
                        <a:pos x="0" y="10"/>
                      </a:cxn>
                      <a:cxn ang="0">
                        <a:pos x="0" y="5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10"/>
                      </a:cxn>
                    </a:cxnLst>
                    <a:rect l="0" t="0" r="r" b="b"/>
                    <a:pathLst>
                      <a:path w="34" h="10">
                        <a:moveTo>
                          <a:pt x="5" y="10"/>
                        </a:moveTo>
                        <a:lnTo>
                          <a:pt x="0" y="10"/>
                        </a:lnTo>
                        <a:lnTo>
                          <a:pt x="0" y="5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1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6" name="Freeform 150"/>
                  <p:cNvSpPr>
                    <a:spLocks noChangeAspect="1"/>
                  </p:cNvSpPr>
                  <p:nvPr/>
                </p:nvSpPr>
                <p:spPr bwMode="auto">
                  <a:xfrm>
                    <a:off x="2532" y="1094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7" name="Freeform 151"/>
                  <p:cNvSpPr>
                    <a:spLocks noChangeAspect="1"/>
                  </p:cNvSpPr>
                  <p:nvPr/>
                </p:nvSpPr>
                <p:spPr bwMode="auto">
                  <a:xfrm>
                    <a:off x="2559" y="1089"/>
                    <a:ext cx="34" cy="10"/>
                  </a:xfrm>
                  <a:custGeom>
                    <a:avLst/>
                    <a:gdLst/>
                    <a:ahLst/>
                    <a:cxnLst>
                      <a:cxn ang="0">
                        <a:pos x="5" y="10"/>
                      </a:cxn>
                      <a:cxn ang="0">
                        <a:pos x="0" y="10"/>
                      </a:cxn>
                      <a:cxn ang="0">
                        <a:pos x="0" y="5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10"/>
                      </a:cxn>
                    </a:cxnLst>
                    <a:rect l="0" t="0" r="r" b="b"/>
                    <a:pathLst>
                      <a:path w="34" h="10">
                        <a:moveTo>
                          <a:pt x="5" y="10"/>
                        </a:moveTo>
                        <a:lnTo>
                          <a:pt x="0" y="10"/>
                        </a:lnTo>
                        <a:lnTo>
                          <a:pt x="0" y="5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1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8" name="Freeform 152"/>
                  <p:cNvSpPr>
                    <a:spLocks noChangeAspect="1"/>
                  </p:cNvSpPr>
                  <p:nvPr/>
                </p:nvSpPr>
                <p:spPr bwMode="auto">
                  <a:xfrm>
                    <a:off x="2588" y="1086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29" name="Freeform 153"/>
                  <p:cNvSpPr>
                    <a:spLocks noChangeAspect="1"/>
                  </p:cNvSpPr>
                  <p:nvPr/>
                </p:nvSpPr>
                <p:spPr bwMode="auto">
                  <a:xfrm>
                    <a:off x="2615" y="1083"/>
                    <a:ext cx="34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6" y="0"/>
                      </a:cxn>
                      <a:cxn ang="0">
                        <a:pos x="34" y="0"/>
                      </a:cxn>
                      <a:cxn ang="0">
                        <a:pos x="34" y="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4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34" y="6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0" name="Freeform 154"/>
                  <p:cNvSpPr>
                    <a:spLocks noChangeAspect="1"/>
                  </p:cNvSpPr>
                  <p:nvPr/>
                </p:nvSpPr>
                <p:spPr bwMode="auto">
                  <a:xfrm>
                    <a:off x="2641" y="1078"/>
                    <a:ext cx="38" cy="11"/>
                  </a:xfrm>
                  <a:custGeom>
                    <a:avLst/>
                    <a:gdLst/>
                    <a:ahLst/>
                    <a:cxnLst>
                      <a:cxn ang="0">
                        <a:pos x="8" y="11"/>
                      </a:cxn>
                      <a:cxn ang="0">
                        <a:pos x="0" y="11"/>
                      </a:cxn>
                      <a:cxn ang="0">
                        <a:pos x="0" y="5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  <a:cxn ang="0">
                        <a:pos x="38" y="5"/>
                      </a:cxn>
                      <a:cxn ang="0">
                        <a:pos x="8" y="11"/>
                      </a:cxn>
                    </a:cxnLst>
                    <a:rect l="0" t="0" r="r" b="b"/>
                    <a:pathLst>
                      <a:path w="38" h="11">
                        <a:moveTo>
                          <a:pt x="8" y="11"/>
                        </a:moveTo>
                        <a:lnTo>
                          <a:pt x="0" y="11"/>
                        </a:lnTo>
                        <a:lnTo>
                          <a:pt x="0" y="5"/>
                        </a:lnTo>
                        <a:lnTo>
                          <a:pt x="32" y="0"/>
                        </a:lnTo>
                        <a:lnTo>
                          <a:pt x="38" y="0"/>
                        </a:lnTo>
                        <a:lnTo>
                          <a:pt x="38" y="5"/>
                        </a:lnTo>
                        <a:lnTo>
                          <a:pt x="8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1" name="Freeform 155"/>
                  <p:cNvSpPr>
                    <a:spLocks noChangeAspect="1"/>
                  </p:cNvSpPr>
                  <p:nvPr/>
                </p:nvSpPr>
                <p:spPr bwMode="auto">
                  <a:xfrm>
                    <a:off x="2673" y="1075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2" name="Freeform 156"/>
                  <p:cNvSpPr>
                    <a:spLocks noChangeAspect="1"/>
                  </p:cNvSpPr>
                  <p:nvPr/>
                </p:nvSpPr>
                <p:spPr bwMode="auto">
                  <a:xfrm>
                    <a:off x="2700" y="1073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5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3" name="Freeform 157"/>
                  <p:cNvSpPr>
                    <a:spLocks noChangeAspect="1"/>
                  </p:cNvSpPr>
                  <p:nvPr/>
                </p:nvSpPr>
                <p:spPr bwMode="auto">
                  <a:xfrm>
                    <a:off x="2729" y="1067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6" y="11"/>
                      </a:cxn>
                      <a:cxn ang="0">
                        <a:pos x="0" y="11"/>
                      </a:cxn>
                      <a:cxn ang="0">
                        <a:pos x="0" y="6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6" y="11"/>
                      </a:cxn>
                    </a:cxnLst>
                    <a:rect l="0" t="0" r="r" b="b"/>
                    <a:pathLst>
                      <a:path w="32" h="11">
                        <a:moveTo>
                          <a:pt x="6" y="11"/>
                        </a:moveTo>
                        <a:lnTo>
                          <a:pt x="0" y="11"/>
                        </a:lnTo>
                        <a:lnTo>
                          <a:pt x="0" y="6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6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4" name="Freeform 158"/>
                  <p:cNvSpPr>
                    <a:spLocks noChangeAspect="1"/>
                  </p:cNvSpPr>
                  <p:nvPr/>
                </p:nvSpPr>
                <p:spPr bwMode="auto">
                  <a:xfrm>
                    <a:off x="2756" y="1065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5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5" name="Freeform 159"/>
                  <p:cNvSpPr>
                    <a:spLocks noChangeAspect="1"/>
                  </p:cNvSpPr>
                  <p:nvPr/>
                </p:nvSpPr>
                <p:spPr bwMode="auto">
                  <a:xfrm>
                    <a:off x="2785" y="1062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6" name="Freeform 160"/>
                  <p:cNvSpPr>
                    <a:spLocks noChangeAspect="1"/>
                  </p:cNvSpPr>
                  <p:nvPr/>
                </p:nvSpPr>
                <p:spPr bwMode="auto">
                  <a:xfrm>
                    <a:off x="2812" y="1057"/>
                    <a:ext cx="32" cy="10"/>
                  </a:xfrm>
                  <a:custGeom>
                    <a:avLst/>
                    <a:gdLst/>
                    <a:ahLst/>
                    <a:cxnLst>
                      <a:cxn ang="0">
                        <a:pos x="5" y="10"/>
                      </a:cxn>
                      <a:cxn ang="0">
                        <a:pos x="0" y="10"/>
                      </a:cxn>
                      <a:cxn ang="0">
                        <a:pos x="0" y="5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8"/>
                      </a:cxn>
                      <a:cxn ang="0">
                        <a:pos x="5" y="10"/>
                      </a:cxn>
                    </a:cxnLst>
                    <a:rect l="0" t="0" r="r" b="b"/>
                    <a:pathLst>
                      <a:path w="32" h="10">
                        <a:moveTo>
                          <a:pt x="5" y="10"/>
                        </a:moveTo>
                        <a:lnTo>
                          <a:pt x="0" y="10"/>
                        </a:lnTo>
                        <a:lnTo>
                          <a:pt x="0" y="5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8"/>
                        </a:lnTo>
                        <a:lnTo>
                          <a:pt x="5" y="1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7" name="Freeform 161"/>
                  <p:cNvSpPr>
                    <a:spLocks noChangeAspect="1"/>
                  </p:cNvSpPr>
                  <p:nvPr/>
                </p:nvSpPr>
                <p:spPr bwMode="auto">
                  <a:xfrm>
                    <a:off x="2839" y="1054"/>
                    <a:ext cx="35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8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5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8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8" name="Freeform 162"/>
                  <p:cNvSpPr>
                    <a:spLocks noChangeAspect="1"/>
                  </p:cNvSpPr>
                  <p:nvPr/>
                </p:nvSpPr>
                <p:spPr bwMode="auto">
                  <a:xfrm>
                    <a:off x="2868" y="1051"/>
                    <a:ext cx="32" cy="11"/>
                  </a:xfrm>
                  <a:custGeom>
                    <a:avLst/>
                    <a:gdLst/>
                    <a:ahLst/>
                    <a:cxnLst>
                      <a:cxn ang="0">
                        <a:pos x="6" y="11"/>
                      </a:cxn>
                      <a:cxn ang="0">
                        <a:pos x="0" y="11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6" y="11"/>
                      </a:cxn>
                    </a:cxnLst>
                    <a:rect l="0" t="0" r="r" b="b"/>
                    <a:pathLst>
                      <a:path w="32" h="11">
                        <a:moveTo>
                          <a:pt x="6" y="11"/>
                        </a:moveTo>
                        <a:lnTo>
                          <a:pt x="0" y="11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6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39" name="Freeform 163"/>
                  <p:cNvSpPr>
                    <a:spLocks noChangeAspect="1"/>
                  </p:cNvSpPr>
                  <p:nvPr/>
                </p:nvSpPr>
                <p:spPr bwMode="auto">
                  <a:xfrm>
                    <a:off x="2895" y="1046"/>
                    <a:ext cx="35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5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5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5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0" name="Freeform 164"/>
                  <p:cNvSpPr>
                    <a:spLocks noChangeAspect="1"/>
                  </p:cNvSpPr>
                  <p:nvPr/>
                </p:nvSpPr>
                <p:spPr bwMode="auto">
                  <a:xfrm>
                    <a:off x="2924" y="1043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1" name="Freeform 165"/>
                  <p:cNvSpPr>
                    <a:spLocks noChangeAspect="1"/>
                  </p:cNvSpPr>
                  <p:nvPr/>
                </p:nvSpPr>
                <p:spPr bwMode="auto">
                  <a:xfrm>
                    <a:off x="2951" y="1041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7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5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7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2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78" y="1041"/>
                    <a:ext cx="34" cy="5"/>
                  </a:xfrm>
                  <a:prstGeom prst="rect">
                    <a:avLst/>
                  </a:prstGeom>
                  <a:solidFill>
                    <a:srgbClr val="C305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3" name="Freeform 167"/>
                  <p:cNvSpPr>
                    <a:spLocks noChangeAspect="1"/>
                  </p:cNvSpPr>
                  <p:nvPr/>
                </p:nvSpPr>
                <p:spPr bwMode="auto">
                  <a:xfrm>
                    <a:off x="3007" y="1038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4" name="Freeform 168"/>
                  <p:cNvSpPr>
                    <a:spLocks noChangeAspect="1"/>
                  </p:cNvSpPr>
                  <p:nvPr/>
                </p:nvSpPr>
                <p:spPr bwMode="auto">
                  <a:xfrm>
                    <a:off x="3034" y="1033"/>
                    <a:ext cx="34" cy="10"/>
                  </a:xfrm>
                  <a:custGeom>
                    <a:avLst/>
                    <a:gdLst/>
                    <a:ahLst/>
                    <a:cxnLst>
                      <a:cxn ang="0">
                        <a:pos x="5" y="10"/>
                      </a:cxn>
                      <a:cxn ang="0">
                        <a:pos x="0" y="10"/>
                      </a:cxn>
                      <a:cxn ang="0">
                        <a:pos x="0" y="5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10"/>
                      </a:cxn>
                    </a:cxnLst>
                    <a:rect l="0" t="0" r="r" b="b"/>
                    <a:pathLst>
                      <a:path w="34" h="10">
                        <a:moveTo>
                          <a:pt x="5" y="10"/>
                        </a:moveTo>
                        <a:lnTo>
                          <a:pt x="0" y="10"/>
                        </a:lnTo>
                        <a:lnTo>
                          <a:pt x="0" y="5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1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5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3" y="1033"/>
                    <a:ext cx="32" cy="5"/>
                  </a:xfrm>
                  <a:prstGeom prst="rect">
                    <a:avLst/>
                  </a:prstGeom>
                  <a:solidFill>
                    <a:srgbClr val="C305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6" name="Freeform 170"/>
                  <p:cNvSpPr>
                    <a:spLocks noChangeAspect="1"/>
                  </p:cNvSpPr>
                  <p:nvPr/>
                </p:nvSpPr>
                <p:spPr bwMode="auto">
                  <a:xfrm>
                    <a:off x="3090" y="1030"/>
                    <a:ext cx="34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9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4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9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7" name="Freeform 171"/>
                  <p:cNvSpPr>
                    <a:spLocks noChangeAspect="1"/>
                  </p:cNvSpPr>
                  <p:nvPr/>
                </p:nvSpPr>
                <p:spPr bwMode="auto">
                  <a:xfrm>
                    <a:off x="3119" y="1027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2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8" name="Freeform 172"/>
                  <p:cNvSpPr>
                    <a:spLocks noChangeAspect="1"/>
                  </p:cNvSpPr>
                  <p:nvPr/>
                </p:nvSpPr>
                <p:spPr bwMode="auto">
                  <a:xfrm>
                    <a:off x="3146" y="1025"/>
                    <a:ext cx="34" cy="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0" y="8"/>
                      </a:cxn>
                      <a:cxn ang="0">
                        <a:pos x="0" y="2"/>
                      </a:cxn>
                      <a:cxn ang="0">
                        <a:pos x="26" y="0"/>
                      </a:cxn>
                      <a:cxn ang="0">
                        <a:pos x="34" y="0"/>
                      </a:cxn>
                      <a:cxn ang="0">
                        <a:pos x="34" y="5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34" h="8">
                        <a:moveTo>
                          <a:pt x="5" y="8"/>
                        </a:moveTo>
                        <a:lnTo>
                          <a:pt x="0" y="8"/>
                        </a:lnTo>
                        <a:lnTo>
                          <a:pt x="0" y="2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34" y="5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49" name="Freeform 173"/>
                  <p:cNvSpPr>
                    <a:spLocks noChangeAspect="1"/>
                  </p:cNvSpPr>
                  <p:nvPr/>
                </p:nvSpPr>
                <p:spPr bwMode="auto">
                  <a:xfrm>
                    <a:off x="3172" y="1022"/>
                    <a:ext cx="35" cy="8"/>
                  </a:xfrm>
                  <a:custGeom>
                    <a:avLst/>
                    <a:gdLst/>
                    <a:ahLst/>
                    <a:cxnLst>
                      <a:cxn ang="0">
                        <a:pos x="8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8" y="8"/>
                      </a:cxn>
                    </a:cxnLst>
                    <a:rect l="0" t="0" r="r" b="b"/>
                    <a:pathLst>
                      <a:path w="35" h="8">
                        <a:moveTo>
                          <a:pt x="8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0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02" y="1022"/>
                    <a:ext cx="35" cy="5"/>
                  </a:xfrm>
                  <a:prstGeom prst="rect">
                    <a:avLst/>
                  </a:prstGeom>
                  <a:solidFill>
                    <a:srgbClr val="C305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1" name="Freeform 175"/>
                  <p:cNvSpPr>
                    <a:spLocks noChangeAspect="1"/>
                  </p:cNvSpPr>
                  <p:nvPr/>
                </p:nvSpPr>
                <p:spPr bwMode="auto">
                  <a:xfrm>
                    <a:off x="3231" y="1017"/>
                    <a:ext cx="35" cy="10"/>
                  </a:xfrm>
                  <a:custGeom>
                    <a:avLst/>
                    <a:gdLst/>
                    <a:ahLst/>
                    <a:cxnLst>
                      <a:cxn ang="0">
                        <a:pos x="6" y="10"/>
                      </a:cxn>
                      <a:cxn ang="0">
                        <a:pos x="0" y="10"/>
                      </a:cxn>
                      <a:cxn ang="0">
                        <a:pos x="0" y="5"/>
                      </a:cxn>
                      <a:cxn ang="0">
                        <a:pos x="30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6" y="10"/>
                      </a:cxn>
                    </a:cxnLst>
                    <a:rect l="0" t="0" r="r" b="b"/>
                    <a:pathLst>
                      <a:path w="35" h="10">
                        <a:moveTo>
                          <a:pt x="6" y="10"/>
                        </a:moveTo>
                        <a:lnTo>
                          <a:pt x="0" y="10"/>
                        </a:lnTo>
                        <a:lnTo>
                          <a:pt x="0" y="5"/>
                        </a:lnTo>
                        <a:lnTo>
                          <a:pt x="30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6" y="1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2" name="Freeform 176"/>
                  <p:cNvSpPr>
                    <a:spLocks noChangeAspect="1"/>
                  </p:cNvSpPr>
                  <p:nvPr/>
                </p:nvSpPr>
                <p:spPr bwMode="auto">
                  <a:xfrm>
                    <a:off x="3317" y="1017"/>
                    <a:ext cx="32" cy="10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0" y="0"/>
                      </a:cxn>
                      <a:cxn ang="0">
                        <a:pos x="5" y="0"/>
                      </a:cxn>
                      <a:cxn ang="0">
                        <a:pos x="32" y="5"/>
                      </a:cxn>
                      <a:cxn ang="0">
                        <a:pos x="32" y="10"/>
                      </a:cxn>
                      <a:cxn ang="0">
                        <a:pos x="26" y="10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2" h="10">
                        <a:moveTo>
                          <a:pt x="0" y="5"/>
                        </a:move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32" y="5"/>
                        </a:lnTo>
                        <a:lnTo>
                          <a:pt x="32" y="10"/>
                        </a:lnTo>
                        <a:lnTo>
                          <a:pt x="26" y="10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3" name="Freeform 177"/>
                  <p:cNvSpPr>
                    <a:spLocks noChangeAspect="1"/>
                  </p:cNvSpPr>
                  <p:nvPr/>
                </p:nvSpPr>
                <p:spPr bwMode="auto">
                  <a:xfrm>
                    <a:off x="3343" y="1019"/>
                    <a:ext cx="32" cy="8"/>
                  </a:xfrm>
                  <a:custGeom>
                    <a:avLst/>
                    <a:gdLst/>
                    <a:ahLst/>
                    <a:cxnLst>
                      <a:cxn ang="0">
                        <a:pos x="6" y="8"/>
                      </a:cxn>
                      <a:cxn ang="0">
                        <a:pos x="0" y="8"/>
                      </a:cxn>
                      <a:cxn ang="0">
                        <a:pos x="0" y="3"/>
                      </a:cxn>
                      <a:cxn ang="0">
                        <a:pos x="27" y="0"/>
                      </a:cxn>
                      <a:cxn ang="0">
                        <a:pos x="32" y="0"/>
                      </a:cxn>
                      <a:cxn ang="0">
                        <a:pos x="32" y="6"/>
                      </a:cxn>
                      <a:cxn ang="0">
                        <a:pos x="6" y="8"/>
                      </a:cxn>
                    </a:cxnLst>
                    <a:rect l="0" t="0" r="r" b="b"/>
                    <a:pathLst>
                      <a:path w="32" h="8">
                        <a:moveTo>
                          <a:pt x="6" y="8"/>
                        </a:moveTo>
                        <a:lnTo>
                          <a:pt x="0" y="8"/>
                        </a:lnTo>
                        <a:lnTo>
                          <a:pt x="0" y="3"/>
                        </a:lnTo>
                        <a:lnTo>
                          <a:pt x="27" y="0"/>
                        </a:lnTo>
                        <a:lnTo>
                          <a:pt x="32" y="0"/>
                        </a:lnTo>
                        <a:lnTo>
                          <a:pt x="32" y="6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4" name="Freeform 178"/>
                  <p:cNvSpPr>
                    <a:spLocks noChangeAspect="1"/>
                  </p:cNvSpPr>
                  <p:nvPr/>
                </p:nvSpPr>
                <p:spPr bwMode="auto">
                  <a:xfrm>
                    <a:off x="3370" y="1014"/>
                    <a:ext cx="35" cy="11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0" y="11"/>
                      </a:cxn>
                      <a:cxn ang="0">
                        <a:pos x="0" y="5"/>
                      </a:cxn>
                      <a:cxn ang="0">
                        <a:pos x="29" y="0"/>
                      </a:cxn>
                      <a:cxn ang="0">
                        <a:pos x="35" y="0"/>
                      </a:cxn>
                      <a:cxn ang="0">
                        <a:pos x="35" y="5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35" h="11">
                        <a:moveTo>
                          <a:pt x="5" y="11"/>
                        </a:moveTo>
                        <a:lnTo>
                          <a:pt x="0" y="11"/>
                        </a:lnTo>
                        <a:lnTo>
                          <a:pt x="0" y="5"/>
                        </a:lnTo>
                        <a:lnTo>
                          <a:pt x="29" y="0"/>
                        </a:lnTo>
                        <a:lnTo>
                          <a:pt x="35" y="0"/>
                        </a:lnTo>
                        <a:lnTo>
                          <a:pt x="35" y="5"/>
                        </a:lnTo>
                        <a:lnTo>
                          <a:pt x="5" y="11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5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99" y="1014"/>
                    <a:ext cx="32" cy="5"/>
                  </a:xfrm>
                  <a:prstGeom prst="rect">
                    <a:avLst/>
                  </a:prstGeom>
                  <a:solidFill>
                    <a:srgbClr val="C305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6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26" y="1014"/>
                    <a:ext cx="32" cy="5"/>
                  </a:xfrm>
                  <a:prstGeom prst="rect">
                    <a:avLst/>
                  </a:prstGeom>
                  <a:solidFill>
                    <a:srgbClr val="C305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7" name="Freeform 181"/>
                  <p:cNvSpPr>
                    <a:spLocks noChangeAspect="1"/>
                  </p:cNvSpPr>
                  <p:nvPr/>
                </p:nvSpPr>
                <p:spPr bwMode="auto">
                  <a:xfrm>
                    <a:off x="1221" y="2486"/>
                    <a:ext cx="38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38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8" name="Freeform 182"/>
                  <p:cNvSpPr>
                    <a:spLocks noChangeAspect="1"/>
                  </p:cNvSpPr>
                  <p:nvPr/>
                </p:nvSpPr>
                <p:spPr bwMode="auto">
                  <a:xfrm>
                    <a:off x="1221" y="2285"/>
                    <a:ext cx="38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38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59" name="Freeform 183"/>
                  <p:cNvSpPr>
                    <a:spLocks noChangeAspect="1"/>
                  </p:cNvSpPr>
                  <p:nvPr/>
                </p:nvSpPr>
                <p:spPr bwMode="auto">
                  <a:xfrm>
                    <a:off x="1221" y="2082"/>
                    <a:ext cx="38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38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0" name="Freeform 184"/>
                  <p:cNvSpPr>
                    <a:spLocks noChangeAspect="1"/>
                  </p:cNvSpPr>
                  <p:nvPr/>
                </p:nvSpPr>
                <p:spPr bwMode="auto">
                  <a:xfrm>
                    <a:off x="1221" y="1882"/>
                    <a:ext cx="38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38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1" name="Freeform 185"/>
                  <p:cNvSpPr>
                    <a:spLocks noChangeAspect="1"/>
                  </p:cNvSpPr>
                  <p:nvPr/>
                </p:nvSpPr>
                <p:spPr bwMode="auto">
                  <a:xfrm>
                    <a:off x="1221" y="1679"/>
                    <a:ext cx="38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38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2" name="Freeform 186"/>
                  <p:cNvSpPr>
                    <a:spLocks noChangeAspect="1"/>
                  </p:cNvSpPr>
                  <p:nvPr/>
                </p:nvSpPr>
                <p:spPr bwMode="auto">
                  <a:xfrm>
                    <a:off x="1221" y="1479"/>
                    <a:ext cx="38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38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3" name="Freeform 187"/>
                  <p:cNvSpPr>
                    <a:spLocks noChangeAspect="1"/>
                  </p:cNvSpPr>
                  <p:nvPr/>
                </p:nvSpPr>
                <p:spPr bwMode="auto">
                  <a:xfrm>
                    <a:off x="1221" y="1276"/>
                    <a:ext cx="38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38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4" name="Freeform 188"/>
                  <p:cNvSpPr>
                    <a:spLocks noChangeAspect="1"/>
                  </p:cNvSpPr>
                  <p:nvPr/>
                </p:nvSpPr>
                <p:spPr bwMode="auto">
                  <a:xfrm>
                    <a:off x="1221" y="1075"/>
                    <a:ext cx="38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38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5" name="Freeform 189"/>
                  <p:cNvSpPr>
                    <a:spLocks noChangeAspect="1"/>
                  </p:cNvSpPr>
                  <p:nvPr/>
                </p:nvSpPr>
                <p:spPr bwMode="auto">
                  <a:xfrm>
                    <a:off x="1221" y="872"/>
                    <a:ext cx="38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2" y="0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38">
                        <a:moveTo>
                          <a:pt x="0" y="0"/>
                        </a:moveTo>
                        <a:lnTo>
                          <a:pt x="32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6" name="Freeform 190"/>
                  <p:cNvSpPr>
                    <a:spLocks noChangeAspect="1"/>
                  </p:cNvSpPr>
                  <p:nvPr/>
                </p:nvSpPr>
                <p:spPr bwMode="auto">
                  <a:xfrm>
                    <a:off x="1221" y="2446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7" name="Freeform 191"/>
                  <p:cNvSpPr>
                    <a:spLocks noChangeAspect="1"/>
                  </p:cNvSpPr>
                  <p:nvPr/>
                </p:nvSpPr>
                <p:spPr bwMode="auto">
                  <a:xfrm>
                    <a:off x="1221" y="2406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8" name="Freeform 192"/>
                  <p:cNvSpPr>
                    <a:spLocks noChangeAspect="1"/>
                  </p:cNvSpPr>
                  <p:nvPr/>
                </p:nvSpPr>
                <p:spPr bwMode="auto">
                  <a:xfrm>
                    <a:off x="1221" y="2365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69" name="Freeform 193"/>
                  <p:cNvSpPr>
                    <a:spLocks noChangeAspect="1"/>
                  </p:cNvSpPr>
                  <p:nvPr/>
                </p:nvSpPr>
                <p:spPr bwMode="auto">
                  <a:xfrm>
                    <a:off x="1221" y="2325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0" name="Freeform 194"/>
                  <p:cNvSpPr>
                    <a:spLocks noChangeAspect="1"/>
                  </p:cNvSpPr>
                  <p:nvPr/>
                </p:nvSpPr>
                <p:spPr bwMode="auto">
                  <a:xfrm>
                    <a:off x="1221" y="2243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1" name="Freeform 195"/>
                  <p:cNvSpPr>
                    <a:spLocks noChangeAspect="1"/>
                  </p:cNvSpPr>
                  <p:nvPr/>
                </p:nvSpPr>
                <p:spPr bwMode="auto">
                  <a:xfrm>
                    <a:off x="1221" y="2205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2" name="Freeform 196"/>
                  <p:cNvSpPr>
                    <a:spLocks noChangeAspect="1"/>
                  </p:cNvSpPr>
                  <p:nvPr/>
                </p:nvSpPr>
                <p:spPr bwMode="auto">
                  <a:xfrm>
                    <a:off x="1221" y="2162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3" name="Freeform 197"/>
                  <p:cNvSpPr>
                    <a:spLocks noChangeAspect="1"/>
                  </p:cNvSpPr>
                  <p:nvPr/>
                </p:nvSpPr>
                <p:spPr bwMode="auto">
                  <a:xfrm>
                    <a:off x="1221" y="2125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4" name="Freeform 198"/>
                  <p:cNvSpPr>
                    <a:spLocks noChangeAspect="1"/>
                  </p:cNvSpPr>
                  <p:nvPr/>
                </p:nvSpPr>
                <p:spPr bwMode="auto">
                  <a:xfrm>
                    <a:off x="1221" y="2042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5" name="Freeform 199"/>
                  <p:cNvSpPr>
                    <a:spLocks noChangeAspect="1"/>
                  </p:cNvSpPr>
                  <p:nvPr/>
                </p:nvSpPr>
                <p:spPr bwMode="auto">
                  <a:xfrm>
                    <a:off x="1221" y="2002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6" name="Freeform 200"/>
                  <p:cNvSpPr>
                    <a:spLocks noChangeAspect="1"/>
                  </p:cNvSpPr>
                  <p:nvPr/>
                </p:nvSpPr>
                <p:spPr bwMode="auto">
                  <a:xfrm>
                    <a:off x="1221" y="1962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7" name="Freeform 201"/>
                  <p:cNvSpPr>
                    <a:spLocks noChangeAspect="1"/>
                  </p:cNvSpPr>
                  <p:nvPr/>
                </p:nvSpPr>
                <p:spPr bwMode="auto">
                  <a:xfrm>
                    <a:off x="1221" y="1919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8" name="Freeform 202"/>
                  <p:cNvSpPr>
                    <a:spLocks noChangeAspect="1"/>
                  </p:cNvSpPr>
                  <p:nvPr/>
                </p:nvSpPr>
                <p:spPr bwMode="auto">
                  <a:xfrm>
                    <a:off x="1221" y="1839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79" name="Freeform 203"/>
                  <p:cNvSpPr>
                    <a:spLocks noChangeAspect="1"/>
                  </p:cNvSpPr>
                  <p:nvPr/>
                </p:nvSpPr>
                <p:spPr bwMode="auto">
                  <a:xfrm>
                    <a:off x="1221" y="1802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0" name="Freeform 204"/>
                  <p:cNvSpPr>
                    <a:spLocks noChangeAspect="1"/>
                  </p:cNvSpPr>
                  <p:nvPr/>
                </p:nvSpPr>
                <p:spPr bwMode="auto">
                  <a:xfrm>
                    <a:off x="1221" y="1759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1" name="Freeform 205"/>
                  <p:cNvSpPr>
                    <a:spLocks noChangeAspect="1"/>
                  </p:cNvSpPr>
                  <p:nvPr/>
                </p:nvSpPr>
                <p:spPr bwMode="auto">
                  <a:xfrm>
                    <a:off x="1221" y="1719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2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221" y="1639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3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221" y="1599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4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221" y="1559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5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221" y="1516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6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221" y="1436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7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221" y="1399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8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221" y="1356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89" name="Freeform 213"/>
                  <p:cNvSpPr>
                    <a:spLocks noChangeAspect="1"/>
                  </p:cNvSpPr>
                  <p:nvPr/>
                </p:nvSpPr>
                <p:spPr bwMode="auto">
                  <a:xfrm>
                    <a:off x="1221" y="1316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0" name="Freeform 214"/>
                  <p:cNvSpPr>
                    <a:spLocks noChangeAspect="1"/>
                  </p:cNvSpPr>
                  <p:nvPr/>
                </p:nvSpPr>
                <p:spPr bwMode="auto">
                  <a:xfrm>
                    <a:off x="1221" y="1236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1" name="Freeform 215"/>
                  <p:cNvSpPr>
                    <a:spLocks noChangeAspect="1"/>
                  </p:cNvSpPr>
                  <p:nvPr/>
                </p:nvSpPr>
                <p:spPr bwMode="auto">
                  <a:xfrm>
                    <a:off x="1221" y="1196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2" name="Freeform 216"/>
                  <p:cNvSpPr>
                    <a:spLocks noChangeAspect="1"/>
                  </p:cNvSpPr>
                  <p:nvPr/>
                </p:nvSpPr>
                <p:spPr bwMode="auto">
                  <a:xfrm>
                    <a:off x="1221" y="1155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3" name="Freeform 217"/>
                  <p:cNvSpPr>
                    <a:spLocks noChangeAspect="1"/>
                  </p:cNvSpPr>
                  <p:nvPr/>
                </p:nvSpPr>
                <p:spPr bwMode="auto">
                  <a:xfrm>
                    <a:off x="1221" y="1113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4" name="Freeform 218"/>
                  <p:cNvSpPr>
                    <a:spLocks noChangeAspect="1"/>
                  </p:cNvSpPr>
                  <p:nvPr/>
                </p:nvSpPr>
                <p:spPr bwMode="auto">
                  <a:xfrm>
                    <a:off x="1221" y="1033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5" name="Freeform 219"/>
                  <p:cNvSpPr>
                    <a:spLocks noChangeAspect="1"/>
                  </p:cNvSpPr>
                  <p:nvPr/>
                </p:nvSpPr>
                <p:spPr bwMode="auto">
                  <a:xfrm>
                    <a:off x="1221" y="995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6" name="Freeform 220"/>
                  <p:cNvSpPr>
                    <a:spLocks noChangeAspect="1"/>
                  </p:cNvSpPr>
                  <p:nvPr/>
                </p:nvSpPr>
                <p:spPr bwMode="auto">
                  <a:xfrm>
                    <a:off x="1221" y="952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7" name="Freeform 221"/>
                  <p:cNvSpPr>
                    <a:spLocks noChangeAspect="1"/>
                  </p:cNvSpPr>
                  <p:nvPr/>
                </p:nvSpPr>
                <p:spPr bwMode="auto">
                  <a:xfrm>
                    <a:off x="1221" y="912"/>
                    <a:ext cx="19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0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9">
                        <a:moveTo>
                          <a:pt x="0" y="0"/>
                        </a:moveTo>
                        <a:lnTo>
                          <a:pt x="16" y="0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8" name="Freeform 222"/>
                  <p:cNvSpPr>
                    <a:spLocks noChangeAspect="1"/>
                  </p:cNvSpPr>
                  <p:nvPr/>
                </p:nvSpPr>
                <p:spPr bwMode="auto">
                  <a:xfrm>
                    <a:off x="3421" y="2486"/>
                    <a:ext cx="37" cy="1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7">
                        <a:moveTo>
                          <a:pt x="37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799" name="Freeform 223"/>
                  <p:cNvSpPr>
                    <a:spLocks noChangeAspect="1"/>
                  </p:cNvSpPr>
                  <p:nvPr/>
                </p:nvSpPr>
                <p:spPr bwMode="auto">
                  <a:xfrm>
                    <a:off x="3421" y="2285"/>
                    <a:ext cx="37" cy="1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7">
                        <a:moveTo>
                          <a:pt x="37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0" name="Freeform 224"/>
                  <p:cNvSpPr>
                    <a:spLocks noChangeAspect="1"/>
                  </p:cNvSpPr>
                  <p:nvPr/>
                </p:nvSpPr>
                <p:spPr bwMode="auto">
                  <a:xfrm>
                    <a:off x="3421" y="2082"/>
                    <a:ext cx="37" cy="1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7">
                        <a:moveTo>
                          <a:pt x="37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1" name="Freeform 225"/>
                  <p:cNvSpPr>
                    <a:spLocks noChangeAspect="1"/>
                  </p:cNvSpPr>
                  <p:nvPr/>
                </p:nvSpPr>
                <p:spPr bwMode="auto">
                  <a:xfrm>
                    <a:off x="3421" y="1882"/>
                    <a:ext cx="37" cy="1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7">
                        <a:moveTo>
                          <a:pt x="37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2" name="Freeform 226"/>
                  <p:cNvSpPr>
                    <a:spLocks noChangeAspect="1"/>
                  </p:cNvSpPr>
                  <p:nvPr/>
                </p:nvSpPr>
                <p:spPr bwMode="auto">
                  <a:xfrm>
                    <a:off x="3421" y="1679"/>
                    <a:ext cx="37" cy="1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7">
                        <a:moveTo>
                          <a:pt x="37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3" name="Freeform 227"/>
                  <p:cNvSpPr>
                    <a:spLocks noChangeAspect="1"/>
                  </p:cNvSpPr>
                  <p:nvPr/>
                </p:nvSpPr>
                <p:spPr bwMode="auto">
                  <a:xfrm>
                    <a:off x="3421" y="1479"/>
                    <a:ext cx="37" cy="1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7">
                        <a:moveTo>
                          <a:pt x="37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4" name="Freeform 228"/>
                  <p:cNvSpPr>
                    <a:spLocks noChangeAspect="1"/>
                  </p:cNvSpPr>
                  <p:nvPr/>
                </p:nvSpPr>
                <p:spPr bwMode="auto">
                  <a:xfrm>
                    <a:off x="3421" y="1276"/>
                    <a:ext cx="37" cy="1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7">
                        <a:moveTo>
                          <a:pt x="37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5" name="Freeform 229"/>
                  <p:cNvSpPr>
                    <a:spLocks noChangeAspect="1"/>
                  </p:cNvSpPr>
                  <p:nvPr/>
                </p:nvSpPr>
                <p:spPr bwMode="auto">
                  <a:xfrm>
                    <a:off x="3421" y="1075"/>
                    <a:ext cx="37" cy="1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7">
                        <a:moveTo>
                          <a:pt x="37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6" name="Freeform 230"/>
                  <p:cNvSpPr>
                    <a:spLocks noChangeAspect="1"/>
                  </p:cNvSpPr>
                  <p:nvPr/>
                </p:nvSpPr>
                <p:spPr bwMode="auto">
                  <a:xfrm>
                    <a:off x="3421" y="872"/>
                    <a:ext cx="37" cy="1"/>
                  </a:xfrm>
                  <a:custGeom>
                    <a:avLst/>
                    <a:gdLst/>
                    <a:ahLst/>
                    <a:cxnLst>
                      <a:cxn ang="0">
                        <a:pos x="37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7">
                        <a:moveTo>
                          <a:pt x="37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7" name="Freeform 231"/>
                  <p:cNvSpPr>
                    <a:spLocks noChangeAspect="1"/>
                  </p:cNvSpPr>
                  <p:nvPr/>
                </p:nvSpPr>
                <p:spPr bwMode="auto">
                  <a:xfrm>
                    <a:off x="3437" y="2446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8" name="Freeform 232"/>
                  <p:cNvSpPr>
                    <a:spLocks noChangeAspect="1"/>
                  </p:cNvSpPr>
                  <p:nvPr/>
                </p:nvSpPr>
                <p:spPr bwMode="auto">
                  <a:xfrm>
                    <a:off x="3437" y="2406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09" name="Freeform 233"/>
                  <p:cNvSpPr>
                    <a:spLocks noChangeAspect="1"/>
                  </p:cNvSpPr>
                  <p:nvPr/>
                </p:nvSpPr>
                <p:spPr bwMode="auto">
                  <a:xfrm>
                    <a:off x="3437" y="2365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0" name="Freeform 234"/>
                  <p:cNvSpPr>
                    <a:spLocks noChangeAspect="1"/>
                  </p:cNvSpPr>
                  <p:nvPr/>
                </p:nvSpPr>
                <p:spPr bwMode="auto">
                  <a:xfrm>
                    <a:off x="3437" y="2325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1" name="Freeform 235"/>
                  <p:cNvSpPr>
                    <a:spLocks noChangeAspect="1"/>
                  </p:cNvSpPr>
                  <p:nvPr/>
                </p:nvSpPr>
                <p:spPr bwMode="auto">
                  <a:xfrm>
                    <a:off x="3437" y="2243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2" name="Freeform 236"/>
                  <p:cNvSpPr>
                    <a:spLocks noChangeAspect="1"/>
                  </p:cNvSpPr>
                  <p:nvPr/>
                </p:nvSpPr>
                <p:spPr bwMode="auto">
                  <a:xfrm>
                    <a:off x="3437" y="2205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3" name="Freeform 237"/>
                  <p:cNvSpPr>
                    <a:spLocks noChangeAspect="1"/>
                  </p:cNvSpPr>
                  <p:nvPr/>
                </p:nvSpPr>
                <p:spPr bwMode="auto">
                  <a:xfrm>
                    <a:off x="3437" y="2162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4" name="Freeform 238"/>
                  <p:cNvSpPr>
                    <a:spLocks noChangeAspect="1"/>
                  </p:cNvSpPr>
                  <p:nvPr/>
                </p:nvSpPr>
                <p:spPr bwMode="auto">
                  <a:xfrm>
                    <a:off x="3437" y="2125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5" name="Freeform 239"/>
                  <p:cNvSpPr>
                    <a:spLocks noChangeAspect="1"/>
                  </p:cNvSpPr>
                  <p:nvPr/>
                </p:nvSpPr>
                <p:spPr bwMode="auto">
                  <a:xfrm>
                    <a:off x="3437" y="2042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6" name="Freeform 240"/>
                  <p:cNvSpPr>
                    <a:spLocks noChangeAspect="1"/>
                  </p:cNvSpPr>
                  <p:nvPr/>
                </p:nvSpPr>
                <p:spPr bwMode="auto">
                  <a:xfrm>
                    <a:off x="3437" y="2002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7" name="Freeform 241"/>
                  <p:cNvSpPr>
                    <a:spLocks noChangeAspect="1"/>
                  </p:cNvSpPr>
                  <p:nvPr/>
                </p:nvSpPr>
                <p:spPr bwMode="auto">
                  <a:xfrm>
                    <a:off x="3437" y="1962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8" name="Freeform 242"/>
                  <p:cNvSpPr>
                    <a:spLocks noChangeAspect="1"/>
                  </p:cNvSpPr>
                  <p:nvPr/>
                </p:nvSpPr>
                <p:spPr bwMode="auto">
                  <a:xfrm>
                    <a:off x="3437" y="1919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19" name="Freeform 243"/>
                  <p:cNvSpPr>
                    <a:spLocks noChangeAspect="1"/>
                  </p:cNvSpPr>
                  <p:nvPr/>
                </p:nvSpPr>
                <p:spPr bwMode="auto">
                  <a:xfrm>
                    <a:off x="3437" y="1839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0" name="Freeform 244"/>
                  <p:cNvSpPr>
                    <a:spLocks noChangeAspect="1"/>
                  </p:cNvSpPr>
                  <p:nvPr/>
                </p:nvSpPr>
                <p:spPr bwMode="auto">
                  <a:xfrm>
                    <a:off x="3437" y="1802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1" name="Freeform 245"/>
                  <p:cNvSpPr>
                    <a:spLocks noChangeAspect="1"/>
                  </p:cNvSpPr>
                  <p:nvPr/>
                </p:nvSpPr>
                <p:spPr bwMode="auto">
                  <a:xfrm>
                    <a:off x="3437" y="1759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2" name="Freeform 246"/>
                  <p:cNvSpPr>
                    <a:spLocks noChangeAspect="1"/>
                  </p:cNvSpPr>
                  <p:nvPr/>
                </p:nvSpPr>
                <p:spPr bwMode="auto">
                  <a:xfrm>
                    <a:off x="3437" y="1719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3" name="Freeform 247"/>
                  <p:cNvSpPr>
                    <a:spLocks noChangeAspect="1"/>
                  </p:cNvSpPr>
                  <p:nvPr/>
                </p:nvSpPr>
                <p:spPr bwMode="auto">
                  <a:xfrm>
                    <a:off x="3437" y="1639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4" name="Freeform 248"/>
                  <p:cNvSpPr>
                    <a:spLocks noChangeAspect="1"/>
                  </p:cNvSpPr>
                  <p:nvPr/>
                </p:nvSpPr>
                <p:spPr bwMode="auto">
                  <a:xfrm>
                    <a:off x="3437" y="1599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5" name="Freeform 249"/>
                  <p:cNvSpPr>
                    <a:spLocks noChangeAspect="1"/>
                  </p:cNvSpPr>
                  <p:nvPr/>
                </p:nvSpPr>
                <p:spPr bwMode="auto">
                  <a:xfrm>
                    <a:off x="3437" y="1559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6" name="Freeform 250"/>
                  <p:cNvSpPr>
                    <a:spLocks noChangeAspect="1"/>
                  </p:cNvSpPr>
                  <p:nvPr/>
                </p:nvSpPr>
                <p:spPr bwMode="auto">
                  <a:xfrm>
                    <a:off x="3437" y="1516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7" name="Freeform 251"/>
                  <p:cNvSpPr>
                    <a:spLocks noChangeAspect="1"/>
                  </p:cNvSpPr>
                  <p:nvPr/>
                </p:nvSpPr>
                <p:spPr bwMode="auto">
                  <a:xfrm>
                    <a:off x="3437" y="1436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8" name="Freeform 252"/>
                  <p:cNvSpPr>
                    <a:spLocks noChangeAspect="1"/>
                  </p:cNvSpPr>
                  <p:nvPr/>
                </p:nvSpPr>
                <p:spPr bwMode="auto">
                  <a:xfrm>
                    <a:off x="3437" y="1399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29" name="Freeform 253"/>
                  <p:cNvSpPr>
                    <a:spLocks noChangeAspect="1"/>
                  </p:cNvSpPr>
                  <p:nvPr/>
                </p:nvSpPr>
                <p:spPr bwMode="auto">
                  <a:xfrm>
                    <a:off x="3437" y="1356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0" name="Freeform 254"/>
                  <p:cNvSpPr>
                    <a:spLocks noChangeAspect="1"/>
                  </p:cNvSpPr>
                  <p:nvPr/>
                </p:nvSpPr>
                <p:spPr bwMode="auto">
                  <a:xfrm>
                    <a:off x="3437" y="1316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1" name="Freeform 255"/>
                  <p:cNvSpPr>
                    <a:spLocks noChangeAspect="1"/>
                  </p:cNvSpPr>
                  <p:nvPr/>
                </p:nvSpPr>
                <p:spPr bwMode="auto">
                  <a:xfrm>
                    <a:off x="3437" y="1236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2" name="Freeform 256"/>
                  <p:cNvSpPr>
                    <a:spLocks noChangeAspect="1"/>
                  </p:cNvSpPr>
                  <p:nvPr/>
                </p:nvSpPr>
                <p:spPr bwMode="auto">
                  <a:xfrm>
                    <a:off x="3437" y="1196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3" name="Freeform 257"/>
                  <p:cNvSpPr>
                    <a:spLocks noChangeAspect="1"/>
                  </p:cNvSpPr>
                  <p:nvPr/>
                </p:nvSpPr>
                <p:spPr bwMode="auto">
                  <a:xfrm>
                    <a:off x="3437" y="1155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4" name="Freeform 258"/>
                  <p:cNvSpPr>
                    <a:spLocks noChangeAspect="1"/>
                  </p:cNvSpPr>
                  <p:nvPr/>
                </p:nvSpPr>
                <p:spPr bwMode="auto">
                  <a:xfrm>
                    <a:off x="3437" y="1113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5" name="Freeform 259"/>
                  <p:cNvSpPr>
                    <a:spLocks noChangeAspect="1"/>
                  </p:cNvSpPr>
                  <p:nvPr/>
                </p:nvSpPr>
                <p:spPr bwMode="auto">
                  <a:xfrm>
                    <a:off x="3437" y="1033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6" name="Freeform 260"/>
                  <p:cNvSpPr>
                    <a:spLocks noChangeAspect="1"/>
                  </p:cNvSpPr>
                  <p:nvPr/>
                </p:nvSpPr>
                <p:spPr bwMode="auto">
                  <a:xfrm>
                    <a:off x="3437" y="995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7" name="Freeform 261"/>
                  <p:cNvSpPr>
                    <a:spLocks noChangeAspect="1"/>
                  </p:cNvSpPr>
                  <p:nvPr/>
                </p:nvSpPr>
                <p:spPr bwMode="auto">
                  <a:xfrm>
                    <a:off x="3437" y="952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8" name="Freeform 262"/>
                  <p:cNvSpPr>
                    <a:spLocks noChangeAspect="1"/>
                  </p:cNvSpPr>
                  <p:nvPr/>
                </p:nvSpPr>
                <p:spPr bwMode="auto">
                  <a:xfrm>
                    <a:off x="3437" y="912"/>
                    <a:ext cx="21" cy="1"/>
                  </a:xfrm>
                  <a:custGeom>
                    <a:avLst/>
                    <a:gdLst/>
                    <a:ahLst/>
                    <a:cxnLst>
                      <a:cxn ang="0">
                        <a:pos x="21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>
                        <a:moveTo>
                          <a:pt x="21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39" name="Freeform 263"/>
                  <p:cNvSpPr>
                    <a:spLocks noChangeAspect="1"/>
                  </p:cNvSpPr>
                  <p:nvPr/>
                </p:nvSpPr>
                <p:spPr bwMode="auto">
                  <a:xfrm>
                    <a:off x="1221" y="2448"/>
                    <a:ext cx="1" cy="38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8">
                        <a:moveTo>
                          <a:pt x="0" y="38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0" name="Freeform 264"/>
                  <p:cNvSpPr>
                    <a:spLocks noChangeAspect="1"/>
                  </p:cNvSpPr>
                  <p:nvPr/>
                </p:nvSpPr>
                <p:spPr bwMode="auto">
                  <a:xfrm>
                    <a:off x="1499" y="2448"/>
                    <a:ext cx="1" cy="38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8">
                        <a:moveTo>
                          <a:pt x="0" y="38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1" name="Freeform 265"/>
                  <p:cNvSpPr>
                    <a:spLocks noChangeAspect="1"/>
                  </p:cNvSpPr>
                  <p:nvPr/>
                </p:nvSpPr>
                <p:spPr bwMode="auto">
                  <a:xfrm>
                    <a:off x="1779" y="2448"/>
                    <a:ext cx="1" cy="38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8">
                        <a:moveTo>
                          <a:pt x="0" y="38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2" name="Freeform 266"/>
                  <p:cNvSpPr>
                    <a:spLocks noChangeAspect="1"/>
                  </p:cNvSpPr>
                  <p:nvPr/>
                </p:nvSpPr>
                <p:spPr bwMode="auto">
                  <a:xfrm>
                    <a:off x="2060" y="2448"/>
                    <a:ext cx="1" cy="38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8">
                        <a:moveTo>
                          <a:pt x="0" y="38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3" name="Freeform 267"/>
                  <p:cNvSpPr>
                    <a:spLocks noChangeAspect="1"/>
                  </p:cNvSpPr>
                  <p:nvPr/>
                </p:nvSpPr>
                <p:spPr bwMode="auto">
                  <a:xfrm>
                    <a:off x="2340" y="2448"/>
                    <a:ext cx="1" cy="38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8">
                        <a:moveTo>
                          <a:pt x="0" y="38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4" name="Freeform 268"/>
                  <p:cNvSpPr>
                    <a:spLocks noChangeAspect="1"/>
                  </p:cNvSpPr>
                  <p:nvPr/>
                </p:nvSpPr>
                <p:spPr bwMode="auto">
                  <a:xfrm>
                    <a:off x="2617" y="2448"/>
                    <a:ext cx="1" cy="38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8">
                        <a:moveTo>
                          <a:pt x="0" y="38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5" name="Freeform 269"/>
                  <p:cNvSpPr>
                    <a:spLocks noChangeAspect="1"/>
                  </p:cNvSpPr>
                  <p:nvPr/>
                </p:nvSpPr>
                <p:spPr bwMode="auto">
                  <a:xfrm>
                    <a:off x="2898" y="2448"/>
                    <a:ext cx="1" cy="38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8">
                        <a:moveTo>
                          <a:pt x="0" y="38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6" name="Freeform 270"/>
                  <p:cNvSpPr>
                    <a:spLocks noChangeAspect="1"/>
                  </p:cNvSpPr>
                  <p:nvPr/>
                </p:nvSpPr>
                <p:spPr bwMode="auto">
                  <a:xfrm>
                    <a:off x="3175" y="2448"/>
                    <a:ext cx="1" cy="38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8">
                        <a:moveTo>
                          <a:pt x="0" y="38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7" name="Freeform 271"/>
                  <p:cNvSpPr>
                    <a:spLocks noChangeAspect="1"/>
                  </p:cNvSpPr>
                  <p:nvPr/>
                </p:nvSpPr>
                <p:spPr bwMode="auto">
                  <a:xfrm>
                    <a:off x="3458" y="2448"/>
                    <a:ext cx="1" cy="38"/>
                  </a:xfrm>
                  <a:custGeom>
                    <a:avLst/>
                    <a:gdLst/>
                    <a:ahLst/>
                    <a:cxnLst>
                      <a:cxn ang="0">
                        <a:pos x="0" y="38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8">
                        <a:moveTo>
                          <a:pt x="0" y="38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8" name="Freeform 272"/>
                  <p:cNvSpPr>
                    <a:spLocks noChangeAspect="1"/>
                  </p:cNvSpPr>
                  <p:nvPr/>
                </p:nvSpPr>
                <p:spPr bwMode="auto">
                  <a:xfrm>
                    <a:off x="1277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49" name="Freeform 273"/>
                  <p:cNvSpPr>
                    <a:spLocks noChangeAspect="1"/>
                  </p:cNvSpPr>
                  <p:nvPr/>
                </p:nvSpPr>
                <p:spPr bwMode="auto">
                  <a:xfrm>
                    <a:off x="1334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0" name="Freeform 274"/>
                  <p:cNvSpPr>
                    <a:spLocks noChangeAspect="1"/>
                  </p:cNvSpPr>
                  <p:nvPr/>
                </p:nvSpPr>
                <p:spPr bwMode="auto">
                  <a:xfrm>
                    <a:off x="1387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1" name="Freeform 275"/>
                  <p:cNvSpPr>
                    <a:spLocks noChangeAspect="1"/>
                  </p:cNvSpPr>
                  <p:nvPr/>
                </p:nvSpPr>
                <p:spPr bwMode="auto">
                  <a:xfrm>
                    <a:off x="1443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2" name="Freeform 276"/>
                  <p:cNvSpPr>
                    <a:spLocks noChangeAspect="1"/>
                  </p:cNvSpPr>
                  <p:nvPr/>
                </p:nvSpPr>
                <p:spPr bwMode="auto">
                  <a:xfrm>
                    <a:off x="1558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3" name="Freeform 277"/>
                  <p:cNvSpPr>
                    <a:spLocks noChangeAspect="1"/>
                  </p:cNvSpPr>
                  <p:nvPr/>
                </p:nvSpPr>
                <p:spPr bwMode="auto">
                  <a:xfrm>
                    <a:off x="1614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4" name="Freeform 278"/>
                  <p:cNvSpPr>
                    <a:spLocks noChangeAspect="1"/>
                  </p:cNvSpPr>
                  <p:nvPr/>
                </p:nvSpPr>
                <p:spPr bwMode="auto">
                  <a:xfrm>
                    <a:off x="1670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5" name="Freeform 279"/>
                  <p:cNvSpPr>
                    <a:spLocks noChangeAspect="1"/>
                  </p:cNvSpPr>
                  <p:nvPr/>
                </p:nvSpPr>
                <p:spPr bwMode="auto">
                  <a:xfrm>
                    <a:off x="1726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6" name="Freeform 280"/>
                  <p:cNvSpPr>
                    <a:spLocks noChangeAspect="1"/>
                  </p:cNvSpPr>
                  <p:nvPr/>
                </p:nvSpPr>
                <p:spPr bwMode="auto">
                  <a:xfrm>
                    <a:off x="1835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7" name="Freeform 281"/>
                  <p:cNvSpPr>
                    <a:spLocks noChangeAspect="1"/>
                  </p:cNvSpPr>
                  <p:nvPr/>
                </p:nvSpPr>
                <p:spPr bwMode="auto">
                  <a:xfrm>
                    <a:off x="1891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8" name="Freeform 282"/>
                  <p:cNvSpPr>
                    <a:spLocks noChangeAspect="1"/>
                  </p:cNvSpPr>
                  <p:nvPr/>
                </p:nvSpPr>
                <p:spPr bwMode="auto">
                  <a:xfrm>
                    <a:off x="1947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59" name="Freeform 283"/>
                  <p:cNvSpPr>
                    <a:spLocks noChangeAspect="1"/>
                  </p:cNvSpPr>
                  <p:nvPr/>
                </p:nvSpPr>
                <p:spPr bwMode="auto">
                  <a:xfrm>
                    <a:off x="2003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0" name="Freeform 284"/>
                  <p:cNvSpPr>
                    <a:spLocks noChangeAspect="1"/>
                  </p:cNvSpPr>
                  <p:nvPr/>
                </p:nvSpPr>
                <p:spPr bwMode="auto">
                  <a:xfrm>
                    <a:off x="2116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1" name="Freeform 285"/>
                  <p:cNvSpPr>
                    <a:spLocks noChangeAspect="1"/>
                  </p:cNvSpPr>
                  <p:nvPr/>
                </p:nvSpPr>
                <p:spPr bwMode="auto">
                  <a:xfrm>
                    <a:off x="2172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2" name="Freeform 286"/>
                  <p:cNvSpPr>
                    <a:spLocks noChangeAspect="1"/>
                  </p:cNvSpPr>
                  <p:nvPr/>
                </p:nvSpPr>
                <p:spPr bwMode="auto">
                  <a:xfrm>
                    <a:off x="2228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3" name="Freeform 287"/>
                  <p:cNvSpPr>
                    <a:spLocks noChangeAspect="1"/>
                  </p:cNvSpPr>
                  <p:nvPr/>
                </p:nvSpPr>
                <p:spPr bwMode="auto">
                  <a:xfrm>
                    <a:off x="2284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4" name="Freeform 288"/>
                  <p:cNvSpPr>
                    <a:spLocks noChangeAspect="1"/>
                  </p:cNvSpPr>
                  <p:nvPr/>
                </p:nvSpPr>
                <p:spPr bwMode="auto">
                  <a:xfrm>
                    <a:off x="2396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5" name="Freeform 289"/>
                  <p:cNvSpPr>
                    <a:spLocks noChangeAspect="1"/>
                  </p:cNvSpPr>
                  <p:nvPr/>
                </p:nvSpPr>
                <p:spPr bwMode="auto">
                  <a:xfrm>
                    <a:off x="2452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6" name="Freeform 290"/>
                  <p:cNvSpPr>
                    <a:spLocks noChangeAspect="1"/>
                  </p:cNvSpPr>
                  <p:nvPr/>
                </p:nvSpPr>
                <p:spPr bwMode="auto">
                  <a:xfrm>
                    <a:off x="2505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7" name="Freeform 291"/>
                  <p:cNvSpPr>
                    <a:spLocks noChangeAspect="1"/>
                  </p:cNvSpPr>
                  <p:nvPr/>
                </p:nvSpPr>
                <p:spPr bwMode="auto">
                  <a:xfrm>
                    <a:off x="2561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8" name="Freeform 292"/>
                  <p:cNvSpPr>
                    <a:spLocks noChangeAspect="1"/>
                  </p:cNvSpPr>
                  <p:nvPr/>
                </p:nvSpPr>
                <p:spPr bwMode="auto">
                  <a:xfrm>
                    <a:off x="2676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69" name="Freeform 293"/>
                  <p:cNvSpPr>
                    <a:spLocks noChangeAspect="1"/>
                  </p:cNvSpPr>
                  <p:nvPr/>
                </p:nvSpPr>
                <p:spPr bwMode="auto">
                  <a:xfrm>
                    <a:off x="2732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0" name="Freeform 294"/>
                  <p:cNvSpPr>
                    <a:spLocks noChangeAspect="1"/>
                  </p:cNvSpPr>
                  <p:nvPr/>
                </p:nvSpPr>
                <p:spPr bwMode="auto">
                  <a:xfrm>
                    <a:off x="2788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1" name="Freeform 295"/>
                  <p:cNvSpPr>
                    <a:spLocks noChangeAspect="1"/>
                  </p:cNvSpPr>
                  <p:nvPr/>
                </p:nvSpPr>
                <p:spPr bwMode="auto">
                  <a:xfrm>
                    <a:off x="2842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2" name="Freeform 296"/>
                  <p:cNvSpPr>
                    <a:spLocks noChangeAspect="1"/>
                  </p:cNvSpPr>
                  <p:nvPr/>
                </p:nvSpPr>
                <p:spPr bwMode="auto">
                  <a:xfrm>
                    <a:off x="2954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3" name="Freeform 297"/>
                  <p:cNvSpPr>
                    <a:spLocks noChangeAspect="1"/>
                  </p:cNvSpPr>
                  <p:nvPr/>
                </p:nvSpPr>
                <p:spPr bwMode="auto">
                  <a:xfrm>
                    <a:off x="3010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4" name="Freeform 298"/>
                  <p:cNvSpPr>
                    <a:spLocks noChangeAspect="1"/>
                  </p:cNvSpPr>
                  <p:nvPr/>
                </p:nvSpPr>
                <p:spPr bwMode="auto">
                  <a:xfrm>
                    <a:off x="3066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5" name="Freeform 299"/>
                  <p:cNvSpPr>
                    <a:spLocks noChangeAspect="1"/>
                  </p:cNvSpPr>
                  <p:nvPr/>
                </p:nvSpPr>
                <p:spPr bwMode="auto">
                  <a:xfrm>
                    <a:off x="3122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6" name="Freeform 300"/>
                  <p:cNvSpPr>
                    <a:spLocks noChangeAspect="1"/>
                  </p:cNvSpPr>
                  <p:nvPr/>
                </p:nvSpPr>
                <p:spPr bwMode="auto">
                  <a:xfrm>
                    <a:off x="3234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7" name="Freeform 301"/>
                  <p:cNvSpPr>
                    <a:spLocks noChangeAspect="1"/>
                  </p:cNvSpPr>
                  <p:nvPr/>
                </p:nvSpPr>
                <p:spPr bwMode="auto">
                  <a:xfrm>
                    <a:off x="3290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8" name="Freeform 302"/>
                  <p:cNvSpPr>
                    <a:spLocks noChangeAspect="1"/>
                  </p:cNvSpPr>
                  <p:nvPr/>
                </p:nvSpPr>
                <p:spPr bwMode="auto">
                  <a:xfrm>
                    <a:off x="3346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79" name="Freeform 303"/>
                  <p:cNvSpPr>
                    <a:spLocks noChangeAspect="1"/>
                  </p:cNvSpPr>
                  <p:nvPr/>
                </p:nvSpPr>
                <p:spPr bwMode="auto">
                  <a:xfrm>
                    <a:off x="3402" y="2467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9">
                        <a:moveTo>
                          <a:pt x="0" y="1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0" name="Freeform 304"/>
                  <p:cNvSpPr>
                    <a:spLocks noChangeAspect="1"/>
                  </p:cNvSpPr>
                  <p:nvPr/>
                </p:nvSpPr>
                <p:spPr bwMode="auto">
                  <a:xfrm>
                    <a:off x="1221" y="872"/>
                    <a:ext cx="1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2"/>
                      </a:cxn>
                      <a:cxn ang="0">
                        <a:pos x="0" y="35"/>
                      </a:cxn>
                    </a:cxnLst>
                    <a:rect l="0" t="0" r="r" b="b"/>
                    <a:pathLst>
                      <a:path h="35">
                        <a:moveTo>
                          <a:pt x="0" y="0"/>
                        </a:moveTo>
                        <a:lnTo>
                          <a:pt x="0" y="32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1" name="Freeform 305"/>
                  <p:cNvSpPr>
                    <a:spLocks noChangeAspect="1"/>
                  </p:cNvSpPr>
                  <p:nvPr/>
                </p:nvSpPr>
                <p:spPr bwMode="auto">
                  <a:xfrm>
                    <a:off x="1499" y="872"/>
                    <a:ext cx="1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2"/>
                      </a:cxn>
                      <a:cxn ang="0">
                        <a:pos x="0" y="35"/>
                      </a:cxn>
                    </a:cxnLst>
                    <a:rect l="0" t="0" r="r" b="b"/>
                    <a:pathLst>
                      <a:path h="35">
                        <a:moveTo>
                          <a:pt x="0" y="0"/>
                        </a:moveTo>
                        <a:lnTo>
                          <a:pt x="0" y="32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2" name="Freeform 306"/>
                  <p:cNvSpPr>
                    <a:spLocks noChangeAspect="1"/>
                  </p:cNvSpPr>
                  <p:nvPr/>
                </p:nvSpPr>
                <p:spPr bwMode="auto">
                  <a:xfrm>
                    <a:off x="1779" y="872"/>
                    <a:ext cx="1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2"/>
                      </a:cxn>
                      <a:cxn ang="0">
                        <a:pos x="0" y="35"/>
                      </a:cxn>
                    </a:cxnLst>
                    <a:rect l="0" t="0" r="r" b="b"/>
                    <a:pathLst>
                      <a:path h="35">
                        <a:moveTo>
                          <a:pt x="0" y="0"/>
                        </a:moveTo>
                        <a:lnTo>
                          <a:pt x="0" y="32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3" name="Freeform 307"/>
                  <p:cNvSpPr>
                    <a:spLocks noChangeAspect="1"/>
                  </p:cNvSpPr>
                  <p:nvPr/>
                </p:nvSpPr>
                <p:spPr bwMode="auto">
                  <a:xfrm>
                    <a:off x="2060" y="872"/>
                    <a:ext cx="1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2"/>
                      </a:cxn>
                      <a:cxn ang="0">
                        <a:pos x="0" y="35"/>
                      </a:cxn>
                    </a:cxnLst>
                    <a:rect l="0" t="0" r="r" b="b"/>
                    <a:pathLst>
                      <a:path h="35">
                        <a:moveTo>
                          <a:pt x="0" y="0"/>
                        </a:moveTo>
                        <a:lnTo>
                          <a:pt x="0" y="32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4" name="Freeform 308"/>
                  <p:cNvSpPr>
                    <a:spLocks noChangeAspect="1"/>
                  </p:cNvSpPr>
                  <p:nvPr/>
                </p:nvSpPr>
                <p:spPr bwMode="auto">
                  <a:xfrm>
                    <a:off x="2340" y="872"/>
                    <a:ext cx="1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2"/>
                      </a:cxn>
                      <a:cxn ang="0">
                        <a:pos x="0" y="35"/>
                      </a:cxn>
                    </a:cxnLst>
                    <a:rect l="0" t="0" r="r" b="b"/>
                    <a:pathLst>
                      <a:path h="35">
                        <a:moveTo>
                          <a:pt x="0" y="0"/>
                        </a:moveTo>
                        <a:lnTo>
                          <a:pt x="0" y="32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5" name="Freeform 309"/>
                  <p:cNvSpPr>
                    <a:spLocks noChangeAspect="1"/>
                  </p:cNvSpPr>
                  <p:nvPr/>
                </p:nvSpPr>
                <p:spPr bwMode="auto">
                  <a:xfrm>
                    <a:off x="2617" y="872"/>
                    <a:ext cx="1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2"/>
                      </a:cxn>
                      <a:cxn ang="0">
                        <a:pos x="0" y="35"/>
                      </a:cxn>
                    </a:cxnLst>
                    <a:rect l="0" t="0" r="r" b="b"/>
                    <a:pathLst>
                      <a:path h="35">
                        <a:moveTo>
                          <a:pt x="0" y="0"/>
                        </a:moveTo>
                        <a:lnTo>
                          <a:pt x="0" y="32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6" name="Freeform 310"/>
                  <p:cNvSpPr>
                    <a:spLocks noChangeAspect="1"/>
                  </p:cNvSpPr>
                  <p:nvPr/>
                </p:nvSpPr>
                <p:spPr bwMode="auto">
                  <a:xfrm>
                    <a:off x="2898" y="872"/>
                    <a:ext cx="1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2"/>
                      </a:cxn>
                      <a:cxn ang="0">
                        <a:pos x="0" y="35"/>
                      </a:cxn>
                    </a:cxnLst>
                    <a:rect l="0" t="0" r="r" b="b"/>
                    <a:pathLst>
                      <a:path h="35">
                        <a:moveTo>
                          <a:pt x="0" y="0"/>
                        </a:moveTo>
                        <a:lnTo>
                          <a:pt x="0" y="32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7" name="Freeform 311"/>
                  <p:cNvSpPr>
                    <a:spLocks noChangeAspect="1"/>
                  </p:cNvSpPr>
                  <p:nvPr/>
                </p:nvSpPr>
                <p:spPr bwMode="auto">
                  <a:xfrm>
                    <a:off x="3175" y="872"/>
                    <a:ext cx="1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2"/>
                      </a:cxn>
                      <a:cxn ang="0">
                        <a:pos x="0" y="35"/>
                      </a:cxn>
                    </a:cxnLst>
                    <a:rect l="0" t="0" r="r" b="b"/>
                    <a:pathLst>
                      <a:path h="35">
                        <a:moveTo>
                          <a:pt x="0" y="0"/>
                        </a:moveTo>
                        <a:lnTo>
                          <a:pt x="0" y="32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8" name="Freeform 312"/>
                  <p:cNvSpPr>
                    <a:spLocks noChangeAspect="1"/>
                  </p:cNvSpPr>
                  <p:nvPr/>
                </p:nvSpPr>
                <p:spPr bwMode="auto">
                  <a:xfrm>
                    <a:off x="3458" y="872"/>
                    <a:ext cx="1" cy="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2"/>
                      </a:cxn>
                      <a:cxn ang="0">
                        <a:pos x="0" y="35"/>
                      </a:cxn>
                    </a:cxnLst>
                    <a:rect l="0" t="0" r="r" b="b"/>
                    <a:pathLst>
                      <a:path h="35">
                        <a:moveTo>
                          <a:pt x="0" y="0"/>
                        </a:moveTo>
                        <a:lnTo>
                          <a:pt x="0" y="32"/>
                        </a:lnTo>
                        <a:lnTo>
                          <a:pt x="0" y="35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89" name="Freeform 313"/>
                  <p:cNvSpPr>
                    <a:spLocks noChangeAspect="1"/>
                  </p:cNvSpPr>
                  <p:nvPr/>
                </p:nvSpPr>
                <p:spPr bwMode="auto">
                  <a:xfrm>
                    <a:off x="1277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0" name="Freeform 314"/>
                  <p:cNvSpPr>
                    <a:spLocks noChangeAspect="1"/>
                  </p:cNvSpPr>
                  <p:nvPr/>
                </p:nvSpPr>
                <p:spPr bwMode="auto">
                  <a:xfrm>
                    <a:off x="1334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1" name="Freeform 315"/>
                  <p:cNvSpPr>
                    <a:spLocks noChangeAspect="1"/>
                  </p:cNvSpPr>
                  <p:nvPr/>
                </p:nvSpPr>
                <p:spPr bwMode="auto">
                  <a:xfrm>
                    <a:off x="1387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2" name="Freeform 316"/>
                  <p:cNvSpPr>
                    <a:spLocks noChangeAspect="1"/>
                  </p:cNvSpPr>
                  <p:nvPr/>
                </p:nvSpPr>
                <p:spPr bwMode="auto">
                  <a:xfrm>
                    <a:off x="1443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3" name="Freeform 317"/>
                  <p:cNvSpPr>
                    <a:spLocks noChangeAspect="1"/>
                  </p:cNvSpPr>
                  <p:nvPr/>
                </p:nvSpPr>
                <p:spPr bwMode="auto">
                  <a:xfrm>
                    <a:off x="1558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4" name="Freeform 318"/>
                  <p:cNvSpPr>
                    <a:spLocks noChangeAspect="1"/>
                  </p:cNvSpPr>
                  <p:nvPr/>
                </p:nvSpPr>
                <p:spPr bwMode="auto">
                  <a:xfrm>
                    <a:off x="1614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5" name="Freeform 319"/>
                  <p:cNvSpPr>
                    <a:spLocks noChangeAspect="1"/>
                  </p:cNvSpPr>
                  <p:nvPr/>
                </p:nvSpPr>
                <p:spPr bwMode="auto">
                  <a:xfrm>
                    <a:off x="1670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6" name="Freeform 320"/>
                  <p:cNvSpPr>
                    <a:spLocks noChangeAspect="1"/>
                  </p:cNvSpPr>
                  <p:nvPr/>
                </p:nvSpPr>
                <p:spPr bwMode="auto">
                  <a:xfrm>
                    <a:off x="1726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7" name="Freeform 321"/>
                  <p:cNvSpPr>
                    <a:spLocks noChangeAspect="1"/>
                  </p:cNvSpPr>
                  <p:nvPr/>
                </p:nvSpPr>
                <p:spPr bwMode="auto">
                  <a:xfrm>
                    <a:off x="1835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8" name="Freeform 322"/>
                  <p:cNvSpPr>
                    <a:spLocks noChangeAspect="1"/>
                  </p:cNvSpPr>
                  <p:nvPr/>
                </p:nvSpPr>
                <p:spPr bwMode="auto">
                  <a:xfrm>
                    <a:off x="1891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899" name="Freeform 323"/>
                  <p:cNvSpPr>
                    <a:spLocks noChangeAspect="1"/>
                  </p:cNvSpPr>
                  <p:nvPr/>
                </p:nvSpPr>
                <p:spPr bwMode="auto">
                  <a:xfrm>
                    <a:off x="1947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0" name="Freeform 324"/>
                  <p:cNvSpPr>
                    <a:spLocks noChangeAspect="1"/>
                  </p:cNvSpPr>
                  <p:nvPr/>
                </p:nvSpPr>
                <p:spPr bwMode="auto">
                  <a:xfrm>
                    <a:off x="2003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1" name="Freeform 325"/>
                  <p:cNvSpPr>
                    <a:spLocks noChangeAspect="1"/>
                  </p:cNvSpPr>
                  <p:nvPr/>
                </p:nvSpPr>
                <p:spPr bwMode="auto">
                  <a:xfrm>
                    <a:off x="2116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2" name="Freeform 326"/>
                  <p:cNvSpPr>
                    <a:spLocks noChangeAspect="1"/>
                  </p:cNvSpPr>
                  <p:nvPr/>
                </p:nvSpPr>
                <p:spPr bwMode="auto">
                  <a:xfrm>
                    <a:off x="2172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3" name="Freeform 327"/>
                  <p:cNvSpPr>
                    <a:spLocks noChangeAspect="1"/>
                  </p:cNvSpPr>
                  <p:nvPr/>
                </p:nvSpPr>
                <p:spPr bwMode="auto">
                  <a:xfrm>
                    <a:off x="2228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4" name="Freeform 328"/>
                  <p:cNvSpPr>
                    <a:spLocks noChangeAspect="1"/>
                  </p:cNvSpPr>
                  <p:nvPr/>
                </p:nvSpPr>
                <p:spPr bwMode="auto">
                  <a:xfrm>
                    <a:off x="2284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5" name="Freeform 329"/>
                  <p:cNvSpPr>
                    <a:spLocks noChangeAspect="1"/>
                  </p:cNvSpPr>
                  <p:nvPr/>
                </p:nvSpPr>
                <p:spPr bwMode="auto">
                  <a:xfrm>
                    <a:off x="2396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6" name="Freeform 330"/>
                  <p:cNvSpPr>
                    <a:spLocks noChangeAspect="1"/>
                  </p:cNvSpPr>
                  <p:nvPr/>
                </p:nvSpPr>
                <p:spPr bwMode="auto">
                  <a:xfrm>
                    <a:off x="2452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7" name="Freeform 331"/>
                  <p:cNvSpPr>
                    <a:spLocks noChangeAspect="1"/>
                  </p:cNvSpPr>
                  <p:nvPr/>
                </p:nvSpPr>
                <p:spPr bwMode="auto">
                  <a:xfrm>
                    <a:off x="2505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8" name="Freeform 332"/>
                  <p:cNvSpPr>
                    <a:spLocks noChangeAspect="1"/>
                  </p:cNvSpPr>
                  <p:nvPr/>
                </p:nvSpPr>
                <p:spPr bwMode="auto">
                  <a:xfrm>
                    <a:off x="2561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09" name="Freeform 333"/>
                  <p:cNvSpPr>
                    <a:spLocks noChangeAspect="1"/>
                  </p:cNvSpPr>
                  <p:nvPr/>
                </p:nvSpPr>
                <p:spPr bwMode="auto">
                  <a:xfrm>
                    <a:off x="2676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0" name="Freeform 334"/>
                  <p:cNvSpPr>
                    <a:spLocks noChangeAspect="1"/>
                  </p:cNvSpPr>
                  <p:nvPr/>
                </p:nvSpPr>
                <p:spPr bwMode="auto">
                  <a:xfrm>
                    <a:off x="2732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1" name="Freeform 335"/>
                  <p:cNvSpPr>
                    <a:spLocks noChangeAspect="1"/>
                  </p:cNvSpPr>
                  <p:nvPr/>
                </p:nvSpPr>
                <p:spPr bwMode="auto">
                  <a:xfrm>
                    <a:off x="2788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2" name="Freeform 336"/>
                  <p:cNvSpPr>
                    <a:spLocks noChangeAspect="1"/>
                  </p:cNvSpPr>
                  <p:nvPr/>
                </p:nvSpPr>
                <p:spPr bwMode="auto">
                  <a:xfrm>
                    <a:off x="2842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3" name="Freeform 337"/>
                  <p:cNvSpPr>
                    <a:spLocks noChangeAspect="1"/>
                  </p:cNvSpPr>
                  <p:nvPr/>
                </p:nvSpPr>
                <p:spPr bwMode="auto">
                  <a:xfrm>
                    <a:off x="2954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4" name="Freeform 338"/>
                  <p:cNvSpPr>
                    <a:spLocks noChangeAspect="1"/>
                  </p:cNvSpPr>
                  <p:nvPr/>
                </p:nvSpPr>
                <p:spPr bwMode="auto">
                  <a:xfrm>
                    <a:off x="3010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5" name="Freeform 339"/>
                  <p:cNvSpPr>
                    <a:spLocks noChangeAspect="1"/>
                  </p:cNvSpPr>
                  <p:nvPr/>
                </p:nvSpPr>
                <p:spPr bwMode="auto">
                  <a:xfrm>
                    <a:off x="3066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6" name="Freeform 340"/>
                  <p:cNvSpPr>
                    <a:spLocks noChangeAspect="1"/>
                  </p:cNvSpPr>
                  <p:nvPr/>
                </p:nvSpPr>
                <p:spPr bwMode="auto">
                  <a:xfrm>
                    <a:off x="3122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7" name="Freeform 341"/>
                  <p:cNvSpPr>
                    <a:spLocks noChangeAspect="1"/>
                  </p:cNvSpPr>
                  <p:nvPr/>
                </p:nvSpPr>
                <p:spPr bwMode="auto">
                  <a:xfrm>
                    <a:off x="3234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8" name="Freeform 342"/>
                  <p:cNvSpPr>
                    <a:spLocks noChangeAspect="1"/>
                  </p:cNvSpPr>
                  <p:nvPr/>
                </p:nvSpPr>
                <p:spPr bwMode="auto">
                  <a:xfrm>
                    <a:off x="3290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19" name="Freeform 343"/>
                  <p:cNvSpPr>
                    <a:spLocks noChangeAspect="1"/>
                  </p:cNvSpPr>
                  <p:nvPr/>
                </p:nvSpPr>
                <p:spPr bwMode="auto">
                  <a:xfrm>
                    <a:off x="3346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0" name="Freeform 344"/>
                  <p:cNvSpPr>
                    <a:spLocks noChangeAspect="1"/>
                  </p:cNvSpPr>
                  <p:nvPr/>
                </p:nvSpPr>
                <p:spPr bwMode="auto">
                  <a:xfrm>
                    <a:off x="3402" y="872"/>
                    <a:ext cx="1" cy="1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6"/>
                      </a:cxn>
                      <a:cxn ang="0">
                        <a:pos x="0" y="19"/>
                      </a:cxn>
                    </a:cxnLst>
                    <a:rect l="0" t="0" r="r" b="b"/>
                    <a:pathLst>
                      <a:path h="19">
                        <a:moveTo>
                          <a:pt x="0" y="0"/>
                        </a:moveTo>
                        <a:lnTo>
                          <a:pt x="0" y="16"/>
                        </a:lnTo>
                        <a:lnTo>
                          <a:pt x="0" y="19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1" name="Freeform 345"/>
                  <p:cNvSpPr>
                    <a:spLocks noChangeAspect="1"/>
                  </p:cNvSpPr>
                  <p:nvPr/>
                </p:nvSpPr>
                <p:spPr bwMode="auto">
                  <a:xfrm>
                    <a:off x="1221" y="870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1616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616">
                        <a:moveTo>
                          <a:pt x="0" y="1616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2" name="Freeform 346"/>
                  <p:cNvSpPr>
                    <a:spLocks noChangeAspect="1"/>
                  </p:cNvSpPr>
                  <p:nvPr/>
                </p:nvSpPr>
                <p:spPr bwMode="auto">
                  <a:xfrm>
                    <a:off x="3458" y="870"/>
                    <a:ext cx="1" cy="1616"/>
                  </a:xfrm>
                  <a:custGeom>
                    <a:avLst/>
                    <a:gdLst/>
                    <a:ahLst/>
                    <a:cxnLst>
                      <a:cxn ang="0">
                        <a:pos x="0" y="1616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616">
                        <a:moveTo>
                          <a:pt x="0" y="1616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3" name="Freeform 347"/>
                  <p:cNvSpPr>
                    <a:spLocks noChangeAspect="1"/>
                  </p:cNvSpPr>
                  <p:nvPr/>
                </p:nvSpPr>
                <p:spPr bwMode="auto">
                  <a:xfrm>
                    <a:off x="1221" y="2486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4" name="Freeform 348"/>
                  <p:cNvSpPr>
                    <a:spLocks noChangeAspect="1"/>
                  </p:cNvSpPr>
                  <p:nvPr/>
                </p:nvSpPr>
                <p:spPr bwMode="auto">
                  <a:xfrm>
                    <a:off x="1221" y="872"/>
                    <a:ext cx="2240" cy="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237" y="0"/>
                      </a:cxn>
                      <a:cxn ang="0">
                        <a:pos x="2240" y="0"/>
                      </a:cxn>
                    </a:cxnLst>
                    <a:rect l="0" t="0" r="r" b="b"/>
                    <a:pathLst>
                      <a:path w="2240">
                        <a:moveTo>
                          <a:pt x="0" y="0"/>
                        </a:moveTo>
                        <a:lnTo>
                          <a:pt x="2237" y="0"/>
                        </a:lnTo>
                        <a:lnTo>
                          <a:pt x="2240" y="0"/>
                        </a:lnTo>
                      </a:path>
                    </a:pathLst>
                  </a:custGeom>
                  <a:noFill/>
                  <a:ln w="4763">
                    <a:solidFill>
                      <a:srgbClr val="0000D4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5" name="Freeform 349"/>
                  <p:cNvSpPr>
                    <a:spLocks noChangeAspect="1"/>
                  </p:cNvSpPr>
                  <p:nvPr/>
                </p:nvSpPr>
                <p:spPr bwMode="auto">
                  <a:xfrm>
                    <a:off x="1195" y="2464"/>
                    <a:ext cx="53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6" y="0"/>
                      </a:cxn>
                      <a:cxn ang="0">
                        <a:pos x="53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3" h="43">
                        <a:moveTo>
                          <a:pt x="0" y="43"/>
                        </a:moveTo>
                        <a:lnTo>
                          <a:pt x="26" y="0"/>
                        </a:lnTo>
                        <a:lnTo>
                          <a:pt x="53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6" name="Freeform 350"/>
                  <p:cNvSpPr>
                    <a:spLocks noChangeAspect="1"/>
                  </p:cNvSpPr>
                  <p:nvPr/>
                </p:nvSpPr>
                <p:spPr bwMode="auto">
                  <a:xfrm>
                    <a:off x="1221" y="246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7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7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7" name="Freeform 351"/>
                  <p:cNvSpPr>
                    <a:spLocks noChangeAspect="1"/>
                  </p:cNvSpPr>
                  <p:nvPr/>
                </p:nvSpPr>
                <p:spPr bwMode="auto">
                  <a:xfrm>
                    <a:off x="1248" y="246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9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9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8" name="Freeform 352"/>
                  <p:cNvSpPr>
                    <a:spLocks noChangeAspect="1"/>
                  </p:cNvSpPr>
                  <p:nvPr/>
                </p:nvSpPr>
                <p:spPr bwMode="auto">
                  <a:xfrm>
                    <a:off x="1277" y="2464"/>
                    <a:ext cx="57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7" y="0"/>
                      </a:cxn>
                      <a:cxn ang="0">
                        <a:pos x="57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7" h="43">
                        <a:moveTo>
                          <a:pt x="0" y="43"/>
                        </a:moveTo>
                        <a:lnTo>
                          <a:pt x="27" y="0"/>
                        </a:lnTo>
                        <a:lnTo>
                          <a:pt x="57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29" name="Freeform 353"/>
                  <p:cNvSpPr>
                    <a:spLocks noChangeAspect="1"/>
                  </p:cNvSpPr>
                  <p:nvPr/>
                </p:nvSpPr>
                <p:spPr bwMode="auto">
                  <a:xfrm>
                    <a:off x="1304" y="246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30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30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0" name="Freeform 354"/>
                  <p:cNvSpPr>
                    <a:spLocks noChangeAspect="1"/>
                  </p:cNvSpPr>
                  <p:nvPr/>
                </p:nvSpPr>
                <p:spPr bwMode="auto">
                  <a:xfrm>
                    <a:off x="1334" y="2464"/>
                    <a:ext cx="53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6" y="0"/>
                      </a:cxn>
                      <a:cxn ang="0">
                        <a:pos x="53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3" h="43">
                        <a:moveTo>
                          <a:pt x="0" y="43"/>
                        </a:moveTo>
                        <a:lnTo>
                          <a:pt x="26" y="0"/>
                        </a:lnTo>
                        <a:lnTo>
                          <a:pt x="53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1" name="Freeform 355"/>
                  <p:cNvSpPr>
                    <a:spLocks noChangeAspect="1"/>
                  </p:cNvSpPr>
                  <p:nvPr/>
                </p:nvSpPr>
                <p:spPr bwMode="auto">
                  <a:xfrm>
                    <a:off x="1360" y="246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7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7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2" name="Freeform 356"/>
                  <p:cNvSpPr>
                    <a:spLocks noChangeAspect="1"/>
                  </p:cNvSpPr>
                  <p:nvPr/>
                </p:nvSpPr>
                <p:spPr bwMode="auto">
                  <a:xfrm>
                    <a:off x="1387" y="2462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29" y="0"/>
                      </a:cxn>
                      <a:cxn ang="0">
                        <a:pos x="56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6" h="42">
                        <a:moveTo>
                          <a:pt x="0" y="42"/>
                        </a:moveTo>
                        <a:lnTo>
                          <a:pt x="29" y="0"/>
                        </a:lnTo>
                        <a:lnTo>
                          <a:pt x="56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3" name="Freeform 357"/>
                  <p:cNvSpPr>
                    <a:spLocks noChangeAspect="1"/>
                  </p:cNvSpPr>
                  <p:nvPr/>
                </p:nvSpPr>
                <p:spPr bwMode="auto">
                  <a:xfrm>
                    <a:off x="1416" y="2443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4" name="Freeform 358"/>
                  <p:cNvSpPr>
                    <a:spLocks noChangeAspect="1"/>
                  </p:cNvSpPr>
                  <p:nvPr/>
                </p:nvSpPr>
                <p:spPr bwMode="auto">
                  <a:xfrm>
                    <a:off x="1443" y="2344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9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9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5" name="Freeform 359"/>
                  <p:cNvSpPr>
                    <a:spLocks noChangeAspect="1"/>
                  </p:cNvSpPr>
                  <p:nvPr/>
                </p:nvSpPr>
                <p:spPr bwMode="auto">
                  <a:xfrm>
                    <a:off x="1472" y="2072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27" y="0"/>
                      </a:cxn>
                      <a:cxn ang="0">
                        <a:pos x="56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6" h="42">
                        <a:moveTo>
                          <a:pt x="0" y="42"/>
                        </a:moveTo>
                        <a:lnTo>
                          <a:pt x="27" y="0"/>
                        </a:lnTo>
                        <a:lnTo>
                          <a:pt x="56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6" name="Freeform 360"/>
                  <p:cNvSpPr>
                    <a:spLocks noChangeAspect="1"/>
                  </p:cNvSpPr>
                  <p:nvPr/>
                </p:nvSpPr>
                <p:spPr bwMode="auto">
                  <a:xfrm>
                    <a:off x="1499" y="1805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29" y="0"/>
                      </a:cxn>
                      <a:cxn ang="0">
                        <a:pos x="56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6" h="42">
                        <a:moveTo>
                          <a:pt x="0" y="42"/>
                        </a:moveTo>
                        <a:lnTo>
                          <a:pt x="29" y="0"/>
                        </a:lnTo>
                        <a:lnTo>
                          <a:pt x="56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7" name="Freeform 361"/>
                  <p:cNvSpPr>
                    <a:spLocks noChangeAspect="1"/>
                  </p:cNvSpPr>
                  <p:nvPr/>
                </p:nvSpPr>
                <p:spPr bwMode="auto">
                  <a:xfrm>
                    <a:off x="1531" y="1561"/>
                    <a:ext cx="53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7" y="0"/>
                      </a:cxn>
                      <a:cxn ang="0">
                        <a:pos x="53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3" h="46">
                        <a:moveTo>
                          <a:pt x="0" y="46"/>
                        </a:moveTo>
                        <a:lnTo>
                          <a:pt x="27" y="0"/>
                        </a:lnTo>
                        <a:lnTo>
                          <a:pt x="53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8" name="Freeform 362"/>
                  <p:cNvSpPr>
                    <a:spLocks noChangeAspect="1"/>
                  </p:cNvSpPr>
                  <p:nvPr/>
                </p:nvSpPr>
                <p:spPr bwMode="auto">
                  <a:xfrm>
                    <a:off x="1558" y="1401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6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6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39" name="Freeform 363"/>
                  <p:cNvSpPr>
                    <a:spLocks noChangeAspect="1"/>
                  </p:cNvSpPr>
                  <p:nvPr/>
                </p:nvSpPr>
                <p:spPr bwMode="auto">
                  <a:xfrm>
                    <a:off x="1584" y="1300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30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30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0" name="Freeform 364"/>
                  <p:cNvSpPr>
                    <a:spLocks noChangeAspect="1"/>
                  </p:cNvSpPr>
                  <p:nvPr/>
                </p:nvSpPr>
                <p:spPr bwMode="auto">
                  <a:xfrm>
                    <a:off x="1614" y="1241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6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6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1" name="Freeform 365"/>
                  <p:cNvSpPr>
                    <a:spLocks noChangeAspect="1"/>
                  </p:cNvSpPr>
                  <p:nvPr/>
                </p:nvSpPr>
                <p:spPr bwMode="auto">
                  <a:xfrm>
                    <a:off x="1640" y="1212"/>
                    <a:ext cx="57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30" y="0"/>
                      </a:cxn>
                      <a:cxn ang="0">
                        <a:pos x="57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7" h="42">
                        <a:moveTo>
                          <a:pt x="0" y="42"/>
                        </a:moveTo>
                        <a:lnTo>
                          <a:pt x="30" y="0"/>
                        </a:lnTo>
                        <a:lnTo>
                          <a:pt x="57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2" name="Freeform 366"/>
                  <p:cNvSpPr>
                    <a:spLocks noChangeAspect="1"/>
                  </p:cNvSpPr>
                  <p:nvPr/>
                </p:nvSpPr>
                <p:spPr bwMode="auto">
                  <a:xfrm>
                    <a:off x="1670" y="1179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7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7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3" name="Freeform 367"/>
                  <p:cNvSpPr>
                    <a:spLocks noChangeAspect="1"/>
                  </p:cNvSpPr>
                  <p:nvPr/>
                </p:nvSpPr>
                <p:spPr bwMode="auto">
                  <a:xfrm>
                    <a:off x="1697" y="1153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9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9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4" name="Freeform 368"/>
                  <p:cNvSpPr>
                    <a:spLocks noChangeAspect="1"/>
                  </p:cNvSpPr>
                  <p:nvPr/>
                </p:nvSpPr>
                <p:spPr bwMode="auto">
                  <a:xfrm>
                    <a:off x="1726" y="1137"/>
                    <a:ext cx="53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27" y="0"/>
                      </a:cxn>
                      <a:cxn ang="0">
                        <a:pos x="53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3" h="42">
                        <a:moveTo>
                          <a:pt x="0" y="42"/>
                        </a:moveTo>
                        <a:lnTo>
                          <a:pt x="27" y="0"/>
                        </a:lnTo>
                        <a:lnTo>
                          <a:pt x="53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5" name="Freeform 369"/>
                  <p:cNvSpPr>
                    <a:spLocks noChangeAspect="1"/>
                  </p:cNvSpPr>
                  <p:nvPr/>
                </p:nvSpPr>
                <p:spPr bwMode="auto">
                  <a:xfrm>
                    <a:off x="1753" y="1118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6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6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6" name="Freeform 370"/>
                  <p:cNvSpPr>
                    <a:spLocks noChangeAspect="1"/>
                  </p:cNvSpPr>
                  <p:nvPr/>
                </p:nvSpPr>
                <p:spPr bwMode="auto">
                  <a:xfrm>
                    <a:off x="1779" y="1105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30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30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7" name="Freeform 371"/>
                  <p:cNvSpPr>
                    <a:spLocks noChangeAspect="1"/>
                  </p:cNvSpPr>
                  <p:nvPr/>
                </p:nvSpPr>
                <p:spPr bwMode="auto">
                  <a:xfrm>
                    <a:off x="1809" y="1094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6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6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8" name="Freeform 372"/>
                  <p:cNvSpPr>
                    <a:spLocks noChangeAspect="1"/>
                  </p:cNvSpPr>
                  <p:nvPr/>
                </p:nvSpPr>
                <p:spPr bwMode="auto">
                  <a:xfrm>
                    <a:off x="1835" y="1089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30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30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49" name="Freeform 373"/>
                  <p:cNvSpPr>
                    <a:spLocks noChangeAspect="1"/>
                  </p:cNvSpPr>
                  <p:nvPr/>
                </p:nvSpPr>
                <p:spPr bwMode="auto">
                  <a:xfrm>
                    <a:off x="1865" y="1083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6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6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0" name="Freeform 374"/>
                  <p:cNvSpPr>
                    <a:spLocks noChangeAspect="1"/>
                  </p:cNvSpPr>
                  <p:nvPr/>
                </p:nvSpPr>
                <p:spPr bwMode="auto">
                  <a:xfrm>
                    <a:off x="1891" y="1075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30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30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1" name="Freeform 375"/>
                  <p:cNvSpPr>
                    <a:spLocks noChangeAspect="1"/>
                  </p:cNvSpPr>
                  <p:nvPr/>
                </p:nvSpPr>
                <p:spPr bwMode="auto">
                  <a:xfrm>
                    <a:off x="1921" y="1070"/>
                    <a:ext cx="53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6" y="0"/>
                      </a:cxn>
                      <a:cxn ang="0">
                        <a:pos x="53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3" h="43">
                        <a:moveTo>
                          <a:pt x="0" y="43"/>
                        </a:moveTo>
                        <a:lnTo>
                          <a:pt x="26" y="0"/>
                        </a:lnTo>
                        <a:lnTo>
                          <a:pt x="53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2" name="Freeform 376"/>
                  <p:cNvSpPr>
                    <a:spLocks noChangeAspect="1"/>
                  </p:cNvSpPr>
                  <p:nvPr/>
                </p:nvSpPr>
                <p:spPr bwMode="auto">
                  <a:xfrm>
                    <a:off x="1947" y="1065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27" y="0"/>
                      </a:cxn>
                      <a:cxn ang="0">
                        <a:pos x="56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6" h="42">
                        <a:moveTo>
                          <a:pt x="0" y="42"/>
                        </a:moveTo>
                        <a:lnTo>
                          <a:pt x="27" y="0"/>
                        </a:lnTo>
                        <a:lnTo>
                          <a:pt x="56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3" name="Freeform 377"/>
                  <p:cNvSpPr>
                    <a:spLocks noChangeAspect="1"/>
                  </p:cNvSpPr>
                  <p:nvPr/>
                </p:nvSpPr>
                <p:spPr bwMode="auto">
                  <a:xfrm>
                    <a:off x="1974" y="1062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9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9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4" name="Freeform 378"/>
                  <p:cNvSpPr>
                    <a:spLocks noChangeAspect="1"/>
                  </p:cNvSpPr>
                  <p:nvPr/>
                </p:nvSpPr>
                <p:spPr bwMode="auto">
                  <a:xfrm>
                    <a:off x="2003" y="1057"/>
                    <a:ext cx="57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7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7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7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5" name="Freeform 379"/>
                  <p:cNvSpPr>
                    <a:spLocks noChangeAspect="1"/>
                  </p:cNvSpPr>
                  <p:nvPr/>
                </p:nvSpPr>
                <p:spPr bwMode="auto">
                  <a:xfrm>
                    <a:off x="2030" y="1054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30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30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6" name="Freeform 380"/>
                  <p:cNvSpPr>
                    <a:spLocks noChangeAspect="1"/>
                  </p:cNvSpPr>
                  <p:nvPr/>
                </p:nvSpPr>
                <p:spPr bwMode="auto">
                  <a:xfrm>
                    <a:off x="2060" y="1054"/>
                    <a:ext cx="53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6" y="0"/>
                      </a:cxn>
                      <a:cxn ang="0">
                        <a:pos x="53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3" h="45">
                        <a:moveTo>
                          <a:pt x="0" y="45"/>
                        </a:moveTo>
                        <a:lnTo>
                          <a:pt x="26" y="0"/>
                        </a:lnTo>
                        <a:lnTo>
                          <a:pt x="53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7" name="Freeform 381"/>
                  <p:cNvSpPr>
                    <a:spLocks noChangeAspect="1"/>
                  </p:cNvSpPr>
                  <p:nvPr/>
                </p:nvSpPr>
                <p:spPr bwMode="auto">
                  <a:xfrm>
                    <a:off x="2089" y="1051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7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7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8" name="Freeform 382"/>
                  <p:cNvSpPr>
                    <a:spLocks noChangeAspect="1"/>
                  </p:cNvSpPr>
                  <p:nvPr/>
                </p:nvSpPr>
                <p:spPr bwMode="auto">
                  <a:xfrm>
                    <a:off x="2116" y="1049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9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9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59" name="Freeform 383"/>
                  <p:cNvSpPr>
                    <a:spLocks noChangeAspect="1"/>
                  </p:cNvSpPr>
                  <p:nvPr/>
                </p:nvSpPr>
                <p:spPr bwMode="auto">
                  <a:xfrm>
                    <a:off x="2145" y="1046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0" name="Freeform 384"/>
                  <p:cNvSpPr>
                    <a:spLocks noChangeAspect="1"/>
                  </p:cNvSpPr>
                  <p:nvPr/>
                </p:nvSpPr>
                <p:spPr bwMode="auto">
                  <a:xfrm>
                    <a:off x="2172" y="1046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9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9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1" name="Freeform 385"/>
                  <p:cNvSpPr>
                    <a:spLocks noChangeAspect="1"/>
                  </p:cNvSpPr>
                  <p:nvPr/>
                </p:nvSpPr>
                <p:spPr bwMode="auto">
                  <a:xfrm>
                    <a:off x="2201" y="1043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7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7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2" name="Freeform 386"/>
                  <p:cNvSpPr>
                    <a:spLocks noChangeAspect="1"/>
                  </p:cNvSpPr>
                  <p:nvPr/>
                </p:nvSpPr>
                <p:spPr bwMode="auto">
                  <a:xfrm>
                    <a:off x="2228" y="1041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9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9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3" name="Freeform 387"/>
                  <p:cNvSpPr>
                    <a:spLocks noChangeAspect="1"/>
                  </p:cNvSpPr>
                  <p:nvPr/>
                </p:nvSpPr>
                <p:spPr bwMode="auto">
                  <a:xfrm>
                    <a:off x="2257" y="1038"/>
                    <a:ext cx="53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3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3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3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4" name="Freeform 388"/>
                  <p:cNvSpPr>
                    <a:spLocks noChangeAspect="1"/>
                  </p:cNvSpPr>
                  <p:nvPr/>
                </p:nvSpPr>
                <p:spPr bwMode="auto">
                  <a:xfrm>
                    <a:off x="2284" y="1035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6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6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5" name="Freeform 389"/>
                  <p:cNvSpPr>
                    <a:spLocks noChangeAspect="1"/>
                  </p:cNvSpPr>
                  <p:nvPr/>
                </p:nvSpPr>
                <p:spPr bwMode="auto">
                  <a:xfrm>
                    <a:off x="2310" y="1033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30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30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6" name="Freeform 390"/>
                  <p:cNvSpPr>
                    <a:spLocks noChangeAspect="1"/>
                  </p:cNvSpPr>
                  <p:nvPr/>
                </p:nvSpPr>
                <p:spPr bwMode="auto">
                  <a:xfrm>
                    <a:off x="2340" y="1030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6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6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7" name="Freeform 391"/>
                  <p:cNvSpPr>
                    <a:spLocks noChangeAspect="1"/>
                  </p:cNvSpPr>
                  <p:nvPr/>
                </p:nvSpPr>
                <p:spPr bwMode="auto">
                  <a:xfrm>
                    <a:off x="2366" y="1027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30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30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8" name="Freeform 392"/>
                  <p:cNvSpPr>
                    <a:spLocks noChangeAspect="1"/>
                  </p:cNvSpPr>
                  <p:nvPr/>
                </p:nvSpPr>
                <p:spPr bwMode="auto">
                  <a:xfrm>
                    <a:off x="2396" y="1027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6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6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69" name="Freeform 393"/>
                  <p:cNvSpPr>
                    <a:spLocks noChangeAspect="1"/>
                  </p:cNvSpPr>
                  <p:nvPr/>
                </p:nvSpPr>
                <p:spPr bwMode="auto">
                  <a:xfrm>
                    <a:off x="2422" y="1025"/>
                    <a:ext cx="57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30" y="0"/>
                      </a:cxn>
                      <a:cxn ang="0">
                        <a:pos x="57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7" h="45">
                        <a:moveTo>
                          <a:pt x="0" y="45"/>
                        </a:moveTo>
                        <a:lnTo>
                          <a:pt x="30" y="0"/>
                        </a:lnTo>
                        <a:lnTo>
                          <a:pt x="57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0" name="Freeform 394"/>
                  <p:cNvSpPr>
                    <a:spLocks noChangeAspect="1"/>
                  </p:cNvSpPr>
                  <p:nvPr/>
                </p:nvSpPr>
                <p:spPr bwMode="auto">
                  <a:xfrm>
                    <a:off x="2452" y="1022"/>
                    <a:ext cx="53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3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3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3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1" name="Freeform 395"/>
                  <p:cNvSpPr>
                    <a:spLocks noChangeAspect="1"/>
                  </p:cNvSpPr>
                  <p:nvPr/>
                </p:nvSpPr>
                <p:spPr bwMode="auto">
                  <a:xfrm>
                    <a:off x="2479" y="1019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6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6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2" name="Freeform 396"/>
                  <p:cNvSpPr>
                    <a:spLocks noChangeAspect="1"/>
                  </p:cNvSpPr>
                  <p:nvPr/>
                </p:nvSpPr>
                <p:spPr bwMode="auto">
                  <a:xfrm>
                    <a:off x="2505" y="1019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30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30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3" name="Freeform 397"/>
                  <p:cNvSpPr>
                    <a:spLocks noChangeAspect="1"/>
                  </p:cNvSpPr>
                  <p:nvPr/>
                </p:nvSpPr>
                <p:spPr bwMode="auto">
                  <a:xfrm>
                    <a:off x="2535" y="1019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6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6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4" name="Freeform 398"/>
                  <p:cNvSpPr>
                    <a:spLocks noChangeAspect="1"/>
                  </p:cNvSpPr>
                  <p:nvPr/>
                </p:nvSpPr>
                <p:spPr bwMode="auto">
                  <a:xfrm>
                    <a:off x="2561" y="1017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30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30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5" name="Freeform 399"/>
                  <p:cNvSpPr>
                    <a:spLocks noChangeAspect="1"/>
                  </p:cNvSpPr>
                  <p:nvPr/>
                </p:nvSpPr>
                <p:spPr bwMode="auto">
                  <a:xfrm>
                    <a:off x="2591" y="1014"/>
                    <a:ext cx="53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6" y="0"/>
                      </a:cxn>
                      <a:cxn ang="0">
                        <a:pos x="53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3" h="43">
                        <a:moveTo>
                          <a:pt x="0" y="43"/>
                        </a:moveTo>
                        <a:lnTo>
                          <a:pt x="26" y="0"/>
                        </a:lnTo>
                        <a:lnTo>
                          <a:pt x="53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6" name="Freeform 400"/>
                  <p:cNvSpPr>
                    <a:spLocks noChangeAspect="1"/>
                  </p:cNvSpPr>
                  <p:nvPr/>
                </p:nvSpPr>
                <p:spPr bwMode="auto">
                  <a:xfrm>
                    <a:off x="2617" y="101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7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7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7" name="Freeform 401"/>
                  <p:cNvSpPr>
                    <a:spLocks noChangeAspect="1"/>
                  </p:cNvSpPr>
                  <p:nvPr/>
                </p:nvSpPr>
                <p:spPr bwMode="auto">
                  <a:xfrm>
                    <a:off x="2649" y="1011"/>
                    <a:ext cx="54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7" y="0"/>
                      </a:cxn>
                      <a:cxn ang="0">
                        <a:pos x="54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4" h="43">
                        <a:moveTo>
                          <a:pt x="0" y="43"/>
                        </a:moveTo>
                        <a:lnTo>
                          <a:pt x="27" y="0"/>
                        </a:lnTo>
                        <a:lnTo>
                          <a:pt x="54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8" name="Freeform 402"/>
                  <p:cNvSpPr>
                    <a:spLocks noChangeAspect="1"/>
                  </p:cNvSpPr>
                  <p:nvPr/>
                </p:nvSpPr>
                <p:spPr bwMode="auto">
                  <a:xfrm>
                    <a:off x="2676" y="1009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27" y="0"/>
                      </a:cxn>
                      <a:cxn ang="0">
                        <a:pos x="56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6" h="42">
                        <a:moveTo>
                          <a:pt x="0" y="42"/>
                        </a:moveTo>
                        <a:lnTo>
                          <a:pt x="27" y="0"/>
                        </a:lnTo>
                        <a:lnTo>
                          <a:pt x="56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79" name="Freeform 403"/>
                  <p:cNvSpPr>
                    <a:spLocks noChangeAspect="1"/>
                  </p:cNvSpPr>
                  <p:nvPr/>
                </p:nvSpPr>
                <p:spPr bwMode="auto">
                  <a:xfrm>
                    <a:off x="2703" y="1009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29" y="0"/>
                      </a:cxn>
                      <a:cxn ang="0">
                        <a:pos x="56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6" h="42">
                        <a:moveTo>
                          <a:pt x="0" y="42"/>
                        </a:moveTo>
                        <a:lnTo>
                          <a:pt x="29" y="0"/>
                        </a:lnTo>
                        <a:lnTo>
                          <a:pt x="56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0" name="Freeform 404"/>
                  <p:cNvSpPr>
                    <a:spLocks noChangeAspect="1"/>
                  </p:cNvSpPr>
                  <p:nvPr/>
                </p:nvSpPr>
                <p:spPr bwMode="auto">
                  <a:xfrm>
                    <a:off x="2732" y="1006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7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7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1" name="Freeform 405"/>
                  <p:cNvSpPr>
                    <a:spLocks noChangeAspect="1"/>
                  </p:cNvSpPr>
                  <p:nvPr/>
                </p:nvSpPr>
                <p:spPr bwMode="auto">
                  <a:xfrm>
                    <a:off x="2759" y="1003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9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9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2" name="Freeform 406"/>
                  <p:cNvSpPr>
                    <a:spLocks noChangeAspect="1"/>
                  </p:cNvSpPr>
                  <p:nvPr/>
                </p:nvSpPr>
                <p:spPr bwMode="auto">
                  <a:xfrm>
                    <a:off x="2788" y="1003"/>
                    <a:ext cx="54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7" y="0"/>
                      </a:cxn>
                      <a:cxn ang="0">
                        <a:pos x="54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4" h="43">
                        <a:moveTo>
                          <a:pt x="0" y="43"/>
                        </a:moveTo>
                        <a:lnTo>
                          <a:pt x="27" y="0"/>
                        </a:lnTo>
                        <a:lnTo>
                          <a:pt x="54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3" name="Freeform 407"/>
                  <p:cNvSpPr>
                    <a:spLocks noChangeAspect="1"/>
                  </p:cNvSpPr>
                  <p:nvPr/>
                </p:nvSpPr>
                <p:spPr bwMode="auto">
                  <a:xfrm>
                    <a:off x="2815" y="1001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27" y="0"/>
                      </a:cxn>
                      <a:cxn ang="0">
                        <a:pos x="56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6" h="42">
                        <a:moveTo>
                          <a:pt x="0" y="42"/>
                        </a:moveTo>
                        <a:lnTo>
                          <a:pt x="27" y="0"/>
                        </a:lnTo>
                        <a:lnTo>
                          <a:pt x="56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4" name="Freeform 408"/>
                  <p:cNvSpPr>
                    <a:spLocks noChangeAspect="1"/>
                  </p:cNvSpPr>
                  <p:nvPr/>
                </p:nvSpPr>
                <p:spPr bwMode="auto">
                  <a:xfrm>
                    <a:off x="2842" y="1001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29" y="0"/>
                      </a:cxn>
                      <a:cxn ang="0">
                        <a:pos x="56" y="4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w="56" h="42">
                        <a:moveTo>
                          <a:pt x="0" y="42"/>
                        </a:moveTo>
                        <a:lnTo>
                          <a:pt x="29" y="0"/>
                        </a:lnTo>
                        <a:lnTo>
                          <a:pt x="56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5" name="Freeform 409"/>
                  <p:cNvSpPr>
                    <a:spLocks noChangeAspect="1"/>
                  </p:cNvSpPr>
                  <p:nvPr/>
                </p:nvSpPr>
                <p:spPr bwMode="auto">
                  <a:xfrm>
                    <a:off x="2871" y="998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7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7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6" name="Freeform 410"/>
                  <p:cNvSpPr>
                    <a:spLocks noChangeAspect="1"/>
                  </p:cNvSpPr>
                  <p:nvPr/>
                </p:nvSpPr>
                <p:spPr bwMode="auto">
                  <a:xfrm>
                    <a:off x="2898" y="995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9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9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7" name="Freeform 411"/>
                  <p:cNvSpPr>
                    <a:spLocks noChangeAspect="1"/>
                  </p:cNvSpPr>
                  <p:nvPr/>
                </p:nvSpPr>
                <p:spPr bwMode="auto">
                  <a:xfrm>
                    <a:off x="2927" y="995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7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7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8" name="Freeform 412"/>
                  <p:cNvSpPr>
                    <a:spLocks noChangeAspect="1"/>
                  </p:cNvSpPr>
                  <p:nvPr/>
                </p:nvSpPr>
                <p:spPr bwMode="auto">
                  <a:xfrm>
                    <a:off x="2954" y="995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43"/>
                      </a:cxn>
                      <a:cxn ang="0">
                        <a:pos x="29" y="0"/>
                      </a:cxn>
                      <a:cxn ang="0">
                        <a:pos x="56" y="43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56" h="43">
                        <a:moveTo>
                          <a:pt x="0" y="43"/>
                        </a:moveTo>
                        <a:lnTo>
                          <a:pt x="29" y="0"/>
                        </a:lnTo>
                        <a:lnTo>
                          <a:pt x="56" y="43"/>
                        </a:lnTo>
                        <a:lnTo>
                          <a:pt x="0" y="43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89" name="Freeform 413"/>
                  <p:cNvSpPr>
                    <a:spLocks noChangeAspect="1"/>
                  </p:cNvSpPr>
                  <p:nvPr/>
                </p:nvSpPr>
                <p:spPr bwMode="auto">
                  <a:xfrm>
                    <a:off x="2983" y="990"/>
                    <a:ext cx="53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3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3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3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0" name="Freeform 414"/>
                  <p:cNvSpPr>
                    <a:spLocks noChangeAspect="1"/>
                  </p:cNvSpPr>
                  <p:nvPr/>
                </p:nvSpPr>
                <p:spPr bwMode="auto">
                  <a:xfrm>
                    <a:off x="3010" y="990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6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6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1" name="Freeform 415"/>
                  <p:cNvSpPr>
                    <a:spLocks noChangeAspect="1"/>
                  </p:cNvSpPr>
                  <p:nvPr/>
                </p:nvSpPr>
                <p:spPr bwMode="auto">
                  <a:xfrm>
                    <a:off x="3036" y="984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30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30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2" name="Freeform 416"/>
                  <p:cNvSpPr>
                    <a:spLocks noChangeAspect="1"/>
                  </p:cNvSpPr>
                  <p:nvPr/>
                </p:nvSpPr>
                <p:spPr bwMode="auto">
                  <a:xfrm>
                    <a:off x="3066" y="984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6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6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3" name="Freeform 417"/>
                  <p:cNvSpPr>
                    <a:spLocks noChangeAspect="1"/>
                  </p:cNvSpPr>
                  <p:nvPr/>
                </p:nvSpPr>
                <p:spPr bwMode="auto">
                  <a:xfrm>
                    <a:off x="3092" y="984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30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30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4" name="Freeform 418"/>
                  <p:cNvSpPr>
                    <a:spLocks noChangeAspect="1"/>
                  </p:cNvSpPr>
                  <p:nvPr/>
                </p:nvSpPr>
                <p:spPr bwMode="auto">
                  <a:xfrm>
                    <a:off x="3122" y="982"/>
                    <a:ext cx="53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6" y="0"/>
                      </a:cxn>
                      <a:cxn ang="0">
                        <a:pos x="53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3" h="45">
                        <a:moveTo>
                          <a:pt x="0" y="45"/>
                        </a:moveTo>
                        <a:lnTo>
                          <a:pt x="26" y="0"/>
                        </a:lnTo>
                        <a:lnTo>
                          <a:pt x="53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5" name="Freeform 419"/>
                  <p:cNvSpPr>
                    <a:spLocks noChangeAspect="1"/>
                  </p:cNvSpPr>
                  <p:nvPr/>
                </p:nvSpPr>
                <p:spPr bwMode="auto">
                  <a:xfrm>
                    <a:off x="3148" y="982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6" name="Freeform 420"/>
                  <p:cNvSpPr>
                    <a:spLocks noChangeAspect="1"/>
                  </p:cNvSpPr>
                  <p:nvPr/>
                </p:nvSpPr>
                <p:spPr bwMode="auto">
                  <a:xfrm>
                    <a:off x="3175" y="979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9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9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7" name="Freeform 421"/>
                  <p:cNvSpPr>
                    <a:spLocks noChangeAspect="1"/>
                  </p:cNvSpPr>
                  <p:nvPr/>
                </p:nvSpPr>
                <p:spPr bwMode="auto">
                  <a:xfrm>
                    <a:off x="3207" y="979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7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7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8" name="Freeform 422"/>
                  <p:cNvSpPr>
                    <a:spLocks noChangeAspect="1"/>
                  </p:cNvSpPr>
                  <p:nvPr/>
                </p:nvSpPr>
                <p:spPr bwMode="auto">
                  <a:xfrm>
                    <a:off x="3234" y="974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9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9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2999" name="Freeform 423"/>
                  <p:cNvSpPr>
                    <a:spLocks noChangeAspect="1"/>
                  </p:cNvSpPr>
                  <p:nvPr/>
                </p:nvSpPr>
                <p:spPr bwMode="auto">
                  <a:xfrm>
                    <a:off x="3263" y="974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0" name="Freeform 424"/>
                  <p:cNvSpPr>
                    <a:spLocks noChangeAspect="1"/>
                  </p:cNvSpPr>
                  <p:nvPr/>
                </p:nvSpPr>
                <p:spPr bwMode="auto">
                  <a:xfrm>
                    <a:off x="3290" y="976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9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9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1" name="Freeform 425"/>
                  <p:cNvSpPr>
                    <a:spLocks noChangeAspect="1"/>
                  </p:cNvSpPr>
                  <p:nvPr/>
                </p:nvSpPr>
                <p:spPr bwMode="auto">
                  <a:xfrm>
                    <a:off x="3319" y="982"/>
                    <a:ext cx="54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4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4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4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2" name="Freeform 426"/>
                  <p:cNvSpPr>
                    <a:spLocks noChangeAspect="1"/>
                  </p:cNvSpPr>
                  <p:nvPr/>
                </p:nvSpPr>
                <p:spPr bwMode="auto">
                  <a:xfrm>
                    <a:off x="3346" y="984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7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7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3" name="Freeform 427"/>
                  <p:cNvSpPr>
                    <a:spLocks noChangeAspect="1"/>
                  </p:cNvSpPr>
                  <p:nvPr/>
                </p:nvSpPr>
                <p:spPr bwMode="auto">
                  <a:xfrm>
                    <a:off x="3373" y="976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29" y="0"/>
                      </a:cxn>
                      <a:cxn ang="0">
                        <a:pos x="56" y="46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6" h="46">
                        <a:moveTo>
                          <a:pt x="0" y="46"/>
                        </a:moveTo>
                        <a:lnTo>
                          <a:pt x="29" y="0"/>
                        </a:lnTo>
                        <a:lnTo>
                          <a:pt x="56" y="46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4" name="Freeform 428"/>
                  <p:cNvSpPr>
                    <a:spLocks noChangeAspect="1"/>
                  </p:cNvSpPr>
                  <p:nvPr/>
                </p:nvSpPr>
                <p:spPr bwMode="auto">
                  <a:xfrm>
                    <a:off x="3402" y="974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5" name="Freeform 429"/>
                  <p:cNvSpPr>
                    <a:spLocks noChangeAspect="1"/>
                  </p:cNvSpPr>
                  <p:nvPr/>
                </p:nvSpPr>
                <p:spPr bwMode="auto">
                  <a:xfrm>
                    <a:off x="3429" y="974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9" y="0"/>
                      </a:cxn>
                      <a:cxn ang="0">
                        <a:pos x="56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6" h="45">
                        <a:moveTo>
                          <a:pt x="0" y="45"/>
                        </a:moveTo>
                        <a:lnTo>
                          <a:pt x="29" y="0"/>
                        </a:lnTo>
                        <a:lnTo>
                          <a:pt x="56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6" name="Freeform 430"/>
                  <p:cNvSpPr>
                    <a:spLocks noChangeAspect="1"/>
                  </p:cNvSpPr>
                  <p:nvPr/>
                </p:nvSpPr>
                <p:spPr bwMode="auto">
                  <a:xfrm>
                    <a:off x="1195" y="2464"/>
                    <a:ext cx="53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3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3">
                        <a:moveTo>
                          <a:pt x="0" y="0"/>
                        </a:moveTo>
                        <a:lnTo>
                          <a:pt x="26" y="43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7" name="Freeform 431"/>
                  <p:cNvSpPr>
                    <a:spLocks noChangeAspect="1"/>
                  </p:cNvSpPr>
                  <p:nvPr/>
                </p:nvSpPr>
                <p:spPr bwMode="auto">
                  <a:xfrm>
                    <a:off x="1221" y="246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8" name="Freeform 432"/>
                  <p:cNvSpPr>
                    <a:spLocks noChangeAspect="1"/>
                  </p:cNvSpPr>
                  <p:nvPr/>
                </p:nvSpPr>
                <p:spPr bwMode="auto">
                  <a:xfrm>
                    <a:off x="1248" y="246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9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09" name="Freeform 433"/>
                  <p:cNvSpPr>
                    <a:spLocks noChangeAspect="1"/>
                  </p:cNvSpPr>
                  <p:nvPr/>
                </p:nvSpPr>
                <p:spPr bwMode="auto">
                  <a:xfrm>
                    <a:off x="1277" y="2464"/>
                    <a:ext cx="57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7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0" name="Freeform 434"/>
                  <p:cNvSpPr>
                    <a:spLocks noChangeAspect="1"/>
                  </p:cNvSpPr>
                  <p:nvPr/>
                </p:nvSpPr>
                <p:spPr bwMode="auto">
                  <a:xfrm>
                    <a:off x="1304" y="246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30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1" name="Freeform 435"/>
                  <p:cNvSpPr>
                    <a:spLocks noChangeAspect="1"/>
                  </p:cNvSpPr>
                  <p:nvPr/>
                </p:nvSpPr>
                <p:spPr bwMode="auto">
                  <a:xfrm>
                    <a:off x="1334" y="2464"/>
                    <a:ext cx="53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3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3">
                        <a:moveTo>
                          <a:pt x="0" y="0"/>
                        </a:moveTo>
                        <a:lnTo>
                          <a:pt x="26" y="43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2" name="Freeform 436"/>
                  <p:cNvSpPr>
                    <a:spLocks noChangeAspect="1"/>
                  </p:cNvSpPr>
                  <p:nvPr/>
                </p:nvSpPr>
                <p:spPr bwMode="auto">
                  <a:xfrm>
                    <a:off x="1360" y="246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3" name="Freeform 437"/>
                  <p:cNvSpPr>
                    <a:spLocks noChangeAspect="1"/>
                  </p:cNvSpPr>
                  <p:nvPr/>
                </p:nvSpPr>
                <p:spPr bwMode="auto">
                  <a:xfrm>
                    <a:off x="1387" y="246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9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4" name="Freeform 438"/>
                  <p:cNvSpPr>
                    <a:spLocks noChangeAspect="1"/>
                  </p:cNvSpPr>
                  <p:nvPr/>
                </p:nvSpPr>
                <p:spPr bwMode="auto">
                  <a:xfrm>
                    <a:off x="1416" y="2462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2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2">
                        <a:moveTo>
                          <a:pt x="0" y="0"/>
                        </a:moveTo>
                        <a:lnTo>
                          <a:pt x="27" y="42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5" name="Freeform 439"/>
                  <p:cNvSpPr>
                    <a:spLocks noChangeAspect="1"/>
                  </p:cNvSpPr>
                  <p:nvPr/>
                </p:nvSpPr>
                <p:spPr bwMode="auto">
                  <a:xfrm>
                    <a:off x="1443" y="2395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9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6" name="Freeform 440"/>
                  <p:cNvSpPr>
                    <a:spLocks noChangeAspect="1"/>
                  </p:cNvSpPr>
                  <p:nvPr/>
                </p:nvSpPr>
                <p:spPr bwMode="auto">
                  <a:xfrm>
                    <a:off x="1472" y="2066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7" name="Freeform 441"/>
                  <p:cNvSpPr>
                    <a:spLocks noChangeAspect="1"/>
                  </p:cNvSpPr>
                  <p:nvPr/>
                </p:nvSpPr>
                <p:spPr bwMode="auto">
                  <a:xfrm>
                    <a:off x="1499" y="1818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9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8" name="Freeform 442"/>
                  <p:cNvSpPr>
                    <a:spLocks noChangeAspect="1"/>
                  </p:cNvSpPr>
                  <p:nvPr/>
                </p:nvSpPr>
                <p:spPr bwMode="auto">
                  <a:xfrm>
                    <a:off x="1531" y="1612"/>
                    <a:ext cx="53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19" name="Freeform 443"/>
                  <p:cNvSpPr>
                    <a:spLocks noChangeAspect="1"/>
                  </p:cNvSpPr>
                  <p:nvPr/>
                </p:nvSpPr>
                <p:spPr bwMode="auto">
                  <a:xfrm>
                    <a:off x="1558" y="1455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6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0" name="Freeform 444"/>
                  <p:cNvSpPr>
                    <a:spLocks noChangeAspect="1"/>
                  </p:cNvSpPr>
                  <p:nvPr/>
                </p:nvSpPr>
                <p:spPr bwMode="auto">
                  <a:xfrm>
                    <a:off x="1584" y="1380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30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1" name="Freeform 445"/>
                  <p:cNvSpPr>
                    <a:spLocks noChangeAspect="1"/>
                  </p:cNvSpPr>
                  <p:nvPr/>
                </p:nvSpPr>
                <p:spPr bwMode="auto">
                  <a:xfrm>
                    <a:off x="1614" y="1329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6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2" name="Freeform 446"/>
                  <p:cNvSpPr>
                    <a:spLocks noChangeAspect="1"/>
                  </p:cNvSpPr>
                  <p:nvPr/>
                </p:nvSpPr>
                <p:spPr bwMode="auto">
                  <a:xfrm>
                    <a:off x="1640" y="1294"/>
                    <a:ext cx="57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6"/>
                      </a:cxn>
                      <a:cxn ang="0">
                        <a:pos x="5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7" h="46">
                        <a:moveTo>
                          <a:pt x="0" y="0"/>
                        </a:moveTo>
                        <a:lnTo>
                          <a:pt x="30" y="46"/>
                        </a:lnTo>
                        <a:lnTo>
                          <a:pt x="5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3" name="Freeform 447"/>
                  <p:cNvSpPr>
                    <a:spLocks noChangeAspect="1"/>
                  </p:cNvSpPr>
                  <p:nvPr/>
                </p:nvSpPr>
                <p:spPr bwMode="auto">
                  <a:xfrm>
                    <a:off x="1670" y="1273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4" name="Freeform 448"/>
                  <p:cNvSpPr>
                    <a:spLocks noChangeAspect="1"/>
                  </p:cNvSpPr>
                  <p:nvPr/>
                </p:nvSpPr>
                <p:spPr bwMode="auto">
                  <a:xfrm>
                    <a:off x="1697" y="1254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29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5" name="Freeform 449"/>
                  <p:cNvSpPr>
                    <a:spLocks noChangeAspect="1"/>
                  </p:cNvSpPr>
                  <p:nvPr/>
                </p:nvSpPr>
                <p:spPr bwMode="auto">
                  <a:xfrm>
                    <a:off x="1726" y="1238"/>
                    <a:ext cx="53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6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6">
                        <a:moveTo>
                          <a:pt x="0" y="0"/>
                        </a:moveTo>
                        <a:lnTo>
                          <a:pt x="27" y="46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6" name="Freeform 450"/>
                  <p:cNvSpPr>
                    <a:spLocks noChangeAspect="1"/>
                  </p:cNvSpPr>
                  <p:nvPr/>
                </p:nvSpPr>
                <p:spPr bwMode="auto">
                  <a:xfrm>
                    <a:off x="1753" y="1217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6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7" name="Freeform 451"/>
                  <p:cNvSpPr>
                    <a:spLocks noChangeAspect="1"/>
                  </p:cNvSpPr>
                  <p:nvPr/>
                </p:nvSpPr>
                <p:spPr bwMode="auto">
                  <a:xfrm>
                    <a:off x="1779" y="1209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30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8" name="Freeform 452"/>
                  <p:cNvSpPr>
                    <a:spLocks noChangeAspect="1"/>
                  </p:cNvSpPr>
                  <p:nvPr/>
                </p:nvSpPr>
                <p:spPr bwMode="auto">
                  <a:xfrm>
                    <a:off x="1809" y="1204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2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2">
                        <a:moveTo>
                          <a:pt x="0" y="0"/>
                        </a:moveTo>
                        <a:lnTo>
                          <a:pt x="26" y="42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29" name="Freeform 453"/>
                  <p:cNvSpPr>
                    <a:spLocks noChangeAspect="1"/>
                  </p:cNvSpPr>
                  <p:nvPr/>
                </p:nvSpPr>
                <p:spPr bwMode="auto">
                  <a:xfrm>
                    <a:off x="1835" y="1196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2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2">
                        <a:moveTo>
                          <a:pt x="0" y="0"/>
                        </a:moveTo>
                        <a:lnTo>
                          <a:pt x="30" y="42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0" name="Freeform 454"/>
                  <p:cNvSpPr>
                    <a:spLocks noChangeAspect="1"/>
                  </p:cNvSpPr>
                  <p:nvPr/>
                </p:nvSpPr>
                <p:spPr bwMode="auto">
                  <a:xfrm>
                    <a:off x="1865" y="1187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26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1" name="Freeform 455"/>
                  <p:cNvSpPr>
                    <a:spLocks noChangeAspect="1"/>
                  </p:cNvSpPr>
                  <p:nvPr/>
                </p:nvSpPr>
                <p:spPr bwMode="auto">
                  <a:xfrm>
                    <a:off x="1891" y="1177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30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2" name="Freeform 456"/>
                  <p:cNvSpPr>
                    <a:spLocks noChangeAspect="1"/>
                  </p:cNvSpPr>
                  <p:nvPr/>
                </p:nvSpPr>
                <p:spPr bwMode="auto">
                  <a:xfrm>
                    <a:off x="1921" y="1169"/>
                    <a:ext cx="53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5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5">
                        <a:moveTo>
                          <a:pt x="0" y="0"/>
                        </a:moveTo>
                        <a:lnTo>
                          <a:pt x="26" y="45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3" name="Freeform 457"/>
                  <p:cNvSpPr>
                    <a:spLocks noChangeAspect="1"/>
                  </p:cNvSpPr>
                  <p:nvPr/>
                </p:nvSpPr>
                <p:spPr bwMode="auto">
                  <a:xfrm>
                    <a:off x="1947" y="1161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4" name="Freeform 458"/>
                  <p:cNvSpPr>
                    <a:spLocks noChangeAspect="1"/>
                  </p:cNvSpPr>
                  <p:nvPr/>
                </p:nvSpPr>
                <p:spPr bwMode="auto">
                  <a:xfrm>
                    <a:off x="1974" y="1158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29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5" name="Freeform 459"/>
                  <p:cNvSpPr>
                    <a:spLocks noChangeAspect="1"/>
                  </p:cNvSpPr>
                  <p:nvPr/>
                </p:nvSpPr>
                <p:spPr bwMode="auto">
                  <a:xfrm>
                    <a:off x="2003" y="1153"/>
                    <a:ext cx="57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7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6" name="Freeform 460"/>
                  <p:cNvSpPr>
                    <a:spLocks noChangeAspect="1"/>
                  </p:cNvSpPr>
                  <p:nvPr/>
                </p:nvSpPr>
                <p:spPr bwMode="auto">
                  <a:xfrm>
                    <a:off x="2030" y="1150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30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7" name="Freeform 461"/>
                  <p:cNvSpPr>
                    <a:spLocks noChangeAspect="1"/>
                  </p:cNvSpPr>
                  <p:nvPr/>
                </p:nvSpPr>
                <p:spPr bwMode="auto">
                  <a:xfrm>
                    <a:off x="2060" y="1147"/>
                    <a:ext cx="53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6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6">
                        <a:moveTo>
                          <a:pt x="0" y="0"/>
                        </a:moveTo>
                        <a:lnTo>
                          <a:pt x="26" y="46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8" name="Freeform 462"/>
                  <p:cNvSpPr>
                    <a:spLocks noChangeAspect="1"/>
                  </p:cNvSpPr>
                  <p:nvPr/>
                </p:nvSpPr>
                <p:spPr bwMode="auto">
                  <a:xfrm>
                    <a:off x="2089" y="1145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2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2">
                        <a:moveTo>
                          <a:pt x="0" y="0"/>
                        </a:moveTo>
                        <a:lnTo>
                          <a:pt x="27" y="42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39" name="Freeform 463"/>
                  <p:cNvSpPr>
                    <a:spLocks noChangeAspect="1"/>
                  </p:cNvSpPr>
                  <p:nvPr/>
                </p:nvSpPr>
                <p:spPr bwMode="auto">
                  <a:xfrm>
                    <a:off x="2116" y="1142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9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0" name="Freeform 464"/>
                  <p:cNvSpPr>
                    <a:spLocks noChangeAspect="1"/>
                  </p:cNvSpPr>
                  <p:nvPr/>
                </p:nvSpPr>
                <p:spPr bwMode="auto">
                  <a:xfrm>
                    <a:off x="2145" y="113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1" name="Freeform 465"/>
                  <p:cNvSpPr>
                    <a:spLocks noChangeAspect="1"/>
                  </p:cNvSpPr>
                  <p:nvPr/>
                </p:nvSpPr>
                <p:spPr bwMode="auto">
                  <a:xfrm>
                    <a:off x="2172" y="1131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9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2" name="Freeform 466"/>
                  <p:cNvSpPr>
                    <a:spLocks noChangeAspect="1"/>
                  </p:cNvSpPr>
                  <p:nvPr/>
                </p:nvSpPr>
                <p:spPr bwMode="auto">
                  <a:xfrm>
                    <a:off x="2201" y="1126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3" name="Freeform 467"/>
                  <p:cNvSpPr>
                    <a:spLocks noChangeAspect="1"/>
                  </p:cNvSpPr>
                  <p:nvPr/>
                </p:nvSpPr>
                <p:spPr bwMode="auto">
                  <a:xfrm>
                    <a:off x="2228" y="1121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9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4" name="Freeform 468"/>
                  <p:cNvSpPr>
                    <a:spLocks noChangeAspect="1"/>
                  </p:cNvSpPr>
                  <p:nvPr/>
                </p:nvSpPr>
                <p:spPr bwMode="auto">
                  <a:xfrm>
                    <a:off x="2257" y="1115"/>
                    <a:ext cx="53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6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6">
                        <a:moveTo>
                          <a:pt x="0" y="0"/>
                        </a:moveTo>
                        <a:lnTo>
                          <a:pt x="27" y="46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5" name="Freeform 469"/>
                  <p:cNvSpPr>
                    <a:spLocks noChangeAspect="1"/>
                  </p:cNvSpPr>
                  <p:nvPr/>
                </p:nvSpPr>
                <p:spPr bwMode="auto">
                  <a:xfrm>
                    <a:off x="2284" y="1110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6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6" name="Freeform 470"/>
                  <p:cNvSpPr>
                    <a:spLocks noChangeAspect="1"/>
                  </p:cNvSpPr>
                  <p:nvPr/>
                </p:nvSpPr>
                <p:spPr bwMode="auto">
                  <a:xfrm>
                    <a:off x="2310" y="1107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30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7" name="Freeform 471"/>
                  <p:cNvSpPr>
                    <a:spLocks noChangeAspect="1"/>
                  </p:cNvSpPr>
                  <p:nvPr/>
                </p:nvSpPr>
                <p:spPr bwMode="auto">
                  <a:xfrm>
                    <a:off x="2340" y="1102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6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8" name="Freeform 472"/>
                  <p:cNvSpPr>
                    <a:spLocks noChangeAspect="1"/>
                  </p:cNvSpPr>
                  <p:nvPr/>
                </p:nvSpPr>
                <p:spPr bwMode="auto">
                  <a:xfrm>
                    <a:off x="2366" y="1097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30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49" name="Freeform 473"/>
                  <p:cNvSpPr>
                    <a:spLocks noChangeAspect="1"/>
                  </p:cNvSpPr>
                  <p:nvPr/>
                </p:nvSpPr>
                <p:spPr bwMode="auto">
                  <a:xfrm>
                    <a:off x="2396" y="1094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6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0" name="Freeform 474"/>
                  <p:cNvSpPr>
                    <a:spLocks noChangeAspect="1"/>
                  </p:cNvSpPr>
                  <p:nvPr/>
                </p:nvSpPr>
                <p:spPr bwMode="auto">
                  <a:xfrm>
                    <a:off x="2422" y="1089"/>
                    <a:ext cx="57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5"/>
                      </a:cxn>
                      <a:cxn ang="0">
                        <a:pos x="5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7" h="45">
                        <a:moveTo>
                          <a:pt x="0" y="0"/>
                        </a:moveTo>
                        <a:lnTo>
                          <a:pt x="30" y="45"/>
                        </a:lnTo>
                        <a:lnTo>
                          <a:pt x="5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1" name="Freeform 475"/>
                  <p:cNvSpPr>
                    <a:spLocks noChangeAspect="1"/>
                  </p:cNvSpPr>
                  <p:nvPr/>
                </p:nvSpPr>
                <p:spPr bwMode="auto">
                  <a:xfrm>
                    <a:off x="2452" y="1086"/>
                    <a:ext cx="53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2" name="Freeform 476"/>
                  <p:cNvSpPr>
                    <a:spLocks noChangeAspect="1"/>
                  </p:cNvSpPr>
                  <p:nvPr/>
                </p:nvSpPr>
                <p:spPr bwMode="auto">
                  <a:xfrm>
                    <a:off x="2479" y="1083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26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3" name="Freeform 477"/>
                  <p:cNvSpPr>
                    <a:spLocks noChangeAspect="1"/>
                  </p:cNvSpPr>
                  <p:nvPr/>
                </p:nvSpPr>
                <p:spPr bwMode="auto">
                  <a:xfrm>
                    <a:off x="2505" y="1078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30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4" name="Freeform 478"/>
                  <p:cNvSpPr>
                    <a:spLocks noChangeAspect="1"/>
                  </p:cNvSpPr>
                  <p:nvPr/>
                </p:nvSpPr>
                <p:spPr bwMode="auto">
                  <a:xfrm>
                    <a:off x="2535" y="1075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6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5" name="Freeform 479"/>
                  <p:cNvSpPr>
                    <a:spLocks noChangeAspect="1"/>
                  </p:cNvSpPr>
                  <p:nvPr/>
                </p:nvSpPr>
                <p:spPr bwMode="auto">
                  <a:xfrm>
                    <a:off x="2561" y="1070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30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6" name="Freeform 480"/>
                  <p:cNvSpPr>
                    <a:spLocks noChangeAspect="1"/>
                  </p:cNvSpPr>
                  <p:nvPr/>
                </p:nvSpPr>
                <p:spPr bwMode="auto">
                  <a:xfrm>
                    <a:off x="2591" y="1067"/>
                    <a:ext cx="53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3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3">
                        <a:moveTo>
                          <a:pt x="0" y="0"/>
                        </a:moveTo>
                        <a:lnTo>
                          <a:pt x="26" y="43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7" name="Freeform 481"/>
                  <p:cNvSpPr>
                    <a:spLocks noChangeAspect="1"/>
                  </p:cNvSpPr>
                  <p:nvPr/>
                </p:nvSpPr>
                <p:spPr bwMode="auto">
                  <a:xfrm>
                    <a:off x="2617" y="1065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2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2">
                        <a:moveTo>
                          <a:pt x="0" y="0"/>
                        </a:moveTo>
                        <a:lnTo>
                          <a:pt x="27" y="42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8" name="Freeform 482"/>
                  <p:cNvSpPr>
                    <a:spLocks noChangeAspect="1"/>
                  </p:cNvSpPr>
                  <p:nvPr/>
                </p:nvSpPr>
                <p:spPr bwMode="auto">
                  <a:xfrm>
                    <a:off x="2649" y="1057"/>
                    <a:ext cx="54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4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59" name="Freeform 483"/>
                  <p:cNvSpPr>
                    <a:spLocks noChangeAspect="1"/>
                  </p:cNvSpPr>
                  <p:nvPr/>
                </p:nvSpPr>
                <p:spPr bwMode="auto">
                  <a:xfrm>
                    <a:off x="2676" y="1054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0" name="Freeform 484"/>
                  <p:cNvSpPr>
                    <a:spLocks noChangeAspect="1"/>
                  </p:cNvSpPr>
                  <p:nvPr/>
                </p:nvSpPr>
                <p:spPr bwMode="auto">
                  <a:xfrm>
                    <a:off x="2703" y="1051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29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1" name="Freeform 485"/>
                  <p:cNvSpPr>
                    <a:spLocks noChangeAspect="1"/>
                  </p:cNvSpPr>
                  <p:nvPr/>
                </p:nvSpPr>
                <p:spPr bwMode="auto">
                  <a:xfrm>
                    <a:off x="2732" y="1046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2" name="Freeform 486"/>
                  <p:cNvSpPr>
                    <a:spLocks noChangeAspect="1"/>
                  </p:cNvSpPr>
                  <p:nvPr/>
                </p:nvSpPr>
                <p:spPr bwMode="auto">
                  <a:xfrm>
                    <a:off x="2759" y="1043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29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3" name="Freeform 487"/>
                  <p:cNvSpPr>
                    <a:spLocks noChangeAspect="1"/>
                  </p:cNvSpPr>
                  <p:nvPr/>
                </p:nvSpPr>
                <p:spPr bwMode="auto">
                  <a:xfrm>
                    <a:off x="2788" y="1041"/>
                    <a:ext cx="54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4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4" name="Freeform 488"/>
                  <p:cNvSpPr>
                    <a:spLocks noChangeAspect="1"/>
                  </p:cNvSpPr>
                  <p:nvPr/>
                </p:nvSpPr>
                <p:spPr bwMode="auto">
                  <a:xfrm>
                    <a:off x="2815" y="1038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5" name="Freeform 489"/>
                  <p:cNvSpPr>
                    <a:spLocks noChangeAspect="1"/>
                  </p:cNvSpPr>
                  <p:nvPr/>
                </p:nvSpPr>
                <p:spPr bwMode="auto">
                  <a:xfrm>
                    <a:off x="2842" y="1035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29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6" name="Freeform 490"/>
                  <p:cNvSpPr>
                    <a:spLocks noChangeAspect="1"/>
                  </p:cNvSpPr>
                  <p:nvPr/>
                </p:nvSpPr>
                <p:spPr bwMode="auto">
                  <a:xfrm>
                    <a:off x="2871" y="1033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7" name="Freeform 491"/>
                  <p:cNvSpPr>
                    <a:spLocks noChangeAspect="1"/>
                  </p:cNvSpPr>
                  <p:nvPr/>
                </p:nvSpPr>
                <p:spPr bwMode="auto">
                  <a:xfrm>
                    <a:off x="2898" y="1027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29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8" name="Freeform 492"/>
                  <p:cNvSpPr>
                    <a:spLocks noChangeAspect="1"/>
                  </p:cNvSpPr>
                  <p:nvPr/>
                </p:nvSpPr>
                <p:spPr bwMode="auto">
                  <a:xfrm>
                    <a:off x="2927" y="1025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69" name="Freeform 493"/>
                  <p:cNvSpPr>
                    <a:spLocks noChangeAspect="1"/>
                  </p:cNvSpPr>
                  <p:nvPr/>
                </p:nvSpPr>
                <p:spPr bwMode="auto">
                  <a:xfrm>
                    <a:off x="2954" y="1022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9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0" name="Freeform 494"/>
                  <p:cNvSpPr>
                    <a:spLocks noChangeAspect="1"/>
                  </p:cNvSpPr>
                  <p:nvPr/>
                </p:nvSpPr>
                <p:spPr bwMode="auto">
                  <a:xfrm>
                    <a:off x="2983" y="1022"/>
                    <a:ext cx="53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5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5">
                        <a:moveTo>
                          <a:pt x="0" y="0"/>
                        </a:moveTo>
                        <a:lnTo>
                          <a:pt x="27" y="45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1" name="Freeform 495"/>
                  <p:cNvSpPr>
                    <a:spLocks noChangeAspect="1"/>
                  </p:cNvSpPr>
                  <p:nvPr/>
                </p:nvSpPr>
                <p:spPr bwMode="auto">
                  <a:xfrm>
                    <a:off x="3010" y="1019"/>
                    <a:ext cx="56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6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6">
                        <a:moveTo>
                          <a:pt x="0" y="0"/>
                        </a:moveTo>
                        <a:lnTo>
                          <a:pt x="26" y="46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2" name="Freeform 496"/>
                  <p:cNvSpPr>
                    <a:spLocks noChangeAspect="1"/>
                  </p:cNvSpPr>
                  <p:nvPr/>
                </p:nvSpPr>
                <p:spPr bwMode="auto">
                  <a:xfrm>
                    <a:off x="3036" y="101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30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3" name="Freeform 497"/>
                  <p:cNvSpPr>
                    <a:spLocks noChangeAspect="1"/>
                  </p:cNvSpPr>
                  <p:nvPr/>
                </p:nvSpPr>
                <p:spPr bwMode="auto">
                  <a:xfrm>
                    <a:off x="3066" y="1014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6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4" name="Freeform 498"/>
                  <p:cNvSpPr>
                    <a:spLocks noChangeAspect="1"/>
                  </p:cNvSpPr>
                  <p:nvPr/>
                </p:nvSpPr>
                <p:spPr bwMode="auto">
                  <a:xfrm>
                    <a:off x="3092" y="1011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30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5" name="Freeform 499"/>
                  <p:cNvSpPr>
                    <a:spLocks noChangeAspect="1"/>
                  </p:cNvSpPr>
                  <p:nvPr/>
                </p:nvSpPr>
                <p:spPr bwMode="auto">
                  <a:xfrm>
                    <a:off x="3122" y="1009"/>
                    <a:ext cx="53" cy="4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6" y="42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2">
                        <a:moveTo>
                          <a:pt x="0" y="0"/>
                        </a:moveTo>
                        <a:lnTo>
                          <a:pt x="26" y="42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6" name="Freeform 500"/>
                  <p:cNvSpPr>
                    <a:spLocks noChangeAspect="1"/>
                  </p:cNvSpPr>
                  <p:nvPr/>
                </p:nvSpPr>
                <p:spPr bwMode="auto">
                  <a:xfrm>
                    <a:off x="3148" y="1006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7" name="Freeform 501"/>
                  <p:cNvSpPr>
                    <a:spLocks noChangeAspect="1"/>
                  </p:cNvSpPr>
                  <p:nvPr/>
                </p:nvSpPr>
                <p:spPr bwMode="auto">
                  <a:xfrm>
                    <a:off x="3175" y="1003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9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8" name="Freeform 502"/>
                  <p:cNvSpPr>
                    <a:spLocks noChangeAspect="1"/>
                  </p:cNvSpPr>
                  <p:nvPr/>
                </p:nvSpPr>
                <p:spPr bwMode="auto">
                  <a:xfrm>
                    <a:off x="3207" y="1003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79" name="Freeform 503"/>
                  <p:cNvSpPr>
                    <a:spLocks noChangeAspect="1"/>
                  </p:cNvSpPr>
                  <p:nvPr/>
                </p:nvSpPr>
                <p:spPr bwMode="auto">
                  <a:xfrm>
                    <a:off x="3234" y="998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9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80" name="Freeform 504"/>
                  <p:cNvSpPr>
                    <a:spLocks noChangeAspect="1"/>
                  </p:cNvSpPr>
                  <p:nvPr/>
                </p:nvSpPr>
                <p:spPr bwMode="auto">
                  <a:xfrm>
                    <a:off x="3263" y="998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81" name="Freeform 505"/>
                  <p:cNvSpPr>
                    <a:spLocks noChangeAspect="1"/>
                  </p:cNvSpPr>
                  <p:nvPr/>
                </p:nvSpPr>
                <p:spPr bwMode="auto">
                  <a:xfrm>
                    <a:off x="3290" y="998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9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82" name="Freeform 506"/>
                  <p:cNvSpPr>
                    <a:spLocks noChangeAspect="1"/>
                  </p:cNvSpPr>
                  <p:nvPr/>
                </p:nvSpPr>
                <p:spPr bwMode="auto">
                  <a:xfrm>
                    <a:off x="3319" y="1003"/>
                    <a:ext cx="54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4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83" name="Freeform 507"/>
                  <p:cNvSpPr>
                    <a:spLocks noChangeAspect="1"/>
                  </p:cNvSpPr>
                  <p:nvPr/>
                </p:nvSpPr>
                <p:spPr bwMode="auto">
                  <a:xfrm>
                    <a:off x="3346" y="1001"/>
                    <a:ext cx="56" cy="4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2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2">
                        <a:moveTo>
                          <a:pt x="0" y="0"/>
                        </a:moveTo>
                        <a:lnTo>
                          <a:pt x="27" y="42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84" name="Freeform 508"/>
                  <p:cNvSpPr>
                    <a:spLocks noChangeAspect="1"/>
                  </p:cNvSpPr>
                  <p:nvPr/>
                </p:nvSpPr>
                <p:spPr bwMode="auto">
                  <a:xfrm>
                    <a:off x="3373" y="995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9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85" name="Freeform 509"/>
                  <p:cNvSpPr>
                    <a:spLocks noChangeAspect="1"/>
                  </p:cNvSpPr>
                  <p:nvPr/>
                </p:nvSpPr>
                <p:spPr bwMode="auto">
                  <a:xfrm>
                    <a:off x="3402" y="995"/>
                    <a:ext cx="56" cy="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3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3">
                        <a:moveTo>
                          <a:pt x="0" y="0"/>
                        </a:moveTo>
                        <a:lnTo>
                          <a:pt x="27" y="43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86" name="Freeform 510"/>
                  <p:cNvSpPr>
                    <a:spLocks noChangeAspect="1"/>
                  </p:cNvSpPr>
                  <p:nvPr/>
                </p:nvSpPr>
                <p:spPr bwMode="auto">
                  <a:xfrm>
                    <a:off x="3429" y="990"/>
                    <a:ext cx="56" cy="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" y="45"/>
                      </a:cxn>
                      <a:cxn ang="0">
                        <a:pos x="5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45">
                        <a:moveTo>
                          <a:pt x="0" y="0"/>
                        </a:moveTo>
                        <a:lnTo>
                          <a:pt x="29" y="45"/>
                        </a:lnTo>
                        <a:lnTo>
                          <a:pt x="5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087" name="Rectangle 5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5" y="2451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88" name="Rectangle 5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1" y="2249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1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89" name="Rectangle 5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2" y="2249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0" name="Rectangle 5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1" y="2046"/>
                    <a:ext cx="63" cy="1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2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1" name="Rectangle 5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2" y="2046"/>
                    <a:ext cx="63" cy="1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2" name="Rectangle 5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1" y="1847"/>
                    <a:ext cx="63" cy="1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3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3" name="Rectangle 5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2" y="1847"/>
                    <a:ext cx="63" cy="1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4" name="Rectangle 5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1" y="1640"/>
                    <a:ext cx="63" cy="1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4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5" name="Rectangle 5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2" y="1640"/>
                    <a:ext cx="63" cy="1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6" name="Rectangle 5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1" y="1439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5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7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2" y="1439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8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1" y="1237"/>
                    <a:ext cx="63" cy="1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6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099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2" y="1237"/>
                    <a:ext cx="63" cy="1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0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1" y="1035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7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1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2" y="1035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2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1" y="833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8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3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2" y="833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4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49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3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5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99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6" name="Rectangle 5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47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7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27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3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8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76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5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09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25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0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6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4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1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56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2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04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3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89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4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4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0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5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5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84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6" name="Rectangle 5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0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5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7" name="Rectangle 5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19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8" name="Rectangle 5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64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19" name="Rectangle 5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48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5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0" name="Rectangle 5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96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5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1" name="Rectangle 5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42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2" name="Rectangle 5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23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6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3" name="Rectangle 5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72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4" name="Rectangle 5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1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5" name="Rectangle 5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05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6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6" name="Rectangle 5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1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5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7" name="Rectangle 5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00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8" name="Rectangle 5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89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7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29" name="Rectangle 5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6" y="2590"/>
                    <a:ext cx="62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30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2" y="2590"/>
                    <a:ext cx="63" cy="14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100" b="1">
                        <a:solidFill>
                          <a:srgbClr val="0000D4"/>
                        </a:solidFill>
                        <a:latin typeface="Arial" charset="0"/>
                      </a:rPr>
                      <a:t>0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31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3" y="1751"/>
                    <a:ext cx="1102" cy="41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132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13" y="1839"/>
                    <a:ext cx="195" cy="6"/>
                  </a:xfrm>
                  <a:prstGeom prst="rect">
                    <a:avLst/>
                  </a:prstGeom>
                  <a:solidFill>
                    <a:srgbClr val="00801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133" name="Freeform 557"/>
                  <p:cNvSpPr>
                    <a:spLocks noChangeAspect="1"/>
                  </p:cNvSpPr>
                  <p:nvPr/>
                </p:nvSpPr>
                <p:spPr bwMode="auto">
                  <a:xfrm>
                    <a:off x="2385" y="1821"/>
                    <a:ext cx="53" cy="45"/>
                  </a:xfrm>
                  <a:custGeom>
                    <a:avLst/>
                    <a:gdLst/>
                    <a:ahLst/>
                    <a:cxnLst>
                      <a:cxn ang="0">
                        <a:pos x="0" y="45"/>
                      </a:cxn>
                      <a:cxn ang="0">
                        <a:pos x="27" y="0"/>
                      </a:cxn>
                      <a:cxn ang="0">
                        <a:pos x="53" y="45"/>
                      </a:cxn>
                      <a:cxn ang="0">
                        <a:pos x="0" y="45"/>
                      </a:cxn>
                    </a:cxnLst>
                    <a:rect l="0" t="0" r="r" b="b"/>
                    <a:pathLst>
                      <a:path w="53" h="45">
                        <a:moveTo>
                          <a:pt x="0" y="45"/>
                        </a:moveTo>
                        <a:lnTo>
                          <a:pt x="27" y="0"/>
                        </a:lnTo>
                        <a:lnTo>
                          <a:pt x="53" y="45"/>
                        </a:lnTo>
                        <a:lnTo>
                          <a:pt x="0" y="45"/>
                        </a:lnTo>
                        <a:close/>
                      </a:path>
                    </a:pathLst>
                  </a:custGeom>
                  <a:solidFill>
                    <a:srgbClr val="008011"/>
                  </a:solidFill>
                  <a:ln w="4763">
                    <a:solidFill>
                      <a:srgbClr val="00801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134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30" y="1789"/>
                    <a:ext cx="40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008011"/>
                        </a:solidFill>
                        <a:latin typeface="Arial" charset="0"/>
                      </a:rPr>
                      <a:t>i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35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63" y="1789"/>
                    <a:ext cx="87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008011"/>
                        </a:solidFill>
                        <a:latin typeface="Arial" charset="0"/>
                      </a:rPr>
                      <a:t>n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36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32" y="1789"/>
                    <a:ext cx="39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008011"/>
                        </a:solidFill>
                        <a:latin typeface="Arial" charset="0"/>
                      </a:rPr>
                      <a:t>i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37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2" y="1789"/>
                    <a:ext cx="47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008011"/>
                        </a:solidFill>
                        <a:latin typeface="Arial" charset="0"/>
                      </a:rPr>
                      <a:t>t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38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01" y="1789"/>
                    <a:ext cx="39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008011"/>
                        </a:solidFill>
                        <a:latin typeface="Arial" charset="0"/>
                      </a:rPr>
                      <a:t>i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39" name="Rectangle 5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34" y="1789"/>
                    <a:ext cx="78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008011"/>
                        </a:solidFill>
                        <a:latin typeface="Arial" charset="0"/>
                      </a:rPr>
                      <a:t>a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40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95" y="1789"/>
                    <a:ext cx="39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008011"/>
                        </a:solidFill>
                        <a:latin typeface="Arial" charset="0"/>
                      </a:rPr>
                      <a:t>l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41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13" y="2064"/>
                    <a:ext cx="195" cy="5"/>
                  </a:xfrm>
                  <a:prstGeom prst="rect">
                    <a:avLst/>
                  </a:prstGeom>
                  <a:solidFill>
                    <a:srgbClr val="C3050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142" name="Freeform 566"/>
                  <p:cNvSpPr>
                    <a:spLocks noChangeAspect="1"/>
                  </p:cNvSpPr>
                  <p:nvPr/>
                </p:nvSpPr>
                <p:spPr bwMode="auto">
                  <a:xfrm>
                    <a:off x="2385" y="2042"/>
                    <a:ext cx="53" cy="4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46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46">
                        <a:moveTo>
                          <a:pt x="0" y="0"/>
                        </a:moveTo>
                        <a:lnTo>
                          <a:pt x="27" y="46"/>
                        </a:ln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30501"/>
                  </a:solidFill>
                  <a:ln w="4763">
                    <a:solidFill>
                      <a:srgbClr val="C3050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143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30" y="2010"/>
                    <a:ext cx="79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a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44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89" y="2010"/>
                    <a:ext cx="47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f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45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28" y="2010"/>
                    <a:ext cx="47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t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46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5" y="2010"/>
                    <a:ext cx="79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e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47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27" y="2010"/>
                    <a:ext cx="56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r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48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69" y="2010"/>
                    <a:ext cx="40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 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49" name="Rectangle 5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04" y="2010"/>
                    <a:ext cx="39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i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0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33" y="2010"/>
                    <a:ext cx="56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r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1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77" y="2010"/>
                    <a:ext cx="56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r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2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20" y="2010"/>
                    <a:ext cx="79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a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3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82" y="2010"/>
                    <a:ext cx="86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d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4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0" y="2010"/>
                    <a:ext cx="40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i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5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82" y="2010"/>
                    <a:ext cx="79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a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6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6" y="2010"/>
                    <a:ext cx="47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t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7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82" y="2010"/>
                    <a:ext cx="40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i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8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12" y="2010"/>
                    <a:ext cx="86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o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59" name="Rectangle 5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3" y="2010"/>
                    <a:ext cx="86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>
                        <a:solidFill>
                          <a:srgbClr val="C30501"/>
                        </a:solidFill>
                        <a:latin typeface="Arial" charset="0"/>
                      </a:rPr>
                      <a:t>n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0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14" y="2738"/>
                    <a:ext cx="103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w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1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96" y="2738"/>
                    <a:ext cx="73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a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2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50" y="2738"/>
                    <a:ext cx="74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v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3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6" y="2738"/>
                    <a:ext cx="74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e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4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4" y="2738"/>
                    <a:ext cx="36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l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5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2738"/>
                    <a:ext cx="73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e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6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47" y="2738"/>
                    <a:ext cx="82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n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7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0" y="2738"/>
                    <a:ext cx="81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g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8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1" y="2738"/>
                    <a:ext cx="44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t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69" name="Rectangle 5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06" y="2738"/>
                    <a:ext cx="82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h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70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66" y="2738"/>
                    <a:ext cx="37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 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71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98" y="2738"/>
                    <a:ext cx="44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(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72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31" y="2738"/>
                    <a:ext cx="81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n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73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92" y="2738"/>
                    <a:ext cx="117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m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74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84" y="2740"/>
                    <a:ext cx="44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300" b="1">
                        <a:solidFill>
                          <a:srgbClr val="0000D4"/>
                        </a:solidFill>
                        <a:latin typeface="Arial" charset="0"/>
                      </a:rPr>
                      <a:t>)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  <p:sp>
                <p:nvSpPr>
                  <p:cNvPr id="153175" name="Text Box 599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644" y="1379"/>
                    <a:ext cx="574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en-US" sz="1600" b="1">
                        <a:solidFill>
                          <a:srgbClr val="000066"/>
                        </a:solidFill>
                        <a:latin typeface="Times" pitchFamily="52" charset="0"/>
                      </a:rPr>
                      <a:t>T(%)</a:t>
                    </a:r>
                    <a:endParaRPr lang="en-US" altLang="en-US" sz="2800" b="1">
                      <a:solidFill>
                        <a:srgbClr val="000066"/>
                      </a:solidFill>
                      <a:latin typeface="Times" pitchFamily="52" charset="0"/>
                    </a:endParaRPr>
                  </a:p>
                </p:txBody>
              </p:sp>
            </p:grpSp>
          </p:grpSp>
          <p:graphicFrame>
            <p:nvGraphicFramePr>
              <p:cNvPr id="153176" name="Object 600"/>
              <p:cNvGraphicFramePr>
                <a:graphicFrameLocks noChangeAspect="1"/>
              </p:cNvGraphicFramePr>
              <p:nvPr/>
            </p:nvGraphicFramePr>
            <p:xfrm>
              <a:off x="4844" y="919"/>
              <a:ext cx="1304" cy="447"/>
            </p:xfrm>
            <a:graphic>
              <a:graphicData uri="http://schemas.openxmlformats.org/presentationml/2006/ole">
                <p:oleObj spid="_x0000_s153176" name="Equation" r:id="rId4" imgW="1473120" imgH="507960" progId="Equation.3">
                  <p:embed/>
                </p:oleObj>
              </a:graphicData>
            </a:graphic>
          </p:graphicFrame>
          <p:sp>
            <p:nvSpPr>
              <p:cNvPr id="153178" name="Text Box 602"/>
              <p:cNvSpPr txBox="1">
                <a:spLocks noChangeArrowheads="1"/>
              </p:cNvSpPr>
              <p:nvPr/>
            </p:nvSpPr>
            <p:spPr bwMode="auto">
              <a:xfrm>
                <a:off x="5101" y="1984"/>
                <a:ext cx="861" cy="17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8000" tIns="18000" rIns="18000" bIns="18000"/>
              <a:lstStyle/>
              <a:p>
                <a:pPr>
                  <a:spcBef>
                    <a:spcPct val="50000"/>
                  </a:spcBef>
                </a:pPr>
                <a:r>
                  <a:rPr lang="en-GB" sz="1600" b="1">
                    <a:solidFill>
                      <a:schemeClr val="accent2"/>
                    </a:solidFill>
                    <a:sym typeface="Webdings" pitchFamily="18" charset="2"/>
                  </a:rPr>
                  <a:t>  -</a:t>
                </a:r>
                <a:r>
                  <a:rPr lang="en-GB" sz="1600" b="1">
                    <a:solidFill>
                      <a:schemeClr val="accent2"/>
                    </a:solidFill>
                  </a:rPr>
                  <a:t>  emission</a:t>
                </a:r>
              </a:p>
            </p:txBody>
          </p:sp>
          <p:sp>
            <p:nvSpPr>
              <p:cNvPr id="153179" name="Freeform 603"/>
              <p:cNvSpPr>
                <a:spLocks noChangeAspect="1"/>
              </p:cNvSpPr>
              <p:nvPr/>
            </p:nvSpPr>
            <p:spPr bwMode="auto">
              <a:xfrm>
                <a:off x="4489" y="1757"/>
                <a:ext cx="861" cy="786"/>
              </a:xfrm>
              <a:custGeom>
                <a:avLst/>
                <a:gdLst/>
                <a:ahLst/>
                <a:cxnLst>
                  <a:cxn ang="0">
                    <a:pos x="0" y="2683"/>
                  </a:cxn>
                  <a:cxn ang="0">
                    <a:pos x="181" y="2139"/>
                  </a:cxn>
                  <a:cxn ang="0">
                    <a:pos x="363" y="1640"/>
                  </a:cxn>
                  <a:cxn ang="0">
                    <a:pos x="589" y="959"/>
                  </a:cxn>
                  <a:cxn ang="0">
                    <a:pos x="725" y="596"/>
                  </a:cxn>
                  <a:cxn ang="0">
                    <a:pos x="862" y="324"/>
                  </a:cxn>
                  <a:cxn ang="0">
                    <a:pos x="998" y="143"/>
                  </a:cxn>
                  <a:cxn ang="0">
                    <a:pos x="1088" y="52"/>
                  </a:cxn>
                  <a:cxn ang="0">
                    <a:pos x="1224" y="7"/>
                  </a:cxn>
                  <a:cxn ang="0">
                    <a:pos x="1360" y="97"/>
                  </a:cxn>
                  <a:cxn ang="0">
                    <a:pos x="1451" y="188"/>
                  </a:cxn>
                  <a:cxn ang="0">
                    <a:pos x="1587" y="460"/>
                  </a:cxn>
                  <a:cxn ang="0">
                    <a:pos x="1769" y="778"/>
                  </a:cxn>
                  <a:cxn ang="0">
                    <a:pos x="2086" y="1231"/>
                  </a:cxn>
                  <a:cxn ang="0">
                    <a:pos x="2177" y="1367"/>
                  </a:cxn>
                  <a:cxn ang="0">
                    <a:pos x="2404" y="1821"/>
                  </a:cxn>
                  <a:cxn ang="0">
                    <a:pos x="2585" y="2184"/>
                  </a:cxn>
                  <a:cxn ang="0">
                    <a:pos x="2903" y="2547"/>
                  </a:cxn>
                  <a:cxn ang="0">
                    <a:pos x="3356" y="2864"/>
                  </a:cxn>
                </a:cxnLst>
                <a:rect l="0" t="0" r="r" b="b"/>
                <a:pathLst>
                  <a:path w="3356" h="2864">
                    <a:moveTo>
                      <a:pt x="0" y="2683"/>
                    </a:moveTo>
                    <a:cubicBezTo>
                      <a:pt x="60" y="2498"/>
                      <a:pt x="121" y="2313"/>
                      <a:pt x="181" y="2139"/>
                    </a:cubicBezTo>
                    <a:cubicBezTo>
                      <a:pt x="241" y="1965"/>
                      <a:pt x="295" y="1837"/>
                      <a:pt x="363" y="1640"/>
                    </a:cubicBezTo>
                    <a:cubicBezTo>
                      <a:pt x="431" y="1443"/>
                      <a:pt x="529" y="1133"/>
                      <a:pt x="589" y="959"/>
                    </a:cubicBezTo>
                    <a:cubicBezTo>
                      <a:pt x="649" y="785"/>
                      <a:pt x="679" y="702"/>
                      <a:pt x="725" y="596"/>
                    </a:cubicBezTo>
                    <a:cubicBezTo>
                      <a:pt x="771" y="490"/>
                      <a:pt x="816" y="400"/>
                      <a:pt x="862" y="324"/>
                    </a:cubicBezTo>
                    <a:cubicBezTo>
                      <a:pt x="908" y="248"/>
                      <a:pt x="960" y="188"/>
                      <a:pt x="998" y="143"/>
                    </a:cubicBezTo>
                    <a:cubicBezTo>
                      <a:pt x="1036" y="98"/>
                      <a:pt x="1051" y="75"/>
                      <a:pt x="1088" y="52"/>
                    </a:cubicBezTo>
                    <a:cubicBezTo>
                      <a:pt x="1125" y="29"/>
                      <a:pt x="1179" y="0"/>
                      <a:pt x="1224" y="7"/>
                    </a:cubicBezTo>
                    <a:cubicBezTo>
                      <a:pt x="1269" y="14"/>
                      <a:pt x="1322" y="67"/>
                      <a:pt x="1360" y="97"/>
                    </a:cubicBezTo>
                    <a:cubicBezTo>
                      <a:pt x="1398" y="127"/>
                      <a:pt x="1413" y="128"/>
                      <a:pt x="1451" y="188"/>
                    </a:cubicBezTo>
                    <a:cubicBezTo>
                      <a:pt x="1489" y="248"/>
                      <a:pt x="1534" y="362"/>
                      <a:pt x="1587" y="460"/>
                    </a:cubicBezTo>
                    <a:cubicBezTo>
                      <a:pt x="1640" y="558"/>
                      <a:pt x="1686" y="650"/>
                      <a:pt x="1769" y="778"/>
                    </a:cubicBezTo>
                    <a:cubicBezTo>
                      <a:pt x="1852" y="906"/>
                      <a:pt x="2018" y="1133"/>
                      <a:pt x="2086" y="1231"/>
                    </a:cubicBezTo>
                    <a:cubicBezTo>
                      <a:pt x="2154" y="1329"/>
                      <a:pt x="2124" y="1269"/>
                      <a:pt x="2177" y="1367"/>
                    </a:cubicBezTo>
                    <a:cubicBezTo>
                      <a:pt x="2230" y="1465"/>
                      <a:pt x="2336" y="1685"/>
                      <a:pt x="2404" y="1821"/>
                    </a:cubicBezTo>
                    <a:cubicBezTo>
                      <a:pt x="2472" y="1957"/>
                      <a:pt x="2502" y="2063"/>
                      <a:pt x="2585" y="2184"/>
                    </a:cubicBezTo>
                    <a:cubicBezTo>
                      <a:pt x="2668" y="2305"/>
                      <a:pt x="2774" y="2434"/>
                      <a:pt x="2903" y="2547"/>
                    </a:cubicBezTo>
                    <a:cubicBezTo>
                      <a:pt x="3032" y="2660"/>
                      <a:pt x="3281" y="2811"/>
                      <a:pt x="3356" y="2864"/>
                    </a:cubicBezTo>
                  </a:path>
                </a:pathLst>
              </a:custGeom>
              <a:noFill/>
              <a:ln w="28575" cmpd="sng">
                <a:solidFill>
                  <a:srgbClr val="0000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71544" name="Group 1208"/>
          <p:cNvGrpSpPr>
            <a:grpSpLocks/>
          </p:cNvGrpSpPr>
          <p:nvPr/>
        </p:nvGrpSpPr>
        <p:grpSpPr bwMode="auto">
          <a:xfrm>
            <a:off x="71438" y="4772025"/>
            <a:ext cx="2809875" cy="2178050"/>
            <a:chOff x="45" y="3006"/>
            <a:chExt cx="1770" cy="1372"/>
          </a:xfrm>
        </p:grpSpPr>
        <p:grpSp>
          <p:nvGrpSpPr>
            <p:cNvPr id="271539" name="Group 1203"/>
            <p:cNvGrpSpPr>
              <a:grpSpLocks/>
            </p:cNvGrpSpPr>
            <p:nvPr/>
          </p:nvGrpSpPr>
          <p:grpSpPr bwMode="auto">
            <a:xfrm>
              <a:off x="45" y="3096"/>
              <a:ext cx="1770" cy="1282"/>
              <a:chOff x="45" y="3119"/>
              <a:chExt cx="1770" cy="1282"/>
            </a:xfrm>
          </p:grpSpPr>
          <p:sp>
            <p:nvSpPr>
              <p:cNvPr id="105493" name="Rectangle 21"/>
              <p:cNvSpPr>
                <a:spLocks noChangeArrowheads="1"/>
              </p:cNvSpPr>
              <p:nvPr/>
            </p:nvSpPr>
            <p:spPr bwMode="auto">
              <a:xfrm>
                <a:off x="1724" y="3876"/>
                <a:ext cx="91" cy="4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271525" name="Picture 1189" descr="PWO_allBTCP_Lylosspec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" y="3119"/>
                <a:ext cx="1760" cy="1261"/>
              </a:xfrm>
              <a:prstGeom prst="rect">
                <a:avLst/>
              </a:prstGeom>
              <a:noFill/>
            </p:spPr>
          </p:pic>
          <p:sp>
            <p:nvSpPr>
              <p:cNvPr id="271526" name="Text Box 1190"/>
              <p:cNvSpPr txBox="1">
                <a:spLocks noChangeAspect="1" noChangeArrowheads="1"/>
              </p:cNvSpPr>
              <p:nvPr/>
            </p:nvSpPr>
            <p:spPr bwMode="auto">
              <a:xfrm>
                <a:off x="324" y="4171"/>
                <a:ext cx="1490" cy="2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/>
                  <a:t> </a:t>
                </a:r>
                <a:r>
                  <a:rPr lang="en-GB" b="1"/>
                  <a:t>0                               5</a:t>
                </a:r>
                <a:br>
                  <a:rPr lang="en-GB" b="1"/>
                </a:br>
                <a:r>
                  <a:rPr lang="en-GB" b="1"/>
                  <a:t>   Light Yield Loss (%)</a:t>
                </a:r>
              </a:p>
            </p:txBody>
          </p:sp>
          <p:sp>
            <p:nvSpPr>
              <p:cNvPr id="271530" name="Line 1194"/>
              <p:cNvSpPr>
                <a:spLocks noChangeShapeType="1"/>
              </p:cNvSpPr>
              <p:nvPr/>
            </p:nvSpPr>
            <p:spPr bwMode="auto">
              <a:xfrm>
                <a:off x="1533" y="3119"/>
                <a:ext cx="0" cy="104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71527" name="Line 1191"/>
            <p:cNvSpPr>
              <a:spLocks noChangeShapeType="1"/>
            </p:cNvSpPr>
            <p:nvPr/>
          </p:nvSpPr>
          <p:spPr bwMode="auto">
            <a:xfrm flipH="1">
              <a:off x="1532" y="3006"/>
              <a:ext cx="182" cy="5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1532" name="AutoShape 1196"/>
          <p:cNvSpPr>
            <a:spLocks noChangeArrowheads="1"/>
          </p:cNvSpPr>
          <p:nvPr/>
        </p:nvSpPr>
        <p:spPr bwMode="auto">
          <a:xfrm>
            <a:off x="200025" y="955675"/>
            <a:ext cx="4608513" cy="1439863"/>
          </a:xfrm>
          <a:prstGeom prst="roundRect">
            <a:avLst>
              <a:gd name="adj" fmla="val 16667"/>
            </a:avLst>
          </a:prstGeom>
          <a:solidFill>
            <a:srgbClr val="FFFFB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CC99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spcBef>
                <a:spcPct val="10000"/>
              </a:spcBef>
            </a:pPr>
            <a:r>
              <a:rPr lang="en-GB" sz="2000">
                <a:solidFill>
                  <a:srgbClr val="0000FF"/>
                </a:solidFill>
              </a:rPr>
              <a:t>Fast light emission:    ~80% in 25 ns</a:t>
            </a:r>
          </a:p>
          <a:p>
            <a:pPr>
              <a:spcBef>
                <a:spcPct val="10000"/>
              </a:spcBef>
            </a:pPr>
            <a:r>
              <a:rPr lang="en-GB" sz="2000">
                <a:solidFill>
                  <a:srgbClr val="0000FF"/>
                </a:solidFill>
              </a:rPr>
              <a:t>Peak emission ~425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2000">
                <a:solidFill>
                  <a:srgbClr val="0000FF"/>
                </a:solidFill>
              </a:rPr>
              <a:t>nm (visible region)</a:t>
            </a:r>
          </a:p>
          <a:p>
            <a:pPr>
              <a:spcBef>
                <a:spcPct val="10000"/>
              </a:spcBef>
            </a:pPr>
            <a:r>
              <a:rPr lang="en-GB" sz="2000">
                <a:solidFill>
                  <a:srgbClr val="0000FF"/>
                </a:solidFill>
              </a:rPr>
              <a:t>Short radiation length:  X</a:t>
            </a:r>
            <a:r>
              <a:rPr lang="en-GB" sz="2000" b="1" baseline="-25000">
                <a:solidFill>
                  <a:srgbClr val="0000FF"/>
                </a:solidFill>
              </a:rPr>
              <a:t>0</a:t>
            </a:r>
            <a:r>
              <a:rPr lang="en-GB" sz="2000">
                <a:solidFill>
                  <a:srgbClr val="0000FF"/>
                </a:solidFill>
              </a:rPr>
              <a:t> = 0.89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2000">
                <a:solidFill>
                  <a:srgbClr val="0000FF"/>
                </a:solidFill>
              </a:rPr>
              <a:t>cm</a:t>
            </a:r>
          </a:p>
          <a:p>
            <a:pPr>
              <a:spcBef>
                <a:spcPct val="10000"/>
              </a:spcBef>
            </a:pPr>
            <a:r>
              <a:rPr lang="en-GB" sz="2000">
                <a:solidFill>
                  <a:srgbClr val="0000FF"/>
                </a:solidFill>
              </a:rPr>
              <a:t>Small Moli</a:t>
            </a:r>
            <a:r>
              <a:rPr lang="en-US" sz="2000">
                <a:solidFill>
                  <a:srgbClr val="0000FF"/>
                </a:solidFill>
              </a:rPr>
              <a:t>è</a:t>
            </a:r>
            <a:r>
              <a:rPr lang="en-GB" sz="2000">
                <a:solidFill>
                  <a:srgbClr val="0000FF"/>
                </a:solidFill>
              </a:rPr>
              <a:t>re radius:   R</a:t>
            </a:r>
            <a:r>
              <a:rPr lang="en-GB" sz="2000" b="1" baseline="-25000">
                <a:solidFill>
                  <a:srgbClr val="0000FF"/>
                </a:solidFill>
              </a:rPr>
              <a:t>M</a:t>
            </a:r>
            <a:r>
              <a:rPr lang="en-GB" sz="2000">
                <a:solidFill>
                  <a:srgbClr val="0000FF"/>
                </a:solidFill>
              </a:rPr>
              <a:t> = 2.10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2000">
                <a:solidFill>
                  <a:srgbClr val="0000FF"/>
                </a:solidFill>
              </a:rPr>
              <a:t>cm</a:t>
            </a:r>
          </a:p>
        </p:txBody>
      </p:sp>
      <p:sp>
        <p:nvSpPr>
          <p:cNvPr id="271534" name="AutoShape 1198"/>
          <p:cNvSpPr>
            <a:spLocks noChangeArrowheads="1"/>
          </p:cNvSpPr>
          <p:nvPr/>
        </p:nvSpPr>
        <p:spPr bwMode="auto">
          <a:xfrm>
            <a:off x="3152775" y="4987925"/>
            <a:ext cx="3743325" cy="180022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00FFFF"/>
            </a:outerShdw>
          </a:effectLst>
        </p:spPr>
        <p:txBody>
          <a:bodyPr wrap="none" anchor="ctr"/>
          <a:lstStyle/>
          <a:p>
            <a:pPr>
              <a:spcBef>
                <a:spcPct val="10000"/>
              </a:spcBef>
            </a:pPr>
            <a:r>
              <a:rPr lang="en-GB" sz="2000">
                <a:solidFill>
                  <a:srgbClr val="FF0000"/>
                </a:solidFill>
              </a:rPr>
              <a:t>Temp dependence ~2.2%/</a:t>
            </a:r>
            <a:r>
              <a:rPr lang="en-GB" sz="2000" b="1" baseline="30000">
                <a:solidFill>
                  <a:srgbClr val="FF0000"/>
                </a:solidFill>
              </a:rPr>
              <a:t>O</a:t>
            </a:r>
            <a:r>
              <a:rPr lang="en-GB" sz="2000">
                <a:solidFill>
                  <a:srgbClr val="FF0000"/>
                </a:solidFill>
              </a:rPr>
              <a:t>C</a:t>
            </a:r>
          </a:p>
          <a:p>
            <a:pPr>
              <a:spcAft>
                <a:spcPct val="20000"/>
              </a:spcAft>
              <a:buFont typeface="Wingdings" pitchFamily="2" charset="2"/>
              <a:buChar char="è"/>
            </a:pPr>
            <a:r>
              <a:rPr lang="en-GB" sz="2000" b="1">
                <a:solidFill>
                  <a:srgbClr val="FF0000"/>
                </a:solidFill>
                <a:sym typeface="Symbol" pitchFamily="18" charset="2"/>
              </a:rPr>
              <a:t> Stabilise to  0.05</a:t>
            </a:r>
            <a:r>
              <a:rPr lang="en-GB" sz="2000" b="1" baseline="30000">
                <a:solidFill>
                  <a:srgbClr val="FF0000"/>
                </a:solidFill>
                <a:sym typeface="Symbol" pitchFamily="18" charset="2"/>
              </a:rPr>
              <a:t>O</a:t>
            </a:r>
            <a:r>
              <a:rPr lang="en-GB" sz="2000" b="1">
                <a:solidFill>
                  <a:srgbClr val="FF0000"/>
                </a:solidFill>
                <a:sym typeface="Symbol" pitchFamily="18" charset="2"/>
              </a:rPr>
              <a:t>C</a:t>
            </a:r>
          </a:p>
          <a:p>
            <a:pPr>
              <a:spcBef>
                <a:spcPct val="10000"/>
              </a:spcBef>
              <a:buFont typeface="Symbol" pitchFamily="18" charset="2"/>
              <a:buNone/>
            </a:pPr>
            <a:r>
              <a:rPr lang="en-GB" sz="2000">
                <a:solidFill>
                  <a:srgbClr val="FF0000"/>
                </a:solidFill>
                <a:sym typeface="Symbol" pitchFamily="18" charset="2"/>
              </a:rPr>
              <a:t>Low light yield (1.3% NaI)</a:t>
            </a:r>
          </a:p>
          <a:p>
            <a:pPr>
              <a:buFont typeface="Wingdings" pitchFamily="2" charset="2"/>
              <a:buChar char="è"/>
            </a:pPr>
            <a:r>
              <a:rPr lang="en-GB" sz="200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2000" b="1">
                <a:solidFill>
                  <a:srgbClr val="FF0000"/>
                </a:solidFill>
                <a:sym typeface="Symbol" pitchFamily="18" charset="2"/>
              </a:rPr>
              <a:t>Photodetectors with</a:t>
            </a:r>
            <a:br>
              <a:rPr lang="en-GB" sz="2000" b="1">
                <a:solidFill>
                  <a:srgbClr val="FF0000"/>
                </a:solidFill>
                <a:sym typeface="Symbol" pitchFamily="18" charset="2"/>
              </a:rPr>
            </a:br>
            <a:r>
              <a:rPr lang="en-GB" sz="2000" b="1">
                <a:solidFill>
                  <a:srgbClr val="FF0000"/>
                </a:solidFill>
                <a:sym typeface="Symbol" pitchFamily="18" charset="2"/>
              </a:rPr>
              <a:t>     gain in magnetic field</a:t>
            </a:r>
          </a:p>
        </p:txBody>
      </p:sp>
      <p:grpSp>
        <p:nvGrpSpPr>
          <p:cNvPr id="271543" name="Group 1207"/>
          <p:cNvGrpSpPr>
            <a:grpSpLocks/>
          </p:cNvGrpSpPr>
          <p:nvPr/>
        </p:nvGrpSpPr>
        <p:grpSpPr bwMode="auto">
          <a:xfrm>
            <a:off x="6248400" y="4937125"/>
            <a:ext cx="3657600" cy="1995488"/>
            <a:chOff x="3936" y="3110"/>
            <a:chExt cx="2304" cy="1257"/>
          </a:xfrm>
        </p:grpSpPr>
        <p:pic>
          <p:nvPicPr>
            <p:cNvPr id="271540" name="Picture 1204"/>
            <p:cNvPicPr>
              <a:picLocks noChangeAspect="1" noChangeArrowheads="1"/>
            </p:cNvPicPr>
            <p:nvPr/>
          </p:nvPicPr>
          <p:blipFill>
            <a:blip r:embed="rId6" cstate="print"/>
            <a:srcRect t="4399" r="5762" b="4251"/>
            <a:stretch>
              <a:fillRect/>
            </a:stretch>
          </p:blipFill>
          <p:spPr bwMode="auto">
            <a:xfrm>
              <a:off x="4435" y="3110"/>
              <a:ext cx="1805" cy="1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1541" name="Text Box 1205"/>
            <p:cNvSpPr txBox="1">
              <a:spLocks noChangeArrowheads="1"/>
            </p:cNvSpPr>
            <p:nvPr/>
          </p:nvSpPr>
          <p:spPr bwMode="auto">
            <a:xfrm>
              <a:off x="5569" y="3187"/>
              <a:ext cx="590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1600">
                  <a:solidFill>
                    <a:srgbClr val="FF3300"/>
                  </a:solidFill>
                  <a:latin typeface="Symbol" pitchFamily="18" charset="2"/>
                </a:rPr>
                <a:t>D</a:t>
              </a:r>
              <a:r>
                <a:rPr lang="en-GB" sz="1600">
                  <a:solidFill>
                    <a:srgbClr val="FF3300"/>
                  </a:solidFill>
                </a:rPr>
                <a:t>T</a:t>
              </a:r>
            </a:p>
            <a:p>
              <a:pPr algn="ctr">
                <a:lnSpc>
                  <a:spcPct val="80000"/>
                </a:lnSpc>
              </a:pPr>
              <a:r>
                <a:rPr lang="en-GB" sz="1600">
                  <a:solidFill>
                    <a:srgbClr val="FF3300"/>
                  </a:solidFill>
                </a:rPr>
                <a:t>Power-on/</a:t>
              </a:r>
            </a:p>
            <a:p>
              <a:pPr algn="ctr">
                <a:lnSpc>
                  <a:spcPct val="80000"/>
                </a:lnSpc>
              </a:pPr>
              <a:r>
                <a:rPr lang="en-GB" sz="1600">
                  <a:solidFill>
                    <a:srgbClr val="FF3300"/>
                  </a:solidFill>
                </a:rPr>
                <a:t>Power-off</a:t>
              </a:r>
            </a:p>
          </p:txBody>
        </p:sp>
        <p:sp>
          <p:nvSpPr>
            <p:cNvPr id="271542" name="Line 1206"/>
            <p:cNvSpPr>
              <a:spLocks noChangeShapeType="1"/>
            </p:cNvSpPr>
            <p:nvPr/>
          </p:nvSpPr>
          <p:spPr bwMode="auto">
            <a:xfrm>
              <a:off x="3936" y="3505"/>
              <a:ext cx="90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532" grpId="0" animBg="1"/>
      <p:bldP spid="2715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A9E6568D-E3B4-4C3C-BE4D-6BF73E0FA643}" type="slidenum">
              <a:rPr lang="en-US"/>
              <a:pPr/>
              <a:t>39</a:t>
            </a:fld>
            <a:endParaRPr lang="en-US" sz="1400" i="0">
              <a:latin typeface="Times New Roman" pitchFamily="18" charset="0"/>
            </a:endParaRPr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On-detector electronics</a:t>
            </a:r>
          </a:p>
        </p:txBody>
      </p:sp>
      <p:grpSp>
        <p:nvGrpSpPr>
          <p:cNvPr id="116917" name="Group 181"/>
          <p:cNvGrpSpPr>
            <a:grpSpLocks/>
          </p:cNvGrpSpPr>
          <p:nvPr/>
        </p:nvGrpSpPr>
        <p:grpSpPr bwMode="auto">
          <a:xfrm>
            <a:off x="128588" y="5419725"/>
            <a:ext cx="4521200" cy="1568450"/>
            <a:chOff x="81" y="3414"/>
            <a:chExt cx="2848" cy="988"/>
          </a:xfrm>
        </p:grpSpPr>
        <p:sp>
          <p:nvSpPr>
            <p:cNvPr id="116838" name="Rectangle 102"/>
            <p:cNvSpPr>
              <a:spLocks noChangeAspect="1" noChangeArrowheads="1"/>
            </p:cNvSpPr>
            <p:nvPr/>
          </p:nvSpPr>
          <p:spPr bwMode="auto">
            <a:xfrm>
              <a:off x="578" y="3433"/>
              <a:ext cx="911" cy="78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41" name="Rectangle 105"/>
            <p:cNvSpPr>
              <a:spLocks noChangeAspect="1" noChangeArrowheads="1"/>
            </p:cNvSpPr>
            <p:nvPr/>
          </p:nvSpPr>
          <p:spPr bwMode="auto">
            <a:xfrm>
              <a:off x="1654" y="3433"/>
              <a:ext cx="871" cy="7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42" name="AutoShape 106"/>
            <p:cNvSpPr>
              <a:spLocks noChangeAspect="1" noChangeArrowheads="1"/>
            </p:cNvSpPr>
            <p:nvPr/>
          </p:nvSpPr>
          <p:spPr bwMode="auto">
            <a:xfrm rot="5400000">
              <a:off x="682" y="3763"/>
              <a:ext cx="206" cy="166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43" name="AutoShape 107"/>
            <p:cNvSpPr>
              <a:spLocks noChangeAspect="1" noChangeArrowheads="1"/>
            </p:cNvSpPr>
            <p:nvPr/>
          </p:nvSpPr>
          <p:spPr bwMode="auto">
            <a:xfrm rot="5400000">
              <a:off x="1137" y="3496"/>
              <a:ext cx="207" cy="166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44" name="AutoShape 108"/>
            <p:cNvSpPr>
              <a:spLocks noChangeAspect="1" noChangeArrowheads="1"/>
            </p:cNvSpPr>
            <p:nvPr/>
          </p:nvSpPr>
          <p:spPr bwMode="auto">
            <a:xfrm rot="5400000">
              <a:off x="1138" y="3744"/>
              <a:ext cx="206" cy="166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45" name="AutoShape 109"/>
            <p:cNvSpPr>
              <a:spLocks noChangeAspect="1" noChangeArrowheads="1"/>
            </p:cNvSpPr>
            <p:nvPr/>
          </p:nvSpPr>
          <p:spPr bwMode="auto">
            <a:xfrm rot="5400000">
              <a:off x="1137" y="3993"/>
              <a:ext cx="207" cy="166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46" name="Line 110"/>
            <p:cNvSpPr>
              <a:spLocks noChangeAspect="1" noChangeShapeType="1"/>
            </p:cNvSpPr>
            <p:nvPr/>
          </p:nvSpPr>
          <p:spPr bwMode="auto">
            <a:xfrm>
              <a:off x="992" y="3557"/>
              <a:ext cx="0" cy="54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47" name="Line 111"/>
            <p:cNvSpPr>
              <a:spLocks noChangeAspect="1" noChangeShapeType="1"/>
            </p:cNvSpPr>
            <p:nvPr/>
          </p:nvSpPr>
          <p:spPr bwMode="auto">
            <a:xfrm>
              <a:off x="992" y="3557"/>
              <a:ext cx="16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48" name="Line 112"/>
            <p:cNvSpPr>
              <a:spLocks noChangeAspect="1" noChangeShapeType="1"/>
            </p:cNvSpPr>
            <p:nvPr/>
          </p:nvSpPr>
          <p:spPr bwMode="auto">
            <a:xfrm>
              <a:off x="992" y="3848"/>
              <a:ext cx="16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49" name="Line 113"/>
            <p:cNvSpPr>
              <a:spLocks noChangeAspect="1" noChangeShapeType="1"/>
            </p:cNvSpPr>
            <p:nvPr/>
          </p:nvSpPr>
          <p:spPr bwMode="auto">
            <a:xfrm>
              <a:off x="992" y="4097"/>
              <a:ext cx="166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50" name="Line 114"/>
            <p:cNvSpPr>
              <a:spLocks noChangeAspect="1" noChangeShapeType="1"/>
            </p:cNvSpPr>
            <p:nvPr/>
          </p:nvSpPr>
          <p:spPr bwMode="auto">
            <a:xfrm>
              <a:off x="868" y="3848"/>
              <a:ext cx="16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51" name="Line 115"/>
            <p:cNvSpPr>
              <a:spLocks noChangeAspect="1" noChangeShapeType="1"/>
            </p:cNvSpPr>
            <p:nvPr/>
          </p:nvSpPr>
          <p:spPr bwMode="auto">
            <a:xfrm>
              <a:off x="495" y="3848"/>
              <a:ext cx="207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52" name="Line 116"/>
            <p:cNvSpPr>
              <a:spLocks noChangeAspect="1" noChangeShapeType="1"/>
            </p:cNvSpPr>
            <p:nvPr/>
          </p:nvSpPr>
          <p:spPr bwMode="auto">
            <a:xfrm flipV="1">
              <a:off x="495" y="3784"/>
              <a:ext cx="0" cy="124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53" name="Line 117"/>
            <p:cNvSpPr>
              <a:spLocks noChangeAspect="1" noChangeShapeType="1"/>
            </p:cNvSpPr>
            <p:nvPr/>
          </p:nvSpPr>
          <p:spPr bwMode="auto">
            <a:xfrm flipV="1">
              <a:off x="454" y="3784"/>
              <a:ext cx="0" cy="124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54" name="Line 118"/>
            <p:cNvSpPr>
              <a:spLocks noChangeAspect="1" noChangeShapeType="1"/>
            </p:cNvSpPr>
            <p:nvPr/>
          </p:nvSpPr>
          <p:spPr bwMode="auto">
            <a:xfrm>
              <a:off x="370" y="3848"/>
              <a:ext cx="84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55" name="Rectangle 119"/>
            <p:cNvSpPr>
              <a:spLocks noChangeAspect="1" noChangeArrowheads="1"/>
            </p:cNvSpPr>
            <p:nvPr/>
          </p:nvSpPr>
          <p:spPr bwMode="auto">
            <a:xfrm>
              <a:off x="349" y="3557"/>
              <a:ext cx="42" cy="167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56" name="Line 120"/>
            <p:cNvSpPr>
              <a:spLocks noChangeAspect="1" noChangeShapeType="1"/>
            </p:cNvSpPr>
            <p:nvPr/>
          </p:nvSpPr>
          <p:spPr bwMode="auto">
            <a:xfrm>
              <a:off x="370" y="3724"/>
              <a:ext cx="0" cy="24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57" name="Line 121"/>
            <p:cNvSpPr>
              <a:spLocks noChangeAspect="1" noChangeShapeType="1"/>
            </p:cNvSpPr>
            <p:nvPr/>
          </p:nvSpPr>
          <p:spPr bwMode="auto">
            <a:xfrm>
              <a:off x="370" y="3433"/>
              <a:ext cx="0" cy="124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58" name="AutoShape 122"/>
            <p:cNvSpPr>
              <a:spLocks noChangeAspect="1" noChangeArrowheads="1"/>
            </p:cNvSpPr>
            <p:nvPr/>
          </p:nvSpPr>
          <p:spPr bwMode="auto">
            <a:xfrm>
              <a:off x="329" y="3972"/>
              <a:ext cx="83" cy="84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59" name="Line 123"/>
            <p:cNvSpPr>
              <a:spLocks noChangeAspect="1" noChangeShapeType="1"/>
            </p:cNvSpPr>
            <p:nvPr/>
          </p:nvSpPr>
          <p:spPr bwMode="auto">
            <a:xfrm>
              <a:off x="329" y="3972"/>
              <a:ext cx="83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60" name="Line 124"/>
            <p:cNvSpPr>
              <a:spLocks noChangeAspect="1" noChangeShapeType="1"/>
            </p:cNvSpPr>
            <p:nvPr/>
          </p:nvSpPr>
          <p:spPr bwMode="auto">
            <a:xfrm>
              <a:off x="370" y="4056"/>
              <a:ext cx="0" cy="82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61" name="Line 125"/>
            <p:cNvSpPr>
              <a:spLocks noChangeAspect="1" noChangeShapeType="1"/>
            </p:cNvSpPr>
            <p:nvPr/>
          </p:nvSpPr>
          <p:spPr bwMode="auto">
            <a:xfrm>
              <a:off x="329" y="4138"/>
              <a:ext cx="83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62" name="AutoShape 126"/>
            <p:cNvSpPr>
              <a:spLocks noChangeAspect="1" noChangeArrowheads="1"/>
            </p:cNvSpPr>
            <p:nvPr/>
          </p:nvSpPr>
          <p:spPr bwMode="auto">
            <a:xfrm>
              <a:off x="1737" y="3516"/>
              <a:ext cx="208" cy="125"/>
            </a:xfrm>
            <a:prstGeom prst="homePlate">
              <a:avLst>
                <a:gd name="adj" fmla="val 41600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63" name="AutoShape 127"/>
            <p:cNvSpPr>
              <a:spLocks noChangeAspect="1" noChangeArrowheads="1"/>
            </p:cNvSpPr>
            <p:nvPr/>
          </p:nvSpPr>
          <p:spPr bwMode="auto">
            <a:xfrm>
              <a:off x="1737" y="3765"/>
              <a:ext cx="208" cy="124"/>
            </a:xfrm>
            <a:prstGeom prst="homePlate">
              <a:avLst>
                <a:gd name="adj" fmla="val 41935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64" name="AutoShape 128"/>
            <p:cNvSpPr>
              <a:spLocks noChangeAspect="1" noChangeArrowheads="1"/>
            </p:cNvSpPr>
            <p:nvPr/>
          </p:nvSpPr>
          <p:spPr bwMode="auto">
            <a:xfrm>
              <a:off x="1737" y="4013"/>
              <a:ext cx="208" cy="125"/>
            </a:xfrm>
            <a:prstGeom prst="homePlate">
              <a:avLst>
                <a:gd name="adj" fmla="val 41600"/>
              </a:avLst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65" name="Rectangle 129"/>
            <p:cNvSpPr>
              <a:spLocks noChangeAspect="1" noChangeArrowheads="1"/>
            </p:cNvSpPr>
            <p:nvPr/>
          </p:nvSpPr>
          <p:spPr bwMode="auto">
            <a:xfrm>
              <a:off x="2110" y="3516"/>
              <a:ext cx="249" cy="622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66" name="Line 130"/>
            <p:cNvSpPr>
              <a:spLocks noChangeAspect="1" noChangeShapeType="1"/>
            </p:cNvSpPr>
            <p:nvPr/>
          </p:nvSpPr>
          <p:spPr bwMode="auto">
            <a:xfrm>
              <a:off x="1282" y="3557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67" name="Line 131"/>
            <p:cNvSpPr>
              <a:spLocks noChangeAspect="1" noChangeShapeType="1"/>
            </p:cNvSpPr>
            <p:nvPr/>
          </p:nvSpPr>
          <p:spPr bwMode="auto">
            <a:xfrm>
              <a:off x="1282" y="3599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68" name="Line 132"/>
            <p:cNvSpPr>
              <a:spLocks noChangeAspect="1" noChangeShapeType="1"/>
            </p:cNvSpPr>
            <p:nvPr/>
          </p:nvSpPr>
          <p:spPr bwMode="auto">
            <a:xfrm>
              <a:off x="1282" y="3807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69" name="Line 133"/>
            <p:cNvSpPr>
              <a:spLocks noChangeAspect="1" noChangeShapeType="1"/>
            </p:cNvSpPr>
            <p:nvPr/>
          </p:nvSpPr>
          <p:spPr bwMode="auto">
            <a:xfrm>
              <a:off x="1282" y="3848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70" name="Line 134"/>
            <p:cNvSpPr>
              <a:spLocks noChangeAspect="1" noChangeShapeType="1"/>
            </p:cNvSpPr>
            <p:nvPr/>
          </p:nvSpPr>
          <p:spPr bwMode="auto">
            <a:xfrm>
              <a:off x="1282" y="4056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71" name="Line 135"/>
            <p:cNvSpPr>
              <a:spLocks noChangeAspect="1" noChangeShapeType="1"/>
            </p:cNvSpPr>
            <p:nvPr/>
          </p:nvSpPr>
          <p:spPr bwMode="auto">
            <a:xfrm>
              <a:off x="1282" y="4097"/>
              <a:ext cx="455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72" name="AutoShape 136"/>
            <p:cNvSpPr>
              <a:spLocks noChangeAspect="1" noChangeArrowheads="1"/>
            </p:cNvSpPr>
            <p:nvPr/>
          </p:nvSpPr>
          <p:spPr bwMode="auto">
            <a:xfrm>
              <a:off x="1945" y="3557"/>
              <a:ext cx="165" cy="42"/>
            </a:xfrm>
            <a:prstGeom prst="rightArrow">
              <a:avLst>
                <a:gd name="adj1" fmla="val 50000"/>
                <a:gd name="adj2" fmla="val 98214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73" name="AutoShape 137"/>
            <p:cNvSpPr>
              <a:spLocks noChangeAspect="1" noChangeArrowheads="1"/>
            </p:cNvSpPr>
            <p:nvPr/>
          </p:nvSpPr>
          <p:spPr bwMode="auto">
            <a:xfrm>
              <a:off x="1945" y="3807"/>
              <a:ext cx="165" cy="42"/>
            </a:xfrm>
            <a:prstGeom prst="rightArrow">
              <a:avLst>
                <a:gd name="adj1" fmla="val 50000"/>
                <a:gd name="adj2" fmla="val 98214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74" name="AutoShape 138"/>
            <p:cNvSpPr>
              <a:spLocks noChangeAspect="1" noChangeArrowheads="1"/>
            </p:cNvSpPr>
            <p:nvPr/>
          </p:nvSpPr>
          <p:spPr bwMode="auto">
            <a:xfrm>
              <a:off x="2525" y="3724"/>
              <a:ext cx="289" cy="82"/>
            </a:xfrm>
            <a:prstGeom prst="rightArrow">
              <a:avLst>
                <a:gd name="adj1" fmla="val 50000"/>
                <a:gd name="adj2" fmla="val 8811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75" name="Line 139"/>
            <p:cNvSpPr>
              <a:spLocks noChangeAspect="1" noChangeShapeType="1"/>
            </p:cNvSpPr>
            <p:nvPr/>
          </p:nvSpPr>
          <p:spPr bwMode="auto">
            <a:xfrm>
              <a:off x="2525" y="3889"/>
              <a:ext cx="289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76" name="Freeform 140"/>
            <p:cNvSpPr>
              <a:spLocks noChangeAspect="1"/>
            </p:cNvSpPr>
            <p:nvPr/>
          </p:nvSpPr>
          <p:spPr bwMode="auto">
            <a:xfrm>
              <a:off x="81" y="3952"/>
              <a:ext cx="165" cy="4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45" y="0"/>
                </a:cxn>
                <a:cxn ang="0">
                  <a:pos x="90" y="45"/>
                </a:cxn>
                <a:cxn ang="0">
                  <a:pos x="136" y="0"/>
                </a:cxn>
                <a:cxn ang="0">
                  <a:pos x="181" y="45"/>
                </a:cxn>
                <a:cxn ang="0">
                  <a:pos x="226" y="0"/>
                </a:cxn>
                <a:cxn ang="0">
                  <a:pos x="272" y="45"/>
                </a:cxn>
                <a:cxn ang="0">
                  <a:pos x="317" y="45"/>
                </a:cxn>
              </a:cxnLst>
              <a:rect l="0" t="0" r="r" b="b"/>
              <a:pathLst>
                <a:path w="317" h="52">
                  <a:moveTo>
                    <a:pt x="0" y="45"/>
                  </a:moveTo>
                  <a:cubicBezTo>
                    <a:pt x="15" y="22"/>
                    <a:pt x="30" y="0"/>
                    <a:pt x="45" y="0"/>
                  </a:cubicBezTo>
                  <a:cubicBezTo>
                    <a:pt x="60" y="0"/>
                    <a:pt x="75" y="45"/>
                    <a:pt x="90" y="45"/>
                  </a:cubicBezTo>
                  <a:cubicBezTo>
                    <a:pt x="105" y="45"/>
                    <a:pt x="121" y="0"/>
                    <a:pt x="136" y="0"/>
                  </a:cubicBezTo>
                  <a:cubicBezTo>
                    <a:pt x="151" y="0"/>
                    <a:pt x="166" y="45"/>
                    <a:pt x="181" y="45"/>
                  </a:cubicBezTo>
                  <a:cubicBezTo>
                    <a:pt x="196" y="45"/>
                    <a:pt x="211" y="0"/>
                    <a:pt x="226" y="0"/>
                  </a:cubicBezTo>
                  <a:cubicBezTo>
                    <a:pt x="241" y="0"/>
                    <a:pt x="257" y="38"/>
                    <a:pt x="272" y="45"/>
                  </a:cubicBezTo>
                  <a:cubicBezTo>
                    <a:pt x="287" y="52"/>
                    <a:pt x="302" y="48"/>
                    <a:pt x="317" y="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877" name="Line 141"/>
            <p:cNvSpPr>
              <a:spLocks noChangeAspect="1" noChangeShapeType="1"/>
            </p:cNvSpPr>
            <p:nvPr/>
          </p:nvSpPr>
          <p:spPr bwMode="auto">
            <a:xfrm>
              <a:off x="233" y="3992"/>
              <a:ext cx="4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6878" name="Group 142"/>
            <p:cNvGrpSpPr>
              <a:grpSpLocks noChangeAspect="1"/>
            </p:cNvGrpSpPr>
            <p:nvPr/>
          </p:nvGrpSpPr>
          <p:grpSpPr bwMode="auto">
            <a:xfrm>
              <a:off x="81" y="4013"/>
              <a:ext cx="194" cy="42"/>
              <a:chOff x="943" y="1826"/>
              <a:chExt cx="212" cy="45"/>
            </a:xfrm>
          </p:grpSpPr>
          <p:sp>
            <p:nvSpPr>
              <p:cNvPr id="116879" name="Freeform 143"/>
              <p:cNvSpPr>
                <a:spLocks noChangeAspect="1"/>
              </p:cNvSpPr>
              <p:nvPr/>
            </p:nvSpPr>
            <p:spPr bwMode="auto">
              <a:xfrm>
                <a:off x="943" y="1826"/>
                <a:ext cx="181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5" y="0"/>
                  </a:cxn>
                  <a:cxn ang="0">
                    <a:pos x="90" y="45"/>
                  </a:cxn>
                  <a:cxn ang="0">
                    <a:pos x="136" y="0"/>
                  </a:cxn>
                  <a:cxn ang="0">
                    <a:pos x="181" y="45"/>
                  </a:cxn>
                  <a:cxn ang="0">
                    <a:pos x="226" y="0"/>
                  </a:cxn>
                  <a:cxn ang="0">
                    <a:pos x="272" y="45"/>
                  </a:cxn>
                  <a:cxn ang="0">
                    <a:pos x="317" y="45"/>
                  </a:cxn>
                </a:cxnLst>
                <a:rect l="0" t="0" r="r" b="b"/>
                <a:pathLst>
                  <a:path w="317" h="52">
                    <a:moveTo>
                      <a:pt x="0" y="45"/>
                    </a:moveTo>
                    <a:cubicBezTo>
                      <a:pt x="15" y="22"/>
                      <a:pt x="30" y="0"/>
                      <a:pt x="45" y="0"/>
                    </a:cubicBezTo>
                    <a:cubicBezTo>
                      <a:pt x="60" y="0"/>
                      <a:pt x="75" y="45"/>
                      <a:pt x="90" y="45"/>
                    </a:cubicBezTo>
                    <a:cubicBezTo>
                      <a:pt x="105" y="45"/>
                      <a:pt x="121" y="0"/>
                      <a:pt x="136" y="0"/>
                    </a:cubicBezTo>
                    <a:cubicBezTo>
                      <a:pt x="151" y="0"/>
                      <a:pt x="166" y="45"/>
                      <a:pt x="181" y="45"/>
                    </a:cubicBezTo>
                    <a:cubicBezTo>
                      <a:pt x="196" y="45"/>
                      <a:pt x="211" y="0"/>
                      <a:pt x="226" y="0"/>
                    </a:cubicBezTo>
                    <a:cubicBezTo>
                      <a:pt x="241" y="0"/>
                      <a:pt x="257" y="38"/>
                      <a:pt x="272" y="45"/>
                    </a:cubicBezTo>
                    <a:cubicBezTo>
                      <a:pt x="287" y="52"/>
                      <a:pt x="302" y="48"/>
                      <a:pt x="317" y="4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80" name="Line 144"/>
              <p:cNvSpPr>
                <a:spLocks noChangeAspect="1" noChangeShapeType="1"/>
              </p:cNvSpPr>
              <p:nvPr/>
            </p:nvSpPr>
            <p:spPr bwMode="auto">
              <a:xfrm>
                <a:off x="1110" y="1869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6881" name="AutoShape 145"/>
            <p:cNvSpPr>
              <a:spLocks noChangeAspect="1" noChangeArrowheads="1"/>
            </p:cNvSpPr>
            <p:nvPr/>
          </p:nvSpPr>
          <p:spPr bwMode="auto">
            <a:xfrm>
              <a:off x="1945" y="4056"/>
              <a:ext cx="165" cy="42"/>
            </a:xfrm>
            <a:prstGeom prst="rightArrow">
              <a:avLst>
                <a:gd name="adj1" fmla="val 50000"/>
                <a:gd name="adj2" fmla="val 98214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882" name="Text Box 146"/>
            <p:cNvSpPr txBox="1">
              <a:spLocks noChangeAspect="1" noChangeArrowheads="1"/>
            </p:cNvSpPr>
            <p:nvPr/>
          </p:nvSpPr>
          <p:spPr bwMode="auto">
            <a:xfrm>
              <a:off x="1272" y="3604"/>
              <a:ext cx="2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x12</a:t>
              </a:r>
            </a:p>
          </p:txBody>
        </p:sp>
        <p:sp>
          <p:nvSpPr>
            <p:cNvPr id="116883" name="Text Box 147"/>
            <p:cNvSpPr txBox="1">
              <a:spLocks noChangeAspect="1" noChangeArrowheads="1"/>
            </p:cNvSpPr>
            <p:nvPr/>
          </p:nvSpPr>
          <p:spPr bwMode="auto">
            <a:xfrm>
              <a:off x="1323" y="3848"/>
              <a:ext cx="15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x6</a:t>
              </a:r>
            </a:p>
          </p:txBody>
        </p:sp>
        <p:sp>
          <p:nvSpPr>
            <p:cNvPr id="116884" name="Text Box 148"/>
            <p:cNvSpPr txBox="1">
              <a:spLocks noChangeAspect="1" noChangeArrowheads="1"/>
            </p:cNvSpPr>
            <p:nvPr/>
          </p:nvSpPr>
          <p:spPr bwMode="auto">
            <a:xfrm>
              <a:off x="1323" y="4090"/>
              <a:ext cx="20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x1</a:t>
              </a:r>
            </a:p>
          </p:txBody>
        </p:sp>
        <p:sp>
          <p:nvSpPr>
            <p:cNvPr id="116885" name="Text Box 149"/>
            <p:cNvSpPr txBox="1">
              <a:spLocks noChangeAspect="1" noChangeArrowheads="1"/>
            </p:cNvSpPr>
            <p:nvPr/>
          </p:nvSpPr>
          <p:spPr bwMode="auto">
            <a:xfrm>
              <a:off x="598" y="4055"/>
              <a:ext cx="36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MGPA</a:t>
              </a:r>
            </a:p>
          </p:txBody>
        </p:sp>
        <p:sp>
          <p:nvSpPr>
            <p:cNvPr id="116886" name="Text Box 150"/>
            <p:cNvSpPr txBox="1">
              <a:spLocks noChangeAspect="1" noChangeArrowheads="1"/>
            </p:cNvSpPr>
            <p:nvPr/>
          </p:nvSpPr>
          <p:spPr bwMode="auto">
            <a:xfrm>
              <a:off x="2122" y="3754"/>
              <a:ext cx="25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000" b="1"/>
                <a:t>Logic</a:t>
              </a:r>
            </a:p>
          </p:txBody>
        </p:sp>
        <p:sp>
          <p:nvSpPr>
            <p:cNvPr id="116887" name="Text Box 151"/>
            <p:cNvSpPr txBox="1">
              <a:spLocks noChangeAspect="1" noChangeArrowheads="1"/>
            </p:cNvSpPr>
            <p:nvPr/>
          </p:nvSpPr>
          <p:spPr bwMode="auto">
            <a:xfrm>
              <a:off x="1656" y="3899"/>
              <a:ext cx="46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000" b="1"/>
                <a:t>12</a:t>
              </a:r>
              <a:r>
                <a:rPr lang="en-GB" sz="800" b="1"/>
                <a:t> </a:t>
              </a:r>
              <a:r>
                <a:rPr lang="en-GB" sz="1000" b="1"/>
                <a:t>bit</a:t>
              </a:r>
              <a:r>
                <a:rPr lang="en-GB" sz="800" b="1"/>
                <a:t> </a:t>
              </a:r>
              <a:r>
                <a:rPr lang="en-GB" sz="1000" b="1"/>
                <a:t>ADC</a:t>
              </a:r>
            </a:p>
          </p:txBody>
        </p:sp>
        <p:sp>
          <p:nvSpPr>
            <p:cNvPr id="116888" name="Text Box 152"/>
            <p:cNvSpPr txBox="1">
              <a:spLocks noChangeAspect="1" noChangeArrowheads="1"/>
            </p:cNvSpPr>
            <p:nvPr/>
          </p:nvSpPr>
          <p:spPr bwMode="auto">
            <a:xfrm>
              <a:off x="1786" y="352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2</a:t>
              </a:r>
            </a:p>
          </p:txBody>
        </p:sp>
        <p:sp>
          <p:nvSpPr>
            <p:cNvPr id="116889" name="Text Box 153"/>
            <p:cNvSpPr txBox="1">
              <a:spLocks noChangeAspect="1" noChangeArrowheads="1"/>
            </p:cNvSpPr>
            <p:nvPr/>
          </p:nvSpPr>
          <p:spPr bwMode="auto">
            <a:xfrm>
              <a:off x="1790" y="3769"/>
              <a:ext cx="10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1</a:t>
              </a:r>
            </a:p>
          </p:txBody>
        </p:sp>
        <p:sp>
          <p:nvSpPr>
            <p:cNvPr id="116890" name="Text Box 154"/>
            <p:cNvSpPr txBox="1">
              <a:spLocks noChangeAspect="1" noChangeArrowheads="1"/>
            </p:cNvSpPr>
            <p:nvPr/>
          </p:nvSpPr>
          <p:spPr bwMode="auto">
            <a:xfrm>
              <a:off x="1790" y="4026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0</a:t>
              </a:r>
            </a:p>
          </p:txBody>
        </p:sp>
        <p:sp>
          <p:nvSpPr>
            <p:cNvPr id="116891" name="Text Box 155"/>
            <p:cNvSpPr txBox="1">
              <a:spLocks noChangeAspect="1" noChangeArrowheads="1"/>
            </p:cNvSpPr>
            <p:nvPr/>
          </p:nvSpPr>
          <p:spPr bwMode="auto">
            <a:xfrm>
              <a:off x="2566" y="3589"/>
              <a:ext cx="36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12 bits</a:t>
              </a:r>
            </a:p>
          </p:txBody>
        </p:sp>
        <p:sp>
          <p:nvSpPr>
            <p:cNvPr id="116892" name="Text Box 156"/>
            <p:cNvSpPr txBox="1">
              <a:spLocks noChangeAspect="1" noChangeArrowheads="1"/>
            </p:cNvSpPr>
            <p:nvPr/>
          </p:nvSpPr>
          <p:spPr bwMode="auto">
            <a:xfrm>
              <a:off x="2617" y="3951"/>
              <a:ext cx="31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2 bits</a:t>
              </a:r>
            </a:p>
          </p:txBody>
        </p:sp>
        <p:sp>
          <p:nvSpPr>
            <p:cNvPr id="116893" name="Text Box 157"/>
            <p:cNvSpPr txBox="1">
              <a:spLocks noChangeAspect="1" noChangeArrowheads="1"/>
            </p:cNvSpPr>
            <p:nvPr/>
          </p:nvSpPr>
          <p:spPr bwMode="auto">
            <a:xfrm>
              <a:off x="162" y="3414"/>
              <a:ext cx="15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HV</a:t>
              </a:r>
            </a:p>
          </p:txBody>
        </p:sp>
        <p:sp>
          <p:nvSpPr>
            <p:cNvPr id="116894" name="Text Box 158"/>
            <p:cNvSpPr txBox="1">
              <a:spLocks noChangeAspect="1" noChangeArrowheads="1"/>
            </p:cNvSpPr>
            <p:nvPr/>
          </p:nvSpPr>
          <p:spPr bwMode="auto">
            <a:xfrm>
              <a:off x="81" y="4159"/>
              <a:ext cx="51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/>
                <a:t>APD/VPT</a:t>
              </a:r>
            </a:p>
          </p:txBody>
        </p:sp>
        <p:sp>
          <p:nvSpPr>
            <p:cNvPr id="116895" name="Text Box 159"/>
            <p:cNvSpPr txBox="1">
              <a:spLocks noChangeAspect="1" noChangeArrowheads="1"/>
            </p:cNvSpPr>
            <p:nvPr/>
          </p:nvSpPr>
          <p:spPr bwMode="auto">
            <a:xfrm>
              <a:off x="162" y="4230"/>
              <a:ext cx="2691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/>
                <a:t>VFE architecture for single channel</a:t>
              </a:r>
            </a:p>
          </p:txBody>
        </p:sp>
      </p:grpSp>
      <p:grpSp>
        <p:nvGrpSpPr>
          <p:cNvPr id="116911" name="Group 175"/>
          <p:cNvGrpSpPr>
            <a:grpSpLocks/>
          </p:cNvGrpSpPr>
          <p:nvPr/>
        </p:nvGrpSpPr>
        <p:grpSpPr bwMode="auto">
          <a:xfrm>
            <a:off x="76200" y="935038"/>
            <a:ext cx="4948238" cy="2346325"/>
            <a:chOff x="48" y="589"/>
            <a:chExt cx="3117" cy="1478"/>
          </a:xfrm>
        </p:grpSpPr>
        <p:pic>
          <p:nvPicPr>
            <p:cNvPr id="11673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7664"/>
            <a:stretch>
              <a:fillRect/>
            </a:stretch>
          </p:blipFill>
          <p:spPr bwMode="auto">
            <a:xfrm>
              <a:off x="48" y="602"/>
              <a:ext cx="3072" cy="125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6742" name="Text Box 6"/>
            <p:cNvSpPr txBox="1">
              <a:spLocks noChangeAspect="1" noChangeArrowheads="1"/>
            </p:cNvSpPr>
            <p:nvPr/>
          </p:nvSpPr>
          <p:spPr bwMode="auto">
            <a:xfrm>
              <a:off x="172" y="1872"/>
              <a:ext cx="85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>
                  <a:solidFill>
                    <a:srgbClr val="0000FF"/>
                  </a:solidFill>
                </a:rPr>
                <a:t>Trigger Tower (TT)</a:t>
              </a:r>
            </a:p>
          </p:txBody>
        </p:sp>
        <p:sp>
          <p:nvSpPr>
            <p:cNvPr id="116743" name="Line 7"/>
            <p:cNvSpPr>
              <a:spLocks noChangeAspect="1" noChangeShapeType="1"/>
            </p:cNvSpPr>
            <p:nvPr/>
          </p:nvSpPr>
          <p:spPr bwMode="auto">
            <a:xfrm flipV="1">
              <a:off x="353" y="1712"/>
              <a:ext cx="129" cy="12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744" name="Text Box 8"/>
            <p:cNvSpPr txBox="1">
              <a:spLocks noChangeAspect="1" noChangeArrowheads="1"/>
            </p:cNvSpPr>
            <p:nvPr/>
          </p:nvSpPr>
          <p:spPr bwMode="auto">
            <a:xfrm>
              <a:off x="1205" y="1952"/>
              <a:ext cx="135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>
                  <a:solidFill>
                    <a:srgbClr val="0000FF"/>
                  </a:solidFill>
                </a:rPr>
                <a:t>Very Front End card (VFE)</a:t>
              </a:r>
            </a:p>
          </p:txBody>
        </p:sp>
        <p:sp>
          <p:nvSpPr>
            <p:cNvPr id="116745" name="Line 9"/>
            <p:cNvSpPr>
              <a:spLocks noChangeAspect="1" noChangeShapeType="1"/>
            </p:cNvSpPr>
            <p:nvPr/>
          </p:nvSpPr>
          <p:spPr bwMode="auto">
            <a:xfrm flipH="1" flipV="1">
              <a:off x="1784" y="1808"/>
              <a:ext cx="0" cy="14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747" name="Text Box 11"/>
            <p:cNvSpPr txBox="1">
              <a:spLocks noChangeAspect="1" noChangeArrowheads="1"/>
            </p:cNvSpPr>
            <p:nvPr/>
          </p:nvSpPr>
          <p:spPr bwMode="auto">
            <a:xfrm>
              <a:off x="2349" y="589"/>
              <a:ext cx="81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GB" b="1">
                  <a:solidFill>
                    <a:srgbClr val="0000FF"/>
                  </a:solidFill>
                </a:rPr>
                <a:t>Front End card</a:t>
              </a:r>
            </a:p>
            <a:p>
              <a:pPr algn="ctr"/>
              <a:r>
                <a:rPr lang="en-GB" b="1">
                  <a:solidFill>
                    <a:srgbClr val="0000FF"/>
                  </a:solidFill>
                </a:rPr>
                <a:t> (FE)</a:t>
              </a:r>
            </a:p>
          </p:txBody>
        </p:sp>
        <p:sp>
          <p:nvSpPr>
            <p:cNvPr id="116748" name="Text Box 12"/>
            <p:cNvSpPr txBox="1">
              <a:spLocks noChangeAspect="1" noChangeArrowheads="1"/>
            </p:cNvSpPr>
            <p:nvPr/>
          </p:nvSpPr>
          <p:spPr bwMode="auto">
            <a:xfrm>
              <a:off x="2576" y="1373"/>
              <a:ext cx="38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0000FF"/>
                  </a:solidFill>
                </a:rPr>
                <a:t>Trigger</a:t>
              </a:r>
              <a:br>
                <a:rPr lang="en-GB" b="1">
                  <a:solidFill>
                    <a:srgbClr val="0000FF"/>
                  </a:solidFill>
                </a:rPr>
              </a:br>
              <a:r>
                <a:rPr lang="en-GB" b="1">
                  <a:solidFill>
                    <a:srgbClr val="0000FF"/>
                  </a:solidFill>
                </a:rPr>
                <a:t> Sums</a:t>
              </a:r>
            </a:p>
          </p:txBody>
        </p:sp>
        <p:sp>
          <p:nvSpPr>
            <p:cNvPr id="116749" name="Text Box 13"/>
            <p:cNvSpPr txBox="1">
              <a:spLocks noChangeAspect="1" noChangeArrowheads="1"/>
            </p:cNvSpPr>
            <p:nvPr/>
          </p:nvSpPr>
          <p:spPr bwMode="auto">
            <a:xfrm>
              <a:off x="2734" y="1801"/>
              <a:ext cx="242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>
                  <a:solidFill>
                    <a:srgbClr val="0000FF"/>
                  </a:solidFill>
                </a:rPr>
                <a:t>Data</a:t>
              </a:r>
            </a:p>
          </p:txBody>
        </p:sp>
        <p:sp>
          <p:nvSpPr>
            <p:cNvPr id="116910" name="Line 174"/>
            <p:cNvSpPr>
              <a:spLocks noChangeShapeType="1"/>
            </p:cNvSpPr>
            <p:nvPr/>
          </p:nvSpPr>
          <p:spPr bwMode="auto">
            <a:xfrm flipH="1">
              <a:off x="2485" y="783"/>
              <a:ext cx="136" cy="18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6914" name="AutoShape 178"/>
          <p:cNvSpPr>
            <a:spLocks noChangeArrowheads="1"/>
          </p:cNvSpPr>
          <p:nvPr/>
        </p:nvSpPr>
        <p:spPr bwMode="auto">
          <a:xfrm>
            <a:off x="71438" y="3332163"/>
            <a:ext cx="4984750" cy="1944687"/>
          </a:xfrm>
          <a:prstGeom prst="roundRect">
            <a:avLst>
              <a:gd name="adj" fmla="val 16667"/>
            </a:avLst>
          </a:prstGeom>
          <a:solidFill>
            <a:srgbClr val="FFFFD5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FF9900">
                <a:alpha val="50000"/>
              </a:srgbClr>
            </a:outerShdw>
          </a:effectLst>
        </p:spPr>
        <p:txBody>
          <a:bodyPr wrap="none" lIns="36000" tIns="180000" rIns="36000" bIns="36000" anchor="ctr"/>
          <a:lstStyle/>
          <a:p>
            <a:pPr>
              <a:spcBef>
                <a:spcPct val="10000"/>
              </a:spcBef>
            </a:pPr>
            <a:r>
              <a:rPr lang="en-GB" sz="1800" b="1">
                <a:solidFill>
                  <a:srgbClr val="0000FF"/>
                </a:solidFill>
              </a:rPr>
              <a:t>Trigger</a:t>
            </a:r>
            <a:r>
              <a:rPr lang="en-GB" sz="1000" b="1">
                <a:solidFill>
                  <a:srgbClr val="0000FF"/>
                </a:solidFill>
              </a:rPr>
              <a:t> </a:t>
            </a:r>
            <a:r>
              <a:rPr lang="en-GB" sz="1800" b="1">
                <a:solidFill>
                  <a:srgbClr val="0000FF"/>
                </a:solidFill>
              </a:rPr>
              <a:t>primitives</a:t>
            </a:r>
            <a:r>
              <a:rPr lang="en-GB" sz="1000" b="1">
                <a:solidFill>
                  <a:srgbClr val="0000FF"/>
                </a:solidFill>
              </a:rPr>
              <a:t> </a:t>
            </a:r>
            <a:r>
              <a:rPr lang="en-GB" sz="1800" b="1">
                <a:solidFill>
                  <a:srgbClr val="0000FF"/>
                </a:solidFill>
              </a:rPr>
              <a:t>computed</a:t>
            </a:r>
            <a:r>
              <a:rPr lang="en-GB" sz="1000" b="1">
                <a:solidFill>
                  <a:srgbClr val="0000FF"/>
                </a:solidFill>
              </a:rPr>
              <a:t> </a:t>
            </a:r>
            <a:r>
              <a:rPr lang="en-GB" sz="1800" b="1">
                <a:solidFill>
                  <a:srgbClr val="0000FF"/>
                </a:solidFill>
              </a:rPr>
              <a:t>on</a:t>
            </a:r>
            <a:r>
              <a:rPr lang="en-GB" sz="1000" b="1">
                <a:solidFill>
                  <a:srgbClr val="0000FF"/>
                </a:solidFill>
              </a:rPr>
              <a:t> </a:t>
            </a:r>
            <a:r>
              <a:rPr lang="en-GB" sz="1800" b="1">
                <a:solidFill>
                  <a:srgbClr val="0000FF"/>
                </a:solidFill>
              </a:rPr>
              <a:t>the</a:t>
            </a:r>
            <a:r>
              <a:rPr lang="en-GB" sz="1000" b="1">
                <a:solidFill>
                  <a:srgbClr val="0000FF"/>
                </a:solidFill>
              </a:rPr>
              <a:t> </a:t>
            </a:r>
            <a:r>
              <a:rPr lang="en-GB" sz="1800" b="1">
                <a:solidFill>
                  <a:srgbClr val="0000FF"/>
                </a:solidFill>
              </a:rPr>
              <a:t>detector</a:t>
            </a:r>
          </a:p>
          <a:p>
            <a:pPr>
              <a:spcBef>
                <a:spcPct val="10000"/>
              </a:spcBef>
            </a:pPr>
            <a:r>
              <a:rPr lang="en-GB" sz="1800">
                <a:solidFill>
                  <a:srgbClr val="0000FF"/>
                </a:solidFill>
              </a:rPr>
              <a:t>Command</a:t>
            </a:r>
            <a:r>
              <a:rPr lang="en-GB" sz="8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&amp;</a:t>
            </a:r>
            <a:r>
              <a:rPr lang="en-GB" sz="8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control</a:t>
            </a:r>
            <a:r>
              <a:rPr lang="en-GB" sz="8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via</a:t>
            </a:r>
            <a:r>
              <a:rPr lang="en-GB" sz="8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token</a:t>
            </a:r>
            <a:r>
              <a:rPr lang="en-GB" sz="8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ring</a:t>
            </a:r>
          </a:p>
          <a:p>
            <a:pPr>
              <a:spcBef>
                <a:spcPct val="10000"/>
              </a:spcBef>
            </a:pPr>
            <a:r>
              <a:rPr lang="en-GB" sz="1800">
                <a:solidFill>
                  <a:srgbClr val="0000FF"/>
                </a:solidFill>
              </a:rPr>
              <a:t>Modularity: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Trigger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Tower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(25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channels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in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Barrel)</a:t>
            </a:r>
          </a:p>
          <a:p>
            <a:pPr>
              <a:spcBef>
                <a:spcPct val="10000"/>
              </a:spcBef>
            </a:pPr>
            <a:r>
              <a:rPr lang="en-GB" sz="1800">
                <a:solidFill>
                  <a:srgbClr val="0000FF"/>
                </a:solidFill>
              </a:rPr>
              <a:t>5 VFE Boards (5 channels each) /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1 FE Board</a:t>
            </a:r>
          </a:p>
          <a:p>
            <a:pPr>
              <a:spcBef>
                <a:spcPct val="10000"/>
              </a:spcBef>
              <a:buFontTx/>
              <a:buChar char="•"/>
            </a:pPr>
            <a:r>
              <a:rPr lang="en-GB" sz="1800">
                <a:solidFill>
                  <a:srgbClr val="0000FF"/>
                </a:solidFill>
              </a:rPr>
              <a:t>1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Fibre sends trig primitives (every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bunch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Xing)</a:t>
            </a:r>
          </a:p>
          <a:p>
            <a:pPr>
              <a:spcBef>
                <a:spcPct val="10000"/>
              </a:spcBef>
              <a:buFontTx/>
              <a:buChar char="•"/>
            </a:pPr>
            <a:r>
              <a:rPr lang="en-GB" sz="1800">
                <a:solidFill>
                  <a:srgbClr val="0000FF"/>
                </a:solidFill>
              </a:rPr>
              <a:t>1</a:t>
            </a:r>
            <a:r>
              <a:rPr lang="en-GB" sz="1000">
                <a:solidFill>
                  <a:srgbClr val="0000FF"/>
                </a:solidFill>
              </a:rPr>
              <a:t> </a:t>
            </a:r>
            <a:r>
              <a:rPr lang="en-GB" sz="1800">
                <a:solidFill>
                  <a:srgbClr val="0000FF"/>
                </a:solidFill>
              </a:rPr>
              <a:t>Fibre sends data (on Level1 accept)</a:t>
            </a:r>
          </a:p>
          <a:p>
            <a:endParaRPr lang="en-GB"/>
          </a:p>
        </p:txBody>
      </p:sp>
      <p:grpSp>
        <p:nvGrpSpPr>
          <p:cNvPr id="116981" name="Group 245"/>
          <p:cNvGrpSpPr>
            <a:grpSpLocks/>
          </p:cNvGrpSpPr>
          <p:nvPr/>
        </p:nvGrpSpPr>
        <p:grpSpPr bwMode="auto">
          <a:xfrm>
            <a:off x="5384800" y="898525"/>
            <a:ext cx="4462463" cy="6126163"/>
            <a:chOff x="3392" y="566"/>
            <a:chExt cx="2811" cy="3859"/>
          </a:xfrm>
        </p:grpSpPr>
        <p:sp>
          <p:nvSpPr>
            <p:cNvPr id="116903" name="Text Box 167"/>
            <p:cNvSpPr txBox="1">
              <a:spLocks noChangeAspect="1" noChangeArrowheads="1"/>
            </p:cNvSpPr>
            <p:nvPr/>
          </p:nvSpPr>
          <p:spPr bwMode="auto">
            <a:xfrm>
              <a:off x="4299" y="1731"/>
              <a:ext cx="21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>
                  <a:solidFill>
                    <a:schemeClr val="bg1"/>
                  </a:solidFill>
                </a:rPr>
                <a:t>MB</a:t>
              </a:r>
            </a:p>
          </p:txBody>
        </p:sp>
        <p:grpSp>
          <p:nvGrpSpPr>
            <p:cNvPr id="116979" name="Group 243"/>
            <p:cNvGrpSpPr>
              <a:grpSpLocks/>
            </p:cNvGrpSpPr>
            <p:nvPr/>
          </p:nvGrpSpPr>
          <p:grpSpPr bwMode="auto">
            <a:xfrm>
              <a:off x="4456" y="566"/>
              <a:ext cx="1747" cy="3859"/>
              <a:chOff x="4435" y="566"/>
              <a:chExt cx="1747" cy="3859"/>
            </a:xfrm>
          </p:grpSpPr>
          <p:sp>
            <p:nvSpPr>
              <p:cNvPr id="116902" name="Text Box 166"/>
              <p:cNvSpPr txBox="1">
                <a:spLocks noChangeAspect="1" noChangeArrowheads="1"/>
              </p:cNvSpPr>
              <p:nvPr/>
            </p:nvSpPr>
            <p:spPr bwMode="auto">
              <a:xfrm>
                <a:off x="5102" y="660"/>
                <a:ext cx="42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b="1">
                    <a:solidFill>
                      <a:schemeClr val="bg1"/>
                    </a:solidFill>
                  </a:rPr>
                  <a:t>VFE x 5</a:t>
                </a:r>
              </a:p>
            </p:txBody>
          </p:sp>
          <p:sp>
            <p:nvSpPr>
              <p:cNvPr id="116904" name="Text Box 168"/>
              <p:cNvSpPr txBox="1">
                <a:spLocks noChangeAspect="1" noChangeArrowheads="1"/>
              </p:cNvSpPr>
              <p:nvPr/>
            </p:nvSpPr>
            <p:spPr bwMode="auto">
              <a:xfrm>
                <a:off x="5905" y="1249"/>
                <a:ext cx="16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b="1">
                    <a:solidFill>
                      <a:schemeClr val="bg1"/>
                    </a:solidFill>
                  </a:rPr>
                  <a:t>FE </a:t>
                </a:r>
              </a:p>
            </p:txBody>
          </p:sp>
          <p:sp>
            <p:nvSpPr>
              <p:cNvPr id="116905" name="Text Box 169"/>
              <p:cNvSpPr txBox="1">
                <a:spLocks noChangeAspect="1" noChangeArrowheads="1"/>
              </p:cNvSpPr>
              <p:nvPr/>
            </p:nvSpPr>
            <p:spPr bwMode="auto">
              <a:xfrm>
                <a:off x="4621" y="2106"/>
                <a:ext cx="267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b="1">
                    <a:solidFill>
                      <a:schemeClr val="bg1"/>
                    </a:solidFill>
                  </a:rPr>
                  <a:t>LVR</a:t>
                </a:r>
              </a:p>
            </p:txBody>
          </p:sp>
          <p:sp>
            <p:nvSpPr>
              <p:cNvPr id="116906" name="Line 170"/>
              <p:cNvSpPr>
                <a:spLocks noChangeAspect="1" noChangeShapeType="1"/>
              </p:cNvSpPr>
              <p:nvPr/>
            </p:nvSpPr>
            <p:spPr bwMode="auto">
              <a:xfrm flipH="1">
                <a:off x="5156" y="821"/>
                <a:ext cx="107" cy="21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116928" name="Picture 192" descr="Noise_3x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70" y="1829"/>
                <a:ext cx="1510" cy="13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6929" name="Rectangle 193"/>
              <p:cNvSpPr>
                <a:spLocks noChangeArrowheads="1"/>
              </p:cNvSpPr>
              <p:nvPr/>
            </p:nvSpPr>
            <p:spPr bwMode="auto">
              <a:xfrm>
                <a:off x="4889" y="2643"/>
                <a:ext cx="558" cy="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7969" tIns="48984" rIns="97969" bIns="48984">
                <a:spAutoFit/>
              </a:bodyPr>
              <a:lstStyle/>
              <a:p>
                <a:pPr defTabSz="979488"/>
                <a:r>
                  <a:rPr lang="el-GR" sz="2400" b="1">
                    <a:solidFill>
                      <a:srgbClr val="FF6600"/>
                    </a:solidFill>
                    <a:latin typeface="Times New Roman" pitchFamily="18" charset="0"/>
                  </a:rPr>
                  <a:t>Σ</a:t>
                </a:r>
                <a:r>
                  <a:rPr lang="en-GB" sz="1000" b="1">
                    <a:solidFill>
                      <a:srgbClr val="FF6600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>
                    <a:solidFill>
                      <a:srgbClr val="FF6600"/>
                    </a:solidFill>
                    <a:latin typeface="Times New Roman" pitchFamily="18" charset="0"/>
                  </a:rPr>
                  <a:t>3x3</a:t>
                </a:r>
              </a:p>
            </p:txBody>
          </p:sp>
          <p:sp>
            <p:nvSpPr>
              <p:cNvPr id="116930" name="Text Box 194"/>
              <p:cNvSpPr txBox="1">
                <a:spLocks noChangeArrowheads="1"/>
              </p:cNvSpPr>
              <p:nvPr/>
            </p:nvSpPr>
            <p:spPr bwMode="auto">
              <a:xfrm>
                <a:off x="4987" y="2325"/>
                <a:ext cx="40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b="1">
                    <a:solidFill>
                      <a:schemeClr val="accent2"/>
                    </a:solidFill>
                  </a:rPr>
                  <a:t>Mean = 127 MeV</a:t>
                </a:r>
              </a:p>
            </p:txBody>
          </p:sp>
          <p:sp>
            <p:nvSpPr>
              <p:cNvPr id="116933" name="Text Box 197"/>
              <p:cNvSpPr txBox="1">
                <a:spLocks noChangeArrowheads="1"/>
              </p:cNvSpPr>
              <p:nvPr/>
            </p:nvSpPr>
            <p:spPr bwMode="auto">
              <a:xfrm>
                <a:off x="5123" y="4329"/>
                <a:ext cx="1043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 b="1"/>
                  <a:t>Energy  Equivalence (MeV)</a:t>
                </a:r>
              </a:p>
            </p:txBody>
          </p:sp>
          <p:pic>
            <p:nvPicPr>
              <p:cNvPr id="116950" name="Picture 214" descr="Noise_5x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70" y="3083"/>
                <a:ext cx="1508" cy="126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6951" name="Rectangle 215"/>
              <p:cNvSpPr>
                <a:spLocks noChangeArrowheads="1"/>
              </p:cNvSpPr>
              <p:nvPr/>
            </p:nvSpPr>
            <p:spPr bwMode="auto">
              <a:xfrm>
                <a:off x="4897" y="3233"/>
                <a:ext cx="562" cy="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7969" tIns="48984" rIns="97969" bIns="48984">
                <a:spAutoFit/>
              </a:bodyPr>
              <a:lstStyle/>
              <a:p>
                <a:pPr defTabSz="979488"/>
                <a:r>
                  <a:rPr lang="el-GR" sz="2400" b="1">
                    <a:solidFill>
                      <a:srgbClr val="0066FF"/>
                    </a:solidFill>
                    <a:latin typeface="Times New Roman" pitchFamily="18" charset="0"/>
                  </a:rPr>
                  <a:t>Σ</a:t>
                </a:r>
                <a:r>
                  <a:rPr lang="en-US">
                    <a:solidFill>
                      <a:srgbClr val="0066FF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>
                    <a:solidFill>
                      <a:srgbClr val="0066FF"/>
                    </a:solidFill>
                    <a:latin typeface="Times New Roman" pitchFamily="18" charset="0"/>
                  </a:rPr>
                  <a:t>5x5</a:t>
                </a:r>
              </a:p>
            </p:txBody>
          </p:sp>
          <p:sp>
            <p:nvSpPr>
              <p:cNvPr id="116952" name="Text Box 216"/>
              <p:cNvSpPr txBox="1">
                <a:spLocks noChangeArrowheads="1"/>
              </p:cNvSpPr>
              <p:nvPr/>
            </p:nvSpPr>
            <p:spPr bwMode="auto">
              <a:xfrm>
                <a:off x="4987" y="3550"/>
                <a:ext cx="40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b="1">
                    <a:solidFill>
                      <a:schemeClr val="accent2"/>
                    </a:solidFill>
                  </a:rPr>
                  <a:t>Mean = 213 MeV</a:t>
                </a:r>
              </a:p>
            </p:txBody>
          </p:sp>
          <p:sp>
            <p:nvSpPr>
              <p:cNvPr id="116953" name="Line 217"/>
              <p:cNvSpPr>
                <a:spLocks noChangeShapeType="1"/>
              </p:cNvSpPr>
              <p:nvPr/>
            </p:nvSpPr>
            <p:spPr bwMode="auto">
              <a:xfrm>
                <a:off x="4435" y="3187"/>
                <a:ext cx="499" cy="18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116956" name="Picture 220" descr="Noise_1x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70" y="566"/>
                <a:ext cx="1512" cy="1361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16957" name="Rectangle 221"/>
              <p:cNvSpPr>
                <a:spLocks noChangeArrowheads="1"/>
              </p:cNvSpPr>
              <p:nvPr/>
            </p:nvSpPr>
            <p:spPr bwMode="auto">
              <a:xfrm>
                <a:off x="4912" y="1327"/>
                <a:ext cx="538" cy="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7969" tIns="48984" rIns="97969" bIns="48984">
                <a:spAutoFit/>
              </a:bodyPr>
              <a:lstStyle/>
              <a:p>
                <a:pPr defTabSz="979488" eaLnBrk="1" hangingPunct="1"/>
                <a:r>
                  <a:rPr lang="el-GR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Σ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1x1</a:t>
                </a:r>
              </a:p>
            </p:txBody>
          </p:sp>
          <p:sp>
            <p:nvSpPr>
              <p:cNvPr id="116958" name="Text Box 222"/>
              <p:cNvSpPr txBox="1">
                <a:spLocks noChangeArrowheads="1"/>
              </p:cNvSpPr>
              <p:nvPr/>
            </p:nvSpPr>
            <p:spPr bwMode="auto">
              <a:xfrm>
                <a:off x="4987" y="1055"/>
                <a:ext cx="40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b="1">
                    <a:solidFill>
                      <a:schemeClr val="accent2"/>
                    </a:solidFill>
                  </a:rPr>
                  <a:t>Mean = 41.5 MeV</a:t>
                </a:r>
              </a:p>
            </p:txBody>
          </p:sp>
        </p:grpSp>
        <p:grpSp>
          <p:nvGrpSpPr>
            <p:cNvPr id="116978" name="Group 242"/>
            <p:cNvGrpSpPr>
              <a:grpSpLocks/>
            </p:cNvGrpSpPr>
            <p:nvPr/>
          </p:nvGrpSpPr>
          <p:grpSpPr bwMode="auto">
            <a:xfrm>
              <a:off x="3710" y="2552"/>
              <a:ext cx="833" cy="909"/>
              <a:chOff x="3347" y="1010"/>
              <a:chExt cx="833" cy="909"/>
            </a:xfrm>
          </p:grpSpPr>
          <p:sp>
            <p:nvSpPr>
              <p:cNvPr id="116920" name="Rectangle 184"/>
              <p:cNvSpPr>
                <a:spLocks noChangeArrowheads="1"/>
              </p:cNvSpPr>
              <p:nvPr/>
            </p:nvSpPr>
            <p:spPr bwMode="auto">
              <a:xfrm>
                <a:off x="3846" y="1555"/>
                <a:ext cx="166" cy="182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solidFill>
                    <a:srgbClr val="FF9933"/>
                  </a:solidFill>
                  <a:latin typeface="Arial" charset="0"/>
                </a:endParaRPr>
              </a:p>
            </p:txBody>
          </p:sp>
          <p:sp>
            <p:nvSpPr>
              <p:cNvPr id="116921" name="Rectangle 185"/>
              <p:cNvSpPr>
                <a:spLocks noChangeArrowheads="1"/>
              </p:cNvSpPr>
              <p:nvPr/>
            </p:nvSpPr>
            <p:spPr bwMode="auto">
              <a:xfrm>
                <a:off x="3679" y="1555"/>
                <a:ext cx="167" cy="182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solidFill>
                    <a:srgbClr val="FF9933"/>
                  </a:solidFill>
                  <a:latin typeface="Arial" charset="0"/>
                </a:endParaRPr>
              </a:p>
            </p:txBody>
          </p:sp>
          <p:sp>
            <p:nvSpPr>
              <p:cNvPr id="116922" name="Rectangle 186"/>
              <p:cNvSpPr>
                <a:spLocks noChangeArrowheads="1"/>
              </p:cNvSpPr>
              <p:nvPr/>
            </p:nvSpPr>
            <p:spPr bwMode="auto">
              <a:xfrm>
                <a:off x="3513" y="1555"/>
                <a:ext cx="166" cy="182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solidFill>
                    <a:srgbClr val="FF9933"/>
                  </a:solidFill>
                  <a:latin typeface="Arial" charset="0"/>
                </a:endParaRPr>
              </a:p>
            </p:txBody>
          </p:sp>
          <p:sp>
            <p:nvSpPr>
              <p:cNvPr id="116923" name="Rectangle 187"/>
              <p:cNvSpPr>
                <a:spLocks noChangeArrowheads="1"/>
              </p:cNvSpPr>
              <p:nvPr/>
            </p:nvSpPr>
            <p:spPr bwMode="auto">
              <a:xfrm>
                <a:off x="3846" y="1373"/>
                <a:ext cx="166" cy="182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solidFill>
                    <a:srgbClr val="FF9933"/>
                  </a:solidFill>
                  <a:latin typeface="Arial" charset="0"/>
                </a:endParaRPr>
              </a:p>
            </p:txBody>
          </p:sp>
          <p:sp>
            <p:nvSpPr>
              <p:cNvPr id="116924" name="Rectangle 188"/>
              <p:cNvSpPr>
                <a:spLocks noChangeArrowheads="1"/>
              </p:cNvSpPr>
              <p:nvPr/>
            </p:nvSpPr>
            <p:spPr bwMode="auto">
              <a:xfrm>
                <a:off x="3513" y="1373"/>
                <a:ext cx="166" cy="182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solidFill>
                    <a:srgbClr val="FF9933"/>
                  </a:solidFill>
                  <a:latin typeface="Arial" charset="0"/>
                </a:endParaRPr>
              </a:p>
            </p:txBody>
          </p:sp>
          <p:sp>
            <p:nvSpPr>
              <p:cNvPr id="116925" name="Rectangle 189"/>
              <p:cNvSpPr>
                <a:spLocks noChangeArrowheads="1"/>
              </p:cNvSpPr>
              <p:nvPr/>
            </p:nvSpPr>
            <p:spPr bwMode="auto">
              <a:xfrm>
                <a:off x="3846" y="1192"/>
                <a:ext cx="166" cy="181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solidFill>
                    <a:srgbClr val="FF9933"/>
                  </a:solidFill>
                  <a:latin typeface="Arial" charset="0"/>
                </a:endParaRPr>
              </a:p>
            </p:txBody>
          </p:sp>
          <p:sp>
            <p:nvSpPr>
              <p:cNvPr id="116926" name="Rectangle 190"/>
              <p:cNvSpPr>
                <a:spLocks noChangeArrowheads="1"/>
              </p:cNvSpPr>
              <p:nvPr/>
            </p:nvSpPr>
            <p:spPr bwMode="auto">
              <a:xfrm>
                <a:off x="3679" y="1192"/>
                <a:ext cx="167" cy="181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solidFill>
                    <a:srgbClr val="FF9933"/>
                  </a:solidFill>
                  <a:latin typeface="Arial" charset="0"/>
                </a:endParaRPr>
              </a:p>
            </p:txBody>
          </p:sp>
          <p:sp>
            <p:nvSpPr>
              <p:cNvPr id="116927" name="Rectangle 191"/>
              <p:cNvSpPr>
                <a:spLocks noChangeArrowheads="1"/>
              </p:cNvSpPr>
              <p:nvPr/>
            </p:nvSpPr>
            <p:spPr bwMode="auto">
              <a:xfrm>
                <a:off x="3513" y="1192"/>
                <a:ext cx="166" cy="181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solidFill>
                    <a:srgbClr val="FF9933"/>
                  </a:solidFill>
                  <a:latin typeface="Arial" charset="0"/>
                </a:endParaRPr>
              </a:p>
            </p:txBody>
          </p:sp>
          <p:sp>
            <p:nvSpPr>
              <p:cNvPr id="116934" name="Rectangle 198"/>
              <p:cNvSpPr>
                <a:spLocks noChangeArrowheads="1"/>
              </p:cNvSpPr>
              <p:nvPr/>
            </p:nvSpPr>
            <p:spPr bwMode="auto">
              <a:xfrm>
                <a:off x="4012" y="1737"/>
                <a:ext cx="167" cy="181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35" name="Rectangle 199"/>
              <p:cNvSpPr>
                <a:spLocks noChangeArrowheads="1"/>
              </p:cNvSpPr>
              <p:nvPr/>
            </p:nvSpPr>
            <p:spPr bwMode="auto">
              <a:xfrm>
                <a:off x="3846" y="1737"/>
                <a:ext cx="166" cy="181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36" name="Rectangle 200"/>
              <p:cNvSpPr>
                <a:spLocks noChangeArrowheads="1"/>
              </p:cNvSpPr>
              <p:nvPr/>
            </p:nvSpPr>
            <p:spPr bwMode="auto">
              <a:xfrm>
                <a:off x="3679" y="1737"/>
                <a:ext cx="167" cy="181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37" name="Rectangle 201"/>
              <p:cNvSpPr>
                <a:spLocks noChangeArrowheads="1"/>
              </p:cNvSpPr>
              <p:nvPr/>
            </p:nvSpPr>
            <p:spPr bwMode="auto">
              <a:xfrm>
                <a:off x="3513" y="1737"/>
                <a:ext cx="166" cy="181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38" name="Rectangle 202"/>
              <p:cNvSpPr>
                <a:spLocks noChangeArrowheads="1"/>
              </p:cNvSpPr>
              <p:nvPr/>
            </p:nvSpPr>
            <p:spPr bwMode="auto">
              <a:xfrm>
                <a:off x="3347" y="1737"/>
                <a:ext cx="166" cy="181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39" name="Rectangle 203"/>
              <p:cNvSpPr>
                <a:spLocks noChangeArrowheads="1"/>
              </p:cNvSpPr>
              <p:nvPr/>
            </p:nvSpPr>
            <p:spPr bwMode="auto">
              <a:xfrm>
                <a:off x="4012" y="1555"/>
                <a:ext cx="167" cy="182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0" name="Rectangle 204"/>
              <p:cNvSpPr>
                <a:spLocks noChangeArrowheads="1"/>
              </p:cNvSpPr>
              <p:nvPr/>
            </p:nvSpPr>
            <p:spPr bwMode="auto">
              <a:xfrm>
                <a:off x="3347" y="1555"/>
                <a:ext cx="166" cy="182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1" name="Rectangle 205"/>
              <p:cNvSpPr>
                <a:spLocks noChangeArrowheads="1"/>
              </p:cNvSpPr>
              <p:nvPr/>
            </p:nvSpPr>
            <p:spPr bwMode="auto">
              <a:xfrm>
                <a:off x="4012" y="1373"/>
                <a:ext cx="167" cy="182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2" name="Rectangle 206"/>
              <p:cNvSpPr>
                <a:spLocks noChangeArrowheads="1"/>
              </p:cNvSpPr>
              <p:nvPr/>
            </p:nvSpPr>
            <p:spPr bwMode="auto">
              <a:xfrm>
                <a:off x="3347" y="1373"/>
                <a:ext cx="166" cy="182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3" name="Rectangle 207"/>
              <p:cNvSpPr>
                <a:spLocks noChangeArrowheads="1"/>
              </p:cNvSpPr>
              <p:nvPr/>
            </p:nvSpPr>
            <p:spPr bwMode="auto">
              <a:xfrm>
                <a:off x="4012" y="1192"/>
                <a:ext cx="167" cy="181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4" name="Rectangle 208"/>
              <p:cNvSpPr>
                <a:spLocks noChangeArrowheads="1"/>
              </p:cNvSpPr>
              <p:nvPr/>
            </p:nvSpPr>
            <p:spPr bwMode="auto">
              <a:xfrm>
                <a:off x="3347" y="1192"/>
                <a:ext cx="166" cy="181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5" name="Rectangle 209"/>
              <p:cNvSpPr>
                <a:spLocks noChangeArrowheads="1"/>
              </p:cNvSpPr>
              <p:nvPr/>
            </p:nvSpPr>
            <p:spPr bwMode="auto">
              <a:xfrm>
                <a:off x="4012" y="1010"/>
                <a:ext cx="167" cy="182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6" name="Rectangle 210"/>
              <p:cNvSpPr>
                <a:spLocks noChangeArrowheads="1"/>
              </p:cNvSpPr>
              <p:nvPr/>
            </p:nvSpPr>
            <p:spPr bwMode="auto">
              <a:xfrm>
                <a:off x="3846" y="1010"/>
                <a:ext cx="166" cy="182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7" name="Rectangle 211"/>
              <p:cNvSpPr>
                <a:spLocks noChangeArrowheads="1"/>
              </p:cNvSpPr>
              <p:nvPr/>
            </p:nvSpPr>
            <p:spPr bwMode="auto">
              <a:xfrm>
                <a:off x="3679" y="1010"/>
                <a:ext cx="167" cy="182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8" name="Rectangle 212"/>
              <p:cNvSpPr>
                <a:spLocks noChangeArrowheads="1"/>
              </p:cNvSpPr>
              <p:nvPr/>
            </p:nvSpPr>
            <p:spPr bwMode="auto">
              <a:xfrm>
                <a:off x="3513" y="1010"/>
                <a:ext cx="166" cy="182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16949" name="Rectangle 213"/>
              <p:cNvSpPr>
                <a:spLocks noChangeArrowheads="1"/>
              </p:cNvSpPr>
              <p:nvPr/>
            </p:nvSpPr>
            <p:spPr bwMode="auto">
              <a:xfrm>
                <a:off x="3347" y="1010"/>
                <a:ext cx="166" cy="182"/>
              </a:xfrm>
              <a:prstGeom prst="rect">
                <a:avLst/>
              </a:prstGeom>
              <a:solidFill>
                <a:srgbClr val="33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7969" tIns="48984" rIns="97969" bIns="48984"/>
              <a:lstStyle/>
              <a:p>
                <a:pPr>
                  <a:spcBef>
                    <a:spcPct val="20000"/>
                  </a:spcBef>
                </a:pPr>
                <a:endParaRPr lang="en-GB">
                  <a:latin typeface="Arial" charset="0"/>
                </a:endParaRPr>
              </a:p>
            </p:txBody>
          </p:sp>
          <p:grpSp>
            <p:nvGrpSpPr>
              <p:cNvPr id="116977" name="Group 241"/>
              <p:cNvGrpSpPr>
                <a:grpSpLocks/>
              </p:cNvGrpSpPr>
              <p:nvPr/>
            </p:nvGrpSpPr>
            <p:grpSpPr bwMode="auto">
              <a:xfrm>
                <a:off x="3347" y="1010"/>
                <a:ext cx="833" cy="909"/>
                <a:chOff x="3347" y="1010"/>
                <a:chExt cx="833" cy="909"/>
              </a:xfrm>
            </p:grpSpPr>
            <p:sp>
              <p:nvSpPr>
                <p:cNvPr id="116955" name="Rectangle 219"/>
                <p:cNvSpPr>
                  <a:spLocks noChangeArrowheads="1"/>
                </p:cNvSpPr>
                <p:nvPr/>
              </p:nvSpPr>
              <p:spPr bwMode="auto">
                <a:xfrm>
                  <a:off x="3679" y="1373"/>
                  <a:ext cx="167" cy="182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97969" tIns="48984" rIns="97969" bIns="48984"/>
                <a:lstStyle/>
                <a:p>
                  <a:pPr>
                    <a:spcBef>
                      <a:spcPct val="20000"/>
                    </a:spcBef>
                  </a:pPr>
                  <a:endParaRPr lang="en-GB">
                    <a:solidFill>
                      <a:srgbClr val="FF9933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16976" name="Group 240"/>
                <p:cNvGrpSpPr>
                  <a:grpSpLocks/>
                </p:cNvGrpSpPr>
                <p:nvPr/>
              </p:nvGrpSpPr>
              <p:grpSpPr bwMode="auto">
                <a:xfrm>
                  <a:off x="3347" y="1010"/>
                  <a:ext cx="833" cy="909"/>
                  <a:chOff x="3347" y="1010"/>
                  <a:chExt cx="833" cy="909"/>
                </a:xfrm>
              </p:grpSpPr>
              <p:sp>
                <p:nvSpPr>
                  <p:cNvPr id="116961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3513" y="1010"/>
                    <a:ext cx="1" cy="90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962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3679" y="1010"/>
                    <a:ext cx="1" cy="90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963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3846" y="1010"/>
                    <a:ext cx="1" cy="90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964" name="Line 228"/>
                  <p:cNvSpPr>
                    <a:spLocks noChangeShapeType="1"/>
                  </p:cNvSpPr>
                  <p:nvPr/>
                </p:nvSpPr>
                <p:spPr bwMode="auto">
                  <a:xfrm>
                    <a:off x="4012" y="1010"/>
                    <a:ext cx="1" cy="90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116966" name="Group 230"/>
                  <p:cNvGrpSpPr>
                    <a:grpSpLocks/>
                  </p:cNvGrpSpPr>
                  <p:nvPr/>
                </p:nvGrpSpPr>
                <p:grpSpPr bwMode="auto">
                  <a:xfrm>
                    <a:off x="3347" y="1010"/>
                    <a:ext cx="833" cy="909"/>
                    <a:chOff x="3347" y="1010"/>
                    <a:chExt cx="833" cy="909"/>
                  </a:xfrm>
                </p:grpSpPr>
                <p:sp>
                  <p:nvSpPr>
                    <p:cNvPr id="116967" name="Line 2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7" y="1010"/>
                      <a:ext cx="832" cy="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968" name="Line 2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7" y="1192"/>
                      <a:ext cx="832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969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7" y="1373"/>
                      <a:ext cx="832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970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7" y="1555"/>
                      <a:ext cx="832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971" name="Line 2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7" y="1737"/>
                      <a:ext cx="832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972" name="Line 2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7" y="1918"/>
                      <a:ext cx="832" cy="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973" name="Line 2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47" y="1010"/>
                      <a:ext cx="1" cy="908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6974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79" y="1010"/>
                      <a:ext cx="1" cy="908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116959" name="Line 223"/>
            <p:cNvSpPr>
              <a:spLocks noChangeShapeType="1"/>
            </p:cNvSpPr>
            <p:nvPr/>
          </p:nvSpPr>
          <p:spPr bwMode="auto">
            <a:xfrm flipV="1">
              <a:off x="4209" y="1554"/>
              <a:ext cx="907" cy="145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931" name="Line 195"/>
            <p:cNvSpPr>
              <a:spLocks noChangeShapeType="1"/>
            </p:cNvSpPr>
            <p:nvPr/>
          </p:nvSpPr>
          <p:spPr bwMode="auto">
            <a:xfrm flipV="1">
              <a:off x="4345" y="2824"/>
              <a:ext cx="589" cy="182"/>
            </a:xfrm>
            <a:prstGeom prst="line">
              <a:avLst/>
            </a:prstGeom>
            <a:noFill/>
            <a:ln w="28575">
              <a:solidFill>
                <a:srgbClr val="FB6C1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6980" name="AutoShape 244"/>
            <p:cNvSpPr>
              <a:spLocks noChangeArrowheads="1"/>
            </p:cNvSpPr>
            <p:nvPr/>
          </p:nvSpPr>
          <p:spPr bwMode="auto">
            <a:xfrm>
              <a:off x="3392" y="692"/>
              <a:ext cx="1270" cy="1633"/>
            </a:xfrm>
            <a:prstGeom prst="roundRect">
              <a:avLst>
                <a:gd name="adj" fmla="val 16667"/>
              </a:avLst>
            </a:prstGeom>
            <a:solidFill>
              <a:srgbClr val="FFD9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660033">
                  <a:alpha val="50000"/>
                </a:srgbClr>
              </a:outerShdw>
            </a:effectLst>
          </p:spPr>
          <p:txBody>
            <a:bodyPr wrap="none" lIns="0" tIns="108000" rIns="0" bIns="108000" anchor="ctr"/>
            <a:lstStyle/>
            <a:p>
              <a:pPr algn="ctr">
                <a:spcBef>
                  <a:spcPct val="50000"/>
                </a:spcBef>
              </a:pPr>
              <a:r>
                <a:rPr lang="en-GB" sz="1800" b="1">
                  <a:solidFill>
                    <a:srgbClr val="660033"/>
                  </a:solidFill>
                </a:rPr>
                <a:t>Noise measured</a:t>
              </a:r>
              <a:br>
                <a:rPr lang="en-GB" sz="1800" b="1">
                  <a:solidFill>
                    <a:srgbClr val="660033"/>
                  </a:solidFill>
                </a:rPr>
              </a:br>
              <a:r>
                <a:rPr lang="en-GB" sz="1800" b="1">
                  <a:solidFill>
                    <a:srgbClr val="660033"/>
                  </a:solidFill>
                </a:rPr>
                <a:t> in Test Beam</a:t>
              </a:r>
            </a:p>
            <a:p>
              <a:pPr algn="ctr">
                <a:spcBef>
                  <a:spcPct val="50000"/>
                </a:spcBef>
              </a:pPr>
              <a:r>
                <a:rPr lang="en-GB" sz="1800">
                  <a:solidFill>
                    <a:srgbClr val="660033"/>
                  </a:solidFill>
                </a:rPr>
                <a:t>With dynamic</a:t>
              </a:r>
              <a:br>
                <a:rPr lang="en-GB" sz="1800">
                  <a:solidFill>
                    <a:srgbClr val="660033"/>
                  </a:solidFill>
                </a:rPr>
              </a:br>
              <a:r>
                <a:rPr lang="en-GB" sz="1800">
                  <a:solidFill>
                    <a:srgbClr val="660033"/>
                  </a:solidFill>
                </a:rPr>
                <a:t>pedestal sampling:</a:t>
              </a:r>
            </a:p>
            <a:p>
              <a:pPr algn="ctr">
                <a:spcBef>
                  <a:spcPct val="20000"/>
                </a:spcBef>
              </a:pPr>
              <a:r>
                <a:rPr lang="en-GB" sz="1800">
                  <a:solidFill>
                    <a:srgbClr val="660033"/>
                  </a:solidFill>
                </a:rPr>
                <a:t>Cluster noise</a:t>
              </a:r>
              <a:br>
                <a:rPr lang="en-GB" sz="1800">
                  <a:solidFill>
                    <a:srgbClr val="660033"/>
                  </a:solidFill>
                </a:rPr>
              </a:br>
              <a:r>
                <a:rPr lang="en-GB" sz="1800">
                  <a:solidFill>
                    <a:srgbClr val="660033"/>
                  </a:solidFill>
                </a:rPr>
                <a:t>scales as </a:t>
              </a:r>
              <a:r>
                <a:rPr lang="en-GB" sz="1800">
                  <a:solidFill>
                    <a:srgbClr val="660033"/>
                  </a:solidFill>
                  <a:sym typeface="Symbol" pitchFamily="18" charset="2"/>
                </a:rPr>
                <a:t>n for</a:t>
              </a:r>
              <a:br>
                <a:rPr lang="en-GB" sz="1800">
                  <a:solidFill>
                    <a:srgbClr val="660033"/>
                  </a:solidFill>
                  <a:sym typeface="Symbol" pitchFamily="18" charset="2"/>
                </a:rPr>
              </a:br>
              <a:r>
                <a:rPr lang="en-GB" sz="1800">
                  <a:solidFill>
                    <a:srgbClr val="660033"/>
                  </a:solidFill>
                  <a:sym typeface="Symbol" pitchFamily="18" charset="2"/>
                </a:rPr>
                <a:t>clusters summed</a:t>
              </a:r>
              <a:br>
                <a:rPr lang="en-GB" sz="1800">
                  <a:solidFill>
                    <a:srgbClr val="660033"/>
                  </a:solidFill>
                  <a:sym typeface="Symbol" pitchFamily="18" charset="2"/>
                </a:rPr>
              </a:br>
              <a:r>
                <a:rPr lang="en-GB" sz="1800">
                  <a:solidFill>
                    <a:srgbClr val="660033"/>
                  </a:solidFill>
                  <a:sym typeface="Symbol" pitchFamily="18" charset="2"/>
                </a:rPr>
                <a:t>over n channels</a:t>
              </a: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Hadron</a:t>
            </a:r>
            <a:r>
              <a:rPr lang="en-GB" dirty="0" smtClean="0"/>
              <a:t> </a:t>
            </a:r>
            <a:r>
              <a:rPr lang="en-GB" dirty="0" err="1" smtClean="0"/>
              <a:t>calorimetry</a:t>
            </a:r>
            <a:r>
              <a:rPr lang="en-GB" dirty="0" smtClean="0"/>
              <a:t> basics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			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4</a:t>
            </a:fld>
            <a:endParaRPr lang="en-US" sz="1400" i="0" dirty="0">
              <a:latin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7650" y="938213"/>
            <a:ext cx="9385300" cy="2744781"/>
          </a:xfrm>
          <a:prstGeom prst="rect">
            <a:avLst/>
          </a:prstGeom>
          <a:solidFill>
            <a:srgbClr val="FFE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5998" tIns="17998" rIns="35998" bIns="17998">
            <a:spAutoFit/>
          </a:bodyPr>
          <a:lstStyle/>
          <a:p>
            <a:pPr defTabSz="292100">
              <a:buFont typeface="Wingdings" pitchFamily="2" charset="2"/>
              <a:buNone/>
            </a:pPr>
            <a:r>
              <a:rPr lang="en-GB" sz="1800" dirty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The absorber depth required to contain </a:t>
            </a:r>
            <a:r>
              <a:rPr lang="en-GB" sz="1800" dirty="0" err="1">
                <a:solidFill>
                  <a:schemeClr val="accent2"/>
                </a:solidFill>
                <a:cs typeface="Arial" charset="0"/>
                <a:sym typeface="Symbol" pitchFamily="18" charset="2"/>
              </a:rPr>
              <a:t>hadron</a:t>
            </a:r>
            <a:r>
              <a:rPr lang="en-GB" sz="1800" dirty="0">
                <a:solidFill>
                  <a:schemeClr val="accent2"/>
                </a:solidFill>
                <a:cs typeface="Arial" charset="0"/>
                <a:sym typeface="Symbol" pitchFamily="18" charset="2"/>
              </a:rPr>
              <a:t> showers is </a:t>
            </a:r>
            <a:r>
              <a:rPr lang="en-GB" sz="1800" dirty="0">
                <a:solidFill>
                  <a:srgbClr val="0033CC"/>
                </a:solidFill>
                <a:sym typeface="Symbol" pitchFamily="18" charset="2"/>
              </a:rPr>
              <a:t>10</a:t>
            </a:r>
            <a:r>
              <a:rPr lang="en-GB" sz="1800" i="1" dirty="0">
                <a:solidFill>
                  <a:srgbClr val="0033CC"/>
                </a:solidFill>
                <a:latin typeface="Symbol" pitchFamily="18" charset="2"/>
              </a:rPr>
              <a:t>l</a:t>
            </a:r>
            <a:r>
              <a:rPr lang="en-GB" sz="1800" b="1" i="1" baseline="-20000" dirty="0">
                <a:solidFill>
                  <a:srgbClr val="0033CC"/>
                </a:solidFill>
                <a:latin typeface="Symbol" pitchFamily="18" charset="2"/>
              </a:rPr>
              <a:t>I</a:t>
            </a:r>
            <a: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  (150 cm for Cu</a:t>
            </a:r>
            <a:r>
              <a:rPr lang="en-GB" sz="1800" dirty="0" smtClean="0">
                <a:solidFill>
                  <a:srgbClr val="0033CC"/>
                </a:solidFill>
                <a:cs typeface="Arial" charset="0"/>
                <a:sym typeface="Symbol" pitchFamily="18" charset="2"/>
              </a:rPr>
              <a:t>).</a:t>
            </a:r>
            <a:endParaRPr lang="en-GB" sz="1800" b="1" dirty="0">
              <a:solidFill>
                <a:srgbClr val="0033CC"/>
              </a:solidFill>
              <a:cs typeface="Arial" charset="0"/>
              <a:sym typeface="Symbol" pitchFamily="18" charset="2"/>
            </a:endParaRPr>
          </a:p>
          <a:p>
            <a:pPr defTabSz="292100">
              <a:spcBef>
                <a:spcPct val="50000"/>
              </a:spcBef>
              <a:buFont typeface="Wingdings" pitchFamily="2" charset="2"/>
              <a:buNone/>
            </a:pPr>
            <a: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Several processes contribute to </a:t>
            </a:r>
            <a:r>
              <a:rPr lang="en-GB" sz="1800" dirty="0" err="1">
                <a:solidFill>
                  <a:srgbClr val="0033CC"/>
                </a:solidFill>
                <a:cs typeface="Arial" charset="0"/>
                <a:sym typeface="Symbol" pitchFamily="18" charset="2"/>
              </a:rPr>
              <a:t>hadron</a:t>
            </a:r>
            <a: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 energy dissipation, </a:t>
            </a:r>
            <a:r>
              <a:rPr lang="en-GB" sz="1800" dirty="0" err="1">
                <a:solidFill>
                  <a:srgbClr val="D60093"/>
                </a:solidFill>
                <a:cs typeface="Arial" charset="0"/>
                <a:sym typeface="Symbol" pitchFamily="18" charset="2"/>
              </a:rPr>
              <a:t>eg</a:t>
            </a: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 in </a:t>
            </a:r>
            <a:r>
              <a:rPr lang="en-GB" sz="1800" dirty="0" err="1">
                <a:solidFill>
                  <a:srgbClr val="D60093"/>
                </a:solidFill>
                <a:cs typeface="Arial" charset="0"/>
                <a:sym typeface="Symbol" pitchFamily="18" charset="2"/>
              </a:rPr>
              <a:t>Pb</a:t>
            </a: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:</a:t>
            </a:r>
          </a:p>
          <a:p>
            <a:pPr defTabSz="292100">
              <a:spcBef>
                <a:spcPct val="50000"/>
              </a:spcBef>
              <a:buFont typeface="Wingdings" pitchFamily="2" charset="2"/>
              <a:buNone/>
            </a:pPr>
            <a: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Thus in general, the </a:t>
            </a:r>
            <a:r>
              <a:rPr lang="en-GB" sz="1800" dirty="0" err="1">
                <a:solidFill>
                  <a:srgbClr val="0033CC"/>
                </a:solidFill>
                <a:cs typeface="Arial" charset="0"/>
                <a:sym typeface="Symbol" pitchFamily="18" charset="2"/>
              </a:rPr>
              <a:t>hadronic</a:t>
            </a:r>
            <a: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 component of a</a:t>
            </a:r>
            <a:b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</a:br>
            <a:r>
              <a:rPr lang="en-GB" sz="1800" dirty="0" err="1">
                <a:solidFill>
                  <a:srgbClr val="0033CC"/>
                </a:solidFill>
                <a:cs typeface="Arial" charset="0"/>
                <a:sym typeface="Symbol" pitchFamily="18" charset="2"/>
              </a:rPr>
              <a:t>hadron</a:t>
            </a:r>
            <a: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 shower produces a smaller signal than</a:t>
            </a:r>
            <a:b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</a:br>
            <a: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the </a:t>
            </a:r>
            <a:r>
              <a:rPr lang="en-GB" sz="1800" dirty="0" err="1">
                <a:solidFill>
                  <a:srgbClr val="0033CC"/>
                </a:solidFill>
                <a:cs typeface="Arial" charset="0"/>
                <a:sym typeface="Symbol" pitchFamily="18" charset="2"/>
              </a:rPr>
              <a:t>em</a:t>
            </a:r>
            <a:r>
              <a:rPr lang="en-GB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 component: </a:t>
            </a:r>
            <a:r>
              <a:rPr lang="en-GB" sz="1800" i="1" dirty="0">
                <a:solidFill>
                  <a:srgbClr val="FF0000"/>
                </a:solidFill>
                <a:latin typeface="Times" pitchFamily="18" charset="0"/>
                <a:cs typeface="Arial" charset="0"/>
                <a:sym typeface="Symbol" pitchFamily="18" charset="2"/>
              </a:rPr>
              <a:t>e</a:t>
            </a:r>
            <a:r>
              <a:rPr lang="en-GB" sz="1800" i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/</a:t>
            </a:r>
            <a:r>
              <a:rPr lang="en-GB" sz="1800" i="1" dirty="0">
                <a:solidFill>
                  <a:srgbClr val="FF0000"/>
                </a:solidFill>
                <a:latin typeface="Times" pitchFamily="18" charset="0"/>
                <a:cs typeface="Arial" charset="0"/>
                <a:sym typeface="Symbol" pitchFamily="18" charset="2"/>
              </a:rPr>
              <a:t>h</a:t>
            </a:r>
            <a:r>
              <a:rPr lang="en-GB" sz="1800" i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 &gt; 1</a:t>
            </a:r>
          </a:p>
          <a:p>
            <a:pPr defTabSz="292100">
              <a:spcBef>
                <a:spcPct val="50000"/>
              </a:spcBef>
              <a:buFont typeface="Wingdings" pitchFamily="2" charset="2"/>
              <a:buNone/>
            </a:pPr>
            <a:r>
              <a:rPr lang="en-GB" sz="2000" i="1" dirty="0" err="1">
                <a:solidFill>
                  <a:srgbClr val="FF0000"/>
                </a:solidFill>
                <a:cs typeface="Arial" charset="0"/>
                <a:sym typeface="Symbol" pitchFamily="18" charset="2"/>
              </a:rPr>
              <a:t>F</a:t>
            </a:r>
            <a:r>
              <a:rPr lang="en-GB" sz="2000" b="1" i="1" baseline="-20000" dirty="0" err="1">
                <a:solidFill>
                  <a:srgbClr val="FF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p</a:t>
            </a:r>
            <a:r>
              <a:rPr lang="en-US" sz="2000" b="1" i="1" baseline="-200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° </a:t>
            </a:r>
            <a:r>
              <a:rPr lang="en-US" sz="20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~ </a:t>
            </a:r>
            <a:r>
              <a:rPr lang="en-US" sz="2000" i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1/3</a:t>
            </a:r>
            <a:r>
              <a:rPr lang="en-US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 at low energies, increasing with energy</a:t>
            </a:r>
          </a:p>
          <a:p>
            <a:pPr defTabSz="292100">
              <a:buFont typeface="Wingdings" pitchFamily="2" charset="2"/>
              <a:buNone/>
            </a:pPr>
            <a:r>
              <a:rPr lang="en-GB" sz="2000" i="1" dirty="0" err="1">
                <a:solidFill>
                  <a:srgbClr val="FF0000"/>
                </a:solidFill>
                <a:cs typeface="Arial" charset="0"/>
                <a:sym typeface="Symbol" pitchFamily="18" charset="2"/>
              </a:rPr>
              <a:t>F</a:t>
            </a:r>
            <a:r>
              <a:rPr lang="en-GB" sz="2000" b="1" i="1" baseline="-20000" dirty="0" err="1">
                <a:solidFill>
                  <a:srgbClr val="FF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p</a:t>
            </a:r>
            <a:r>
              <a:rPr lang="en-US" sz="2000" b="1" i="1" baseline="-200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° </a:t>
            </a:r>
            <a:r>
              <a:rPr lang="en-US" sz="20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~ </a:t>
            </a:r>
            <a:r>
              <a:rPr lang="en-US" sz="2000" i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a log(E)</a:t>
            </a:r>
            <a:endParaRPr lang="en-US" sz="2000" dirty="0">
              <a:solidFill>
                <a:srgbClr val="FF0000"/>
              </a:solidFill>
              <a:cs typeface="Arial" charset="0"/>
              <a:sym typeface="Symbol" pitchFamily="18" charset="2"/>
            </a:endParaRPr>
          </a:p>
          <a:p>
            <a:pPr defTabSz="292100">
              <a:buFont typeface="Wingdings" pitchFamily="2" charset="2"/>
              <a:buNone/>
            </a:pPr>
            <a:r>
              <a:rPr lang="en-US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(since </a:t>
            </a:r>
            <a:r>
              <a:rPr lang="en-US" sz="1800" dirty="0" err="1">
                <a:solidFill>
                  <a:srgbClr val="0033CC"/>
                </a:solidFill>
                <a:cs typeface="Arial" charset="0"/>
                <a:sym typeface="Symbol" pitchFamily="18" charset="2"/>
              </a:rPr>
              <a:t>em</a:t>
            </a:r>
            <a:r>
              <a:rPr lang="en-US" sz="1800" dirty="0">
                <a:solidFill>
                  <a:srgbClr val="0033CC"/>
                </a:solidFill>
                <a:cs typeface="Arial" charset="0"/>
                <a:sym typeface="Symbol" pitchFamily="18" charset="2"/>
              </a:rPr>
              <a:t> component ‘freezes out’)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914775" y="3403476"/>
            <a:ext cx="5718175" cy="1281113"/>
          </a:xfrm>
          <a:prstGeom prst="rect">
            <a:avLst/>
          </a:prstGeom>
          <a:solidFill>
            <a:srgbClr val="FFFFC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5998" tIns="17998" rIns="35998" bIns="17998">
            <a:spAutoFit/>
          </a:bodyPr>
          <a:lstStyle/>
          <a:p>
            <a:pPr defTabSz="292100">
              <a:spcBef>
                <a:spcPct val="20000"/>
              </a:spcBef>
              <a:buFont typeface="Wingdings" pitchFamily="2" charset="2"/>
              <a:buNone/>
            </a:pPr>
            <a:r>
              <a:rPr lang="en-GB" sz="1800" b="1" dirty="0">
                <a:solidFill>
                  <a:srgbClr val="993366"/>
                </a:solidFill>
                <a:cs typeface="Arial" charset="0"/>
                <a:sym typeface="Symbol" pitchFamily="18" charset="2"/>
              </a:rPr>
              <a:t>If </a:t>
            </a:r>
            <a:r>
              <a:rPr lang="en-GB" sz="1800" b="1" i="1" dirty="0">
                <a:solidFill>
                  <a:srgbClr val="FF0000"/>
                </a:solidFill>
                <a:latin typeface="Times" pitchFamily="18" charset="0"/>
                <a:cs typeface="Arial" charset="0"/>
                <a:sym typeface="Symbol" pitchFamily="18" charset="2"/>
              </a:rPr>
              <a:t>e</a:t>
            </a:r>
            <a:r>
              <a:rPr lang="en-GB" sz="1800" b="1" i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/</a:t>
            </a:r>
            <a:r>
              <a:rPr lang="en-GB" sz="1800" b="1" i="1" dirty="0">
                <a:solidFill>
                  <a:srgbClr val="FF0000"/>
                </a:solidFill>
                <a:latin typeface="Times" pitchFamily="18" charset="0"/>
                <a:cs typeface="Arial" charset="0"/>
                <a:sym typeface="Symbol" pitchFamily="18" charset="2"/>
              </a:rPr>
              <a:t>h</a:t>
            </a:r>
            <a:r>
              <a:rPr lang="en-GB" sz="1800" b="1" i="1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  1</a:t>
            </a:r>
            <a:r>
              <a:rPr lang="en-GB" sz="1800" b="1" i="1" dirty="0">
                <a:solidFill>
                  <a:srgbClr val="993366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 smtClean="0">
                <a:solidFill>
                  <a:srgbClr val="993366"/>
                </a:solidFill>
                <a:cs typeface="Arial" charset="0"/>
                <a:sym typeface="Symbol" pitchFamily="18" charset="2"/>
              </a:rPr>
              <a:t>:   -</a:t>
            </a:r>
            <a:r>
              <a:rPr lang="en-US" sz="1800" dirty="0" smtClean="0">
                <a:solidFill>
                  <a:srgbClr val="993366"/>
                </a:solidFill>
                <a:sym typeface="Symbol" pitchFamily="18" charset="2"/>
              </a:rPr>
              <a:t>  </a:t>
            </a:r>
            <a:r>
              <a:rPr lang="en-US" sz="1800" dirty="0">
                <a:solidFill>
                  <a:srgbClr val="993366"/>
                </a:solidFill>
                <a:sym typeface="Symbol" pitchFamily="18" charset="2"/>
              </a:rPr>
              <a:t>response with energy is non-linear</a:t>
            </a:r>
          </a:p>
          <a:p>
            <a:pPr defTabSz="292100"/>
            <a:r>
              <a:rPr lang="en-GB" sz="1800" dirty="0">
                <a:solidFill>
                  <a:srgbClr val="993366"/>
                </a:solidFill>
                <a:cs typeface="Arial" charset="0"/>
                <a:sym typeface="Symbol" pitchFamily="18" charset="2"/>
              </a:rPr>
              <a:t>				-  fluctuations on </a:t>
            </a:r>
            <a:r>
              <a:rPr lang="en-GB" sz="1800" i="1" dirty="0" err="1">
                <a:solidFill>
                  <a:srgbClr val="FF0000"/>
                </a:solidFill>
                <a:cs typeface="Arial" charset="0"/>
                <a:sym typeface="Symbol" pitchFamily="18" charset="2"/>
              </a:rPr>
              <a:t>F</a:t>
            </a:r>
            <a:r>
              <a:rPr lang="en-GB" sz="1800" b="1" i="1" baseline="-20000" dirty="0" err="1">
                <a:solidFill>
                  <a:srgbClr val="FF0000"/>
                </a:solidFill>
                <a:latin typeface="Symbol" pitchFamily="18" charset="2"/>
                <a:cs typeface="Arial" charset="0"/>
                <a:sym typeface="Symbol" pitchFamily="18" charset="2"/>
              </a:rPr>
              <a:t>p</a:t>
            </a:r>
            <a:r>
              <a:rPr lang="en-US" sz="1800" b="1" i="1" baseline="-200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°</a:t>
            </a:r>
            <a:r>
              <a:rPr lang="en-GB" sz="1800" dirty="0">
                <a:solidFill>
                  <a:srgbClr val="993366"/>
                </a:solidFill>
                <a:cs typeface="Arial" charset="0"/>
                <a:sym typeface="Symbol" pitchFamily="18" charset="2"/>
              </a:rPr>
              <a:t> </a:t>
            </a:r>
            <a:r>
              <a:rPr lang="en-US" sz="1800" dirty="0">
                <a:solidFill>
                  <a:srgbClr val="993366"/>
                </a:solidFill>
                <a:cs typeface="Arial" charset="0"/>
                <a:sym typeface="Symbol" pitchFamily="18" charset="2"/>
              </a:rPr>
              <a:t>contribute to </a:t>
            </a:r>
            <a:r>
              <a:rPr lang="en-GB" sz="1800" i="1" dirty="0" err="1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en-GB" sz="1800" b="1" i="1" baseline="-20000" dirty="0" err="1">
                <a:solidFill>
                  <a:srgbClr val="FF0000"/>
                </a:solidFill>
                <a:sym typeface="Symbol" pitchFamily="18" charset="2"/>
              </a:rPr>
              <a:t>E</a:t>
            </a:r>
            <a:r>
              <a:rPr lang="en-GB" sz="1800" b="1" i="1" baseline="-200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1800" i="1" dirty="0">
                <a:solidFill>
                  <a:srgbClr val="FF0000"/>
                </a:solidFill>
                <a:sym typeface="Symbol" pitchFamily="18" charset="2"/>
              </a:rPr>
              <a:t>/E</a:t>
            </a:r>
            <a:r>
              <a:rPr lang="en-GB" sz="1800" i="1" dirty="0">
                <a:solidFill>
                  <a:srgbClr val="993366"/>
                </a:solidFill>
                <a:sym typeface="Symbol" pitchFamily="18" charset="2"/>
              </a:rPr>
              <a:t> </a:t>
            </a:r>
            <a:endParaRPr lang="en-US" sz="1800" dirty="0">
              <a:solidFill>
                <a:srgbClr val="993366"/>
              </a:solidFill>
              <a:sym typeface="Symbol" pitchFamily="18" charset="2"/>
            </a:endParaRPr>
          </a:p>
          <a:p>
            <a:pPr defTabSz="292100">
              <a:spcBef>
                <a:spcPct val="50000"/>
              </a:spcBef>
            </a:pPr>
            <a:r>
              <a:rPr lang="en-US" sz="1800" dirty="0">
                <a:solidFill>
                  <a:srgbClr val="993366"/>
                </a:solidFill>
                <a:sym typeface="Symbol" pitchFamily="18" charset="2"/>
              </a:rPr>
              <a:t>Furthermore, since the fluctuations are non-Gaussian, </a:t>
            </a:r>
            <a:r>
              <a:rPr lang="en-GB" sz="1800" i="1" dirty="0" err="1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s</a:t>
            </a:r>
            <a:r>
              <a:rPr lang="en-GB" sz="1800" b="1" i="1" baseline="-20000" dirty="0" err="1">
                <a:solidFill>
                  <a:srgbClr val="FF0000"/>
                </a:solidFill>
                <a:sym typeface="Symbol" pitchFamily="18" charset="2"/>
              </a:rPr>
              <a:t>E</a:t>
            </a:r>
            <a:r>
              <a:rPr lang="en-GB" sz="1800" b="1" i="1" baseline="-200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GB" sz="1800" i="1" dirty="0">
                <a:solidFill>
                  <a:srgbClr val="FF0000"/>
                </a:solidFill>
                <a:sym typeface="Symbol" pitchFamily="18" charset="2"/>
              </a:rPr>
              <a:t>/E</a:t>
            </a:r>
            <a:r>
              <a:rPr lang="en-GB" sz="1800" i="1" dirty="0">
                <a:solidFill>
                  <a:srgbClr val="993366"/>
                </a:solidFill>
                <a:sym typeface="Symbol" pitchFamily="18" charset="2"/>
              </a:rPr>
              <a:t> </a:t>
            </a:r>
            <a:r>
              <a:rPr lang="en-GB" sz="1800" dirty="0">
                <a:solidFill>
                  <a:srgbClr val="993366"/>
                </a:solidFill>
                <a:sym typeface="Symbol" pitchFamily="18" charset="2"/>
              </a:rPr>
              <a:t>scales more weakly than</a:t>
            </a:r>
            <a:r>
              <a:rPr lang="en-GB" sz="1800" i="1" dirty="0">
                <a:solidFill>
                  <a:srgbClr val="993366"/>
                </a:solidFill>
                <a:sym typeface="Symbol" pitchFamily="18" charset="2"/>
              </a:rPr>
              <a:t> 1/ E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 t="3598" b="1740"/>
          <a:stretch>
            <a:fillRect/>
          </a:stretch>
        </p:blipFill>
        <p:spPr bwMode="auto">
          <a:xfrm>
            <a:off x="56456" y="3979540"/>
            <a:ext cx="3819525" cy="293846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914775" y="4905375"/>
            <a:ext cx="5718175" cy="1975340"/>
          </a:xfrm>
          <a:prstGeom prst="rect">
            <a:avLst/>
          </a:prstGeom>
          <a:solidFill>
            <a:srgbClr val="E7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35998" tIns="17998" rIns="36000" bIns="17998">
            <a:spAutoFit/>
          </a:bodyPr>
          <a:lstStyle/>
          <a:p>
            <a:pPr defTabSz="292100">
              <a:spcBef>
                <a:spcPct val="50000"/>
              </a:spcBef>
              <a:buFont typeface="Wingdings" pitchFamily="2" charset="2"/>
              <a:buNone/>
            </a:pPr>
            <a:r>
              <a:rPr lang="en-GB" sz="1800" dirty="0" smtClean="0">
                <a:cs typeface="Arial" charset="0"/>
                <a:sym typeface="Symbol" pitchFamily="18" charset="2"/>
              </a:rPr>
              <a:t>“Compensating” calorimeters improve </a:t>
            </a:r>
            <a:r>
              <a:rPr lang="en-GB" sz="1800" dirty="0" err="1" smtClean="0">
                <a:cs typeface="Arial" charset="0"/>
                <a:sym typeface="Symbol" pitchFamily="18" charset="2"/>
              </a:rPr>
              <a:t>hadronic</a:t>
            </a:r>
            <a:r>
              <a:rPr lang="en-GB" sz="1800" dirty="0" smtClean="0">
                <a:cs typeface="Arial" charset="0"/>
                <a:sym typeface="Symbol" pitchFamily="18" charset="2"/>
              </a:rPr>
              <a:t> energy resolution by using design strategies to achieve </a:t>
            </a:r>
            <a:r>
              <a:rPr lang="en-GB" sz="18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e/h</a:t>
            </a:r>
            <a:r>
              <a:rPr lang="en-GB" sz="1800" dirty="0" smtClean="0">
                <a:cs typeface="Arial" charset="0"/>
                <a:sym typeface="Symbol" pitchFamily="18" charset="2"/>
              </a:rPr>
              <a:t> ~ 1.  E.g. the ZEUS </a:t>
            </a:r>
            <a:r>
              <a:rPr lang="en-GB" sz="1800" b="1" baseline="40000" dirty="0" smtClean="0">
                <a:cs typeface="Arial" charset="0"/>
                <a:sym typeface="Symbol" pitchFamily="18" charset="2"/>
              </a:rPr>
              <a:t>238</a:t>
            </a:r>
            <a:r>
              <a:rPr lang="en-GB" sz="1800" dirty="0" smtClean="0">
                <a:cs typeface="Arial" charset="0"/>
                <a:sym typeface="Symbol" pitchFamily="18" charset="2"/>
              </a:rPr>
              <a:t>U/</a:t>
            </a:r>
            <a:r>
              <a:rPr lang="en-GB" sz="1800" dirty="0" err="1" smtClean="0">
                <a:cs typeface="Arial" charset="0"/>
                <a:sym typeface="Symbol" pitchFamily="18" charset="2"/>
              </a:rPr>
              <a:t>scintillator</a:t>
            </a:r>
            <a:r>
              <a:rPr lang="en-GB" sz="1800" dirty="0" smtClean="0">
                <a:cs typeface="Arial" charset="0"/>
                <a:sym typeface="Symbol" pitchFamily="18" charset="2"/>
              </a:rPr>
              <a:t> sampling calorimeter. However, such designs give only modest e/</a:t>
            </a:r>
            <a:r>
              <a:rPr lang="en-GB" sz="1800" dirty="0" smtClean="0">
                <a:latin typeface="Symbol" pitchFamily="18" charset="2"/>
                <a:cs typeface="Arial" charset="0"/>
                <a:sym typeface="Symbol" pitchFamily="18" charset="2"/>
              </a:rPr>
              <a:t>g</a:t>
            </a:r>
            <a:r>
              <a:rPr lang="en-GB" sz="1800" dirty="0" smtClean="0">
                <a:cs typeface="Arial" charset="0"/>
                <a:sym typeface="Symbol" pitchFamily="18" charset="2"/>
              </a:rPr>
              <a:t> resolution.</a:t>
            </a:r>
            <a:r>
              <a:rPr lang="en-GB" sz="1800" dirty="0" smtClean="0">
                <a:sym typeface="Symbol" pitchFamily="18" charset="2"/>
              </a:rPr>
              <a:t> Neither ATLAS nor CMS have chosen this approach: For ATLAS: </a:t>
            </a:r>
            <a:r>
              <a:rPr lang="en-GB" sz="18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e/h</a:t>
            </a:r>
            <a:r>
              <a:rPr lang="en-GB" sz="1800" dirty="0" smtClean="0">
                <a:sym typeface="Symbol" pitchFamily="18" charset="2"/>
              </a:rPr>
              <a:t> ~ 1.3</a:t>
            </a:r>
            <a:br>
              <a:rPr lang="en-GB" sz="1800" dirty="0" smtClean="0">
                <a:sym typeface="Symbol" pitchFamily="18" charset="2"/>
              </a:rPr>
            </a:br>
            <a:r>
              <a:rPr lang="en-GB" sz="1800" dirty="0" smtClean="0">
                <a:sym typeface="Symbol" pitchFamily="18" charset="2"/>
              </a:rPr>
              <a:t>For CMS: </a:t>
            </a:r>
            <a:r>
              <a:rPr lang="en-GB" sz="1800" i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e/h</a:t>
            </a:r>
            <a:r>
              <a:rPr lang="en-GB" sz="1800" dirty="0" smtClean="0">
                <a:sym typeface="Symbol" pitchFamily="18" charset="2"/>
              </a:rPr>
              <a:t> ~ 1.4 for HCAL and e ~1.6 for ECAL</a:t>
            </a:r>
            <a:endParaRPr lang="en-GB" sz="1800" dirty="0" smtClean="0">
              <a:cs typeface="Arial" charset="0"/>
              <a:sym typeface="Symbol" pitchFamily="18" charset="2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867400" y="1891308"/>
            <a:ext cx="3514725" cy="1184275"/>
          </a:xfrm>
          <a:prstGeom prst="roundRect">
            <a:avLst>
              <a:gd name="adj" fmla="val 16667"/>
            </a:avLst>
          </a:prstGeom>
          <a:solidFill>
            <a:srgbClr val="CFEFC7"/>
          </a:solidFill>
          <a:ln w="19050" algn="ctr">
            <a:solidFill>
              <a:srgbClr val="008000"/>
            </a:solidFill>
            <a:round/>
            <a:headEnd/>
            <a:tailEnd/>
          </a:ln>
          <a:effectLst>
            <a:outerShdw dist="107763" dir="2700000" algn="ctr" rotWithShape="0">
              <a:srgbClr val="0066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43600" y="1891308"/>
            <a:ext cx="3438525" cy="1171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defTabSz="714375">
              <a:buFont typeface="Wingdings" pitchFamily="2" charset="2"/>
              <a:buNone/>
            </a:pP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Nuclear break-up (invisible)	42%</a:t>
            </a:r>
          </a:p>
          <a:p>
            <a:pPr defTabSz="714375">
              <a:buFont typeface="Wingdings" pitchFamily="2" charset="2"/>
              <a:buNone/>
            </a:pP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Charged particle ionisation	43%</a:t>
            </a:r>
          </a:p>
          <a:p>
            <a:pPr defTabSz="714375">
              <a:buFont typeface="Wingdings" pitchFamily="2" charset="2"/>
              <a:buNone/>
            </a:pP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Neutrons with </a:t>
            </a:r>
            <a:r>
              <a:rPr lang="en-GB" sz="1800" i="1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T</a:t>
            </a:r>
            <a:r>
              <a:rPr lang="en-GB" sz="1800" b="1" i="1" baseline="-200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N</a:t>
            </a:r>
            <a:r>
              <a:rPr lang="en-GB" sz="1800" b="1" baseline="-200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  </a:t>
            </a: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~ 1 </a:t>
            </a:r>
            <a:r>
              <a:rPr lang="en-GB" sz="1800" dirty="0" err="1">
                <a:solidFill>
                  <a:srgbClr val="D60093"/>
                </a:solidFill>
                <a:cs typeface="Arial" charset="0"/>
                <a:sym typeface="Symbol" pitchFamily="18" charset="2"/>
              </a:rPr>
              <a:t>MeV</a:t>
            </a: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 	12%</a:t>
            </a:r>
          </a:p>
          <a:p>
            <a:pPr defTabSz="714375">
              <a:buFont typeface="Wingdings" pitchFamily="2" charset="2"/>
              <a:buNone/>
            </a:pP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Photons with   </a:t>
            </a:r>
            <a:r>
              <a:rPr lang="en-GB" sz="1800" i="1" dirty="0" err="1">
                <a:solidFill>
                  <a:srgbClr val="D60093"/>
                </a:solidFill>
                <a:cs typeface="Arial" charset="0"/>
                <a:sym typeface="Symbol" pitchFamily="18" charset="2"/>
              </a:rPr>
              <a:t>E</a:t>
            </a:r>
            <a:r>
              <a:rPr lang="en-GB" sz="1800" b="1" i="1" baseline="-20000" dirty="0" err="1">
                <a:solidFill>
                  <a:srgbClr val="D60093"/>
                </a:solidFill>
                <a:latin typeface="Symbol" pitchFamily="18" charset="2"/>
                <a:cs typeface="Arial" charset="0"/>
                <a:sym typeface="Symbol" pitchFamily="18" charset="2"/>
              </a:rPr>
              <a:t>g</a:t>
            </a:r>
            <a:r>
              <a:rPr lang="en-GB" sz="1800" i="1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 </a:t>
            </a: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~ 1 </a:t>
            </a:r>
            <a:r>
              <a:rPr lang="en-GB" sz="1800" dirty="0" err="1">
                <a:solidFill>
                  <a:srgbClr val="D60093"/>
                </a:solidFill>
                <a:cs typeface="Arial" charset="0"/>
                <a:sym typeface="Symbol" pitchFamily="18" charset="2"/>
              </a:rPr>
              <a:t>MeV</a:t>
            </a:r>
            <a:r>
              <a:rPr lang="en-GB" sz="1800" dirty="0">
                <a:solidFill>
                  <a:srgbClr val="D60093"/>
                </a:solidFill>
                <a:cs typeface="Arial" charset="0"/>
                <a:sym typeface="Symbol" pitchFamily="18" charset="2"/>
              </a:rPr>
              <a:t>	  3%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20103942">
            <a:off x="7408863" y="1373525"/>
            <a:ext cx="396875" cy="544512"/>
          </a:xfrm>
          <a:prstGeom prst="curvedLeftArrow">
            <a:avLst>
              <a:gd name="adj1" fmla="val 27440"/>
              <a:gd name="adj2" fmla="val 54880"/>
              <a:gd name="adj3" fmla="val 33333"/>
            </a:avLst>
          </a:prstGeom>
          <a:noFill/>
          <a:ln w="19050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11B1C8EB-90CF-4427-BC34-F8A54B5636BE}" type="slidenum">
              <a:rPr lang="en-US"/>
              <a:pPr/>
              <a:t>40</a:t>
            </a:fld>
            <a:endParaRPr lang="en-US" sz="1400" i="0">
              <a:latin typeface="Times New Roman" pitchFamily="18" charset="0"/>
            </a:endParaRPr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Off-Detector electronics</a:t>
            </a:r>
          </a:p>
        </p:txBody>
      </p:sp>
      <p:pic>
        <p:nvPicPr>
          <p:cNvPr id="150557" name="Picture 29"/>
          <p:cNvPicPr>
            <a:picLocks noChangeAspect="1" noChangeArrowheads="1"/>
          </p:cNvPicPr>
          <p:nvPr/>
        </p:nvPicPr>
        <p:blipFill>
          <a:blip r:embed="rId2" cstate="print"/>
          <a:srcRect l="1208" t="2145"/>
          <a:stretch>
            <a:fillRect/>
          </a:stretch>
        </p:blipFill>
        <p:spPr bwMode="auto">
          <a:xfrm>
            <a:off x="2073275" y="1890713"/>
            <a:ext cx="5842000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0568" name="Group 40"/>
          <p:cNvGrpSpPr>
            <a:grpSpLocks/>
          </p:cNvGrpSpPr>
          <p:nvPr/>
        </p:nvGrpSpPr>
        <p:grpSpPr bwMode="auto">
          <a:xfrm>
            <a:off x="5240338" y="1890713"/>
            <a:ext cx="4511675" cy="1433512"/>
            <a:chOff x="3301" y="1191"/>
            <a:chExt cx="2842" cy="903"/>
          </a:xfrm>
        </p:grpSpPr>
        <p:pic>
          <p:nvPicPr>
            <p:cNvPr id="150547" name="Picture 19" descr="FEC-CCS 0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16" y="1191"/>
              <a:ext cx="1027" cy="903"/>
            </a:xfrm>
            <a:prstGeom prst="rect">
              <a:avLst/>
            </a:prstGeom>
            <a:noFill/>
          </p:spPr>
        </p:pic>
        <p:sp>
          <p:nvSpPr>
            <p:cNvPr id="150550" name="Line 22"/>
            <p:cNvSpPr>
              <a:spLocks noChangeShapeType="1"/>
            </p:cNvSpPr>
            <p:nvPr/>
          </p:nvSpPr>
          <p:spPr bwMode="auto">
            <a:xfrm>
              <a:off x="3301" y="1735"/>
              <a:ext cx="1769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0551" name="Text Box 23"/>
            <p:cNvSpPr txBox="1">
              <a:spLocks noChangeArrowheads="1"/>
            </p:cNvSpPr>
            <p:nvPr/>
          </p:nvSpPr>
          <p:spPr bwMode="auto">
            <a:xfrm>
              <a:off x="4617" y="1236"/>
              <a:ext cx="454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600"/>
                <a:t>Clock &amp; Control System (CCS)</a:t>
              </a:r>
            </a:p>
          </p:txBody>
        </p:sp>
      </p:grpSp>
      <p:grpSp>
        <p:nvGrpSpPr>
          <p:cNvPr id="150569" name="Group 41"/>
          <p:cNvGrpSpPr>
            <a:grpSpLocks/>
          </p:cNvGrpSpPr>
          <p:nvPr/>
        </p:nvGrpSpPr>
        <p:grpSpPr bwMode="auto">
          <a:xfrm>
            <a:off x="6753225" y="4051300"/>
            <a:ext cx="2879725" cy="1604963"/>
            <a:chOff x="4254" y="2552"/>
            <a:chExt cx="1814" cy="1011"/>
          </a:xfrm>
        </p:grpSpPr>
        <p:pic>
          <p:nvPicPr>
            <p:cNvPr id="150548" name="Picture 20" descr="dcc_v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16" y="2733"/>
              <a:ext cx="952" cy="830"/>
            </a:xfrm>
            <a:prstGeom prst="rect">
              <a:avLst/>
            </a:prstGeom>
            <a:noFill/>
          </p:spPr>
        </p:pic>
        <p:sp>
          <p:nvSpPr>
            <p:cNvPr id="150552" name="Line 24"/>
            <p:cNvSpPr>
              <a:spLocks noChangeShapeType="1"/>
            </p:cNvSpPr>
            <p:nvPr/>
          </p:nvSpPr>
          <p:spPr bwMode="auto">
            <a:xfrm>
              <a:off x="4254" y="2552"/>
              <a:ext cx="862" cy="5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0553" name="Text Box 25"/>
            <p:cNvSpPr txBox="1">
              <a:spLocks noChangeArrowheads="1"/>
            </p:cNvSpPr>
            <p:nvPr/>
          </p:nvSpPr>
          <p:spPr bwMode="auto">
            <a:xfrm>
              <a:off x="4345" y="3005"/>
              <a:ext cx="771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600"/>
                <a:t>Data Concentrator Card (DCC)</a:t>
              </a:r>
            </a:p>
          </p:txBody>
        </p:sp>
      </p:grpSp>
      <p:grpSp>
        <p:nvGrpSpPr>
          <p:cNvPr id="150567" name="Group 39"/>
          <p:cNvGrpSpPr>
            <a:grpSpLocks/>
          </p:cNvGrpSpPr>
          <p:nvPr/>
        </p:nvGrpSpPr>
        <p:grpSpPr bwMode="auto">
          <a:xfrm>
            <a:off x="488950" y="2106613"/>
            <a:ext cx="2662238" cy="2101850"/>
            <a:chOff x="308" y="1327"/>
            <a:chExt cx="1677" cy="1324"/>
          </a:xfrm>
        </p:grpSpPr>
        <p:pic>
          <p:nvPicPr>
            <p:cNvPr id="150549" name="Picture 21" descr="tcc68_top_vl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" y="1327"/>
              <a:ext cx="1002" cy="883"/>
            </a:xfrm>
            <a:prstGeom prst="rect">
              <a:avLst/>
            </a:prstGeom>
            <a:noFill/>
          </p:spPr>
        </p:pic>
        <p:sp>
          <p:nvSpPr>
            <p:cNvPr id="150554" name="Line 26"/>
            <p:cNvSpPr>
              <a:spLocks noChangeShapeType="1"/>
            </p:cNvSpPr>
            <p:nvPr/>
          </p:nvSpPr>
          <p:spPr bwMode="auto">
            <a:xfrm flipH="1" flipV="1">
              <a:off x="1351" y="1962"/>
              <a:ext cx="634" cy="3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50555" name="Text Box 27"/>
            <p:cNvSpPr txBox="1">
              <a:spLocks noChangeArrowheads="1"/>
            </p:cNvSpPr>
            <p:nvPr/>
          </p:nvSpPr>
          <p:spPr bwMode="auto">
            <a:xfrm>
              <a:off x="353" y="2234"/>
              <a:ext cx="815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1600"/>
                <a:t>Trigger Concentrator Card (TCC)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HEP2007 July 2007  Manchester                                                                 R M Brown - RAL                                                                                                              </a:t>
            </a:r>
            <a:fld id="{B151BD94-D832-49D9-A8A1-DA7EB854A004}" type="slidenum">
              <a:rPr lang="en-US"/>
              <a:pPr/>
              <a:t>41</a:t>
            </a:fld>
            <a:endParaRPr lang="en-US" sz="1400" i="0">
              <a:latin typeface="Times New Roman" pitchFamily="18" charset="0"/>
            </a:endParaRPr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Laser light monitoring</a:t>
            </a:r>
          </a:p>
        </p:txBody>
      </p:sp>
      <p:pic>
        <p:nvPicPr>
          <p:cNvPr id="273438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920750"/>
            <a:ext cx="401320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3440" name="Text Box 32"/>
          <p:cNvSpPr txBox="1">
            <a:spLocks noChangeArrowheads="1"/>
          </p:cNvSpPr>
          <p:nvPr/>
        </p:nvSpPr>
        <p:spPr bwMode="auto">
          <a:xfrm>
            <a:off x="776288" y="955675"/>
            <a:ext cx="2232025" cy="977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latin typeface="Arial" charset="0"/>
              </a:rPr>
              <a:t>During LHC cycles the ECAL response will vary, depending on  irradiation conditions</a:t>
            </a:r>
          </a:p>
        </p:txBody>
      </p:sp>
      <p:grpSp>
        <p:nvGrpSpPr>
          <p:cNvPr id="273476" name="Group 68"/>
          <p:cNvGrpSpPr>
            <a:grpSpLocks/>
          </p:cNvGrpSpPr>
          <p:nvPr/>
        </p:nvGrpSpPr>
        <p:grpSpPr bwMode="auto">
          <a:xfrm>
            <a:off x="6105525" y="920750"/>
            <a:ext cx="3327400" cy="3313113"/>
            <a:chOff x="3574" y="574"/>
            <a:chExt cx="2096" cy="2087"/>
          </a:xfrm>
        </p:grpSpPr>
        <p:pic>
          <p:nvPicPr>
            <p:cNvPr id="273442" name="Picture 34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46" y="574"/>
              <a:ext cx="2024" cy="2082"/>
            </a:xfrm>
            <a:prstGeom prst="rect">
              <a:avLst/>
            </a:prstGeom>
            <a:noFill/>
          </p:spPr>
        </p:pic>
        <p:sp>
          <p:nvSpPr>
            <p:cNvPr id="273443" name="Rectangle 35"/>
            <p:cNvSpPr>
              <a:spLocks noChangeArrowheads="1"/>
            </p:cNvSpPr>
            <p:nvPr/>
          </p:nvSpPr>
          <p:spPr bwMode="auto">
            <a:xfrm>
              <a:off x="4481" y="2507"/>
              <a:ext cx="687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kumimoji="1" lang="en-GB" sz="1400" b="1">
                  <a:solidFill>
                    <a:srgbClr val="FF0000"/>
                  </a:solidFill>
                  <a:latin typeface="Arial" charset="0"/>
                </a:rPr>
                <a:t>Laser signal</a:t>
              </a:r>
              <a:r>
                <a:rPr kumimoji="1" lang="en-GB" sz="1600" b="1">
                  <a:solidFill>
                    <a:srgbClr val="FF000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273444" name="Rectangle 36"/>
            <p:cNvSpPr>
              <a:spLocks noChangeArrowheads="1"/>
            </p:cNvSpPr>
            <p:nvPr/>
          </p:nvSpPr>
          <p:spPr bwMode="auto">
            <a:xfrm rot="-5400000">
              <a:off x="2920" y="1619"/>
              <a:ext cx="1462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kumimoji="1" lang="en-GB" sz="1400" b="1">
                  <a:solidFill>
                    <a:srgbClr val="FF0000"/>
                  </a:solidFill>
                  <a:latin typeface="Arial" charset="0"/>
                </a:rPr>
                <a:t>Electron signal (test beam)</a:t>
              </a:r>
              <a:r>
                <a:rPr kumimoji="1" lang="en-GB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</a:p>
          </p:txBody>
        </p:sp>
        <p:sp>
          <p:nvSpPr>
            <p:cNvPr id="273445" name="Rectangle 37"/>
            <p:cNvSpPr>
              <a:spLocks noChangeArrowheads="1"/>
            </p:cNvSpPr>
            <p:nvPr/>
          </p:nvSpPr>
          <p:spPr bwMode="auto">
            <a:xfrm>
              <a:off x="3965" y="634"/>
              <a:ext cx="1234" cy="3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3446" name="Rectangle 38"/>
            <p:cNvSpPr>
              <a:spLocks noChangeArrowheads="1"/>
            </p:cNvSpPr>
            <p:nvPr/>
          </p:nvSpPr>
          <p:spPr bwMode="auto">
            <a:xfrm>
              <a:off x="5016" y="638"/>
              <a:ext cx="644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3448" name="Rectangle 40"/>
            <p:cNvSpPr>
              <a:spLocks noChangeArrowheads="1"/>
            </p:cNvSpPr>
            <p:nvPr/>
          </p:nvSpPr>
          <p:spPr bwMode="auto">
            <a:xfrm>
              <a:off x="4184" y="1446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3452" name="Rectangle 44"/>
            <p:cNvSpPr>
              <a:spLocks noChangeArrowheads="1"/>
            </p:cNvSpPr>
            <p:nvPr/>
          </p:nvSpPr>
          <p:spPr bwMode="auto">
            <a:xfrm>
              <a:off x="3982" y="874"/>
              <a:ext cx="590" cy="63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3451" name="Text Box 43"/>
            <p:cNvSpPr txBox="1">
              <a:spLocks noChangeArrowheads="1"/>
            </p:cNvSpPr>
            <p:nvPr/>
          </p:nvSpPr>
          <p:spPr bwMode="auto">
            <a:xfrm>
              <a:off x="3936" y="602"/>
              <a:ext cx="1406" cy="8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sz="1600" b="1">
                  <a:latin typeface="Arial" charset="0"/>
                </a:rPr>
                <a:t>Changes in crystal transparency will be monitored with a laser allowing the ECAL response to be corrected</a:t>
              </a:r>
            </a:p>
          </p:txBody>
        </p:sp>
      </p:grpSp>
      <p:grpSp>
        <p:nvGrpSpPr>
          <p:cNvPr id="273481" name="Group 73"/>
          <p:cNvGrpSpPr>
            <a:grpSpLocks/>
          </p:cNvGrpSpPr>
          <p:nvPr/>
        </p:nvGrpSpPr>
        <p:grpSpPr bwMode="auto">
          <a:xfrm>
            <a:off x="71438" y="3819525"/>
            <a:ext cx="5507037" cy="3089275"/>
            <a:chOff x="45" y="2406"/>
            <a:chExt cx="3469" cy="1946"/>
          </a:xfrm>
        </p:grpSpPr>
        <p:grpSp>
          <p:nvGrpSpPr>
            <p:cNvPr id="273480" name="Group 72"/>
            <p:cNvGrpSpPr>
              <a:grpSpLocks/>
            </p:cNvGrpSpPr>
            <p:nvPr/>
          </p:nvGrpSpPr>
          <p:grpSpPr bwMode="auto">
            <a:xfrm>
              <a:off x="217" y="2406"/>
              <a:ext cx="2948" cy="618"/>
              <a:chOff x="217" y="2406"/>
              <a:chExt cx="2948" cy="618"/>
            </a:xfrm>
          </p:grpSpPr>
          <p:pic>
            <p:nvPicPr>
              <p:cNvPr id="273454" name="Picture 4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17" y="2406"/>
                <a:ext cx="2948" cy="618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73455" name="Text Box 47"/>
              <p:cNvSpPr txBox="1">
                <a:spLocks noChangeArrowheads="1"/>
              </p:cNvSpPr>
              <p:nvPr/>
            </p:nvSpPr>
            <p:spPr bwMode="auto">
              <a:xfrm>
                <a:off x="2757" y="2552"/>
                <a:ext cx="363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defTabSz="854075">
                  <a:lnSpc>
                    <a:spcPct val="90000"/>
                  </a:lnSpc>
                </a:pPr>
                <a:r>
                  <a:rPr lang="en-GB" sz="1300" b="1">
                    <a:solidFill>
                      <a:srgbClr val="0033CC"/>
                    </a:solidFill>
                  </a:rPr>
                  <a:t>440</a:t>
                </a:r>
                <a:r>
                  <a:rPr lang="en-GB" sz="600" b="1">
                    <a:solidFill>
                      <a:srgbClr val="0033CC"/>
                    </a:solidFill>
                  </a:rPr>
                  <a:t> </a:t>
                </a:r>
                <a:r>
                  <a:rPr lang="en-GB" sz="1300" b="1">
                    <a:solidFill>
                      <a:srgbClr val="0033CC"/>
                    </a:solidFill>
                  </a:rPr>
                  <a:t>nm</a:t>
                </a:r>
              </a:p>
              <a:p>
                <a:pPr defTabSz="854075">
                  <a:lnSpc>
                    <a:spcPct val="90000"/>
                  </a:lnSpc>
                </a:pPr>
                <a:r>
                  <a:rPr lang="en-GB" sz="1300" b="1">
                    <a:solidFill>
                      <a:srgbClr val="FF3300"/>
                    </a:solidFill>
                  </a:rPr>
                  <a:t>796</a:t>
                </a:r>
                <a:r>
                  <a:rPr lang="en-GB" sz="600" b="1">
                    <a:solidFill>
                      <a:srgbClr val="FF3300"/>
                    </a:solidFill>
                  </a:rPr>
                  <a:t> </a:t>
                </a:r>
                <a:r>
                  <a:rPr lang="en-GB" sz="1300" b="1">
                    <a:solidFill>
                      <a:srgbClr val="FF3300"/>
                    </a:solidFill>
                  </a:rPr>
                  <a:t>nm</a:t>
                </a:r>
                <a:endParaRPr lang="en-GB" sz="1500" b="1">
                  <a:solidFill>
                    <a:srgbClr val="FF3300"/>
                  </a:solidFill>
                </a:endParaRPr>
              </a:p>
            </p:txBody>
          </p:sp>
        </p:grpSp>
        <p:sp>
          <p:nvSpPr>
            <p:cNvPr id="273456" name="AutoShape 48"/>
            <p:cNvSpPr>
              <a:spLocks noChangeArrowheads="1"/>
            </p:cNvSpPr>
            <p:nvPr/>
          </p:nvSpPr>
          <p:spPr bwMode="auto">
            <a:xfrm>
              <a:off x="45" y="3037"/>
              <a:ext cx="3469" cy="1315"/>
            </a:xfrm>
            <a:prstGeom prst="roundRect">
              <a:avLst>
                <a:gd name="adj" fmla="val 16667"/>
              </a:avLst>
            </a:prstGeom>
            <a:solidFill>
              <a:srgbClr val="E7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rgbClr val="0099FF">
                  <a:alpha val="50000"/>
                </a:srgbClr>
              </a:outerShdw>
            </a:effectLst>
          </p:spPr>
          <p:txBody>
            <a:bodyPr wrap="none" lIns="36000" tIns="36000" rIns="36000" bIns="36000" anchor="ctr"/>
            <a:lstStyle/>
            <a:p>
              <a:r>
                <a:rPr lang="en-GB" sz="1800">
                  <a:solidFill>
                    <a:schemeClr val="accent2"/>
                  </a:solidFill>
                  <a:latin typeface="Arial" charset="0"/>
                </a:rPr>
                <a:t>Laser light is injected into each crystal through</a:t>
              </a:r>
              <a:br>
                <a:rPr lang="en-GB" sz="1800">
                  <a:solidFill>
                    <a:schemeClr val="accent2"/>
                  </a:solidFill>
                  <a:latin typeface="Arial" charset="0"/>
                </a:rPr>
              </a:br>
              <a:r>
                <a:rPr lang="en-GB" sz="1800">
                  <a:solidFill>
                    <a:schemeClr val="accent2"/>
                  </a:solidFill>
                  <a:latin typeface="Arial" charset="0"/>
                </a:rPr>
                <a:t>optical fibres (normalised with PN diodes to 0.1</a:t>
              </a:r>
              <a:r>
                <a:rPr lang="en-GB" sz="800">
                  <a:solidFill>
                    <a:schemeClr val="accent2"/>
                  </a:solidFill>
                  <a:latin typeface="Arial" charset="0"/>
                </a:rPr>
                <a:t> </a:t>
              </a:r>
              <a:r>
                <a:rPr lang="en-GB" sz="1800">
                  <a:solidFill>
                    <a:schemeClr val="accent2"/>
                  </a:solidFill>
                  <a:latin typeface="Arial" charset="0"/>
                </a:rPr>
                <a:t>%)</a:t>
              </a:r>
              <a:br>
                <a:rPr lang="en-GB" sz="1800">
                  <a:solidFill>
                    <a:schemeClr val="accent2"/>
                  </a:solidFill>
                  <a:latin typeface="Arial" charset="0"/>
                </a:rPr>
              </a:br>
              <a:r>
                <a:rPr lang="en-GB" sz="1800">
                  <a:solidFill>
                    <a:schemeClr val="accent2"/>
                  </a:solidFill>
                  <a:latin typeface="Arial" charset="0"/>
                </a:rPr>
                <a:t>Blue light tracks response, infrared provides a check</a:t>
              </a:r>
              <a:br>
                <a:rPr lang="en-GB" sz="1800">
                  <a:solidFill>
                    <a:schemeClr val="accent2"/>
                  </a:solidFill>
                  <a:latin typeface="Arial" charset="0"/>
                </a:rPr>
              </a:br>
              <a:r>
                <a:rPr lang="en-GB" sz="1800">
                  <a:solidFill>
                    <a:schemeClr val="accent2"/>
                  </a:solidFill>
                  <a:latin typeface="Arial" charset="0"/>
                </a:rPr>
                <a:t>The laser is pulsed during the LHC ‘abort gap’</a:t>
              </a:r>
            </a:p>
            <a:p>
              <a:r>
                <a:rPr lang="en-GB" sz="1800">
                  <a:solidFill>
                    <a:schemeClr val="accent2"/>
                  </a:solidFill>
                </a:rPr>
                <a:t>An optical switch directs light to one</a:t>
              </a:r>
              <a:br>
                <a:rPr lang="en-GB" sz="1800">
                  <a:solidFill>
                    <a:schemeClr val="accent2"/>
                  </a:solidFill>
                </a:rPr>
              </a:br>
              <a:r>
                <a:rPr lang="en-GB" sz="1800">
                  <a:solidFill>
                    <a:schemeClr val="accent2"/>
                  </a:solidFill>
                </a:rPr>
                <a:t>half-supermodule or one quarter-Dee in turn </a:t>
              </a:r>
              <a:br>
                <a:rPr lang="en-GB" sz="1800">
                  <a:solidFill>
                    <a:schemeClr val="accent2"/>
                  </a:solidFill>
                </a:rPr>
              </a:br>
              <a:r>
                <a:rPr lang="en-GB" sz="1800">
                  <a:solidFill>
                    <a:schemeClr val="accent2"/>
                  </a:solidFill>
                </a:rPr>
                <a:t>A complete monitoring cycle takes ~ 20</a:t>
              </a:r>
              <a:r>
                <a:rPr lang="en-GB" sz="800">
                  <a:solidFill>
                    <a:schemeClr val="accent2"/>
                  </a:solidFill>
                </a:rPr>
                <a:t> </a:t>
              </a:r>
              <a:r>
                <a:rPr lang="en-GB" sz="1800">
                  <a:solidFill>
                    <a:schemeClr val="accent2"/>
                  </a:solidFill>
                </a:rPr>
                <a:t>minutes</a:t>
              </a:r>
              <a:r>
                <a:rPr lang="en-GB" sz="1800"/>
                <a:t> </a:t>
              </a:r>
              <a:endParaRPr lang="en-GB" sz="180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grpSp>
        <p:nvGrpSpPr>
          <p:cNvPr id="273479" name="Group 71"/>
          <p:cNvGrpSpPr>
            <a:grpSpLocks/>
          </p:cNvGrpSpPr>
          <p:nvPr/>
        </p:nvGrpSpPr>
        <p:grpSpPr bwMode="auto">
          <a:xfrm>
            <a:off x="5635625" y="4483100"/>
            <a:ext cx="4114800" cy="2471738"/>
            <a:chOff x="3550" y="2824"/>
            <a:chExt cx="2592" cy="1557"/>
          </a:xfrm>
        </p:grpSpPr>
        <p:grpSp>
          <p:nvGrpSpPr>
            <p:cNvPr id="273470" name="Group 62"/>
            <p:cNvGrpSpPr>
              <a:grpSpLocks/>
            </p:cNvGrpSpPr>
            <p:nvPr/>
          </p:nvGrpSpPr>
          <p:grpSpPr bwMode="auto">
            <a:xfrm>
              <a:off x="3664" y="2824"/>
              <a:ext cx="2478" cy="1557"/>
              <a:chOff x="3619" y="2824"/>
              <a:chExt cx="2478" cy="1557"/>
            </a:xfrm>
          </p:grpSpPr>
          <p:pic>
            <p:nvPicPr>
              <p:cNvPr id="273462" name="Picture 54" descr="S_corr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 l="3333" t="19495" r="9532" b="5167"/>
              <a:stretch>
                <a:fillRect/>
              </a:stretch>
            </p:blipFill>
            <p:spPr bwMode="auto">
              <a:xfrm>
                <a:off x="3619" y="2824"/>
                <a:ext cx="2478" cy="1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73463" name="Line 55"/>
              <p:cNvSpPr>
                <a:spLocks noChangeShapeType="1"/>
              </p:cNvSpPr>
              <p:nvPr/>
            </p:nvSpPr>
            <p:spPr bwMode="auto">
              <a:xfrm>
                <a:off x="3808" y="3067"/>
                <a:ext cx="226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0445" tIns="44429" rIns="90445" bIns="44429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273467" name="Line 59"/>
              <p:cNvSpPr>
                <a:spLocks noChangeShapeType="1"/>
              </p:cNvSpPr>
              <p:nvPr/>
            </p:nvSpPr>
            <p:spPr bwMode="auto">
              <a:xfrm>
                <a:off x="3800" y="2824"/>
                <a:ext cx="2290" cy="0"/>
              </a:xfrm>
              <a:prstGeom prst="line">
                <a:avLst/>
              </a:prstGeom>
              <a:noFill/>
              <a:ln w="1905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469" name="Line 61"/>
              <p:cNvSpPr>
                <a:spLocks noChangeShapeType="1"/>
              </p:cNvSpPr>
              <p:nvPr/>
            </p:nvSpPr>
            <p:spPr bwMode="auto">
              <a:xfrm>
                <a:off x="3808" y="3196"/>
                <a:ext cx="226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lIns="90445" tIns="44429" rIns="90445" bIns="44429" anchor="ctr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73471" name="Text Box 63"/>
            <p:cNvSpPr txBox="1">
              <a:spLocks noChangeArrowheads="1"/>
            </p:cNvSpPr>
            <p:nvPr/>
          </p:nvSpPr>
          <p:spPr bwMode="auto">
            <a:xfrm>
              <a:off x="3891" y="3853"/>
              <a:ext cx="1225" cy="376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36000" rIns="0" bIns="72000">
              <a:spAutoFit/>
            </a:bodyPr>
            <a:lstStyle/>
            <a:p>
              <a:pPr>
                <a:buFontTx/>
                <a:buChar char="•"/>
              </a:pPr>
              <a:r>
                <a:rPr lang="en-GB" sz="1600">
                  <a:solidFill>
                    <a:schemeClr val="accent2"/>
                  </a:solidFill>
                </a:rPr>
                <a:t> Corrected response</a:t>
              </a:r>
            </a:p>
            <a:p>
              <a:pPr>
                <a:buFontTx/>
                <a:buChar char="•"/>
              </a:pPr>
              <a:r>
                <a:rPr lang="en-GB" sz="1600"/>
                <a:t> Raw response</a:t>
              </a:r>
            </a:p>
          </p:txBody>
        </p:sp>
        <p:sp>
          <p:nvSpPr>
            <p:cNvPr id="273472" name="Text Box 64"/>
            <p:cNvSpPr txBox="1">
              <a:spLocks noChangeArrowheads="1"/>
            </p:cNvSpPr>
            <p:nvPr/>
          </p:nvSpPr>
          <p:spPr bwMode="auto">
            <a:xfrm>
              <a:off x="5252" y="4094"/>
              <a:ext cx="77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/>
                <a:t>Time  (hours)</a:t>
              </a:r>
            </a:p>
          </p:txBody>
        </p:sp>
        <p:sp>
          <p:nvSpPr>
            <p:cNvPr id="273473" name="Text Box 65"/>
            <p:cNvSpPr txBox="1">
              <a:spLocks noChangeArrowheads="1"/>
            </p:cNvSpPr>
            <p:nvPr/>
          </p:nvSpPr>
          <p:spPr bwMode="auto">
            <a:xfrm>
              <a:off x="3550" y="2938"/>
              <a:ext cx="272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/>
                <a:t>ADC</a:t>
              </a:r>
            </a:p>
          </p:txBody>
        </p:sp>
        <p:sp>
          <p:nvSpPr>
            <p:cNvPr id="273474" name="Text Box 66"/>
            <p:cNvSpPr txBox="1">
              <a:spLocks noChangeArrowheads="1"/>
            </p:cNvSpPr>
            <p:nvPr/>
          </p:nvSpPr>
          <p:spPr bwMode="auto">
            <a:xfrm>
              <a:off x="4980" y="3323"/>
              <a:ext cx="952" cy="206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>
                  <a:sym typeface="Symbol" pitchFamily="18" charset="2"/>
                </a:rPr>
                <a:t></a:t>
              </a:r>
              <a:r>
                <a:rPr lang="en-GB" sz="1600" b="1" baseline="30000">
                  <a:sym typeface="Symbol" pitchFamily="18" charset="2"/>
                </a:rPr>
                <a:t>2</a:t>
              </a:r>
              <a:r>
                <a:rPr lang="en-GB" sz="1600">
                  <a:sym typeface="Symbol" pitchFamily="18" charset="2"/>
                </a:rPr>
                <a:t>/ndf =73.9/68</a:t>
              </a:r>
            </a:p>
          </p:txBody>
        </p:sp>
        <p:sp>
          <p:nvSpPr>
            <p:cNvPr id="273475" name="Text Box 67"/>
            <p:cNvSpPr txBox="1">
              <a:spLocks noChangeArrowheads="1"/>
            </p:cNvSpPr>
            <p:nvPr/>
          </p:nvSpPr>
          <p:spPr bwMode="auto">
            <a:xfrm>
              <a:off x="4526" y="2824"/>
              <a:ext cx="90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>
                  <a:solidFill>
                    <a:schemeClr val="accent2"/>
                  </a:solidFill>
                </a:rPr>
                <a:t>Test beam data</a:t>
              </a:r>
            </a:p>
          </p:txBody>
        </p:sp>
      </p:grpSp>
      <p:sp>
        <p:nvSpPr>
          <p:cNvPr id="273477" name="AutoShape 69"/>
          <p:cNvSpPr>
            <a:spLocks noChangeArrowheads="1"/>
          </p:cNvSpPr>
          <p:nvPr/>
        </p:nvSpPr>
        <p:spPr bwMode="auto">
          <a:xfrm>
            <a:off x="3081338" y="1349375"/>
            <a:ext cx="2376487" cy="12588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n-GB" sz="1600">
                <a:solidFill>
                  <a:schemeClr val="accent2"/>
                </a:solidFill>
              </a:rPr>
              <a:t>Simulation of crystal</a:t>
            </a:r>
            <a:br>
              <a:rPr lang="en-GB" sz="1600">
                <a:solidFill>
                  <a:schemeClr val="accent2"/>
                </a:solidFill>
              </a:rPr>
            </a:br>
            <a:r>
              <a:rPr lang="en-GB" sz="1600">
                <a:solidFill>
                  <a:schemeClr val="accent2"/>
                </a:solidFill>
              </a:rPr>
              <a:t> transparency evolution</a:t>
            </a:r>
            <a:br>
              <a:rPr lang="en-GB" sz="1600">
                <a:solidFill>
                  <a:schemeClr val="accent2"/>
                </a:solidFill>
              </a:rPr>
            </a:br>
            <a:r>
              <a:rPr lang="en-GB" sz="1600">
                <a:solidFill>
                  <a:schemeClr val="accent2"/>
                </a:solidFill>
              </a:rPr>
              <a:t> at LHC</a:t>
            </a:r>
            <a:r>
              <a:rPr lang="en-GB" sz="800">
                <a:solidFill>
                  <a:schemeClr val="accent2"/>
                </a:solidFill>
              </a:rPr>
              <a:t> </a:t>
            </a:r>
            <a:r>
              <a:rPr lang="en-GB" sz="1400">
                <a:solidFill>
                  <a:schemeClr val="accent2"/>
                </a:solidFill>
              </a:rPr>
              <a:t>(</a:t>
            </a:r>
            <a:r>
              <a:rPr lang="en-GB" sz="1800">
                <a:solidFill>
                  <a:schemeClr val="accent2"/>
                </a:solidFill>
                <a:latin typeface="Monotype Corsiva" pitchFamily="66" charset="0"/>
              </a:rPr>
              <a:t>L</a:t>
            </a:r>
            <a:r>
              <a:rPr lang="en-GB" sz="1400">
                <a:solidFill>
                  <a:schemeClr val="accent2"/>
                </a:solidFill>
              </a:rPr>
              <a:t> =</a:t>
            </a:r>
            <a:r>
              <a:rPr lang="en-GB" sz="900">
                <a:solidFill>
                  <a:schemeClr val="accent2"/>
                </a:solidFill>
              </a:rPr>
              <a:t> </a:t>
            </a:r>
            <a:r>
              <a:rPr lang="en-GB" sz="1400">
                <a:solidFill>
                  <a:schemeClr val="accent2"/>
                </a:solidFill>
              </a:rPr>
              <a:t>2</a:t>
            </a:r>
            <a:r>
              <a:rPr lang="en-GB" sz="800">
                <a:solidFill>
                  <a:schemeClr val="accent2"/>
                </a:solidFill>
              </a:rPr>
              <a:t> </a:t>
            </a:r>
            <a:r>
              <a:rPr lang="en-GB" sz="1400">
                <a:solidFill>
                  <a:schemeClr val="accent2"/>
                </a:solidFill>
              </a:rPr>
              <a:t>x</a:t>
            </a:r>
            <a:r>
              <a:rPr lang="en-GB" sz="800">
                <a:solidFill>
                  <a:schemeClr val="accent2"/>
                </a:solidFill>
              </a:rPr>
              <a:t> </a:t>
            </a:r>
            <a:r>
              <a:rPr lang="en-GB" sz="1400">
                <a:solidFill>
                  <a:schemeClr val="accent2"/>
                </a:solidFill>
              </a:rPr>
              <a:t>10</a:t>
            </a:r>
            <a:r>
              <a:rPr lang="en-GB" sz="1400" b="1" baseline="40000">
                <a:solidFill>
                  <a:schemeClr val="accent2"/>
                </a:solidFill>
              </a:rPr>
              <a:t>33</a:t>
            </a:r>
            <a:r>
              <a:rPr lang="en-GB" sz="1400">
                <a:solidFill>
                  <a:schemeClr val="accent2"/>
                </a:solidFill>
              </a:rPr>
              <a:t>cm</a:t>
            </a:r>
            <a:r>
              <a:rPr lang="en-GB" sz="1400" b="1" baseline="40000">
                <a:solidFill>
                  <a:schemeClr val="accent2"/>
                </a:solidFill>
              </a:rPr>
              <a:t>-2</a:t>
            </a:r>
            <a:r>
              <a:rPr lang="en-GB" sz="1400">
                <a:solidFill>
                  <a:schemeClr val="accent2"/>
                </a:solidFill>
              </a:rPr>
              <a:t>s</a:t>
            </a:r>
            <a:r>
              <a:rPr lang="en-GB" sz="1400" b="1" baseline="40000">
                <a:solidFill>
                  <a:schemeClr val="accent2"/>
                </a:solidFill>
              </a:rPr>
              <a:t>-1</a:t>
            </a:r>
            <a:r>
              <a:rPr lang="en-GB" sz="1400">
                <a:solidFill>
                  <a:schemeClr val="accent2"/>
                </a:solidFill>
              </a:rPr>
              <a:t>)</a:t>
            </a:r>
            <a:r>
              <a:rPr lang="en-GB" sz="1600">
                <a:solidFill>
                  <a:schemeClr val="accent2"/>
                </a:solidFill>
              </a:rPr>
              <a:t/>
            </a:r>
            <a:br>
              <a:rPr lang="en-GB" sz="1600">
                <a:solidFill>
                  <a:schemeClr val="accent2"/>
                </a:solidFill>
              </a:rPr>
            </a:br>
            <a:r>
              <a:rPr lang="en-GB" sz="1600">
                <a:solidFill>
                  <a:schemeClr val="accent2"/>
                </a:solidFill>
              </a:rPr>
              <a:t>- based on test beam</a:t>
            </a:r>
            <a:br>
              <a:rPr lang="en-GB" sz="1600">
                <a:solidFill>
                  <a:schemeClr val="accent2"/>
                </a:solidFill>
              </a:rPr>
            </a:br>
            <a:r>
              <a:rPr lang="en-GB" sz="1600">
                <a:solidFill>
                  <a:schemeClr val="accent2"/>
                </a:solidFill>
              </a:rPr>
              <a:t> irradiation results</a:t>
            </a:r>
            <a:endParaRPr lang="en-GB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3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power of calorimetry (1)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5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80" y="2156797"/>
            <a:ext cx="4825365" cy="463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998" y="2179340"/>
            <a:ext cx="4825365" cy="463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48544" y="124323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Search for resonances in </a:t>
            </a:r>
            <a:r>
              <a:rPr lang="en-GB" sz="2400" dirty="0" err="1" smtClean="0">
                <a:solidFill>
                  <a:schemeClr val="accent2"/>
                </a:solidFill>
              </a:rPr>
              <a:t>dilepton</a:t>
            </a:r>
            <a:r>
              <a:rPr lang="en-GB" sz="2400" dirty="0" smtClean="0">
                <a:solidFill>
                  <a:schemeClr val="accent2"/>
                </a:solidFill>
              </a:rPr>
              <a:t> mass distributions</a:t>
            </a:r>
            <a:endParaRPr lang="en-GB" sz="24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8784" y="4699620"/>
            <a:ext cx="1368152" cy="288147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GB" sz="1400" dirty="0" smtClean="0">
                <a:solidFill>
                  <a:srgbClr val="5D8EAF"/>
                </a:solidFill>
                <a:latin typeface="+mj-lt"/>
              </a:rPr>
              <a:t>fwhm</a:t>
            </a:r>
            <a:r>
              <a:rPr lang="en-GB" sz="1400" dirty="0" smtClean="0">
                <a:solidFill>
                  <a:srgbClr val="5D8EAF"/>
                </a:solidFill>
              </a:rPr>
              <a:t> </a:t>
            </a:r>
            <a:r>
              <a:rPr lang="en-GB" sz="1400" dirty="0" smtClean="0">
                <a:solidFill>
                  <a:srgbClr val="5D8EAF"/>
                </a:solidFill>
                <a:latin typeface="Cambria Math"/>
                <a:ea typeface="Cambria Math"/>
              </a:rPr>
              <a:t>≈ </a:t>
            </a:r>
            <a:r>
              <a:rPr lang="en-GB" sz="1400" dirty="0" smtClean="0">
                <a:solidFill>
                  <a:srgbClr val="5D8EAF"/>
                </a:solidFill>
                <a:latin typeface="Arial" pitchFamily="34" charset="0"/>
                <a:ea typeface="Cambria Math"/>
                <a:cs typeface="Arial" pitchFamily="34" charset="0"/>
              </a:rPr>
              <a:t>130 GeV</a:t>
            </a:r>
            <a:endParaRPr lang="en-GB" sz="1400" dirty="0">
              <a:solidFill>
                <a:srgbClr val="5D8E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1312" y="4555489"/>
            <a:ext cx="1368152" cy="288147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en-GB" sz="1400" dirty="0" smtClean="0">
                <a:solidFill>
                  <a:srgbClr val="5D8EAF"/>
                </a:solidFill>
                <a:latin typeface="+mj-lt"/>
              </a:rPr>
              <a:t>fwhm</a:t>
            </a:r>
            <a:r>
              <a:rPr lang="en-GB" sz="1400" dirty="0" smtClean="0">
                <a:solidFill>
                  <a:srgbClr val="5D8EAF"/>
                </a:solidFill>
              </a:rPr>
              <a:t> </a:t>
            </a:r>
            <a:r>
              <a:rPr lang="en-GB" sz="1400" dirty="0" smtClean="0">
                <a:solidFill>
                  <a:srgbClr val="5D8EAF"/>
                </a:solidFill>
                <a:latin typeface="Cambria Math"/>
                <a:ea typeface="Cambria Math"/>
              </a:rPr>
              <a:t>≈ </a:t>
            </a:r>
            <a:r>
              <a:rPr lang="en-GB" sz="1400" dirty="0" smtClean="0">
                <a:solidFill>
                  <a:srgbClr val="5D8EAF"/>
                </a:solidFill>
                <a:latin typeface="Arial" pitchFamily="34" charset="0"/>
                <a:ea typeface="Cambria Math"/>
                <a:cs typeface="Arial" pitchFamily="34" charset="0"/>
              </a:rPr>
              <a:t>43 GeV</a:t>
            </a:r>
            <a:endParaRPr lang="en-GB" sz="1400" dirty="0">
              <a:solidFill>
                <a:srgbClr val="5D8EA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power of calorimetry (2)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6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 r="2674" b="2042"/>
          <a:stretch>
            <a:fillRect/>
          </a:stretch>
        </p:blipFill>
        <p:spPr bwMode="auto">
          <a:xfrm>
            <a:off x="56456" y="1675284"/>
            <a:ext cx="475252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8544" y="1171228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2"/>
                </a:solidFill>
              </a:rPr>
              <a:t>Search for resonances in </a:t>
            </a:r>
            <a:r>
              <a:rPr lang="en-GB" sz="2400" dirty="0" err="1" smtClean="0">
                <a:solidFill>
                  <a:schemeClr val="accent2"/>
                </a:solidFill>
              </a:rPr>
              <a:t>dijet</a:t>
            </a:r>
            <a:r>
              <a:rPr lang="en-GB" sz="2400" dirty="0" smtClean="0">
                <a:solidFill>
                  <a:schemeClr val="accent2"/>
                </a:solidFill>
              </a:rPr>
              <a:t> mass distributions</a:t>
            </a:r>
            <a:endParaRPr lang="en-GB" sz="2400" dirty="0">
              <a:solidFill>
                <a:schemeClr val="accent2"/>
              </a:solidFill>
            </a:endParaRP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 cstate="print"/>
          <a:srcRect r="2932" b="2060"/>
          <a:stretch>
            <a:fillRect/>
          </a:stretch>
        </p:blipFill>
        <p:spPr bwMode="auto">
          <a:xfrm>
            <a:off x="5010521" y="1819300"/>
            <a:ext cx="476701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41032" y="642781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Simulation of </a:t>
            </a:r>
            <a:r>
              <a:rPr lang="en-GB" sz="1400" dirty="0" err="1" smtClean="0"/>
              <a:t>dijet</a:t>
            </a:r>
            <a:r>
              <a:rPr lang="en-GB" sz="1400" dirty="0" smtClean="0"/>
              <a:t> mass distributions from a narrow 1.2 TeV resonance, for 3 different combinations of jet type.</a:t>
            </a:r>
            <a:endParaRPr lang="en-GB" sz="14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ATLAS calorimeter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7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 t="1588"/>
          <a:stretch>
            <a:fillRect/>
          </a:stretch>
        </p:blipFill>
        <p:spPr bwMode="auto">
          <a:xfrm>
            <a:off x="3030557" y="936000"/>
            <a:ext cx="6875443" cy="446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00472" y="1027212"/>
            <a:ext cx="3672408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b="1" dirty="0" smtClean="0"/>
              <a:t>Pseudorapidity coverage |</a:t>
            </a:r>
            <a:r>
              <a:rPr lang="en-GB" sz="1600" b="1" dirty="0" smtClean="0">
                <a:latin typeface="Symbol" pitchFamily="18" charset="2"/>
              </a:rPr>
              <a:t>h</a:t>
            </a:r>
            <a:r>
              <a:rPr lang="en-GB" sz="1600" b="1" dirty="0" smtClean="0"/>
              <a:t>| &lt; 4.9</a:t>
            </a:r>
          </a:p>
          <a:p>
            <a:r>
              <a:rPr lang="en-GB" sz="1600" b="1" dirty="0" smtClean="0"/>
              <a:t>No </a:t>
            </a:r>
            <a:r>
              <a:rPr lang="en-GB" sz="1600" b="1" dirty="0" err="1" smtClean="0"/>
              <a:t>azimuthal</a:t>
            </a:r>
            <a:r>
              <a:rPr lang="en-GB" sz="1600" b="1" dirty="0" smtClean="0"/>
              <a:t> cracks/discontinuities</a:t>
            </a:r>
            <a:endParaRPr lang="en-GB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2480" y="1747292"/>
            <a:ext cx="2664296" cy="145769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b="1" dirty="0" err="1" smtClean="0">
                <a:solidFill>
                  <a:schemeClr val="accent2"/>
                </a:solidFill>
              </a:rPr>
              <a:t>em</a:t>
            </a:r>
            <a:r>
              <a:rPr lang="en-GB" sz="1600" b="1" dirty="0" smtClean="0">
                <a:solidFill>
                  <a:schemeClr val="accent2"/>
                </a:solidFill>
              </a:rPr>
              <a:t> calorimeters: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Barrel        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&lt; 1.475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Endcaps   1.475 &lt; 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&lt; 3.2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Lead/liquid argon sampling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‘accordion’ structure 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472" y="3288669"/>
            <a:ext cx="2736304" cy="162697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b="1" dirty="0" err="1" smtClean="0">
                <a:solidFill>
                  <a:schemeClr val="accent2"/>
                </a:solidFill>
              </a:rPr>
              <a:t>hadron</a:t>
            </a:r>
            <a:r>
              <a:rPr lang="en-GB" sz="1600" b="1" dirty="0" smtClean="0">
                <a:solidFill>
                  <a:schemeClr val="accent2"/>
                </a:solidFill>
              </a:rPr>
              <a:t> calorimeters: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Central region 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&lt; 1.7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iron/scintillator tiles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Endcaps   1.5 &lt; 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&lt; 3.2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copper/liquid argon sampling</a:t>
            </a:r>
          </a:p>
          <a:p>
            <a:r>
              <a:rPr lang="en-GB" sz="1600" dirty="0" smtClean="0">
                <a:solidFill>
                  <a:schemeClr val="accent2"/>
                </a:solidFill>
              </a:rPr>
              <a:t>flat-plate absorber   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472" y="5042122"/>
            <a:ext cx="3600400" cy="162697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Forward calorimeters:</a:t>
            </a:r>
            <a:br>
              <a:rPr lang="en-GB" sz="1600" b="1" dirty="0" smtClean="0">
                <a:solidFill>
                  <a:schemeClr val="accent2"/>
                </a:solidFill>
              </a:rPr>
            </a:br>
            <a:r>
              <a:rPr lang="en-GB" sz="1600" b="1" dirty="0" smtClean="0">
                <a:solidFill>
                  <a:schemeClr val="accent2"/>
                </a:solidFill>
              </a:rPr>
              <a:t>(combined ECAL/HCAL)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3.1 &lt; |</a:t>
            </a:r>
            <a:r>
              <a:rPr lang="en-GB" sz="1600" dirty="0" smtClean="0">
                <a:solidFill>
                  <a:schemeClr val="accent2"/>
                </a:solidFill>
                <a:latin typeface="Symbol" pitchFamily="18" charset="2"/>
              </a:rPr>
              <a:t>h</a:t>
            </a:r>
            <a:r>
              <a:rPr lang="en-GB" sz="1600" dirty="0" smtClean="0">
                <a:solidFill>
                  <a:schemeClr val="accent2"/>
                </a:solidFill>
              </a:rPr>
              <a:t>| &lt; 4.9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copper/liquid argon (</a:t>
            </a:r>
            <a:r>
              <a:rPr lang="en-GB" sz="1600" dirty="0" err="1" smtClean="0">
                <a:solidFill>
                  <a:schemeClr val="accent2"/>
                </a:solidFill>
              </a:rPr>
              <a:t>em</a:t>
            </a:r>
            <a:r>
              <a:rPr lang="en-GB" sz="1600" dirty="0" smtClean="0">
                <a:solidFill>
                  <a:schemeClr val="accent2"/>
                </a:solidFill>
              </a:rPr>
              <a:t> section)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tungsten/liquid argon (</a:t>
            </a:r>
            <a:r>
              <a:rPr lang="en-GB" sz="1600" dirty="0" err="1" smtClean="0">
                <a:solidFill>
                  <a:schemeClr val="accent2"/>
                </a:solidFill>
              </a:rPr>
              <a:t>hadron</a:t>
            </a:r>
            <a:r>
              <a:rPr lang="en-GB" sz="1600" dirty="0" smtClean="0">
                <a:solidFill>
                  <a:schemeClr val="accent2"/>
                </a:solidFill>
              </a:rPr>
              <a:t> section)</a:t>
            </a:r>
            <a:br>
              <a:rPr lang="en-GB" sz="1600" dirty="0" smtClean="0">
                <a:solidFill>
                  <a:schemeClr val="accent2"/>
                </a:solidFill>
              </a:rPr>
            </a:br>
            <a:r>
              <a:rPr lang="en-GB" sz="1600" dirty="0" smtClean="0">
                <a:solidFill>
                  <a:schemeClr val="accent2"/>
                </a:solidFill>
              </a:rPr>
              <a:t>with tubular copper electrode structure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2920" y="4987652"/>
            <a:ext cx="5328592" cy="202708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b="1" dirty="0" smtClean="0"/>
              <a:t>Main features: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Fine transverse granularity with up to 7 segments in depth</a:t>
            </a:r>
            <a:br>
              <a:rPr lang="en-GB" sz="1600" dirty="0" smtClean="0"/>
            </a:br>
            <a:r>
              <a:rPr lang="en-GB" sz="1600" dirty="0" smtClean="0"/>
              <a:t>(~ 190 000 readout channels).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Allows measurement of </a:t>
            </a:r>
            <a:r>
              <a:rPr lang="en-GB" sz="1600" dirty="0" err="1" smtClean="0"/>
              <a:t>em</a:t>
            </a:r>
            <a:r>
              <a:rPr lang="en-GB" sz="1600" dirty="0" smtClean="0"/>
              <a:t> and </a:t>
            </a:r>
            <a:r>
              <a:rPr lang="en-GB" sz="1600" dirty="0" err="1" smtClean="0"/>
              <a:t>hadronic</a:t>
            </a:r>
            <a:r>
              <a:rPr lang="en-GB" sz="1600" dirty="0" smtClean="0"/>
              <a:t> shower shapes.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Barrel ECAL is behind the coil of the central s/c solenoid, within the magnet cryostat.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Non-compensating: e/</a:t>
            </a:r>
            <a:r>
              <a:rPr lang="en-GB" sz="1600" dirty="0" smtClean="0">
                <a:latin typeface="Symbol" pitchFamily="18" charset="2"/>
              </a:rPr>
              <a:t>p</a:t>
            </a:r>
            <a:r>
              <a:rPr lang="en-GB" sz="1600" dirty="0" smtClean="0"/>
              <a:t> signal ratio is ~1.3.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Liquid argon accordion calorimeter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8</a:t>
            </a:fld>
            <a:endParaRPr lang="en-US" sz="1400" i="0" dirty="0">
              <a:latin typeface="Times New Roman" pitchFamily="18" charset="0"/>
            </a:endParaRP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839" y="911298"/>
            <a:ext cx="4619161" cy="414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983" y="936833"/>
            <a:ext cx="3908521" cy="268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00472" y="5131668"/>
            <a:ext cx="5328592" cy="179625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b="1" dirty="0" smtClean="0">
                <a:solidFill>
                  <a:schemeClr val="accent2"/>
                </a:solidFill>
              </a:rPr>
              <a:t>Motivation for emphasis on </a:t>
            </a:r>
            <a:r>
              <a:rPr lang="en-GB" sz="1600" b="1" dirty="0" err="1" smtClean="0">
                <a:solidFill>
                  <a:schemeClr val="accent2"/>
                </a:solidFill>
              </a:rPr>
              <a:t>LAr</a:t>
            </a:r>
            <a:r>
              <a:rPr lang="en-GB" sz="1600" b="1" dirty="0" smtClean="0">
                <a:solidFill>
                  <a:schemeClr val="accent2"/>
                </a:solidFill>
              </a:rPr>
              <a:t>/sampling calorimetry: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 Intrinsic linearity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 Stability over time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 Radiation tolerance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 Fine segmentation (transverse/depth)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GB" sz="1600" dirty="0" smtClean="0">
                <a:solidFill>
                  <a:schemeClr val="accent2"/>
                </a:solidFill>
              </a:rPr>
              <a:t>  Fast bipolar shaping overcomes the potential</a:t>
            </a:r>
          </a:p>
          <a:p>
            <a:pPr>
              <a:spcAft>
                <a:spcPts val="0"/>
              </a:spcAft>
            </a:pPr>
            <a:r>
              <a:rPr lang="en-GB" sz="1600" dirty="0" smtClean="0">
                <a:solidFill>
                  <a:schemeClr val="accent2"/>
                </a:solidFill>
              </a:rPr>
              <a:t>   disadvantage of long drift time (450 ns in the barrel)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529064" y="3653715"/>
            <a:ext cx="4232920" cy="3350161"/>
            <a:chOff x="5673080" y="3653715"/>
            <a:chExt cx="4232920" cy="3350161"/>
          </a:xfrm>
        </p:grpSpPr>
        <p:grpSp>
          <p:nvGrpSpPr>
            <p:cNvPr id="17" name="Group 16"/>
            <p:cNvGrpSpPr/>
            <p:nvPr/>
          </p:nvGrpSpPr>
          <p:grpSpPr>
            <a:xfrm>
              <a:off x="5673080" y="3653715"/>
              <a:ext cx="4232920" cy="3350161"/>
              <a:chOff x="5673080" y="3653715"/>
              <a:chExt cx="4232920" cy="3350161"/>
            </a:xfrm>
          </p:grpSpPr>
          <p:pic>
            <p:nvPicPr>
              <p:cNvPr id="181254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73080" y="3653715"/>
                <a:ext cx="3477061" cy="335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961112" y="6715844"/>
                <a:ext cx="3944888" cy="257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36000" rIns="0" bIns="3600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dirty="0" smtClean="0"/>
                  <a:t>      0                  200                  400             600 Time (ns)</a:t>
                </a:r>
                <a:endParaRPr lang="en-GB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041232" y="3763516"/>
              <a:ext cx="1800200" cy="257369"/>
            </a:xfrm>
            <a:prstGeom prst="rect">
              <a:avLst/>
            </a:prstGeom>
            <a:noFill/>
          </p:spPr>
          <p:txBody>
            <a:bodyPr wrap="square" lIns="0" tIns="36000" rIns="0" bIns="36000" rtlCol="0">
              <a:spAutoFit/>
            </a:bodyPr>
            <a:lstStyle/>
            <a:p>
              <a:r>
                <a:rPr lang="en-GB" dirty="0" smtClean="0"/>
                <a:t>Triangular current pulse</a:t>
              </a:r>
              <a:endParaRPr lang="en-GB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41232" y="4123556"/>
              <a:ext cx="1872208" cy="257369"/>
            </a:xfrm>
            <a:prstGeom prst="rect">
              <a:avLst/>
            </a:prstGeom>
            <a:noFill/>
          </p:spPr>
          <p:txBody>
            <a:bodyPr wrap="square" lIns="0" tIns="36000" rIns="0" bIns="36000" rtlCol="0">
              <a:spAutoFit/>
            </a:bodyPr>
            <a:lstStyle/>
            <a:p>
              <a:r>
                <a:rPr lang="en-GB" dirty="0" smtClean="0"/>
                <a:t>Signal after bipolar shaping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41232" y="4483596"/>
              <a:ext cx="1872208" cy="257369"/>
            </a:xfrm>
            <a:prstGeom prst="rect">
              <a:avLst/>
            </a:prstGeom>
            <a:noFill/>
          </p:spPr>
          <p:txBody>
            <a:bodyPr wrap="square" lIns="0" tIns="36000" rIns="0" bIns="36000" rtlCol="0">
              <a:spAutoFit/>
            </a:bodyPr>
            <a:lstStyle/>
            <a:p>
              <a:r>
                <a:rPr lang="en-GB" dirty="0" smtClean="0"/>
                <a:t>Sampling at 25 ns intervals</a:t>
              </a:r>
              <a:endParaRPr lang="en-GB" dirty="0"/>
            </a:p>
          </p:txBody>
        </p:sp>
        <p:cxnSp>
          <p:nvCxnSpPr>
            <p:cNvPr id="23" name="Straight Arrow Connector 22"/>
            <p:cNvCxnSpPr>
              <a:stCxn id="19" idx="1"/>
            </p:cNvCxnSpPr>
            <p:nvPr/>
          </p:nvCxnSpPr>
          <p:spPr bwMode="auto">
            <a:xfrm rot="10800000" flipV="1">
              <a:off x="6681194" y="3892200"/>
              <a:ext cx="360039" cy="51938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rot="10800000" flipV="1">
              <a:off x="6660000" y="4252242"/>
              <a:ext cx="360039" cy="51938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5400000">
              <a:off x="6526587" y="4854227"/>
              <a:ext cx="720081" cy="2668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</a:t>
            </a:r>
            <a:r>
              <a:rPr lang="en-GB" sz="2000" dirty="0" smtClean="0"/>
              <a:t> </a:t>
            </a:r>
            <a:r>
              <a:rPr lang="en-GB" dirty="0" err="1" smtClean="0"/>
              <a:t>LAr</a:t>
            </a:r>
            <a:r>
              <a:rPr lang="en-GB" sz="2000" dirty="0" smtClean="0"/>
              <a:t> </a:t>
            </a:r>
            <a:r>
              <a:rPr lang="en-GB" dirty="0" smtClean="0"/>
              <a:t>test</a:t>
            </a:r>
            <a:r>
              <a:rPr lang="en-GB" sz="2000" dirty="0" smtClean="0"/>
              <a:t> </a:t>
            </a:r>
            <a:r>
              <a:rPr lang="en-GB" dirty="0" smtClean="0"/>
              <a:t>beam</a:t>
            </a:r>
            <a:r>
              <a:rPr lang="en-GB" sz="2000" dirty="0" smtClean="0"/>
              <a:t> </a:t>
            </a:r>
            <a:r>
              <a:rPr lang="en-GB" dirty="0" smtClean="0"/>
              <a:t>performance(1)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 smtClean="0"/>
              <a:t>TyndelFest</a:t>
            </a:r>
            <a:r>
              <a:rPr lang="en-US" dirty="0" smtClean="0"/>
              <a:t> 1 July 2011  RAL                                                                       R M Brown - RAL                                                                                                              </a:t>
            </a:r>
            <a:fld id="{D52A60C6-EE25-4A68-A1FE-4B620C83DA98}" type="slidenum">
              <a:rPr lang="en-US" smtClean="0"/>
              <a:pPr/>
              <a:t>9</a:t>
            </a:fld>
            <a:endParaRPr lang="en-US" sz="1400" i="0" dirty="0">
              <a:latin typeface="Times New Roman" pitchFamily="18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928664" y="1459260"/>
            <a:ext cx="5873750" cy="5222875"/>
            <a:chOff x="1738290" y="1333483"/>
            <a:chExt cx="5874211" cy="522306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38290" y="1333483"/>
              <a:ext cx="5874211" cy="522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3"/>
            <p:cNvSpPr txBox="1">
              <a:spLocks noChangeArrowheads="1"/>
            </p:cNvSpPr>
            <p:nvPr/>
          </p:nvSpPr>
          <p:spPr bwMode="auto">
            <a:xfrm>
              <a:off x="4238619" y="6179124"/>
              <a:ext cx="1714512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2400">
                  <a:latin typeface="Helvetica" pitchFamily="52" charset="0"/>
                </a:rPr>
                <a:t>E</a:t>
              </a:r>
              <a:r>
                <a:rPr lang="en-GB" sz="2400" baseline="-25000">
                  <a:latin typeface="Helvetica" pitchFamily="52" charset="0"/>
                </a:rPr>
                <a:t>beam</a:t>
              </a:r>
              <a:r>
                <a:rPr lang="en-GB" sz="2400">
                  <a:latin typeface="Helvetica" pitchFamily="52" charset="0"/>
                </a:rPr>
                <a:t>  (GeV)</a:t>
              </a: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 rot="-5400000">
              <a:off x="1772700" y="3430073"/>
              <a:ext cx="704856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GB" sz="2400">
                  <a:latin typeface="Symbol" pitchFamily="18" charset="2"/>
                </a:rPr>
                <a:t>s</a:t>
              </a:r>
              <a:r>
                <a:rPr lang="en-GB" sz="2400" baseline="-25000">
                  <a:latin typeface="Helvetica" pitchFamily="52" charset="0"/>
                </a:rPr>
                <a:t>E</a:t>
              </a:r>
              <a:r>
                <a:rPr lang="en-GB" sz="2400">
                  <a:latin typeface="Helvetica" pitchFamily="52" charset="0"/>
                </a:rPr>
                <a:t>/E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80792" y="10272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accent2"/>
                </a:solidFill>
              </a:rPr>
              <a:t>Relative energy resolution for electrons</a:t>
            </a:r>
            <a:endParaRPr lang="en-GB" sz="1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5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5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17208</TotalTime>
  <Words>2627</Words>
  <Application>Microsoft Office PowerPoint</Application>
  <PresentationFormat>Custom</PresentationFormat>
  <Paragraphs>583</Paragraphs>
  <Slides>41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Blank Presentation</vt:lpstr>
      <vt:lpstr>Equation</vt:lpstr>
      <vt:lpstr>Calorimetry at the LHC</vt:lpstr>
      <vt:lpstr>Introduction</vt:lpstr>
      <vt:lpstr>Challenges of calorimetry at LHC</vt:lpstr>
      <vt:lpstr>Hadron calorimetry basics</vt:lpstr>
      <vt:lpstr>The power of calorimetry (1)</vt:lpstr>
      <vt:lpstr>The power of calorimetry (2)</vt:lpstr>
      <vt:lpstr>The ATLAS calorimeter</vt:lpstr>
      <vt:lpstr>Liquid argon accordion calorimeter</vt:lpstr>
      <vt:lpstr>ATLAS LAr test beam performance(1)</vt:lpstr>
      <vt:lpstr>ATLAS LAr test beam performance(2)</vt:lpstr>
      <vt:lpstr>ATLAS electron performance</vt:lpstr>
      <vt:lpstr>ATLAS jet energy resolution</vt:lpstr>
      <vt:lpstr>CMS cut-away view</vt:lpstr>
      <vt:lpstr>The CMS calorimeters</vt:lpstr>
      <vt:lpstr>CMS HCAL Barrel</vt:lpstr>
      <vt:lpstr>CMS HCAL endcap &amp; forward  sections</vt:lpstr>
      <vt:lpstr>The CMS ECAL</vt:lpstr>
      <vt:lpstr>The CMS ECAL photodetectors</vt:lpstr>
      <vt:lpstr>CMS ECAL test beam performance</vt:lpstr>
      <vt:lpstr>CMS ECAL performance at LHC</vt:lpstr>
      <vt:lpstr>Particle flow calorimetry in CMS</vt:lpstr>
      <vt:lpstr>Missing ET measurement in CMS</vt:lpstr>
      <vt:lpstr>CMS: Jet transverse momentum resolution</vt:lpstr>
      <vt:lpstr>The LHCb Calorimeters</vt:lpstr>
      <vt:lpstr>The LHCb ECAL</vt:lpstr>
      <vt:lpstr>The LHCb HCAL</vt:lpstr>
      <vt:lpstr>LHCb Calorimeter performance</vt:lpstr>
      <vt:lpstr>The ALICE Calorimeters</vt:lpstr>
      <vt:lpstr>ALICE PHOS (Photon Spectrometer)</vt:lpstr>
      <vt:lpstr>ALICE EMCal</vt:lpstr>
      <vt:lpstr>ALICE EMCal &amp; PHOS performance</vt:lpstr>
      <vt:lpstr>Summary</vt:lpstr>
      <vt:lpstr>Spares</vt:lpstr>
      <vt:lpstr>Anomalous APD signals</vt:lpstr>
      <vt:lpstr>Electron energy resolution</vt:lpstr>
      <vt:lpstr>CMS Tracker material budget</vt:lpstr>
      <vt:lpstr>ATLAS Inner Detector material budget</vt:lpstr>
      <vt:lpstr>Lead tungstate properties</vt:lpstr>
      <vt:lpstr>On-detector electronics</vt:lpstr>
      <vt:lpstr>Off-Detector electronics</vt:lpstr>
      <vt:lpstr>Laser light monitoring</vt:lpstr>
    </vt:vector>
  </TitlesOfParts>
  <Company>CCLRC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Lead Tungstate Calorimeter for CMS</dc:title>
  <dc:creator>Robert_Brown</dc:creator>
  <cp:lastModifiedBy>Authorised User</cp:lastModifiedBy>
  <cp:revision>870</cp:revision>
  <cp:lastPrinted>2001-07-04T17:04:45Z</cp:lastPrinted>
  <dcterms:created xsi:type="dcterms:W3CDTF">2000-09-17T11:33:56Z</dcterms:created>
  <dcterms:modified xsi:type="dcterms:W3CDTF">2011-07-01T08:10:43Z</dcterms:modified>
</cp:coreProperties>
</file>