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6.xml" ContentType="application/vnd.openxmlformats-officedocument.presentationml.tags+xml"/>
  <Override PartName="/ppt/tags/tag12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19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1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50" r:id="rId2"/>
    <p:sldMasterId id="2147483651" r:id="rId3"/>
    <p:sldMasterId id="2147483652" r:id="rId4"/>
    <p:sldMasterId id="2147483697" r:id="rId5"/>
  </p:sldMasterIdLst>
  <p:notesMasterIdLst>
    <p:notesMasterId r:id="rId84"/>
  </p:notesMasterIdLst>
  <p:handoutMasterIdLst>
    <p:handoutMasterId r:id="rId85"/>
  </p:handoutMasterIdLst>
  <p:sldIdLst>
    <p:sldId id="391" r:id="rId6"/>
    <p:sldId id="434" r:id="rId7"/>
    <p:sldId id="403" r:id="rId8"/>
    <p:sldId id="640" r:id="rId9"/>
    <p:sldId id="420" r:id="rId10"/>
    <p:sldId id="624" r:id="rId11"/>
    <p:sldId id="680" r:id="rId12"/>
    <p:sldId id="426" r:id="rId13"/>
    <p:sldId id="637" r:id="rId14"/>
    <p:sldId id="653" r:id="rId15"/>
    <p:sldId id="654" r:id="rId16"/>
    <p:sldId id="589" r:id="rId17"/>
    <p:sldId id="675" r:id="rId18"/>
    <p:sldId id="685" r:id="rId19"/>
    <p:sldId id="676" r:id="rId20"/>
    <p:sldId id="688" r:id="rId21"/>
    <p:sldId id="570" r:id="rId22"/>
    <p:sldId id="526" r:id="rId23"/>
    <p:sldId id="569" r:id="rId24"/>
    <p:sldId id="464" r:id="rId25"/>
    <p:sldId id="571" r:id="rId26"/>
    <p:sldId id="601" r:id="rId27"/>
    <p:sldId id="575" r:id="rId28"/>
    <p:sldId id="686" r:id="rId29"/>
    <p:sldId id="577" r:id="rId30"/>
    <p:sldId id="578" r:id="rId31"/>
    <p:sldId id="579" r:id="rId32"/>
    <p:sldId id="616" r:id="rId33"/>
    <p:sldId id="633" r:id="rId34"/>
    <p:sldId id="634" r:id="rId35"/>
    <p:sldId id="595" r:id="rId36"/>
    <p:sldId id="651" r:id="rId37"/>
    <p:sldId id="648" r:id="rId38"/>
    <p:sldId id="596" r:id="rId39"/>
    <p:sldId id="647" r:id="rId40"/>
    <p:sldId id="609" r:id="rId41"/>
    <p:sldId id="638" r:id="rId42"/>
    <p:sldId id="664" r:id="rId43"/>
    <p:sldId id="665" r:id="rId44"/>
    <p:sldId id="658" r:id="rId45"/>
    <p:sldId id="687" r:id="rId46"/>
    <p:sldId id="668" r:id="rId47"/>
    <p:sldId id="669" r:id="rId48"/>
    <p:sldId id="671" r:id="rId49"/>
    <p:sldId id="677" r:id="rId50"/>
    <p:sldId id="649" r:id="rId51"/>
    <p:sldId id="622" r:id="rId52"/>
    <p:sldId id="597" r:id="rId53"/>
    <p:sldId id="598" r:id="rId54"/>
    <p:sldId id="605" r:id="rId55"/>
    <p:sldId id="650" r:id="rId56"/>
    <p:sldId id="599" r:id="rId57"/>
    <p:sldId id="657" r:id="rId58"/>
    <p:sldId id="656" r:id="rId59"/>
    <p:sldId id="672" r:id="rId60"/>
    <p:sldId id="681" r:id="rId61"/>
    <p:sldId id="683" r:id="rId62"/>
    <p:sldId id="682" r:id="rId63"/>
    <p:sldId id="625" r:id="rId64"/>
    <p:sldId id="626" r:id="rId65"/>
    <p:sldId id="684" r:id="rId66"/>
    <p:sldId id="494" r:id="rId67"/>
    <p:sldId id="673" r:id="rId68"/>
    <p:sldId id="674" r:id="rId69"/>
    <p:sldId id="610" r:id="rId70"/>
    <p:sldId id="613" r:id="rId71"/>
    <p:sldId id="524" r:id="rId72"/>
    <p:sldId id="346" r:id="rId73"/>
    <p:sldId id="347" r:id="rId74"/>
    <p:sldId id="548" r:id="rId75"/>
    <p:sldId id="549" r:id="rId76"/>
    <p:sldId id="550" r:id="rId77"/>
    <p:sldId id="551" r:id="rId78"/>
    <p:sldId id="563" r:id="rId79"/>
    <p:sldId id="565" r:id="rId80"/>
    <p:sldId id="566" r:id="rId81"/>
    <p:sldId id="530" r:id="rId82"/>
    <p:sldId id="543" r:id="rId83"/>
  </p:sldIdLst>
  <p:sldSz cx="9144000" cy="6858000" type="screen4x3"/>
  <p:notesSz cx="6858000" cy="9144000"/>
  <p:custDataLst>
    <p:tags r:id="rId8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0000"/>
    <a:srgbClr val="FFFF66"/>
    <a:srgbClr val="000066"/>
    <a:srgbClr val="CC0099"/>
    <a:srgbClr val="FFFF00"/>
    <a:srgbClr val="CC99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4" autoAdjust="0"/>
    <p:restoredTop sz="94660"/>
  </p:normalViewPr>
  <p:slideViewPr>
    <p:cSldViewPr>
      <p:cViewPr varScale="1">
        <p:scale>
          <a:sx n="85" d="100"/>
          <a:sy n="85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tableStyles" Target="tableStyles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3F459A7-7048-4DA2-AF80-7BB25394C764}" type="datetimeFigureOut">
              <a:rPr lang="en-US"/>
              <a:pPr>
                <a:defRPr/>
              </a:pPr>
              <a:t>9/7/2011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26639A2-1962-4B2A-A854-E17D5698A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82AF971-0F7B-4F3D-940D-B66D5A341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4042E9-495E-4E0A-B3F0-AB3028880E3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5DD80-973F-4B8D-82E7-C325A5A0DE31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75F811-C71C-4A52-92B4-8F061A1D4FA6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1B28A3-6255-4E95-B83F-7C83EA223B8E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7CA57-9AA5-42CF-B7DD-276959B820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5CDCA-3DDB-4C0B-9F53-FAF3B61592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032DD-A697-4BB6-8280-3A315F8AF3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E5A79-1844-47E2-AE33-368DAF9E9A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8E6F3-FFE6-466C-94C0-1F959D801D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0DFC3-14B0-4DEB-8D32-C4F5E19E83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25A0B-FCC2-40DC-B784-CC0A2EA2D6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7364-808C-433B-BC82-5EC5F47888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C2AB-30CF-4EC6-8FAD-3AFF5A81FC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C5765-5F7D-4149-9413-58CD23FEE7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C37EF-F219-4C72-A046-1F3A3798B2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94C94-FCB2-4F14-AA47-D47553CCB9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12426-529B-47DE-81C3-DE5B3CC741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35525-EF19-4F0C-B7E3-828DC4A29C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6E1FD-FEBF-4C22-AAF9-B29CE55849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D97E8-C3E0-4754-AF92-D0682D2A53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0BA5F-852F-461E-A33D-40A90A46D8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4435C-BBB5-4447-84A9-F40FA0AEA3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BC9CF-0902-4EEA-A6BE-4C7279BFB2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24186-36B9-4BD9-9B6D-20443831FA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29B0B-BAD4-4885-82FF-7D42A3C3B6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EC13F-0E98-4897-BB14-EFA2198A57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84FB6-02F2-4774-BE88-DAF249DB8C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6FA81-4E19-42B4-B1DE-DB9A090A0F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281E-42D8-4328-8F15-ED70527D62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F4D4-A4DB-4361-B815-6B40D8B4D1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D9F1F-B61F-46C9-94B4-2FD9846094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5DF4B-35B7-407D-B3AC-E45B917344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2B55C-B008-4A0E-9411-090726753E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2D8A3-43D0-4E52-A52C-7F06641C65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7F469-5DFD-4167-8D8E-0787109C7D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856E5-C9BC-4697-B2A3-A09078F843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FA28F-0622-41EE-A0F7-9202A89B37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4954A-D374-416F-B4F9-C54F7D6A8A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68D9A-6DD3-4771-ADF1-91C0BCB245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DD301-FC72-4BA5-AACF-FB9D1176A8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A44E2-6550-4FFA-90A5-17CB3A7B8F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101D6-DC95-4338-AD3D-8A2C89B741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C84D6-993A-4F7A-8041-95AFB4599B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80232-A120-4909-A58A-6346236118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4CF35-BD42-4C97-8AB2-2593B42C7B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6987D-64AD-4B3C-9086-B8892302C9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08CAC-DFA2-4475-ADAB-781C3D8D7D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A1988-EAC7-4B43-9EF9-3D1C700E9B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30404-8710-4C17-82F2-A283D0C5D1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29909-143F-4097-85BB-CEE6737F92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60DDD-D5C1-4020-BC88-76628AF4A0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60246-1AFB-404C-A6E0-D491B3D06A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48D59-98B0-4D8C-B005-7906513613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503C6-4056-41A4-9897-92870E774F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738F1-14EF-4D1C-9456-84961F885D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Trest 2007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E2F32-BC75-4274-B925-FF75A4E2A2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Trest 2007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A837E-0ADF-459A-A87A-626BF5F7A7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B2D43-9D24-4BA4-8D19-C38A99FA78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66E43-1A0F-40DD-8F6F-AFB34A5473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65139-800F-438B-AD48-BA3A285F37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80908-2E14-48E0-8ADA-84AB7DBCFD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6CC"/>
                </a:solidFill>
              </a:defRPr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66CC"/>
                </a:solidFill>
              </a:defRPr>
            </a:lvl1pPr>
          </a:lstStyle>
          <a:p>
            <a:pPr>
              <a:defRPr/>
            </a:pPr>
            <a:fld id="{A9C3EB2E-9389-46D7-9E1F-534DBC3618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6CC"/>
                </a:solidFill>
              </a:defRPr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66CC"/>
                </a:solidFill>
              </a:defRPr>
            </a:lvl1pPr>
          </a:lstStyle>
          <a:p>
            <a:pPr>
              <a:defRPr/>
            </a:pPr>
            <a:fld id="{4E1F4A50-9E27-4243-B2CB-75FAD9BADE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6CC"/>
                </a:solidFill>
              </a:defRPr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66CC"/>
                </a:solidFill>
              </a:defRPr>
            </a:lvl1pPr>
          </a:lstStyle>
          <a:p>
            <a:pPr>
              <a:defRPr/>
            </a:pPr>
            <a:fld id="{ED30D305-6D03-45B8-92BC-6A172CB26B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7174" name="Picture 6" descr="ippp_logo_blue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9750" y="6308725"/>
            <a:ext cx="11191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3875" y="62372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6CC"/>
                </a:solidFill>
              </a:defRPr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66CC"/>
                </a:solidFill>
              </a:defRPr>
            </a:lvl1pPr>
          </a:lstStyle>
          <a:p>
            <a:pPr>
              <a:defRPr/>
            </a:pPr>
            <a:fld id="{016F4822-407B-443D-9C2B-3A6ADFDD6A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6CC"/>
                </a:solidFill>
              </a:defRPr>
            </a:lvl1pPr>
          </a:lstStyle>
          <a:p>
            <a:pPr>
              <a:defRPr/>
            </a:pPr>
            <a:r>
              <a:rPr lang="en-GB"/>
              <a:t>QCD Berlin 2009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66CC"/>
                </a:solidFill>
              </a:defRPr>
            </a:lvl1pPr>
          </a:lstStyle>
          <a:p>
            <a:pPr>
              <a:defRPr/>
            </a:pPr>
            <a:fld id="{85B242B7-9521-4528-8314-457A84B3A3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2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9" r:id="rId12"/>
    <p:sldLayoutId id="214748383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8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17.xml"/><Relationship Id="rId7" Type="http://schemas.openxmlformats.org/officeDocument/2006/relationships/image" Target="../media/image90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89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93.png"/><Relationship Id="rId4" Type="http://schemas.openxmlformats.org/officeDocument/2006/relationships/tags" Target="../tags/tag18.xml"/><Relationship Id="rId9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9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806450"/>
            <a:ext cx="8207375" cy="1470025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990000"/>
                </a:solidFill>
              </a:rPr>
              <a:t>Parton Distribution Functions</a:t>
            </a:r>
            <a:r>
              <a:rPr lang="en-GB" sz="4000" smtClean="0">
                <a:solidFill>
                  <a:srgbClr val="990000"/>
                </a:solidFill>
              </a:rPr>
              <a:t> </a:t>
            </a:r>
            <a:br>
              <a:rPr lang="en-GB" sz="4000" smtClean="0">
                <a:solidFill>
                  <a:srgbClr val="990000"/>
                </a:solidFill>
              </a:rPr>
            </a:br>
            <a:r>
              <a:rPr lang="en-GB" sz="4000" smtClean="0">
                <a:solidFill>
                  <a:srgbClr val="990000"/>
                </a:solidFill>
              </a:rPr>
              <a:t/>
            </a:r>
            <a:br>
              <a:rPr lang="en-GB" sz="4000" smtClean="0">
                <a:solidFill>
                  <a:srgbClr val="990000"/>
                </a:solidFill>
              </a:rPr>
            </a:br>
            <a:endParaRPr lang="en-US" sz="4000" smtClean="0">
              <a:solidFill>
                <a:srgbClr val="9900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460500"/>
            <a:ext cx="6400800" cy="175260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chemeClr val="accent2"/>
                </a:solidFill>
              </a:rPr>
              <a:t>James Stirling</a:t>
            </a:r>
          </a:p>
          <a:p>
            <a:pPr eaLnBrk="1" hangingPunct="1"/>
            <a:r>
              <a:rPr lang="en-GB" sz="2400" smtClean="0">
                <a:solidFill>
                  <a:schemeClr val="accent2"/>
                </a:solidFill>
              </a:rPr>
              <a:t>Cambridge University</a:t>
            </a:r>
            <a:endParaRPr lang="en-US" sz="2400" smtClean="0">
              <a:solidFill>
                <a:schemeClr val="accent2"/>
              </a:solidFill>
            </a:endParaRPr>
          </a:p>
        </p:txBody>
      </p:sp>
      <p:grpSp>
        <p:nvGrpSpPr>
          <p:cNvPr id="13316" name="Group 11"/>
          <p:cNvGrpSpPr>
            <a:grpSpLocks/>
          </p:cNvGrpSpPr>
          <p:nvPr/>
        </p:nvGrpSpPr>
        <p:grpSpPr bwMode="auto">
          <a:xfrm>
            <a:off x="971550" y="2854325"/>
            <a:ext cx="7848600" cy="2747963"/>
            <a:chOff x="748" y="1979"/>
            <a:chExt cx="4944" cy="1731"/>
          </a:xfrm>
        </p:grpSpPr>
        <p:sp>
          <p:nvSpPr>
            <p:cNvPr id="13320" name="AutoShape 6"/>
            <p:cNvSpPr>
              <a:spLocks noChangeArrowheads="1"/>
            </p:cNvSpPr>
            <p:nvPr/>
          </p:nvSpPr>
          <p:spPr bwMode="auto">
            <a:xfrm>
              <a:off x="748" y="1979"/>
              <a:ext cx="4627" cy="172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1" name="Text Box 4"/>
            <p:cNvSpPr txBox="1">
              <a:spLocks noChangeArrowheads="1"/>
            </p:cNvSpPr>
            <p:nvPr/>
          </p:nvSpPr>
          <p:spPr bwMode="auto">
            <a:xfrm>
              <a:off x="1036" y="2023"/>
              <a:ext cx="4656" cy="16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990000"/>
                </a:buClr>
                <a:buSzPct val="150000"/>
                <a:buFontTx/>
                <a:buChar char="•"/>
              </a:pPr>
              <a:r>
                <a:rPr lang="en-GB" sz="2400" dirty="0"/>
                <a:t> 	introduction and overview</a:t>
              </a:r>
            </a:p>
            <a:p>
              <a:pPr>
                <a:buClr>
                  <a:srgbClr val="990000"/>
                </a:buClr>
                <a:buSzPct val="150000"/>
                <a:buFontTx/>
                <a:buChar char="•"/>
              </a:pPr>
              <a:endParaRPr lang="en-GB" sz="2400" dirty="0"/>
            </a:p>
            <a:p>
              <a:pPr>
                <a:buClr>
                  <a:srgbClr val="990000"/>
                </a:buClr>
                <a:buSzPct val="150000"/>
                <a:buFontTx/>
                <a:buChar char="•"/>
              </a:pPr>
              <a:r>
                <a:rPr lang="en-GB" sz="2400" dirty="0"/>
                <a:t> 	current status of </a:t>
              </a:r>
              <a:r>
                <a:rPr lang="en-GB" sz="2400" dirty="0" err="1"/>
                <a:t>pdf</a:t>
              </a:r>
              <a:r>
                <a:rPr lang="en-GB" sz="2400" dirty="0"/>
                <a:t> </a:t>
              </a:r>
              <a:r>
                <a:rPr lang="en-GB" sz="2400" dirty="0" err="1"/>
                <a:t>determinatons</a:t>
              </a:r>
              <a:endParaRPr lang="en-GB" sz="2400" dirty="0"/>
            </a:p>
            <a:p>
              <a:pPr>
                <a:buClr>
                  <a:srgbClr val="990000"/>
                </a:buClr>
                <a:buSzPct val="150000"/>
                <a:buFontTx/>
                <a:buChar char="•"/>
              </a:pPr>
              <a:endParaRPr lang="en-GB" sz="2400" dirty="0"/>
            </a:p>
            <a:p>
              <a:pPr>
                <a:buClr>
                  <a:srgbClr val="990000"/>
                </a:buClr>
                <a:buSzPct val="150000"/>
                <a:buFontTx/>
                <a:buChar char="•"/>
              </a:pPr>
              <a:r>
                <a:rPr lang="en-GB" sz="2400" dirty="0"/>
                <a:t> 	impact </a:t>
              </a:r>
              <a:r>
                <a:rPr lang="en-GB" sz="2400" i="1" dirty="0"/>
                <a:t>on</a:t>
              </a:r>
              <a:r>
                <a:rPr lang="en-GB" sz="2400" dirty="0"/>
                <a:t> and </a:t>
              </a:r>
              <a:r>
                <a:rPr lang="en-GB" sz="2400" i="1" dirty="0"/>
                <a:t>of</a:t>
              </a:r>
              <a:r>
                <a:rPr lang="en-GB" sz="2400" dirty="0"/>
                <a:t> LHC measurements</a:t>
              </a:r>
            </a:p>
            <a:p>
              <a:pPr>
                <a:buClr>
                  <a:srgbClr val="990000"/>
                </a:buClr>
                <a:buSzPct val="150000"/>
                <a:buFontTx/>
                <a:buChar char="•"/>
              </a:pPr>
              <a:endParaRPr lang="en-GB" sz="2400" dirty="0"/>
            </a:p>
            <a:p>
              <a:pPr>
                <a:buClr>
                  <a:srgbClr val="990000"/>
                </a:buClr>
                <a:buSzPct val="150000"/>
                <a:buFontTx/>
                <a:buChar char="•"/>
              </a:pPr>
              <a:r>
                <a:rPr lang="en-GB" sz="2400" dirty="0"/>
                <a:t> 	summary  - issues and outlook</a:t>
              </a:r>
              <a:endParaRPr lang="en-US" sz="2400" dirty="0"/>
            </a:p>
          </p:txBody>
        </p:sp>
      </p:grpSp>
      <p:pic>
        <p:nvPicPr>
          <p:cNvPr id="186376" name="Picture 8" descr="Cambridge_University_Crest_-_fl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5949950"/>
            <a:ext cx="533400" cy="669925"/>
          </a:xfrm>
          <a:prstGeom prst="rect">
            <a:avLst/>
          </a:prstGeom>
          <a:noFill/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318" name="Picture 9" descr="petcres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4050" y="5876925"/>
            <a:ext cx="6191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 Box 10"/>
          <p:cNvSpPr txBox="1">
            <a:spLocks noChangeArrowheads="1"/>
          </p:cNvSpPr>
          <p:nvPr/>
        </p:nvSpPr>
        <p:spPr bwMode="auto">
          <a:xfrm>
            <a:off x="2195513" y="6021388"/>
            <a:ext cx="48402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including work in collaboration with </a:t>
            </a:r>
          </a:p>
          <a:p>
            <a:pPr algn="ctr"/>
            <a:r>
              <a:rPr lang="en-GB"/>
              <a:t>Alan Martin, Robert Thorne and Graeme Watt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3A7BF34-0536-44E8-AAD8-38931EBA0978}" type="slidenum">
              <a:rPr lang="en-GB" smtClean="0"/>
              <a:pPr/>
              <a:t>10</a:t>
            </a:fld>
            <a:endParaRPr lang="en-GB" smtClean="0"/>
          </a:p>
        </p:txBody>
      </p:sp>
      <p:graphicFrame>
        <p:nvGraphicFramePr>
          <p:cNvPr id="475262" name="Group 126"/>
          <p:cNvGraphicFramePr>
            <a:graphicFrameLocks noGrp="1"/>
          </p:cNvGraphicFramePr>
          <p:nvPr/>
        </p:nvGraphicFramePr>
        <p:xfrm>
          <a:off x="611385" y="902925"/>
          <a:ext cx="7993063" cy="560603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366838"/>
                <a:gridCol w="3746500"/>
                <a:gridCol w="2879725"/>
              </a:tblGrid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pdfs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authors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arXiv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alpha val="50000"/>
                      </a:schemeClr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ABKM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Alekhin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J.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Blümlein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S. Klein, S.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Moch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and others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1105.5349, 1104.0469, 1101.5261, 1007.3657, 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9FF33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CTEQ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H.-L. Lai, M. Guzzi, J. Huston, Z. Li, P. Nadolsky, J. Pumplin, C.-P. Yuan, and others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1007.2241, 1004.4624, 0910.4183, 0904.2424, 0802.0007, …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9FF33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GJR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Glück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P. Jimenez-Delgado, E.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Reya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and others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1006.5890, 0909.1711, 0810.4274, …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9FF33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HERAPDF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H1 and ZEUS collaborations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(A.M. Cooper-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Sarkar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et al.)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1006.4471, 0906.1108, 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9FF33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MSTW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A.D. Martin, W.J. Stirling, R.S. Thorne, G. Watt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1006.2753, 0905.3531, 0901.0002, 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9FF33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NNPDF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R. Ball, L. Del Debbio, S. Forte, A. Guffanti, J. Latorre, J. Rojo, M. Ubiali, and others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1108.1758, 1107.2652, 1103.2369, 1101.1300, 1012.0836, 1005.0397, 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9FF33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21508" name="Rectangle 96"/>
          <p:cNvSpPr>
            <a:spLocks noChangeArrowheads="1"/>
          </p:cNvSpPr>
          <p:nvPr/>
        </p:nvSpPr>
        <p:spPr bwMode="auto">
          <a:xfrm>
            <a:off x="1476375" y="260350"/>
            <a:ext cx="5810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solidFill>
                  <a:srgbClr val="990000"/>
                </a:solidFill>
              </a:rPr>
              <a:t>recent global or quasi-global pdf fits</a:t>
            </a:r>
            <a:endParaRPr lang="en-US" sz="2800">
              <a:solidFill>
                <a:srgbClr val="99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03188" y="3851275"/>
            <a:ext cx="415925" cy="1766888"/>
            <a:chOff x="103312" y="3850625"/>
            <a:chExt cx="415925" cy="1767215"/>
          </a:xfrm>
        </p:grpSpPr>
        <p:pic>
          <p:nvPicPr>
            <p:cNvPr id="215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312" y="3850625"/>
              <a:ext cx="415925" cy="298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312" y="4532605"/>
              <a:ext cx="415925" cy="298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312" y="5319385"/>
              <a:ext cx="415925" cy="298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E611BAE-285B-4D56-AF36-169A64AFF8BA}" type="slidenum">
              <a:rPr lang="en-GB" smtClean="0"/>
              <a:pPr/>
              <a:t>11</a:t>
            </a:fld>
            <a:endParaRPr lang="en-GB" smtClean="0"/>
          </a:p>
        </p:txBody>
      </p:sp>
      <p:graphicFrame>
        <p:nvGraphicFramePr>
          <p:cNvPr id="442449" name="Group 81"/>
          <p:cNvGraphicFramePr>
            <a:graphicFrameLocks noGrp="1"/>
          </p:cNvGraphicFramePr>
          <p:nvPr/>
        </p:nvGraphicFramePr>
        <p:xfrm>
          <a:off x="468313" y="188640"/>
          <a:ext cx="8281987" cy="4321176"/>
        </p:xfrm>
        <a:graphic>
          <a:graphicData uri="http://schemas.openxmlformats.org/drawingml/2006/table">
            <a:tbl>
              <a:tblPr/>
              <a:tblGrid>
                <a:gridCol w="1431925"/>
                <a:gridCol w="1139825"/>
                <a:gridCol w="1143000"/>
                <a:gridCol w="1141412"/>
                <a:gridCol w="1143000"/>
                <a:gridCol w="1139825"/>
                <a:gridCol w="1143000"/>
              </a:tblGrid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MSTW08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CT10(W)</a:t>
                      </a:r>
                      <a:endParaRPr kumimoji="0" lang="en-US" sz="12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NNPDF2.5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HERAPDF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1.0/1.5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ABKM09</a:t>
                      </a:r>
                      <a:endParaRPr kumimoji="0" lang="en-US" sz="12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GJR08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HERA DIS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F-T DIS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F-T DY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TEV W,Z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  <a:endParaRPr kumimoji="0" lang="en-US" sz="2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TEV jets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  <a:endParaRPr kumimoji="0" lang="en-US" sz="2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GM-VFNS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NNLO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()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539750" y="4509120"/>
            <a:ext cx="8351838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u="sng" dirty="0">
                <a:solidFill>
                  <a:srgbClr val="990000"/>
                </a:solidFill>
              </a:rPr>
              <a:t>Note</a:t>
            </a:r>
            <a:r>
              <a:rPr lang="en-GB" dirty="0">
                <a:solidFill>
                  <a:srgbClr val="990000"/>
                </a:solidFill>
              </a:rPr>
              <a:t>:</a:t>
            </a:r>
            <a:endParaRPr lang="en-GB" dirty="0">
              <a:solidFill>
                <a:srgbClr val="000000"/>
              </a:solidFill>
            </a:endParaRPr>
          </a:p>
          <a:p>
            <a:pPr>
              <a:buClr>
                <a:srgbClr val="990000"/>
              </a:buClr>
              <a:buSzPct val="150000"/>
              <a:buFont typeface="Arial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 	each set comes with its own unique </a:t>
            </a:r>
            <a:r>
              <a:rPr lang="en-GB" dirty="0">
                <a:solidFill>
                  <a:srgbClr val="333399"/>
                </a:solidFill>
                <a:sym typeface="Symbol" pitchFamily="18" charset="2"/>
              </a:rPr>
              <a:t></a:t>
            </a:r>
            <a:r>
              <a:rPr lang="en-GB" baseline="-25000" dirty="0">
                <a:solidFill>
                  <a:srgbClr val="333399"/>
                </a:solidFill>
                <a:sym typeface="Symbol" pitchFamily="18" charset="2"/>
              </a:rPr>
              <a:t>S</a:t>
            </a:r>
            <a:r>
              <a:rPr lang="en-GB" dirty="0">
                <a:solidFill>
                  <a:srgbClr val="333399"/>
                </a:solidFill>
                <a:sym typeface="Symbol" pitchFamily="18" charset="2"/>
              </a:rPr>
              <a:t>(M</a:t>
            </a:r>
            <a:r>
              <a:rPr lang="en-GB" baseline="-25000" dirty="0">
                <a:solidFill>
                  <a:srgbClr val="333399"/>
                </a:solidFill>
                <a:sym typeface="Symbol" pitchFamily="18" charset="2"/>
              </a:rPr>
              <a:t>Z</a:t>
            </a:r>
            <a:r>
              <a:rPr lang="en-GB" baseline="30000" dirty="0">
                <a:solidFill>
                  <a:srgbClr val="333399"/>
                </a:solidFill>
                <a:sym typeface="Symbol" pitchFamily="18" charset="2"/>
              </a:rPr>
              <a:t>2</a:t>
            </a:r>
            <a:r>
              <a:rPr lang="en-GB" dirty="0">
                <a:solidFill>
                  <a:srgbClr val="333399"/>
                </a:solidFill>
                <a:sym typeface="Symbol" pitchFamily="18" charset="2"/>
              </a:rPr>
              <a:t>)</a:t>
            </a:r>
            <a:r>
              <a:rPr lang="en-GB" dirty="0">
                <a:solidFill>
                  <a:srgbClr val="000000"/>
                </a:solidFill>
              </a:rPr>
              <a:t> value (and	 	uncertainty), correlated with the </a:t>
            </a:r>
            <a:r>
              <a:rPr lang="en-GB" dirty="0" err="1" smtClean="0">
                <a:solidFill>
                  <a:srgbClr val="000000"/>
                </a:solidFill>
              </a:rPr>
              <a:t>pdfs</a:t>
            </a:r>
            <a:endParaRPr lang="en-GB" dirty="0" smtClean="0">
              <a:solidFill>
                <a:srgbClr val="000000"/>
              </a:solidFill>
            </a:endParaRPr>
          </a:p>
          <a:p>
            <a:pPr>
              <a:buClr>
                <a:srgbClr val="990000"/>
              </a:buClr>
              <a:buSzPct val="150000"/>
              <a:buFont typeface="Arial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	including Tevatron jet data tends to give a </a:t>
            </a:r>
            <a:r>
              <a:rPr lang="en-GB" i="1" dirty="0" smtClean="0">
                <a:solidFill>
                  <a:srgbClr val="990000"/>
                </a:solidFill>
              </a:rPr>
              <a:t>harder</a:t>
            </a:r>
            <a:r>
              <a:rPr lang="en-GB" dirty="0" smtClean="0">
                <a:solidFill>
                  <a:srgbClr val="000000"/>
                </a:solidFill>
              </a:rPr>
              <a:t> high-x gluon</a:t>
            </a:r>
            <a:endParaRPr lang="en-GB" dirty="0">
              <a:solidFill>
                <a:srgbClr val="000000"/>
              </a:solidFill>
            </a:endParaRPr>
          </a:p>
          <a:p>
            <a:pPr>
              <a:buClr>
                <a:srgbClr val="990000"/>
              </a:buClr>
              <a:buSzPct val="150000"/>
              <a:buFont typeface="Arial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 	CT10W gives higher weight to Tevatron W </a:t>
            </a:r>
            <a:r>
              <a:rPr lang="en-GB" dirty="0" smtClean="0">
                <a:solidFill>
                  <a:srgbClr val="000000"/>
                </a:solidFill>
              </a:rPr>
              <a:t>asymmetry </a:t>
            </a:r>
            <a:r>
              <a:rPr lang="en-GB" dirty="0">
                <a:solidFill>
                  <a:srgbClr val="000000"/>
                </a:solidFill>
              </a:rPr>
              <a:t>data</a:t>
            </a:r>
          </a:p>
          <a:p>
            <a:pPr>
              <a:buClr>
                <a:srgbClr val="990000"/>
              </a:buClr>
              <a:buSzPct val="150000"/>
              <a:buFont typeface="Arial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 	CT10, NNPDF2.n, HERAPDF1.n use recent combined HERA </a:t>
            </a:r>
            <a:r>
              <a:rPr lang="en-GB" dirty="0" smtClean="0">
                <a:solidFill>
                  <a:srgbClr val="000000"/>
                </a:solidFill>
              </a:rPr>
              <a:t>SF data</a:t>
            </a:r>
            <a:endParaRPr lang="en-GB" dirty="0">
              <a:solidFill>
                <a:srgbClr val="000000"/>
              </a:solidFill>
            </a:endParaRPr>
          </a:p>
          <a:p>
            <a:pPr>
              <a:buClr>
                <a:srgbClr val="990000"/>
              </a:buClr>
              <a:buSzPct val="150000"/>
              <a:buFont typeface="Arial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 	</a:t>
            </a:r>
            <a:r>
              <a:rPr lang="en-GB" dirty="0" smtClean="0">
                <a:solidFill>
                  <a:srgbClr val="000000"/>
                </a:solidFill>
              </a:rPr>
              <a:t>ABKM </a:t>
            </a:r>
            <a:r>
              <a:rPr lang="en-GB" dirty="0">
                <a:solidFill>
                  <a:srgbClr val="000000"/>
                </a:solidFill>
              </a:rPr>
              <a:t>have recent versions including various Tevatron jet sets</a:t>
            </a:r>
          </a:p>
          <a:p>
            <a:pPr>
              <a:buClr>
                <a:srgbClr val="990000"/>
              </a:buClr>
              <a:buSzPct val="150000"/>
              <a:buFont typeface="Arial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 	no publication yet for HERAPDF1.5 </a:t>
            </a:r>
          </a:p>
          <a:p>
            <a:pPr>
              <a:buClr>
                <a:srgbClr val="990000"/>
              </a:buClr>
              <a:buSzPct val="150000"/>
            </a:pPr>
            <a:endParaRPr lang="en-GB" sz="2000" dirty="0">
              <a:solidFill>
                <a:srgbClr val="000000"/>
              </a:solidFill>
            </a:endParaRPr>
          </a:p>
          <a:p>
            <a:pPr>
              <a:buClr>
                <a:srgbClr val="990000"/>
              </a:buClr>
              <a:buSzPct val="150000"/>
              <a:buFont typeface="Arial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9E2875F-0D25-4D77-9259-99BE2C9B4E79}" type="slidenum">
              <a:rPr lang="en-GB" smtClean="0"/>
              <a:pPr/>
              <a:t>12</a:t>
            </a:fld>
            <a:endParaRPr lang="en-GB" smtClean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/>
          <a:srcRect l="29005" t="3796" r="29004" b="1277"/>
          <a:stretch>
            <a:fillRect/>
          </a:stretch>
        </p:blipFill>
        <p:spPr bwMode="auto">
          <a:xfrm>
            <a:off x="4581525" y="88900"/>
            <a:ext cx="4454525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250825" y="1125538"/>
            <a:ext cx="439261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sym typeface="Symbol" pitchFamily="18" charset="2"/>
              </a:rPr>
              <a:t>in the </a:t>
            </a:r>
            <a:r>
              <a:rPr lang="en-GB" sz="2000">
                <a:solidFill>
                  <a:srgbClr val="006600"/>
                </a:solidFill>
                <a:sym typeface="Symbol" pitchFamily="18" charset="2"/>
              </a:rPr>
              <a:t>MSTW2008</a:t>
            </a:r>
            <a:r>
              <a:rPr lang="en-GB" sz="2000">
                <a:sym typeface="Symbol" pitchFamily="18" charset="2"/>
              </a:rPr>
              <a:t> fit</a:t>
            </a:r>
          </a:p>
          <a:p>
            <a:endParaRPr lang="en-GB" sz="2000">
              <a:sym typeface="Symbol" pitchFamily="18" charset="2"/>
            </a:endParaRPr>
          </a:p>
          <a:p>
            <a:r>
              <a:rPr lang="en-GB" sz="2000">
                <a:solidFill>
                  <a:schemeClr val="accent2"/>
                </a:solidFill>
                <a:sym typeface="Symbol" pitchFamily="18" charset="2"/>
              </a:rPr>
              <a:t>		3066/2598  (LO)</a:t>
            </a:r>
            <a:endParaRPr lang="en-US" sz="2000">
              <a:solidFill>
                <a:schemeClr val="accent2"/>
              </a:solidFill>
              <a:sym typeface="Symbol" pitchFamily="18" charset="2"/>
            </a:endParaRPr>
          </a:p>
          <a:p>
            <a:r>
              <a:rPr lang="en-US" sz="2000">
                <a:solidFill>
                  <a:schemeClr val="accent2"/>
                </a:solidFill>
                <a:sym typeface="Symbol" pitchFamily="18" charset="2"/>
              </a:rPr>
              <a:t></a:t>
            </a:r>
            <a:r>
              <a:rPr lang="en-US" sz="2000" baseline="30000">
                <a:solidFill>
                  <a:schemeClr val="accent2"/>
                </a:solidFill>
                <a:sym typeface="Symbol" pitchFamily="18" charset="2"/>
              </a:rPr>
              <a:t>2 </a:t>
            </a:r>
            <a:r>
              <a:rPr lang="en-US" sz="2000" baseline="-25000">
                <a:solidFill>
                  <a:schemeClr val="accent2"/>
                </a:solidFill>
                <a:sym typeface="Symbol" pitchFamily="18" charset="2"/>
              </a:rPr>
              <a:t>global   </a:t>
            </a:r>
            <a:r>
              <a:rPr lang="en-US" sz="2000">
                <a:solidFill>
                  <a:schemeClr val="accent2"/>
                </a:solidFill>
                <a:sym typeface="Symbol" pitchFamily="18" charset="2"/>
              </a:rPr>
              <a:t>/dof</a:t>
            </a:r>
            <a:r>
              <a:rPr lang="en-US" sz="2000" baseline="-2500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US" sz="2000">
                <a:solidFill>
                  <a:schemeClr val="accent2"/>
                </a:solidFill>
                <a:sym typeface="Symbol" pitchFamily="18" charset="2"/>
              </a:rPr>
              <a:t>=	2543/2699  (NLO)</a:t>
            </a:r>
          </a:p>
          <a:p>
            <a:r>
              <a:rPr lang="en-GB" sz="2000">
                <a:solidFill>
                  <a:schemeClr val="accent2"/>
                </a:solidFill>
                <a:sym typeface="Symbol" pitchFamily="18" charset="2"/>
              </a:rPr>
              <a:t>		2480/2615  (NNLO)</a:t>
            </a:r>
          </a:p>
          <a:p>
            <a:endParaRPr lang="en-GB" sz="2000">
              <a:solidFill>
                <a:schemeClr val="accent2"/>
              </a:solidFill>
              <a:sym typeface="Symbol" pitchFamily="18" charset="2"/>
            </a:endParaRPr>
          </a:p>
          <a:p>
            <a:r>
              <a:rPr lang="en-GB" sz="2000">
                <a:sym typeface="Symbol" pitchFamily="18" charset="2"/>
              </a:rPr>
              <a:t>LO evolution too slow at small x; NNLO fit marginally better than NLO</a:t>
            </a:r>
            <a:endParaRPr lang="en-US" sz="2000">
              <a:sym typeface="Symbol" pitchFamily="18" charset="2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4178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>
                <a:solidFill>
                  <a:srgbClr val="990000"/>
                </a:solidFill>
              </a:rPr>
              <a:t>LO </a:t>
            </a:r>
            <a:r>
              <a:rPr lang="en-GB" sz="3200" i="1">
                <a:solidFill>
                  <a:srgbClr val="990000"/>
                </a:solidFill>
              </a:rPr>
              <a:t>vs</a:t>
            </a:r>
            <a:r>
              <a:rPr lang="en-GB" sz="3200">
                <a:solidFill>
                  <a:srgbClr val="990000"/>
                </a:solidFill>
              </a:rPr>
              <a:t> NLO </a:t>
            </a:r>
            <a:r>
              <a:rPr lang="en-GB" sz="3200" i="1">
                <a:solidFill>
                  <a:srgbClr val="990000"/>
                </a:solidFill>
              </a:rPr>
              <a:t>vs </a:t>
            </a:r>
            <a:r>
              <a:rPr lang="en-GB" sz="3200">
                <a:solidFill>
                  <a:srgbClr val="990000"/>
                </a:solidFill>
              </a:rPr>
              <a:t>NNLO?</a:t>
            </a:r>
            <a:endParaRPr lang="en-US" sz="3200">
              <a:solidFill>
                <a:srgbClr val="990000"/>
              </a:solidFill>
            </a:endParaRP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323850" y="3933825"/>
            <a:ext cx="4319588" cy="255905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u="sng">
                <a:solidFill>
                  <a:srgbClr val="990000"/>
                </a:solidFill>
              </a:rPr>
              <a:t>Note</a:t>
            </a:r>
            <a:r>
              <a:rPr lang="en-GB" sz="2000"/>
              <a:t>: </a:t>
            </a:r>
          </a:p>
          <a:p>
            <a:pPr>
              <a:buClr>
                <a:srgbClr val="990000"/>
              </a:buClr>
              <a:buSzPct val="145000"/>
              <a:buFontTx/>
              <a:buChar char="•"/>
            </a:pPr>
            <a:r>
              <a:rPr lang="en-GB" sz="2000"/>
              <a:t> an important ingredient missing in the full NNLO global pdf fit is the NNLO correction to the Tevatron high E</a:t>
            </a:r>
            <a:r>
              <a:rPr lang="en-GB" sz="2000" baseline="-25000"/>
              <a:t>T</a:t>
            </a:r>
            <a:r>
              <a:rPr lang="en-GB" sz="2000"/>
              <a:t> jet cross section</a:t>
            </a:r>
          </a:p>
          <a:p>
            <a:pPr>
              <a:buClr>
                <a:srgbClr val="990000"/>
              </a:buClr>
              <a:buSzPct val="145000"/>
              <a:buFontTx/>
              <a:buChar char="•"/>
            </a:pPr>
            <a:r>
              <a:rPr lang="en-GB" sz="2000"/>
              <a:t> LO can be improved (e.g. LO*) for MCs by adding K-factors, relaxing momentum conservation, etc.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29B88C3-426E-451D-A844-0D6789256744}" type="slidenum">
              <a:rPr lang="en-GB" smtClean="0"/>
              <a:pPr/>
              <a:t>13</a:t>
            </a:fld>
            <a:endParaRPr lang="en-GB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 l="27431" t="10001" r="32153" b="1277"/>
          <a:stretch>
            <a:fillRect/>
          </a:stretch>
        </p:blipFill>
        <p:spPr bwMode="auto">
          <a:xfrm>
            <a:off x="3508375" y="260350"/>
            <a:ext cx="4808538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395288" y="1125538"/>
            <a:ext cx="2700337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990000"/>
                </a:solidFill>
              </a:rPr>
              <a:t>comparison of gluons extracted from LO, NLO, NNLO global fits</a:t>
            </a:r>
          </a:p>
          <a:p>
            <a:endParaRPr lang="en-GB" sz="2000" dirty="0">
              <a:solidFill>
                <a:srgbClr val="990000"/>
              </a:solidFill>
            </a:endParaRPr>
          </a:p>
          <a:p>
            <a:pPr>
              <a:buClr>
                <a:srgbClr val="990000"/>
              </a:buClr>
              <a:buSzPct val="150000"/>
              <a:buFontTx/>
              <a:buChar char="•"/>
            </a:pPr>
            <a:r>
              <a:rPr lang="en-GB" dirty="0"/>
              <a:t>  large positive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P</a:t>
            </a:r>
            <a:r>
              <a:rPr lang="en-GB" baseline="-25000" dirty="0" err="1">
                <a:solidFill>
                  <a:schemeClr val="accent2"/>
                </a:solidFill>
              </a:rPr>
              <a:t>qg</a:t>
            </a:r>
            <a:r>
              <a:rPr lang="en-GB" baseline="-25000" dirty="0"/>
              <a:t> </a:t>
            </a:r>
            <a:r>
              <a:rPr lang="en-GB" dirty="0"/>
              <a:t>contributions at small </a:t>
            </a:r>
            <a:r>
              <a:rPr lang="en-GB" dirty="0">
                <a:solidFill>
                  <a:schemeClr val="accent2"/>
                </a:solidFill>
              </a:rPr>
              <a:t>x</a:t>
            </a:r>
            <a:r>
              <a:rPr lang="en-GB" dirty="0"/>
              <a:t> lead to smaller gluons at higher order</a:t>
            </a:r>
          </a:p>
          <a:p>
            <a:pPr>
              <a:buClr>
                <a:srgbClr val="990000"/>
              </a:buClr>
              <a:buSzPct val="150000"/>
              <a:buFontTx/>
              <a:buChar char="•"/>
            </a:pPr>
            <a:endParaRPr lang="en-GB" dirty="0"/>
          </a:p>
          <a:p>
            <a:pPr>
              <a:buClr>
                <a:srgbClr val="990000"/>
              </a:buClr>
              <a:buSzPct val="150000"/>
              <a:buFontTx/>
              <a:buChar char="•"/>
            </a:pPr>
            <a:r>
              <a:rPr lang="en-GB" dirty="0"/>
              <a:t>  </a:t>
            </a:r>
            <a:r>
              <a:rPr lang="en-GB" dirty="0" smtClean="0"/>
              <a:t>beyond LO, clear positivity issue </a:t>
            </a:r>
            <a:r>
              <a:rPr lang="en-GB" dirty="0"/>
              <a:t>at small </a:t>
            </a:r>
            <a:r>
              <a:rPr lang="en-GB" dirty="0">
                <a:solidFill>
                  <a:schemeClr val="accent2"/>
                </a:solidFill>
              </a:rPr>
              <a:t>x,Q</a:t>
            </a:r>
            <a:r>
              <a:rPr lang="en-GB" baseline="30000" dirty="0">
                <a:solidFill>
                  <a:schemeClr val="accent2"/>
                </a:solidFill>
              </a:rPr>
              <a:t>2</a:t>
            </a:r>
            <a:r>
              <a:rPr lang="en-GB" dirty="0"/>
              <a:t> , and this is reflected in predictions e.g. for </a:t>
            </a:r>
            <a:r>
              <a:rPr lang="en-GB" dirty="0" smtClean="0"/>
              <a:t>(the physical quantity) </a:t>
            </a:r>
            <a:r>
              <a:rPr lang="en-GB" dirty="0" smtClean="0">
                <a:solidFill>
                  <a:schemeClr val="accent2"/>
                </a:solidFill>
              </a:rPr>
              <a:t>F</a:t>
            </a:r>
            <a:r>
              <a:rPr lang="en-GB" baseline="-25000" dirty="0" smtClean="0">
                <a:solidFill>
                  <a:schemeClr val="accent2"/>
                </a:solidFill>
              </a:rPr>
              <a:t>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0CEF697-41E7-4A11-A1DD-BB6F96104E4D}" type="slidenum">
              <a:rPr lang="en-GB" smtClean="0"/>
              <a:pPr/>
              <a:t>14</a:t>
            </a:fld>
            <a:endParaRPr lang="en-GB" smtClean="0"/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/>
          <a:srcRect l="16238" t="15381" r="18204" b="16859"/>
          <a:stretch>
            <a:fillRect/>
          </a:stretch>
        </p:blipFill>
        <p:spPr bwMode="auto">
          <a:xfrm>
            <a:off x="468313" y="549275"/>
            <a:ext cx="7991475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5"/>
          <p:cNvSpPr txBox="1">
            <a:spLocks noChangeArrowheads="1"/>
          </p:cNvSpPr>
          <p:nvPr/>
        </p:nvSpPr>
        <p:spPr bwMode="auto">
          <a:xfrm>
            <a:off x="4356100" y="6237288"/>
            <a:ext cx="3394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6600"/>
                </a:solidFill>
              </a:rPr>
              <a:t>Nadolsky, July 2011, PDF4LHC</a:t>
            </a:r>
            <a:endParaRPr lang="en-US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5EC54A9-FCCF-4CBC-B5AF-B19F01564A6F}" type="slidenum">
              <a:rPr lang="en-GB" smtClean="0"/>
              <a:pPr/>
              <a:t>15</a:t>
            </a:fld>
            <a:endParaRPr lang="en-GB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/>
          <a:srcRect l="25000" t="22293" r="16331" b="8160"/>
          <a:stretch>
            <a:fillRect/>
          </a:stretch>
        </p:blipFill>
        <p:spPr bwMode="auto">
          <a:xfrm>
            <a:off x="827584" y="1196752"/>
            <a:ext cx="6984900" cy="506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395288" y="6237288"/>
            <a:ext cx="5302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6600"/>
                </a:solidFill>
              </a:rPr>
              <a:t>Gluck, Jimenez-Delgado, Reya, arXiv:0709.0614</a:t>
            </a:r>
            <a:endParaRPr lang="en-US">
              <a:solidFill>
                <a:srgbClr val="0066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d</a:t>
            </a:r>
            <a:r>
              <a:rPr lang="en-GB" sz="3200" kern="0" dirty="0" smtClean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ynamical partons?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796642"/>
            <a:ext cx="7382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... evolve </a:t>
            </a:r>
            <a:r>
              <a:rPr lang="en-GB" sz="2000" dirty="0" err="1" smtClean="0"/>
              <a:t>perturbatively</a:t>
            </a:r>
            <a:r>
              <a:rPr lang="en-GB" sz="2000" dirty="0" smtClean="0"/>
              <a:t> from a low starting scale: </a:t>
            </a:r>
            <a:r>
              <a:rPr lang="en-GB" sz="2000" dirty="0" smtClean="0">
                <a:solidFill>
                  <a:srgbClr val="000066"/>
                </a:solidFill>
                <a:sym typeface="Symbol"/>
              </a:rPr>
              <a:t></a:t>
            </a:r>
            <a:r>
              <a:rPr lang="en-GB" sz="2000" baseline="-25000" dirty="0" smtClean="0">
                <a:solidFill>
                  <a:srgbClr val="000066"/>
                </a:solidFill>
                <a:sym typeface="Symbol"/>
              </a:rPr>
              <a:t>0</a:t>
            </a:r>
            <a:r>
              <a:rPr lang="en-GB" sz="2000" baseline="30000" dirty="0" smtClean="0">
                <a:solidFill>
                  <a:srgbClr val="000066"/>
                </a:solidFill>
                <a:sym typeface="Symbol"/>
              </a:rPr>
              <a:t>2</a:t>
            </a:r>
            <a:r>
              <a:rPr lang="en-GB" sz="2000" dirty="0" smtClean="0">
                <a:solidFill>
                  <a:srgbClr val="000066"/>
                </a:solidFill>
              </a:rPr>
              <a:t> = 0.5 GeV</a:t>
            </a:r>
            <a:r>
              <a:rPr lang="en-GB" sz="2000" baseline="30000" dirty="0" smtClean="0">
                <a:solidFill>
                  <a:srgbClr val="000066"/>
                </a:solidFill>
              </a:rPr>
              <a:t>2</a:t>
            </a:r>
            <a:endParaRPr lang="en-US" sz="2000" baseline="300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en-GB" sz="4000" dirty="0" smtClean="0">
                <a:solidFill>
                  <a:srgbClr val="990000"/>
                </a:solidFill>
              </a:rPr>
              <a:t>we note convergence of </a:t>
            </a:r>
            <a:r>
              <a:rPr lang="en-GB" sz="4000" dirty="0" err="1" smtClean="0">
                <a:solidFill>
                  <a:srgbClr val="990000"/>
                </a:solidFill>
              </a:rPr>
              <a:t>pdfs</a:t>
            </a:r>
            <a:r>
              <a:rPr lang="en-GB" sz="4000" dirty="0" smtClean="0">
                <a:solidFill>
                  <a:srgbClr val="990000"/>
                </a:solidFill>
              </a:rPr>
              <a:t>!</a:t>
            </a:r>
            <a:endParaRPr lang="en-US" sz="4000" dirty="0">
              <a:solidFill>
                <a:srgbClr val="99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6963B6-18C4-4B01-91D7-BF1D84FDE2C4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 cstate="print"/>
          <a:srcRect l="30183" t="18701" r="9911" b="8641"/>
          <a:stretch>
            <a:fillRect/>
          </a:stretch>
        </p:blipFill>
        <p:spPr bwMode="auto">
          <a:xfrm>
            <a:off x="4581271" y="1772816"/>
            <a:ext cx="4562729" cy="33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ratioqqbarlumi1_68cl"/>
          <p:cNvPicPr>
            <a:picLocks noChangeAspect="1" noChangeArrowheads="1"/>
          </p:cNvPicPr>
          <p:nvPr/>
        </p:nvPicPr>
        <p:blipFill>
          <a:blip r:embed="rId3" cstate="print"/>
          <a:srcRect l="736" r="8545"/>
          <a:stretch>
            <a:fillRect/>
          </a:stretch>
        </p:blipFill>
        <p:spPr bwMode="auto">
          <a:xfrm>
            <a:off x="0" y="1772816"/>
            <a:ext cx="4499992" cy="3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76256" y="1412776"/>
            <a:ext cx="2077556" cy="307777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plots from Graeme Watt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5949280"/>
            <a:ext cx="7246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... although still some differences with </a:t>
            </a:r>
            <a:r>
              <a:rPr lang="en-GB" sz="2000" dirty="0" smtClean="0">
                <a:solidFill>
                  <a:srgbClr val="006600"/>
                </a:solidFill>
              </a:rPr>
              <a:t>ABKM, </a:t>
            </a:r>
            <a:r>
              <a:rPr lang="en-GB" sz="2000" dirty="0" smtClean="0">
                <a:solidFill>
                  <a:srgbClr val="006600"/>
                </a:solidFill>
              </a:rPr>
              <a:t>GJR</a:t>
            </a:r>
            <a:r>
              <a:rPr lang="en-GB" sz="2000" dirty="0" smtClean="0">
                <a:solidFill>
                  <a:srgbClr val="006600"/>
                </a:solidFill>
              </a:rPr>
              <a:t>, HERAPDF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979712" y="4941168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C00000"/>
                </a:solidFill>
              </a:rPr>
              <a:t>2010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216" y="4941168"/>
            <a:ext cx="1064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C00000"/>
                </a:solidFill>
              </a:rPr>
              <a:t>2011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F57D7C2-F176-46D4-8324-EBB4997BDBCE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err="1" smtClean="0">
                <a:solidFill>
                  <a:srgbClr val="990000"/>
                </a:solidFill>
              </a:rPr>
              <a:t>pdf</a:t>
            </a:r>
            <a:r>
              <a:rPr lang="en-GB" dirty="0" smtClean="0">
                <a:solidFill>
                  <a:srgbClr val="990000"/>
                </a:solidFill>
              </a:rPr>
              <a:t> uncertainties</a:t>
            </a:r>
            <a:endParaRPr lang="en-US" dirty="0" smtClean="0">
              <a:solidFill>
                <a:srgbClr val="990000"/>
              </a:solidFill>
            </a:endParaRP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all groups produce ‘</a:t>
            </a:r>
            <a:r>
              <a:rPr lang="en-GB" sz="2400" dirty="0" err="1" smtClean="0"/>
              <a:t>pdfs</a:t>
            </a:r>
            <a:r>
              <a:rPr lang="en-GB" sz="2400" dirty="0" smtClean="0"/>
              <a:t> with errors’</a:t>
            </a: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endParaRPr lang="en-GB" sz="2400" dirty="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typically, 20-40 ‘error’ sets based on a ‘best fit’ set  to reflect </a:t>
            </a:r>
            <a:r>
              <a:rPr lang="en-US" sz="2400" i="1" dirty="0" smtClean="0">
                <a:solidFill>
                  <a:schemeClr val="accent2"/>
                </a:solidFill>
                <a:cs typeface="Arial" charset="0"/>
              </a:rPr>
              <a:t>±1</a:t>
            </a:r>
            <a:r>
              <a:rPr lang="en-US" sz="2400" i="1" dirty="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</a:t>
            </a:r>
            <a:r>
              <a:rPr lang="en-US" sz="2400" dirty="0" smtClean="0">
                <a:cs typeface="Arial" charset="0"/>
                <a:sym typeface="Symbol" pitchFamily="18" charset="2"/>
              </a:rPr>
              <a:t> </a:t>
            </a:r>
            <a:r>
              <a:rPr lang="en-GB" sz="2400" dirty="0" smtClean="0"/>
              <a:t>variation of all the parameters</a:t>
            </a:r>
            <a:r>
              <a:rPr lang="en-GB" sz="2400" dirty="0" smtClean="0">
                <a:solidFill>
                  <a:srgbClr val="990000"/>
                </a:solidFill>
              </a:rPr>
              <a:t>*</a:t>
            </a:r>
            <a:r>
              <a:rPr lang="en-GB" sz="2400" dirty="0" smtClean="0"/>
              <a:t> {</a:t>
            </a:r>
            <a:r>
              <a:rPr lang="en-GB" sz="2400" i="1" dirty="0" err="1" smtClean="0">
                <a:solidFill>
                  <a:schemeClr val="accent2"/>
                </a:solidFill>
              </a:rPr>
              <a:t>A</a:t>
            </a:r>
            <a:r>
              <a:rPr lang="en-GB" sz="2400" i="1" baseline="-25000" dirty="0" err="1" smtClean="0">
                <a:solidFill>
                  <a:schemeClr val="accent2"/>
                </a:solidFill>
              </a:rPr>
              <a:t>i</a:t>
            </a:r>
            <a:r>
              <a:rPr lang="en-GB" sz="2400" i="1" dirty="0" err="1" smtClean="0">
                <a:solidFill>
                  <a:schemeClr val="accent2"/>
                </a:solidFill>
              </a:rPr>
              <a:t>,a</a:t>
            </a:r>
            <a:r>
              <a:rPr lang="en-GB" sz="2400" i="1" baseline="-25000" dirty="0" err="1" smtClean="0">
                <a:solidFill>
                  <a:schemeClr val="accent2"/>
                </a:solidFill>
              </a:rPr>
              <a:t>i</a:t>
            </a:r>
            <a:r>
              <a:rPr lang="en-GB" sz="2400" i="1" dirty="0" smtClean="0">
                <a:solidFill>
                  <a:schemeClr val="accent2"/>
                </a:solidFill>
              </a:rPr>
              <a:t>,…,</a:t>
            </a:r>
            <a:r>
              <a:rPr lang="el-GR" sz="2400" i="1" dirty="0" smtClean="0">
                <a:solidFill>
                  <a:schemeClr val="accent2"/>
                </a:solidFill>
                <a:cs typeface="Arial" charset="0"/>
              </a:rPr>
              <a:t>α</a:t>
            </a:r>
            <a:r>
              <a:rPr lang="en-GB" sz="2400" i="1" baseline="-25000" dirty="0" smtClean="0">
                <a:solidFill>
                  <a:schemeClr val="accent2"/>
                </a:solidFill>
                <a:cs typeface="Arial" charset="0"/>
              </a:rPr>
              <a:t>S</a:t>
            </a:r>
            <a:r>
              <a:rPr lang="en-GB" sz="2400" dirty="0" smtClean="0">
                <a:cs typeface="Arial" charset="0"/>
              </a:rPr>
              <a:t>}</a:t>
            </a:r>
            <a:r>
              <a:rPr lang="en-GB" sz="2400" dirty="0" smtClean="0"/>
              <a:t> inherent in the fit</a:t>
            </a: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endParaRPr lang="en-GB" sz="2400" dirty="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these reflect the uncertainties on the </a:t>
            </a:r>
            <a:r>
              <a:rPr lang="en-GB" sz="2400" dirty="0" smtClean="0">
                <a:solidFill>
                  <a:srgbClr val="990000"/>
                </a:solidFill>
              </a:rPr>
              <a:t>data</a:t>
            </a:r>
            <a:r>
              <a:rPr lang="en-GB" sz="2400" dirty="0" smtClean="0"/>
              <a:t> used in the global fit (e.g. </a:t>
            </a:r>
            <a:r>
              <a:rPr lang="el-GR" sz="2400" dirty="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</a:t>
            </a:r>
            <a:r>
              <a:rPr lang="en-GB" sz="2400" dirty="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F</a:t>
            </a:r>
            <a:r>
              <a:rPr lang="en-GB" sz="2400" baseline="-25000" dirty="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2 </a:t>
            </a:r>
            <a:r>
              <a:rPr lang="en-GB" sz="2400" dirty="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 </a:t>
            </a:r>
            <a:r>
              <a:rPr lang="en-US" sz="2400" dirty="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±</a:t>
            </a:r>
            <a:r>
              <a:rPr lang="en-GB" sz="2400" dirty="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3% </a:t>
            </a:r>
            <a:r>
              <a:rPr lang="en-GB" sz="2400" dirty="0" smtClean="0">
                <a:solidFill>
                  <a:schemeClr val="accent2"/>
                </a:solidFill>
                <a:latin typeface="QuickType" charset="0"/>
                <a:cs typeface="Arial" charset="0"/>
                <a:sym typeface="Symbol" pitchFamily="18" charset="2"/>
              </a:rPr>
              <a:t>→</a:t>
            </a:r>
            <a:r>
              <a:rPr lang="en-GB" sz="2400" dirty="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  </a:t>
            </a:r>
            <a:r>
              <a:rPr lang="el-GR" sz="2400" dirty="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</a:t>
            </a:r>
            <a:r>
              <a:rPr lang="en-GB" sz="2400" dirty="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u</a:t>
            </a:r>
            <a:r>
              <a:rPr lang="en-GB" sz="2400" baseline="-25000" dirty="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2400" dirty="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 </a:t>
            </a:r>
            <a:r>
              <a:rPr lang="en-US" sz="2400" dirty="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±</a:t>
            </a:r>
            <a:r>
              <a:rPr lang="en-GB" sz="2400" dirty="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3%</a:t>
            </a:r>
            <a:r>
              <a:rPr lang="en-GB" sz="2400" dirty="0" smtClean="0">
                <a:cs typeface="Arial" charset="0"/>
                <a:sym typeface="Symbol" pitchFamily="18" charset="2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endParaRPr lang="en-GB" sz="2400" dirty="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however, there are also systematic </a:t>
            </a:r>
            <a:r>
              <a:rPr lang="en-GB" sz="2400" dirty="0" err="1" smtClean="0"/>
              <a:t>pdf</a:t>
            </a:r>
            <a:r>
              <a:rPr lang="en-GB" sz="2400" dirty="0" smtClean="0"/>
              <a:t> uncertainties reflecting theoretical assumptions/prejudices in the way the global fit is set up and performed (see earlier slide)</a:t>
            </a:r>
            <a:endParaRPr lang="en-US" sz="2400" dirty="0" smtClean="0"/>
          </a:p>
        </p:txBody>
      </p:sp>
      <p:pic>
        <p:nvPicPr>
          <p:cNvPr id="28677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5805488"/>
            <a:ext cx="5905500" cy="379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1908175" y="5734050"/>
            <a:ext cx="1014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solidFill>
                  <a:srgbClr val="990000"/>
                </a:solidFill>
              </a:rPr>
              <a:t>* </a:t>
            </a:r>
            <a:r>
              <a:rPr lang="en-GB" sz="2800"/>
              <a:t>e.g.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7D48FEF-3292-41B1-B5AC-8A7C0A2259EC}" type="slidenum">
              <a:rPr lang="en-GB" smtClean="0"/>
              <a:pPr/>
              <a:t>18</a:t>
            </a:fld>
            <a:endParaRPr lang="en-GB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en-GB" sz="3200" dirty="0" smtClean="0">
                <a:solidFill>
                  <a:srgbClr val="990000"/>
                </a:solidFill>
              </a:rPr>
              <a:t>determination of best fit and uncertainties</a:t>
            </a:r>
            <a:endParaRPr lang="en-US" sz="3200" dirty="0" smtClean="0">
              <a:solidFill>
                <a:srgbClr val="990000"/>
              </a:solidFill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8713787" cy="604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  <a:buFontTx/>
              <a:buNone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</a:pPr>
            <a:r>
              <a:rPr lang="en-US" sz="2000" dirty="0" smtClean="0">
                <a:solidFill>
                  <a:srgbClr val="006600"/>
                </a:solidFill>
              </a:rPr>
              <a:t>MSTW08</a:t>
            </a:r>
            <a:r>
              <a:rPr lang="en-US" sz="2000" dirty="0" smtClean="0"/>
              <a:t> </a:t>
            </a:r>
            <a:r>
              <a:rPr lang="en-US" sz="2000" dirty="0" smtClean="0">
                <a:cs typeface="Arial" charset="0"/>
              </a:rPr>
              <a:t>―</a:t>
            </a:r>
            <a:r>
              <a:rPr lang="en-US" sz="2000" dirty="0" smtClean="0"/>
              <a:t> 28 parameters, 20 eigenvectors. Due to slight incompatibility of different sets (and perhaps to some extent </a:t>
            </a:r>
            <a:r>
              <a:rPr lang="en-US" sz="2000" dirty="0" err="1" smtClean="0"/>
              <a:t>parametrisation</a:t>
            </a:r>
            <a:r>
              <a:rPr lang="en-US" sz="2000" dirty="0" smtClean="0"/>
              <a:t> inflexibility) use ‘dynamical tolerance’ with inflated </a:t>
            </a:r>
            <a:r>
              <a:rPr lang="en-US" sz="2000" dirty="0" smtClean="0">
                <a:solidFill>
                  <a:schemeClr val="accent2"/>
                </a:solidFill>
                <a:sym typeface="Symbol" pitchFamily="18" charset="2"/>
              </a:rPr>
              <a:t></a:t>
            </a:r>
            <a:r>
              <a:rPr lang="en-US" sz="2000" baseline="30000" dirty="0" smtClean="0">
                <a:solidFill>
                  <a:schemeClr val="accent2"/>
                </a:solidFill>
              </a:rPr>
              <a:t>2</a:t>
            </a:r>
            <a:r>
              <a:rPr lang="en-US" sz="2000" dirty="0" smtClean="0"/>
              <a:t> of </a:t>
            </a:r>
            <a:r>
              <a:rPr lang="en-US" sz="2000" dirty="0" smtClean="0">
                <a:solidFill>
                  <a:schemeClr val="accent2"/>
                </a:solidFill>
              </a:rPr>
              <a:t>5 - 20</a:t>
            </a:r>
            <a:r>
              <a:rPr lang="en-US" sz="2000" dirty="0" smtClean="0"/>
              <a:t> for eigenvectors ; also study variation with </a:t>
            </a:r>
            <a:r>
              <a:rPr lang="en-US" sz="2000" dirty="0" smtClean="0">
                <a:solidFill>
                  <a:schemeClr val="accent2"/>
                </a:solidFill>
              </a:rPr>
              <a:t>m</a:t>
            </a:r>
            <a:r>
              <a:rPr lang="en-US" sz="2000" baseline="-25000" dirty="0" smtClean="0">
                <a:solidFill>
                  <a:schemeClr val="accent2"/>
                </a:solidFill>
              </a:rPr>
              <a:t>c</a:t>
            </a:r>
            <a:r>
              <a:rPr lang="en-US" sz="2000" dirty="0" smtClean="0">
                <a:solidFill>
                  <a:schemeClr val="accent2"/>
                </a:solidFill>
              </a:rPr>
              <a:t>, </a:t>
            </a:r>
            <a:r>
              <a:rPr lang="en-US" sz="2000" dirty="0" err="1" smtClean="0">
                <a:solidFill>
                  <a:schemeClr val="accent2"/>
                </a:solidFill>
              </a:rPr>
              <a:t>m</a:t>
            </a:r>
            <a:r>
              <a:rPr lang="en-US" sz="2000" baseline="-25000" dirty="0" err="1" smtClean="0">
                <a:solidFill>
                  <a:schemeClr val="accent2"/>
                </a:solidFill>
              </a:rPr>
              <a:t>b</a:t>
            </a:r>
            <a:r>
              <a:rPr lang="en-US" sz="2000" dirty="0" smtClean="0">
                <a:solidFill>
                  <a:schemeClr val="accent2"/>
                </a:solidFill>
              </a:rPr>
              <a:t>, </a:t>
            </a:r>
            <a:r>
              <a:rPr lang="en-US" sz="2000" b="1" dirty="0" smtClean="0">
                <a:solidFill>
                  <a:schemeClr val="accent2"/>
                </a:solidFill>
                <a:sym typeface="Symbol" pitchFamily="18" charset="2"/>
              </a:rPr>
              <a:t></a:t>
            </a:r>
            <a:r>
              <a:rPr lang="en-US" sz="2000" baseline="-25000" dirty="0" smtClean="0">
                <a:solidFill>
                  <a:schemeClr val="accent2"/>
                </a:solidFill>
              </a:rPr>
              <a:t>S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  <a:buFontTx/>
              <a:buNone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</a:pPr>
            <a:r>
              <a:rPr lang="en-US" sz="2000" dirty="0" smtClean="0">
                <a:solidFill>
                  <a:srgbClr val="006600"/>
                </a:solidFill>
              </a:rPr>
              <a:t>CT10</a:t>
            </a:r>
            <a:r>
              <a:rPr lang="en-US" sz="2000" dirty="0" smtClean="0"/>
              <a:t> </a:t>
            </a:r>
            <a:r>
              <a:rPr lang="en-US" sz="2000" dirty="0" smtClean="0">
                <a:cs typeface="Arial" charset="0"/>
              </a:rPr>
              <a:t>―</a:t>
            </a:r>
            <a:r>
              <a:rPr lang="en-US" sz="2000" dirty="0" smtClean="0"/>
              <a:t> 26 eigenvectors. Inflated </a:t>
            </a:r>
            <a:r>
              <a:rPr lang="en-US" sz="2000" dirty="0" smtClean="0">
                <a:solidFill>
                  <a:schemeClr val="accent2"/>
                </a:solidFill>
                <a:sym typeface="Symbol" pitchFamily="18" charset="2"/>
              </a:rPr>
              <a:t></a:t>
            </a:r>
            <a:r>
              <a:rPr lang="en-US" sz="2000" baseline="30000" dirty="0" smtClean="0">
                <a:solidFill>
                  <a:schemeClr val="accent2"/>
                </a:solidFill>
              </a:rPr>
              <a:t>2</a:t>
            </a:r>
            <a:r>
              <a:rPr lang="en-US" sz="2000" dirty="0" smtClean="0">
                <a:solidFill>
                  <a:schemeClr val="accent2"/>
                </a:solidFill>
              </a:rPr>
              <a:t>~40</a:t>
            </a:r>
            <a:r>
              <a:rPr lang="en-US" sz="2000" dirty="0" smtClean="0"/>
              <a:t> for 1 sigma for eigenvectors (no normalization uncertainties in CTEQ6.6, </a:t>
            </a:r>
            <a:r>
              <a:rPr lang="en-US" sz="2000" i="1" dirty="0" smtClean="0"/>
              <a:t>cf.</a:t>
            </a:r>
            <a:r>
              <a:rPr lang="en-US" sz="2000" dirty="0" smtClean="0"/>
              <a:t> CT10)</a:t>
            </a:r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  <a:buFontTx/>
              <a:buNone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</a:pPr>
            <a:r>
              <a:rPr lang="en-US" sz="2000" dirty="0" smtClean="0">
                <a:solidFill>
                  <a:srgbClr val="006600"/>
                </a:solidFill>
              </a:rPr>
              <a:t>HERAPDF2.0</a:t>
            </a:r>
            <a:r>
              <a:rPr lang="en-US" sz="2000" dirty="0" smtClean="0"/>
              <a:t> </a:t>
            </a:r>
            <a:r>
              <a:rPr lang="en-US" sz="2000" dirty="0" smtClean="0">
                <a:cs typeface="Arial" charset="0"/>
              </a:rPr>
              <a:t>―</a:t>
            </a:r>
            <a:r>
              <a:rPr lang="en-US" sz="2000" dirty="0" smtClean="0"/>
              <a:t> 10 eigenvectors, use </a:t>
            </a:r>
            <a:r>
              <a:rPr lang="en-US" sz="2000" dirty="0" smtClean="0">
                <a:solidFill>
                  <a:schemeClr val="accent2"/>
                </a:solidFill>
                <a:sym typeface="Symbol" pitchFamily="18" charset="2"/>
              </a:rPr>
              <a:t></a:t>
            </a:r>
            <a:r>
              <a:rPr lang="en-US" sz="2000" baseline="30000" dirty="0" smtClean="0">
                <a:solidFill>
                  <a:schemeClr val="accent2"/>
                </a:solidFill>
              </a:rPr>
              <a:t>2</a:t>
            </a:r>
            <a:r>
              <a:rPr lang="en-US" sz="2000" dirty="0" smtClean="0">
                <a:solidFill>
                  <a:schemeClr val="accent2"/>
                </a:solidFill>
              </a:rPr>
              <a:t>=1.</a:t>
            </a:r>
            <a:r>
              <a:rPr lang="en-US" sz="2000" dirty="0" smtClean="0"/>
              <a:t> Additional model and </a:t>
            </a:r>
            <a:r>
              <a:rPr lang="en-US" sz="2000" dirty="0" err="1" smtClean="0"/>
              <a:t>parametrisation</a:t>
            </a:r>
            <a:r>
              <a:rPr lang="en-US" sz="2000" dirty="0" smtClean="0"/>
              <a:t> uncertainties</a:t>
            </a:r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  <a:buFontTx/>
              <a:buNone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</a:pPr>
            <a:r>
              <a:rPr lang="en-US" sz="2000" dirty="0" smtClean="0">
                <a:solidFill>
                  <a:srgbClr val="006600"/>
                </a:solidFill>
              </a:rPr>
              <a:t>ABKM09</a:t>
            </a:r>
            <a:r>
              <a:rPr lang="en-US" sz="2000" dirty="0" smtClean="0"/>
              <a:t> </a:t>
            </a:r>
            <a:r>
              <a:rPr lang="en-US" sz="2000" dirty="0" smtClean="0">
                <a:cs typeface="Arial" charset="0"/>
              </a:rPr>
              <a:t>―</a:t>
            </a:r>
            <a:r>
              <a:rPr lang="en-US" sz="2000" dirty="0" smtClean="0"/>
              <a:t> 21 parton parameters, use </a:t>
            </a:r>
            <a:r>
              <a:rPr lang="en-US" sz="2000" dirty="0" smtClean="0">
                <a:solidFill>
                  <a:schemeClr val="accent2"/>
                </a:solidFill>
                <a:sym typeface="Symbol" pitchFamily="18" charset="2"/>
              </a:rPr>
              <a:t></a:t>
            </a:r>
            <a:r>
              <a:rPr lang="en-US" sz="2000" baseline="30000" dirty="0" smtClean="0">
                <a:solidFill>
                  <a:schemeClr val="accent2"/>
                </a:solidFill>
              </a:rPr>
              <a:t>2</a:t>
            </a:r>
            <a:r>
              <a:rPr lang="en-US" sz="2000" dirty="0" smtClean="0">
                <a:solidFill>
                  <a:schemeClr val="accent2"/>
                </a:solidFill>
              </a:rPr>
              <a:t>=1 </a:t>
            </a:r>
            <a:r>
              <a:rPr lang="en-US" sz="2000" dirty="0" smtClean="0"/>
              <a:t>; also variation with </a:t>
            </a:r>
            <a:r>
              <a:rPr lang="en-US" sz="2000" dirty="0" smtClean="0">
                <a:solidFill>
                  <a:schemeClr val="accent2"/>
                </a:solidFill>
              </a:rPr>
              <a:t>m</a:t>
            </a:r>
            <a:r>
              <a:rPr lang="en-US" sz="2000" baseline="-25000" dirty="0" smtClean="0">
                <a:solidFill>
                  <a:schemeClr val="accent2"/>
                </a:solidFill>
              </a:rPr>
              <a:t>c</a:t>
            </a:r>
            <a:r>
              <a:rPr lang="en-US" sz="2000" dirty="0" smtClean="0">
                <a:solidFill>
                  <a:schemeClr val="accent2"/>
                </a:solidFill>
              </a:rPr>
              <a:t>, </a:t>
            </a:r>
            <a:r>
              <a:rPr lang="en-US" sz="2000" dirty="0" err="1" smtClean="0">
                <a:solidFill>
                  <a:schemeClr val="accent2"/>
                </a:solidFill>
              </a:rPr>
              <a:t>m</a:t>
            </a:r>
            <a:r>
              <a:rPr lang="en-US" sz="2000" baseline="-25000" dirty="0" err="1" smtClean="0">
                <a:solidFill>
                  <a:schemeClr val="accent2"/>
                </a:solidFill>
              </a:rPr>
              <a:t>b</a:t>
            </a:r>
            <a:r>
              <a:rPr lang="en-US" sz="2000" dirty="0" smtClean="0">
                <a:solidFill>
                  <a:schemeClr val="accent2"/>
                </a:solidFill>
              </a:rPr>
              <a:t>, </a:t>
            </a:r>
            <a:r>
              <a:rPr lang="en-US" sz="2000" b="1" dirty="0" smtClean="0">
                <a:solidFill>
                  <a:schemeClr val="accent2"/>
                </a:solidFill>
                <a:sym typeface="Symbol" pitchFamily="18" charset="2"/>
              </a:rPr>
              <a:t></a:t>
            </a:r>
            <a:r>
              <a:rPr lang="en-US" sz="2000" baseline="-25000" dirty="0" smtClean="0">
                <a:solidFill>
                  <a:schemeClr val="accent2"/>
                </a:solidFill>
              </a:rPr>
              <a:t>S</a:t>
            </a:r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  <a:buFontTx/>
              <a:buNone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</a:pPr>
            <a:r>
              <a:rPr lang="en-US" sz="2000" dirty="0" smtClean="0">
                <a:solidFill>
                  <a:srgbClr val="006600"/>
                </a:solidFill>
              </a:rPr>
              <a:t>GJR08</a:t>
            </a:r>
            <a:r>
              <a:rPr lang="en-US" sz="2000" dirty="0" smtClean="0"/>
              <a:t> </a:t>
            </a:r>
            <a:r>
              <a:rPr lang="en-US" sz="2000" dirty="0" smtClean="0">
                <a:cs typeface="Arial" charset="0"/>
              </a:rPr>
              <a:t>―</a:t>
            </a:r>
            <a:r>
              <a:rPr lang="en-US" sz="2000" dirty="0" smtClean="0"/>
              <a:t> 12 varying parton parameters (out of 20). Use </a:t>
            </a:r>
            <a:r>
              <a:rPr lang="en-US" sz="2000" dirty="0" smtClean="0">
                <a:solidFill>
                  <a:schemeClr val="accent2"/>
                </a:solidFill>
                <a:sym typeface="Symbol" pitchFamily="18" charset="2"/>
              </a:rPr>
              <a:t></a:t>
            </a:r>
            <a:r>
              <a:rPr lang="en-US" sz="2000" baseline="30000" dirty="0" smtClean="0">
                <a:solidFill>
                  <a:schemeClr val="accent2"/>
                </a:solidFill>
              </a:rPr>
              <a:t>2</a:t>
            </a:r>
            <a:r>
              <a:rPr lang="en-US" sz="2000" dirty="0" smtClean="0">
                <a:solidFill>
                  <a:schemeClr val="accent2"/>
                </a:solidFill>
              </a:rPr>
              <a:t>=20.</a:t>
            </a:r>
            <a:r>
              <a:rPr lang="en-US" sz="2000" dirty="0" smtClean="0"/>
              <a:t> Impose strong theory (‘dynamical parton’) constraint on input form of </a:t>
            </a:r>
            <a:r>
              <a:rPr lang="en-US" sz="2000" dirty="0" err="1" smtClean="0"/>
              <a:t>pdfs</a:t>
            </a:r>
            <a:r>
              <a:rPr lang="en-US" sz="2000" dirty="0" smtClean="0"/>
              <a:t>. </a:t>
            </a:r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  <a:buFontTx/>
              <a:buNone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  <a:buFontTx/>
              <a:buNone/>
            </a:pPr>
            <a:r>
              <a:rPr lang="en-US" sz="2000" dirty="0" smtClean="0">
                <a:solidFill>
                  <a:srgbClr val="990000"/>
                </a:solidFill>
              </a:rPr>
              <a:t>	</a:t>
            </a:r>
            <a:r>
              <a:rPr lang="en-US" sz="2000" u="sng" dirty="0" smtClean="0">
                <a:solidFill>
                  <a:srgbClr val="990000"/>
                </a:solidFill>
              </a:rPr>
              <a:t>Note:</a:t>
            </a:r>
            <a:r>
              <a:rPr lang="en-US" sz="2000" u="sng" dirty="0" smtClean="0">
                <a:solidFill>
                  <a:srgbClr val="006600"/>
                </a:solidFill>
              </a:rPr>
              <a:t> </a:t>
            </a:r>
            <a:r>
              <a:rPr lang="en-US" sz="2000" dirty="0" smtClean="0">
                <a:solidFill>
                  <a:srgbClr val="006600"/>
                </a:solidFill>
              </a:rPr>
              <a:t>NNPDF</a:t>
            </a:r>
            <a:r>
              <a:rPr lang="en-US" sz="2000" dirty="0" smtClean="0"/>
              <a:t> create many replicas of data and obtain PDF replicas in each case by fitting to training set and comparing to validation set 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uncertainty determined by spread of replicas. Direct relationship to </a:t>
            </a:r>
            <a:r>
              <a:rPr lang="en-US" sz="2000" dirty="0" smtClean="0">
                <a:solidFill>
                  <a:schemeClr val="accent2"/>
                </a:solidFill>
                <a:sym typeface="Symbol" pitchFamily="18" charset="2"/>
              </a:rPr>
              <a:t></a:t>
            </a:r>
            <a:r>
              <a:rPr lang="en-US" sz="2000" baseline="30000" dirty="0" smtClean="0">
                <a:solidFill>
                  <a:schemeClr val="accent2"/>
                </a:solidFill>
              </a:rPr>
              <a:t>2</a:t>
            </a:r>
            <a:r>
              <a:rPr lang="en-US" sz="2000" dirty="0" smtClean="0"/>
              <a:t> in global fit not trivial.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A5283A3-081B-43EA-92DD-C71D5C7BFCE1}" type="slidenum">
              <a:rPr lang="en-GB" smtClean="0"/>
              <a:pPr/>
              <a:t>19</a:t>
            </a:fld>
            <a:endParaRPr lang="en-GB" smtClean="0"/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468313" y="5300663"/>
            <a:ext cx="7920037" cy="10080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63" y="188913"/>
            <a:ext cx="8964612" cy="1143000"/>
          </a:xfrm>
        </p:spPr>
        <p:txBody>
          <a:bodyPr/>
          <a:lstStyle/>
          <a:p>
            <a:pPr eaLnBrk="1" hangingPunct="1"/>
            <a:r>
              <a:rPr lang="en-GB" sz="3200" smtClean="0">
                <a:solidFill>
                  <a:srgbClr val="990000"/>
                </a:solidFill>
              </a:rPr>
              <a:t>determination of best fit and uncertainties contd.</a:t>
            </a:r>
            <a:endParaRPr lang="en-US" sz="3200" smtClean="0">
              <a:solidFill>
                <a:srgbClr val="990000"/>
              </a:solidFill>
            </a:endParaRP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5888"/>
            <a:ext cx="8229600" cy="6381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  <a:buFontTx/>
              <a:buNone/>
            </a:pPr>
            <a:endParaRPr lang="en-US" sz="240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endParaRPr lang="en-US" sz="240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US" sz="2400" smtClean="0">
                <a:solidFill>
                  <a:srgbClr val="006600"/>
                </a:solidFill>
              </a:rPr>
              <a:t>NNPDF</a:t>
            </a:r>
            <a:r>
              <a:rPr lang="en-US" sz="2400" smtClean="0"/>
              <a:t> and </a:t>
            </a:r>
            <a:r>
              <a:rPr lang="en-US" sz="2400" smtClean="0">
                <a:solidFill>
                  <a:srgbClr val="006600"/>
                </a:solidFill>
              </a:rPr>
              <a:t>MSTW</a:t>
            </a:r>
            <a:r>
              <a:rPr lang="en-US" sz="2400" smtClean="0"/>
              <a:t> (due to extra parameters) have more complicated shape for gluon at smaller x and bigger small-x uncertainty</a:t>
            </a: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endParaRPr lang="en-US" sz="240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US" sz="2400" smtClean="0"/>
              <a:t>choice of parametrisation leads to bigger very high-x gluon uncertainty for </a:t>
            </a:r>
            <a:r>
              <a:rPr lang="en-US" sz="2400" smtClean="0">
                <a:solidFill>
                  <a:srgbClr val="006600"/>
                </a:solidFill>
              </a:rPr>
              <a:t>CTEQ</a:t>
            </a:r>
            <a:endParaRPr lang="en-US" sz="240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endParaRPr lang="en-US" sz="240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US" sz="2400" smtClean="0"/>
              <a:t>different theory assumptions in strange quark pdf leads to vastly different uncertainties </a:t>
            </a:r>
            <a:r>
              <a:rPr lang="en-US" sz="2400" smtClean="0">
                <a:cs typeface="Arial" charset="0"/>
              </a:rPr>
              <a:t>―</a:t>
            </a:r>
            <a:r>
              <a:rPr lang="en-US" sz="2400" smtClean="0"/>
              <a:t> </a:t>
            </a:r>
            <a:r>
              <a:rPr lang="en-US" sz="2400" smtClean="0">
                <a:solidFill>
                  <a:srgbClr val="006600"/>
                </a:solidFill>
              </a:rPr>
              <a:t>MSTW</a:t>
            </a:r>
            <a:r>
              <a:rPr lang="en-US" sz="2400" smtClean="0"/>
              <a:t> small, </a:t>
            </a:r>
            <a:r>
              <a:rPr lang="en-US" sz="2400" smtClean="0">
                <a:solidFill>
                  <a:srgbClr val="006600"/>
                </a:solidFill>
              </a:rPr>
              <a:t>NNPDF</a:t>
            </a:r>
            <a:r>
              <a:rPr lang="en-US" sz="2400" smtClean="0"/>
              <a:t> large; feeds into other ‘light’ quarks</a:t>
            </a: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endParaRPr lang="en-US" sz="240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US" sz="2400" smtClean="0"/>
              <a:t>perhaps surprisingly all get rather similar uncertainties for pdfs and predicted cross sections </a:t>
            </a:r>
            <a:r>
              <a:rPr lang="en-US" sz="2400" smtClean="0">
                <a:cs typeface="Arial" charset="0"/>
              </a:rPr>
              <a:t>― see later</a:t>
            </a: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endParaRPr lang="en-US" sz="240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10F5F66-7700-4858-BD25-DA7FDBCBB4EE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979613" y="1557338"/>
            <a:ext cx="478472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6600">
                <a:solidFill>
                  <a:srgbClr val="990000"/>
                </a:solidFill>
              </a:rPr>
              <a:t>1</a:t>
            </a:r>
            <a:endParaRPr lang="en-GB" sz="9600">
              <a:solidFill>
                <a:srgbClr val="990000"/>
              </a:solidFill>
            </a:endParaRPr>
          </a:p>
          <a:p>
            <a:pPr algn="ctr"/>
            <a:endParaRPr lang="en-GB" sz="3200"/>
          </a:p>
          <a:p>
            <a:pPr algn="ctr"/>
            <a:r>
              <a:rPr lang="en-GB" sz="3200"/>
              <a:t>introduction and overview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171450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smtClean="0">
                <a:solidFill>
                  <a:srgbClr val="990000"/>
                </a:solidFill>
              </a:rPr>
              <a:t>example: MSTW2008(NLO) vs. CTEQ6.6</a:t>
            </a:r>
            <a:endParaRPr lang="en-US" sz="3200" smtClean="0">
              <a:solidFill>
                <a:srgbClr val="990000"/>
              </a:solidFill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23228" t="4648" r="22697" b="10001"/>
          <a:stretch>
            <a:fillRect/>
          </a:stretch>
        </p:blipFill>
        <p:spPr bwMode="auto">
          <a:xfrm>
            <a:off x="250825" y="765175"/>
            <a:ext cx="5976938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227763" y="911225"/>
            <a:ext cx="2663825" cy="5613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u="sng">
                <a:solidFill>
                  <a:srgbClr val="990000"/>
                </a:solidFill>
              </a:rPr>
              <a:t>Note:</a:t>
            </a:r>
          </a:p>
          <a:p>
            <a:endParaRPr lang="en-GB" u="sng">
              <a:solidFill>
                <a:srgbClr val="990000"/>
              </a:solidFill>
            </a:endParaRPr>
          </a:p>
          <a:p>
            <a:r>
              <a:rPr lang="en-GB"/>
              <a:t>CTEQ error bands comparable with MSTW 90%cl set (different definition of tolerance)</a:t>
            </a:r>
          </a:p>
          <a:p>
            <a:endParaRPr lang="en-GB"/>
          </a:p>
          <a:p>
            <a:r>
              <a:rPr lang="en-GB"/>
              <a:t>CTEQ light quarks and gluons slightly larger at small </a:t>
            </a:r>
            <a:r>
              <a:rPr lang="en-GB">
                <a:solidFill>
                  <a:schemeClr val="accent2"/>
                </a:solidFill>
              </a:rPr>
              <a:t>x</a:t>
            </a:r>
            <a:r>
              <a:rPr lang="en-GB"/>
              <a:t> because of imposition of positivity on gluon at </a:t>
            </a:r>
            <a:r>
              <a:rPr lang="en-GB">
                <a:solidFill>
                  <a:schemeClr val="accent2"/>
                </a:solidFill>
              </a:rPr>
              <a:t>Q</a:t>
            </a:r>
            <a:r>
              <a:rPr lang="en-GB" baseline="-25000">
                <a:solidFill>
                  <a:schemeClr val="accent2"/>
                </a:solidFill>
              </a:rPr>
              <a:t>0</a:t>
            </a:r>
            <a:r>
              <a:rPr lang="en-GB" baseline="30000">
                <a:solidFill>
                  <a:schemeClr val="accent2"/>
                </a:solidFill>
              </a:rPr>
              <a:t>2 </a:t>
            </a:r>
            <a:r>
              <a:rPr lang="en-GB"/>
              <a:t> </a:t>
            </a:r>
          </a:p>
          <a:p>
            <a:endParaRPr lang="en-GB"/>
          </a:p>
          <a:p>
            <a:r>
              <a:rPr lang="en-GB"/>
              <a:t>CTEQ gluons slightly larger at large </a:t>
            </a:r>
            <a:r>
              <a:rPr lang="en-GB">
                <a:solidFill>
                  <a:schemeClr val="accent2"/>
                </a:solidFill>
              </a:rPr>
              <a:t>x</a:t>
            </a:r>
            <a:r>
              <a:rPr lang="en-GB"/>
              <a:t> - only Run 1 jet data in fit</a:t>
            </a:r>
          </a:p>
          <a:p>
            <a:endParaRPr lang="en-GB"/>
          </a:p>
          <a:p>
            <a:r>
              <a:rPr lang="en-GB">
                <a:cs typeface="Arial" charset="0"/>
              </a:rPr>
              <a:t>→ </a:t>
            </a:r>
            <a:r>
              <a:rPr lang="en-GB"/>
              <a:t>implications for ‘precision’ LHC cross sections (later)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EE3D7AC-4173-45D2-884C-0C9FC4E34943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61925"/>
            <a:ext cx="8229600" cy="1143000"/>
          </a:xfrm>
        </p:spPr>
        <p:txBody>
          <a:bodyPr/>
          <a:lstStyle/>
          <a:p>
            <a:pPr eaLnBrk="1" hangingPunct="1"/>
            <a:r>
              <a:rPr lang="en-GB" sz="3600" smtClean="0">
                <a:solidFill>
                  <a:srgbClr val="990000"/>
                </a:solidFill>
              </a:rPr>
              <a:t>pdfs and </a:t>
            </a:r>
            <a:r>
              <a:rPr lang="en-GB" sz="3600" smtClean="0">
                <a:solidFill>
                  <a:srgbClr val="990000"/>
                </a:solidFill>
                <a:sym typeface="Symbol" pitchFamily="18" charset="2"/>
              </a:rPr>
              <a:t></a:t>
            </a:r>
            <a:r>
              <a:rPr lang="en-GB" sz="3600" baseline="-25000" smtClean="0">
                <a:solidFill>
                  <a:srgbClr val="990000"/>
                </a:solidFill>
                <a:sym typeface="Symbol" pitchFamily="18" charset="2"/>
              </a:rPr>
              <a:t>S</a:t>
            </a:r>
            <a:r>
              <a:rPr lang="en-GB" sz="3600" smtClean="0">
                <a:solidFill>
                  <a:srgbClr val="990000"/>
                </a:solidFill>
                <a:sym typeface="Symbol" pitchFamily="18" charset="2"/>
              </a:rPr>
              <a:t>(M</a:t>
            </a:r>
            <a:r>
              <a:rPr lang="en-GB" sz="3600" baseline="-25000" smtClean="0">
                <a:solidFill>
                  <a:srgbClr val="990000"/>
                </a:solidFill>
                <a:sym typeface="Symbol" pitchFamily="18" charset="2"/>
              </a:rPr>
              <a:t>Z</a:t>
            </a:r>
            <a:r>
              <a:rPr lang="en-GB" sz="3600" baseline="30000" smtClean="0">
                <a:solidFill>
                  <a:srgbClr val="990000"/>
                </a:solidFill>
                <a:sym typeface="Symbol" pitchFamily="18" charset="2"/>
              </a:rPr>
              <a:t>2</a:t>
            </a:r>
            <a:r>
              <a:rPr lang="en-GB" sz="3600" smtClean="0">
                <a:solidFill>
                  <a:srgbClr val="990000"/>
                </a:solidFill>
                <a:sym typeface="Symbol" pitchFamily="18" charset="2"/>
              </a:rPr>
              <a:t>)</a:t>
            </a:r>
            <a:endParaRPr lang="en-US" sz="3600" smtClean="0">
              <a:solidFill>
                <a:srgbClr val="990000"/>
              </a:solidFill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3887787" cy="3529013"/>
          </a:xfrm>
        </p:spPr>
        <p:txBody>
          <a:bodyPr/>
          <a:lstStyle/>
          <a:p>
            <a:pPr eaLnBrk="1" hangingPunct="1">
              <a:buClr>
                <a:srgbClr val="990000"/>
              </a:buClr>
              <a:buSzPct val="150000"/>
            </a:pPr>
            <a:r>
              <a:rPr lang="en-GB" sz="1800" dirty="0" smtClean="0">
                <a:solidFill>
                  <a:srgbClr val="006600"/>
                </a:solidFill>
              </a:rPr>
              <a:t>MSTW08</a:t>
            </a:r>
            <a:r>
              <a:rPr lang="en-GB" sz="1800" dirty="0" smtClean="0"/>
              <a:t>, </a:t>
            </a:r>
            <a:r>
              <a:rPr lang="en-GB" sz="1800" dirty="0" smtClean="0">
                <a:solidFill>
                  <a:srgbClr val="006600"/>
                </a:solidFill>
              </a:rPr>
              <a:t>ABKM09</a:t>
            </a:r>
            <a:r>
              <a:rPr lang="en-GB" sz="1800" dirty="0" smtClean="0"/>
              <a:t> and </a:t>
            </a:r>
            <a:r>
              <a:rPr lang="en-GB" sz="1800" dirty="0" smtClean="0">
                <a:solidFill>
                  <a:srgbClr val="006600"/>
                </a:solidFill>
              </a:rPr>
              <a:t>GJR08</a:t>
            </a:r>
            <a:r>
              <a:rPr lang="en-GB" sz="1800" dirty="0" smtClean="0"/>
              <a:t>: </a:t>
            </a:r>
            <a:r>
              <a:rPr lang="en-GB" sz="1800" dirty="0" smtClean="0">
                <a:solidFill>
                  <a:schemeClr val="accent2"/>
                </a:solidFill>
                <a:sym typeface="Symbol" pitchFamily="18" charset="2"/>
              </a:rPr>
              <a:t></a:t>
            </a:r>
            <a:r>
              <a:rPr lang="en-GB" sz="1800" baseline="-25000" dirty="0" smtClean="0">
                <a:solidFill>
                  <a:schemeClr val="accent2"/>
                </a:solidFill>
                <a:sym typeface="Symbol" pitchFamily="18" charset="2"/>
              </a:rPr>
              <a:t>S</a:t>
            </a:r>
            <a:r>
              <a:rPr lang="en-GB" sz="1800" dirty="0" smtClean="0">
                <a:solidFill>
                  <a:schemeClr val="accent2"/>
                </a:solidFill>
                <a:sym typeface="Symbol" pitchFamily="18" charset="2"/>
              </a:rPr>
              <a:t>(M</a:t>
            </a:r>
            <a:r>
              <a:rPr lang="en-GB" sz="1800" baseline="-25000" dirty="0" smtClean="0">
                <a:solidFill>
                  <a:schemeClr val="accent2"/>
                </a:solidFill>
                <a:sym typeface="Symbol" pitchFamily="18" charset="2"/>
              </a:rPr>
              <a:t>Z</a:t>
            </a:r>
            <a:r>
              <a:rPr lang="en-GB" sz="1800" baseline="30000" dirty="0" smtClean="0">
                <a:solidFill>
                  <a:schemeClr val="accent2"/>
                </a:solidFill>
                <a:sym typeface="Symbol" pitchFamily="18" charset="2"/>
              </a:rPr>
              <a:t>2</a:t>
            </a:r>
            <a:r>
              <a:rPr lang="en-GB" sz="1800" dirty="0" smtClean="0">
                <a:solidFill>
                  <a:schemeClr val="accent2"/>
                </a:solidFill>
                <a:sym typeface="Symbol" pitchFamily="18" charset="2"/>
              </a:rPr>
              <a:t>)</a:t>
            </a:r>
            <a:r>
              <a:rPr lang="en-GB" sz="1800" dirty="0" smtClean="0"/>
              <a:t> values and uncertainty determined by global fit</a:t>
            </a:r>
          </a:p>
          <a:p>
            <a:pPr eaLnBrk="1" hangingPunct="1">
              <a:buClr>
                <a:srgbClr val="990000"/>
              </a:buClr>
              <a:buSzPct val="150000"/>
            </a:pPr>
            <a:r>
              <a:rPr lang="en-GB" sz="1800" dirty="0" smtClean="0"/>
              <a:t>NNLO value about </a:t>
            </a:r>
            <a:r>
              <a:rPr lang="en-GB" sz="1800" dirty="0" smtClean="0">
                <a:solidFill>
                  <a:schemeClr val="accent2"/>
                </a:solidFill>
              </a:rPr>
              <a:t>0.003 </a:t>
            </a:r>
            <a:r>
              <a:rPr lang="en-GB" sz="1800" dirty="0" smtClean="0">
                <a:solidFill>
                  <a:schemeClr val="accent2"/>
                </a:solidFill>
                <a:sym typeface="Symbol" pitchFamily="18" charset="2"/>
              </a:rPr>
              <a:t></a:t>
            </a:r>
            <a:r>
              <a:rPr lang="en-GB" sz="1800" dirty="0" smtClean="0">
                <a:solidFill>
                  <a:schemeClr val="accent2"/>
                </a:solidFill>
              </a:rPr>
              <a:t> 0.004</a:t>
            </a:r>
            <a:r>
              <a:rPr lang="en-GB" sz="1800" dirty="0" smtClean="0"/>
              <a:t> lower than NLO value, e.g. for </a:t>
            </a:r>
            <a:r>
              <a:rPr lang="en-GB" sz="1800" dirty="0" smtClean="0">
                <a:solidFill>
                  <a:srgbClr val="006600"/>
                </a:solidFill>
              </a:rPr>
              <a:t>MSTW08</a:t>
            </a:r>
          </a:p>
          <a:p>
            <a:pPr eaLnBrk="1" hangingPunct="1">
              <a:buClr>
                <a:srgbClr val="990000"/>
              </a:buClr>
              <a:buSzPct val="150000"/>
            </a:pPr>
            <a:endParaRPr lang="en-GB" sz="1800" dirty="0" smtClean="0">
              <a:solidFill>
                <a:srgbClr val="006600"/>
              </a:solidFill>
            </a:endParaRPr>
          </a:p>
          <a:p>
            <a:pPr eaLnBrk="1" hangingPunct="1">
              <a:buClr>
                <a:srgbClr val="990000"/>
              </a:buClr>
              <a:buSzPct val="150000"/>
            </a:pPr>
            <a:endParaRPr lang="en-GB" sz="2400" dirty="0" smtClean="0">
              <a:solidFill>
                <a:srgbClr val="006600"/>
              </a:solidFill>
            </a:endParaRPr>
          </a:p>
          <a:p>
            <a:pPr eaLnBrk="1" hangingPunct="1">
              <a:buClr>
                <a:srgbClr val="990000"/>
              </a:buClr>
              <a:buSzPct val="150000"/>
            </a:pPr>
            <a:endParaRPr lang="en-GB" sz="2400" dirty="0" smtClean="0">
              <a:solidFill>
                <a:srgbClr val="006600"/>
              </a:solidFill>
            </a:endParaRPr>
          </a:p>
          <a:p>
            <a:pPr eaLnBrk="1" hangingPunct="1">
              <a:buClr>
                <a:srgbClr val="990000"/>
              </a:buClr>
              <a:buSzPct val="150000"/>
            </a:pPr>
            <a:endParaRPr lang="en-GB" sz="2400" dirty="0" smtClean="0">
              <a:solidFill>
                <a:srgbClr val="006600"/>
              </a:solidFill>
            </a:endParaRPr>
          </a:p>
          <a:p>
            <a:pPr eaLnBrk="1" hangingPunct="1">
              <a:buClr>
                <a:srgbClr val="990000"/>
              </a:buClr>
              <a:buSzPct val="150000"/>
            </a:pPr>
            <a:r>
              <a:rPr lang="en-GB" sz="1800" dirty="0" smtClean="0">
                <a:solidFill>
                  <a:srgbClr val="006600"/>
                </a:solidFill>
              </a:rPr>
              <a:t>CTEQ</a:t>
            </a:r>
            <a:r>
              <a:rPr lang="en-GB" sz="1800" dirty="0" smtClean="0"/>
              <a:t>, </a:t>
            </a:r>
            <a:r>
              <a:rPr lang="en-GB" sz="1800" dirty="0" smtClean="0">
                <a:solidFill>
                  <a:srgbClr val="006600"/>
                </a:solidFill>
              </a:rPr>
              <a:t>NNPDF</a:t>
            </a:r>
            <a:r>
              <a:rPr lang="en-GB" sz="1800" dirty="0" smtClean="0"/>
              <a:t>, </a:t>
            </a:r>
            <a:r>
              <a:rPr lang="en-GB" sz="1800" dirty="0" smtClean="0">
                <a:solidFill>
                  <a:srgbClr val="006600"/>
                </a:solidFill>
              </a:rPr>
              <a:t>HERAPDF</a:t>
            </a:r>
            <a:r>
              <a:rPr lang="en-GB" sz="1800" dirty="0" smtClean="0"/>
              <a:t> choose standard values and uncertainties</a:t>
            </a:r>
          </a:p>
          <a:p>
            <a:pPr eaLnBrk="1" hangingPunct="1">
              <a:buClr>
                <a:srgbClr val="990000"/>
              </a:buClr>
              <a:buSzPct val="150000"/>
            </a:pPr>
            <a:r>
              <a:rPr lang="en-GB" sz="1800" dirty="0" smtClean="0"/>
              <a:t>world average </a:t>
            </a:r>
            <a:r>
              <a:rPr lang="en-GB" sz="1800" dirty="0" smtClean="0">
                <a:solidFill>
                  <a:srgbClr val="006600"/>
                </a:solidFill>
              </a:rPr>
              <a:t>(PDG 2010)</a:t>
            </a:r>
          </a:p>
          <a:p>
            <a:pPr eaLnBrk="1" hangingPunct="1">
              <a:buClr>
                <a:srgbClr val="990000"/>
              </a:buClr>
              <a:buSzPct val="150000"/>
            </a:pPr>
            <a:endParaRPr lang="en-US" sz="1800" dirty="0" smtClean="0"/>
          </a:p>
        </p:txBody>
      </p:sp>
      <p:pic>
        <p:nvPicPr>
          <p:cNvPr id="32773" name="Picture 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852738"/>
            <a:ext cx="3527425" cy="1165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4" name="Picture 10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525" y="5876925"/>
            <a:ext cx="3468688" cy="360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2775" name="Rectangle 9"/>
          <p:cNvSpPr>
            <a:spLocks noChangeArrowheads="1"/>
          </p:cNvSpPr>
          <p:nvPr/>
        </p:nvSpPr>
        <p:spPr bwMode="auto">
          <a:xfrm>
            <a:off x="4500563" y="4868863"/>
            <a:ext cx="417671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en-GB" dirty="0"/>
              <a:t>note that the </a:t>
            </a:r>
            <a:r>
              <a:rPr lang="en-GB" dirty="0" err="1"/>
              <a:t>pdfs</a:t>
            </a:r>
            <a:r>
              <a:rPr lang="en-GB" dirty="0"/>
              <a:t> and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>
                <a:solidFill>
                  <a:schemeClr val="accent2"/>
                </a:solidFill>
                <a:sym typeface="Symbol" pitchFamily="18" charset="2"/>
              </a:rPr>
              <a:t></a:t>
            </a:r>
            <a:r>
              <a:rPr lang="en-GB" baseline="-25000" dirty="0">
                <a:solidFill>
                  <a:schemeClr val="accent2"/>
                </a:solidFill>
                <a:sym typeface="Symbol" pitchFamily="18" charset="2"/>
              </a:rPr>
              <a:t>S  </a:t>
            </a:r>
            <a:r>
              <a:rPr lang="en-GB" dirty="0"/>
              <a:t>are </a:t>
            </a:r>
            <a:r>
              <a:rPr lang="en-GB" dirty="0">
                <a:solidFill>
                  <a:srgbClr val="990000"/>
                </a:solidFill>
              </a:rPr>
              <a:t>correlated</a:t>
            </a:r>
            <a:r>
              <a:rPr lang="en-GB" dirty="0"/>
              <a:t>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en-GB" dirty="0"/>
              <a:t> e.g.</a:t>
            </a:r>
            <a:r>
              <a:rPr lang="en-GB" dirty="0">
                <a:solidFill>
                  <a:schemeClr val="accent2"/>
                </a:solidFill>
              </a:rPr>
              <a:t> gluon – </a:t>
            </a:r>
            <a:r>
              <a:rPr lang="en-GB" dirty="0">
                <a:solidFill>
                  <a:schemeClr val="accent2"/>
                </a:solidFill>
                <a:sym typeface="Symbol" pitchFamily="18" charset="2"/>
              </a:rPr>
              <a:t></a:t>
            </a:r>
            <a:r>
              <a:rPr lang="en-GB" baseline="-25000" dirty="0">
                <a:solidFill>
                  <a:schemeClr val="accent2"/>
                </a:solidFill>
                <a:sym typeface="Symbol" pitchFamily="18" charset="2"/>
              </a:rPr>
              <a:t>S </a:t>
            </a:r>
            <a:r>
              <a:rPr lang="en-GB" dirty="0" err="1"/>
              <a:t>anticorrelation</a:t>
            </a:r>
            <a:r>
              <a:rPr lang="en-GB" dirty="0"/>
              <a:t> at small </a:t>
            </a:r>
            <a:r>
              <a:rPr lang="en-GB" i="1" dirty="0">
                <a:solidFill>
                  <a:schemeClr val="accent2"/>
                </a:solidFill>
                <a:latin typeface="Times New Roman" pitchFamily="18" charset="0"/>
              </a:rPr>
              <a:t>x</a:t>
            </a:r>
            <a:r>
              <a:rPr lang="en-GB" dirty="0"/>
              <a:t> and q</a:t>
            </a:r>
            <a:r>
              <a:rPr lang="en-GB" dirty="0">
                <a:solidFill>
                  <a:schemeClr val="accent2"/>
                </a:solidFill>
              </a:rPr>
              <a:t>uark – </a:t>
            </a:r>
            <a:r>
              <a:rPr lang="en-GB" dirty="0">
                <a:solidFill>
                  <a:schemeClr val="accent2"/>
                </a:solidFill>
                <a:sym typeface="Symbol" pitchFamily="18" charset="2"/>
              </a:rPr>
              <a:t></a:t>
            </a:r>
            <a:r>
              <a:rPr lang="en-GB" baseline="-25000" dirty="0">
                <a:solidFill>
                  <a:schemeClr val="accent2"/>
                </a:solidFill>
                <a:sym typeface="Symbol" pitchFamily="18" charset="2"/>
              </a:rPr>
              <a:t>S </a:t>
            </a:r>
            <a:r>
              <a:rPr lang="en-GB" dirty="0" err="1"/>
              <a:t>anticorrelation</a:t>
            </a:r>
            <a:r>
              <a:rPr lang="en-GB" dirty="0"/>
              <a:t> at large </a:t>
            </a:r>
            <a:r>
              <a:rPr lang="en-GB" i="1" dirty="0">
                <a:solidFill>
                  <a:schemeClr val="accent2"/>
                </a:solidFill>
                <a:latin typeface="Times New Roman" pitchFamily="18" charset="0"/>
              </a:rPr>
              <a:t>x</a:t>
            </a:r>
            <a:r>
              <a:rPr lang="en-GB" dirty="0">
                <a:solidFill>
                  <a:schemeClr val="accent2"/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</a:pPr>
            <a:endParaRPr lang="en-GB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990000"/>
              </a:buClr>
              <a:buSzPct val="150000"/>
            </a:pPr>
            <a:endParaRPr lang="en-GB" dirty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</a:pPr>
            <a:endParaRPr lang="en-US" dirty="0">
              <a:sym typeface="Symbol" pitchFamily="18" charset="2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052736"/>
            <a:ext cx="4824536" cy="32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8B196BD-BE5C-4920-896D-C97E867B303C}" type="slidenum">
              <a:rPr lang="en-GB" smtClean="0"/>
              <a:pPr/>
              <a:t>22</a:t>
            </a:fld>
            <a:endParaRPr lang="en-GB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GB" sz="4000" smtClean="0">
                <a:solidFill>
                  <a:srgbClr val="990000"/>
                </a:solidFill>
                <a:sym typeface="Symbol" pitchFamily="18" charset="2"/>
              </a:rPr>
              <a:t></a:t>
            </a:r>
            <a:r>
              <a:rPr lang="en-GB" sz="4000" baseline="-25000" smtClean="0">
                <a:solidFill>
                  <a:srgbClr val="990000"/>
                </a:solidFill>
                <a:sym typeface="Symbol" pitchFamily="18" charset="2"/>
              </a:rPr>
              <a:t>S </a:t>
            </a:r>
            <a:r>
              <a:rPr lang="en-GB" sz="4000" smtClean="0">
                <a:solidFill>
                  <a:srgbClr val="990000"/>
                </a:solidFill>
                <a:cs typeface="Arial" charset="0"/>
              </a:rPr>
              <a:t>- </a:t>
            </a:r>
            <a:r>
              <a:rPr lang="en-GB" sz="4000" smtClean="0">
                <a:solidFill>
                  <a:srgbClr val="990000"/>
                </a:solidFill>
              </a:rPr>
              <a:t>pdf correlations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 l="49480" t="18074" r="16667" b="4262"/>
          <a:stretch>
            <a:fillRect/>
          </a:stretch>
        </p:blipFill>
        <p:spPr bwMode="auto">
          <a:xfrm>
            <a:off x="250825" y="1125538"/>
            <a:ext cx="3662363" cy="5111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27075" y="6357938"/>
            <a:ext cx="2541588" cy="350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700">
                <a:solidFill>
                  <a:srgbClr val="006600"/>
                </a:solidFill>
              </a:rPr>
              <a:t>MSTW: arXiv:0905.3531</a:t>
            </a:r>
            <a:endParaRPr lang="en-US" sz="1700">
              <a:solidFill>
                <a:srgbClr val="006600"/>
              </a:solidFill>
            </a:endParaRP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103688" y="1412875"/>
            <a:ext cx="5040312" cy="4525963"/>
          </a:xfrm>
        </p:spPr>
        <p:txBody>
          <a:bodyPr/>
          <a:lstStyle/>
          <a:p>
            <a:pPr eaLnBrk="1" hangingPunct="1">
              <a:buClr>
                <a:srgbClr val="990000"/>
              </a:buClr>
              <a:buSzPct val="150000"/>
            </a:pPr>
            <a:r>
              <a:rPr lang="en-GB" sz="2400" smtClean="0"/>
              <a:t>care needed when assessing impact of varying </a:t>
            </a:r>
            <a:r>
              <a:rPr lang="en-GB" sz="2400" smtClean="0">
                <a:solidFill>
                  <a:schemeClr val="accent2"/>
                </a:solidFill>
                <a:sym typeface="Symbol" pitchFamily="18" charset="2"/>
              </a:rPr>
              <a:t></a:t>
            </a:r>
            <a:r>
              <a:rPr lang="en-GB" sz="2400" baseline="-25000" smtClean="0">
                <a:solidFill>
                  <a:schemeClr val="accent2"/>
                </a:solidFill>
                <a:sym typeface="Symbol" pitchFamily="18" charset="2"/>
              </a:rPr>
              <a:t>S</a:t>
            </a:r>
            <a:r>
              <a:rPr lang="en-GB" sz="1400" baseline="-25000" smtClean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GB" sz="2400" smtClean="0"/>
              <a:t>on cross sections </a:t>
            </a:r>
            <a:r>
              <a:rPr lang="en-GB" sz="2400" smtClean="0">
                <a:solidFill>
                  <a:schemeClr val="accent2"/>
                </a:solidFill>
              </a:rPr>
              <a:t>~ (</a:t>
            </a:r>
            <a:r>
              <a:rPr lang="en-GB" sz="2400" smtClean="0">
                <a:solidFill>
                  <a:schemeClr val="accent2"/>
                </a:solidFill>
                <a:sym typeface="Symbol" pitchFamily="18" charset="2"/>
              </a:rPr>
              <a:t></a:t>
            </a:r>
            <a:r>
              <a:rPr lang="en-GB" sz="2400" baseline="-25000" smtClean="0">
                <a:solidFill>
                  <a:schemeClr val="accent2"/>
                </a:solidFill>
                <a:sym typeface="Symbol" pitchFamily="18" charset="2"/>
              </a:rPr>
              <a:t>S</a:t>
            </a:r>
            <a:r>
              <a:rPr lang="en-GB" sz="1400" baseline="-25000" smtClean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GB" sz="2400" smtClean="0">
                <a:solidFill>
                  <a:schemeClr val="accent2"/>
                </a:solidFill>
              </a:rPr>
              <a:t>)</a:t>
            </a:r>
            <a:r>
              <a:rPr lang="en-GB" sz="2400" baseline="30000" smtClean="0">
                <a:solidFill>
                  <a:schemeClr val="accent2"/>
                </a:solidFill>
              </a:rPr>
              <a:t>n</a:t>
            </a:r>
            <a:endParaRPr lang="en-US" sz="2400" baseline="30000" smtClean="0">
              <a:solidFill>
                <a:schemeClr val="accent2"/>
              </a:solidFill>
            </a:endParaRP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3" cstate="print"/>
          <a:srcRect l="16667" t="18930" r="19548" b="6850"/>
          <a:stretch>
            <a:fillRect/>
          </a:stretch>
        </p:blipFill>
        <p:spPr bwMode="auto">
          <a:xfrm>
            <a:off x="3779838" y="2852738"/>
            <a:ext cx="5219700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19A6DD5-FC60-4F89-B2F7-7F3D24363A52}" type="slidenum">
              <a:rPr lang="en-GB" smtClean="0"/>
              <a:pPr/>
              <a:t>23</a:t>
            </a:fld>
            <a:endParaRPr lang="en-GB" smtClean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0"/>
            <a:ext cx="8964612" cy="1143000"/>
          </a:xfrm>
        </p:spPr>
        <p:txBody>
          <a:bodyPr/>
          <a:lstStyle/>
          <a:p>
            <a:pPr eaLnBrk="1" hangingPunct="1"/>
            <a:r>
              <a:rPr lang="en-GB" sz="3600" smtClean="0">
                <a:solidFill>
                  <a:srgbClr val="990000"/>
                </a:solidFill>
              </a:rPr>
              <a:t>pdf + </a:t>
            </a:r>
            <a:r>
              <a:rPr lang="en-GB" sz="4000" smtClean="0">
                <a:solidFill>
                  <a:srgbClr val="990000"/>
                </a:solidFill>
                <a:sym typeface="Symbol" pitchFamily="18" charset="2"/>
              </a:rPr>
              <a:t></a:t>
            </a:r>
            <a:r>
              <a:rPr lang="en-GB" sz="4000" baseline="-25000" smtClean="0">
                <a:solidFill>
                  <a:srgbClr val="990000"/>
                </a:solidFill>
                <a:sym typeface="Symbol" pitchFamily="18" charset="2"/>
              </a:rPr>
              <a:t>S </a:t>
            </a:r>
            <a:r>
              <a:rPr lang="en-GB" sz="3600" smtClean="0">
                <a:solidFill>
                  <a:srgbClr val="990000"/>
                </a:solidFill>
              </a:rPr>
              <a:t>uncertainties in jet cross sections</a:t>
            </a:r>
            <a:endParaRPr lang="en-US" sz="3600" smtClean="0">
              <a:solidFill>
                <a:srgbClr val="990000"/>
              </a:solidFill>
            </a:endParaRP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2" cstate="print"/>
          <a:srcRect l="17975" t="26694" r="22697" b="3406"/>
          <a:stretch>
            <a:fillRect/>
          </a:stretch>
        </p:blipFill>
        <p:spPr bwMode="auto">
          <a:xfrm>
            <a:off x="900113" y="1341438"/>
            <a:ext cx="6985000" cy="5006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10F5F66-7700-4858-BD25-DA7FDBCBB4EE}" type="slidenum">
              <a:rPr lang="en-GB" smtClean="0"/>
              <a:pPr/>
              <a:t>24</a:t>
            </a:fld>
            <a:endParaRPr lang="en-GB" smtClean="0"/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942998" y="1557338"/>
            <a:ext cx="6857968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6600" dirty="0">
                <a:solidFill>
                  <a:srgbClr val="990000"/>
                </a:solidFill>
              </a:rPr>
              <a:t>3</a:t>
            </a:r>
            <a:endParaRPr lang="en-GB" sz="9600" dirty="0">
              <a:solidFill>
                <a:srgbClr val="990000"/>
              </a:solidFill>
            </a:endParaRP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i</a:t>
            </a:r>
            <a:r>
              <a:rPr lang="en-GB" sz="3200" dirty="0" smtClean="0"/>
              <a:t>mpact </a:t>
            </a:r>
            <a:r>
              <a:rPr lang="en-GB" sz="3200" i="1" dirty="0" smtClean="0"/>
              <a:t>of</a:t>
            </a:r>
            <a:r>
              <a:rPr lang="en-GB" sz="3200" dirty="0" smtClean="0"/>
              <a:t> and </a:t>
            </a:r>
            <a:r>
              <a:rPr lang="en-GB" sz="3200" i="1" dirty="0" smtClean="0"/>
              <a:t>on</a:t>
            </a:r>
            <a:r>
              <a:rPr lang="en-GB" sz="3200" dirty="0" smtClean="0"/>
              <a:t> LHC cross sections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5373216"/>
            <a:ext cx="6552728" cy="923330"/>
          </a:xfrm>
          <a:prstGeom prst="rect">
            <a:avLst/>
          </a:prstGeom>
          <a:noFill/>
          <a:ln w="1905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6600"/>
                </a:solidFill>
              </a:rPr>
              <a:t>a small selection of recent ATLAS, CMS and LHCb data plots will be shown –</a:t>
            </a:r>
            <a:r>
              <a:rPr lang="en-GB" dirty="0" smtClean="0">
                <a:solidFill>
                  <a:srgbClr val="006600"/>
                </a:solidFill>
              </a:rPr>
              <a:t> </a:t>
            </a:r>
            <a:r>
              <a:rPr lang="en-GB" dirty="0" smtClean="0">
                <a:solidFill>
                  <a:srgbClr val="006600"/>
                </a:solidFill>
              </a:rPr>
              <a:t>see talks by Mario </a:t>
            </a:r>
            <a:r>
              <a:rPr lang="en-GB" dirty="0" err="1" smtClean="0">
                <a:solidFill>
                  <a:srgbClr val="006600"/>
                </a:solidFill>
              </a:rPr>
              <a:t>Campanelli</a:t>
            </a:r>
            <a:r>
              <a:rPr lang="en-GB" dirty="0" smtClean="0">
                <a:solidFill>
                  <a:srgbClr val="006600"/>
                </a:solidFill>
              </a:rPr>
              <a:t>, Greg Heath and </a:t>
            </a:r>
            <a:r>
              <a:rPr lang="en-US" dirty="0" smtClean="0">
                <a:solidFill>
                  <a:srgbClr val="006600"/>
                </a:solidFill>
              </a:rPr>
              <a:t>Claire</a:t>
            </a:r>
            <a:r>
              <a:rPr lang="en-US" dirty="0" smtClean="0">
                <a:solidFill>
                  <a:srgbClr val="006600"/>
                </a:solidFill>
              </a:rPr>
              <a:t> </a:t>
            </a:r>
            <a:r>
              <a:rPr lang="en-US" dirty="0" smtClean="0">
                <a:solidFill>
                  <a:srgbClr val="006600"/>
                </a:solidFill>
              </a:rPr>
              <a:t>Shepherd-</a:t>
            </a:r>
            <a:r>
              <a:rPr lang="en-US" dirty="0" err="1" smtClean="0">
                <a:solidFill>
                  <a:srgbClr val="006600"/>
                </a:solidFill>
              </a:rPr>
              <a:t>Themistocleous</a:t>
            </a:r>
            <a:r>
              <a:rPr lang="en-US" dirty="0" smtClean="0">
                <a:solidFill>
                  <a:srgbClr val="006600"/>
                </a:solidFill>
              </a:rPr>
              <a:t> for more details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0F55916-434D-49F7-A29D-B27083EF4658}" type="slidenum">
              <a:rPr lang="en-GB" smtClean="0"/>
              <a:pPr/>
              <a:t>25</a:t>
            </a:fld>
            <a:endParaRPr lang="en-GB" smtClean="0"/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2" cstate="print"/>
          <a:srcRect l="31100" t="15488" r="33727" b="8904"/>
          <a:stretch>
            <a:fillRect/>
          </a:stretch>
        </p:blipFill>
        <p:spPr bwMode="auto">
          <a:xfrm>
            <a:off x="4355976" y="1196752"/>
            <a:ext cx="4329113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1233" t="11781" r="32018" b="3452"/>
          <a:stretch>
            <a:fillRect/>
          </a:stretch>
        </p:blipFill>
        <p:spPr bwMode="auto">
          <a:xfrm>
            <a:off x="179512" y="476672"/>
            <a:ext cx="4032448" cy="56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2051720" y="2492896"/>
            <a:ext cx="873388" cy="1729452"/>
            <a:chOff x="2051720" y="2492896"/>
            <a:chExt cx="873388" cy="1729452"/>
          </a:xfrm>
        </p:grpSpPr>
        <p:sp>
          <p:nvSpPr>
            <p:cNvPr id="8" name="TextBox 7"/>
            <p:cNvSpPr txBox="1"/>
            <p:nvPr/>
          </p:nvSpPr>
          <p:spPr>
            <a:xfrm rot="16200000">
              <a:off x="1515676" y="3316972"/>
              <a:ext cx="1441420" cy="369332"/>
            </a:xfrm>
            <a:prstGeom prst="rect">
              <a:avLst/>
            </a:prstGeom>
            <a:solidFill>
              <a:srgbClr val="FFFF66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990000"/>
                  </a:solidFill>
                </a:rPr>
                <a:t>benchmarks</a:t>
              </a:r>
              <a:endParaRPr lang="en-US" dirty="0">
                <a:solidFill>
                  <a:srgbClr val="99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2019732" y="3028940"/>
              <a:ext cx="1441420" cy="369332"/>
            </a:xfrm>
            <a:prstGeom prst="rect">
              <a:avLst/>
            </a:prstGeom>
            <a:solidFill>
              <a:srgbClr val="FFFF66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990000"/>
                  </a:solidFill>
                </a:rPr>
                <a:t>benchmarks</a:t>
              </a:r>
              <a:endParaRPr lang="en-US" dirty="0">
                <a:solidFill>
                  <a:srgbClr val="990000"/>
                </a:solidFill>
              </a:endParaRPr>
            </a:p>
          </p:txBody>
        </p:sp>
      </p:grp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3779912" y="0"/>
            <a:ext cx="5168901" cy="1079500"/>
            <a:chOff x="930" y="845"/>
            <a:chExt cx="3256" cy="680"/>
          </a:xfrm>
        </p:grpSpPr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2064" y="1253"/>
              <a:ext cx="3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>
                  <a:solidFill>
                    <a:srgbClr val="333399"/>
                  </a:solidFill>
                  <a:latin typeface="Verdana" pitchFamily="34" charset="0"/>
                </a:rPr>
                <a:t>x</a:t>
              </a:r>
              <a:r>
                <a:rPr lang="en-GB" baseline="-25000">
                  <a:solidFill>
                    <a:srgbClr val="333399"/>
                  </a:solidFill>
                  <a:latin typeface="Verdana" pitchFamily="34" charset="0"/>
                </a:rPr>
                <a:t>1</a:t>
              </a:r>
              <a:r>
                <a:rPr lang="en-GB">
                  <a:solidFill>
                    <a:srgbClr val="333399"/>
                  </a:solidFill>
                  <a:latin typeface="Verdana" pitchFamily="34" charset="0"/>
                </a:rPr>
                <a:t>P</a:t>
              </a:r>
              <a:endParaRPr lang="en-US">
                <a:solidFill>
                  <a:srgbClr val="333399"/>
                </a:solidFill>
                <a:latin typeface="Verdana" pitchFamily="34" charset="0"/>
              </a:endParaRPr>
            </a:p>
          </p:txBody>
        </p: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930" y="935"/>
              <a:ext cx="1624" cy="393"/>
              <a:chOff x="113" y="1071"/>
              <a:chExt cx="1624" cy="393"/>
            </a:xfrm>
          </p:grpSpPr>
          <p:sp>
            <p:nvSpPr>
              <p:cNvPr id="28" name="Oval 12"/>
              <p:cNvSpPr>
                <a:spLocks noChangeArrowheads="1"/>
              </p:cNvSpPr>
              <p:nvPr/>
            </p:nvSpPr>
            <p:spPr bwMode="auto">
              <a:xfrm>
                <a:off x="873" y="1128"/>
                <a:ext cx="192" cy="336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100">
                  <a:solidFill>
                    <a:srgbClr val="000066"/>
                  </a:solidFill>
                </a:endParaRPr>
              </a:p>
            </p:txBody>
          </p:sp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>
                <a:off x="345" y="1320"/>
                <a:ext cx="576" cy="0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>
                <a:off x="1065" y="1320"/>
                <a:ext cx="672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>
                <a:off x="1017" y="1224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969" y="112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17"/>
              <p:cNvSpPr>
                <a:spLocks noChangeShapeType="1"/>
              </p:cNvSpPr>
              <p:nvPr/>
            </p:nvSpPr>
            <p:spPr bwMode="auto">
              <a:xfrm>
                <a:off x="1017" y="1416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113" y="1071"/>
                <a:ext cx="48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400">
                    <a:solidFill>
                      <a:srgbClr val="000000"/>
                    </a:solidFill>
                    <a:latin typeface="Verdana" pitchFamily="34" charset="0"/>
                  </a:rPr>
                  <a:t>proton</a:t>
                </a: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35" name="AutoShape 19"/>
              <p:cNvSpPr>
                <a:spLocks noChangeArrowheads="1"/>
              </p:cNvSpPr>
              <p:nvPr/>
            </p:nvSpPr>
            <p:spPr bwMode="auto">
              <a:xfrm rot="5400000">
                <a:off x="581" y="1206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66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10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 flipH="1">
              <a:off x="2789" y="1253"/>
              <a:ext cx="3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>
                  <a:solidFill>
                    <a:srgbClr val="333399"/>
                  </a:solidFill>
                  <a:latin typeface="Verdana" pitchFamily="34" charset="0"/>
                </a:rPr>
                <a:t>x</a:t>
              </a:r>
              <a:r>
                <a:rPr lang="en-GB" baseline="-25000">
                  <a:solidFill>
                    <a:srgbClr val="333399"/>
                  </a:solidFill>
                  <a:latin typeface="Verdana" pitchFamily="34" charset="0"/>
                </a:rPr>
                <a:t>2</a:t>
              </a:r>
              <a:r>
                <a:rPr lang="en-GB">
                  <a:solidFill>
                    <a:srgbClr val="333399"/>
                  </a:solidFill>
                  <a:latin typeface="Verdana" pitchFamily="34" charset="0"/>
                </a:rPr>
                <a:t>P</a:t>
              </a:r>
              <a:endParaRPr lang="en-US">
                <a:solidFill>
                  <a:srgbClr val="333399"/>
                </a:solidFill>
                <a:latin typeface="Verdana" pitchFamily="34" charset="0"/>
              </a:endParaRPr>
            </a:p>
          </p:txBody>
        </p: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2562" y="935"/>
              <a:ext cx="1624" cy="393"/>
              <a:chOff x="3878" y="1087"/>
              <a:chExt cx="1624" cy="393"/>
            </a:xfrm>
          </p:grpSpPr>
          <p:sp>
            <p:nvSpPr>
              <p:cNvPr id="20" name="Oval 22"/>
              <p:cNvSpPr>
                <a:spLocks noChangeArrowheads="1"/>
              </p:cNvSpPr>
              <p:nvPr/>
            </p:nvSpPr>
            <p:spPr bwMode="auto">
              <a:xfrm flipH="1">
                <a:off x="4550" y="1144"/>
                <a:ext cx="192" cy="336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100">
                  <a:solidFill>
                    <a:srgbClr val="000066"/>
                  </a:solidFill>
                </a:endParaRPr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 flipH="1">
                <a:off x="4694" y="1336"/>
                <a:ext cx="576" cy="0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24"/>
              <p:cNvSpPr>
                <a:spLocks noChangeShapeType="1"/>
              </p:cNvSpPr>
              <p:nvPr/>
            </p:nvSpPr>
            <p:spPr bwMode="auto">
              <a:xfrm flipH="1">
                <a:off x="3878" y="1336"/>
                <a:ext cx="672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25"/>
              <p:cNvSpPr>
                <a:spLocks noChangeShapeType="1"/>
              </p:cNvSpPr>
              <p:nvPr/>
            </p:nvSpPr>
            <p:spPr bwMode="auto">
              <a:xfrm flipH="1">
                <a:off x="4214" y="1240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6"/>
              <p:cNvSpPr>
                <a:spLocks noChangeShapeType="1"/>
              </p:cNvSpPr>
              <p:nvPr/>
            </p:nvSpPr>
            <p:spPr bwMode="auto">
              <a:xfrm flipH="1">
                <a:off x="4310" y="1144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 flipH="1">
                <a:off x="4214" y="1432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28"/>
              <p:cNvSpPr txBox="1">
                <a:spLocks noChangeArrowheads="1"/>
              </p:cNvSpPr>
              <p:nvPr/>
            </p:nvSpPr>
            <p:spPr bwMode="auto">
              <a:xfrm flipH="1">
                <a:off x="5017" y="1087"/>
                <a:ext cx="48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400">
                    <a:solidFill>
                      <a:srgbClr val="000000"/>
                    </a:solidFill>
                    <a:latin typeface="Verdana" pitchFamily="34" charset="0"/>
                  </a:rPr>
                  <a:t>proton</a:t>
                </a: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27" name="AutoShape 29"/>
              <p:cNvSpPr>
                <a:spLocks noChangeArrowheads="1"/>
              </p:cNvSpPr>
              <p:nvPr/>
            </p:nvSpPr>
            <p:spPr bwMode="auto">
              <a:xfrm rot="16200000" flipH="1">
                <a:off x="4899" y="122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66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10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6" name="Oval 30"/>
            <p:cNvSpPr>
              <a:spLocks noChangeArrowheads="1"/>
            </p:cNvSpPr>
            <p:nvPr/>
          </p:nvSpPr>
          <p:spPr bwMode="auto">
            <a:xfrm>
              <a:off x="2426" y="1071"/>
              <a:ext cx="227" cy="227"/>
            </a:xfrm>
            <a:prstGeom prst="ellipse">
              <a:avLst/>
            </a:prstGeom>
            <a:solidFill>
              <a:srgbClr val="FF33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100">
                <a:solidFill>
                  <a:srgbClr val="000066"/>
                </a:solidFill>
              </a:endParaRPr>
            </a:p>
          </p:txBody>
        </p:sp>
        <p:sp>
          <p:nvSpPr>
            <p:cNvPr id="17" name="Line 31"/>
            <p:cNvSpPr>
              <a:spLocks noChangeShapeType="1"/>
            </p:cNvSpPr>
            <p:nvPr/>
          </p:nvSpPr>
          <p:spPr bwMode="auto">
            <a:xfrm flipV="1">
              <a:off x="2544" y="845"/>
              <a:ext cx="137" cy="31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32"/>
            <p:cNvSpPr>
              <a:spLocks noChangeShapeType="1"/>
            </p:cNvSpPr>
            <p:nvPr/>
          </p:nvSpPr>
          <p:spPr bwMode="auto">
            <a:xfrm>
              <a:off x="2532" y="1208"/>
              <a:ext cx="137" cy="31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33"/>
            <p:cNvSpPr txBox="1">
              <a:spLocks noChangeArrowheads="1"/>
            </p:cNvSpPr>
            <p:nvPr/>
          </p:nvSpPr>
          <p:spPr bwMode="auto">
            <a:xfrm>
              <a:off x="2414" y="1059"/>
              <a:ext cx="24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000">
                  <a:solidFill>
                    <a:srgbClr val="000000"/>
                  </a:solidFill>
                </a:rPr>
                <a:t>M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5B4FF8E-CE42-4EDC-B335-FDA335811896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990000"/>
                </a:solidFill>
              </a:rPr>
              <a:t>parton luminosity functions</a:t>
            </a:r>
            <a:endParaRPr lang="en-US" smtClean="0">
              <a:solidFill>
                <a:srgbClr val="990000"/>
              </a:solidFill>
            </a:endParaRPr>
          </a:p>
        </p:txBody>
      </p:sp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539750" y="981075"/>
            <a:ext cx="8012113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90000"/>
              </a:buClr>
              <a:buSzPct val="150000"/>
              <a:buFontTx/>
              <a:buChar char="•"/>
            </a:pPr>
            <a:r>
              <a:rPr lang="en-GB" sz="2400"/>
              <a:t>  a quick and easy way to assess the mass, collider energy and pdf dependence of production cross sections</a:t>
            </a:r>
            <a:endParaRPr lang="en-US" sz="2400"/>
          </a:p>
        </p:txBody>
      </p:sp>
      <p:pic>
        <p:nvPicPr>
          <p:cNvPr id="38917" name="Picture 2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3975" y="1989138"/>
            <a:ext cx="6427788" cy="1928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8918" name="Text Box 27"/>
          <p:cNvSpPr txBox="1">
            <a:spLocks noChangeArrowheads="1"/>
          </p:cNvSpPr>
          <p:nvPr/>
        </p:nvSpPr>
        <p:spPr bwMode="auto">
          <a:xfrm>
            <a:off x="468313" y="4149725"/>
            <a:ext cx="8012112" cy="2282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90000"/>
              </a:buClr>
              <a:buSzPct val="150000"/>
              <a:buFontTx/>
              <a:buChar char="•"/>
            </a:pPr>
            <a:r>
              <a:rPr lang="en-GB" sz="2400"/>
              <a:t>  i.e. all the mass and energy dependence is contained in the </a:t>
            </a:r>
            <a:r>
              <a:rPr lang="en-GB" sz="2400" b="1">
                <a:solidFill>
                  <a:srgbClr val="990000"/>
                </a:solidFill>
              </a:rPr>
              <a:t>X</a:t>
            </a:r>
            <a:r>
              <a:rPr lang="en-GB" sz="2400"/>
              <a:t>-independent parton luminosity function in [ ]</a:t>
            </a:r>
          </a:p>
          <a:p>
            <a:pPr>
              <a:buClr>
                <a:srgbClr val="990000"/>
              </a:buClr>
              <a:buSzPct val="150000"/>
              <a:buFontTx/>
              <a:buChar char="•"/>
            </a:pPr>
            <a:r>
              <a:rPr lang="en-GB" sz="2400"/>
              <a:t>  useful combinations are </a:t>
            </a:r>
          </a:p>
          <a:p>
            <a:pPr>
              <a:buClr>
                <a:srgbClr val="990000"/>
              </a:buClr>
              <a:buSzPct val="150000"/>
              <a:buFontTx/>
              <a:buChar char="•"/>
            </a:pPr>
            <a:r>
              <a:rPr lang="en-GB" sz="2400"/>
              <a:t>  and also useful for assessing the uncertainty on cross sections due to uncertainties in the pdfs</a:t>
            </a:r>
          </a:p>
          <a:p>
            <a:endParaRPr lang="en-US" sz="2400"/>
          </a:p>
        </p:txBody>
      </p:sp>
      <p:pic>
        <p:nvPicPr>
          <p:cNvPr id="38919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4979988"/>
            <a:ext cx="2722562" cy="379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8920" name="Text Box 5"/>
          <p:cNvSpPr txBox="1">
            <a:spLocks noChangeArrowheads="1"/>
          </p:cNvSpPr>
          <p:nvPr/>
        </p:nvSpPr>
        <p:spPr bwMode="auto">
          <a:xfrm>
            <a:off x="211138" y="2627313"/>
            <a:ext cx="246697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>
                <a:solidFill>
                  <a:srgbClr val="990000"/>
                </a:solidFill>
                <a:sym typeface="Symbol" pitchFamily="18" charset="2"/>
              </a:rPr>
              <a:t></a:t>
            </a:r>
            <a:r>
              <a:rPr lang="en-GB" sz="2800">
                <a:solidFill>
                  <a:srgbClr val="990000"/>
                </a:solidFill>
              </a:rPr>
              <a:t>s                 </a:t>
            </a:r>
            <a:r>
              <a:rPr lang="en-GB" sz="2800" b="1">
                <a:solidFill>
                  <a:srgbClr val="990000"/>
                </a:solidFill>
              </a:rPr>
              <a:t>X</a:t>
            </a:r>
            <a:endParaRPr lang="en-US" sz="2800" b="1">
              <a:solidFill>
                <a:srgbClr val="990000"/>
              </a:solidFill>
            </a:endParaRPr>
          </a:p>
        </p:txBody>
      </p:sp>
      <p:grpSp>
        <p:nvGrpSpPr>
          <p:cNvPr id="38921" name="Group 6"/>
          <p:cNvGrpSpPr>
            <a:grpSpLocks/>
          </p:cNvGrpSpPr>
          <p:nvPr/>
        </p:nvGrpSpPr>
        <p:grpSpPr bwMode="auto">
          <a:xfrm>
            <a:off x="341313" y="1973263"/>
            <a:ext cx="1887537" cy="1816100"/>
            <a:chOff x="113" y="1243"/>
            <a:chExt cx="1189" cy="1144"/>
          </a:xfrm>
        </p:grpSpPr>
        <p:grpSp>
          <p:nvGrpSpPr>
            <p:cNvPr id="38922" name="Group 7"/>
            <p:cNvGrpSpPr>
              <a:grpSpLocks noChangeAspect="1"/>
            </p:cNvGrpSpPr>
            <p:nvPr/>
          </p:nvGrpSpPr>
          <p:grpSpPr bwMode="auto">
            <a:xfrm>
              <a:off x="620" y="2228"/>
              <a:ext cx="318" cy="127"/>
              <a:chOff x="1655" y="1117"/>
              <a:chExt cx="454" cy="181"/>
            </a:xfrm>
          </p:grpSpPr>
          <p:sp>
            <p:nvSpPr>
              <p:cNvPr id="38938" name="Line 8"/>
              <p:cNvSpPr>
                <a:spLocks noChangeAspect="1" noChangeShapeType="1"/>
              </p:cNvSpPr>
              <p:nvPr/>
            </p:nvSpPr>
            <p:spPr bwMode="auto">
              <a:xfrm>
                <a:off x="1655" y="1207"/>
                <a:ext cx="454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9" name="Line 9"/>
              <p:cNvSpPr>
                <a:spLocks noChangeAspect="1" noChangeShapeType="1"/>
              </p:cNvSpPr>
              <p:nvPr/>
            </p:nvSpPr>
            <p:spPr bwMode="auto">
              <a:xfrm rot="747372">
                <a:off x="1655" y="1298"/>
                <a:ext cx="454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0" name="Line 10"/>
              <p:cNvSpPr>
                <a:spLocks noChangeAspect="1" noChangeShapeType="1"/>
              </p:cNvSpPr>
              <p:nvPr/>
            </p:nvSpPr>
            <p:spPr bwMode="auto">
              <a:xfrm rot="20852628" flipV="1">
                <a:off x="1655" y="1117"/>
                <a:ext cx="454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923" name="Group 11"/>
            <p:cNvGrpSpPr>
              <a:grpSpLocks noChangeAspect="1"/>
            </p:cNvGrpSpPr>
            <p:nvPr/>
          </p:nvGrpSpPr>
          <p:grpSpPr bwMode="auto">
            <a:xfrm>
              <a:off x="620" y="1275"/>
              <a:ext cx="318" cy="127"/>
              <a:chOff x="1655" y="1117"/>
              <a:chExt cx="454" cy="181"/>
            </a:xfrm>
          </p:grpSpPr>
          <p:sp>
            <p:nvSpPr>
              <p:cNvPr id="38935" name="Line 12"/>
              <p:cNvSpPr>
                <a:spLocks noChangeAspect="1" noChangeShapeType="1"/>
              </p:cNvSpPr>
              <p:nvPr/>
            </p:nvSpPr>
            <p:spPr bwMode="auto">
              <a:xfrm>
                <a:off x="1655" y="1207"/>
                <a:ext cx="454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6" name="Line 13"/>
              <p:cNvSpPr>
                <a:spLocks noChangeAspect="1" noChangeShapeType="1"/>
              </p:cNvSpPr>
              <p:nvPr/>
            </p:nvSpPr>
            <p:spPr bwMode="auto">
              <a:xfrm rot="747372">
                <a:off x="1655" y="1298"/>
                <a:ext cx="454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7" name="Line 14"/>
              <p:cNvSpPr>
                <a:spLocks noChangeAspect="1" noChangeShapeType="1"/>
              </p:cNvSpPr>
              <p:nvPr/>
            </p:nvSpPr>
            <p:spPr bwMode="auto">
              <a:xfrm rot="20852628" flipV="1">
                <a:off x="1655" y="1117"/>
                <a:ext cx="454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924" name="Group 15"/>
            <p:cNvGrpSpPr>
              <a:grpSpLocks noChangeAspect="1"/>
            </p:cNvGrpSpPr>
            <p:nvPr/>
          </p:nvGrpSpPr>
          <p:grpSpPr bwMode="auto">
            <a:xfrm>
              <a:off x="113" y="1243"/>
              <a:ext cx="508" cy="191"/>
              <a:chOff x="249" y="1071"/>
              <a:chExt cx="726" cy="273"/>
            </a:xfrm>
          </p:grpSpPr>
          <p:sp>
            <p:nvSpPr>
              <p:cNvPr id="38933" name="Oval 16"/>
              <p:cNvSpPr>
                <a:spLocks noChangeAspect="1" noChangeArrowheads="1"/>
              </p:cNvSpPr>
              <p:nvPr/>
            </p:nvSpPr>
            <p:spPr bwMode="auto">
              <a:xfrm>
                <a:off x="703" y="1071"/>
                <a:ext cx="272" cy="2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4" name="Line 17"/>
              <p:cNvSpPr>
                <a:spLocks noChangeAspect="1" noChangeShapeType="1"/>
              </p:cNvSpPr>
              <p:nvPr/>
            </p:nvSpPr>
            <p:spPr bwMode="auto">
              <a:xfrm>
                <a:off x="249" y="1207"/>
                <a:ext cx="454" cy="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925" name="Group 18"/>
            <p:cNvGrpSpPr>
              <a:grpSpLocks noChangeAspect="1"/>
            </p:cNvGrpSpPr>
            <p:nvPr/>
          </p:nvGrpSpPr>
          <p:grpSpPr bwMode="auto">
            <a:xfrm>
              <a:off x="113" y="2196"/>
              <a:ext cx="508" cy="191"/>
              <a:chOff x="249" y="2251"/>
              <a:chExt cx="726" cy="273"/>
            </a:xfrm>
          </p:grpSpPr>
          <p:sp>
            <p:nvSpPr>
              <p:cNvPr id="38931" name="Oval 19"/>
              <p:cNvSpPr>
                <a:spLocks noChangeAspect="1" noChangeArrowheads="1"/>
              </p:cNvSpPr>
              <p:nvPr/>
            </p:nvSpPr>
            <p:spPr bwMode="auto">
              <a:xfrm>
                <a:off x="703" y="2251"/>
                <a:ext cx="272" cy="2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2" name="Line 20"/>
              <p:cNvSpPr>
                <a:spLocks noChangeAspect="1" noChangeShapeType="1"/>
              </p:cNvSpPr>
              <p:nvPr/>
            </p:nvSpPr>
            <p:spPr bwMode="auto">
              <a:xfrm>
                <a:off x="249" y="2387"/>
                <a:ext cx="454" cy="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926" name="Line 21"/>
            <p:cNvSpPr>
              <a:spLocks noChangeShapeType="1"/>
            </p:cNvSpPr>
            <p:nvPr/>
          </p:nvSpPr>
          <p:spPr bwMode="auto">
            <a:xfrm flipV="1">
              <a:off x="567" y="1832"/>
              <a:ext cx="362" cy="363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7" name="Line 22"/>
            <p:cNvSpPr>
              <a:spLocks noChangeShapeType="1"/>
            </p:cNvSpPr>
            <p:nvPr/>
          </p:nvSpPr>
          <p:spPr bwMode="auto">
            <a:xfrm>
              <a:off x="567" y="1424"/>
              <a:ext cx="362" cy="408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8" name="AutoShape 23"/>
            <p:cNvSpPr>
              <a:spLocks noChangeArrowheads="1"/>
            </p:cNvSpPr>
            <p:nvPr/>
          </p:nvSpPr>
          <p:spPr bwMode="auto">
            <a:xfrm>
              <a:off x="894" y="1742"/>
              <a:ext cx="408" cy="181"/>
            </a:xfrm>
            <a:prstGeom prst="rightArrow">
              <a:avLst>
                <a:gd name="adj1" fmla="val 50000"/>
                <a:gd name="adj2" fmla="val 56354"/>
              </a:avLst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9" name="Text Box 24"/>
            <p:cNvSpPr txBox="1">
              <a:spLocks noChangeArrowheads="1"/>
            </p:cNvSpPr>
            <p:nvPr/>
          </p:nvSpPr>
          <p:spPr bwMode="auto">
            <a:xfrm>
              <a:off x="546" y="1512"/>
              <a:ext cx="20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000">
                  <a:solidFill>
                    <a:srgbClr val="000099"/>
                  </a:solidFill>
                </a:rPr>
                <a:t>a</a:t>
              </a:r>
              <a:endParaRPr lang="en-US" sz="2000">
                <a:solidFill>
                  <a:srgbClr val="000099"/>
                </a:solidFill>
              </a:endParaRPr>
            </a:p>
          </p:txBody>
        </p:sp>
        <p:sp>
          <p:nvSpPr>
            <p:cNvPr id="38930" name="Text Box 25"/>
            <p:cNvSpPr txBox="1">
              <a:spLocks noChangeArrowheads="1"/>
            </p:cNvSpPr>
            <p:nvPr/>
          </p:nvSpPr>
          <p:spPr bwMode="auto">
            <a:xfrm>
              <a:off x="556" y="1841"/>
              <a:ext cx="20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000">
                  <a:solidFill>
                    <a:srgbClr val="000099"/>
                  </a:solidFill>
                </a:rPr>
                <a:t>b</a:t>
              </a:r>
              <a:endParaRPr lang="en-US" sz="2000">
                <a:solidFill>
                  <a:srgbClr val="00009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/>
          <a:srcRect l="28471" t="16344" r="31621" b="8904"/>
          <a:stretch>
            <a:fillRect/>
          </a:stretch>
        </p:blipFill>
        <p:spPr bwMode="auto">
          <a:xfrm>
            <a:off x="1476375" y="115888"/>
            <a:ext cx="547370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79388" y="6388100"/>
            <a:ext cx="8893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more such luminosity plots available at  </a:t>
            </a:r>
            <a:r>
              <a:rPr lang="en-US">
                <a:solidFill>
                  <a:schemeClr val="accent2"/>
                </a:solidFill>
              </a:rPr>
              <a:t>www.hep.phy.cam.ac.uk/~wjs/plots/plots.html</a:t>
            </a:r>
          </a:p>
          <a:p>
            <a:endParaRPr lang="en-US">
              <a:solidFill>
                <a:srgbClr val="006600"/>
              </a:solidFill>
            </a:endParaRP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7235825" y="4437063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u="sng"/>
              <a:t>SS</a:t>
            </a:r>
          </a:p>
          <a:p>
            <a:r>
              <a:rPr lang="en-GB" b="1"/>
              <a:t>VS</a:t>
            </a:r>
            <a:endParaRPr lang="en-US" b="1"/>
          </a:p>
        </p:txBody>
      </p:sp>
      <p:sp>
        <p:nvSpPr>
          <p:cNvPr id="39941" name="Line 7"/>
          <p:cNvSpPr>
            <a:spLocks noChangeShapeType="1"/>
          </p:cNvSpPr>
          <p:nvPr/>
        </p:nvSpPr>
        <p:spPr bwMode="auto">
          <a:xfrm flipH="1">
            <a:off x="6300788" y="4724400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12FF23D-41DE-4FDC-B976-500B86419628}" type="slidenum">
              <a:rPr lang="en-GB" smtClean="0"/>
              <a:pPr/>
              <a:t>28</a:t>
            </a:fld>
            <a:endParaRPr lang="en-GB" smtClean="0"/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2" cstate="print"/>
          <a:srcRect l="27951" t="18930" r="31099" b="5994"/>
          <a:stretch>
            <a:fillRect/>
          </a:stretch>
        </p:blipFill>
        <p:spPr bwMode="auto">
          <a:xfrm>
            <a:off x="1763713" y="404813"/>
            <a:ext cx="5616575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6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960" y="1196752"/>
            <a:ext cx="6629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827584" y="6021288"/>
            <a:ext cx="7632848" cy="646331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6600"/>
                </a:solidFill>
              </a:rPr>
              <a:t>luminosity </a:t>
            </a:r>
            <a:r>
              <a:rPr lang="en-GB" dirty="0">
                <a:solidFill>
                  <a:srgbClr val="006600"/>
                </a:solidFill>
              </a:rPr>
              <a:t>and cross section plots from Graeme </a:t>
            </a:r>
            <a:r>
              <a:rPr lang="en-GB" dirty="0" smtClean="0">
                <a:solidFill>
                  <a:srgbClr val="006600"/>
                </a:solidFill>
              </a:rPr>
              <a:t>Watt, available </a:t>
            </a:r>
            <a:r>
              <a:rPr lang="en-GB" dirty="0">
                <a:solidFill>
                  <a:srgbClr val="006600"/>
                </a:solidFill>
              </a:rPr>
              <a:t>at  </a:t>
            </a:r>
            <a:r>
              <a:rPr lang="en-US" dirty="0" smtClean="0">
                <a:solidFill>
                  <a:schemeClr val="accent2"/>
                </a:solidFill>
              </a:rPr>
              <a:t>projects.hepforge.org/</a:t>
            </a:r>
            <a:r>
              <a:rPr lang="en-US" dirty="0" err="1" smtClean="0">
                <a:solidFill>
                  <a:schemeClr val="accent2"/>
                </a:solidFill>
              </a:rPr>
              <a:t>mstwpdf</a:t>
            </a:r>
            <a:r>
              <a:rPr lang="en-US" dirty="0" smtClean="0">
                <a:solidFill>
                  <a:schemeClr val="accent2"/>
                </a:solidFill>
              </a:rPr>
              <a:t>/pdf4lhc </a:t>
            </a:r>
            <a:r>
              <a:rPr lang="en-US" dirty="0" smtClean="0">
                <a:solidFill>
                  <a:srgbClr val="006600"/>
                </a:solidFill>
              </a:rPr>
              <a:t>and discussed in arXiv:1106.5788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468313" y="-171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>
                <a:solidFill>
                  <a:srgbClr val="990000"/>
                </a:solidFill>
              </a:rPr>
              <a:t>parton luminosity comparisons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0825" y="811213"/>
            <a:ext cx="8750300" cy="5060950"/>
            <a:chOff x="158" y="511"/>
            <a:chExt cx="5512" cy="3188"/>
          </a:xfrm>
        </p:grpSpPr>
        <p:sp>
          <p:nvSpPr>
            <p:cNvPr id="43016" name="Text Box 6"/>
            <p:cNvSpPr txBox="1">
              <a:spLocks noChangeArrowheads="1"/>
            </p:cNvSpPr>
            <p:nvPr/>
          </p:nvSpPr>
          <p:spPr bwMode="auto">
            <a:xfrm>
              <a:off x="4513" y="564"/>
              <a:ext cx="1157" cy="37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Run 1 vs. Run 2 Tevatron jet data</a:t>
              </a:r>
              <a:endParaRPr lang="en-US" sz="1600"/>
            </a:p>
          </p:txBody>
        </p:sp>
        <p:sp>
          <p:nvSpPr>
            <p:cNvPr id="43017" name="Text Box 7"/>
            <p:cNvSpPr txBox="1">
              <a:spLocks noChangeArrowheads="1"/>
            </p:cNvSpPr>
            <p:nvPr/>
          </p:nvSpPr>
          <p:spPr bwMode="auto">
            <a:xfrm>
              <a:off x="158" y="511"/>
              <a:ext cx="1271" cy="37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positivity constraint on input gluon</a:t>
              </a:r>
              <a:endParaRPr lang="en-US" sz="1600"/>
            </a:p>
          </p:txBody>
        </p:sp>
        <p:sp>
          <p:nvSpPr>
            <p:cNvPr id="43018" name="Text Box 8"/>
            <p:cNvSpPr txBox="1">
              <a:spLocks noChangeArrowheads="1"/>
            </p:cNvSpPr>
            <p:nvPr/>
          </p:nvSpPr>
          <p:spPr bwMode="auto">
            <a:xfrm>
              <a:off x="2245" y="3475"/>
              <a:ext cx="1361" cy="22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momentum sum rule</a:t>
              </a:r>
              <a:endParaRPr lang="en-US" sz="1600"/>
            </a:p>
          </p:txBody>
        </p:sp>
        <p:sp>
          <p:nvSpPr>
            <p:cNvPr id="43019" name="Line 9"/>
            <p:cNvSpPr>
              <a:spLocks noChangeShapeType="1"/>
            </p:cNvSpPr>
            <p:nvPr/>
          </p:nvSpPr>
          <p:spPr bwMode="auto">
            <a:xfrm>
              <a:off x="657" y="890"/>
              <a:ext cx="953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0" name="Line 10"/>
            <p:cNvSpPr>
              <a:spLocks noChangeShapeType="1"/>
            </p:cNvSpPr>
            <p:nvPr/>
          </p:nvSpPr>
          <p:spPr bwMode="auto">
            <a:xfrm flipH="1">
              <a:off x="4105" y="935"/>
              <a:ext cx="952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Line 11"/>
            <p:cNvSpPr>
              <a:spLocks noChangeShapeType="1"/>
            </p:cNvSpPr>
            <p:nvPr/>
          </p:nvSpPr>
          <p:spPr bwMode="auto">
            <a:xfrm flipV="1">
              <a:off x="2925" y="2251"/>
              <a:ext cx="454" cy="12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536" name="Oval 16"/>
          <p:cNvSpPr>
            <a:spLocks noChangeArrowheads="1"/>
          </p:cNvSpPr>
          <p:nvPr/>
        </p:nvSpPr>
        <p:spPr bwMode="auto">
          <a:xfrm>
            <a:off x="3348038" y="2924175"/>
            <a:ext cx="1441450" cy="935038"/>
          </a:xfrm>
          <a:prstGeom prst="ellips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6"/>
          <p:cNvSpPr>
            <a:spLocks noChangeArrowheads="1"/>
          </p:cNvSpPr>
          <p:nvPr/>
        </p:nvSpPr>
        <p:spPr bwMode="auto">
          <a:xfrm>
            <a:off x="2773363" y="1125538"/>
            <a:ext cx="3311525" cy="11509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990000"/>
                </a:solidFill>
              </a:rPr>
              <a:t>parton distribution functions</a:t>
            </a:r>
            <a:endParaRPr lang="en-US" smtClean="0">
              <a:solidFill>
                <a:srgbClr val="990000"/>
              </a:solidFill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420938"/>
            <a:ext cx="8064500" cy="4895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introduced by </a:t>
            </a:r>
            <a:r>
              <a:rPr lang="en-GB" sz="2400" dirty="0" smtClean="0">
                <a:solidFill>
                  <a:srgbClr val="006600"/>
                </a:solidFill>
              </a:rPr>
              <a:t>Feynman</a:t>
            </a:r>
            <a:r>
              <a:rPr lang="en-GB" sz="2400" dirty="0" smtClean="0"/>
              <a:t> (1969) in the </a:t>
            </a:r>
            <a:r>
              <a:rPr lang="en-GB" sz="2400" i="1" dirty="0" smtClean="0">
                <a:solidFill>
                  <a:srgbClr val="990000"/>
                </a:solidFill>
              </a:rPr>
              <a:t>parton model</a:t>
            </a:r>
            <a:r>
              <a:rPr lang="en-GB" sz="2400" dirty="0" smtClean="0"/>
              <a:t>, to explain </a:t>
            </a:r>
            <a:r>
              <a:rPr lang="en-GB" sz="2400" dirty="0" err="1" smtClean="0"/>
              <a:t>Bjorken</a:t>
            </a:r>
            <a:r>
              <a:rPr lang="en-GB" sz="2400" dirty="0" smtClean="0"/>
              <a:t> scaling in deep inelastic scattering data; interpretation as probability distributions</a:t>
            </a: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endParaRPr lang="en-GB" sz="2400" dirty="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according to the QCD </a:t>
            </a:r>
            <a:r>
              <a:rPr lang="en-GB" sz="2400" i="1" dirty="0" smtClean="0">
                <a:solidFill>
                  <a:srgbClr val="990000"/>
                </a:solidFill>
              </a:rPr>
              <a:t>factorisation theorem</a:t>
            </a:r>
            <a:r>
              <a:rPr lang="en-GB" sz="2400" dirty="0" smtClean="0"/>
              <a:t> for inclusive hard scattering processes, universal distributions containing long-distance structure of hadrons; related to parton model distributions at leading order, but with logarithmic scaling violations (DGLAP)</a:t>
            </a: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endParaRPr lang="en-GB" sz="2400" dirty="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key ingredients for </a:t>
            </a:r>
            <a:r>
              <a:rPr lang="en-GB" sz="2400" dirty="0" smtClean="0">
                <a:solidFill>
                  <a:srgbClr val="006600"/>
                </a:solidFill>
              </a:rPr>
              <a:t>Tevatron</a:t>
            </a:r>
            <a:r>
              <a:rPr lang="en-GB" sz="2400" dirty="0" smtClean="0"/>
              <a:t> and </a:t>
            </a:r>
            <a:r>
              <a:rPr lang="en-GB" sz="2400" dirty="0" smtClean="0">
                <a:solidFill>
                  <a:srgbClr val="006600"/>
                </a:solidFill>
              </a:rPr>
              <a:t>LHC </a:t>
            </a:r>
            <a:r>
              <a:rPr lang="en-GB" sz="2400" dirty="0" smtClean="0"/>
              <a:t>phenomenology</a:t>
            </a:r>
            <a:endParaRPr lang="en-US" sz="2400" dirty="0" smtClean="0"/>
          </a:p>
        </p:txBody>
      </p:sp>
      <p:grpSp>
        <p:nvGrpSpPr>
          <p:cNvPr id="15365" name="Group 19"/>
          <p:cNvGrpSpPr>
            <a:grpSpLocks/>
          </p:cNvGrpSpPr>
          <p:nvPr/>
        </p:nvGrpSpPr>
        <p:grpSpPr bwMode="auto">
          <a:xfrm>
            <a:off x="-1514475" y="1196975"/>
            <a:ext cx="11918950" cy="1812925"/>
            <a:chOff x="-885" y="754"/>
            <a:chExt cx="7508" cy="1142"/>
          </a:xfrm>
        </p:grpSpPr>
        <p:pic>
          <p:nvPicPr>
            <p:cNvPr id="15366" name="Picture 17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36" y="837"/>
              <a:ext cx="1644" cy="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7" name="Rectangle 6"/>
            <p:cNvSpPr>
              <a:spLocks noChangeAspect="1" noChangeArrowheads="1"/>
            </p:cNvSpPr>
            <p:nvPr/>
          </p:nvSpPr>
          <p:spPr bwMode="auto">
            <a:xfrm>
              <a:off x="-885" y="754"/>
              <a:ext cx="7508" cy="114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629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8AFD7B6-9FC8-49C4-B2F6-29C7FE872198}" type="slidenum">
              <a:rPr lang="en-GB" smtClean="0"/>
              <a:pPr/>
              <a:t>30</a:t>
            </a:fld>
            <a:endParaRPr lang="en-GB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99792" y="476672"/>
            <a:ext cx="6119813" cy="4200525"/>
            <a:chOff x="1746" y="255"/>
            <a:chExt cx="3855" cy="2646"/>
          </a:xfrm>
        </p:grpSpPr>
        <p:sp>
          <p:nvSpPr>
            <p:cNvPr id="44037" name="Text Box 4"/>
            <p:cNvSpPr txBox="1">
              <a:spLocks noChangeArrowheads="1"/>
            </p:cNvSpPr>
            <p:nvPr/>
          </p:nvSpPr>
          <p:spPr bwMode="auto">
            <a:xfrm>
              <a:off x="2109" y="255"/>
              <a:ext cx="1633" cy="22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restricted parametrisation</a:t>
              </a:r>
              <a:endParaRPr lang="en-US" sz="1600"/>
            </a:p>
          </p:txBody>
        </p:sp>
        <p:sp>
          <p:nvSpPr>
            <p:cNvPr id="44038" name="Text Box 5"/>
            <p:cNvSpPr txBox="1">
              <a:spLocks noChangeArrowheads="1"/>
            </p:cNvSpPr>
            <p:nvPr/>
          </p:nvSpPr>
          <p:spPr bwMode="auto">
            <a:xfrm>
              <a:off x="4740" y="2523"/>
              <a:ext cx="861" cy="37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no Tevatron jet data in fit</a:t>
              </a:r>
              <a:endParaRPr lang="en-US" sz="1600"/>
            </a:p>
          </p:txBody>
        </p:sp>
        <p:sp>
          <p:nvSpPr>
            <p:cNvPr id="44039" name="Line 6"/>
            <p:cNvSpPr>
              <a:spLocks noChangeShapeType="1"/>
            </p:cNvSpPr>
            <p:nvPr/>
          </p:nvSpPr>
          <p:spPr bwMode="auto">
            <a:xfrm flipH="1">
              <a:off x="3424" y="2704"/>
              <a:ext cx="13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0" name="Line 7"/>
            <p:cNvSpPr>
              <a:spLocks noChangeShapeType="1"/>
            </p:cNvSpPr>
            <p:nvPr/>
          </p:nvSpPr>
          <p:spPr bwMode="auto">
            <a:xfrm flipH="1">
              <a:off x="1746" y="482"/>
              <a:ext cx="998" cy="1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1" name="Line 8"/>
            <p:cNvSpPr>
              <a:spLocks noChangeShapeType="1"/>
            </p:cNvSpPr>
            <p:nvPr/>
          </p:nvSpPr>
          <p:spPr bwMode="auto">
            <a:xfrm>
              <a:off x="2880" y="482"/>
              <a:ext cx="726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5E01B9F-5A4C-41CF-B664-DB08CF5F3F92}" type="slidenum">
              <a:rPr lang="en-GB" smtClean="0"/>
              <a:pPr/>
              <a:t>31</a:t>
            </a:fld>
            <a:endParaRPr lang="en-GB" smtClean="0"/>
          </a:p>
        </p:txBody>
      </p:sp>
      <p:pic>
        <p:nvPicPr>
          <p:cNvPr id="4506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76672"/>
            <a:ext cx="4640580" cy="314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645024"/>
            <a:ext cx="4640580" cy="314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C09F3D0-8A52-40A4-829A-5F661BDB879C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-36512" y="-243408"/>
            <a:ext cx="86979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800" dirty="0">
                <a:solidFill>
                  <a:srgbClr val="990000"/>
                </a:solidFill>
              </a:rPr>
              <a:t>f</a:t>
            </a:r>
            <a:r>
              <a:rPr lang="en-GB" sz="2800" dirty="0" smtClean="0">
                <a:solidFill>
                  <a:srgbClr val="990000"/>
                </a:solidFill>
              </a:rPr>
              <a:t>ractional uncertainty</a:t>
            </a:r>
            <a:endParaRPr lang="en-GB" sz="2800" dirty="0">
              <a:solidFill>
                <a:srgbClr val="990000"/>
              </a:solidFill>
            </a:endParaRP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20688"/>
            <a:ext cx="4640580" cy="314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710940"/>
            <a:ext cx="4640580" cy="314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516688" y="2781300"/>
            <a:ext cx="2447925" cy="1484313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remarkably similar considering the different definitions of pdf uncertainties used by the 3 groups!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7523ECC-3A77-446E-9379-78C6D582313A}" type="slidenum">
              <a:rPr lang="en-GB" smtClean="0"/>
              <a:pPr/>
              <a:t>33</a:t>
            </a:fld>
            <a:endParaRPr lang="en-GB" smtClean="0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81300"/>
            <a:ext cx="8229600" cy="1143000"/>
          </a:xfrm>
        </p:spPr>
        <p:txBody>
          <a:bodyPr/>
          <a:lstStyle/>
          <a:p>
            <a:pPr eaLnBrk="1" hangingPunct="1"/>
            <a:r>
              <a:rPr lang="en-GB" sz="5400" smtClean="0">
                <a:solidFill>
                  <a:srgbClr val="990000"/>
                </a:solidFill>
              </a:rPr>
              <a:t>W, Z</a:t>
            </a:r>
            <a:endParaRPr lang="en-US" sz="5400" smtClean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4C80278-D0A6-4E20-9D43-B49D9E9DA066}" type="slidenum">
              <a:rPr lang="en-GB" smtClean="0"/>
              <a:pPr/>
              <a:t>34</a:t>
            </a:fld>
            <a:endParaRPr lang="en-GB" smtClean="0"/>
          </a:p>
        </p:txBody>
      </p:sp>
      <p:sp>
        <p:nvSpPr>
          <p:cNvPr id="50179" name="Rectangle 11"/>
          <p:cNvSpPr>
            <a:spLocks noChangeArrowheads="1"/>
          </p:cNvSpPr>
          <p:nvPr/>
        </p:nvSpPr>
        <p:spPr bwMode="auto">
          <a:xfrm>
            <a:off x="468313" y="-3159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dirty="0">
                <a:solidFill>
                  <a:srgbClr val="990000"/>
                </a:solidFill>
              </a:rPr>
              <a:t>benchmark W,Z cross </a:t>
            </a:r>
            <a:r>
              <a:rPr lang="en-GB" sz="2400" dirty="0" smtClean="0">
                <a:solidFill>
                  <a:srgbClr val="990000"/>
                </a:solidFill>
              </a:rPr>
              <a:t>section predictions</a:t>
            </a:r>
            <a:endParaRPr lang="en-GB" sz="2400" dirty="0">
              <a:solidFill>
                <a:srgbClr val="990000"/>
              </a:solidFill>
            </a:endParaRPr>
          </a:p>
        </p:txBody>
      </p:sp>
      <p:pic>
        <p:nvPicPr>
          <p:cNvPr id="5018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640263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66" y="3593356"/>
            <a:ext cx="4641850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7225" y="476672"/>
            <a:ext cx="464185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3738" y="3645024"/>
            <a:ext cx="4640262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TextBox 14"/>
          <p:cNvSpPr txBox="1">
            <a:spLocks noChangeArrowheads="1"/>
          </p:cNvSpPr>
          <p:nvPr/>
        </p:nvSpPr>
        <p:spPr bwMode="auto">
          <a:xfrm>
            <a:off x="0" y="6488113"/>
            <a:ext cx="3787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00"/>
                </a:solidFill>
              </a:rPr>
              <a:t>G. Watt, arXiv:1106.5788 [</a:t>
            </a:r>
            <a:r>
              <a:rPr lang="en-US" dirty="0" err="1">
                <a:solidFill>
                  <a:srgbClr val="006600"/>
                </a:solidFill>
              </a:rPr>
              <a:t>hep</a:t>
            </a:r>
            <a:r>
              <a:rPr lang="en-US" dirty="0">
                <a:solidFill>
                  <a:srgbClr val="006600"/>
                </a:solidFill>
              </a:rPr>
              <a:t>-ph]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123728" y="1434548"/>
            <a:ext cx="484632" cy="792088"/>
            <a:chOff x="2123728" y="1434548"/>
            <a:chExt cx="484632" cy="792088"/>
          </a:xfrm>
        </p:grpSpPr>
        <p:sp>
          <p:nvSpPr>
            <p:cNvPr id="9" name="Up-Down Arrow 8"/>
            <p:cNvSpPr/>
            <p:nvPr/>
          </p:nvSpPr>
          <p:spPr>
            <a:xfrm>
              <a:off x="2123728" y="1434548"/>
              <a:ext cx="484632" cy="792088"/>
            </a:xfrm>
            <a:prstGeom prst="upDownArrow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2036266" y="1644255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90000"/>
                  </a:solidFill>
                  <a:sym typeface="Symbol"/>
                </a:rPr>
                <a:t>3%</a:t>
              </a:r>
              <a:endParaRPr lang="en-US" dirty="0">
                <a:solidFill>
                  <a:srgbClr val="99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3ADECCA-A1C0-4FA2-B3B2-E0F643233B3F}" type="slidenum">
              <a:rPr lang="en-GB" smtClean="0"/>
              <a:pPr/>
              <a:t>35</a:t>
            </a:fld>
            <a:endParaRPr lang="en-GB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476250"/>
            <a:ext cx="8964612" cy="1143000"/>
          </a:xfrm>
          <a:noFill/>
        </p:spPr>
        <p:txBody>
          <a:bodyPr/>
          <a:lstStyle/>
          <a:p>
            <a:pPr eaLnBrk="1" hangingPunct="1"/>
            <a:r>
              <a:rPr lang="en-GB" sz="3200" smtClean="0">
                <a:solidFill>
                  <a:srgbClr val="990000"/>
                </a:solidFill>
              </a:rPr>
              <a:t>predictions for </a:t>
            </a:r>
            <a:r>
              <a:rPr lang="en-GB" sz="3200" smtClean="0">
                <a:solidFill>
                  <a:srgbClr val="990000"/>
                </a:solidFill>
                <a:sym typeface="Symbol" pitchFamily="18" charset="2"/>
              </a:rPr>
              <a:t></a:t>
            </a:r>
            <a:r>
              <a:rPr lang="en-GB" sz="3200" smtClean="0">
                <a:solidFill>
                  <a:srgbClr val="990000"/>
                </a:solidFill>
              </a:rPr>
              <a:t>(W) 7 TeV LHC: NLO </a:t>
            </a:r>
            <a:r>
              <a:rPr lang="en-GB" sz="3200" i="1" smtClean="0">
                <a:solidFill>
                  <a:srgbClr val="990000"/>
                </a:solidFill>
              </a:rPr>
              <a:t>vs.</a:t>
            </a:r>
            <a:r>
              <a:rPr lang="en-GB" sz="3200" smtClean="0">
                <a:solidFill>
                  <a:srgbClr val="990000"/>
                </a:solidFill>
              </a:rPr>
              <a:t> NNLO</a:t>
            </a:r>
            <a:endParaRPr lang="en-US" sz="3200" smtClean="0">
              <a:solidFill>
                <a:srgbClr val="990000"/>
              </a:solidFill>
            </a:endParaRPr>
          </a:p>
        </p:txBody>
      </p:sp>
      <p:pic>
        <p:nvPicPr>
          <p:cNvPr id="5120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919288"/>
            <a:ext cx="5114925" cy="4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Line 8"/>
          <p:cNvSpPr>
            <a:spLocks noChangeShapeType="1"/>
          </p:cNvSpPr>
          <p:nvPr/>
        </p:nvSpPr>
        <p:spPr bwMode="auto">
          <a:xfrm flipV="1">
            <a:off x="3492500" y="3068638"/>
            <a:ext cx="647700" cy="5762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2D90FA7-58D0-4EE7-AA41-2536442F650D}" type="slidenum">
              <a:rPr lang="en-GB" smtClean="0"/>
              <a:pPr/>
              <a:t>36</a:t>
            </a:fld>
            <a:endParaRPr lang="en-GB" smtClean="0"/>
          </a:p>
        </p:txBody>
      </p:sp>
      <p:pic>
        <p:nvPicPr>
          <p:cNvPr id="52227" name="Picture 9"/>
          <p:cNvPicPr>
            <a:picLocks noChangeAspect="1" noChangeArrowheads="1"/>
          </p:cNvPicPr>
          <p:nvPr/>
        </p:nvPicPr>
        <p:blipFill>
          <a:blip r:embed="rId2" cstate="print"/>
          <a:srcRect l="31107" t="10120" r="32156" b="10918"/>
          <a:stretch>
            <a:fillRect/>
          </a:stretch>
        </p:blipFill>
        <p:spPr bwMode="auto">
          <a:xfrm>
            <a:off x="468313" y="404813"/>
            <a:ext cx="4030662" cy="541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10"/>
          <p:cNvSpPr txBox="1">
            <a:spLocks noChangeArrowheads="1"/>
          </p:cNvSpPr>
          <p:nvPr/>
        </p:nvSpPr>
        <p:spPr bwMode="auto">
          <a:xfrm>
            <a:off x="611188" y="5927725"/>
            <a:ext cx="4032250" cy="669925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990000"/>
                </a:solidFill>
              </a:rPr>
              <a:t>at LHC, ~30% of W and Z total cross sections involves s,c,b quarks</a:t>
            </a:r>
            <a:endParaRPr lang="en-US">
              <a:solidFill>
                <a:srgbClr val="990000"/>
              </a:solidFill>
            </a:endParaRPr>
          </a:p>
        </p:txBody>
      </p:sp>
      <p:graphicFrame>
        <p:nvGraphicFramePr>
          <p:cNvPr id="464961" name="Group 65"/>
          <p:cNvGraphicFramePr>
            <a:graphicFrameLocks noGrp="1"/>
          </p:cNvGraphicFramePr>
          <p:nvPr/>
        </p:nvGraphicFramePr>
        <p:xfrm>
          <a:off x="4787900" y="1916113"/>
          <a:ext cx="4105275" cy="1993902"/>
        </p:xfrm>
        <a:graphic>
          <a:graphicData uri="http://schemas.openxmlformats.org/drawingml/2006/table">
            <a:tbl>
              <a:tblPr/>
              <a:tblGrid>
                <a:gridCol w="2592388"/>
                <a:gridCol w="1512887"/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pdfs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R(W</a:t>
                      </a:r>
                      <a:r>
                        <a:rPr kumimoji="0" lang="en-GB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/W</a:t>
                      </a:r>
                      <a:r>
                        <a:rPr kumimoji="0" lang="en-GB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{udg} only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{udscbg} = MSTW08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1.42 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 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{udscbg}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sea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only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0.99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{udscbg}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sym.sea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only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2249" name="Text Box 60"/>
          <p:cNvSpPr txBox="1">
            <a:spLocks noChangeArrowheads="1"/>
          </p:cNvSpPr>
          <p:nvPr/>
        </p:nvSpPr>
        <p:spPr bwMode="auto">
          <a:xfrm>
            <a:off x="4932363" y="1052513"/>
            <a:ext cx="3887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990000"/>
                </a:solidFill>
              </a:rPr>
              <a:t>impact of sea quarks on the NLO W charge asymmetry ratio  at 7 TeV:</a:t>
            </a:r>
            <a:endParaRPr lang="en-US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E9FF8D4-EAFF-4630-8642-4A0B37632CE4}" type="slidenum">
              <a:rPr lang="en-GB" smtClean="0"/>
              <a:pPr/>
              <a:t>37</a:t>
            </a:fld>
            <a:endParaRPr lang="en-GB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250825" y="404813"/>
            <a:ext cx="3241675" cy="5832475"/>
            <a:chOff x="250825" y="404813"/>
            <a:chExt cx="3241675" cy="5832475"/>
          </a:xfrm>
        </p:grpSpPr>
        <p:pic>
          <p:nvPicPr>
            <p:cNvPr id="53251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l="67621" t="24985" r="5801" b="4306"/>
            <a:stretch>
              <a:fillRect/>
            </a:stretch>
          </p:blipFill>
          <p:spPr bwMode="auto">
            <a:xfrm>
              <a:off x="250825" y="404813"/>
              <a:ext cx="3241675" cy="5832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2" name="TextBox 7"/>
            <p:cNvSpPr txBox="1">
              <a:spLocks noChangeArrowheads="1"/>
            </p:cNvSpPr>
            <p:nvPr/>
          </p:nvSpPr>
          <p:spPr bwMode="auto">
            <a:xfrm>
              <a:off x="971600" y="3861048"/>
              <a:ext cx="6207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total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53253" name="TextBox 8"/>
            <p:cNvSpPr txBox="1">
              <a:spLocks noChangeArrowheads="1"/>
            </p:cNvSpPr>
            <p:nvPr/>
          </p:nvSpPr>
          <p:spPr bwMode="auto">
            <a:xfrm>
              <a:off x="971600" y="908720"/>
              <a:ext cx="9017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dirty="0" err="1">
                  <a:solidFill>
                    <a:srgbClr val="C00000"/>
                  </a:solidFill>
                </a:rPr>
                <a:t>fiducial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3" cstate="print"/>
          <a:srcRect l="27033" t="22160" r="10493" b="11236"/>
          <a:stretch>
            <a:fillRect/>
          </a:stretch>
        </p:blipFill>
        <p:spPr bwMode="auto">
          <a:xfrm>
            <a:off x="3635896" y="404664"/>
            <a:ext cx="534168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4" cstate="print"/>
          <a:srcRect l="15350" t="21456" r="13776" b="2426"/>
          <a:stretch>
            <a:fillRect/>
          </a:stretch>
        </p:blipFill>
        <p:spPr bwMode="auto">
          <a:xfrm>
            <a:off x="4283968" y="3861048"/>
            <a:ext cx="4392488" cy="286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i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GB" smtClean="0">
                <a:solidFill>
                  <a:srgbClr val="990000"/>
                </a:solidFill>
                <a:sym typeface="Symbol" pitchFamily="18" charset="2"/>
              </a:rPr>
              <a:t></a:t>
            </a:r>
            <a:r>
              <a:rPr lang="en-GB" i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en-GB" smtClean="0">
                <a:solidFill>
                  <a:srgbClr val="990000"/>
                </a:solidFill>
                <a:sym typeface="Symbol" pitchFamily="18" charset="2"/>
              </a:rPr>
              <a:t> </a:t>
            </a:r>
            <a:r>
              <a:rPr lang="en-GB" smtClean="0">
                <a:solidFill>
                  <a:srgbClr val="990000"/>
                </a:solidFill>
                <a:sym typeface="Wingdings" pitchFamily="2" charset="2"/>
              </a:rPr>
              <a:t>rapidity asymmetry</a:t>
            </a:r>
            <a:r>
              <a:rPr lang="en-GB" smtClean="0">
                <a:solidFill>
                  <a:srgbClr val="990000"/>
                </a:solidFill>
              </a:rPr>
              <a:t/>
            </a:r>
            <a:br>
              <a:rPr lang="en-GB" smtClean="0">
                <a:solidFill>
                  <a:srgbClr val="990000"/>
                </a:solidFill>
              </a:rPr>
            </a:br>
            <a:endParaRPr lang="en-US" smtClean="0"/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323850" y="2852738"/>
            <a:ext cx="4176713" cy="4525962"/>
          </a:xfrm>
        </p:spPr>
        <p:txBody>
          <a:bodyPr/>
          <a:lstStyle/>
          <a:p>
            <a:pPr eaLnBrk="1" hangingPunct="1">
              <a:buClr>
                <a:srgbClr val="990000"/>
              </a:buClr>
              <a:buSzPct val="150000"/>
            </a:pPr>
            <a:r>
              <a:rPr lang="en-GB" sz="2400" smtClean="0"/>
              <a:t>very sensitive to pdfs</a:t>
            </a:r>
          </a:p>
          <a:p>
            <a:pPr eaLnBrk="1" hangingPunct="1">
              <a:buClr>
                <a:srgbClr val="990000"/>
              </a:buClr>
              <a:buSzPct val="150000"/>
              <a:buFontTx/>
              <a:buNone/>
            </a:pPr>
            <a:r>
              <a:rPr lang="en-GB" sz="2400" smtClean="0"/>
              <a:t>	particularly near y=0</a:t>
            </a:r>
          </a:p>
          <a:p>
            <a:pPr eaLnBrk="1" hangingPunct="1">
              <a:buClr>
                <a:srgbClr val="990000"/>
              </a:buClr>
              <a:buSzPct val="150000"/>
            </a:pPr>
            <a:r>
              <a:rPr lang="en-GB" sz="2400" smtClean="0"/>
              <a:t>complex interplay of u</a:t>
            </a:r>
            <a:r>
              <a:rPr lang="en-GB" sz="2400" baseline="-25000" smtClean="0"/>
              <a:t>V</a:t>
            </a:r>
            <a:r>
              <a:rPr lang="en-GB" sz="2400" smtClean="0"/>
              <a:t>, d</a:t>
            </a:r>
            <a:r>
              <a:rPr lang="en-GB" sz="2400" baseline="-25000" smtClean="0"/>
              <a:t>V</a:t>
            </a:r>
            <a:r>
              <a:rPr lang="en-GB" sz="2400" smtClean="0"/>
              <a:t>, Sea, V ± A decay</a:t>
            </a:r>
          </a:p>
          <a:p>
            <a:pPr eaLnBrk="1" hangingPunct="1">
              <a:buClr>
                <a:srgbClr val="990000"/>
              </a:buClr>
              <a:buSzPct val="150000"/>
            </a:pPr>
            <a:r>
              <a:rPr lang="en-GB" sz="2400" smtClean="0"/>
              <a:t>at W level ...</a:t>
            </a:r>
          </a:p>
          <a:p>
            <a:pPr eaLnBrk="1" hangingPunct="1"/>
            <a:endParaRPr lang="en-US" smtClean="0"/>
          </a:p>
        </p:txBody>
      </p:sp>
      <p:sp>
        <p:nvSpPr>
          <p:cNvPr id="102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7FCA802-128F-48D3-B441-30751C5EDB39}" type="slidenum">
              <a:rPr lang="en-GB" smtClean="0"/>
              <a:pPr/>
              <a:t>38</a:t>
            </a:fld>
            <a:endParaRPr lang="en-GB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500563" y="404813"/>
          <a:ext cx="4391025" cy="5087937"/>
        </p:xfrm>
        <a:graphic>
          <a:graphicData uri="http://schemas.openxmlformats.org/presentationml/2006/ole">
            <p:oleObj spid="_x0000_s1026" name="Graph" r:id="rId4" imgW="3045600" imgH="3528000" progId="Origin50.Graph">
              <p:embed/>
            </p:oleObj>
          </a:graphicData>
        </a:graphic>
      </p:graphicFrame>
      <p:pic>
        <p:nvPicPr>
          <p:cNvPr id="1030" name="Picture 3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0613" y="5229225"/>
            <a:ext cx="6223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1" name="Group 11"/>
          <p:cNvGrpSpPr>
            <a:grpSpLocks/>
          </p:cNvGrpSpPr>
          <p:nvPr/>
        </p:nvGrpSpPr>
        <p:grpSpPr bwMode="auto">
          <a:xfrm>
            <a:off x="250825" y="1268413"/>
            <a:ext cx="4170363" cy="1449387"/>
            <a:chOff x="1748136" y="2123564"/>
            <a:chExt cx="4170363" cy="1449451"/>
          </a:xfrm>
        </p:grpSpPr>
        <p:grpSp>
          <p:nvGrpSpPr>
            <p:cNvPr id="1033" name="Group 26"/>
            <p:cNvGrpSpPr>
              <a:grpSpLocks/>
            </p:cNvGrpSpPr>
            <p:nvPr/>
          </p:nvGrpSpPr>
          <p:grpSpPr bwMode="auto">
            <a:xfrm>
              <a:off x="3834116" y="2656409"/>
              <a:ext cx="2084390" cy="427038"/>
              <a:chOff x="3878" y="1144"/>
              <a:chExt cx="1392" cy="336"/>
            </a:xfrm>
          </p:grpSpPr>
          <p:sp>
            <p:nvSpPr>
              <p:cNvPr id="1047" name="Oval 27"/>
              <p:cNvSpPr>
                <a:spLocks noChangeArrowheads="1"/>
              </p:cNvSpPr>
              <p:nvPr/>
            </p:nvSpPr>
            <p:spPr bwMode="auto">
              <a:xfrm flipH="1">
                <a:off x="4550" y="1144"/>
                <a:ext cx="192" cy="336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8" name="Line 28"/>
              <p:cNvSpPr>
                <a:spLocks noChangeShapeType="1"/>
              </p:cNvSpPr>
              <p:nvPr/>
            </p:nvSpPr>
            <p:spPr bwMode="auto">
              <a:xfrm flipH="1">
                <a:off x="4694" y="1336"/>
                <a:ext cx="576" cy="0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Line 29"/>
              <p:cNvSpPr>
                <a:spLocks noChangeShapeType="1"/>
              </p:cNvSpPr>
              <p:nvPr/>
            </p:nvSpPr>
            <p:spPr bwMode="auto">
              <a:xfrm flipH="1">
                <a:off x="3878" y="1336"/>
                <a:ext cx="672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Line 30"/>
              <p:cNvSpPr>
                <a:spLocks noChangeShapeType="1"/>
              </p:cNvSpPr>
              <p:nvPr/>
            </p:nvSpPr>
            <p:spPr bwMode="auto">
              <a:xfrm flipH="1">
                <a:off x="4214" y="1240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Line 31"/>
              <p:cNvSpPr>
                <a:spLocks noChangeShapeType="1"/>
              </p:cNvSpPr>
              <p:nvPr/>
            </p:nvSpPr>
            <p:spPr bwMode="auto">
              <a:xfrm flipH="1">
                <a:off x="4310" y="1144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Line 32"/>
              <p:cNvSpPr>
                <a:spLocks noChangeShapeType="1"/>
              </p:cNvSpPr>
              <p:nvPr/>
            </p:nvSpPr>
            <p:spPr bwMode="auto">
              <a:xfrm flipH="1">
                <a:off x="4214" y="1432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AutoShape 34"/>
              <p:cNvSpPr>
                <a:spLocks noChangeArrowheads="1"/>
              </p:cNvSpPr>
              <p:nvPr/>
            </p:nvSpPr>
            <p:spPr bwMode="auto">
              <a:xfrm rot="16200000" flipH="1">
                <a:off x="4899" y="122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66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34" name="Group 16"/>
            <p:cNvGrpSpPr>
              <a:grpSpLocks/>
            </p:cNvGrpSpPr>
            <p:nvPr/>
          </p:nvGrpSpPr>
          <p:grpSpPr bwMode="auto">
            <a:xfrm>
              <a:off x="1748137" y="2677046"/>
              <a:ext cx="2084390" cy="427038"/>
              <a:chOff x="345" y="1128"/>
              <a:chExt cx="1392" cy="336"/>
            </a:xfrm>
          </p:grpSpPr>
          <p:sp>
            <p:nvSpPr>
              <p:cNvPr id="1040" name="Oval 17"/>
              <p:cNvSpPr>
                <a:spLocks noChangeArrowheads="1"/>
              </p:cNvSpPr>
              <p:nvPr/>
            </p:nvSpPr>
            <p:spPr bwMode="auto">
              <a:xfrm>
                <a:off x="873" y="1128"/>
                <a:ext cx="192" cy="336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1" name="Line 18"/>
              <p:cNvSpPr>
                <a:spLocks noChangeShapeType="1"/>
              </p:cNvSpPr>
              <p:nvPr/>
            </p:nvSpPr>
            <p:spPr bwMode="auto">
              <a:xfrm>
                <a:off x="345" y="1320"/>
                <a:ext cx="576" cy="0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Line 19"/>
              <p:cNvSpPr>
                <a:spLocks noChangeShapeType="1"/>
              </p:cNvSpPr>
              <p:nvPr/>
            </p:nvSpPr>
            <p:spPr bwMode="auto">
              <a:xfrm>
                <a:off x="1065" y="1320"/>
                <a:ext cx="672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Line 20"/>
              <p:cNvSpPr>
                <a:spLocks noChangeShapeType="1"/>
              </p:cNvSpPr>
              <p:nvPr/>
            </p:nvSpPr>
            <p:spPr bwMode="auto">
              <a:xfrm>
                <a:off x="1017" y="1224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Line 21"/>
              <p:cNvSpPr>
                <a:spLocks noChangeShapeType="1"/>
              </p:cNvSpPr>
              <p:nvPr/>
            </p:nvSpPr>
            <p:spPr bwMode="auto">
              <a:xfrm>
                <a:off x="969" y="112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Line 22"/>
              <p:cNvSpPr>
                <a:spLocks noChangeShapeType="1"/>
              </p:cNvSpPr>
              <p:nvPr/>
            </p:nvSpPr>
            <p:spPr bwMode="auto">
              <a:xfrm>
                <a:off x="1017" y="1416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AutoShape 24"/>
              <p:cNvSpPr>
                <a:spLocks noChangeArrowheads="1"/>
              </p:cNvSpPr>
              <p:nvPr/>
            </p:nvSpPr>
            <p:spPr bwMode="auto">
              <a:xfrm rot="5400000">
                <a:off x="581" y="1206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66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35" name="Oval 35"/>
            <p:cNvSpPr>
              <a:spLocks noChangeArrowheads="1"/>
            </p:cNvSpPr>
            <p:nvPr/>
          </p:nvSpPr>
          <p:spPr bwMode="auto">
            <a:xfrm>
              <a:off x="3645198" y="2780234"/>
              <a:ext cx="339725" cy="288925"/>
            </a:xfrm>
            <a:prstGeom prst="ellipse">
              <a:avLst/>
            </a:prstGeom>
            <a:solidFill>
              <a:srgbClr val="FF33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036" name="Line 36"/>
            <p:cNvSpPr>
              <a:spLocks noChangeShapeType="1"/>
            </p:cNvSpPr>
            <p:nvPr/>
          </p:nvSpPr>
          <p:spPr bwMode="auto">
            <a:xfrm flipV="1">
              <a:off x="3822998" y="2276871"/>
              <a:ext cx="532978" cy="61924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Line 37"/>
            <p:cNvSpPr>
              <a:spLocks noChangeShapeType="1"/>
            </p:cNvSpPr>
            <p:nvPr/>
          </p:nvSpPr>
          <p:spPr bwMode="auto">
            <a:xfrm>
              <a:off x="3803949" y="2954858"/>
              <a:ext cx="191988" cy="61815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Text Box 38"/>
            <p:cNvSpPr txBox="1">
              <a:spLocks noChangeArrowheads="1"/>
            </p:cNvSpPr>
            <p:nvPr/>
          </p:nvSpPr>
          <p:spPr bwMode="auto">
            <a:xfrm>
              <a:off x="3616105" y="2758009"/>
              <a:ext cx="402675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600">
                  <a:solidFill>
                    <a:srgbClr val="FFFFFF"/>
                  </a:solidFill>
                </a:rPr>
                <a:t>W</a:t>
              </a:r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1039" name="TextBox 18"/>
            <p:cNvSpPr txBox="1">
              <a:spLocks noChangeArrowheads="1"/>
            </p:cNvSpPr>
            <p:nvPr/>
          </p:nvSpPr>
          <p:spPr bwMode="auto">
            <a:xfrm>
              <a:off x="4355976" y="2123564"/>
              <a:ext cx="3337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GB" sz="1600" i="1" baseline="30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±</a:t>
              </a:r>
              <a:endParaRPr lang="en-US" sz="1600" i="1" baseline="30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32" name="Picture 3"/>
          <p:cNvPicPr>
            <a:picLocks noChangeAspect="1" noChangeArrowheads="1"/>
          </p:cNvPicPr>
          <p:nvPr/>
        </p:nvPicPr>
        <p:blipFill>
          <a:blip r:embed="rId6" cstate="print"/>
          <a:srcRect l="3934" t="27350" r="8392" b="54485"/>
          <a:stretch>
            <a:fillRect/>
          </a:stretch>
        </p:blipFill>
        <p:spPr bwMode="auto">
          <a:xfrm>
            <a:off x="827088" y="5926138"/>
            <a:ext cx="7416800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BD8BE84-9348-437E-A70B-48A960747C40}" type="slidenum">
              <a:rPr lang="en-GB" smtClean="0"/>
              <a:pPr/>
              <a:t>39</a:t>
            </a:fld>
            <a:endParaRPr lang="en-GB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371975" y="476250"/>
          <a:ext cx="5095875" cy="5905500"/>
        </p:xfrm>
        <a:graphic>
          <a:graphicData uri="http://schemas.openxmlformats.org/presentationml/2006/ole">
            <p:oleObj spid="_x0000_s2050" name="Graph" r:id="rId3" imgW="3045600" imgH="3528000" progId="Origin50.Graph">
              <p:embed/>
            </p:oleObj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179388" y="836613"/>
            <a:ext cx="4176712" cy="452596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defRPr/>
            </a:pPr>
            <a:r>
              <a:rPr lang="en-GB" sz="2400" kern="0" dirty="0">
                <a:latin typeface="+mn-lt"/>
              </a:rPr>
              <a:t>including </a:t>
            </a:r>
            <a:r>
              <a:rPr lang="en-GB" sz="2400" kern="0" dirty="0" err="1">
                <a:latin typeface="+mn-lt"/>
              </a:rPr>
              <a:t>leptonic</a:t>
            </a:r>
            <a:r>
              <a:rPr lang="en-GB" sz="2400" kern="0" dirty="0">
                <a:latin typeface="+mn-lt"/>
              </a:rPr>
              <a:t> decay ... </a:t>
            </a: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  <a:defRPr/>
            </a:pPr>
            <a:r>
              <a:rPr lang="en-GB" sz="2400" kern="0" dirty="0">
                <a:latin typeface="+mn-lt"/>
              </a:rPr>
              <a:t>at small 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</a:t>
            </a:r>
            <a:r>
              <a:rPr lang="en-GB" sz="2400" i="1" kern="0" baseline="-25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2400" kern="0" dirty="0">
                <a:latin typeface="+mn-lt"/>
              </a:rPr>
              <a:t>, proportional to </a:t>
            </a:r>
            <a:r>
              <a:rPr lang="en-GB" sz="2400" i="1" kern="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GB" sz="2400" i="1" kern="0" baseline="-25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GB" sz="2400" i="1" kern="0" baseline="-25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400" i="1" kern="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GB" sz="2400" i="1" kern="0" baseline="-25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GB" sz="2400" kern="0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GB" sz="2400" kern="0" dirty="0">
                <a:latin typeface="+mn-lt"/>
              </a:rPr>
              <a:t>as before</a:t>
            </a: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  <a:defRPr/>
            </a:pPr>
            <a:r>
              <a:rPr lang="en-GB" sz="2400" kern="0" dirty="0">
                <a:latin typeface="+mn-lt"/>
              </a:rPr>
              <a:t>at medium 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</a:t>
            </a:r>
            <a:r>
              <a:rPr lang="en-GB" sz="2400" i="1" kern="0" baseline="-25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2400" kern="0" dirty="0"/>
              <a:t>, dominated by </a:t>
            </a:r>
            <a:r>
              <a:rPr lang="en-GB" sz="2400" kern="0" dirty="0" err="1"/>
              <a:t>helicity</a:t>
            </a:r>
            <a:r>
              <a:rPr lang="en-GB" sz="2400" kern="0" dirty="0"/>
              <a:t>-favoured</a:t>
            </a: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defRPr/>
            </a:pPr>
            <a:r>
              <a:rPr lang="en-GB" sz="2400" kern="0" dirty="0"/>
              <a:t>	</a:t>
            </a:r>
            <a:r>
              <a:rPr lang="en-GB" sz="2400" kern="0" dirty="0">
                <a:solidFill>
                  <a:srgbClr val="000066"/>
                </a:solidFill>
              </a:rPr>
              <a:t> 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GB" sz="2400" i="1" kern="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ubar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W</a:t>
            </a:r>
            <a:r>
              <a:rPr lang="en-GB" sz="2400" kern="0" baseline="30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GB" sz="24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en-GB" sz="2400" i="1" kern="0" baseline="30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 </a:t>
            </a: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defRPr/>
            </a:pP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	</a:t>
            </a:r>
            <a:r>
              <a:rPr lang="en-GB" sz="2400" kern="0" dirty="0">
                <a:latin typeface="+mn-lt"/>
                <a:cs typeface="Times New Roman" pitchFamily="18" charset="0"/>
                <a:sym typeface="Symbol"/>
              </a:rPr>
              <a:t>hence</a:t>
            </a:r>
            <a:r>
              <a:rPr lang="en-GB" sz="24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A</a:t>
            </a:r>
            <a:r>
              <a:rPr lang="en-GB" sz="2400" i="1" kern="0" baseline="-25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- 1</a:t>
            </a: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buFont typeface="Arial" pitchFamily="34" charset="0"/>
              <a:buChar char="•"/>
              <a:defRPr/>
            </a:pPr>
            <a:r>
              <a:rPr lang="en-GB" sz="2400" kern="0" dirty="0"/>
              <a:t>at large 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</a:t>
            </a:r>
            <a:r>
              <a:rPr lang="en-GB" sz="2400" i="1" kern="0" baseline="-25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2400" kern="0" dirty="0"/>
              <a:t>, dominated by </a:t>
            </a:r>
            <a:r>
              <a:rPr lang="en-GB" sz="2400" kern="0" dirty="0" err="1"/>
              <a:t>helicity</a:t>
            </a:r>
            <a:r>
              <a:rPr lang="en-GB" sz="2400" kern="0" dirty="0"/>
              <a:t>-unfavoured</a:t>
            </a: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defRPr/>
            </a:pP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u </a:t>
            </a:r>
            <a:r>
              <a:rPr lang="en-GB" sz="2400" i="1" kern="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dbar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W</a:t>
            </a:r>
            <a:r>
              <a:rPr lang="en-GB" sz="2400" kern="0" baseline="30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GB" sz="24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en-GB" sz="2400" i="1" kern="0" baseline="30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</a:t>
            </a: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defRPr/>
            </a:pPr>
            <a:r>
              <a:rPr lang="en-GB" sz="2400" kern="0" dirty="0">
                <a:cs typeface="Times New Roman" pitchFamily="18" charset="0"/>
                <a:sym typeface="Symbol"/>
              </a:rPr>
              <a:t>	hence</a:t>
            </a:r>
            <a:r>
              <a:rPr lang="en-GB" sz="24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A</a:t>
            </a:r>
            <a:r>
              <a:rPr lang="en-GB" sz="2400" i="1" kern="0" baseline="-25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+ 1</a:t>
            </a: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buFont typeface="Arial" pitchFamily="34" charset="0"/>
              <a:buChar char="•"/>
              <a:defRPr/>
            </a:pPr>
            <a:r>
              <a:rPr lang="en-GB" sz="2400" i="1" kern="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</a:t>
            </a:r>
            <a:r>
              <a:rPr lang="en-GB" sz="2400" i="1" kern="0" baseline="-25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GB" sz="2400" kern="0" baseline="-25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min</a:t>
            </a:r>
            <a:r>
              <a:rPr lang="en-GB" sz="2400" i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GB" sz="2400" kern="0" dirty="0">
                <a:latin typeface="+mn-lt"/>
                <a:cs typeface="Times New Roman" pitchFamily="18" charset="0"/>
                <a:sym typeface="Wingdings" pitchFamily="2" charset="2"/>
              </a:rPr>
              <a:t>controls the degree of ‘forwardness’</a:t>
            </a:r>
            <a:endParaRPr lang="en-GB" sz="24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defRPr/>
            </a:pPr>
            <a:endParaRPr lang="en-GB" sz="2400" i="1" kern="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  <a:defRPr/>
            </a:pPr>
            <a:endParaRPr lang="en-GB" sz="24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  <a:defRPr/>
            </a:pPr>
            <a:endParaRPr lang="en-GB" sz="24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  <a:defRPr/>
            </a:pPr>
            <a:endParaRPr lang="en-GB" sz="24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  <a:defRPr/>
            </a:pPr>
            <a:endParaRPr lang="en-GB" sz="24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  <a:defRPr/>
            </a:pPr>
            <a:endParaRPr lang="en-GB" sz="24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  <a:defRPr/>
            </a:pPr>
            <a:r>
              <a:rPr lang="en-GB" sz="2400" kern="0" dirty="0">
                <a:latin typeface="+mn-lt"/>
              </a:rPr>
              <a:t>complex interplay of </a:t>
            </a:r>
            <a:r>
              <a:rPr lang="en-GB" sz="2400" kern="0" dirty="0" err="1">
                <a:latin typeface="+mn-lt"/>
              </a:rPr>
              <a:t>u</a:t>
            </a:r>
            <a:r>
              <a:rPr lang="en-GB" sz="2400" kern="0" baseline="-25000" dirty="0" err="1">
                <a:latin typeface="+mn-lt"/>
              </a:rPr>
              <a:t>V</a:t>
            </a:r>
            <a:r>
              <a:rPr lang="en-GB" sz="2400" kern="0" dirty="0">
                <a:latin typeface="+mn-lt"/>
              </a:rPr>
              <a:t>, </a:t>
            </a:r>
            <a:r>
              <a:rPr lang="en-GB" sz="2400" kern="0" dirty="0" err="1">
                <a:latin typeface="+mn-lt"/>
              </a:rPr>
              <a:t>d</a:t>
            </a:r>
            <a:r>
              <a:rPr lang="en-GB" sz="2400" kern="0" baseline="-25000" dirty="0" err="1">
                <a:latin typeface="+mn-lt"/>
              </a:rPr>
              <a:t>V</a:t>
            </a:r>
            <a:r>
              <a:rPr lang="en-GB" sz="2400" kern="0" dirty="0">
                <a:latin typeface="+mn-lt"/>
              </a:rPr>
              <a:t>, Sea, V ± A decay</a:t>
            </a: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  <a:defRPr/>
            </a:pPr>
            <a:r>
              <a:rPr lang="en-GB" sz="2400" kern="0" dirty="0">
                <a:latin typeface="+mn-lt"/>
              </a:rPr>
              <a:t>at W level ...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latin typeface="+mn-lt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32138" y="1557338"/>
            <a:ext cx="1689100" cy="646112"/>
            <a:chOff x="3131840" y="1556792"/>
            <a:chExt cx="1688996" cy="646331"/>
          </a:xfrm>
        </p:grpSpPr>
        <p:sp>
          <p:nvSpPr>
            <p:cNvPr id="7" name="Left Arrow 6"/>
            <p:cNvSpPr/>
            <p:nvPr/>
          </p:nvSpPr>
          <p:spPr>
            <a:xfrm>
              <a:off x="3131840" y="1701303"/>
              <a:ext cx="576227" cy="358897"/>
            </a:xfrm>
            <a:prstGeom prst="leftArrow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55" name="TextBox 7"/>
            <p:cNvSpPr txBox="1">
              <a:spLocks noChangeArrowheads="1"/>
            </p:cNvSpPr>
            <p:nvPr/>
          </p:nvSpPr>
          <p:spPr bwMode="auto">
            <a:xfrm>
              <a:off x="3635896" y="1556792"/>
              <a:ext cx="118494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990000"/>
                  </a:solidFill>
                </a:rPr>
                <a:t>pdf</a:t>
              </a:r>
            </a:p>
            <a:p>
              <a:pPr algn="ctr"/>
              <a:r>
                <a:rPr lang="en-GB">
                  <a:solidFill>
                    <a:srgbClr val="990000"/>
                  </a:solidFill>
                </a:rPr>
                <a:t>constraint</a:t>
              </a:r>
              <a:endParaRPr lang="en-US">
                <a:solidFill>
                  <a:srgbClr val="99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64779EF-FE0D-475C-B9F3-16211262E90F}" type="slidenum">
              <a:rPr lang="en-GB" smtClean="0"/>
              <a:pPr/>
              <a:t>4</a:t>
            </a:fld>
            <a:endParaRPr lang="en-GB" smtClean="0"/>
          </a:p>
        </p:txBody>
      </p:sp>
      <p:pic>
        <p:nvPicPr>
          <p:cNvPr id="16387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125538"/>
            <a:ext cx="6121400" cy="137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16388" name="Group 3"/>
          <p:cNvGrpSpPr>
            <a:grpSpLocks/>
          </p:cNvGrpSpPr>
          <p:nvPr/>
        </p:nvGrpSpPr>
        <p:grpSpPr bwMode="auto">
          <a:xfrm>
            <a:off x="395288" y="4221163"/>
            <a:ext cx="8032750" cy="1008062"/>
            <a:chOff x="27" y="2387"/>
            <a:chExt cx="5060" cy="635"/>
          </a:xfrm>
        </p:grpSpPr>
        <p:pic>
          <p:nvPicPr>
            <p:cNvPr id="16433" name="Picture 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" y="2433"/>
              <a:ext cx="5060" cy="5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6434" name="Rectangle 5"/>
            <p:cNvSpPr>
              <a:spLocks noChangeArrowheads="1"/>
            </p:cNvSpPr>
            <p:nvPr/>
          </p:nvSpPr>
          <p:spPr bwMode="auto">
            <a:xfrm>
              <a:off x="476" y="2387"/>
              <a:ext cx="4174" cy="63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79388" y="5229225"/>
            <a:ext cx="457517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/>
              <a:t> … and  </a:t>
            </a:r>
            <a:r>
              <a:rPr lang="en-GB" sz="2400" i="1">
                <a:latin typeface="Times New Roman" pitchFamily="18" charset="0"/>
              </a:rPr>
              <a:t>f</a:t>
            </a:r>
            <a:r>
              <a:rPr lang="en-GB" sz="2400" i="1" baseline="-25000">
                <a:latin typeface="Times New Roman" pitchFamily="18" charset="0"/>
              </a:rPr>
              <a:t>i</a:t>
            </a:r>
            <a:r>
              <a:rPr lang="en-GB" sz="2400" i="1">
                <a:latin typeface="Times New Roman" pitchFamily="18" charset="0"/>
              </a:rPr>
              <a:t>(x,</a:t>
            </a:r>
            <a:r>
              <a:rPr lang="en-GB" sz="2400" i="1">
                <a:latin typeface="Times New Roman" pitchFamily="18" charset="0"/>
                <a:sym typeface="Symbol" pitchFamily="18" charset="2"/>
              </a:rPr>
              <a:t></a:t>
            </a:r>
            <a:r>
              <a:rPr lang="en-GB" sz="2400" i="1" baseline="-25000">
                <a:latin typeface="Times New Roman" pitchFamily="18" charset="0"/>
              </a:rPr>
              <a:t>0</a:t>
            </a:r>
            <a:r>
              <a:rPr lang="en-GB" sz="2400" i="1" baseline="30000">
                <a:latin typeface="Times New Roman" pitchFamily="18" charset="0"/>
              </a:rPr>
              <a:t>2</a:t>
            </a:r>
            <a:r>
              <a:rPr lang="en-GB" sz="2400" i="1">
                <a:latin typeface="Times New Roman" pitchFamily="18" charset="0"/>
              </a:rPr>
              <a:t>)</a:t>
            </a:r>
            <a:r>
              <a:rPr lang="en-GB" sz="2400"/>
              <a:t> </a:t>
            </a:r>
            <a:r>
              <a:rPr lang="en-GB" sz="2400">
                <a:sym typeface="cmr10" pitchFamily="34" charset="0"/>
              </a:rPr>
              <a:t>determined from</a:t>
            </a:r>
          </a:p>
          <a:p>
            <a:endParaRPr lang="en-GB" sz="2000">
              <a:sym typeface="cmr10" pitchFamily="34" charset="0"/>
            </a:endParaRPr>
          </a:p>
          <a:p>
            <a:pPr lvl="1">
              <a:buClr>
                <a:srgbClr val="990000"/>
              </a:buClr>
              <a:buSzPct val="150000"/>
              <a:buFontTx/>
              <a:buChar char="•"/>
            </a:pPr>
            <a:r>
              <a:rPr lang="en-GB" sz="2400">
                <a:sym typeface="cmr10" pitchFamily="34" charset="0"/>
              </a:rPr>
              <a:t>   lattice QCD (in principle)</a:t>
            </a:r>
          </a:p>
          <a:p>
            <a:pPr lvl="1">
              <a:buClr>
                <a:srgbClr val="990000"/>
              </a:buClr>
              <a:buSzPct val="150000"/>
              <a:buFontTx/>
              <a:buChar char="•"/>
            </a:pPr>
            <a:r>
              <a:rPr lang="en-GB" sz="2400">
                <a:sym typeface="cmr10" pitchFamily="34" charset="0"/>
              </a:rPr>
              <a:t>   fits to data (in practice)</a:t>
            </a: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7740650" y="5084763"/>
            <a:ext cx="1022350" cy="1155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006600"/>
                </a:solidFill>
              </a:rPr>
              <a:t>D</a:t>
            </a:r>
            <a:r>
              <a:rPr lang="en-GB" sz="1400">
                <a:solidFill>
                  <a:srgbClr val="006600"/>
                </a:solidFill>
              </a:rPr>
              <a:t>okshitzer</a:t>
            </a:r>
          </a:p>
          <a:p>
            <a:r>
              <a:rPr lang="en-GB" sz="1400" b="1">
                <a:solidFill>
                  <a:srgbClr val="006600"/>
                </a:solidFill>
              </a:rPr>
              <a:t>G</a:t>
            </a:r>
            <a:r>
              <a:rPr lang="en-GB" sz="1400">
                <a:solidFill>
                  <a:srgbClr val="006600"/>
                </a:solidFill>
              </a:rPr>
              <a:t>ribov</a:t>
            </a:r>
          </a:p>
          <a:p>
            <a:r>
              <a:rPr lang="en-GB" sz="1400" b="1">
                <a:solidFill>
                  <a:srgbClr val="006600"/>
                </a:solidFill>
              </a:rPr>
              <a:t>L</a:t>
            </a:r>
            <a:r>
              <a:rPr lang="en-GB" sz="1400">
                <a:solidFill>
                  <a:srgbClr val="006600"/>
                </a:solidFill>
              </a:rPr>
              <a:t>ipatov</a:t>
            </a:r>
          </a:p>
          <a:p>
            <a:r>
              <a:rPr lang="en-GB" sz="1400" b="1">
                <a:solidFill>
                  <a:srgbClr val="006600"/>
                </a:solidFill>
              </a:rPr>
              <a:t>A</a:t>
            </a:r>
            <a:r>
              <a:rPr lang="en-GB" sz="1400">
                <a:solidFill>
                  <a:srgbClr val="006600"/>
                </a:solidFill>
              </a:rPr>
              <a:t>ltarelli</a:t>
            </a:r>
          </a:p>
          <a:p>
            <a:r>
              <a:rPr lang="en-GB" sz="1400" b="1">
                <a:solidFill>
                  <a:srgbClr val="006600"/>
                </a:solidFill>
              </a:rPr>
              <a:t>P</a:t>
            </a:r>
            <a:r>
              <a:rPr lang="en-GB" sz="1400">
                <a:solidFill>
                  <a:srgbClr val="006600"/>
                </a:solidFill>
              </a:rPr>
              <a:t>arisi</a:t>
            </a:r>
            <a:endParaRPr lang="en-US" sz="1400">
              <a:solidFill>
                <a:srgbClr val="006600"/>
              </a:solidFill>
            </a:endParaRP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136525" y="333375"/>
            <a:ext cx="5659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/>
              <a:t>for example, in </a:t>
            </a:r>
            <a:r>
              <a:rPr lang="en-GB" sz="2400">
                <a:solidFill>
                  <a:srgbClr val="990000"/>
                </a:solidFill>
              </a:rPr>
              <a:t>Deep Inelastic Scattering</a:t>
            </a:r>
            <a:endParaRPr lang="en-US" sz="2400">
              <a:solidFill>
                <a:srgbClr val="990000"/>
              </a:solidFill>
            </a:endParaRP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179388" y="3068638"/>
            <a:ext cx="5689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/>
              <a:t>where the scale dependence of the parton distributions is calculable in QCD perturbation theory</a:t>
            </a:r>
            <a:endParaRPr lang="en-US" sz="2400"/>
          </a:p>
        </p:txBody>
      </p:sp>
      <p:sp>
        <p:nvSpPr>
          <p:cNvPr id="16393" name="AutoShape 10"/>
          <p:cNvSpPr>
            <a:spLocks noChangeArrowheads="1"/>
          </p:cNvSpPr>
          <p:nvPr/>
        </p:nvSpPr>
        <p:spPr bwMode="auto">
          <a:xfrm>
            <a:off x="4427538" y="6334125"/>
            <a:ext cx="720725" cy="36036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394" name="Group 11"/>
          <p:cNvGrpSpPr>
            <a:grpSpLocks/>
          </p:cNvGrpSpPr>
          <p:nvPr/>
        </p:nvGrpSpPr>
        <p:grpSpPr bwMode="auto">
          <a:xfrm>
            <a:off x="5435600" y="188913"/>
            <a:ext cx="3530600" cy="3414712"/>
            <a:chOff x="1111" y="1525"/>
            <a:chExt cx="2224" cy="2151"/>
          </a:xfrm>
        </p:grpSpPr>
        <p:sp>
          <p:nvSpPr>
            <p:cNvPr id="16395" name="Line 12"/>
            <p:cNvSpPr>
              <a:spLocks noChangeAspect="1" noChangeShapeType="1"/>
            </p:cNvSpPr>
            <p:nvPr/>
          </p:nvSpPr>
          <p:spPr bwMode="auto">
            <a:xfrm>
              <a:off x="2125" y="3484"/>
              <a:ext cx="63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Line 13"/>
            <p:cNvSpPr>
              <a:spLocks noChangeAspect="1" noChangeShapeType="1"/>
            </p:cNvSpPr>
            <p:nvPr/>
          </p:nvSpPr>
          <p:spPr bwMode="auto">
            <a:xfrm rot="747372">
              <a:off x="2115" y="3612"/>
              <a:ext cx="63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Line 14"/>
            <p:cNvSpPr>
              <a:spLocks noChangeAspect="1" noChangeShapeType="1"/>
            </p:cNvSpPr>
            <p:nvPr/>
          </p:nvSpPr>
          <p:spPr bwMode="auto">
            <a:xfrm rot="20852628" flipV="1">
              <a:off x="2113" y="3358"/>
              <a:ext cx="63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Oval 15"/>
            <p:cNvSpPr>
              <a:spLocks noChangeAspect="1" noChangeArrowheads="1"/>
            </p:cNvSpPr>
            <p:nvPr/>
          </p:nvSpPr>
          <p:spPr bwMode="auto">
            <a:xfrm>
              <a:off x="1746" y="3294"/>
              <a:ext cx="381" cy="382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9" name="Line 16"/>
            <p:cNvSpPr>
              <a:spLocks noChangeAspect="1" noChangeShapeType="1"/>
            </p:cNvSpPr>
            <p:nvPr/>
          </p:nvSpPr>
          <p:spPr bwMode="auto">
            <a:xfrm>
              <a:off x="1111" y="3484"/>
              <a:ext cx="635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Line 17"/>
            <p:cNvSpPr>
              <a:spLocks noChangeShapeType="1"/>
            </p:cNvSpPr>
            <p:nvPr/>
          </p:nvSpPr>
          <p:spPr bwMode="auto">
            <a:xfrm flipV="1">
              <a:off x="2006" y="2576"/>
              <a:ext cx="725" cy="728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1" name="Text Box 18"/>
            <p:cNvSpPr txBox="1">
              <a:spLocks noChangeArrowheads="1"/>
            </p:cNvSpPr>
            <p:nvPr/>
          </p:nvSpPr>
          <p:spPr bwMode="auto">
            <a:xfrm>
              <a:off x="1791" y="3341"/>
              <a:ext cx="2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b="1" i="1">
                  <a:solidFill>
                    <a:schemeClr val="accent2"/>
                  </a:solidFill>
                  <a:latin typeface="Times New Roman" pitchFamily="18" charset="0"/>
                </a:rPr>
                <a:t>f</a:t>
              </a:r>
              <a:r>
                <a:rPr lang="en-GB" sz="2000" b="1" i="1" baseline="-25000">
                  <a:solidFill>
                    <a:schemeClr val="accent2"/>
                  </a:solidFill>
                  <a:latin typeface="Times New Roman" pitchFamily="18" charset="0"/>
                </a:rPr>
                <a:t>i/p</a:t>
              </a:r>
              <a:endParaRPr lang="en-US" sz="2000" b="1" i="1" baseline="-250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16402" name="Line 19"/>
            <p:cNvSpPr>
              <a:spLocks noChangeAspect="1" noChangeShapeType="1"/>
            </p:cNvSpPr>
            <p:nvPr/>
          </p:nvSpPr>
          <p:spPr bwMode="auto">
            <a:xfrm rot="20852628" flipV="1">
              <a:off x="2699" y="2478"/>
              <a:ext cx="63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3" name="Line 20"/>
            <p:cNvSpPr>
              <a:spLocks noChangeAspect="1" noChangeShapeType="1"/>
            </p:cNvSpPr>
            <p:nvPr/>
          </p:nvSpPr>
          <p:spPr bwMode="auto">
            <a:xfrm>
              <a:off x="2699" y="2568"/>
              <a:ext cx="63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Line 21"/>
            <p:cNvSpPr>
              <a:spLocks noChangeAspect="1" noChangeShapeType="1"/>
            </p:cNvSpPr>
            <p:nvPr/>
          </p:nvSpPr>
          <p:spPr bwMode="auto">
            <a:xfrm rot="747372">
              <a:off x="2699" y="2659"/>
              <a:ext cx="63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405" name="Group 22"/>
            <p:cNvGrpSpPr>
              <a:grpSpLocks/>
            </p:cNvGrpSpPr>
            <p:nvPr/>
          </p:nvGrpSpPr>
          <p:grpSpPr bwMode="auto">
            <a:xfrm>
              <a:off x="1429" y="1525"/>
              <a:ext cx="1392" cy="1047"/>
              <a:chOff x="2261" y="482"/>
              <a:chExt cx="1392" cy="1047"/>
            </a:xfrm>
          </p:grpSpPr>
          <p:sp>
            <p:nvSpPr>
              <p:cNvPr id="16410" name="Line 23"/>
              <p:cNvSpPr>
                <a:spLocks noChangeShapeType="1"/>
              </p:cNvSpPr>
              <p:nvPr/>
            </p:nvSpPr>
            <p:spPr bwMode="auto">
              <a:xfrm flipV="1">
                <a:off x="2981" y="482"/>
                <a:ext cx="672" cy="3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1" name="AutoShape 24"/>
              <p:cNvSpPr>
                <a:spLocks noChangeAspect="1" noChangeArrowheads="1"/>
              </p:cNvSpPr>
              <p:nvPr/>
            </p:nvSpPr>
            <p:spPr bwMode="auto">
              <a:xfrm rot="-7871453">
                <a:off x="3350" y="1287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2" name="AutoShape 25"/>
              <p:cNvSpPr>
                <a:spLocks noChangeAspect="1" noChangeArrowheads="1"/>
              </p:cNvSpPr>
              <p:nvPr/>
            </p:nvSpPr>
            <p:spPr bwMode="auto">
              <a:xfrm rot="2903230">
                <a:off x="3313" y="1246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3" name="AutoShape 26"/>
              <p:cNvSpPr>
                <a:spLocks noChangeAspect="1" noChangeArrowheads="1"/>
              </p:cNvSpPr>
              <p:nvPr/>
            </p:nvSpPr>
            <p:spPr bwMode="auto">
              <a:xfrm rot="-7871453">
                <a:off x="3499" y="1454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4" name="AutoShape 27"/>
              <p:cNvSpPr>
                <a:spLocks noChangeAspect="1" noChangeArrowheads="1"/>
              </p:cNvSpPr>
              <p:nvPr/>
            </p:nvSpPr>
            <p:spPr bwMode="auto">
              <a:xfrm rot="2903230">
                <a:off x="3462" y="1413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5" name="AutoShape 28"/>
              <p:cNvSpPr>
                <a:spLocks noChangeAspect="1" noChangeArrowheads="1"/>
              </p:cNvSpPr>
              <p:nvPr/>
            </p:nvSpPr>
            <p:spPr bwMode="auto">
              <a:xfrm rot="-7871453">
                <a:off x="3424" y="1371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6" name="AutoShape 29"/>
              <p:cNvSpPr>
                <a:spLocks noChangeAspect="1" noChangeArrowheads="1"/>
              </p:cNvSpPr>
              <p:nvPr/>
            </p:nvSpPr>
            <p:spPr bwMode="auto">
              <a:xfrm rot="-7871453">
                <a:off x="3275" y="1204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7" name="AutoShape 30"/>
              <p:cNvSpPr>
                <a:spLocks noChangeAspect="1" noChangeArrowheads="1"/>
              </p:cNvSpPr>
              <p:nvPr/>
            </p:nvSpPr>
            <p:spPr bwMode="auto">
              <a:xfrm rot="2903230">
                <a:off x="3238" y="1163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8" name="Line 31"/>
              <p:cNvSpPr>
                <a:spLocks noChangeAspect="1" noChangeShapeType="1"/>
              </p:cNvSpPr>
              <p:nvPr/>
            </p:nvSpPr>
            <p:spPr bwMode="auto">
              <a:xfrm rot="2903230" flipH="1">
                <a:off x="3323" y="1264"/>
                <a:ext cx="19" cy="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9" name="AutoShape 32"/>
              <p:cNvSpPr>
                <a:spLocks noChangeAspect="1" noChangeArrowheads="1"/>
              </p:cNvSpPr>
              <p:nvPr/>
            </p:nvSpPr>
            <p:spPr bwMode="auto">
              <a:xfrm rot="2903230">
                <a:off x="3387" y="1330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0" name="Line 33"/>
              <p:cNvSpPr>
                <a:spLocks noChangeAspect="1" noChangeShapeType="1"/>
              </p:cNvSpPr>
              <p:nvPr/>
            </p:nvSpPr>
            <p:spPr bwMode="auto">
              <a:xfrm rot="2903230" flipH="1">
                <a:off x="3472" y="1431"/>
                <a:ext cx="19" cy="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1" name="AutoShape 34"/>
              <p:cNvSpPr>
                <a:spLocks noChangeAspect="1" noChangeArrowheads="1"/>
              </p:cNvSpPr>
              <p:nvPr/>
            </p:nvSpPr>
            <p:spPr bwMode="auto">
              <a:xfrm rot="-7871453">
                <a:off x="3052" y="951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2" name="AutoShape 35"/>
              <p:cNvSpPr>
                <a:spLocks noChangeAspect="1" noChangeArrowheads="1"/>
              </p:cNvSpPr>
              <p:nvPr/>
            </p:nvSpPr>
            <p:spPr bwMode="auto">
              <a:xfrm rot="2903230">
                <a:off x="3015" y="910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3" name="AutoShape 36"/>
              <p:cNvSpPr>
                <a:spLocks noChangeAspect="1" noChangeArrowheads="1"/>
              </p:cNvSpPr>
              <p:nvPr/>
            </p:nvSpPr>
            <p:spPr bwMode="auto">
              <a:xfrm rot="-7871453">
                <a:off x="2977" y="868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4" name="AutoShape 37"/>
              <p:cNvSpPr>
                <a:spLocks noChangeAspect="1" noChangeArrowheads="1"/>
              </p:cNvSpPr>
              <p:nvPr/>
            </p:nvSpPr>
            <p:spPr bwMode="auto">
              <a:xfrm rot="2903230">
                <a:off x="2940" y="827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5" name="Line 38"/>
              <p:cNvSpPr>
                <a:spLocks noChangeAspect="1" noChangeShapeType="1"/>
              </p:cNvSpPr>
              <p:nvPr/>
            </p:nvSpPr>
            <p:spPr bwMode="auto">
              <a:xfrm rot="2903230" flipH="1">
                <a:off x="3025" y="928"/>
                <a:ext cx="19" cy="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6" name="AutoShape 39"/>
              <p:cNvSpPr>
                <a:spLocks noChangeAspect="1" noChangeArrowheads="1"/>
              </p:cNvSpPr>
              <p:nvPr/>
            </p:nvSpPr>
            <p:spPr bwMode="auto">
              <a:xfrm rot="-7871453">
                <a:off x="3201" y="1118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7" name="AutoShape 40"/>
              <p:cNvSpPr>
                <a:spLocks noChangeAspect="1" noChangeArrowheads="1"/>
              </p:cNvSpPr>
              <p:nvPr/>
            </p:nvSpPr>
            <p:spPr bwMode="auto">
              <a:xfrm rot="2903230">
                <a:off x="3164" y="1077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8" name="AutoShape 41"/>
              <p:cNvSpPr>
                <a:spLocks noChangeAspect="1" noChangeArrowheads="1"/>
              </p:cNvSpPr>
              <p:nvPr/>
            </p:nvSpPr>
            <p:spPr bwMode="auto">
              <a:xfrm rot="-7871453">
                <a:off x="3126" y="1035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9" name="AutoShape 42"/>
              <p:cNvSpPr>
                <a:spLocks noChangeAspect="1" noChangeArrowheads="1"/>
              </p:cNvSpPr>
              <p:nvPr/>
            </p:nvSpPr>
            <p:spPr bwMode="auto">
              <a:xfrm rot="2903230">
                <a:off x="3089" y="994"/>
                <a:ext cx="75" cy="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0" name="Line 43"/>
              <p:cNvSpPr>
                <a:spLocks noChangeAspect="1" noChangeShapeType="1"/>
              </p:cNvSpPr>
              <p:nvPr/>
            </p:nvSpPr>
            <p:spPr bwMode="auto">
              <a:xfrm rot="2903230" flipH="1">
                <a:off x="3174" y="1095"/>
                <a:ext cx="19" cy="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1" name="Line 44"/>
              <p:cNvSpPr>
                <a:spLocks noChangeAspect="1" noChangeShapeType="1"/>
              </p:cNvSpPr>
              <p:nvPr/>
            </p:nvSpPr>
            <p:spPr bwMode="auto">
              <a:xfrm rot="2903230" flipH="1">
                <a:off x="3250" y="1180"/>
                <a:ext cx="18" cy="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2" name="Line 45"/>
              <p:cNvSpPr>
                <a:spLocks noChangeShapeType="1"/>
              </p:cNvSpPr>
              <p:nvPr/>
            </p:nvSpPr>
            <p:spPr bwMode="auto">
              <a:xfrm>
                <a:off x="2261" y="818"/>
                <a:ext cx="7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06" name="Oval 46"/>
            <p:cNvSpPr>
              <a:spLocks noChangeAspect="1" noChangeArrowheads="1"/>
            </p:cNvSpPr>
            <p:nvPr/>
          </p:nvSpPr>
          <p:spPr bwMode="auto">
            <a:xfrm>
              <a:off x="2562" y="2387"/>
              <a:ext cx="381" cy="382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7" name="Text Box 47"/>
            <p:cNvSpPr txBox="1">
              <a:spLocks noChangeArrowheads="1"/>
            </p:cNvSpPr>
            <p:nvPr/>
          </p:nvSpPr>
          <p:spPr bwMode="auto">
            <a:xfrm>
              <a:off x="2629" y="2446"/>
              <a:ext cx="22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b="1" i="1">
                  <a:solidFill>
                    <a:schemeClr val="accent2"/>
                  </a:solidFill>
                  <a:latin typeface="Times New Roman" pitchFamily="18" charset="0"/>
                </a:rPr>
                <a:t>C</a:t>
              </a:r>
              <a:endParaRPr lang="en-US" sz="2000" b="1" i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16408" name="Text Box 48"/>
            <p:cNvSpPr txBox="1">
              <a:spLocks noChangeArrowheads="1"/>
            </p:cNvSpPr>
            <p:nvPr/>
          </p:nvSpPr>
          <p:spPr bwMode="auto">
            <a:xfrm>
              <a:off x="2472" y="1933"/>
              <a:ext cx="3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i="1">
                  <a:latin typeface="Times New Roman" pitchFamily="18" charset="0"/>
                </a:rPr>
                <a:t>Q</a:t>
              </a:r>
              <a:r>
                <a:rPr lang="en-GB" sz="2400" i="1" baseline="30000">
                  <a:latin typeface="Times New Roman" pitchFamily="18" charset="0"/>
                </a:rPr>
                <a:t>2</a:t>
              </a:r>
              <a:endParaRPr lang="en-US" sz="2400" i="1" baseline="30000">
                <a:latin typeface="Times New Roman" pitchFamily="18" charset="0"/>
              </a:endParaRPr>
            </a:p>
          </p:txBody>
        </p:sp>
        <p:sp>
          <p:nvSpPr>
            <p:cNvPr id="16409" name="Text Box 49"/>
            <p:cNvSpPr txBox="1">
              <a:spLocks noChangeArrowheads="1"/>
            </p:cNvSpPr>
            <p:nvPr/>
          </p:nvSpPr>
          <p:spPr bwMode="auto">
            <a:xfrm>
              <a:off x="1927" y="2750"/>
              <a:ext cx="4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i="1">
                  <a:latin typeface="Times New Roman" pitchFamily="18" charset="0"/>
                </a:rPr>
                <a:t>y,</a:t>
              </a:r>
              <a:r>
                <a:rPr lang="en-GB" sz="2400" i="1">
                  <a:latin typeface="Times New Roman" pitchFamily="18" charset="0"/>
                  <a:sym typeface="Symbol" pitchFamily="18" charset="2"/>
                </a:rPr>
                <a:t></a:t>
              </a:r>
              <a:r>
                <a:rPr lang="en-GB" sz="2400" i="1" baseline="30000">
                  <a:latin typeface="Times New Roman" pitchFamily="18" charset="0"/>
                </a:rPr>
                <a:t>2</a:t>
              </a:r>
              <a:endParaRPr lang="en-US" sz="2400" i="1" baseline="300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B4E5EF1-4723-4C6E-A8AC-7678846A45EA}" type="slidenum">
              <a:rPr lang="en-GB" smtClean="0"/>
              <a:pPr/>
              <a:t>40</a:t>
            </a:fld>
            <a:endParaRPr lang="en-GB" smtClean="0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 l="17912" t="44830" r="15150" b="4297"/>
          <a:stretch>
            <a:fillRect/>
          </a:stretch>
        </p:blipFill>
        <p:spPr bwMode="auto">
          <a:xfrm>
            <a:off x="611188" y="0"/>
            <a:ext cx="7561262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500438"/>
            <a:ext cx="3024187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4" cstate="print"/>
          <a:srcRect l="38782" t="22293" r="4520" b="8160"/>
          <a:stretch>
            <a:fillRect/>
          </a:stretch>
        </p:blipFill>
        <p:spPr bwMode="auto">
          <a:xfrm>
            <a:off x="4067175" y="3402013"/>
            <a:ext cx="460851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A66E43-1A0F-40DD-8F6F-AFB34A54739E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print"/>
          <a:srcRect l="22833" t="21295" r="21517" b="1722"/>
          <a:stretch>
            <a:fillRect/>
          </a:stretch>
        </p:blipFill>
        <p:spPr bwMode="auto">
          <a:xfrm>
            <a:off x="971600" y="476672"/>
            <a:ext cx="6984776" cy="586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1" name="Rectangle 1"/>
          <p:cNvSpPr>
            <a:spLocks noChangeArrowheads="1"/>
          </p:cNvSpPr>
          <p:nvPr/>
        </p:nvSpPr>
        <p:spPr bwMode="auto">
          <a:xfrm>
            <a:off x="251520" y="6309320"/>
            <a:ext cx="2663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CMS-PAS-EWK-11-005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A7904B1-5CAB-44C4-AD3B-1E02A6F581A2}" type="slidenum">
              <a:rPr lang="en-GB" smtClean="0"/>
              <a:pPr/>
              <a:t>42</a:t>
            </a:fld>
            <a:endParaRPr lang="en-GB" smtClean="0"/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125538"/>
            <a:ext cx="5873750" cy="501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487363" y="333375"/>
            <a:ext cx="8656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990000"/>
                </a:solidFill>
              </a:rPr>
              <a:t>using LHC lepton asymmetry data to constrain the d-quark pdf</a:t>
            </a:r>
            <a:endParaRPr lang="en-US" sz="240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6C3C819-0AA2-4B6C-98C3-7D2B8578F53F}" type="slidenum">
              <a:rPr lang="en-GB" smtClean="0"/>
              <a:pPr/>
              <a:t>43</a:t>
            </a:fld>
            <a:endParaRPr lang="en-GB" smtClean="0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 cstate="print"/>
          <a:srcRect l="50987" t="40967" r="12788" b="4941"/>
          <a:stretch>
            <a:fillRect/>
          </a:stretch>
        </p:blipFill>
        <p:spPr bwMode="auto">
          <a:xfrm>
            <a:off x="1476375" y="1268413"/>
            <a:ext cx="532765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Box 3"/>
          <p:cNvSpPr txBox="1">
            <a:spLocks noChangeArrowheads="1"/>
          </p:cNvSpPr>
          <p:nvPr/>
        </p:nvSpPr>
        <p:spPr bwMode="auto">
          <a:xfrm>
            <a:off x="432859" y="549275"/>
            <a:ext cx="86036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990000"/>
                </a:solidFill>
              </a:rPr>
              <a:t>using LHC Z </a:t>
            </a:r>
            <a:r>
              <a:rPr lang="en-GB" sz="2400" dirty="0" smtClean="0">
                <a:solidFill>
                  <a:srgbClr val="990000"/>
                </a:solidFill>
              </a:rPr>
              <a:t>(also W) rapidity </a:t>
            </a:r>
            <a:r>
              <a:rPr lang="en-GB" sz="2400" dirty="0">
                <a:solidFill>
                  <a:srgbClr val="990000"/>
                </a:solidFill>
              </a:rPr>
              <a:t>data to constrain the quark </a:t>
            </a:r>
            <a:r>
              <a:rPr lang="en-GB" sz="2400" dirty="0" err="1">
                <a:solidFill>
                  <a:srgbClr val="990000"/>
                </a:solidFill>
              </a:rPr>
              <a:t>pdfs</a:t>
            </a:r>
            <a:endParaRPr lang="en-US" sz="2400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B3C43D2-2635-4BFF-8E7C-C343B3483C23}" type="slidenum">
              <a:rPr lang="en-GB" smtClean="0"/>
              <a:pPr/>
              <a:t>44</a:t>
            </a:fld>
            <a:endParaRPr lang="en-GB" smtClean="0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425825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989138"/>
            <a:ext cx="2286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4" cstate="print"/>
          <a:srcRect l="48650" t="34438" r="20607" b="3407"/>
          <a:stretch>
            <a:fillRect/>
          </a:stretch>
        </p:blipFill>
        <p:spPr bwMode="auto">
          <a:xfrm>
            <a:off x="6372225" y="188913"/>
            <a:ext cx="2592388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350" name="Group 11"/>
          <p:cNvGrpSpPr>
            <a:grpSpLocks/>
          </p:cNvGrpSpPr>
          <p:nvPr/>
        </p:nvGrpSpPr>
        <p:grpSpPr bwMode="auto">
          <a:xfrm>
            <a:off x="684213" y="4941888"/>
            <a:ext cx="2058987" cy="1443037"/>
            <a:chOff x="1126502" y="4653136"/>
            <a:chExt cx="2059090" cy="1443608"/>
          </a:xfrm>
        </p:grpSpPr>
        <p:pic>
          <p:nvPicPr>
            <p:cNvPr id="5736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1500"/>
            <a:stretch>
              <a:fillRect/>
            </a:stretch>
          </p:blipFill>
          <p:spPr bwMode="auto">
            <a:xfrm>
              <a:off x="1619672" y="4725144"/>
              <a:ext cx="156592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62" name="TextBox 7"/>
            <p:cNvSpPr txBox="1">
              <a:spLocks noChangeArrowheads="1"/>
            </p:cNvSpPr>
            <p:nvPr/>
          </p:nvSpPr>
          <p:spPr bwMode="auto">
            <a:xfrm>
              <a:off x="1835696" y="4653136"/>
              <a:ext cx="325730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CC0099"/>
                  </a:solidFill>
                </a:rPr>
                <a:t>Z</a:t>
              </a:r>
              <a:endParaRPr lang="en-US" b="1">
                <a:solidFill>
                  <a:srgbClr val="CC0099"/>
                </a:solidFill>
              </a:endParaRPr>
            </a:p>
          </p:txBody>
        </p:sp>
        <p:pic>
          <p:nvPicPr>
            <p:cNvPr id="5736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7950" t="61165" r="32600"/>
            <a:stretch>
              <a:fillRect/>
            </a:stretch>
          </p:blipFill>
          <p:spPr bwMode="auto">
            <a:xfrm rot="-5400000">
              <a:off x="1306220" y="5171726"/>
              <a:ext cx="245228" cy="604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6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6148" t="62999" r="21251" b="21251"/>
            <a:stretch>
              <a:fillRect/>
            </a:stretch>
          </p:blipFill>
          <p:spPr bwMode="auto">
            <a:xfrm>
              <a:off x="1259632" y="5484574"/>
              <a:ext cx="288032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351" name="TextBox 12"/>
          <p:cNvSpPr txBox="1">
            <a:spLocks noChangeArrowheads="1"/>
          </p:cNvSpPr>
          <p:nvPr/>
        </p:nvSpPr>
        <p:spPr bwMode="auto">
          <a:xfrm>
            <a:off x="468313" y="333375"/>
            <a:ext cx="44640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>
                <a:solidFill>
                  <a:srgbClr val="990000"/>
                </a:solidFill>
              </a:rPr>
              <a:t>probing heavy quark pdfs?</a:t>
            </a:r>
            <a:endParaRPr lang="en-US" sz="2400">
              <a:solidFill>
                <a:srgbClr val="990000"/>
              </a:solidFill>
            </a:endParaRPr>
          </a:p>
        </p:txBody>
      </p:sp>
      <p:sp>
        <p:nvSpPr>
          <p:cNvPr id="57352" name="TextBox 13"/>
          <p:cNvSpPr txBox="1">
            <a:spLocks noChangeArrowheads="1"/>
          </p:cNvSpPr>
          <p:nvPr/>
        </p:nvSpPr>
        <p:spPr bwMode="auto">
          <a:xfrm>
            <a:off x="468313" y="836613"/>
            <a:ext cx="59039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take advantage of (a) qg dominates  W,Z + jet production, (b) heavy quark suppression becomes weaker at high Q</a:t>
            </a:r>
            <a:r>
              <a:rPr lang="en-GB" baseline="30000"/>
              <a:t>2</a:t>
            </a:r>
            <a:r>
              <a:rPr lang="en-GB"/>
              <a:t>, small x, (c) ability to tag c,b jets</a:t>
            </a:r>
            <a:endParaRPr lang="en-US"/>
          </a:p>
        </p:txBody>
      </p:sp>
      <p:pic>
        <p:nvPicPr>
          <p:cNvPr id="5735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3573463"/>
            <a:ext cx="44100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960938"/>
            <a:ext cx="51816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5" name="TextBox 18"/>
          <p:cNvSpPr txBox="1">
            <a:spLocks noChangeArrowheads="1"/>
          </p:cNvSpPr>
          <p:nvPr/>
        </p:nvSpPr>
        <p:spPr bwMode="auto">
          <a:xfrm>
            <a:off x="3492500" y="2276475"/>
            <a:ext cx="2447925" cy="923925"/>
          </a:xfrm>
          <a:prstGeom prst="rect">
            <a:avLst/>
          </a:prstGeom>
          <a:noFill/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6600"/>
                </a:solidFill>
              </a:rPr>
              <a:t>CMS: “W production in association with c jets” </a:t>
            </a:r>
            <a:r>
              <a:rPr lang="en-GB" sz="1200">
                <a:solidFill>
                  <a:srgbClr val="006600"/>
                </a:solidFill>
              </a:rPr>
              <a:t>(CMS-PAS-EWK-11-013)</a:t>
            </a:r>
            <a:endParaRPr lang="en-US">
              <a:solidFill>
                <a:srgbClr val="006600"/>
              </a:solidFill>
            </a:endParaRPr>
          </a:p>
        </p:txBody>
      </p:sp>
      <p:pic>
        <p:nvPicPr>
          <p:cNvPr id="573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475" y="4133850"/>
            <a:ext cx="34956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7" name="TextBox 16"/>
          <p:cNvSpPr txBox="1">
            <a:spLocks noChangeArrowheads="1"/>
          </p:cNvSpPr>
          <p:nvPr/>
        </p:nvSpPr>
        <p:spPr bwMode="auto">
          <a:xfrm>
            <a:off x="7524750" y="3965575"/>
            <a:ext cx="16557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>
                <a:solidFill>
                  <a:srgbClr val="000066"/>
                </a:solidFill>
              </a:rPr>
              <a:t>sbar / s</a:t>
            </a:r>
          </a:p>
          <a:p>
            <a:r>
              <a:rPr lang="en-GB" sz="2400">
                <a:solidFill>
                  <a:srgbClr val="000066"/>
                </a:solidFill>
              </a:rPr>
              <a:t>sbar + s</a:t>
            </a:r>
            <a:endParaRPr lang="en-US" sz="2400">
              <a:solidFill>
                <a:srgbClr val="000066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6804025" y="4221163"/>
            <a:ext cx="647700" cy="71437"/>
          </a:xfrm>
          <a:prstGeom prst="straightConnector1">
            <a:avLst/>
          </a:prstGeom>
          <a:ln w="28575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6948488" y="4572000"/>
            <a:ext cx="495300" cy="9525"/>
          </a:xfrm>
          <a:prstGeom prst="straightConnector1">
            <a:avLst/>
          </a:prstGeom>
          <a:ln w="28575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60" name="TextBox 26"/>
          <p:cNvSpPr txBox="1">
            <a:spLocks noChangeArrowheads="1"/>
          </p:cNvSpPr>
          <p:nvPr/>
        </p:nvSpPr>
        <p:spPr bwMode="auto">
          <a:xfrm>
            <a:off x="323850" y="6308725"/>
            <a:ext cx="4217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990000"/>
                </a:solidFill>
              </a:rPr>
              <a:t>Also: </a:t>
            </a:r>
            <a:r>
              <a:rPr lang="en-GB"/>
              <a:t>Z + c as a measure of charm pdf?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572000" y="5733256"/>
            <a:ext cx="3040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990000"/>
                </a:solidFill>
              </a:rPr>
              <a:t>differences at level of exptl. </a:t>
            </a:r>
          </a:p>
          <a:p>
            <a:pPr algn="ctr"/>
            <a:r>
              <a:rPr lang="en-GB" dirty="0" smtClean="0">
                <a:solidFill>
                  <a:srgbClr val="990000"/>
                </a:solidFill>
              </a:rPr>
              <a:t>systematic error!</a:t>
            </a:r>
            <a:endParaRPr lang="en-US" dirty="0">
              <a:solidFill>
                <a:srgbClr val="99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4283174" y="6020494"/>
            <a:ext cx="288032" cy="1588"/>
          </a:xfrm>
          <a:prstGeom prst="straightConnector1">
            <a:avLst/>
          </a:prstGeom>
          <a:ln w="3810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7453114" y="6020494"/>
            <a:ext cx="288032" cy="1588"/>
          </a:xfrm>
          <a:prstGeom prst="straightConnector1">
            <a:avLst/>
          </a:prstGeom>
          <a:ln w="3810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BA4DBED-B730-466A-B673-5A28DE21B9C3}" type="slidenum">
              <a:rPr lang="en-GB" smtClean="0"/>
              <a:pPr/>
              <a:t>45</a:t>
            </a:fld>
            <a:endParaRPr lang="en-GB" smtClean="0"/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 cstate="print"/>
          <a:srcRect l="21123" t="28424" r="25845" b="14612"/>
          <a:stretch>
            <a:fillRect/>
          </a:stretch>
        </p:blipFill>
        <p:spPr bwMode="auto">
          <a:xfrm>
            <a:off x="179388" y="1125538"/>
            <a:ext cx="4103687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395288" y="0"/>
            <a:ext cx="8569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>
                <a:solidFill>
                  <a:srgbClr val="990000"/>
                </a:solidFill>
              </a:rPr>
              <a:t>strange quarks in NNPDF, MSTW, CTEQ</a:t>
            </a:r>
            <a:endParaRPr lang="en-US" sz="3600">
              <a:solidFill>
                <a:srgbClr val="990000"/>
              </a:solidFill>
            </a:endParaRPr>
          </a:p>
        </p:txBody>
      </p:sp>
      <p:sp>
        <p:nvSpPr>
          <p:cNvPr id="58373" name="Text Box 4"/>
          <p:cNvSpPr txBox="1">
            <a:spLocks noChangeArrowheads="1"/>
          </p:cNvSpPr>
          <p:nvPr/>
        </p:nvSpPr>
        <p:spPr bwMode="auto">
          <a:xfrm>
            <a:off x="684213" y="4292600"/>
            <a:ext cx="7993062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u="sng">
                <a:solidFill>
                  <a:srgbClr val="990000"/>
                </a:solidFill>
              </a:rPr>
              <a:t>Note:</a:t>
            </a:r>
          </a:p>
          <a:p>
            <a:endParaRPr lang="en-GB" sz="2000">
              <a:solidFill>
                <a:srgbClr val="990000"/>
              </a:solidFill>
            </a:endParaRPr>
          </a:p>
          <a:p>
            <a:r>
              <a:rPr lang="en-GB" sz="2000">
                <a:solidFill>
                  <a:srgbClr val="006600"/>
                </a:solidFill>
              </a:rPr>
              <a:t>MSTW:</a:t>
            </a:r>
            <a:r>
              <a:rPr lang="en-GB" sz="2000"/>
              <a:t> assume u,d,s quarks have same </a:t>
            </a:r>
            <a:r>
              <a:rPr lang="en-GB" sz="2000">
                <a:solidFill>
                  <a:schemeClr val="accent2"/>
                </a:solidFill>
              </a:rPr>
              <a:t>x</a:t>
            </a:r>
            <a:r>
              <a:rPr lang="en-GB" sz="2000" baseline="30000">
                <a:solidFill>
                  <a:schemeClr val="accent2"/>
                </a:solidFill>
                <a:sym typeface="Symbol" pitchFamily="18" charset="2"/>
              </a:rPr>
              <a:t></a:t>
            </a:r>
            <a:r>
              <a:rPr lang="en-GB" sz="2000" baseline="30000">
                <a:sym typeface="Symbol" pitchFamily="18" charset="2"/>
              </a:rPr>
              <a:t>  </a:t>
            </a:r>
            <a:r>
              <a:rPr lang="en-GB" sz="2000">
                <a:sym typeface="Symbol" pitchFamily="18" charset="2"/>
              </a:rPr>
              <a:t>behaviour as </a:t>
            </a:r>
            <a:r>
              <a:rPr lang="en-GB" sz="2000">
                <a:solidFill>
                  <a:schemeClr val="accent2"/>
                </a:solidFill>
                <a:sym typeface="Symbol" pitchFamily="18" charset="2"/>
              </a:rPr>
              <a:t>x </a:t>
            </a:r>
            <a:r>
              <a:rPr lang="en-GB" sz="2000">
                <a:solidFill>
                  <a:schemeClr val="accent2"/>
                </a:solidFill>
                <a:cs typeface="Arial" charset="0"/>
                <a:sym typeface="Symbol" pitchFamily="18" charset="2"/>
              </a:rPr>
              <a:t>→ </a:t>
            </a:r>
            <a:r>
              <a:rPr lang="en-GB" sz="2000">
                <a:solidFill>
                  <a:schemeClr val="accent2"/>
                </a:solidFill>
                <a:sym typeface="Symbol" pitchFamily="18" charset="2"/>
              </a:rPr>
              <a:t>0</a:t>
            </a:r>
            <a:r>
              <a:rPr lang="en-GB" sz="2000" baseline="30000">
                <a:sym typeface="Symbol" pitchFamily="18" charset="2"/>
              </a:rPr>
              <a:t> </a:t>
            </a:r>
          </a:p>
          <a:p>
            <a:endParaRPr lang="en-GB" sz="2000" baseline="30000">
              <a:sym typeface="Symbol" pitchFamily="18" charset="2"/>
            </a:endParaRPr>
          </a:p>
          <a:p>
            <a:endParaRPr lang="en-GB" sz="2000" baseline="30000">
              <a:sym typeface="Symbol" pitchFamily="18" charset="2"/>
            </a:endParaRPr>
          </a:p>
        </p:txBody>
      </p:sp>
      <p:sp>
        <p:nvSpPr>
          <p:cNvPr id="58374" name="Text Box 5"/>
          <p:cNvSpPr txBox="1">
            <a:spLocks noChangeArrowheads="1"/>
          </p:cNvSpPr>
          <p:nvPr/>
        </p:nvSpPr>
        <p:spPr bwMode="auto">
          <a:xfrm>
            <a:off x="1763713" y="1412875"/>
            <a:ext cx="100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s + sbar</a:t>
            </a:r>
            <a:endParaRPr lang="en-US"/>
          </a:p>
        </p:txBody>
      </p:sp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3" cstate="print"/>
          <a:srcRect l="26898" t="29280" r="30579" b="25838"/>
          <a:stretch>
            <a:fillRect/>
          </a:stretch>
        </p:blipFill>
        <p:spPr bwMode="auto">
          <a:xfrm>
            <a:off x="4643438" y="1052513"/>
            <a:ext cx="4319587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Text Box 7"/>
          <p:cNvSpPr txBox="1">
            <a:spLocks noChangeArrowheads="1"/>
          </p:cNvSpPr>
          <p:nvPr/>
        </p:nvSpPr>
        <p:spPr bwMode="auto">
          <a:xfrm>
            <a:off x="6804025" y="1406525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s - sbar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1748CF4-898F-4B5D-98E4-B114669563BE}" type="slidenum">
              <a:rPr lang="en-GB" smtClean="0"/>
              <a:pPr/>
              <a:t>46</a:t>
            </a:fld>
            <a:endParaRPr lang="en-GB" smtClean="0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81300"/>
            <a:ext cx="8229600" cy="1143000"/>
          </a:xfrm>
        </p:spPr>
        <p:txBody>
          <a:bodyPr/>
          <a:lstStyle/>
          <a:p>
            <a:pPr eaLnBrk="1" hangingPunct="1"/>
            <a:r>
              <a:rPr lang="en-GB" sz="5400" smtClean="0">
                <a:solidFill>
                  <a:srgbClr val="990000"/>
                </a:solidFill>
              </a:rPr>
              <a:t>Higgs</a:t>
            </a:r>
            <a:endParaRPr lang="en-US" sz="5400" smtClean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2D25941-5C49-43F7-9381-3C549330340F}" type="slidenum">
              <a:rPr lang="en-GB" smtClean="0"/>
              <a:pPr/>
              <a:t>47</a:t>
            </a:fld>
            <a:endParaRPr lang="en-GB" smtClean="0"/>
          </a:p>
        </p:txBody>
      </p:sp>
      <p:grpSp>
        <p:nvGrpSpPr>
          <p:cNvPr id="61443" name="Group 4"/>
          <p:cNvGrpSpPr>
            <a:grpSpLocks/>
          </p:cNvGrpSpPr>
          <p:nvPr/>
        </p:nvGrpSpPr>
        <p:grpSpPr bwMode="auto">
          <a:xfrm>
            <a:off x="1258888" y="260350"/>
            <a:ext cx="5868987" cy="4618038"/>
            <a:chOff x="793" y="618"/>
            <a:chExt cx="3697" cy="2909"/>
          </a:xfrm>
        </p:grpSpPr>
        <p:pic>
          <p:nvPicPr>
            <p:cNvPr id="6144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7975" t="29280" r="34247" b="8904"/>
            <a:stretch>
              <a:fillRect/>
            </a:stretch>
          </p:blipFill>
          <p:spPr bwMode="auto">
            <a:xfrm>
              <a:off x="793" y="618"/>
              <a:ext cx="3697" cy="29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61446" name="Text Box 3"/>
            <p:cNvSpPr txBox="1">
              <a:spLocks noChangeArrowheads="1"/>
            </p:cNvSpPr>
            <p:nvPr/>
          </p:nvSpPr>
          <p:spPr bwMode="auto">
            <a:xfrm>
              <a:off x="1474" y="2568"/>
              <a:ext cx="1860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b="1">
                  <a:solidFill>
                    <a:srgbClr val="006600"/>
                  </a:solidFill>
                </a:rPr>
                <a:t>Harlander,Kilgore</a:t>
              </a:r>
            </a:p>
            <a:p>
              <a:r>
                <a:rPr lang="en-GB" sz="1400">
                  <a:solidFill>
                    <a:srgbClr val="006600"/>
                  </a:solidFill>
                </a:rPr>
                <a:t>Anastasiou, Melnikov</a:t>
              </a:r>
            </a:p>
            <a:p>
              <a:r>
                <a:rPr lang="en-GB" sz="1400">
                  <a:solidFill>
                    <a:srgbClr val="006600"/>
                  </a:solidFill>
                </a:rPr>
                <a:t>Ravindran, Smith, van Neerven</a:t>
              </a:r>
              <a:r>
                <a:rPr lang="en-GB" sz="1000">
                  <a:solidFill>
                    <a:srgbClr val="006600"/>
                  </a:solidFill>
                </a:rPr>
                <a:t> </a:t>
              </a:r>
            </a:p>
            <a:p>
              <a:r>
                <a:rPr lang="en-GB" sz="1000">
                  <a:solidFill>
                    <a:srgbClr val="006600"/>
                  </a:solidFill>
                </a:rPr>
                <a:t>…</a:t>
              </a:r>
            </a:p>
          </p:txBody>
        </p:sp>
      </p:grp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250825" y="5229225"/>
            <a:ext cx="85613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990000"/>
              </a:buClr>
              <a:buSzPct val="150000"/>
              <a:buFontTx/>
              <a:buChar char="•"/>
            </a:pPr>
            <a:r>
              <a:rPr lang="en-GB" sz="2000"/>
              <a:t>  only scale variation uncertainty shown</a:t>
            </a:r>
          </a:p>
          <a:p>
            <a:pPr>
              <a:buClr>
                <a:srgbClr val="990000"/>
              </a:buClr>
              <a:buSzPct val="150000"/>
            </a:pPr>
            <a:endParaRPr lang="en-GB" sz="2000"/>
          </a:p>
          <a:p>
            <a:pPr>
              <a:buClr>
                <a:srgbClr val="990000"/>
              </a:buClr>
              <a:buSzPct val="150000"/>
              <a:buFontTx/>
              <a:buChar char="•"/>
            </a:pPr>
            <a:r>
              <a:rPr lang="en-GB" sz="2000"/>
              <a:t>  central values calculated for a </a:t>
            </a:r>
            <a:r>
              <a:rPr lang="en-GB" sz="2000" i="1"/>
              <a:t>fixed</a:t>
            </a:r>
            <a:r>
              <a:rPr lang="en-GB" sz="2000"/>
              <a:t> set pdfs with a </a:t>
            </a:r>
            <a:r>
              <a:rPr lang="en-GB" sz="2000" i="1"/>
              <a:t>fixed</a:t>
            </a:r>
            <a:r>
              <a:rPr lang="en-GB" sz="2000"/>
              <a:t> value of </a:t>
            </a:r>
            <a:r>
              <a:rPr lang="en-GB" sz="2000" b="1">
                <a:solidFill>
                  <a:schemeClr val="accent2"/>
                </a:solidFill>
                <a:sym typeface="Symbol" pitchFamily="18" charset="2"/>
              </a:rPr>
              <a:t></a:t>
            </a:r>
            <a:r>
              <a:rPr lang="en-GB" sz="2000" baseline="-25000">
                <a:solidFill>
                  <a:schemeClr val="accent2"/>
                </a:solidFill>
                <a:sym typeface="Symbol" pitchFamily="18" charset="2"/>
              </a:rPr>
              <a:t>S</a:t>
            </a:r>
            <a:r>
              <a:rPr lang="en-GB" sz="2000">
                <a:solidFill>
                  <a:schemeClr val="accent2"/>
                </a:solidFill>
                <a:sym typeface="Symbol" pitchFamily="18" charset="2"/>
              </a:rPr>
              <a:t>(M</a:t>
            </a:r>
            <a:r>
              <a:rPr lang="en-GB" sz="2000" baseline="-25000">
                <a:solidFill>
                  <a:schemeClr val="accent2"/>
                </a:solidFill>
                <a:sym typeface="Symbol" pitchFamily="18" charset="2"/>
              </a:rPr>
              <a:t>Z</a:t>
            </a:r>
            <a:r>
              <a:rPr lang="en-GB" sz="2000">
                <a:solidFill>
                  <a:schemeClr val="accent2"/>
                </a:solidFill>
                <a:sym typeface="Symbol" pitchFamily="18" charset="2"/>
              </a:rPr>
              <a:t>)</a:t>
            </a:r>
            <a:r>
              <a:rPr lang="en-GB"/>
              <a:t>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165448"/>
            <a:ext cx="6629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66EEE12-08D1-4A79-915A-2FAF91AACD62}" type="slidenum">
              <a:rPr lang="en-GB" smtClean="0"/>
              <a:pPr/>
              <a:t>48</a:t>
            </a:fld>
            <a:endParaRPr lang="en-GB" smtClean="0"/>
          </a:p>
        </p:txBody>
      </p:sp>
      <p:grpSp>
        <p:nvGrpSpPr>
          <p:cNvPr id="62468" name="Group 8"/>
          <p:cNvGrpSpPr>
            <a:grpSpLocks/>
          </p:cNvGrpSpPr>
          <p:nvPr/>
        </p:nvGrpSpPr>
        <p:grpSpPr bwMode="auto">
          <a:xfrm>
            <a:off x="6527800" y="1485900"/>
            <a:ext cx="2652712" cy="3743325"/>
            <a:chOff x="4089" y="936"/>
            <a:chExt cx="1671" cy="2358"/>
          </a:xfrm>
        </p:grpSpPr>
        <p:pic>
          <p:nvPicPr>
            <p:cNvPr id="62472" name="Picture 5" descr="ratiogglumi1_68c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89" y="936"/>
              <a:ext cx="1671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3" name="Picture 6" descr="ratiogglumi2_68c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89" y="2161"/>
              <a:ext cx="1671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469" name="Text Box 7"/>
          <p:cNvSpPr txBox="1">
            <a:spLocks noChangeArrowheads="1"/>
          </p:cNvSpPr>
          <p:nvPr/>
        </p:nvSpPr>
        <p:spPr bwMode="auto">
          <a:xfrm>
            <a:off x="971550" y="5876925"/>
            <a:ext cx="62531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/>
              <a:t>… differences from both </a:t>
            </a:r>
            <a:r>
              <a:rPr lang="en-GB" sz="2800">
                <a:solidFill>
                  <a:schemeClr val="accent2"/>
                </a:solidFill>
              </a:rPr>
              <a:t>pdfs</a:t>
            </a:r>
            <a:r>
              <a:rPr lang="en-GB" sz="2800"/>
              <a:t> </a:t>
            </a:r>
            <a:r>
              <a:rPr lang="en-GB" sz="2800">
                <a:solidFill>
                  <a:srgbClr val="990000"/>
                </a:solidFill>
              </a:rPr>
              <a:t>AND</a:t>
            </a:r>
            <a:r>
              <a:rPr lang="en-GB" sz="2800"/>
              <a:t> </a:t>
            </a:r>
            <a:r>
              <a:rPr lang="en-GB" sz="2800" b="1">
                <a:solidFill>
                  <a:schemeClr val="accent2"/>
                </a:solidFill>
                <a:sym typeface="Symbol" pitchFamily="18" charset="2"/>
              </a:rPr>
              <a:t></a:t>
            </a:r>
            <a:r>
              <a:rPr lang="en-GB" sz="2800" b="1" baseline="-25000">
                <a:solidFill>
                  <a:schemeClr val="accent2"/>
                </a:solidFill>
                <a:sym typeface="Symbol" pitchFamily="18" charset="2"/>
              </a:rPr>
              <a:t>S </a:t>
            </a:r>
            <a:r>
              <a:rPr lang="en-GB" sz="2800"/>
              <a:t>!</a:t>
            </a:r>
          </a:p>
        </p:txBody>
      </p:sp>
      <p:sp>
        <p:nvSpPr>
          <p:cNvPr id="62470" name="Rectangle 9"/>
          <p:cNvSpPr>
            <a:spLocks noChangeArrowheads="1"/>
          </p:cNvSpPr>
          <p:nvPr/>
        </p:nvSpPr>
        <p:spPr bwMode="auto">
          <a:xfrm>
            <a:off x="468313" y="-1746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>
                <a:solidFill>
                  <a:srgbClr val="990000"/>
                </a:solidFill>
              </a:rPr>
              <a:t>benchmark Higgs cross sections</a:t>
            </a:r>
          </a:p>
        </p:txBody>
      </p:sp>
      <p:sp>
        <p:nvSpPr>
          <p:cNvPr id="62471" name="Oval 10"/>
          <p:cNvSpPr>
            <a:spLocks noChangeArrowheads="1"/>
          </p:cNvSpPr>
          <p:nvPr/>
        </p:nvSpPr>
        <p:spPr bwMode="auto">
          <a:xfrm>
            <a:off x="573088" y="1065213"/>
            <a:ext cx="865187" cy="5762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544D7F1-D87A-4020-957E-473223E8A9DE}" type="slidenum">
              <a:rPr lang="en-GB" smtClean="0"/>
              <a:pPr/>
              <a:t>49</a:t>
            </a:fld>
            <a:endParaRPr lang="en-GB" smtClean="0"/>
          </a:p>
        </p:txBody>
      </p:sp>
      <p:grpSp>
        <p:nvGrpSpPr>
          <p:cNvPr id="63492" name="Group 5"/>
          <p:cNvGrpSpPr>
            <a:grpSpLocks/>
          </p:cNvGrpSpPr>
          <p:nvPr/>
        </p:nvGrpSpPr>
        <p:grpSpPr bwMode="auto">
          <a:xfrm>
            <a:off x="6491288" y="1485900"/>
            <a:ext cx="2652712" cy="3743325"/>
            <a:chOff x="4089" y="936"/>
            <a:chExt cx="1671" cy="2358"/>
          </a:xfrm>
        </p:grpSpPr>
        <p:pic>
          <p:nvPicPr>
            <p:cNvPr id="63493" name="Picture 6" descr="ratiogglumi1_68c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89" y="936"/>
              <a:ext cx="1671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4" name="Picture 7" descr="ratiogglumi2_68c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89" y="2161"/>
              <a:ext cx="1671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6629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9AED867-614E-4A80-AC30-F8BA0369A4A2}" type="slidenum">
              <a:rPr lang="en-GB" smtClean="0"/>
              <a:pPr/>
              <a:t>5</a:t>
            </a:fld>
            <a:endParaRPr lang="en-GB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990000"/>
                </a:solidFill>
              </a:rPr>
              <a:t>how pdfs are obtained*</a:t>
            </a:r>
            <a:endParaRPr lang="en-US" smtClean="0">
              <a:solidFill>
                <a:srgbClr val="990000"/>
              </a:solidFill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smtClean="0"/>
              <a:t>choose a factorisation scheme (e.g. MS), an order in perturbation theory (LO, NLO, NNLO) and a ‘starting scale’ </a:t>
            </a:r>
            <a:r>
              <a:rPr lang="en-GB" sz="2400" i="1" smtClean="0">
                <a:solidFill>
                  <a:schemeClr val="accent2"/>
                </a:solidFill>
              </a:rPr>
              <a:t>Q</a:t>
            </a:r>
            <a:r>
              <a:rPr lang="en-GB" sz="2400" i="1" baseline="-25000" smtClean="0">
                <a:solidFill>
                  <a:schemeClr val="accent2"/>
                </a:solidFill>
              </a:rPr>
              <a:t>0</a:t>
            </a:r>
            <a:r>
              <a:rPr lang="en-GB" sz="2400" smtClean="0"/>
              <a:t> where pQCD applies (e.g. 1-2 GeV)</a:t>
            </a: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smtClean="0"/>
              <a:t>parametrise the quark and gluon distributions at </a:t>
            </a:r>
            <a:r>
              <a:rPr lang="en-GB" sz="2400" i="1" smtClean="0">
                <a:solidFill>
                  <a:schemeClr val="accent2"/>
                </a:solidFill>
              </a:rPr>
              <a:t>Q</a:t>
            </a:r>
            <a:r>
              <a:rPr lang="en-GB" sz="2400" i="1" baseline="-25000" smtClean="0">
                <a:solidFill>
                  <a:schemeClr val="accent2"/>
                </a:solidFill>
              </a:rPr>
              <a:t>0,</a:t>
            </a:r>
            <a:r>
              <a:rPr lang="en-GB" sz="2400" smtClean="0"/>
              <a:t>, e.g.</a:t>
            </a: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endParaRPr lang="en-GB" sz="240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  <a:buFontTx/>
              <a:buNone/>
            </a:pPr>
            <a:endParaRPr lang="en-GB" sz="240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smtClean="0"/>
              <a:t>solve DGLAP equations to obtain the pdfs at any </a:t>
            </a:r>
            <a:r>
              <a:rPr lang="en-GB" sz="2400" i="1" smtClean="0">
                <a:solidFill>
                  <a:schemeClr val="accent2"/>
                </a:solidFill>
              </a:rPr>
              <a:t>x</a:t>
            </a:r>
            <a:r>
              <a:rPr lang="en-GB" sz="2400" smtClean="0"/>
              <a:t> and scale </a:t>
            </a:r>
            <a:r>
              <a:rPr lang="en-GB" sz="2400" i="1" smtClean="0">
                <a:solidFill>
                  <a:schemeClr val="accent2"/>
                </a:solidFill>
              </a:rPr>
              <a:t>Q</a:t>
            </a:r>
            <a:r>
              <a:rPr lang="en-GB" sz="2400" smtClean="0"/>
              <a:t> </a:t>
            </a:r>
            <a:r>
              <a:rPr lang="en-GB" sz="2400" i="1" smtClean="0">
                <a:solidFill>
                  <a:schemeClr val="accent2"/>
                </a:solidFill>
              </a:rPr>
              <a:t>&gt;</a:t>
            </a:r>
            <a:r>
              <a:rPr lang="en-GB" sz="2400" i="1" baseline="-25000" smtClean="0">
                <a:solidFill>
                  <a:schemeClr val="accent2"/>
                </a:solidFill>
              </a:rPr>
              <a:t> </a:t>
            </a:r>
            <a:r>
              <a:rPr lang="en-GB" sz="2400" i="1" smtClean="0">
                <a:solidFill>
                  <a:schemeClr val="accent2"/>
                </a:solidFill>
              </a:rPr>
              <a:t>Q</a:t>
            </a:r>
            <a:r>
              <a:rPr lang="en-GB" sz="2400" i="1" baseline="-25000" smtClean="0">
                <a:solidFill>
                  <a:schemeClr val="accent2"/>
                </a:solidFill>
              </a:rPr>
              <a:t>0 </a:t>
            </a:r>
            <a:r>
              <a:rPr lang="en-GB" sz="2400" smtClean="0"/>
              <a:t>; fit data for parameters {</a:t>
            </a:r>
            <a:r>
              <a:rPr lang="en-GB" sz="2400" i="1" smtClean="0">
                <a:solidFill>
                  <a:schemeClr val="accent2"/>
                </a:solidFill>
              </a:rPr>
              <a:t>A</a:t>
            </a:r>
            <a:r>
              <a:rPr lang="en-GB" sz="2400" i="1" baseline="-25000" smtClean="0">
                <a:solidFill>
                  <a:schemeClr val="accent2"/>
                </a:solidFill>
              </a:rPr>
              <a:t>i</a:t>
            </a:r>
            <a:r>
              <a:rPr lang="en-GB" sz="2400" i="1" smtClean="0">
                <a:solidFill>
                  <a:schemeClr val="accent2"/>
                </a:solidFill>
              </a:rPr>
              <a:t>,a</a:t>
            </a:r>
            <a:r>
              <a:rPr lang="en-GB" sz="2400" i="1" baseline="-25000" smtClean="0">
                <a:solidFill>
                  <a:schemeClr val="accent2"/>
                </a:solidFill>
              </a:rPr>
              <a:t>i</a:t>
            </a:r>
            <a:r>
              <a:rPr lang="en-GB" sz="2400" i="1" smtClean="0">
                <a:solidFill>
                  <a:schemeClr val="accent2"/>
                </a:solidFill>
              </a:rPr>
              <a:t>, …</a:t>
            </a:r>
            <a:r>
              <a:rPr lang="el-GR" sz="2400" i="1" smtClean="0">
                <a:solidFill>
                  <a:schemeClr val="accent2"/>
                </a:solidFill>
                <a:cs typeface="Arial" charset="0"/>
              </a:rPr>
              <a:t>α</a:t>
            </a:r>
            <a:r>
              <a:rPr lang="en-GB" sz="2400" i="1" baseline="-25000" smtClean="0">
                <a:solidFill>
                  <a:schemeClr val="accent2"/>
                </a:solidFill>
                <a:cs typeface="Arial" charset="0"/>
              </a:rPr>
              <a:t>S</a:t>
            </a:r>
            <a:r>
              <a:rPr lang="en-GB" sz="2400" smtClean="0">
                <a:cs typeface="Arial" charset="0"/>
              </a:rPr>
              <a:t>}</a:t>
            </a:r>
            <a:endParaRPr lang="el-GR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smtClean="0"/>
              <a:t>approximate the exact solutions (e.g. interpolation grids, expansions in polynomials etc) for ease of use; thus the output </a:t>
            </a:r>
            <a:r>
              <a:rPr lang="en-US" sz="2400" smtClean="0"/>
              <a:t>‘global fits’ are available ‘off the shelf”, e.g.</a:t>
            </a: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FontTx/>
              <a:buNone/>
            </a:pPr>
            <a:r>
              <a:rPr lang="en-GB" sz="2400" smtClean="0"/>
              <a:t> </a:t>
            </a:r>
            <a:endParaRPr lang="en-US" sz="2400" smtClean="0"/>
          </a:p>
        </p:txBody>
      </p:sp>
      <p:pic>
        <p:nvPicPr>
          <p:cNvPr id="17413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2708275"/>
            <a:ext cx="7007225" cy="450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17414" name="Group 5"/>
          <p:cNvGrpSpPr>
            <a:grpSpLocks/>
          </p:cNvGrpSpPr>
          <p:nvPr/>
        </p:nvGrpSpPr>
        <p:grpSpPr bwMode="auto">
          <a:xfrm>
            <a:off x="755650" y="5516563"/>
            <a:ext cx="7239000" cy="725487"/>
            <a:chOff x="657" y="3748"/>
            <a:chExt cx="4560" cy="457"/>
          </a:xfrm>
        </p:grpSpPr>
        <p:sp>
          <p:nvSpPr>
            <p:cNvPr id="17417" name="Text Box 6"/>
            <p:cNvSpPr txBox="1">
              <a:spLocks noChangeArrowheads="1"/>
            </p:cNvSpPr>
            <p:nvPr/>
          </p:nvSpPr>
          <p:spPr bwMode="auto">
            <a:xfrm>
              <a:off x="2154" y="3974"/>
              <a:ext cx="1665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990000"/>
                  </a:solidFill>
                </a:rPr>
                <a:t>input |                   output</a:t>
              </a:r>
              <a:endParaRPr lang="en-US">
                <a:solidFill>
                  <a:srgbClr val="990000"/>
                </a:solidFill>
              </a:endParaRPr>
            </a:p>
          </p:txBody>
        </p:sp>
        <p:sp>
          <p:nvSpPr>
            <p:cNvPr id="17418" name="Text Box 7"/>
            <p:cNvSpPr txBox="1">
              <a:spLocks noChangeArrowheads="1"/>
            </p:cNvSpPr>
            <p:nvPr/>
          </p:nvSpPr>
          <p:spPr bwMode="auto">
            <a:xfrm>
              <a:off x="657" y="3748"/>
              <a:ext cx="4560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100" b="1">
                  <a:latin typeface="Courier New" pitchFamily="49" charset="0"/>
                </a:rPr>
                <a:t>SUBROUTINE PDF(X,Q,U,UBAR,D,DBAR,…,BBAR,GLU)</a:t>
              </a:r>
              <a:endParaRPr lang="en-US" sz="2100" b="1">
                <a:latin typeface="Courier New" pitchFamily="49" charset="0"/>
              </a:endParaRPr>
            </a:p>
          </p:txBody>
        </p:sp>
      </p:grp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822325" y="6400800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990000"/>
                </a:solidFill>
              </a:rPr>
              <a:t>*traditional method</a:t>
            </a:r>
            <a:endParaRPr lang="en-US">
              <a:solidFill>
                <a:srgbClr val="990000"/>
              </a:solidFill>
            </a:endParaRPr>
          </a:p>
        </p:txBody>
      </p:sp>
      <p:sp>
        <p:nvSpPr>
          <p:cNvPr id="17416" name="Line 9"/>
          <p:cNvSpPr>
            <a:spLocks noChangeShapeType="1"/>
          </p:cNvSpPr>
          <p:nvPr/>
        </p:nvSpPr>
        <p:spPr bwMode="auto">
          <a:xfrm>
            <a:off x="5808663" y="1065213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ratioggHLHC7TeV68cl_noas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1137" y="0"/>
            <a:ext cx="4252863" cy="288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6749546-AE53-40A9-8757-FCCF1CF18F6B}" type="slidenum">
              <a:rPr lang="en-GB" smtClean="0"/>
              <a:pPr/>
              <a:t>50</a:t>
            </a:fld>
            <a:endParaRPr lang="en-GB" smtClean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67544" y="3068960"/>
            <a:ext cx="8280920" cy="64633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/>
              <a:t>How to define an overall ‘best theory prediction</a:t>
            </a:r>
            <a:r>
              <a:rPr lang="en-GB" dirty="0" smtClean="0"/>
              <a:t>’? </a:t>
            </a:r>
            <a:r>
              <a:rPr lang="en-GB" dirty="0"/>
              <a:t>See </a:t>
            </a:r>
            <a:r>
              <a:rPr lang="en-GB" dirty="0" smtClean="0"/>
              <a:t>prescription in </a:t>
            </a:r>
            <a:r>
              <a:rPr lang="en-US" dirty="0" smtClean="0"/>
              <a:t>"Handbook of LHC Higgs Cross Sections: 1. Inclusive Observables", arXiv:1101.0593</a:t>
            </a:r>
          </a:p>
        </p:txBody>
      </p:sp>
      <p:sp>
        <p:nvSpPr>
          <p:cNvPr id="64519" name="Text Box 8"/>
          <p:cNvSpPr txBox="1">
            <a:spLocks noChangeArrowheads="1"/>
          </p:cNvSpPr>
          <p:nvPr/>
        </p:nvSpPr>
        <p:spPr bwMode="auto">
          <a:xfrm>
            <a:off x="0" y="2420888"/>
            <a:ext cx="52705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990000"/>
                </a:solidFill>
              </a:rPr>
              <a:t>Note:</a:t>
            </a:r>
            <a:r>
              <a:rPr lang="en-GB" sz="1600" dirty="0"/>
              <a:t>  (</a:t>
            </a:r>
            <a:r>
              <a:rPr lang="en-GB" sz="1600" dirty="0" err="1"/>
              <a:t>i</a:t>
            </a:r>
            <a:r>
              <a:rPr lang="en-GB" sz="1600" dirty="0"/>
              <a:t>) for MSTW08, uncertainty band similar at NNLO</a:t>
            </a:r>
          </a:p>
          <a:p>
            <a:r>
              <a:rPr lang="en-GB" sz="1600" dirty="0"/>
              <a:t>          (ii) everything here is at fixed scale </a:t>
            </a:r>
            <a:r>
              <a:rPr lang="en-GB" sz="1600" dirty="0">
                <a:solidFill>
                  <a:schemeClr val="accent2"/>
                </a:solidFill>
                <a:sym typeface="Symbol" pitchFamily="18" charset="2"/>
              </a:rPr>
              <a:t>=M</a:t>
            </a:r>
            <a:r>
              <a:rPr lang="en-GB" sz="1600" baseline="-25000" dirty="0">
                <a:solidFill>
                  <a:schemeClr val="accent2"/>
                </a:solidFill>
                <a:sym typeface="Symbol" pitchFamily="18" charset="2"/>
              </a:rPr>
              <a:t>H </a:t>
            </a:r>
            <a:r>
              <a:rPr lang="en-GB" dirty="0"/>
              <a:t>!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/>
          <a:srcRect r="6601"/>
          <a:stretch>
            <a:fillRect/>
          </a:stretch>
        </p:blipFill>
        <p:spPr bwMode="auto">
          <a:xfrm>
            <a:off x="755576" y="0"/>
            <a:ext cx="3312368" cy="240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467544" y="3861048"/>
            <a:ext cx="7938458" cy="2168838"/>
            <a:chOff x="161934" y="4631364"/>
            <a:chExt cx="7938458" cy="2168838"/>
          </a:xfrm>
        </p:grpSpPr>
        <p:pic>
          <p:nvPicPr>
            <p:cNvPr id="13209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7066" t="40654" r="11801" b="24747"/>
            <a:stretch>
              <a:fillRect/>
            </a:stretch>
          </p:blipFill>
          <p:spPr bwMode="auto">
            <a:xfrm>
              <a:off x="827584" y="4653136"/>
              <a:ext cx="7272808" cy="2147066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61934" y="4631364"/>
              <a:ext cx="659155" cy="369332"/>
            </a:xfrm>
            <a:prstGeom prst="rect">
              <a:avLst/>
            </a:prstGeom>
            <a:solidFill>
              <a:srgbClr val="990000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NLO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285921" y="6095037"/>
            <a:ext cx="6886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“Other PDF sets, GJR08, ABKM09, and HERAPDF1.0 are useful for more conservative or extensive evaluations of the uncertainty.”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1DB40C8-D1F4-4193-873F-B403D8EC6BAD}" type="slidenum">
              <a:rPr lang="en-GB" smtClean="0"/>
              <a:pPr/>
              <a:t>51</a:t>
            </a:fld>
            <a:endParaRPr lang="en-GB" smtClean="0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81300"/>
            <a:ext cx="8229600" cy="1143000"/>
          </a:xfrm>
        </p:spPr>
        <p:txBody>
          <a:bodyPr/>
          <a:lstStyle/>
          <a:p>
            <a:pPr eaLnBrk="1" hangingPunct="1"/>
            <a:r>
              <a:rPr lang="en-GB" sz="5400" smtClean="0">
                <a:solidFill>
                  <a:srgbClr val="990000"/>
                </a:solidFill>
              </a:rPr>
              <a:t>top</a:t>
            </a:r>
            <a:endParaRPr lang="en-US" sz="5400" smtClean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2F9A177-8D9E-4FDA-825D-1302A0D6AA7E}" type="slidenum">
              <a:rPr lang="en-GB" smtClean="0"/>
              <a:pPr/>
              <a:t>52</a:t>
            </a:fld>
            <a:endParaRPr lang="en-GB" smtClean="0"/>
          </a:p>
        </p:txBody>
      </p:sp>
      <p:pic>
        <p:nvPicPr>
          <p:cNvPr id="66563" name="Picture 4" descr="ttbarLHC7TeV68c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1181100"/>
            <a:ext cx="6629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564" name="Group 5"/>
          <p:cNvGrpSpPr>
            <a:grpSpLocks/>
          </p:cNvGrpSpPr>
          <p:nvPr/>
        </p:nvGrpSpPr>
        <p:grpSpPr bwMode="auto">
          <a:xfrm>
            <a:off x="6491288" y="1485900"/>
            <a:ext cx="2652712" cy="3743325"/>
            <a:chOff x="4089" y="936"/>
            <a:chExt cx="1671" cy="2358"/>
          </a:xfrm>
        </p:grpSpPr>
        <p:pic>
          <p:nvPicPr>
            <p:cNvPr id="66566" name="Picture 6" descr="ratiogglumi1_68c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89" y="936"/>
              <a:ext cx="1671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7" name="Picture 7" descr="ratiogglumi2_68c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89" y="2161"/>
              <a:ext cx="1671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6565" name="Rectangle 8"/>
          <p:cNvSpPr>
            <a:spLocks noChangeArrowheads="1"/>
          </p:cNvSpPr>
          <p:nvPr/>
        </p:nvSpPr>
        <p:spPr bwMode="auto">
          <a:xfrm>
            <a:off x="468313" y="-1746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>
                <a:solidFill>
                  <a:srgbClr val="990000"/>
                </a:solidFill>
              </a:rPr>
              <a:t>benchmark top cross sections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FCFE3C2-D291-4969-904F-0AA3CF33DF84}" type="slidenum">
              <a:rPr lang="en-GB" smtClean="0"/>
              <a:pPr/>
              <a:t>53</a:t>
            </a:fld>
            <a:endParaRPr lang="en-GB" smtClean="0"/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17125" t="31308" r="18695" b="33275"/>
          <a:stretch>
            <a:fillRect/>
          </a:stretch>
        </p:blipFill>
        <p:spPr bwMode="auto">
          <a:xfrm>
            <a:off x="323850" y="1844675"/>
            <a:ext cx="7596188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Rectangle 8"/>
          <p:cNvSpPr>
            <a:spLocks noChangeArrowheads="1"/>
          </p:cNvSpPr>
          <p:nvPr/>
        </p:nvSpPr>
        <p:spPr bwMode="auto">
          <a:xfrm>
            <a:off x="395288" y="3333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>
                <a:solidFill>
                  <a:srgbClr val="990000"/>
                </a:solidFill>
              </a:rPr>
              <a:t>NNLO approximations to </a:t>
            </a:r>
            <a:r>
              <a:rPr lang="en-GB" sz="3600">
                <a:solidFill>
                  <a:srgbClr val="990000"/>
                </a:solidFill>
                <a:sym typeface="Symbol" pitchFamily="18" charset="2"/>
              </a:rPr>
              <a:t></a:t>
            </a:r>
            <a:r>
              <a:rPr lang="en-GB" sz="3600">
                <a:solidFill>
                  <a:srgbClr val="990000"/>
                </a:solidFill>
              </a:rPr>
              <a:t>(tt)</a:t>
            </a:r>
          </a:p>
        </p:txBody>
      </p:sp>
      <p:sp>
        <p:nvSpPr>
          <p:cNvPr id="67589" name="TextBox 4"/>
          <p:cNvSpPr txBox="1">
            <a:spLocks noChangeArrowheads="1"/>
          </p:cNvSpPr>
          <p:nvPr/>
        </p:nvSpPr>
        <p:spPr bwMode="auto">
          <a:xfrm>
            <a:off x="3132138" y="4149725"/>
            <a:ext cx="24368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6600"/>
                </a:solidFill>
              </a:rPr>
              <a:t>Ben Pecjak, EPS2011</a:t>
            </a:r>
            <a:endParaRPr lang="en-US">
              <a:solidFill>
                <a:srgbClr val="0066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69888" y="4868863"/>
            <a:ext cx="8774112" cy="1584325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  <a:defRPr/>
            </a:pPr>
            <a:r>
              <a:rPr lang="en-GB" sz="2400" dirty="0">
                <a:solidFill>
                  <a:srgbClr val="006600"/>
                </a:solidFill>
              </a:rPr>
              <a:t>MSTW2008</a:t>
            </a:r>
            <a:r>
              <a:rPr lang="en-GB" sz="2400" dirty="0">
                <a:solidFill>
                  <a:srgbClr val="0070C0"/>
                </a:solidFill>
              </a:rPr>
              <a:t>,   </a:t>
            </a:r>
            <a:r>
              <a:rPr lang="en-GB" sz="2400" dirty="0" err="1">
                <a:solidFill>
                  <a:srgbClr val="002060"/>
                </a:solidFill>
              </a:rPr>
              <a:t>m</a:t>
            </a:r>
            <a:r>
              <a:rPr lang="en-GB" sz="2400" baseline="-25000" dirty="0" err="1">
                <a:solidFill>
                  <a:srgbClr val="002060"/>
                </a:solidFill>
              </a:rPr>
              <a:t>top</a:t>
            </a:r>
            <a:r>
              <a:rPr lang="en-GB" sz="2400" dirty="0">
                <a:solidFill>
                  <a:srgbClr val="002060"/>
                </a:solidFill>
              </a:rPr>
              <a:t> = 173.1 </a:t>
            </a:r>
            <a:r>
              <a:rPr lang="en-GB" sz="2400" dirty="0" err="1">
                <a:solidFill>
                  <a:srgbClr val="002060"/>
                </a:solidFill>
              </a:rPr>
              <a:t>GeV</a:t>
            </a:r>
            <a:r>
              <a:rPr lang="en-GB" sz="2400" dirty="0">
                <a:solidFill>
                  <a:srgbClr val="002060"/>
                </a:solidFill>
              </a:rPr>
              <a:t>  , </a:t>
            </a:r>
            <a:r>
              <a:rPr lang="en-GB" sz="2400" dirty="0" err="1">
                <a:solidFill>
                  <a:srgbClr val="002060"/>
                </a:solidFill>
              </a:rPr>
              <a:t>m</a:t>
            </a:r>
            <a:r>
              <a:rPr lang="en-GB" sz="2400" baseline="-25000" dirty="0" err="1">
                <a:solidFill>
                  <a:srgbClr val="002060"/>
                </a:solidFill>
              </a:rPr>
              <a:t>top</a:t>
            </a:r>
            <a:r>
              <a:rPr lang="en-GB" sz="2400" dirty="0">
                <a:solidFill>
                  <a:srgbClr val="002060"/>
                </a:solidFill>
              </a:rPr>
              <a:t>/2 &lt; </a:t>
            </a:r>
            <a:r>
              <a:rPr lang="en-GB" sz="2400" dirty="0">
                <a:solidFill>
                  <a:srgbClr val="002060"/>
                </a:solidFill>
                <a:sym typeface="Symbol"/>
              </a:rPr>
              <a:t></a:t>
            </a:r>
            <a:r>
              <a:rPr lang="en-GB" sz="2400" baseline="-25000" dirty="0">
                <a:solidFill>
                  <a:srgbClr val="002060"/>
                </a:solidFill>
                <a:sym typeface="Symbol"/>
              </a:rPr>
              <a:t>F</a:t>
            </a:r>
            <a:r>
              <a:rPr lang="en-GB" sz="2400" dirty="0">
                <a:solidFill>
                  <a:srgbClr val="002060"/>
                </a:solidFill>
                <a:sym typeface="Symbol"/>
              </a:rPr>
              <a:t> = 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>
                <a:solidFill>
                  <a:srgbClr val="002060"/>
                </a:solidFill>
                <a:sym typeface="Symbol"/>
              </a:rPr>
              <a:t></a:t>
            </a:r>
            <a:r>
              <a:rPr lang="en-GB" sz="2400" baseline="-25000" dirty="0">
                <a:solidFill>
                  <a:srgbClr val="002060"/>
                </a:solidFill>
                <a:sym typeface="Symbol"/>
              </a:rPr>
              <a:t>R</a:t>
            </a:r>
            <a:r>
              <a:rPr lang="en-GB" sz="2400" dirty="0">
                <a:solidFill>
                  <a:srgbClr val="002060"/>
                </a:solidFill>
                <a:sym typeface="Symbol"/>
              </a:rPr>
              <a:t> &lt;  2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</a:t>
            </a:r>
            <a:r>
              <a:rPr lang="en-GB" sz="2400" baseline="-25000" dirty="0" err="1">
                <a:solidFill>
                  <a:srgbClr val="002060"/>
                </a:solidFill>
              </a:rPr>
              <a:t>top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  <a:defRPr/>
            </a:pPr>
            <a:r>
              <a:rPr lang="en-GB" sz="2400" dirty="0"/>
              <a:t>errors are </a:t>
            </a:r>
            <a:r>
              <a:rPr lang="en-GB" sz="2400" dirty="0">
                <a:solidFill>
                  <a:srgbClr val="002060"/>
                </a:solidFill>
              </a:rPr>
              <a:t>90%cl PDF + scale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  <a:defRPr/>
            </a:pPr>
            <a:r>
              <a:rPr lang="en-GB" sz="2400" dirty="0"/>
              <a:t>variation between different </a:t>
            </a:r>
            <a:r>
              <a:rPr lang="en-GB" sz="2400" dirty="0" err="1"/>
              <a:t>pdf</a:t>
            </a:r>
            <a:r>
              <a:rPr lang="en-GB" sz="2400" dirty="0"/>
              <a:t> sets generally larger... </a:t>
            </a:r>
            <a:endParaRPr lang="en-GB" sz="4000" kern="0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GB" sz="4000" kern="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1725" y="1989138"/>
            <a:ext cx="776288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}</a:t>
            </a:r>
            <a:endParaRPr lang="en-US" sz="96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7592" name="TextBox 9"/>
          <p:cNvSpPr txBox="1">
            <a:spLocks noChangeArrowheads="1"/>
          </p:cNvSpPr>
          <p:nvPr/>
        </p:nvSpPr>
        <p:spPr bwMode="auto">
          <a:xfrm>
            <a:off x="8027988" y="2708275"/>
            <a:ext cx="96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NNLO~</a:t>
            </a:r>
            <a:endParaRPr 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7340ED8-01D6-4239-8B9A-5432D5323AB7}" type="slidenum">
              <a:rPr lang="en-GB" smtClean="0"/>
              <a:pPr/>
              <a:t>54</a:t>
            </a:fld>
            <a:endParaRPr lang="en-GB" smtClean="0"/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 cstate="print"/>
          <a:srcRect l="28937" t="27444" r="21057" b="15887"/>
          <a:stretch>
            <a:fillRect/>
          </a:stretch>
        </p:blipFill>
        <p:spPr bwMode="auto">
          <a:xfrm>
            <a:off x="827088" y="765175"/>
            <a:ext cx="6481762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Box 3"/>
          <p:cNvSpPr txBox="1">
            <a:spLocks noChangeArrowheads="1"/>
          </p:cNvSpPr>
          <p:nvPr/>
        </p:nvSpPr>
        <p:spPr bwMode="auto">
          <a:xfrm>
            <a:off x="1619250" y="5661025"/>
            <a:ext cx="670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a high top cross section disfavours a soft high-x gluon pdf</a:t>
            </a:r>
            <a:endParaRPr lang="en-US" sz="2000"/>
          </a:p>
        </p:txBody>
      </p:sp>
      <p:sp>
        <p:nvSpPr>
          <p:cNvPr id="5" name="Right Arrow 4"/>
          <p:cNvSpPr/>
          <p:nvPr/>
        </p:nvSpPr>
        <p:spPr>
          <a:xfrm>
            <a:off x="755650" y="5732463"/>
            <a:ext cx="720725" cy="288925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CAC7575-24CE-41F2-9E50-06A9242EE19A}" type="slidenum">
              <a:rPr lang="en-GB" smtClean="0"/>
              <a:pPr/>
              <a:t>55</a:t>
            </a:fld>
            <a:endParaRPr lang="en-GB" smtClean="0"/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 cstate="print"/>
          <a:srcRect l="32809" t="13512" r="33333" b="5182"/>
          <a:stretch>
            <a:fillRect/>
          </a:stretch>
        </p:blipFill>
        <p:spPr bwMode="auto">
          <a:xfrm>
            <a:off x="4211638" y="476250"/>
            <a:ext cx="4335462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TextBox 3"/>
          <p:cNvSpPr txBox="1">
            <a:spLocks noChangeArrowheads="1"/>
          </p:cNvSpPr>
          <p:nvPr/>
        </p:nvSpPr>
        <p:spPr bwMode="auto">
          <a:xfrm>
            <a:off x="611188" y="981075"/>
            <a:ext cx="360045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90000"/>
              </a:buClr>
              <a:buSzPct val="150000"/>
              <a:buFont typeface="Arial" charset="0"/>
              <a:buChar char="•"/>
            </a:pPr>
            <a:r>
              <a:rPr lang="en-GB" sz="2400"/>
              <a:t> can we use the top cross section to cross-calibrate the gg</a:t>
            </a:r>
            <a:r>
              <a:rPr lang="en-GB" sz="2400">
                <a:sym typeface="Wingdings" pitchFamily="2" charset="2"/>
              </a:rPr>
              <a:t> </a:t>
            </a:r>
            <a:r>
              <a:rPr lang="en-GB" sz="2400"/>
              <a:t>Higgs cross section? </a:t>
            </a:r>
          </a:p>
          <a:p>
            <a:pPr>
              <a:buClr>
                <a:srgbClr val="990000"/>
              </a:buClr>
              <a:buSzPct val="150000"/>
            </a:pPr>
            <a:r>
              <a:rPr lang="en-GB"/>
              <a:t>(both are </a:t>
            </a:r>
            <a:r>
              <a:rPr lang="en-GB">
                <a:solidFill>
                  <a:srgbClr val="000066"/>
                </a:solidFill>
                <a:sym typeface="Symbol" pitchFamily="18" charset="2"/>
              </a:rPr>
              <a:t></a:t>
            </a:r>
            <a:r>
              <a:rPr lang="en-GB" baseline="-25000">
                <a:solidFill>
                  <a:srgbClr val="000066"/>
                </a:solidFill>
                <a:sym typeface="Symbol" pitchFamily="18" charset="2"/>
              </a:rPr>
              <a:t>S</a:t>
            </a:r>
            <a:r>
              <a:rPr lang="en-GB" baseline="30000">
                <a:solidFill>
                  <a:srgbClr val="000066"/>
                </a:solidFill>
                <a:sym typeface="Symbol" pitchFamily="18" charset="2"/>
              </a:rPr>
              <a:t>2</a:t>
            </a:r>
            <a:r>
              <a:rPr lang="en-GB">
                <a:solidFill>
                  <a:srgbClr val="000066"/>
                </a:solidFill>
                <a:sym typeface="Symbol" pitchFamily="18" charset="2"/>
              </a:rPr>
              <a:t> * g * g </a:t>
            </a:r>
            <a:r>
              <a:rPr lang="en-GB">
                <a:sym typeface="Symbol" pitchFamily="18" charset="2"/>
              </a:rPr>
              <a:t>dominated)</a:t>
            </a:r>
            <a:endParaRPr lang="en-GB" sz="2400"/>
          </a:p>
          <a:p>
            <a:pPr>
              <a:buClr>
                <a:srgbClr val="990000"/>
              </a:buClr>
              <a:buSzPct val="150000"/>
              <a:buFont typeface="Arial" charset="0"/>
              <a:buChar char="•"/>
            </a:pPr>
            <a:endParaRPr lang="en-GB" sz="2400"/>
          </a:p>
          <a:p>
            <a:pPr>
              <a:buClr>
                <a:srgbClr val="990000"/>
              </a:buClr>
              <a:buSzPct val="150000"/>
              <a:buFont typeface="Arial" charset="0"/>
              <a:buChar char="•"/>
            </a:pPr>
            <a:r>
              <a:rPr lang="en-GB" sz="2400"/>
              <a:t> i.e. is the pdf uncertainty on the H/tt </a:t>
            </a:r>
            <a:r>
              <a:rPr lang="en-GB" sz="2400" i="1">
                <a:solidFill>
                  <a:srgbClr val="990000"/>
                </a:solidFill>
              </a:rPr>
              <a:t>ratio</a:t>
            </a:r>
            <a:r>
              <a:rPr lang="en-GB" sz="2400"/>
              <a:t> smaller than on the individual H cross section?</a:t>
            </a:r>
          </a:p>
          <a:p>
            <a:pPr>
              <a:buClr>
                <a:srgbClr val="990000"/>
              </a:buClr>
              <a:buSzPct val="150000"/>
              <a:buFont typeface="Arial" charset="0"/>
              <a:buChar char="•"/>
            </a:pPr>
            <a:endParaRPr lang="en-GB" sz="2400"/>
          </a:p>
          <a:p>
            <a:pPr>
              <a:buClr>
                <a:srgbClr val="990000"/>
              </a:buClr>
              <a:buSzPct val="150000"/>
              <a:buFont typeface="Arial" charset="0"/>
              <a:buChar char="•"/>
            </a:pPr>
            <a:r>
              <a:rPr lang="en-GB" sz="2400"/>
              <a:t> Heavy Higgs </a:t>
            </a:r>
            <a:r>
              <a:rPr lang="en-GB" sz="240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en-GB" sz="2000">
                <a:solidFill>
                  <a:srgbClr val="990000"/>
                </a:solidFill>
                <a:sym typeface="Wingdings" pitchFamily="2" charset="2"/>
              </a:rPr>
              <a:t>YES</a:t>
            </a:r>
            <a:endParaRPr lang="en-GB" sz="2400">
              <a:solidFill>
                <a:srgbClr val="990000"/>
              </a:solidFill>
              <a:sym typeface="Wingdings" pitchFamily="2" charset="2"/>
            </a:endParaRPr>
          </a:p>
          <a:p>
            <a:pPr>
              <a:buClr>
                <a:srgbClr val="990000"/>
              </a:buClr>
              <a:buSzPct val="150000"/>
            </a:pPr>
            <a:r>
              <a:rPr lang="en-GB" sz="2400">
                <a:sym typeface="Wingdings" pitchFamily="2" charset="2"/>
              </a:rPr>
              <a:t>   Light Higgs </a:t>
            </a:r>
            <a:r>
              <a:rPr lang="en-GB" sz="240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en-GB" sz="2000">
                <a:solidFill>
                  <a:srgbClr val="990000"/>
                </a:solidFill>
                <a:sym typeface="Wingdings" pitchFamily="2" charset="2"/>
              </a:rPr>
              <a:t>NO</a:t>
            </a:r>
            <a:endParaRPr lang="en-US" sz="240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1748CF4-898F-4B5D-98E4-B114669563BE}" type="slidenum">
              <a:rPr lang="en-GB" smtClean="0"/>
              <a:pPr/>
              <a:t>56</a:t>
            </a:fld>
            <a:endParaRPr lang="en-GB" smtClean="0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8680"/>
            <a:ext cx="8229600" cy="1143000"/>
          </a:xfrm>
        </p:spPr>
        <p:txBody>
          <a:bodyPr/>
          <a:lstStyle/>
          <a:p>
            <a:pPr eaLnBrk="1" hangingPunct="1"/>
            <a:r>
              <a:rPr lang="en-GB" sz="5400" dirty="0" smtClean="0">
                <a:solidFill>
                  <a:srgbClr val="990000"/>
                </a:solidFill>
              </a:rPr>
              <a:t>jets</a:t>
            </a:r>
            <a:endParaRPr lang="en-US" sz="5400" dirty="0" smtClean="0">
              <a:solidFill>
                <a:srgbClr val="990000"/>
              </a:solidFill>
            </a:endParaRP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 cstate="print"/>
          <a:srcRect l="54858" t="27350" r="4718" b="10371"/>
          <a:stretch>
            <a:fillRect/>
          </a:stretch>
        </p:blipFill>
        <p:spPr bwMode="auto">
          <a:xfrm>
            <a:off x="2267744" y="1988840"/>
            <a:ext cx="4104456" cy="383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63688" y="6021288"/>
            <a:ext cx="5316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</a:t>
            </a:r>
            <a:r>
              <a:rPr lang="en-GB" sz="2400" dirty="0" smtClean="0"/>
              <a:t>o far, no obvious problems for </a:t>
            </a:r>
            <a:r>
              <a:rPr lang="en-GB" sz="2400" dirty="0" err="1" smtClean="0"/>
              <a:t>pdfs</a:t>
            </a:r>
            <a:r>
              <a:rPr lang="en-GB" sz="2400" dirty="0" smtClean="0"/>
              <a:t>...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842664" y="6115068"/>
            <a:ext cx="720725" cy="288925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A66E43-1A0F-40DD-8F6F-AFB34A54739E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0" y="404664"/>
            <a:ext cx="9144000" cy="4392488"/>
            <a:chOff x="0" y="404664"/>
            <a:chExt cx="9144000" cy="4392488"/>
          </a:xfrm>
        </p:grpSpPr>
        <p:pic>
          <p:nvPicPr>
            <p:cNvPr id="1628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3883" t="24219" r="7868" b="21287"/>
            <a:stretch>
              <a:fillRect/>
            </a:stretch>
          </p:blipFill>
          <p:spPr bwMode="auto">
            <a:xfrm>
              <a:off x="0" y="404664"/>
              <a:ext cx="9063864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4355976" y="3861048"/>
              <a:ext cx="4788024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67239" y="5013176"/>
            <a:ext cx="8165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90000"/>
              </a:buClr>
              <a:buSzPct val="150000"/>
            </a:pPr>
            <a:r>
              <a:rPr lang="en-GB" sz="2000" u="sng" dirty="0" smtClean="0">
                <a:solidFill>
                  <a:srgbClr val="990000"/>
                </a:solidFill>
              </a:rPr>
              <a:t>Note: </a:t>
            </a:r>
          </a:p>
          <a:p>
            <a:pPr>
              <a:buClr>
                <a:srgbClr val="990000"/>
              </a:buClr>
              <a:buSzPct val="150000"/>
              <a:buFont typeface="Arial" pitchFamily="34" charset="0"/>
              <a:buChar char="•"/>
            </a:pPr>
            <a:r>
              <a:rPr lang="en-GB" sz="2000" dirty="0" smtClean="0"/>
              <a:t> 	theory = </a:t>
            </a:r>
            <a:r>
              <a:rPr lang="en-GB" sz="2000" dirty="0" err="1" smtClean="0"/>
              <a:t>NLOJet</a:t>
            </a:r>
            <a:r>
              <a:rPr lang="en-GB" sz="2000" dirty="0" smtClean="0"/>
              <a:t>++ MC = NLO </a:t>
            </a:r>
            <a:r>
              <a:rPr lang="en-GB" sz="2000" dirty="0" err="1" smtClean="0"/>
              <a:t>pQCD</a:t>
            </a:r>
            <a:r>
              <a:rPr lang="en-GB" sz="2000" dirty="0" smtClean="0"/>
              <a:t> + non. </a:t>
            </a:r>
            <a:r>
              <a:rPr lang="en-GB" sz="2000" dirty="0"/>
              <a:t>p</a:t>
            </a:r>
            <a:r>
              <a:rPr lang="en-GB" sz="2000" dirty="0" smtClean="0"/>
              <a:t>ert. corrections</a:t>
            </a:r>
          </a:p>
          <a:p>
            <a:pPr>
              <a:buClr>
                <a:srgbClr val="990000"/>
              </a:buClr>
              <a:buSzPct val="150000"/>
              <a:buFont typeface="Arial" pitchFamily="34" charset="0"/>
              <a:buChar char="•"/>
            </a:pPr>
            <a:r>
              <a:rPr lang="en-GB" sz="2000" dirty="0" smtClean="0"/>
              <a:t> 	tendency for POWHEG  (also based on NLO </a:t>
            </a:r>
            <a:r>
              <a:rPr lang="en-GB" sz="2000" dirty="0" err="1" smtClean="0"/>
              <a:t>pQCD</a:t>
            </a:r>
            <a:r>
              <a:rPr lang="en-GB" sz="2000" dirty="0" smtClean="0"/>
              <a:t>) to give 	steeper slope?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033F038-D950-469E-9435-5A9BC5228F2E}" type="slidenum">
              <a:rPr lang="en-GB" smtClean="0"/>
              <a:pPr/>
              <a:t>58</a:t>
            </a:fld>
            <a:endParaRPr lang="en-GB" smtClean="0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 cstate="print"/>
          <a:srcRect l="19093" t="27444" r="18301" b="22328"/>
          <a:stretch>
            <a:fillRect/>
          </a:stretch>
        </p:blipFill>
        <p:spPr bwMode="auto">
          <a:xfrm>
            <a:off x="323528" y="1412776"/>
            <a:ext cx="8243888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3528" y="26064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kern="0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GB" sz="3600" kern="0" dirty="0" smtClean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omparison with different </a:t>
            </a:r>
            <a:r>
              <a:rPr lang="en-GB" sz="3600" kern="0" dirty="0" err="1" smtClean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pdfs</a:t>
            </a:r>
            <a:r>
              <a:rPr lang="en-GB" sz="3600" kern="0" dirty="0" smtClean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 (CMS)</a:t>
            </a:r>
            <a:endParaRPr kumimoji="0" lang="en-GB" sz="3600" b="0" i="0" u="none" strike="noStrike" kern="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674349B-1DC7-4DCB-9553-B37286042194}" type="slidenum">
              <a:rPr lang="en-GB" smtClean="0"/>
              <a:pPr/>
              <a:t>59</a:t>
            </a:fld>
            <a:endParaRPr lang="en-GB" smtClean="0"/>
          </a:p>
        </p:txBody>
      </p:sp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1646518" y="1557338"/>
            <a:ext cx="549060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6600" dirty="0" smtClean="0">
                <a:solidFill>
                  <a:srgbClr val="990000"/>
                </a:solidFill>
              </a:rPr>
              <a:t>4</a:t>
            </a:r>
            <a:endParaRPr lang="en-GB" sz="9600" dirty="0">
              <a:solidFill>
                <a:srgbClr val="990000"/>
              </a:solidFill>
            </a:endParaRP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s</a:t>
            </a:r>
            <a:r>
              <a:rPr lang="en-GB" sz="3200" dirty="0" smtClean="0"/>
              <a:t>ummary: issues </a:t>
            </a:r>
            <a:r>
              <a:rPr lang="en-GB" sz="3200" dirty="0"/>
              <a:t>and outlook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37EFB2D-1755-40DB-B6E8-5628FE9E0360}" type="slidenum">
              <a:rPr lang="en-GB" smtClean="0"/>
              <a:pPr/>
              <a:t>6</a:t>
            </a:fld>
            <a:endParaRPr lang="en-GB" smtClean="0"/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 cstate="print"/>
          <a:srcRect l="17325" t="29292" r="20607" b="3407"/>
          <a:stretch>
            <a:fillRect/>
          </a:stretch>
        </p:blipFill>
        <p:spPr bwMode="auto">
          <a:xfrm>
            <a:off x="395288" y="620713"/>
            <a:ext cx="8561387" cy="564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AC55952-43DE-4397-B8A7-67651D6ED767}" type="slidenum">
              <a:rPr lang="en-GB" smtClean="0"/>
              <a:pPr/>
              <a:t>60</a:t>
            </a:fld>
            <a:endParaRPr lang="en-GB" smtClean="0"/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1925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990000"/>
                </a:solidFill>
              </a:rPr>
              <a:t>issues and outlook</a:t>
            </a:r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765175"/>
            <a:ext cx="8820150" cy="6219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>
                <a:sym typeface="Symbol" pitchFamily="18" charset="2"/>
              </a:rPr>
              <a:t>continuing convergence between the various </a:t>
            </a:r>
            <a:r>
              <a:rPr lang="en-GB" sz="2400" dirty="0" err="1" smtClean="0">
                <a:sym typeface="Symbol" pitchFamily="18" charset="2"/>
              </a:rPr>
              <a:t>pdf</a:t>
            </a:r>
            <a:r>
              <a:rPr lang="en-GB" sz="2400" dirty="0" smtClean="0">
                <a:sym typeface="Symbol" pitchFamily="18" charset="2"/>
              </a:rPr>
              <a:t> sets; more NNLO sets becoming available; residual differences in central values largely understood</a:t>
            </a: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endParaRPr lang="en-GB" sz="2400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outstanding issues include: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000" dirty="0" smtClean="0"/>
              <a:t>combined HERA data not yet in all fits (although preliminary </a:t>
            </a:r>
            <a:r>
              <a:rPr lang="en-GB" sz="2000" dirty="0" smtClean="0">
                <a:solidFill>
                  <a:srgbClr val="006600"/>
                </a:solidFill>
              </a:rPr>
              <a:t>MSTW</a:t>
            </a:r>
            <a:r>
              <a:rPr lang="en-GB" sz="2000" dirty="0" smtClean="0"/>
              <a:t> studies exist)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000" dirty="0" smtClean="0"/>
              <a:t>difficulty of reconciling </a:t>
            </a:r>
            <a:r>
              <a:rPr lang="en-GB" sz="2000" dirty="0" smtClean="0">
                <a:solidFill>
                  <a:srgbClr val="990000"/>
                </a:solidFill>
              </a:rPr>
              <a:t>Run II Tevatron W asymmetry data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000" dirty="0" smtClean="0"/>
              <a:t>proper assessment of uncertainties due to treatment of heavy quark flavours (definition and variation of </a:t>
            </a:r>
            <a:r>
              <a:rPr lang="en-GB" sz="2000" dirty="0" err="1" smtClean="0">
                <a:solidFill>
                  <a:srgbClr val="000066"/>
                </a:solidFill>
              </a:rPr>
              <a:t>m</a:t>
            </a:r>
            <a:r>
              <a:rPr lang="en-GB" sz="2000" baseline="-25000" dirty="0" err="1" smtClean="0">
                <a:solidFill>
                  <a:srgbClr val="000066"/>
                </a:solidFill>
              </a:rPr>
              <a:t>c,b</a:t>
            </a:r>
            <a:r>
              <a:rPr lang="en-GB" sz="2000" dirty="0" smtClean="0"/>
              <a:t>, GM-VFNS optimal but not uniquely defined)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000" dirty="0" smtClean="0"/>
              <a:t>influence of </a:t>
            </a:r>
            <a:r>
              <a:rPr lang="en-GB" sz="2000" dirty="0" smtClean="0">
                <a:solidFill>
                  <a:schemeClr val="accent2"/>
                </a:solidFill>
              </a:rPr>
              <a:t>[</a:t>
            </a:r>
            <a:r>
              <a:rPr lang="en-GB" sz="2000" dirty="0" smtClean="0">
                <a:solidFill>
                  <a:schemeClr val="accent2"/>
                </a:solidFill>
                <a:sym typeface="Symbol" pitchFamily="18" charset="2"/>
              </a:rPr>
              <a:t></a:t>
            </a:r>
            <a:r>
              <a:rPr lang="en-GB" sz="2000" baseline="-25000" dirty="0" smtClean="0">
                <a:solidFill>
                  <a:schemeClr val="accent2"/>
                </a:solidFill>
                <a:sym typeface="Symbol" pitchFamily="18" charset="2"/>
              </a:rPr>
              <a:t>S</a:t>
            </a:r>
            <a:r>
              <a:rPr lang="en-GB" sz="1200" baseline="-25000" dirty="0" smtClean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GB" sz="2000" dirty="0" err="1" smtClean="0">
                <a:solidFill>
                  <a:schemeClr val="accent2"/>
                </a:solidFill>
              </a:rPr>
              <a:t>ln</a:t>
            </a:r>
            <a:r>
              <a:rPr lang="en-GB" sz="2000" dirty="0" smtClean="0">
                <a:solidFill>
                  <a:schemeClr val="accent2"/>
                </a:solidFill>
              </a:rPr>
              <a:t>(1/x)]</a:t>
            </a:r>
            <a:r>
              <a:rPr lang="en-GB" sz="2000" baseline="30000" dirty="0" smtClean="0">
                <a:solidFill>
                  <a:schemeClr val="accent2"/>
                </a:solidFill>
              </a:rPr>
              <a:t>n</a:t>
            </a:r>
            <a:r>
              <a:rPr lang="en-GB" sz="2000" dirty="0" smtClean="0"/>
              <a:t> beyond-NNLO contributions?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000" dirty="0" smtClean="0"/>
              <a:t>‘QED </a:t>
            </a:r>
            <a:r>
              <a:rPr lang="en-GB" sz="2000" dirty="0" err="1" smtClean="0"/>
              <a:t>pdfs</a:t>
            </a:r>
            <a:r>
              <a:rPr lang="en-GB" sz="2000" dirty="0" smtClean="0"/>
              <a:t>’ (nothing since </a:t>
            </a:r>
            <a:r>
              <a:rPr lang="en-GB" sz="2000" dirty="0" smtClean="0">
                <a:solidFill>
                  <a:srgbClr val="006600"/>
                </a:solidFill>
              </a:rPr>
              <a:t>MRST 2004; </a:t>
            </a:r>
            <a:r>
              <a:rPr lang="en-GB" sz="2000" dirty="0" smtClean="0"/>
              <a:t>now needed for precision EW)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  <a:buFontTx/>
              <a:buNone/>
            </a:pPr>
            <a:endParaRPr lang="en-GB" sz="2000" dirty="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‘overall best’ theory prediction and uncertainty?!  - average / envelope of </a:t>
            </a:r>
            <a:r>
              <a:rPr lang="en-GB" sz="2400" dirty="0" smtClean="0">
                <a:solidFill>
                  <a:srgbClr val="006600"/>
                </a:solidFill>
              </a:rPr>
              <a:t>CTEQ/NNPDF/MSTW 68%cl </a:t>
            </a:r>
            <a:r>
              <a:rPr lang="en-GB" sz="2400" dirty="0" smtClean="0"/>
              <a:t>has been advocated, e.g. for </a:t>
            </a:r>
            <a:r>
              <a:rPr lang="en-GB" sz="2400" dirty="0" smtClean="0">
                <a:solidFill>
                  <a:srgbClr val="000066"/>
                </a:solidFill>
                <a:sym typeface="Symbol" pitchFamily="18" charset="2"/>
              </a:rPr>
              <a:t>(</a:t>
            </a:r>
            <a:r>
              <a:rPr lang="en-GB" sz="2400" dirty="0" smtClean="0">
                <a:solidFill>
                  <a:srgbClr val="000066"/>
                </a:solidFill>
              </a:rPr>
              <a:t>Higgs) </a:t>
            </a:r>
            <a:r>
              <a:rPr lang="en-GB" sz="2400" dirty="0" smtClean="0"/>
              <a:t>predictions</a:t>
            </a:r>
            <a:endParaRPr lang="en-GB" sz="4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AC55952-43DE-4397-B8A7-67651D6ED767}" type="slidenum">
              <a:rPr lang="en-GB" smtClean="0"/>
              <a:pPr/>
              <a:t>61</a:t>
            </a:fld>
            <a:endParaRPr lang="en-GB" smtClean="0"/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990000"/>
                </a:solidFill>
              </a:rPr>
              <a:t>issues and outlook contd.</a:t>
            </a:r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30" y="1745679"/>
            <a:ext cx="9071670" cy="6219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>
                <a:sym typeface="Symbol" pitchFamily="18" charset="2"/>
              </a:rPr>
              <a:t>LHC data now at point of being able to discriminate between </a:t>
            </a:r>
            <a:r>
              <a:rPr lang="en-GB" sz="2400" dirty="0" err="1" smtClean="0">
                <a:sym typeface="Symbol" pitchFamily="18" charset="2"/>
              </a:rPr>
              <a:t>pdfs</a:t>
            </a:r>
            <a:r>
              <a:rPr lang="en-GB" sz="2400" dirty="0" smtClean="0">
                <a:sym typeface="Symbol" pitchFamily="18" charset="2"/>
              </a:rPr>
              <a:t>: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000" dirty="0" smtClean="0"/>
              <a:t>small-x </a:t>
            </a:r>
            <a:r>
              <a:rPr lang="en-GB" sz="20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GB" sz="2000" b="1" i="1" baseline="-25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GB" sz="2000" dirty="0" smtClean="0"/>
              <a:t> and </a:t>
            </a:r>
            <a:r>
              <a:rPr lang="en-GB" sz="20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GB" sz="2000" b="1" i="1" baseline="-25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GB" sz="2000" dirty="0" smtClean="0"/>
              <a:t> can now be fine-tuned using W </a:t>
            </a:r>
            <a:r>
              <a:rPr lang="en-GB" sz="2000" dirty="0" smtClean="0">
                <a:sym typeface="Wingdings" pitchFamily="2" charset="2"/>
              </a:rPr>
              <a:t> </a:t>
            </a:r>
            <a:r>
              <a:rPr lang="en-GB" sz="2000" dirty="0" smtClean="0">
                <a:solidFill>
                  <a:srgbClr val="990000"/>
                </a:solidFill>
              </a:rPr>
              <a:t>lepton asymmetry data 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000" dirty="0" smtClean="0">
                <a:solidFill>
                  <a:srgbClr val="990000"/>
                </a:solidFill>
              </a:rPr>
              <a:t>Z rapidity distribution </a:t>
            </a:r>
            <a:r>
              <a:rPr lang="en-GB" sz="2000" dirty="0" smtClean="0"/>
              <a:t>fine-tunes </a:t>
            </a:r>
            <a:r>
              <a:rPr lang="en-GB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GB" sz="2000" dirty="0" smtClean="0"/>
              <a:t> distribution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000" dirty="0" smtClean="0">
                <a:solidFill>
                  <a:srgbClr val="990000"/>
                </a:solidFill>
              </a:rPr>
              <a:t>top cross section </a:t>
            </a:r>
            <a:r>
              <a:rPr lang="en-GB" sz="2000" dirty="0" smtClean="0"/>
              <a:t>begins to resolves hard/soft </a:t>
            </a:r>
            <a:r>
              <a:rPr lang="en-GB" sz="2000" i="1" dirty="0" smtClean="0">
                <a:solidFill>
                  <a:srgbClr val="000066"/>
                </a:solidFill>
              </a:rPr>
              <a:t>gluon</a:t>
            </a:r>
            <a:r>
              <a:rPr lang="en-GB" sz="2000" dirty="0" smtClean="0"/>
              <a:t> issue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000" dirty="0" smtClean="0"/>
              <a:t>... and is correlated with </a:t>
            </a:r>
            <a:r>
              <a:rPr lang="en-GB" sz="2000" dirty="0" smtClean="0">
                <a:solidFill>
                  <a:srgbClr val="990000"/>
                </a:solidFill>
              </a:rPr>
              <a:t>jet cross sections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000" dirty="0" smtClean="0"/>
              <a:t> </a:t>
            </a:r>
            <a:r>
              <a:rPr lang="en-GB" sz="2000" dirty="0" smtClean="0">
                <a:solidFill>
                  <a:srgbClr val="990000"/>
                </a:solidFill>
              </a:rPr>
              <a:t>W,Z + c jet </a:t>
            </a:r>
            <a:r>
              <a:rPr lang="en-GB" sz="2000" dirty="0" smtClean="0"/>
              <a:t>may be able to provide new information on </a:t>
            </a:r>
            <a:r>
              <a:rPr lang="en-GB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s, c </a:t>
            </a:r>
            <a:r>
              <a:rPr lang="en-GB" sz="2000" dirty="0" err="1" smtClean="0"/>
              <a:t>pdfs</a:t>
            </a:r>
            <a:endParaRPr lang="en-GB" sz="2000" dirty="0" smtClean="0"/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  <a:buNone/>
            </a:pPr>
            <a:endParaRPr lang="en-GB" sz="2000" dirty="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expect new fits including LHC data from all global fitters soon!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  <a:buFontTx/>
              <a:buNone/>
            </a:pPr>
            <a:endParaRPr lang="en-GB" sz="2000" dirty="0" smtClean="0"/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  <a:buNone/>
            </a:pPr>
            <a:endParaRPr lang="en-GB" sz="4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2895600" y="3016250"/>
            <a:ext cx="33321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400"/>
              <a:t>extra slides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5FF8968-1522-40AC-AC78-27DC23382226}" type="slidenum">
              <a:rPr lang="en-GB" smtClean="0"/>
              <a:pPr/>
              <a:t>63</a:t>
            </a:fld>
            <a:endParaRPr lang="en-GB" smtClean="0"/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 cstate="print"/>
          <a:srcRect l="16667" t="13756" r="16667" b="24962"/>
          <a:stretch>
            <a:fillRect/>
          </a:stretch>
        </p:blipFill>
        <p:spPr bwMode="auto">
          <a:xfrm>
            <a:off x="-36513" y="-26988"/>
            <a:ext cx="9144001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Box 4"/>
          <p:cNvSpPr txBox="1">
            <a:spLocks noChangeArrowheads="1"/>
          </p:cNvSpPr>
          <p:nvPr/>
        </p:nvSpPr>
        <p:spPr bwMode="auto">
          <a:xfrm>
            <a:off x="5795963" y="5084763"/>
            <a:ext cx="31607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6600"/>
                </a:solidFill>
              </a:rPr>
              <a:t>Massimiliano Grazzini (2010)</a:t>
            </a:r>
            <a:endParaRPr lang="en-US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862D31B-7A22-4684-94D5-FD399F70BB10}" type="slidenum">
              <a:rPr lang="en-GB" smtClean="0"/>
              <a:pPr/>
              <a:t>64</a:t>
            </a:fld>
            <a:endParaRPr lang="en-GB" smtClean="0"/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2" cstate="print"/>
          <a:srcRect l="16667" t="13756" r="16667" b="23250"/>
          <a:stretch>
            <a:fillRect/>
          </a:stretch>
        </p:blipFill>
        <p:spPr bwMode="auto">
          <a:xfrm>
            <a:off x="-36513" y="-100013"/>
            <a:ext cx="9144001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TextBox 4"/>
          <p:cNvSpPr txBox="1">
            <a:spLocks noChangeArrowheads="1"/>
          </p:cNvSpPr>
          <p:nvPr/>
        </p:nvSpPr>
        <p:spPr bwMode="auto">
          <a:xfrm>
            <a:off x="5795963" y="5084763"/>
            <a:ext cx="31607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6600"/>
                </a:solidFill>
              </a:rPr>
              <a:t>Massimiliano Grazzini (2010)</a:t>
            </a:r>
            <a:endParaRPr lang="en-US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90488"/>
            <a:ext cx="8229600" cy="1143001"/>
          </a:xfrm>
        </p:spPr>
        <p:txBody>
          <a:bodyPr/>
          <a:lstStyle/>
          <a:p>
            <a:pPr eaLnBrk="1" hangingPunct="1"/>
            <a:r>
              <a:rPr lang="en-GB" sz="3600" smtClean="0">
                <a:solidFill>
                  <a:srgbClr val="990000"/>
                </a:solidFill>
              </a:rPr>
              <a:t>heavy quarks: charm, bottom, …</a:t>
            </a:r>
            <a:endParaRPr lang="en-US" sz="3600" smtClean="0">
              <a:solidFill>
                <a:srgbClr val="990000"/>
              </a:solidFill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79388" y="908050"/>
            <a:ext cx="9145587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/>
              <a:t>considered sufficiently massive to allow pQCD treatment: </a:t>
            </a:r>
          </a:p>
          <a:p>
            <a:endParaRPr lang="en-GB" sz="2000"/>
          </a:p>
          <a:p>
            <a:r>
              <a:rPr lang="en-GB" sz="2000"/>
              <a:t>distinguish two regimes:</a:t>
            </a:r>
          </a:p>
          <a:p>
            <a:r>
              <a:rPr lang="en-GB" sz="2000"/>
              <a:t>(i)	       include full </a:t>
            </a:r>
            <a:r>
              <a:rPr lang="en-GB" sz="2000" b="1" i="1">
                <a:solidFill>
                  <a:schemeClr val="accent2"/>
                </a:solidFill>
                <a:latin typeface="Times New Roman" pitchFamily="18" charset="0"/>
              </a:rPr>
              <a:t>m</a:t>
            </a:r>
            <a:r>
              <a:rPr lang="en-GB" sz="2000" b="1" i="1" baseline="-25000">
                <a:solidFill>
                  <a:schemeClr val="accent2"/>
                </a:solidFill>
                <a:latin typeface="Times New Roman" pitchFamily="18" charset="0"/>
              </a:rPr>
              <a:t>H </a:t>
            </a:r>
            <a:r>
              <a:rPr lang="en-GB" sz="2000"/>
              <a:t>dependence to get correct threshold behaviour</a:t>
            </a:r>
          </a:p>
          <a:p>
            <a:r>
              <a:rPr lang="en-GB" sz="2000"/>
              <a:t>(ii)	       treat as ~massless partons to resum </a:t>
            </a:r>
            <a:r>
              <a:rPr lang="en-GB" sz="2000" b="1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</a:t>
            </a:r>
            <a:r>
              <a:rPr lang="en-GB" sz="2000" b="1" baseline="-250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S</a:t>
            </a:r>
            <a:r>
              <a:rPr lang="en-GB" sz="2000" b="1" baseline="300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n</a:t>
            </a:r>
            <a:r>
              <a:rPr lang="en-GB" sz="2000" b="1">
                <a:solidFill>
                  <a:schemeClr val="accent2"/>
                </a:solidFill>
                <a:latin typeface="Times New Roman" pitchFamily="18" charset="0"/>
              </a:rPr>
              <a:t>log</a:t>
            </a:r>
            <a:r>
              <a:rPr lang="en-GB" sz="2000" b="1" baseline="30000">
                <a:solidFill>
                  <a:schemeClr val="accent2"/>
                </a:solidFill>
                <a:latin typeface="Times New Roman" pitchFamily="18" charset="0"/>
              </a:rPr>
              <a:t>n</a:t>
            </a:r>
            <a:r>
              <a:rPr lang="en-GB" sz="2000" b="1">
                <a:solidFill>
                  <a:schemeClr val="accent2"/>
                </a:solidFill>
                <a:latin typeface="Times New Roman" pitchFamily="18" charset="0"/>
              </a:rPr>
              <a:t>(Q</a:t>
            </a:r>
            <a:r>
              <a:rPr lang="en-GB" sz="2000" b="1" baseline="30000">
                <a:solidFill>
                  <a:schemeClr val="accent2"/>
                </a:solidFill>
                <a:latin typeface="Times New Roman" pitchFamily="18" charset="0"/>
              </a:rPr>
              <a:t>2</a:t>
            </a:r>
            <a:r>
              <a:rPr lang="en-GB" sz="2000" b="1">
                <a:solidFill>
                  <a:schemeClr val="accent2"/>
                </a:solidFill>
                <a:latin typeface="Times New Roman" pitchFamily="18" charset="0"/>
              </a:rPr>
              <a:t>/m</a:t>
            </a:r>
            <a:r>
              <a:rPr lang="en-GB" sz="2000" b="1" baseline="-25000">
                <a:solidFill>
                  <a:schemeClr val="accent2"/>
                </a:solidFill>
                <a:latin typeface="Times New Roman" pitchFamily="18" charset="0"/>
              </a:rPr>
              <a:t>H</a:t>
            </a:r>
            <a:r>
              <a:rPr lang="en-GB" sz="2000" b="1" baseline="30000">
                <a:solidFill>
                  <a:schemeClr val="accent2"/>
                </a:solidFill>
                <a:latin typeface="Times New Roman" pitchFamily="18" charset="0"/>
              </a:rPr>
              <a:t>2</a:t>
            </a:r>
            <a:r>
              <a:rPr lang="en-GB" sz="2000" b="1">
                <a:solidFill>
                  <a:schemeClr val="accent2"/>
                </a:solidFill>
                <a:latin typeface="Times New Roman" pitchFamily="18" charset="0"/>
              </a:rPr>
              <a:t>)</a:t>
            </a:r>
            <a:r>
              <a:rPr lang="en-GB" sz="2000"/>
              <a:t> via DGLAP	</a:t>
            </a:r>
          </a:p>
          <a:p>
            <a:r>
              <a:rPr lang="en-GB" sz="2000" b="1">
                <a:solidFill>
                  <a:srgbClr val="990000"/>
                </a:solidFill>
              </a:rPr>
              <a:t>FFNS:</a:t>
            </a:r>
            <a:r>
              <a:rPr lang="en-GB" sz="2000"/>
              <a:t> OK for (i) only	</a:t>
            </a:r>
            <a:r>
              <a:rPr lang="en-GB" sz="2000" b="1">
                <a:solidFill>
                  <a:srgbClr val="990000"/>
                </a:solidFill>
              </a:rPr>
              <a:t>ZM-VFNS:</a:t>
            </a:r>
            <a:r>
              <a:rPr lang="en-GB" sz="2000"/>
              <a:t> OK for (ii) only</a:t>
            </a:r>
          </a:p>
          <a:p>
            <a:endParaRPr lang="en-GB" sz="2000">
              <a:solidFill>
                <a:schemeClr val="accent2"/>
              </a:solidFill>
              <a:sym typeface="Symbol" pitchFamily="18" charset="2"/>
            </a:endParaRPr>
          </a:p>
          <a:p>
            <a:r>
              <a:rPr lang="en-GB" sz="2000">
                <a:sym typeface="Symbol" pitchFamily="18" charset="2"/>
              </a:rPr>
              <a:t>consistent</a:t>
            </a:r>
            <a:r>
              <a:rPr lang="en-GB" sz="200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GB" sz="2000" b="1">
                <a:solidFill>
                  <a:srgbClr val="990000"/>
                </a:solidFill>
                <a:sym typeface="Symbol" pitchFamily="18" charset="2"/>
              </a:rPr>
              <a:t>GM</a:t>
            </a:r>
            <a:r>
              <a:rPr lang="en-GB" sz="2000">
                <a:solidFill>
                  <a:srgbClr val="990000"/>
                </a:solidFill>
                <a:sym typeface="Symbol" pitchFamily="18" charset="2"/>
              </a:rPr>
              <a:t>(=general mass)-</a:t>
            </a:r>
            <a:r>
              <a:rPr lang="en-GB" sz="2000" b="1">
                <a:solidFill>
                  <a:srgbClr val="990000"/>
                </a:solidFill>
                <a:sym typeface="Symbol" pitchFamily="18" charset="2"/>
              </a:rPr>
              <a:t>VFNS</a:t>
            </a:r>
            <a:r>
              <a:rPr lang="en-GB" sz="200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GB" sz="2000">
                <a:sym typeface="Symbol" pitchFamily="18" charset="2"/>
              </a:rPr>
              <a:t>now available</a:t>
            </a:r>
            <a:r>
              <a:rPr lang="en-GB" sz="200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GB" sz="2000">
                <a:solidFill>
                  <a:srgbClr val="009900"/>
                </a:solidFill>
                <a:sym typeface="Symbol" pitchFamily="18" charset="2"/>
              </a:rPr>
              <a:t>(e.g. ACOT(), RT, BMSN,…) </a:t>
            </a:r>
            <a:r>
              <a:rPr lang="en-GB" sz="2000">
                <a:sym typeface="Symbol" pitchFamily="18" charset="2"/>
              </a:rPr>
              <a:t>which interpolates smoothly between the two regimes</a:t>
            </a:r>
          </a:p>
          <a:p>
            <a:endParaRPr lang="en-GB" sz="2000">
              <a:sym typeface="Symbol" pitchFamily="18" charset="2"/>
            </a:endParaRPr>
          </a:p>
          <a:p>
            <a:endParaRPr lang="en-GB" sz="2000">
              <a:sym typeface="Symbol" pitchFamily="18" charset="2"/>
            </a:endParaRPr>
          </a:p>
        </p:txBody>
      </p:sp>
      <p:pic>
        <p:nvPicPr>
          <p:cNvPr id="79876" name="Picture 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7050" y="958850"/>
            <a:ext cx="1016000" cy="301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9877" name="Picture 5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1878013"/>
            <a:ext cx="917575" cy="290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9878" name="Picture 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88" y="2205038"/>
            <a:ext cx="977900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539750" y="4371975"/>
            <a:ext cx="79216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/>
            <a:r>
              <a:rPr lang="en-GB" sz="2000" u="sng">
                <a:solidFill>
                  <a:srgbClr val="990000"/>
                </a:solidFill>
                <a:sym typeface="Symbol" pitchFamily="18" charset="2"/>
              </a:rPr>
              <a:t>Note:</a:t>
            </a:r>
            <a:r>
              <a:rPr lang="en-GB" sz="2000">
                <a:sym typeface="Symbol" pitchFamily="18" charset="2"/>
              </a:rPr>
              <a:t> </a:t>
            </a:r>
          </a:p>
          <a:p>
            <a:pPr marL="371475" indent="-371475">
              <a:buFontTx/>
              <a:buAutoNum type="romanLcParenBoth"/>
            </a:pPr>
            <a:r>
              <a:rPr lang="en-GB" sz="2000">
                <a:sym typeface="Symbol" pitchFamily="18" charset="2"/>
              </a:rPr>
              <a:t>the definition of these is tricky and non-unique (ambiguity in assignment of </a:t>
            </a:r>
            <a:r>
              <a:rPr lang="en-GB" sz="2000" b="1" i="1">
                <a:solidFill>
                  <a:schemeClr val="accent2"/>
                </a:solidFill>
                <a:latin typeface="Times New Roman" pitchFamily="18" charset="0"/>
              </a:rPr>
              <a:t>O</a:t>
            </a:r>
            <a:r>
              <a:rPr lang="en-GB" sz="2000" b="1">
                <a:solidFill>
                  <a:schemeClr val="accent2"/>
                </a:solidFill>
                <a:latin typeface="Times New Roman" pitchFamily="18" charset="0"/>
              </a:rPr>
              <a:t>(</a:t>
            </a:r>
            <a:r>
              <a:rPr lang="en-GB" sz="2000" b="1" i="1">
                <a:solidFill>
                  <a:schemeClr val="accent2"/>
                </a:solidFill>
                <a:latin typeface="Times New Roman" pitchFamily="18" charset="0"/>
              </a:rPr>
              <a:t>m</a:t>
            </a:r>
            <a:r>
              <a:rPr lang="en-GB" sz="2000" b="1" i="1" baseline="-25000">
                <a:solidFill>
                  <a:schemeClr val="accent2"/>
                </a:solidFill>
                <a:latin typeface="Times New Roman" pitchFamily="18" charset="0"/>
              </a:rPr>
              <a:t>H</a:t>
            </a:r>
            <a:r>
              <a:rPr lang="en-GB" sz="2000" b="1" i="1" baseline="30000">
                <a:solidFill>
                  <a:schemeClr val="accent2"/>
                </a:solidFill>
                <a:latin typeface="Times New Roman" pitchFamily="18" charset="0"/>
              </a:rPr>
              <a:t>2</a:t>
            </a:r>
            <a:r>
              <a:rPr lang="en-GB" sz="2000" b="1" i="1">
                <a:solidFill>
                  <a:schemeClr val="accent2"/>
                </a:solidFill>
                <a:latin typeface="Times New Roman" pitchFamily="18" charset="0"/>
              </a:rPr>
              <a:t>/</a:t>
            </a:r>
            <a:r>
              <a:rPr lang="en-GB" sz="2000" b="1" i="1" baseline="30000">
                <a:solidFill>
                  <a:schemeClr val="accent2"/>
                </a:solidFill>
                <a:latin typeface="Times New Roman" pitchFamily="18" charset="0"/>
              </a:rPr>
              <a:t>/</a:t>
            </a:r>
            <a:r>
              <a:rPr lang="en-GB" sz="2000" b="1" i="1">
                <a:solidFill>
                  <a:schemeClr val="accent2"/>
                </a:solidFill>
                <a:latin typeface="Times New Roman" pitchFamily="18" charset="0"/>
              </a:rPr>
              <a:t>Q</a:t>
            </a:r>
            <a:r>
              <a:rPr lang="en-GB" sz="2000" b="1" i="1" baseline="30000">
                <a:solidFill>
                  <a:schemeClr val="accent2"/>
                </a:solidFill>
                <a:latin typeface="Times New Roman" pitchFamily="18" charset="0"/>
              </a:rPr>
              <a:t>2</a:t>
            </a:r>
            <a:r>
              <a:rPr lang="en-GB" sz="2000" b="1" i="1">
                <a:solidFill>
                  <a:schemeClr val="accent2"/>
                </a:solidFill>
                <a:latin typeface="Times New Roman" pitchFamily="18" charset="0"/>
              </a:rPr>
              <a:t>)</a:t>
            </a:r>
            <a:r>
              <a:rPr lang="en-GB" sz="2000"/>
              <a:t> contributions), and the implementation of improved treatment (e.g. in going from </a:t>
            </a:r>
            <a:r>
              <a:rPr lang="en-GB" sz="2000">
                <a:solidFill>
                  <a:srgbClr val="006600"/>
                </a:solidFill>
              </a:rPr>
              <a:t>MRST2004</a:t>
            </a:r>
            <a:r>
              <a:rPr lang="en-GB">
                <a:solidFill>
                  <a:srgbClr val="006600"/>
                </a:solidFill>
              </a:rPr>
              <a:t>→</a:t>
            </a:r>
            <a:r>
              <a:rPr lang="en-GB" sz="2000">
                <a:solidFill>
                  <a:srgbClr val="006600"/>
                </a:solidFill>
              </a:rPr>
              <a:t>MRST 2006 or CTEQ 6.1</a:t>
            </a:r>
            <a:r>
              <a:rPr lang="en-GB" sz="2000">
                <a:solidFill>
                  <a:srgbClr val="006600"/>
                </a:solidFill>
                <a:cs typeface="Arial" charset="0"/>
              </a:rPr>
              <a:t>→6.5</a:t>
            </a:r>
            <a:r>
              <a:rPr lang="en-GB" sz="2000"/>
              <a:t>)  can have a big effect on light partons</a:t>
            </a:r>
          </a:p>
          <a:p>
            <a:pPr marL="371475" indent="-371475">
              <a:buFontTx/>
              <a:buAutoNum type="romanLcParenBoth"/>
            </a:pPr>
            <a:r>
              <a:rPr lang="en-GB" sz="2000"/>
              <a:t>the </a:t>
            </a:r>
            <a:r>
              <a:rPr lang="en-GB" sz="2000" i="1">
                <a:solidFill>
                  <a:srgbClr val="990000"/>
                </a:solidFill>
              </a:rPr>
              <a:t>true</a:t>
            </a:r>
            <a:r>
              <a:rPr lang="en-GB" sz="2000"/>
              <a:t> uncertainty on e.g. LHC predictions coming from ambiguities in the heavy quark treatment has yet to be quantified</a:t>
            </a:r>
            <a:endParaRPr lang="en-US" sz="2000"/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468313" y="4002088"/>
            <a:ext cx="80978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6600"/>
                </a:solidFill>
              </a:rPr>
              <a:t>Aivazis, Collins, Olness,Tung; Roberts, Thorne; Buza, Matiounine, Smith, Migneron, van Neerven, …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90488"/>
            <a:ext cx="8686800" cy="1143001"/>
          </a:xfrm>
        </p:spPr>
        <p:txBody>
          <a:bodyPr/>
          <a:lstStyle/>
          <a:p>
            <a:pPr eaLnBrk="1" hangingPunct="1"/>
            <a:r>
              <a:rPr lang="en-GB" sz="3200" smtClean="0">
                <a:solidFill>
                  <a:srgbClr val="990000"/>
                </a:solidFill>
              </a:rPr>
              <a:t>charm and bottom structure functions</a:t>
            </a:r>
            <a:endParaRPr lang="en-US" sz="3200" smtClean="0">
              <a:solidFill>
                <a:srgbClr val="990000"/>
              </a:solidFill>
            </a:endParaRP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924300" y="4581525"/>
            <a:ext cx="5219700" cy="22463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90000"/>
              </a:buClr>
              <a:buSzPct val="150000"/>
              <a:buFontTx/>
              <a:buChar char="•"/>
            </a:pPr>
            <a:r>
              <a:rPr lang="en-GB" sz="2000"/>
              <a:t>   MSTW 2008 uses </a:t>
            </a:r>
            <a:r>
              <a:rPr lang="en-GB" sz="2000" i="1">
                <a:solidFill>
                  <a:srgbClr val="990000"/>
                </a:solidFill>
              </a:rPr>
              <a:t>fixed</a:t>
            </a:r>
            <a:r>
              <a:rPr lang="en-GB" sz="2000"/>
              <a:t> values of </a:t>
            </a:r>
            <a:r>
              <a:rPr lang="en-GB" sz="2000">
                <a:solidFill>
                  <a:srgbClr val="000099"/>
                </a:solidFill>
              </a:rPr>
              <a:t>m</a:t>
            </a:r>
            <a:r>
              <a:rPr lang="en-GB" sz="2000" baseline="-25000">
                <a:solidFill>
                  <a:srgbClr val="000099"/>
                </a:solidFill>
              </a:rPr>
              <a:t>c</a:t>
            </a:r>
            <a:r>
              <a:rPr lang="en-GB" sz="2000">
                <a:solidFill>
                  <a:srgbClr val="000099"/>
                </a:solidFill>
              </a:rPr>
              <a:t> = 1.4 GeV</a:t>
            </a:r>
            <a:r>
              <a:rPr lang="en-GB" sz="2000"/>
              <a:t> and </a:t>
            </a:r>
            <a:r>
              <a:rPr lang="en-GB" sz="2000">
                <a:solidFill>
                  <a:srgbClr val="000099"/>
                </a:solidFill>
              </a:rPr>
              <a:t>m</a:t>
            </a:r>
            <a:r>
              <a:rPr lang="en-GB" sz="2000" baseline="-25000">
                <a:solidFill>
                  <a:srgbClr val="000099"/>
                </a:solidFill>
              </a:rPr>
              <a:t>b</a:t>
            </a:r>
            <a:r>
              <a:rPr lang="en-GB" sz="2000">
                <a:solidFill>
                  <a:srgbClr val="000099"/>
                </a:solidFill>
              </a:rPr>
              <a:t> = 4.75 GeV</a:t>
            </a:r>
            <a:r>
              <a:rPr lang="en-GB" sz="2000"/>
              <a:t> in a GM-VFNS</a:t>
            </a:r>
          </a:p>
          <a:p>
            <a:pPr>
              <a:buClr>
                <a:srgbClr val="990000"/>
              </a:buClr>
              <a:buSzPct val="150000"/>
              <a:buFontTx/>
              <a:buChar char="•"/>
            </a:pPr>
            <a:endParaRPr lang="en-GB" sz="2000"/>
          </a:p>
          <a:p>
            <a:pPr>
              <a:buClr>
                <a:srgbClr val="990000"/>
              </a:buClr>
              <a:buSzPct val="150000"/>
              <a:buFontTx/>
              <a:buChar char="•"/>
            </a:pPr>
            <a:r>
              <a:rPr lang="en-GB" sz="2000"/>
              <a:t>   subsequently studied the sensitivity of the fit to these values, and impact on LHC cross sections</a:t>
            </a:r>
          </a:p>
          <a:p>
            <a:endParaRPr lang="en-US" sz="200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 cstate="print"/>
          <a:srcRect l="45798" t="13756" r="6424" b="8904"/>
          <a:stretch>
            <a:fillRect/>
          </a:stretch>
        </p:blipFill>
        <p:spPr bwMode="auto">
          <a:xfrm>
            <a:off x="4643438" y="981075"/>
            <a:ext cx="3384550" cy="3333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3" cstate="print"/>
          <a:srcRect l="33727" t="10001" r="34248" b="23111"/>
          <a:stretch>
            <a:fillRect/>
          </a:stretch>
        </p:blipFill>
        <p:spPr bwMode="auto">
          <a:xfrm>
            <a:off x="179388" y="836613"/>
            <a:ext cx="3805237" cy="4967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990000"/>
                </a:solidFill>
              </a:rPr>
              <a:t>summary of DIS data</a:t>
            </a:r>
            <a:endParaRPr lang="en-US" smtClean="0">
              <a:solidFill>
                <a:srgbClr val="990000"/>
              </a:solidFill>
            </a:endParaRP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 l="16264" t="10262" r="23013" b="5963"/>
          <a:stretch>
            <a:fillRect/>
          </a:stretch>
        </p:blipFill>
        <p:spPr bwMode="auto">
          <a:xfrm>
            <a:off x="107950" y="1125538"/>
            <a:ext cx="5181600" cy="521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2555875" y="1628775"/>
            <a:ext cx="1460500" cy="65405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+ neutrino FT DIS data </a:t>
            </a:r>
            <a:endParaRPr lang="en-US"/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5580063" y="2349500"/>
            <a:ext cx="3313112" cy="265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990000"/>
                </a:solidFill>
              </a:rPr>
              <a:t>Note:</a:t>
            </a:r>
            <a:r>
              <a:rPr lang="en-GB"/>
              <a:t> must impose cuts on DIS data to ensure validity of leading-twist DGLAP formalism in analyses to determine pdfs, typically:</a:t>
            </a:r>
          </a:p>
          <a:p>
            <a:endParaRPr lang="en-GB"/>
          </a:p>
          <a:p>
            <a:r>
              <a:rPr lang="en-GB">
                <a:solidFill>
                  <a:schemeClr val="accent2"/>
                </a:solidFill>
              </a:rPr>
              <a:t>Q</a:t>
            </a:r>
            <a:r>
              <a:rPr lang="en-GB" baseline="30000">
                <a:solidFill>
                  <a:schemeClr val="accent2"/>
                </a:solidFill>
              </a:rPr>
              <a:t>2</a:t>
            </a:r>
            <a:r>
              <a:rPr lang="en-GB">
                <a:solidFill>
                  <a:schemeClr val="accent2"/>
                </a:solidFill>
              </a:rPr>
              <a:t> &gt; 2 - 4 GeV</a:t>
            </a:r>
            <a:r>
              <a:rPr lang="en-GB" baseline="30000">
                <a:solidFill>
                  <a:schemeClr val="accent2"/>
                </a:solidFill>
              </a:rPr>
              <a:t>2</a:t>
            </a:r>
          </a:p>
          <a:p>
            <a:endParaRPr lang="en-GB" baseline="30000">
              <a:solidFill>
                <a:schemeClr val="accent2"/>
              </a:solidFill>
            </a:endParaRPr>
          </a:p>
          <a:p>
            <a:r>
              <a:rPr lang="en-GB">
                <a:solidFill>
                  <a:schemeClr val="accent2"/>
                </a:solidFill>
              </a:rPr>
              <a:t>W</a:t>
            </a:r>
            <a:r>
              <a:rPr lang="en-GB" baseline="30000">
                <a:solidFill>
                  <a:schemeClr val="accent2"/>
                </a:solidFill>
              </a:rPr>
              <a:t>2 </a:t>
            </a:r>
            <a:r>
              <a:rPr lang="en-GB">
                <a:solidFill>
                  <a:schemeClr val="accent2"/>
                </a:solidFill>
              </a:rPr>
              <a:t>= (1-x)/x</a:t>
            </a:r>
            <a:r>
              <a:rPr lang="en-GB" baseline="30000">
                <a:solidFill>
                  <a:schemeClr val="accent2"/>
                </a:solidFill>
              </a:rPr>
              <a:t> </a:t>
            </a:r>
            <a:r>
              <a:rPr lang="en-GB">
                <a:solidFill>
                  <a:schemeClr val="accent2"/>
                </a:solidFill>
              </a:rPr>
              <a:t>Q</a:t>
            </a:r>
            <a:r>
              <a:rPr lang="en-GB" baseline="30000">
                <a:solidFill>
                  <a:schemeClr val="accent2"/>
                </a:solidFill>
              </a:rPr>
              <a:t>2</a:t>
            </a:r>
            <a:r>
              <a:rPr lang="en-GB">
                <a:solidFill>
                  <a:schemeClr val="accent2"/>
                </a:solidFill>
              </a:rPr>
              <a:t> &gt; 10 - 15 GeV</a:t>
            </a:r>
            <a:r>
              <a:rPr lang="en-GB" baseline="30000">
                <a:solidFill>
                  <a:schemeClr val="accent2"/>
                </a:solidFill>
              </a:rPr>
              <a:t>2</a:t>
            </a:r>
          </a:p>
          <a:p>
            <a:endParaRPr lang="en-US" baseline="300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3601F09-E11C-4A68-8934-040D0EFE4F54}" type="slidenum">
              <a:rPr lang="en-GB" smtClean="0"/>
              <a:pPr/>
              <a:t>68</a:t>
            </a:fld>
            <a:endParaRPr lang="en-GB" smtClean="0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990000"/>
                </a:solidFill>
              </a:rPr>
              <a:t>improved LO pdfs</a:t>
            </a:r>
            <a:endParaRPr lang="en-US" smtClean="0">
              <a:solidFill>
                <a:srgbClr val="990000"/>
              </a:solidFill>
            </a:endParaRP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6975"/>
            <a:ext cx="8507413" cy="50403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</a:pPr>
            <a:r>
              <a:rPr lang="en-GB" sz="2000" smtClean="0"/>
              <a:t>conventional wisdom is to match pQCD order of pdfs with that of MEs</a:t>
            </a:r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</a:pPr>
            <a:endParaRPr lang="en-GB" sz="2000" smtClean="0"/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</a:pPr>
            <a:r>
              <a:rPr lang="en-GB" sz="2000" smtClean="0"/>
              <a:t>but, in practice, </a:t>
            </a:r>
          </a:p>
          <a:p>
            <a:pPr lvl="1" eaLnBrk="1" hangingPunct="1">
              <a:lnSpc>
                <a:spcPct val="80000"/>
              </a:lnSpc>
              <a:buClr>
                <a:srgbClr val="990000"/>
              </a:buClr>
              <a:buSzPct val="150000"/>
            </a:pPr>
            <a:r>
              <a:rPr lang="en-GB" sz="180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</a:t>
            </a:r>
            <a:r>
              <a:rPr lang="en-GB" sz="1800" baseline="-2500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LO</a:t>
            </a:r>
            <a:r>
              <a:rPr lang="en-GB" sz="180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 = PDFs(LO)  ME(LO)</a:t>
            </a:r>
            <a:r>
              <a:rPr lang="en-GB" sz="1800" smtClean="0">
                <a:sym typeface="Symbol" pitchFamily="18" charset="2"/>
              </a:rPr>
              <a:t> can be different from </a:t>
            </a:r>
            <a:r>
              <a:rPr lang="en-GB" sz="180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</a:t>
            </a:r>
            <a:r>
              <a:rPr lang="en-GB" sz="1800" baseline="-2500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NLO</a:t>
            </a:r>
            <a:r>
              <a:rPr lang="en-GB" sz="180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 = PDFs(NLO)  ME(NLO</a:t>
            </a:r>
            <a:r>
              <a:rPr lang="en-GB" sz="1800" smtClean="0">
                <a:cs typeface="Arial" charset="0"/>
                <a:sym typeface="Symbol" pitchFamily="18" charset="2"/>
              </a:rPr>
              <a:t>), in both shape and normalisation</a:t>
            </a:r>
            <a:r>
              <a:rPr lang="en-GB" sz="1800" smtClean="0">
                <a:sym typeface="Symbol" pitchFamily="18" charset="2"/>
              </a:rPr>
              <a:t> </a:t>
            </a:r>
          </a:p>
          <a:p>
            <a:pPr lvl="1" eaLnBrk="1" hangingPunct="1">
              <a:lnSpc>
                <a:spcPct val="80000"/>
              </a:lnSpc>
              <a:buClr>
                <a:srgbClr val="990000"/>
              </a:buClr>
              <a:buSzPct val="150000"/>
            </a:pPr>
            <a:r>
              <a:rPr lang="en-GB" sz="1800" smtClean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LO pdfs</a:t>
            </a:r>
            <a:r>
              <a:rPr lang="en-GB" sz="1800" smtClean="0">
                <a:sym typeface="Symbol" pitchFamily="18" charset="2"/>
              </a:rPr>
              <a:t> have very poor </a:t>
            </a:r>
            <a:r>
              <a:rPr lang="en-GB" sz="1800" baseline="30000" smtClean="0">
                <a:sym typeface="Symbol" pitchFamily="18" charset="2"/>
              </a:rPr>
              <a:t>2</a:t>
            </a:r>
            <a:r>
              <a:rPr lang="en-GB" sz="1800" smtClean="0">
                <a:sym typeface="Symbol" pitchFamily="18" charset="2"/>
              </a:rPr>
              <a:t> in (LO) global fit (no surprise: NLO corrections at large and small x are significant and preferred by the data)</a:t>
            </a:r>
          </a:p>
          <a:p>
            <a:pPr lvl="1" eaLnBrk="1" hangingPunct="1">
              <a:lnSpc>
                <a:spcPct val="80000"/>
              </a:lnSpc>
              <a:buClr>
                <a:srgbClr val="990000"/>
              </a:buClr>
              <a:buSzPct val="150000"/>
              <a:buFontTx/>
              <a:buNone/>
            </a:pPr>
            <a:endParaRPr lang="en-GB" sz="1800" smtClean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</a:pPr>
            <a:r>
              <a:rPr lang="en-GB" sz="2000" smtClean="0"/>
              <a:t>momentum conservation limits how much additional glue can be added to LO partons to compensate for missing NLO pQCD corrections (e.g. to get correct evolution rate of small-x quarks)</a:t>
            </a:r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</a:pPr>
            <a:endParaRPr lang="en-GB" sz="2000" smtClean="0"/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</a:pPr>
            <a:r>
              <a:rPr lang="en-GB" sz="2000" smtClean="0"/>
              <a:t>therefore relax momentum conservation and redo LO fit; study the impact of this on </a:t>
            </a:r>
            <a:r>
              <a:rPr lang="en-GB" sz="2000" smtClean="0">
                <a:sym typeface="Symbol" pitchFamily="18" charset="2"/>
              </a:rPr>
              <a:t></a:t>
            </a:r>
            <a:r>
              <a:rPr lang="en-GB" sz="2000" baseline="30000" smtClean="0">
                <a:sym typeface="Symbol" pitchFamily="18" charset="2"/>
              </a:rPr>
              <a:t>2</a:t>
            </a:r>
            <a:r>
              <a:rPr lang="en-GB" sz="2000" smtClean="0">
                <a:sym typeface="Symbol" pitchFamily="18" charset="2"/>
              </a:rPr>
              <a:t>, </a:t>
            </a:r>
            <a:r>
              <a:rPr lang="en-GB" sz="2000" smtClean="0"/>
              <a:t>partons and cross sections</a:t>
            </a:r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  <a:buFontTx/>
              <a:buNone/>
            </a:pPr>
            <a:endParaRPr lang="en-GB" sz="2000" smtClean="0"/>
          </a:p>
          <a:p>
            <a:pPr eaLnBrk="1" hangingPunct="1">
              <a:lnSpc>
                <a:spcPct val="80000"/>
              </a:lnSpc>
              <a:buClr>
                <a:srgbClr val="990000"/>
              </a:buClr>
              <a:buSzPct val="150000"/>
            </a:pPr>
            <a:r>
              <a:rPr lang="en-GB" sz="2000" smtClean="0"/>
              <a:t>e.g. </a:t>
            </a:r>
            <a:r>
              <a:rPr lang="en-GB" sz="2000" smtClean="0">
                <a:solidFill>
                  <a:srgbClr val="006600"/>
                </a:solidFill>
              </a:rPr>
              <a:t>Thorne &amp; Shertsnev 2007</a:t>
            </a:r>
            <a:r>
              <a:rPr lang="en-GB" sz="2000" smtClean="0"/>
              <a:t>: LO* partons</a:t>
            </a:r>
          </a:p>
          <a:p>
            <a:pPr lvl="1" eaLnBrk="1" hangingPunct="1">
              <a:lnSpc>
                <a:spcPct val="80000"/>
              </a:lnSpc>
              <a:buClr>
                <a:srgbClr val="990000"/>
              </a:buClr>
              <a:buSzPct val="150000"/>
            </a:pPr>
            <a:r>
              <a:rPr lang="en-GB" sz="1800" smtClean="0">
                <a:sym typeface="Symbol" pitchFamily="18" charset="2"/>
              </a:rPr>
              <a:t></a:t>
            </a:r>
            <a:r>
              <a:rPr lang="en-GB" sz="1800" baseline="30000" smtClean="0">
                <a:sym typeface="Symbol" pitchFamily="18" charset="2"/>
              </a:rPr>
              <a:t>2</a:t>
            </a:r>
            <a:r>
              <a:rPr lang="en-GB" sz="1800" smtClean="0">
                <a:sym typeface="Symbol" pitchFamily="18" charset="2"/>
              </a:rPr>
              <a:t>: 3066/2235 </a:t>
            </a:r>
            <a:r>
              <a:rPr lang="en-GB" sz="1800" smtClean="0">
                <a:cs typeface="Arial" charset="0"/>
                <a:sym typeface="Symbol" pitchFamily="18" charset="2"/>
              </a:rPr>
              <a:t>→ 2691/2235, momentum conservation: 100% → 113%</a:t>
            </a:r>
            <a:endParaRPr lang="en-GB" sz="1800" smtClean="0">
              <a:cs typeface="Arial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E1FE498-73DB-44B0-84A8-4DC2D0B7696C}" type="slidenum">
              <a:rPr lang="en-GB" smtClean="0"/>
              <a:pPr/>
              <a:t>69</a:t>
            </a:fld>
            <a:endParaRPr lang="en-GB" smtClean="0"/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2" cstate="print"/>
          <a:srcRect l="23750" t="16286" r="50000" b="18112"/>
          <a:stretch>
            <a:fillRect/>
          </a:stretch>
        </p:blipFill>
        <p:spPr bwMode="auto">
          <a:xfrm>
            <a:off x="4859338" y="835025"/>
            <a:ext cx="3932237" cy="597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Text Box 3"/>
          <p:cNvSpPr txBox="1">
            <a:spLocks noChangeArrowheads="1"/>
          </p:cNvSpPr>
          <p:nvPr/>
        </p:nvSpPr>
        <p:spPr bwMode="auto">
          <a:xfrm>
            <a:off x="5219700" y="123825"/>
            <a:ext cx="381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990000"/>
                </a:solidFill>
                <a:sym typeface="Symbol" pitchFamily="18" charset="2"/>
              </a:rPr>
              <a:t></a:t>
            </a:r>
            <a:r>
              <a:rPr lang="en-GB">
                <a:solidFill>
                  <a:srgbClr val="990000"/>
                </a:solidFill>
              </a:rPr>
              <a:t> transverse momentum distribution in H </a:t>
            </a:r>
            <a:r>
              <a:rPr lang="en-GB">
                <a:solidFill>
                  <a:srgbClr val="990000"/>
                </a:solidFill>
                <a:cs typeface="Arial" charset="0"/>
              </a:rPr>
              <a:t>→ </a:t>
            </a:r>
            <a:r>
              <a:rPr lang="en-GB">
                <a:solidFill>
                  <a:srgbClr val="990000"/>
                </a:solidFill>
                <a:sym typeface="Symbol" pitchFamily="18" charset="2"/>
              </a:rPr>
              <a:t></a:t>
            </a:r>
            <a:r>
              <a:rPr lang="en-GB">
                <a:solidFill>
                  <a:srgbClr val="990000"/>
                </a:solidFill>
              </a:rPr>
              <a:t> </a:t>
            </a:r>
            <a:r>
              <a:rPr lang="en-GB">
                <a:solidFill>
                  <a:srgbClr val="990000"/>
                </a:solidFill>
                <a:sym typeface="Symbol" pitchFamily="18" charset="2"/>
              </a:rPr>
              <a:t></a:t>
            </a:r>
            <a:r>
              <a:rPr lang="en-GB">
                <a:solidFill>
                  <a:srgbClr val="990000"/>
                </a:solidFill>
              </a:rPr>
              <a:t> </a:t>
            </a:r>
            <a:r>
              <a:rPr lang="en-GB">
                <a:solidFill>
                  <a:srgbClr val="990000"/>
                </a:solidFill>
                <a:cs typeface="Arial" charset="0"/>
              </a:rPr>
              <a:t>production at LHC</a:t>
            </a:r>
          </a:p>
        </p:txBody>
      </p:sp>
      <p:pic>
        <p:nvPicPr>
          <p:cNvPr id="83973" name="Picture 4"/>
          <p:cNvPicPr>
            <a:picLocks noChangeAspect="1" noChangeArrowheads="1"/>
          </p:cNvPicPr>
          <p:nvPr/>
        </p:nvPicPr>
        <p:blipFill>
          <a:blip r:embed="rId3" cstate="print"/>
          <a:srcRect l="50000" t="22318" r="20081" b="15544"/>
          <a:stretch>
            <a:fillRect/>
          </a:stretch>
        </p:blipFill>
        <p:spPr bwMode="auto">
          <a:xfrm>
            <a:off x="323850" y="1196975"/>
            <a:ext cx="3875088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4" name="Text Box 5"/>
          <p:cNvSpPr txBox="1">
            <a:spLocks noChangeArrowheads="1"/>
          </p:cNvSpPr>
          <p:nvPr/>
        </p:nvSpPr>
        <p:spPr bwMode="auto">
          <a:xfrm>
            <a:off x="684213" y="692150"/>
            <a:ext cx="381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990000"/>
                </a:solidFill>
                <a:sym typeface="Symbol" pitchFamily="18" charset="2"/>
              </a:rPr>
              <a:t>comparison of gluons at high Q</a:t>
            </a:r>
            <a:r>
              <a:rPr lang="en-GB" baseline="30000">
                <a:solidFill>
                  <a:srgbClr val="990000"/>
                </a:solidFill>
                <a:sym typeface="Symbol" pitchFamily="18" charset="2"/>
              </a:rPr>
              <a:t>2</a:t>
            </a:r>
            <a:endParaRPr lang="en-GB" baseline="30000">
              <a:solidFill>
                <a:srgbClr val="99000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10F5F66-7700-4858-BD25-DA7FDBCBB4EE}" type="slidenum">
              <a:rPr lang="en-GB" smtClean="0"/>
              <a:pPr/>
              <a:t>7</a:t>
            </a:fld>
            <a:endParaRPr lang="en-GB" smtClean="0"/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069635" y="1557338"/>
            <a:ext cx="660469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6600" dirty="0" smtClean="0">
                <a:solidFill>
                  <a:srgbClr val="990000"/>
                </a:solidFill>
              </a:rPr>
              <a:t>2</a:t>
            </a:r>
            <a:endParaRPr lang="en-GB" sz="9600" dirty="0">
              <a:solidFill>
                <a:srgbClr val="990000"/>
              </a:solidFill>
            </a:endParaRP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c</a:t>
            </a:r>
            <a:r>
              <a:rPr lang="en-GB" sz="3200" dirty="0" smtClean="0"/>
              <a:t>urrent status of </a:t>
            </a:r>
            <a:r>
              <a:rPr lang="en-GB" sz="3200" dirty="0" err="1" smtClean="0"/>
              <a:t>pdf</a:t>
            </a:r>
            <a:r>
              <a:rPr lang="en-GB" sz="3200" dirty="0" smtClean="0"/>
              <a:t> determinations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8157B82-3660-45B4-8F95-1B1414C9743F}" type="slidenum">
              <a:rPr lang="en-GB" smtClean="0"/>
              <a:pPr/>
              <a:t>70</a:t>
            </a:fld>
            <a:endParaRPr lang="en-GB" smtClean="0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990000"/>
                </a:solidFill>
              </a:rPr>
              <a:t> sea quarks</a:t>
            </a:r>
          </a:p>
        </p:txBody>
      </p:sp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323850" y="1125538"/>
            <a:ext cx="4114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en-GB" sz="2000">
                <a:cs typeface="Times New Roman" pitchFamily="18" charset="0"/>
              </a:rPr>
              <a:t>the sea  presumably  arises when ‘primordial‘ valence quarks emit gluons which in turn split into quark-antiquark pairs, with suppressed splitting into heavier quark pairs</a:t>
            </a:r>
          </a:p>
          <a:p>
            <a:pPr>
              <a:spcBef>
                <a:spcPct val="50000"/>
              </a:spcBef>
              <a:buClr>
                <a:srgbClr val="990000"/>
              </a:buClr>
              <a:buSzPct val="150000"/>
            </a:pPr>
            <a:endParaRPr lang="en-GB" sz="2000">
              <a:cs typeface="Times New Roman" pitchFamily="18" charset="0"/>
            </a:endParaRPr>
          </a:p>
          <a:p>
            <a:pPr>
              <a:spcBef>
                <a:spcPct val="50000"/>
              </a:spcBef>
              <a:buClr>
                <a:srgbClr val="990000"/>
              </a:buClr>
              <a:buSzPct val="150000"/>
            </a:pPr>
            <a:endParaRPr lang="en-GB" sz="2000">
              <a:cs typeface="Times New Roman" pitchFamily="18" charset="0"/>
            </a:endParaRPr>
          </a:p>
          <a:p>
            <a:pPr>
              <a:spcBef>
                <a:spcPct val="5000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en-GB" sz="2000">
                <a:cs typeface="Times New Roman" pitchFamily="18" charset="0"/>
              </a:rPr>
              <a:t>so we naively expect</a:t>
            </a:r>
            <a:endParaRPr lang="en-GB" sz="2000">
              <a:solidFill>
                <a:schemeClr val="folHlink"/>
              </a:solidFill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buClr>
                <a:srgbClr val="990000"/>
              </a:buClr>
              <a:buSzPct val="150000"/>
            </a:pPr>
            <a:endParaRPr lang="en-GB" sz="2000">
              <a:solidFill>
                <a:schemeClr val="folHlink"/>
              </a:solidFill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buClr>
                <a:srgbClr val="990000"/>
              </a:buClr>
              <a:buSzPct val="150000"/>
            </a:pPr>
            <a:endParaRPr lang="en-GB" sz="2000">
              <a:solidFill>
                <a:schemeClr val="folHlink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en-GB" sz="2000">
                <a:cs typeface="Times New Roman" pitchFamily="18" charset="0"/>
              </a:rPr>
              <a:t> but why such a big d-u asymmetry? Meson cloud, Pauli exclusion, …?</a:t>
            </a:r>
            <a:r>
              <a:rPr lang="en-GB" sz="2400">
                <a:latin typeface="Comic Sans MS" pitchFamily="66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827088" y="4581525"/>
          <a:ext cx="2211387" cy="447675"/>
        </p:xfrm>
        <a:graphic>
          <a:graphicData uri="http://schemas.openxmlformats.org/presentationml/2006/ole">
            <p:oleObj spid="_x0000_s4098" name="Equation" r:id="rId3" imgW="1066680" imgH="215640" progId="Equation.3">
              <p:embed/>
            </p:oleObj>
          </a:graphicData>
        </a:graphic>
      </p:graphicFrame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4859338" y="1125538"/>
            <a:ext cx="4103687" cy="1203325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accent2"/>
                </a:solidFill>
              </a:rPr>
              <a:t>The ratio of Drell-Yan cross sections for </a:t>
            </a:r>
            <a:r>
              <a:rPr lang="en-GB" i="1">
                <a:solidFill>
                  <a:schemeClr val="accent2"/>
                </a:solidFill>
              </a:rPr>
              <a:t>pp,pn </a:t>
            </a:r>
            <a:r>
              <a:rPr lang="en-GB" i="1">
                <a:solidFill>
                  <a:schemeClr val="accent2"/>
                </a:solidFill>
                <a:latin typeface="QuickType" charset="0"/>
              </a:rPr>
              <a:t>→ </a:t>
            </a:r>
            <a:r>
              <a:rPr lang="el-GR" i="1">
                <a:solidFill>
                  <a:schemeClr val="accent2"/>
                </a:solidFill>
                <a:latin typeface="QuickType" charset="0"/>
              </a:rPr>
              <a:t>μ</a:t>
            </a:r>
            <a:r>
              <a:rPr lang="en-GB" i="1" baseline="30000">
                <a:solidFill>
                  <a:schemeClr val="accent2"/>
                </a:solidFill>
                <a:latin typeface="QuickType" charset="0"/>
              </a:rPr>
              <a:t>+</a:t>
            </a:r>
            <a:r>
              <a:rPr lang="el-GR" i="1">
                <a:solidFill>
                  <a:schemeClr val="accent2"/>
                </a:solidFill>
                <a:latin typeface="QuickType" charset="0"/>
              </a:rPr>
              <a:t>μ</a:t>
            </a:r>
            <a:r>
              <a:rPr lang="en-GB" i="1" baseline="30000">
                <a:solidFill>
                  <a:schemeClr val="accent2"/>
                </a:solidFill>
                <a:latin typeface="QuickType" charset="0"/>
              </a:rPr>
              <a:t>-</a:t>
            </a:r>
            <a:r>
              <a:rPr lang="en-GB" i="1">
                <a:solidFill>
                  <a:schemeClr val="accent2"/>
                </a:solidFill>
                <a:latin typeface="QuickType" charset="0"/>
              </a:rPr>
              <a:t> + X</a:t>
            </a:r>
            <a:r>
              <a:rPr lang="en-GB">
                <a:solidFill>
                  <a:schemeClr val="accent2"/>
                </a:solidFill>
                <a:latin typeface="QuickType" charset="0"/>
              </a:rPr>
              <a:t> provides a measure of the difference between the </a:t>
            </a:r>
            <a:r>
              <a:rPr lang="en-GB" i="1">
                <a:solidFill>
                  <a:srgbClr val="990000"/>
                </a:solidFill>
                <a:latin typeface="QuickType" charset="0"/>
              </a:rPr>
              <a:t>u</a:t>
            </a:r>
            <a:r>
              <a:rPr lang="en-GB">
                <a:solidFill>
                  <a:schemeClr val="accent2"/>
                </a:solidFill>
                <a:latin typeface="QuickType" charset="0"/>
              </a:rPr>
              <a:t> and </a:t>
            </a:r>
            <a:r>
              <a:rPr lang="en-GB" i="1">
                <a:solidFill>
                  <a:srgbClr val="990000"/>
                </a:solidFill>
                <a:latin typeface="QuickType" charset="0"/>
              </a:rPr>
              <a:t>d</a:t>
            </a:r>
            <a:r>
              <a:rPr lang="en-GB">
                <a:solidFill>
                  <a:schemeClr val="accent2"/>
                </a:solidFill>
                <a:latin typeface="QuickType" charset="0"/>
              </a:rPr>
              <a:t> sea quark distributions</a:t>
            </a:r>
            <a:endParaRPr lang="el-GR">
              <a:solidFill>
                <a:schemeClr val="accent2"/>
              </a:solidFill>
              <a:latin typeface="QuickType" charset="0"/>
            </a:endParaRP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6675438" y="2324100"/>
            <a:ext cx="287337" cy="288925"/>
          </a:xfrm>
          <a:prstGeom prst="downArrow">
            <a:avLst>
              <a:gd name="adj1" fmla="val 50000"/>
              <a:gd name="adj2" fmla="val 25138"/>
            </a:avLst>
          </a:prstGeom>
          <a:solidFill>
            <a:srgbClr val="FFCC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04" name="Group 7"/>
          <p:cNvGrpSpPr>
            <a:grpSpLocks/>
          </p:cNvGrpSpPr>
          <p:nvPr/>
        </p:nvGrpSpPr>
        <p:grpSpPr bwMode="auto">
          <a:xfrm flipH="1">
            <a:off x="827088" y="2852738"/>
            <a:ext cx="3024187" cy="1152525"/>
            <a:chOff x="992" y="436"/>
            <a:chExt cx="1905" cy="726"/>
          </a:xfrm>
        </p:grpSpPr>
        <p:sp>
          <p:nvSpPr>
            <p:cNvPr id="4106" name="Line 8"/>
            <p:cNvSpPr>
              <a:spLocks noChangeAspect="1" noChangeShapeType="1"/>
            </p:cNvSpPr>
            <p:nvPr/>
          </p:nvSpPr>
          <p:spPr bwMode="auto">
            <a:xfrm rot="2137903" flipH="1">
              <a:off x="992" y="560"/>
              <a:ext cx="18" cy="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7" name="Line 9"/>
            <p:cNvSpPr>
              <a:spLocks noChangeAspect="1" noChangeShapeType="1"/>
            </p:cNvSpPr>
            <p:nvPr/>
          </p:nvSpPr>
          <p:spPr bwMode="auto">
            <a:xfrm rot="2137903" flipH="1">
              <a:off x="1175" y="691"/>
              <a:ext cx="18" cy="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Line 10"/>
            <p:cNvSpPr>
              <a:spLocks noChangeShapeType="1"/>
            </p:cNvSpPr>
            <p:nvPr/>
          </p:nvSpPr>
          <p:spPr bwMode="auto">
            <a:xfrm>
              <a:off x="1247" y="436"/>
              <a:ext cx="296" cy="1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Line 11"/>
            <p:cNvSpPr>
              <a:spLocks noChangeShapeType="1"/>
            </p:cNvSpPr>
            <p:nvPr/>
          </p:nvSpPr>
          <p:spPr bwMode="auto">
            <a:xfrm flipH="1">
              <a:off x="1292" y="890"/>
              <a:ext cx="781" cy="0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Oval 12"/>
            <p:cNvSpPr>
              <a:spLocks noChangeArrowheads="1"/>
            </p:cNvSpPr>
            <p:nvPr/>
          </p:nvSpPr>
          <p:spPr bwMode="auto">
            <a:xfrm>
              <a:off x="2062" y="620"/>
              <a:ext cx="167" cy="542"/>
            </a:xfrm>
            <a:prstGeom prst="ellipse">
              <a:avLst/>
            </a:prstGeom>
            <a:solidFill>
              <a:srgbClr val="1C1C1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" name="Line 13"/>
            <p:cNvSpPr>
              <a:spLocks noChangeShapeType="1"/>
            </p:cNvSpPr>
            <p:nvPr/>
          </p:nvSpPr>
          <p:spPr bwMode="auto">
            <a:xfrm>
              <a:off x="2229" y="879"/>
              <a:ext cx="668" cy="2"/>
            </a:xfrm>
            <a:prstGeom prst="line">
              <a:avLst/>
            </a:prstGeom>
            <a:noFill/>
            <a:ln w="57150">
              <a:solidFill>
                <a:srgbClr val="1C1C1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12" name="Group 14"/>
            <p:cNvGrpSpPr>
              <a:grpSpLocks noChangeAspect="1"/>
            </p:cNvGrpSpPr>
            <p:nvPr/>
          </p:nvGrpSpPr>
          <p:grpSpPr bwMode="auto">
            <a:xfrm rot="1663268">
              <a:off x="1466" y="636"/>
              <a:ext cx="371" cy="60"/>
              <a:chOff x="1776" y="1920"/>
              <a:chExt cx="3600" cy="576"/>
            </a:xfrm>
          </p:grpSpPr>
          <p:grpSp>
            <p:nvGrpSpPr>
              <p:cNvPr id="4116" name="Group 15"/>
              <p:cNvGrpSpPr>
                <a:grpSpLocks noChangeAspect="1"/>
              </p:cNvGrpSpPr>
              <p:nvPr/>
            </p:nvGrpSpPr>
            <p:grpSpPr bwMode="auto">
              <a:xfrm>
                <a:off x="1776" y="1920"/>
                <a:ext cx="1872" cy="576"/>
                <a:chOff x="1680" y="1680"/>
                <a:chExt cx="1872" cy="576"/>
              </a:xfrm>
            </p:grpSpPr>
            <p:grpSp>
              <p:nvGrpSpPr>
                <p:cNvPr id="4125" name="Group 16"/>
                <p:cNvGrpSpPr>
                  <a:grpSpLocks noChangeAspect="1"/>
                </p:cNvGrpSpPr>
                <p:nvPr/>
              </p:nvGrpSpPr>
              <p:grpSpPr bwMode="auto">
                <a:xfrm>
                  <a:off x="2544" y="1680"/>
                  <a:ext cx="1008" cy="576"/>
                  <a:chOff x="2544" y="1680"/>
                  <a:chExt cx="1008" cy="576"/>
                </a:xfrm>
              </p:grpSpPr>
              <p:sp>
                <p:nvSpPr>
                  <p:cNvPr id="4130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 rot="-10774683">
                    <a:off x="2976" y="1680"/>
                    <a:ext cx="576" cy="57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399"/>
                          <a:pt x="16199" y="7817"/>
                          <a:pt x="16200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3333CC"/>
                  </a:solidFill>
                  <a:ln w="9525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31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44" y="1680"/>
                    <a:ext cx="576" cy="57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399"/>
                          <a:pt x="16199" y="7817"/>
                          <a:pt x="16200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3333CC"/>
                  </a:solidFill>
                  <a:ln w="9525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26" name="Group 19"/>
                <p:cNvGrpSpPr>
                  <a:grpSpLocks noChangeAspect="1"/>
                </p:cNvGrpSpPr>
                <p:nvPr/>
              </p:nvGrpSpPr>
              <p:grpSpPr bwMode="auto">
                <a:xfrm>
                  <a:off x="1680" y="1680"/>
                  <a:ext cx="1008" cy="576"/>
                  <a:chOff x="2544" y="1680"/>
                  <a:chExt cx="1008" cy="576"/>
                </a:xfrm>
              </p:grpSpPr>
              <p:sp>
                <p:nvSpPr>
                  <p:cNvPr id="4128" name="AutoShape 20"/>
                  <p:cNvSpPr>
                    <a:spLocks noChangeAspect="1" noChangeArrowheads="1"/>
                  </p:cNvSpPr>
                  <p:nvPr/>
                </p:nvSpPr>
                <p:spPr bwMode="auto">
                  <a:xfrm rot="-10774683">
                    <a:off x="2976" y="1680"/>
                    <a:ext cx="576" cy="57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399"/>
                          <a:pt x="16199" y="7817"/>
                          <a:pt x="16200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3333CC"/>
                  </a:solidFill>
                  <a:ln w="9525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29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44" y="1680"/>
                    <a:ext cx="576" cy="57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399"/>
                          <a:pt x="16199" y="7817"/>
                          <a:pt x="16200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3333CC"/>
                  </a:solidFill>
                  <a:ln w="9525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27" name="Line 2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44" y="196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33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117" name="Group 23"/>
              <p:cNvGrpSpPr>
                <a:grpSpLocks noChangeAspect="1"/>
              </p:cNvGrpSpPr>
              <p:nvPr/>
            </p:nvGrpSpPr>
            <p:grpSpPr bwMode="auto">
              <a:xfrm>
                <a:off x="3504" y="1920"/>
                <a:ext cx="1872" cy="576"/>
                <a:chOff x="1680" y="1680"/>
                <a:chExt cx="1872" cy="576"/>
              </a:xfrm>
            </p:grpSpPr>
            <p:grpSp>
              <p:nvGrpSpPr>
                <p:cNvPr id="4118" name="Group 24"/>
                <p:cNvGrpSpPr>
                  <a:grpSpLocks noChangeAspect="1"/>
                </p:cNvGrpSpPr>
                <p:nvPr/>
              </p:nvGrpSpPr>
              <p:grpSpPr bwMode="auto">
                <a:xfrm>
                  <a:off x="2544" y="1680"/>
                  <a:ext cx="1008" cy="576"/>
                  <a:chOff x="2544" y="1680"/>
                  <a:chExt cx="1008" cy="576"/>
                </a:xfrm>
              </p:grpSpPr>
              <p:sp>
                <p:nvSpPr>
                  <p:cNvPr id="4123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-10774683">
                    <a:off x="2976" y="1680"/>
                    <a:ext cx="576" cy="57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399"/>
                          <a:pt x="16199" y="7817"/>
                          <a:pt x="16200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3333CC"/>
                  </a:solidFill>
                  <a:ln w="9525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24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44" y="1680"/>
                    <a:ext cx="576" cy="57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399"/>
                          <a:pt x="16199" y="7817"/>
                          <a:pt x="16200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3333CC"/>
                  </a:solidFill>
                  <a:ln w="9525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19" name="Group 27"/>
                <p:cNvGrpSpPr>
                  <a:grpSpLocks noChangeAspect="1"/>
                </p:cNvGrpSpPr>
                <p:nvPr/>
              </p:nvGrpSpPr>
              <p:grpSpPr bwMode="auto">
                <a:xfrm>
                  <a:off x="1680" y="1680"/>
                  <a:ext cx="1008" cy="576"/>
                  <a:chOff x="2544" y="1680"/>
                  <a:chExt cx="1008" cy="576"/>
                </a:xfrm>
              </p:grpSpPr>
              <p:sp>
                <p:nvSpPr>
                  <p:cNvPr id="4121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-10774683">
                    <a:off x="2976" y="1680"/>
                    <a:ext cx="576" cy="57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399"/>
                          <a:pt x="16199" y="7817"/>
                          <a:pt x="16200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3333CC"/>
                  </a:solidFill>
                  <a:ln w="9525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22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44" y="1680"/>
                    <a:ext cx="576" cy="57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399"/>
                          <a:pt x="16199" y="7817"/>
                          <a:pt x="16200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3333CC"/>
                  </a:solidFill>
                  <a:ln w="9525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20" name="Line 3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44" y="196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33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113" name="Line 31"/>
            <p:cNvSpPr>
              <a:spLocks noChangeShapeType="1"/>
            </p:cNvSpPr>
            <p:nvPr/>
          </p:nvSpPr>
          <p:spPr bwMode="auto">
            <a:xfrm flipH="1">
              <a:off x="1292" y="1026"/>
              <a:ext cx="781" cy="0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Line 32"/>
            <p:cNvSpPr>
              <a:spLocks noChangeShapeType="1"/>
            </p:cNvSpPr>
            <p:nvPr/>
          </p:nvSpPr>
          <p:spPr bwMode="auto">
            <a:xfrm flipH="1">
              <a:off x="1292" y="754"/>
              <a:ext cx="781" cy="0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Line 33"/>
            <p:cNvSpPr>
              <a:spLocks noChangeShapeType="1"/>
            </p:cNvSpPr>
            <p:nvPr/>
          </p:nvSpPr>
          <p:spPr bwMode="auto">
            <a:xfrm>
              <a:off x="1202" y="572"/>
              <a:ext cx="29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05" name="Picture 34" descr="dbarminusubar"/>
          <p:cNvPicPr>
            <a:picLocks noChangeAspect="1" noChangeArrowheads="1"/>
          </p:cNvPicPr>
          <p:nvPr/>
        </p:nvPicPr>
        <p:blipFill>
          <a:blip r:embed="rId4" cstate="print"/>
          <a:srcRect r="5505"/>
          <a:stretch>
            <a:fillRect/>
          </a:stretch>
        </p:blipFill>
        <p:spPr bwMode="auto">
          <a:xfrm>
            <a:off x="4032250" y="2781300"/>
            <a:ext cx="4932363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2651581-89E5-4617-9B8B-5F57C38B9834}" type="slidenum">
              <a:rPr lang="en-GB" smtClean="0"/>
              <a:pPr/>
              <a:t>71</a:t>
            </a:fld>
            <a:endParaRPr lang="en-GB" smtClean="0"/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1714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990000"/>
                </a:solidFill>
              </a:rPr>
              <a:t>strange</a:t>
            </a:r>
            <a:endParaRPr lang="en-US" smtClean="0">
              <a:solidFill>
                <a:srgbClr val="990000"/>
              </a:solidFill>
            </a:endParaRPr>
          </a:p>
        </p:txBody>
      </p:sp>
      <p:pic>
        <p:nvPicPr>
          <p:cNvPr id="86020" name="Picture 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8763" y="908050"/>
            <a:ext cx="4967287" cy="357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6021" name="Text Box 4"/>
          <p:cNvSpPr txBox="1">
            <a:spLocks noChangeArrowheads="1"/>
          </p:cNvSpPr>
          <p:nvPr/>
        </p:nvSpPr>
        <p:spPr bwMode="auto">
          <a:xfrm>
            <a:off x="179388" y="908050"/>
            <a:ext cx="8951912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earliest pdf fits had SU(3) symmetry: </a:t>
            </a:r>
          </a:p>
          <a:p>
            <a:endParaRPr lang="en-GB"/>
          </a:p>
          <a:p>
            <a:r>
              <a:rPr lang="en-GB"/>
              <a:t>later relaxed to include (constant) strange suppression (cf. fragmentation):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with </a:t>
            </a:r>
            <a:r>
              <a:rPr lang="en-GB">
                <a:solidFill>
                  <a:schemeClr val="accent2"/>
                </a:solidFill>
                <a:sym typeface="Symbol" pitchFamily="18" charset="2"/>
              </a:rPr>
              <a:t> = 0.4 – 0.5</a:t>
            </a:r>
          </a:p>
          <a:p>
            <a:endParaRPr lang="en-GB">
              <a:solidFill>
                <a:schemeClr val="accent2"/>
              </a:solidFill>
              <a:sym typeface="Symbol" pitchFamily="18" charset="2"/>
            </a:endParaRPr>
          </a:p>
          <a:p>
            <a:r>
              <a:rPr lang="en-GB">
                <a:sym typeface="Symbol" pitchFamily="18" charset="2"/>
              </a:rPr>
              <a:t>nowadays,</a:t>
            </a:r>
            <a:r>
              <a:rPr lang="en-GB">
                <a:solidFill>
                  <a:schemeClr val="accent2"/>
                </a:solidFill>
                <a:sym typeface="Symbol" pitchFamily="18" charset="2"/>
              </a:rPr>
              <a:t> dimuon production in N </a:t>
            </a:r>
            <a:r>
              <a:rPr lang="en-GB">
                <a:sym typeface="Symbol" pitchFamily="18" charset="2"/>
              </a:rPr>
              <a:t>DIS  </a:t>
            </a:r>
            <a:r>
              <a:rPr lang="en-GB">
                <a:solidFill>
                  <a:srgbClr val="009900"/>
                </a:solidFill>
                <a:sym typeface="Symbol" pitchFamily="18" charset="2"/>
              </a:rPr>
              <a:t>(CCFR, NuTeV)</a:t>
            </a:r>
            <a:r>
              <a:rPr lang="en-GB">
                <a:sym typeface="Symbol" pitchFamily="18" charset="2"/>
              </a:rPr>
              <a:t> allows ‘direct’ determination:</a:t>
            </a:r>
          </a:p>
          <a:p>
            <a:endParaRPr lang="en-GB">
              <a:sym typeface="Symbol" pitchFamily="18" charset="2"/>
            </a:endParaRPr>
          </a:p>
          <a:p>
            <a:endParaRPr lang="en-GB">
              <a:sym typeface="Symbol" pitchFamily="18" charset="2"/>
            </a:endParaRPr>
          </a:p>
          <a:p>
            <a:endParaRPr lang="en-GB">
              <a:sym typeface="Symbol" pitchFamily="18" charset="2"/>
            </a:endParaRPr>
          </a:p>
          <a:p>
            <a:endParaRPr lang="en-GB">
              <a:sym typeface="Symbol" pitchFamily="18" charset="2"/>
            </a:endParaRPr>
          </a:p>
          <a:p>
            <a:r>
              <a:rPr lang="en-GB">
                <a:sym typeface="Symbol" pitchFamily="18" charset="2"/>
              </a:rPr>
              <a:t>in the range </a:t>
            </a:r>
            <a:r>
              <a:rPr lang="en-GB">
                <a:solidFill>
                  <a:schemeClr val="accent2"/>
                </a:solidFill>
                <a:sym typeface="Symbol" pitchFamily="18" charset="2"/>
              </a:rPr>
              <a:t>0.01 &lt; x &lt; 0.4 </a:t>
            </a:r>
            <a:endParaRPr lang="en-GB">
              <a:sym typeface="Symbol" pitchFamily="18" charset="2"/>
            </a:endParaRPr>
          </a:p>
          <a:p>
            <a:endParaRPr lang="en-GB">
              <a:sym typeface="Symbol" pitchFamily="18" charset="2"/>
            </a:endParaRPr>
          </a:p>
          <a:p>
            <a:r>
              <a:rPr lang="en-GB">
                <a:sym typeface="Symbol" pitchFamily="18" charset="2"/>
              </a:rPr>
              <a:t>data seem to slightly prefer</a:t>
            </a:r>
          </a:p>
          <a:p>
            <a:endParaRPr lang="en-GB">
              <a:sym typeface="Symbol" pitchFamily="18" charset="2"/>
            </a:endParaRPr>
          </a:p>
          <a:p>
            <a:r>
              <a:rPr lang="en-GB">
                <a:sym typeface="Symbol" pitchFamily="18" charset="2"/>
              </a:rPr>
              <a:t>theoretical explanation?!</a:t>
            </a:r>
          </a:p>
        </p:txBody>
      </p:sp>
      <p:pic>
        <p:nvPicPr>
          <p:cNvPr id="86022" name="Picture 5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2663" y="1916113"/>
            <a:ext cx="5549900" cy="538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6023" name="Picture 6"/>
          <p:cNvPicPr>
            <a:picLocks noChangeAspect="1" noChangeArrowheads="1"/>
          </p:cNvPicPr>
          <p:nvPr/>
        </p:nvPicPr>
        <p:blipFill>
          <a:blip r:embed="rId8" cstate="print"/>
          <a:srcRect l="25845" t="25780" r="51573" b="47470"/>
          <a:stretch>
            <a:fillRect/>
          </a:stretch>
        </p:blipFill>
        <p:spPr bwMode="auto">
          <a:xfrm>
            <a:off x="5508625" y="4365625"/>
            <a:ext cx="30972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Picture 7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088" y="3573463"/>
            <a:ext cx="7559675" cy="590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6025" name="Picture 8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2138" y="5013325"/>
            <a:ext cx="2860675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F8738BC-1C52-4BDC-AFCB-CD9140B9DC1C}" type="slidenum">
              <a:rPr lang="en-GB" smtClean="0"/>
              <a:pPr/>
              <a:t>72</a:t>
            </a:fld>
            <a:endParaRPr lang="en-GB" smtClean="0"/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2" cstate="print"/>
          <a:srcRect l="35822" t="14612" r="22176" b="4262"/>
          <a:stretch>
            <a:fillRect/>
          </a:stretch>
        </p:blipFill>
        <p:spPr bwMode="auto">
          <a:xfrm>
            <a:off x="1738313" y="476250"/>
            <a:ext cx="5210175" cy="6121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7044" name="Text Box 3"/>
          <p:cNvSpPr txBox="1">
            <a:spLocks noChangeArrowheads="1"/>
          </p:cNvSpPr>
          <p:nvPr/>
        </p:nvSpPr>
        <p:spPr bwMode="auto">
          <a:xfrm>
            <a:off x="7092950" y="6237288"/>
            <a:ext cx="833438" cy="36512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9900"/>
                </a:solidFill>
              </a:rPr>
              <a:t>MSTW</a:t>
            </a:r>
            <a:endParaRPr lang="en-US" sz="1600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7E2051B-4B82-4665-912E-05007A8A9F65}" type="slidenum">
              <a:rPr lang="en-GB" smtClean="0"/>
              <a:pPr/>
              <a:t>73</a:t>
            </a:fld>
            <a:endParaRPr lang="en-GB" smtClean="0"/>
          </a:p>
        </p:txBody>
      </p:sp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8027988" y="5157788"/>
            <a:ext cx="833437" cy="36512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9900"/>
                </a:solidFill>
              </a:rPr>
              <a:t>MSTW</a:t>
            </a:r>
            <a:endParaRPr lang="en-US" sz="1600">
              <a:solidFill>
                <a:srgbClr val="009900"/>
              </a:solidFill>
            </a:endParaRPr>
          </a:p>
        </p:txBody>
      </p:sp>
      <p:pic>
        <p:nvPicPr>
          <p:cNvPr id="88068" name="Picture 3"/>
          <p:cNvPicPr>
            <a:picLocks noChangeAspect="1" noChangeArrowheads="1"/>
          </p:cNvPicPr>
          <p:nvPr/>
        </p:nvPicPr>
        <p:blipFill>
          <a:blip r:embed="rId2" cstate="print"/>
          <a:srcRect l="23756" t="18076" r="12732" b="11172"/>
          <a:stretch>
            <a:fillRect/>
          </a:stretch>
        </p:blipFill>
        <p:spPr bwMode="auto">
          <a:xfrm>
            <a:off x="36513" y="1604963"/>
            <a:ext cx="4391025" cy="2976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8069" name="Picture 4"/>
          <p:cNvPicPr>
            <a:picLocks noChangeAspect="1" noChangeArrowheads="1"/>
          </p:cNvPicPr>
          <p:nvPr/>
        </p:nvPicPr>
        <p:blipFill>
          <a:blip r:embed="rId3" cstate="print"/>
          <a:srcRect l="24806" t="18076" r="12206" b="8887"/>
          <a:stretch>
            <a:fillRect/>
          </a:stretch>
        </p:blipFill>
        <p:spPr bwMode="auto">
          <a:xfrm>
            <a:off x="4497388" y="1603375"/>
            <a:ext cx="4322762" cy="3049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0F70B79-0BB1-4524-B814-34EC36CFEDC1}" type="slidenum">
              <a:rPr lang="en-GB" smtClean="0"/>
              <a:pPr/>
              <a:t>74</a:t>
            </a:fld>
            <a:endParaRPr lang="en-GB" smtClean="0"/>
          </a:p>
        </p:txBody>
      </p:sp>
      <p:sp>
        <p:nvSpPr>
          <p:cNvPr id="91139" name="Text Box 2"/>
          <p:cNvSpPr txBox="1">
            <a:spLocks noChangeArrowheads="1"/>
          </p:cNvSpPr>
          <p:nvPr/>
        </p:nvSpPr>
        <p:spPr bwMode="auto">
          <a:xfrm>
            <a:off x="447675" y="1360488"/>
            <a:ext cx="304482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>
                <a:solidFill>
                  <a:srgbClr val="006600"/>
                </a:solidFill>
              </a:rPr>
              <a:t>CT09G</a:t>
            </a:r>
            <a:r>
              <a:rPr lang="en-GB" sz="2400"/>
              <a:t> fit to Run I and Run II jet data simultaneously, find much harder gluon (with more flexible parameterisation)</a:t>
            </a:r>
          </a:p>
          <a:p>
            <a:endParaRPr lang="en-GB" sz="2400"/>
          </a:p>
          <a:p>
            <a:r>
              <a:rPr lang="en-GB" sz="2400"/>
              <a:t>… harder than valence quarks?!</a:t>
            </a:r>
            <a:endParaRPr lang="en-US" sz="2400"/>
          </a:p>
        </p:txBody>
      </p:sp>
      <p:grpSp>
        <p:nvGrpSpPr>
          <p:cNvPr id="91140" name="Group 3"/>
          <p:cNvGrpSpPr>
            <a:grpSpLocks/>
          </p:cNvGrpSpPr>
          <p:nvPr/>
        </p:nvGrpSpPr>
        <p:grpSpPr bwMode="auto">
          <a:xfrm>
            <a:off x="3563938" y="549275"/>
            <a:ext cx="5329237" cy="5113338"/>
            <a:chOff x="2245" y="346"/>
            <a:chExt cx="3357" cy="3221"/>
          </a:xfrm>
        </p:grpSpPr>
        <p:pic>
          <p:nvPicPr>
            <p:cNvPr id="91141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44745" t="19788" r="17975" b="19786"/>
            <a:stretch>
              <a:fillRect/>
            </a:stretch>
          </p:blipFill>
          <p:spPr bwMode="auto">
            <a:xfrm>
              <a:off x="2381" y="391"/>
              <a:ext cx="3221" cy="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42" name="Rectangle 5"/>
            <p:cNvSpPr>
              <a:spLocks noChangeArrowheads="1"/>
            </p:cNvSpPr>
            <p:nvPr/>
          </p:nvSpPr>
          <p:spPr bwMode="auto">
            <a:xfrm>
              <a:off x="2245" y="346"/>
              <a:ext cx="499" cy="4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B321DBF-669A-488B-BBF8-1E5AA5790C64}" type="slidenum">
              <a:rPr lang="en-GB" smtClean="0"/>
              <a:pPr/>
              <a:t>75</a:t>
            </a:fld>
            <a:endParaRPr lang="en-GB" smtClean="0"/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 cstate="print"/>
          <a:srcRect l="24803" t="18930" r="9572" b="8904"/>
          <a:stretch>
            <a:fillRect/>
          </a:stretch>
        </p:blipFill>
        <p:spPr bwMode="auto">
          <a:xfrm>
            <a:off x="2916238" y="2565400"/>
            <a:ext cx="6119812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1479550"/>
            <a:ext cx="3281362" cy="941388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165" name="Rectangle 4"/>
          <p:cNvSpPr>
            <a:spLocks noChangeArrowheads="1"/>
          </p:cNvSpPr>
          <p:nvPr/>
        </p:nvSpPr>
        <p:spPr bwMode="auto">
          <a:xfrm>
            <a:off x="250825" y="1412875"/>
            <a:ext cx="266382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en-GB" sz="2000"/>
              <a:t>an independent measurement of the small-x </a:t>
            </a:r>
            <a:r>
              <a:rPr lang="en-GB" sz="2000">
                <a:solidFill>
                  <a:srgbClr val="990000"/>
                </a:solidFill>
              </a:rPr>
              <a:t>gluon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</a:pPr>
            <a:endParaRPr lang="en-GB" sz="200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en-GB" sz="2000"/>
              <a:t>a test of the assumptions in the DGLAP LT pQCD analysis of small-x </a:t>
            </a:r>
            <a:r>
              <a:rPr lang="en-GB" sz="2000">
                <a:solidFill>
                  <a:schemeClr val="accent2"/>
                </a:solidFill>
              </a:rPr>
              <a:t>F</a:t>
            </a:r>
            <a:r>
              <a:rPr lang="en-GB" sz="2000" baseline="-25000">
                <a:solidFill>
                  <a:schemeClr val="accent2"/>
                </a:solidFill>
              </a:rPr>
              <a:t>2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990000"/>
              </a:buClr>
              <a:buSzPct val="150000"/>
            </a:pPr>
            <a:endParaRPr lang="en-GB" sz="200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en-GB" sz="2000"/>
              <a:t>higher–order </a:t>
            </a:r>
            <a:r>
              <a:rPr lang="en-GB" sz="2000">
                <a:solidFill>
                  <a:schemeClr val="accent2"/>
                </a:solidFill>
              </a:rPr>
              <a:t>ln(1/x)</a:t>
            </a:r>
            <a:r>
              <a:rPr lang="en-GB" sz="2000"/>
              <a:t> and </a:t>
            </a:r>
            <a:r>
              <a:rPr lang="en-GB" sz="2000">
                <a:solidFill>
                  <a:schemeClr val="accent2"/>
                </a:solidFill>
              </a:rPr>
              <a:t>higher-twist</a:t>
            </a:r>
            <a:r>
              <a:rPr lang="en-GB" sz="2000"/>
              <a:t> contributions could be important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990000"/>
              </a:buClr>
              <a:buSzPct val="150000"/>
            </a:pPr>
            <a:endParaRPr lang="en-US" sz="2000" baseline="-25000"/>
          </a:p>
        </p:txBody>
      </p:sp>
      <p:sp>
        <p:nvSpPr>
          <p:cNvPr id="92166" name="Rectangle 5"/>
          <p:cNvSpPr>
            <a:spLocks noChangeArrowheads="1"/>
          </p:cNvSpPr>
          <p:nvPr/>
        </p:nvSpPr>
        <p:spPr bwMode="auto">
          <a:xfrm>
            <a:off x="303213" y="53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4400">
                <a:solidFill>
                  <a:srgbClr val="990000"/>
                </a:solidFill>
              </a:rPr>
              <a:t>F</a:t>
            </a:r>
            <a:r>
              <a:rPr lang="en-GB" sz="4400" baseline="-25000">
                <a:solidFill>
                  <a:srgbClr val="990000"/>
                </a:solidFill>
              </a:rPr>
              <a:t>L</a:t>
            </a:r>
            <a:endParaRPr lang="en-US" sz="4400" baseline="-2500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57E012D-0FE9-4EA9-9A44-1E35A9E57584}" type="slidenum">
              <a:rPr lang="en-GB" smtClean="0"/>
              <a:pPr/>
              <a:t>76</a:t>
            </a:fld>
            <a:endParaRPr lang="en-GB" smtClean="0"/>
          </a:p>
        </p:txBody>
      </p:sp>
      <p:pic>
        <p:nvPicPr>
          <p:cNvPr id="93187" name="Picture 2"/>
          <p:cNvPicPr>
            <a:picLocks noChangeAspect="1" noChangeArrowheads="1"/>
          </p:cNvPicPr>
          <p:nvPr/>
        </p:nvPicPr>
        <p:blipFill>
          <a:blip r:embed="rId2" cstate="print"/>
          <a:srcRect l="26378" t="24980" r="26378" b="16344"/>
          <a:stretch>
            <a:fillRect/>
          </a:stretch>
        </p:blipFill>
        <p:spPr bwMode="auto">
          <a:xfrm>
            <a:off x="1331913" y="1125538"/>
            <a:ext cx="64801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4B55171-FC35-48DE-A60E-B54421F9DB07}" type="slidenum">
              <a:rPr lang="en-GB" smtClean="0"/>
              <a:pPr/>
              <a:t>77</a:t>
            </a:fld>
            <a:endParaRPr lang="en-GB" smtClean="0"/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2" cstate="print"/>
          <a:srcRect l="16667" t="8904" r="22697" b="3406"/>
          <a:stretch>
            <a:fillRect/>
          </a:stretch>
        </p:blipFill>
        <p:spPr bwMode="auto">
          <a:xfrm>
            <a:off x="1476375" y="549275"/>
            <a:ext cx="5867400" cy="5162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4212" name="Text Box 3"/>
          <p:cNvSpPr txBox="1">
            <a:spLocks noChangeArrowheads="1"/>
          </p:cNvSpPr>
          <p:nvPr/>
        </p:nvSpPr>
        <p:spPr bwMode="auto">
          <a:xfrm>
            <a:off x="5148263" y="1262063"/>
            <a:ext cx="159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6600"/>
                </a:solidFill>
              </a:rPr>
              <a:t>LHC (14 TeV)</a:t>
            </a:r>
            <a:endParaRPr lang="en-US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6BC2EF5-151F-4F46-B22D-889168D903AE}" type="slidenum">
              <a:rPr lang="en-GB" smtClean="0"/>
              <a:pPr/>
              <a:t>78</a:t>
            </a:fld>
            <a:endParaRPr lang="en-GB" smtClean="0"/>
          </a:p>
        </p:txBody>
      </p:sp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990000"/>
                </a:solidFill>
              </a:rPr>
              <a:t>LHCb</a:t>
            </a:r>
            <a:endParaRPr lang="en-US" smtClean="0">
              <a:solidFill>
                <a:srgbClr val="990000"/>
              </a:solidFill>
            </a:endParaRPr>
          </a:p>
        </p:txBody>
      </p:sp>
      <p:pic>
        <p:nvPicPr>
          <p:cNvPr id="96260" name="Picture 3"/>
          <p:cNvPicPr>
            <a:picLocks noChangeAspect="1" noChangeArrowheads="1"/>
          </p:cNvPicPr>
          <p:nvPr/>
        </p:nvPicPr>
        <p:blipFill>
          <a:blip r:embed="rId3" cstate="print"/>
          <a:srcRect l="27431" t="5417" r="30057" b="3864"/>
          <a:stretch>
            <a:fillRect/>
          </a:stretch>
        </p:blipFill>
        <p:spPr bwMode="auto">
          <a:xfrm>
            <a:off x="179388" y="1844675"/>
            <a:ext cx="361791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AutoShape 4"/>
          <p:cNvSpPr>
            <a:spLocks noChangeArrowheads="1"/>
          </p:cNvSpPr>
          <p:nvPr/>
        </p:nvSpPr>
        <p:spPr bwMode="auto">
          <a:xfrm>
            <a:off x="3922713" y="4076700"/>
            <a:ext cx="720725" cy="288925"/>
          </a:xfrm>
          <a:prstGeom prst="leftRightArrow">
            <a:avLst>
              <a:gd name="adj1" fmla="val 50000"/>
              <a:gd name="adj2" fmla="val 4989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2" name="Text Box 5"/>
          <p:cNvSpPr txBox="1">
            <a:spLocks noChangeArrowheads="1"/>
          </p:cNvSpPr>
          <p:nvPr/>
        </p:nvSpPr>
        <p:spPr bwMode="auto">
          <a:xfrm>
            <a:off x="817563" y="1316038"/>
            <a:ext cx="5267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cs typeface="Arial" charset="0"/>
              </a:rPr>
              <a:t>→ detect </a:t>
            </a:r>
            <a:r>
              <a:rPr lang="en-GB" sz="2400"/>
              <a:t>forward, low p</a:t>
            </a:r>
            <a:r>
              <a:rPr lang="en-GB" sz="2400" baseline="-25000"/>
              <a:t>T</a:t>
            </a:r>
            <a:r>
              <a:rPr lang="en-GB" sz="2400"/>
              <a:t> muons from</a:t>
            </a:r>
            <a:r>
              <a:rPr lang="en-GB"/>
              <a:t> </a:t>
            </a:r>
            <a:endParaRPr lang="en-US"/>
          </a:p>
        </p:txBody>
      </p:sp>
      <p:pic>
        <p:nvPicPr>
          <p:cNvPr id="96263" name="Picture 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316038"/>
            <a:ext cx="1800225" cy="395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626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30505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5" name="Picture 8"/>
          <p:cNvPicPr>
            <a:picLocks noChangeAspect="1" noChangeArrowheads="1"/>
          </p:cNvPicPr>
          <p:nvPr/>
        </p:nvPicPr>
        <p:blipFill>
          <a:blip r:embed="rId6" cstate="print"/>
          <a:srcRect l="31100" t="20662" r="31099" b="4262"/>
          <a:stretch>
            <a:fillRect/>
          </a:stretch>
        </p:blipFill>
        <p:spPr bwMode="auto">
          <a:xfrm>
            <a:off x="4670425" y="1989138"/>
            <a:ext cx="3933825" cy="4752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488DAFD-325A-4887-9EE8-2505F5835E8E}" type="slidenum">
              <a:rPr lang="en-GB" smtClean="0"/>
              <a:pPr/>
              <a:t>8</a:t>
            </a:fld>
            <a:endParaRPr lang="en-GB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990000"/>
                </a:solidFill>
              </a:rPr>
              <a:t>the pdf industry</a:t>
            </a:r>
            <a:endParaRPr lang="en-US" smtClean="0">
              <a:solidFill>
                <a:srgbClr val="990000"/>
              </a:solidFill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800" dirty="0" smtClean="0"/>
              <a:t>many groups now extracting </a:t>
            </a:r>
            <a:r>
              <a:rPr lang="en-GB" sz="2800" dirty="0" err="1" smtClean="0"/>
              <a:t>pdfs</a:t>
            </a:r>
            <a:r>
              <a:rPr lang="en-GB" sz="2800" dirty="0" smtClean="0"/>
              <a:t> from ‘global’ data analyses </a:t>
            </a:r>
            <a:r>
              <a:rPr lang="en-GB" sz="2000" dirty="0" smtClean="0">
                <a:solidFill>
                  <a:srgbClr val="006600"/>
                </a:solidFill>
              </a:rPr>
              <a:t>(MSTW, CTEQ, NNPDF, HERAPDF, …)</a:t>
            </a: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endParaRPr lang="en-GB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800" dirty="0" smtClean="0"/>
              <a:t>broad agreement, but differences due to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 choice of data sets (including cuts and corrections)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 treatment of data errors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 definition of ‘best fit’ and ‘uncertainty’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 treatment of heavy quarks </a:t>
            </a:r>
            <a:r>
              <a:rPr lang="en-GB" sz="2400" dirty="0" smtClean="0">
                <a:solidFill>
                  <a:schemeClr val="accent2"/>
                </a:solidFill>
              </a:rPr>
              <a:t>(</a:t>
            </a:r>
            <a:r>
              <a:rPr lang="en-GB" sz="2400" dirty="0" err="1" smtClean="0">
                <a:solidFill>
                  <a:schemeClr val="accent2"/>
                </a:solidFill>
              </a:rPr>
              <a:t>s,c,b</a:t>
            </a:r>
            <a:r>
              <a:rPr lang="en-GB" sz="2400" dirty="0" smtClean="0">
                <a:solidFill>
                  <a:schemeClr val="accent2"/>
                </a:solidFill>
              </a:rPr>
              <a:t>)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 order of perturbation theory</a:t>
            </a: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 parameterisation at </a:t>
            </a:r>
            <a:r>
              <a:rPr lang="en-GB" sz="2400" dirty="0" smtClean="0">
                <a:solidFill>
                  <a:schemeClr val="accent2"/>
                </a:solidFill>
              </a:rPr>
              <a:t>Q</a:t>
            </a:r>
            <a:r>
              <a:rPr lang="en-GB" sz="2400" baseline="-25000" dirty="0" smtClean="0">
                <a:solidFill>
                  <a:schemeClr val="accent2"/>
                </a:solidFill>
              </a:rPr>
              <a:t>0</a:t>
            </a:r>
            <a:endParaRPr lang="en-GB" sz="2400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400" dirty="0" smtClean="0"/>
              <a:t>  theoretical assumptions (if any) about: </a:t>
            </a:r>
          </a:p>
          <a:p>
            <a:pPr lvl="2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000" dirty="0" smtClean="0"/>
              <a:t>flavour symmetries</a:t>
            </a:r>
          </a:p>
          <a:p>
            <a:pPr lvl="2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000" i="1" dirty="0" smtClean="0">
                <a:solidFill>
                  <a:schemeClr val="accent2"/>
                </a:solidFill>
              </a:rPr>
              <a:t>x</a:t>
            </a:r>
            <a:r>
              <a:rPr lang="en-GB" sz="2000" i="1" dirty="0" smtClean="0">
                <a:solidFill>
                  <a:schemeClr val="accent2"/>
                </a:solidFill>
                <a:cs typeface="Arial" charset="0"/>
              </a:rPr>
              <a:t>→</a:t>
            </a:r>
            <a:r>
              <a:rPr lang="en-GB" sz="2000" i="1" dirty="0" smtClean="0">
                <a:solidFill>
                  <a:schemeClr val="accent2"/>
                </a:solidFill>
              </a:rPr>
              <a:t>0,1</a:t>
            </a:r>
            <a:r>
              <a:rPr lang="en-GB" sz="2000" dirty="0" smtClean="0"/>
              <a:t> behaviour</a:t>
            </a:r>
          </a:p>
          <a:p>
            <a:pPr lvl="2" eaLnBrk="1" hangingPunct="1">
              <a:lnSpc>
                <a:spcPct val="90000"/>
              </a:lnSpc>
              <a:buClr>
                <a:srgbClr val="990000"/>
              </a:buClr>
              <a:buSzPct val="150000"/>
            </a:pPr>
            <a:r>
              <a:rPr lang="en-GB" sz="2000" dirty="0" smtClean="0"/>
              <a:t>…</a:t>
            </a:r>
          </a:p>
          <a:p>
            <a:pPr eaLnBrk="1" hangingPunct="1">
              <a:lnSpc>
                <a:spcPct val="90000"/>
              </a:lnSpc>
              <a:buClr>
                <a:srgbClr val="990000"/>
              </a:buClr>
              <a:buSzPct val="150000"/>
              <a:buFontTx/>
              <a:buNone/>
            </a:pPr>
            <a:endParaRPr lang="en-GB" sz="2800" dirty="0" smtClean="0"/>
          </a:p>
        </p:txBody>
      </p:sp>
      <p:graphicFrame>
        <p:nvGraphicFramePr>
          <p:cNvPr id="224332" name="Group 76"/>
          <p:cNvGraphicFramePr>
            <a:graphicFrameLocks noGrp="1"/>
          </p:cNvGraphicFramePr>
          <p:nvPr/>
        </p:nvGraphicFramePr>
        <p:xfrm>
          <a:off x="7092950" y="3500438"/>
          <a:ext cx="1657350" cy="2194560"/>
        </p:xfrm>
        <a:graphic>
          <a:graphicData uri="http://schemas.openxmlformats.org/drawingml/2006/table">
            <a:tbl>
              <a:tblPr/>
              <a:tblGrid>
                <a:gridCol w="1657350"/>
              </a:tblGrid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HERA-DIS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FT-DIS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Drell-Yan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Tevatron jets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Tevatron W,Z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other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9FD59CA-13C0-4D39-9235-0ED474C9180A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en-GB" sz="4000" smtClean="0">
                <a:solidFill>
                  <a:srgbClr val="990000"/>
                </a:solidFill>
              </a:rPr>
              <a:t>examples of data sets used in fits*</a:t>
            </a:r>
            <a:endParaRPr lang="en-US" sz="4000" smtClean="0">
              <a:solidFill>
                <a:srgbClr val="990000"/>
              </a:solidFill>
            </a:endParaRP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 cstate="print"/>
          <a:srcRect l="12199" t="15556" r="14827" b="5481"/>
          <a:stretch>
            <a:fillRect/>
          </a:stretch>
        </p:blipFill>
        <p:spPr bwMode="auto">
          <a:xfrm>
            <a:off x="755650" y="1196975"/>
            <a:ext cx="7489825" cy="5065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1384300" y="6400800"/>
            <a:ext cx="147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990000"/>
                </a:solidFill>
              </a:rPr>
              <a:t>*MSTW2008</a:t>
            </a:r>
            <a:endParaRPr lang="en-US">
              <a:solidFill>
                <a:srgbClr val="990000"/>
              </a:solidFill>
            </a:endParaRPr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395288" y="1557338"/>
            <a:ext cx="288925" cy="32400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395288" y="4868863"/>
            <a:ext cx="288925" cy="3603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Rectangle 7"/>
          <p:cNvSpPr>
            <a:spLocks noChangeArrowheads="1"/>
          </p:cNvSpPr>
          <p:nvPr/>
        </p:nvSpPr>
        <p:spPr bwMode="auto">
          <a:xfrm>
            <a:off x="395288" y="5300663"/>
            <a:ext cx="288925" cy="865187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Rectangle 8"/>
          <p:cNvSpPr>
            <a:spLocks noChangeArrowheads="1"/>
          </p:cNvSpPr>
          <p:nvPr/>
        </p:nvSpPr>
        <p:spPr bwMode="auto">
          <a:xfrm>
            <a:off x="4500563" y="1628775"/>
            <a:ext cx="288925" cy="21605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Rectangle 9"/>
          <p:cNvSpPr>
            <a:spLocks noChangeArrowheads="1"/>
          </p:cNvSpPr>
          <p:nvPr/>
        </p:nvSpPr>
        <p:spPr bwMode="auto">
          <a:xfrm>
            <a:off x="4500563" y="3860800"/>
            <a:ext cx="288925" cy="3603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4500563" y="4292600"/>
            <a:ext cx="288925" cy="7921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Rectangle 11"/>
          <p:cNvSpPr>
            <a:spLocks noChangeArrowheads="1"/>
          </p:cNvSpPr>
          <p:nvPr/>
        </p:nvSpPr>
        <p:spPr bwMode="auto">
          <a:xfrm>
            <a:off x="4500563" y="5157788"/>
            <a:ext cx="288925" cy="3587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Text Box 12"/>
          <p:cNvSpPr txBox="1">
            <a:spLocks noChangeArrowheads="1"/>
          </p:cNvSpPr>
          <p:nvPr/>
        </p:nvSpPr>
        <p:spPr bwMode="auto">
          <a:xfrm>
            <a:off x="4921250" y="6002338"/>
            <a:ext cx="34671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990000"/>
                </a:solidFill>
              </a:rPr>
              <a:t>red font</a:t>
            </a:r>
            <a:r>
              <a:rPr lang="en-GB"/>
              <a:t> = new wrt MRST2006 fit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WJS@9VRHFJMFUVWXY5MJ" val="3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b = gg, \sum_q q \bar q, ...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3"/>
  <p:tag name="BOXHEIGHT" val="338"/>
  <p:tag name="BOXFONT" val="10"/>
  <p:tag name="BOXWRAP" val="False"/>
  <p:tag name="WORKAROUNDTRANSPARENCYBUG" val="False"/>
  <p:tag name="ALLOWFONTSUBSTITUTION" val="False"/>
  <p:tag name="BITMAPFORMAT" val="pngmono"/>
  <p:tag name="ORIGWIDTH" val="158"/>
  <p:tag name="PICTUREFILESIZE" val="79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 &#10;A_W(y_W)\approx \frac{  S(x_1) u_V(x_2) - d_V(x_1)S(x_2)}{&#10;S(x_1) u_V(x_2) + d_V(x_1)S(x_2) + 2  S(x_1)S(x_2)   } .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45"/>
  <p:tag name="PICTUREFILESIZE" val="1938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def\cblu{\color{blue}}&#10;\begin{document}&#10;\[&#10;{\cblu g \to Q \overline{Q}&#10;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7"/>
  <p:tag name="PICTUREFILESIZE" val="300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def\cblu{\color{blue}}&#10;\begin{document}&#10;\[&#10;{\cblu Q^2 \sim m_H^2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1"/>
  <p:tag name="PICTUREFILESIZE" val="36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def\cblu{\color{blue}}&#10;\begin{document}&#10;\[&#10;{\cblu Q^2 \gg m_H^2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4"/>
  <p:tag name="PICTUREFILESIZE" val="385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def\cblu{\color{blue}}&#10;\begin{document}&#10;\[&#10;{\cblu s(x,Q_0^2) = \bar s(x,Q_0^2) = \bar u(x,Q_0^2) = \bar d(x,Q_0^2) &#10;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81"/>
  <p:tag name="PICTUREFILESIZE" val="1045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def\cblu{\color{blue}}&#10;\begin{document}&#10;\[&#10;{\cblu s(x,Q_0^2) = \bar s(x,Q_0^2) = \frac{\kappa}{2} \left[ \bar u(x,Q_0^2) + \bar d(x,Q_0^2) \right]&#10;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96"/>
  <p:tag name="PICTUREFILESIZE" val="1367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def\cblu{\color{blue}}&#10;\begin{document}&#10;\[&#10;{\cblu &#10;\frac{d\sigma}{dxdy} \left(  \nu_\mu(\bar\nu_\mu) N \to \mu^+\mu^- X    \right) = B_c\; {\cal  N A}\; \frac{d\sigma}{dxdy} \left(  \nu_\mu s (\bar\nu_\mu \bar s) \to c\mu^- (\bar c\mu^+) X    \right) &#10;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07"/>
  <p:tag name="PICTUREFILESIZE" val="2303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def\cblu{\color{blue}}&#10;\begin{document}&#10;\[&#10;{\cblu s(x,Q_0^2) - \bar s(x,Q_0^2) \neq 0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01"/>
  <p:tag name="PICTUREFILESIZE" val="71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eqnarray*}&#10;\frac{\partial F_2}{\partial \ln Q^2} &amp;\simeq&amp; \alpha_S P^{qg}\otimes g + ... \\&#10;F_L &amp; \simeq&amp; \alpha_S C_{Lg} \otimes g + ....&#10;\end{eqnarray*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29"/>
  <p:tag name="PICTUREFILESIZE" val="162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_{i/A}(x,Q^2) 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03"/>
  <p:tag name="PICTUREFILESIZE" val="769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q \bar q \to \mu^+\mu^-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156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 \frac{1}{x} F_2^{lp}(x,Q^2) &amp; = &amp; x \sum_q e_q^2  \int_x^1 \frac{dy}{y} q(y,Q^2) &#10;  \left\{ \delta(1-\frac{x}{y}) + \frac{\alpha_s(Q^2)}{2\pi}  C_q(x/y) \right\}&#10;\nonumber \\&#10;&amp; + &amp; x \sum_q e_q^2  \frac{\alpha_s(Q^2)}{2\pi} \int_x^1 \frac{dy}{y} g(y,Q^2) C_g(x/y)&#10;+ {\cal O}(\alpha_S^2) \nonumber \\&#10;&amp;+&amp; {\cal O}(1/Q^2)\ \  \mbox{(higher twist, mass corrections)}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53"/>
  <p:tag name="PICTUREFILESIZE" val="1161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u^2 \frac{\partial}{\partial \mu^2} f_i(x,\mu^2) = &#10; \frac{\alpha_S(\mu^2) }{2\pi} \sum_j\int_x^1 \frac{dy}{y} f_j(y,\mu^2)&#10; P_{ij}(x/y,\alpha_S(\mu^2)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0"/>
  <p:tag name="PICTUREFILESIZE" val="4560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f_i(x,Q_0^2) = A_i x^{a_i}[ 1 + b_i \sqrt{x} + c_i x] (1-x)^{d_i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3"/>
  <p:tag name="BOXHEIGHT" val="338"/>
  <p:tag name="BOXFONT" val="10"/>
  <p:tag name="BOXWRAP" val="False"/>
  <p:tag name="WORKAROUNDTRANSPARENCYBUG" val="False"/>
  <p:tag name="ALLOWFONTSUBSTITUTION" val="False"/>
  <p:tag name="BITMAPFORMAT" val="pngmono"/>
  <p:tag name="ORIGWIDTH" val="404"/>
  <p:tag name="PICTUREFILESIZE" val="215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_i(x,Q_0^2) = A_i x^{a_i}[ 1 + b_i \sqrt{x} + c_i x] (1-x)^{d_i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2158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alpha_S^{\overline{MS},NLO}(M_Z^2) = 0.1202{+0.012 \atop -0.015}  &#10;\]&#10;\[&#10;\alpha_S^{\overline{MS},NNLO}(M_Z^2) = 0.1171{+0.014 \atop -0.014}&#10;\]&#10;\end{document}&#10;"/>
  <p:tag name="FILENAME" val="TP_tmp"/>
  <p:tag name="FORMAT" val="bmp16m"/>
  <p:tag name="RES" val="1200"/>
  <p:tag name="BLEND" val="0"/>
  <p:tag name="TRANSPARENT" val="0"/>
  <p:tag name="TBUG" val="0"/>
  <p:tag name="ALLOWFS" val="0"/>
  <p:tag name="ORIGWIDTH" val="333"/>
  <p:tag name="PICTUREFILESIZE" val="305231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alpha_S^{\overline{MS}}(M_Z^2) = 0.1184 \pm 0.0007&#10;\]&#10;\end{document}&#10;"/>
  <p:tag name="FILENAME" val="TP_tmp"/>
  <p:tag name="FORMAT" val="bmp16m"/>
  <p:tag name="RES" val="1200"/>
  <p:tag name="BLEND" val="0"/>
  <p:tag name="TRANSPARENT" val="0"/>
  <p:tag name="TBUG" val="0"/>
  <p:tag name="ALLOWFS" val="0"/>
  <p:tag name="ORIGWIDTH" val="289"/>
  <p:tag name="PICTUREFILESIZE" val="722605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hat\sigma_{ab\to X}&amp;=&amp; C_X \delta(\hat s - M_X^2) \nonumber \\&#10;\sigma_X &amp; =&amp; \int_0^1 dx_a dx_b \; f_a(x_a,M_X^2) f_b(x_b,M_X^2) &#10;\; C_X \;\delta (x_a x_b-\tau) \nonumber \\&#10; &amp;\equiv &amp; C_X\;   \left[ \frac{1}{s} \; \frac {\partial {\cal L}_{ab}}{\partial \tau} \right]&#10;\qquad \qquad (\tau = M_X^2/s)&#10; \nonumber \\&#10;\frac {\partial {\cal L}_{ab}}{\partial \tau} &amp;=&amp; &#10;\int_0^1 dx_a dx_b \; f_a(x_a,M_X^2) f_b(x_b,M_X^2)  \;\delta (x_a x_b-\tau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3"/>
  <p:tag name="PICTUREFILESIZE" val="107772"/>
</p:tagLst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5836</TotalTime>
  <Words>2967</Words>
  <Application>Microsoft Office PowerPoint</Application>
  <PresentationFormat>On-screen Show (4:3)</PresentationFormat>
  <Paragraphs>558</Paragraphs>
  <Slides>78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5" baseType="lpstr">
      <vt:lpstr>Custom Design</vt:lpstr>
      <vt:lpstr>1_Custom Design</vt:lpstr>
      <vt:lpstr>2_Custom Design</vt:lpstr>
      <vt:lpstr>3_Custom Design</vt:lpstr>
      <vt:lpstr>6_Custom Design</vt:lpstr>
      <vt:lpstr>Graph</vt:lpstr>
      <vt:lpstr>Equation</vt:lpstr>
      <vt:lpstr>Parton Distribution Functions   </vt:lpstr>
      <vt:lpstr>Slide 2</vt:lpstr>
      <vt:lpstr>parton distribution functions</vt:lpstr>
      <vt:lpstr>Slide 4</vt:lpstr>
      <vt:lpstr>how pdfs are obtained*</vt:lpstr>
      <vt:lpstr>Slide 6</vt:lpstr>
      <vt:lpstr>Slide 7</vt:lpstr>
      <vt:lpstr>the pdf industry</vt:lpstr>
      <vt:lpstr>examples of data sets used in fits*</vt:lpstr>
      <vt:lpstr>Slide 10</vt:lpstr>
      <vt:lpstr>Slide 11</vt:lpstr>
      <vt:lpstr>Slide 12</vt:lpstr>
      <vt:lpstr>Slide 13</vt:lpstr>
      <vt:lpstr>Slide 14</vt:lpstr>
      <vt:lpstr>Slide 15</vt:lpstr>
      <vt:lpstr>we note convergence of pdfs!</vt:lpstr>
      <vt:lpstr>pdf uncertainties</vt:lpstr>
      <vt:lpstr>determination of best fit and uncertainties</vt:lpstr>
      <vt:lpstr>determination of best fit and uncertainties contd.</vt:lpstr>
      <vt:lpstr>example: MSTW2008(NLO) vs. CTEQ6.6</vt:lpstr>
      <vt:lpstr>pdfs and S(MZ2)</vt:lpstr>
      <vt:lpstr>S - pdf correlations</vt:lpstr>
      <vt:lpstr>pdf + S uncertainties in jet cross sections</vt:lpstr>
      <vt:lpstr>Slide 24</vt:lpstr>
      <vt:lpstr>Slide 25</vt:lpstr>
      <vt:lpstr>parton luminosity functions</vt:lpstr>
      <vt:lpstr>Slide 27</vt:lpstr>
      <vt:lpstr>Slide 28</vt:lpstr>
      <vt:lpstr>Slide 29</vt:lpstr>
      <vt:lpstr>Slide 30</vt:lpstr>
      <vt:lpstr>Slide 31</vt:lpstr>
      <vt:lpstr>Slide 32</vt:lpstr>
      <vt:lpstr>W, Z</vt:lpstr>
      <vt:lpstr>Slide 34</vt:lpstr>
      <vt:lpstr>predictions for (W) 7 TeV LHC: NLO vs. NNLO</vt:lpstr>
      <vt:lpstr>Slide 36</vt:lpstr>
      <vt:lpstr>Slide 37</vt:lpstr>
      <vt:lpstr>Wl rapidity asymmetry 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Higgs</vt:lpstr>
      <vt:lpstr>Slide 47</vt:lpstr>
      <vt:lpstr>Slide 48</vt:lpstr>
      <vt:lpstr>Slide 49</vt:lpstr>
      <vt:lpstr>Slide 50</vt:lpstr>
      <vt:lpstr>top</vt:lpstr>
      <vt:lpstr>Slide 52</vt:lpstr>
      <vt:lpstr>Slide 53</vt:lpstr>
      <vt:lpstr>Slide 54</vt:lpstr>
      <vt:lpstr>Slide 55</vt:lpstr>
      <vt:lpstr>jets</vt:lpstr>
      <vt:lpstr>Slide 57</vt:lpstr>
      <vt:lpstr>Slide 58</vt:lpstr>
      <vt:lpstr>Slide 59</vt:lpstr>
      <vt:lpstr>issues and outlook</vt:lpstr>
      <vt:lpstr>issues and outlook contd.</vt:lpstr>
      <vt:lpstr>Slide 62</vt:lpstr>
      <vt:lpstr>Slide 63</vt:lpstr>
      <vt:lpstr>Slide 64</vt:lpstr>
      <vt:lpstr>heavy quarks: charm, bottom, …</vt:lpstr>
      <vt:lpstr>charm and bottom structure functions</vt:lpstr>
      <vt:lpstr>summary of DIS data</vt:lpstr>
      <vt:lpstr>improved LO pdfs</vt:lpstr>
      <vt:lpstr>Slide 69</vt:lpstr>
      <vt:lpstr> sea quarks</vt:lpstr>
      <vt:lpstr>strange</vt:lpstr>
      <vt:lpstr>Slide 72</vt:lpstr>
      <vt:lpstr>Slide 73</vt:lpstr>
      <vt:lpstr>Slide 74</vt:lpstr>
      <vt:lpstr>Slide 75</vt:lpstr>
      <vt:lpstr>Slide 76</vt:lpstr>
      <vt:lpstr>Slide 77</vt:lpstr>
      <vt:lpstr>LHCb</vt:lpstr>
    </vt:vector>
  </TitlesOfParts>
  <Company>Durham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Stirling</dc:creator>
  <cp:lastModifiedBy>James Stirling</cp:lastModifiedBy>
  <cp:revision>344</cp:revision>
  <dcterms:created xsi:type="dcterms:W3CDTF">2008-04-02T22:35:41Z</dcterms:created>
  <dcterms:modified xsi:type="dcterms:W3CDTF">2011-09-07T13:40:18Z</dcterms:modified>
</cp:coreProperties>
</file>