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1" r:id="rId1"/>
    <p:sldMasterId id="2147483652" r:id="rId2"/>
    <p:sldMasterId id="2147483677" r:id="rId3"/>
  </p:sldMasterIdLst>
  <p:notesMasterIdLst>
    <p:notesMasterId r:id="rId57"/>
  </p:notesMasterIdLst>
  <p:handoutMasterIdLst>
    <p:handoutMasterId r:id="rId58"/>
  </p:handoutMasterIdLst>
  <p:sldIdLst>
    <p:sldId id="257" r:id="rId4"/>
    <p:sldId id="260" r:id="rId5"/>
    <p:sldId id="280" r:id="rId6"/>
    <p:sldId id="261" r:id="rId7"/>
    <p:sldId id="262" r:id="rId8"/>
    <p:sldId id="264" r:id="rId9"/>
    <p:sldId id="263" r:id="rId10"/>
    <p:sldId id="266" r:id="rId11"/>
    <p:sldId id="326" r:id="rId12"/>
    <p:sldId id="271" r:id="rId13"/>
    <p:sldId id="273" r:id="rId14"/>
    <p:sldId id="281" r:id="rId15"/>
    <p:sldId id="295" r:id="rId16"/>
    <p:sldId id="282" r:id="rId17"/>
    <p:sldId id="296" r:id="rId18"/>
    <p:sldId id="289" r:id="rId19"/>
    <p:sldId id="285" r:id="rId20"/>
    <p:sldId id="292" r:id="rId21"/>
    <p:sldId id="294" r:id="rId22"/>
    <p:sldId id="286" r:id="rId23"/>
    <p:sldId id="336" r:id="rId24"/>
    <p:sldId id="303" r:id="rId25"/>
    <p:sldId id="318" r:id="rId26"/>
    <p:sldId id="319" r:id="rId27"/>
    <p:sldId id="320" r:id="rId28"/>
    <p:sldId id="321" r:id="rId29"/>
    <p:sldId id="322" r:id="rId30"/>
    <p:sldId id="323" r:id="rId31"/>
    <p:sldId id="314" r:id="rId32"/>
    <p:sldId id="304" r:id="rId33"/>
    <p:sldId id="328" r:id="rId34"/>
    <p:sldId id="331" r:id="rId35"/>
    <p:sldId id="330" r:id="rId36"/>
    <p:sldId id="333" r:id="rId37"/>
    <p:sldId id="316" r:id="rId38"/>
    <p:sldId id="335" r:id="rId39"/>
    <p:sldId id="325" r:id="rId40"/>
    <p:sldId id="278" r:id="rId41"/>
    <p:sldId id="269" r:id="rId42"/>
    <p:sldId id="267" r:id="rId43"/>
    <p:sldId id="268" r:id="rId44"/>
    <p:sldId id="274" r:id="rId45"/>
    <p:sldId id="327" r:id="rId46"/>
    <p:sldId id="315" r:id="rId47"/>
    <p:sldId id="340" r:id="rId48"/>
    <p:sldId id="337" r:id="rId49"/>
    <p:sldId id="341" r:id="rId50"/>
    <p:sldId id="305" r:id="rId51"/>
    <p:sldId id="332" r:id="rId52"/>
    <p:sldId id="334" r:id="rId53"/>
    <p:sldId id="324" r:id="rId54"/>
    <p:sldId id="338" r:id="rId55"/>
    <p:sldId id="339" r:id="rId56"/>
  </p:sldIdLst>
  <p:sldSz cx="9144000" cy="6858000" type="screen4x3"/>
  <p:notesSz cx="6718300" cy="9867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FF"/>
    <a:srgbClr val="D3E20E"/>
    <a:srgbClr val="FFFF00"/>
    <a:srgbClr val="006600"/>
    <a:srgbClr val="000066"/>
    <a:srgbClr val="000099"/>
    <a:srgbClr val="CC3399"/>
    <a:srgbClr val="6699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7" autoAdjust="0"/>
    <p:restoredTop sz="94719" autoAdjust="0"/>
  </p:normalViewPr>
  <p:slideViewPr>
    <p:cSldViewPr>
      <p:cViewPr varScale="1">
        <p:scale>
          <a:sx n="91" d="100"/>
          <a:sy n="91" d="100"/>
        </p:scale>
        <p:origin x="-1164" y="-114"/>
      </p:cViewPr>
      <p:guideLst>
        <p:guide orient="horz" pos="36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54"/>
    </p:cViewPr>
  </p:sorterViewPr>
  <p:notesViewPr>
    <p:cSldViewPr>
      <p:cViewPr varScale="1">
        <p:scale>
          <a:sx n="52" d="100"/>
          <a:sy n="52" d="100"/>
        </p:scale>
        <p:origin x="-1896" y="-84"/>
      </p:cViewPr>
      <p:guideLst>
        <p:guide orient="horz" pos="3107"/>
        <p:guide pos="211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1" tIns="46669" rIns="93341" bIns="46669" numCol="1" anchor="t" anchorCtr="0" compatLnSpc="1">
            <a:prstTxWarp prst="textNoShape">
              <a:avLst/>
            </a:prstTxWarp>
          </a:bodyPr>
          <a:lstStyle>
            <a:lvl1pPr defTabSz="933450">
              <a:defRPr sz="1200" b="1" i="0" baseline="-250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1" tIns="46669" rIns="93341" bIns="46669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b="1" i="0" baseline="-250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1" tIns="46669" rIns="93341" bIns="46669" numCol="1" anchor="b" anchorCtr="0" compatLnSpc="1">
            <a:prstTxWarp prst="textNoShape">
              <a:avLst/>
            </a:prstTxWarp>
          </a:bodyPr>
          <a:lstStyle>
            <a:lvl1pPr defTabSz="933450">
              <a:defRPr sz="1200" b="1" i="0" baseline="-250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57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1" tIns="46669" rIns="93341" bIns="46669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b="1" i="0" baseline="-25000"/>
            </a:lvl1pPr>
          </a:lstStyle>
          <a:p>
            <a:pPr>
              <a:defRPr/>
            </a:pPr>
            <a:fld id="{BB0932EE-8650-4ACD-AB91-1E2B92DF33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1" tIns="46669" rIns="93341" bIns="46669" numCol="1" anchor="t" anchorCtr="0" compatLnSpc="1">
            <a:prstTxWarp prst="textNoShape">
              <a:avLst/>
            </a:prstTxWarp>
          </a:bodyPr>
          <a:lstStyle>
            <a:lvl1pPr defTabSz="933450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6825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1" tIns="46669" rIns="93341" bIns="46669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41363"/>
            <a:ext cx="4932362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6300"/>
            <a:ext cx="4924425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1" tIns="46669" rIns="93341" bIns="4666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7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1" tIns="46669" rIns="93341" bIns="46669" numCol="1" anchor="b" anchorCtr="0" compatLnSpc="1">
            <a:prstTxWarp prst="textNoShape">
              <a:avLst/>
            </a:prstTxWarp>
          </a:bodyPr>
          <a:lstStyle>
            <a:lvl1pPr defTabSz="933450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825" y="93757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1" tIns="46669" rIns="93341" bIns="46669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i="0"/>
            </a:lvl1pPr>
          </a:lstStyle>
          <a:p>
            <a:pPr>
              <a:defRPr/>
            </a:pPr>
            <a:fld id="{D3487834-171D-4A65-86C3-7922F5354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75F38-2761-4819-BE9F-78C9658EF84C}" type="slidenum">
              <a:rPr lang="en-US" smtClean="0"/>
              <a:pPr/>
              <a:t>0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7F2A95-2409-4316-8148-30109202788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After motivation I will briefly remind you alice detector</a:t>
            </a:r>
          </a:p>
          <a:p>
            <a:pPr eaLnBrk="1" hangingPunct="1"/>
            <a:r>
              <a:rPr lang="en-GB" smtClean="0"/>
              <a:t>My goal in this seminar is </a:t>
            </a:r>
          </a:p>
          <a:p>
            <a:pPr eaLnBrk="1" hangingPunct="1">
              <a:buFontTx/>
              <a:buChar char="-"/>
            </a:pPr>
            <a:r>
              <a:rPr lang="en-GB" smtClean="0"/>
              <a:t>To describe what kind of physics we wannt and can do</a:t>
            </a:r>
          </a:p>
          <a:p>
            <a:pPr eaLnBrk="1" hangingPunct="1">
              <a:buFontTx/>
              <a:buChar char="-"/>
            </a:pPr>
            <a:r>
              <a:rPr lang="en-GB" smtClean="0"/>
              <a:t>- and to less extent to give you the ctp status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4EF9B5-EB2C-45AB-8860-C2DAF0A80431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41363"/>
            <a:ext cx="4930775" cy="3698875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CMS and ATLAS </a:t>
            </a:r>
            <a:r>
              <a:rPr lang="en-US" dirty="0" err="1" smtClean="0"/>
              <a:t>calos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87834-171D-4A65-86C3-7922F535483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093F1-6BF4-4B34-8580-E7F56B4EC8B6}" type="slidenum">
              <a:rPr lang="en-US"/>
              <a:pPr/>
              <a:t>18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92175" y="741363"/>
            <a:ext cx="4933950" cy="3700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2122" y="4687580"/>
            <a:ext cx="5374057" cy="4439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0"/>
            <a:ext cx="2074862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072188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325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5425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371600"/>
            <a:ext cx="4035425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810000"/>
            <a:ext cx="4035425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325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5425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1600"/>
            <a:ext cx="4035425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3250" cy="762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542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1600"/>
            <a:ext cx="403542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76200"/>
            <a:ext cx="2074862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072188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54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1600"/>
            <a:ext cx="40354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000" i="0">
              <a:latin typeface="Verdana" pitchFamily="34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000" i="0">
              <a:latin typeface="Verdana" pitchFamily="34" charset="0"/>
            </a:endParaRPr>
          </a:p>
        </p:txBody>
      </p:sp>
      <p:sp>
        <p:nvSpPr>
          <p:cNvPr id="466947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3A81921-F16A-4693-BAB7-18194F9E0C66}" type="slidenum">
              <a:rPr lang="en-GB" sz="1000" i="0">
                <a:latin typeface="Verdana" pitchFamily="34" charset="0"/>
              </a:rPr>
              <a:pPr algn="r" eaLnBrk="0" hangingPunct="0"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lang="en-GB" sz="1000" i="0">
              <a:latin typeface="Verdana" pitchFamily="34" charset="0"/>
            </a:endParaRPr>
          </a:p>
        </p:txBody>
      </p:sp>
      <p:sp>
        <p:nvSpPr>
          <p:cNvPr id="466948" name="AutoShape 4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oundRect">
            <a:avLst>
              <a:gd name="adj" fmla="val 694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6949" name="Line 5"/>
          <p:cNvSpPr>
            <a:spLocks noChangeShapeType="1"/>
          </p:cNvSpPr>
          <p:nvPr/>
        </p:nvSpPr>
        <p:spPr bwMode="auto">
          <a:xfrm>
            <a:off x="457200" y="762000"/>
            <a:ext cx="8077200" cy="1588"/>
          </a:xfrm>
          <a:prstGeom prst="line">
            <a:avLst/>
          </a:prstGeom>
          <a:noFill/>
          <a:ln w="1908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6950" name="AutoShape 6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oundRect">
            <a:avLst>
              <a:gd name="adj" fmla="val 694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6951" name="AutoShape 7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oundRect">
            <a:avLst>
              <a:gd name="adj" fmla="val 694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223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32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3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400" b="1">
          <a:solidFill>
            <a:srgbClr val="000000"/>
          </a:solidFill>
          <a:latin typeface="Times New Roman" pitchFamily="18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400" b="1">
          <a:solidFill>
            <a:srgbClr val="000000"/>
          </a:solidFill>
          <a:latin typeface="Times New Roman" pitchFamily="18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400" b="1">
          <a:solidFill>
            <a:srgbClr val="000000"/>
          </a:solidFill>
          <a:latin typeface="Times New Roman" pitchFamily="18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400" b="1">
          <a:solidFill>
            <a:srgbClr val="000000"/>
          </a:solidFill>
          <a:latin typeface="Times New Roman" pitchFamily="18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400" b="1">
          <a:solidFill>
            <a:srgbClr val="000000"/>
          </a:solidFill>
          <a:latin typeface="Times New Roman" pitchFamily="18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400" b="1">
          <a:solidFill>
            <a:srgbClr val="000000"/>
          </a:solidFill>
          <a:latin typeface="Times New Roman" pitchFamily="18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400" b="1">
          <a:solidFill>
            <a:srgbClr val="000000"/>
          </a:solidFill>
          <a:latin typeface="Times New Roman" pitchFamily="18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400" b="1">
          <a:solidFill>
            <a:srgbClr val="000000"/>
          </a:solidFill>
          <a:latin typeface="Times New Roman" pitchFamily="18" charset="0"/>
        </a:defRPr>
      </a:lvl9pPr>
    </p:titleStyle>
    <p:bodyStyle>
      <a:lvl1pPr marL="336550" indent="-336550" algn="l" defTabSz="449263" rtl="0" eaLnBrk="0" fontAlgn="base" hangingPunct="0">
        <a:spcBef>
          <a:spcPts val="700"/>
        </a:spcBef>
        <a:spcAft>
          <a:spcPct val="0"/>
        </a:spcAft>
        <a:buClr>
          <a:srgbClr val="0000FF"/>
        </a:buClr>
        <a:buSzPct val="75000"/>
        <a:buFont typeface="Wingdings" pitchFamily="2" charset="2"/>
        <a:buChar char="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36600" indent="-279400" algn="l" defTabSz="449263" rtl="0" eaLnBrk="0" fontAlgn="base" hangingPunct="0">
        <a:spcBef>
          <a:spcPts val="600"/>
        </a:spcBef>
        <a:spcAft>
          <a:spcPct val="0"/>
        </a:spcAft>
        <a:buClr>
          <a:srgbClr val="CC0000"/>
        </a:buClr>
        <a:buSzPct val="75000"/>
        <a:buFont typeface="Wingdings" pitchFamily="2" charset="2"/>
        <a:buChar char=""/>
        <a:defRPr sz="24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"/>
        <a:defRPr sz="20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FF"/>
        </a:buClr>
        <a:buSzPct val="100000"/>
        <a:buFont typeface="Wingdings" pitchFamily="2" charset="2"/>
        <a:buChar char=""/>
        <a:defRPr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"/>
        <a:defRPr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45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"/>
        <a:defRPr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45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"/>
        <a:defRPr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45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"/>
        <a:defRPr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45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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Text Box 2"/>
          <p:cNvSpPr txBox="1">
            <a:spLocks noChangeArrowheads="1"/>
          </p:cNvSpPr>
          <p:nvPr/>
        </p:nvSpPr>
        <p:spPr bwMode="auto">
          <a:xfrm>
            <a:off x="6553200" y="62484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2A61310-E9A4-409E-83E9-CAA6EC45020B}" type="slidenum">
              <a:rPr lang="en-GB" sz="1000" i="0">
                <a:solidFill>
                  <a:srgbClr val="000000"/>
                </a:solidFill>
                <a:latin typeface="Verdana" pitchFamily="34" charset="0"/>
              </a:rPr>
              <a:pPr algn="r" eaLnBrk="0" hangingPunct="0"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lang="en-GB" sz="1000" i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228600" y="3505200"/>
            <a:ext cx="8604250" cy="152400"/>
            <a:chOff x="144" y="1820"/>
            <a:chExt cx="5420" cy="123"/>
          </a:xfrm>
        </p:grpSpPr>
        <p:sp>
          <p:nvSpPr>
            <p:cNvPr id="467972" name="AutoShape 4"/>
            <p:cNvSpPr>
              <a:spLocks noChangeArrowheads="1"/>
            </p:cNvSpPr>
            <p:nvPr/>
          </p:nvSpPr>
          <p:spPr bwMode="auto">
            <a:xfrm>
              <a:off x="144" y="1820"/>
              <a:ext cx="1808" cy="124"/>
            </a:xfrm>
            <a:prstGeom prst="roundRect">
              <a:avLst>
                <a:gd name="adj" fmla="val 806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7973" name="AutoShape 5"/>
            <p:cNvSpPr>
              <a:spLocks noChangeArrowheads="1"/>
            </p:cNvSpPr>
            <p:nvPr/>
          </p:nvSpPr>
          <p:spPr bwMode="auto">
            <a:xfrm>
              <a:off x="1952" y="1820"/>
              <a:ext cx="1808" cy="124"/>
            </a:xfrm>
            <a:prstGeom prst="roundRect">
              <a:avLst>
                <a:gd name="adj" fmla="val 806"/>
              </a:avLst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7974" name="AutoShape 6"/>
            <p:cNvSpPr>
              <a:spLocks noChangeArrowheads="1"/>
            </p:cNvSpPr>
            <p:nvPr/>
          </p:nvSpPr>
          <p:spPr bwMode="auto">
            <a:xfrm>
              <a:off x="3757" y="1820"/>
              <a:ext cx="1808" cy="124"/>
            </a:xfrm>
            <a:prstGeom prst="roundRect">
              <a:avLst>
                <a:gd name="adj" fmla="val 806"/>
              </a:avLst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400">
          <a:solidFill>
            <a:srgbClr val="000000"/>
          </a:solidFill>
          <a:latin typeface="Times New Roman" pitchFamily="18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400">
          <a:solidFill>
            <a:srgbClr val="000000"/>
          </a:solidFill>
          <a:latin typeface="Times New Roman" pitchFamily="18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400">
          <a:solidFill>
            <a:srgbClr val="000000"/>
          </a:solidFill>
          <a:latin typeface="Times New Roman" pitchFamily="18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400">
          <a:solidFill>
            <a:srgbClr val="000000"/>
          </a:solidFill>
          <a:latin typeface="Times New Roman" pitchFamily="18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400">
          <a:solidFill>
            <a:srgbClr val="000000"/>
          </a:solidFill>
          <a:latin typeface="Times New Roman" pitchFamily="18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400">
          <a:solidFill>
            <a:srgbClr val="000000"/>
          </a:solidFill>
          <a:latin typeface="Times New Roman" pitchFamily="18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400">
          <a:solidFill>
            <a:srgbClr val="000000"/>
          </a:solidFill>
          <a:latin typeface="Times New Roman" pitchFamily="18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36550" indent="-336550" algn="l" defTabSz="449263" rtl="0" eaLnBrk="0" fontAlgn="base" hangingPunct="0">
        <a:spcBef>
          <a:spcPts val="700"/>
        </a:spcBef>
        <a:spcAft>
          <a:spcPct val="0"/>
        </a:spcAft>
        <a:buClr>
          <a:srgbClr val="0000FF"/>
        </a:buClr>
        <a:buSzPct val="75000"/>
        <a:buFont typeface="Wingdings" pitchFamily="2" charset="2"/>
        <a:buChar char="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36600" indent="-279400" algn="l" defTabSz="449263" rtl="0" eaLnBrk="0" fontAlgn="base" hangingPunct="0">
        <a:spcBef>
          <a:spcPts val="600"/>
        </a:spcBef>
        <a:spcAft>
          <a:spcPct val="0"/>
        </a:spcAft>
        <a:buClr>
          <a:srgbClr val="CC0000"/>
        </a:buClr>
        <a:buSzPct val="75000"/>
        <a:buFont typeface="Wingdings" pitchFamily="2" charset="2"/>
        <a:buChar char=""/>
        <a:defRPr sz="24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"/>
        <a:defRPr sz="20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FF"/>
        </a:buClr>
        <a:buSzPct val="100000"/>
        <a:buFont typeface="Wingdings" pitchFamily="2" charset="2"/>
        <a:buChar char=""/>
        <a:defRPr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"/>
        <a:defRPr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45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"/>
        <a:defRPr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45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"/>
        <a:defRPr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45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"/>
        <a:defRPr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45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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000" i="0">
              <a:latin typeface="Verdana" pitchFamily="34" charset="0"/>
            </a:endParaRPr>
          </a:p>
          <a:p>
            <a:pPr algn="ctr" eaLnBrk="0" hangingPunct="0"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000" i="0">
              <a:latin typeface="Verdana" pitchFamily="34" charset="0"/>
            </a:endParaRPr>
          </a:p>
        </p:txBody>
      </p:sp>
      <p:sp>
        <p:nvSpPr>
          <p:cNvPr id="466947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eaLnBrk="0" hangingPunct="0"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B4787CA-4892-4F24-B6B6-3B34B32F6F95}" type="slidenum">
              <a:rPr lang="en-GB" sz="1000" i="0">
                <a:latin typeface="Verdana" pitchFamily="34" charset="0"/>
              </a:rPr>
              <a:pPr algn="r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‹#›</a:t>
            </a:fld>
            <a:endParaRPr lang="en-GB" sz="1000" i="0">
              <a:latin typeface="Verdana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838200"/>
            <a:ext cx="9144000" cy="228600"/>
            <a:chOff x="0" y="528"/>
            <a:chExt cx="4320" cy="144"/>
          </a:xfrm>
        </p:grpSpPr>
        <p:sp>
          <p:nvSpPr>
            <p:cNvPr id="466948" name="AutoShape 4"/>
            <p:cNvSpPr>
              <a:spLocks noChangeArrowheads="1"/>
            </p:cNvSpPr>
            <p:nvPr/>
          </p:nvSpPr>
          <p:spPr bwMode="auto">
            <a:xfrm rot="5400000">
              <a:off x="648" y="-120"/>
              <a:ext cx="144" cy="1440"/>
            </a:xfrm>
            <a:prstGeom prst="roundRect">
              <a:avLst>
                <a:gd name="adj" fmla="val 694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466950" name="AutoShape 6"/>
            <p:cNvSpPr>
              <a:spLocks noChangeArrowheads="1"/>
            </p:cNvSpPr>
            <p:nvPr/>
          </p:nvSpPr>
          <p:spPr bwMode="auto">
            <a:xfrm rot="5400000">
              <a:off x="2088" y="-120"/>
              <a:ext cx="144" cy="1440"/>
            </a:xfrm>
            <a:prstGeom prst="roundRect">
              <a:avLst>
                <a:gd name="adj" fmla="val 694"/>
              </a:avLst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466951" name="AutoShape 7"/>
            <p:cNvSpPr>
              <a:spLocks noChangeArrowheads="1"/>
            </p:cNvSpPr>
            <p:nvPr/>
          </p:nvSpPr>
          <p:spPr bwMode="auto">
            <a:xfrm rot="5400000">
              <a:off x="3528" y="-120"/>
              <a:ext cx="144" cy="1440"/>
            </a:xfrm>
            <a:prstGeom prst="roundRect">
              <a:avLst>
                <a:gd name="adj" fmla="val 694"/>
              </a:avLst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223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32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3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000" b="1">
          <a:solidFill>
            <a:srgbClr val="000000"/>
          </a:solidFill>
          <a:latin typeface="Times New Roman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000" b="1">
          <a:solidFill>
            <a:srgbClr val="000000"/>
          </a:solidFill>
          <a:latin typeface="Times New Roman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000" b="1">
          <a:solidFill>
            <a:srgbClr val="000000"/>
          </a:solidFill>
          <a:latin typeface="Times New Roman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000" b="1">
          <a:solidFill>
            <a:srgbClr val="000000"/>
          </a:solidFill>
          <a:latin typeface="Times New Roman"/>
        </a:defRPr>
      </a:lvl5pPr>
      <a:lvl6pPr marL="457200" algn="l" defTabSz="449263" rtl="0" eaLnBrk="1" fontAlgn="base" hangingPunct="1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000" b="1">
          <a:solidFill>
            <a:srgbClr val="000000"/>
          </a:solidFill>
          <a:latin typeface="Times New Roman"/>
        </a:defRPr>
      </a:lvl6pPr>
      <a:lvl7pPr marL="914400" algn="l" defTabSz="449263" rtl="0" eaLnBrk="1" fontAlgn="base" hangingPunct="1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000" b="1">
          <a:solidFill>
            <a:srgbClr val="000000"/>
          </a:solidFill>
          <a:latin typeface="Times New Roman"/>
        </a:defRPr>
      </a:lvl7pPr>
      <a:lvl8pPr marL="1371600" algn="l" defTabSz="449263" rtl="0" eaLnBrk="1" fontAlgn="base" hangingPunct="1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000" b="1">
          <a:solidFill>
            <a:srgbClr val="000000"/>
          </a:solidFill>
          <a:latin typeface="Times New Roman"/>
        </a:defRPr>
      </a:lvl8pPr>
      <a:lvl9pPr marL="1828800" algn="l" defTabSz="449263" rtl="0" eaLnBrk="1" fontAlgn="base" hangingPunct="1">
        <a:spcBef>
          <a:spcPct val="0"/>
        </a:spcBef>
        <a:spcAft>
          <a:spcPct val="0"/>
        </a:spcAft>
        <a:buClr>
          <a:srgbClr val="CC0000"/>
        </a:buClr>
        <a:buSzPct val="100000"/>
        <a:buFont typeface="Garamond" pitchFamily="18" charset="0"/>
        <a:defRPr sz="4000" b="1">
          <a:solidFill>
            <a:srgbClr val="000000"/>
          </a:solidFill>
          <a:latin typeface="Times New Roman"/>
        </a:defRPr>
      </a:lvl9pPr>
    </p:titleStyle>
    <p:bodyStyle>
      <a:lvl1pPr marL="336550" indent="-336550" algn="l" defTabSz="449263" rtl="0" eaLnBrk="1" fontAlgn="base" hangingPunct="1">
        <a:spcBef>
          <a:spcPts val="700"/>
        </a:spcBef>
        <a:spcAft>
          <a:spcPct val="0"/>
        </a:spcAft>
        <a:buClr>
          <a:srgbClr val="0000FF"/>
        </a:buClr>
        <a:buSzPct val="75000"/>
        <a:buFont typeface="Wingdings" pitchFamily="2" charset="2"/>
        <a:buChar char="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36600" indent="-279400" algn="l" defTabSz="449263" rtl="0" eaLnBrk="1" fontAlgn="base" hangingPunct="1">
        <a:spcBef>
          <a:spcPts val="600"/>
        </a:spcBef>
        <a:spcAft>
          <a:spcPct val="0"/>
        </a:spcAft>
        <a:buClr>
          <a:srgbClr val="CC0000"/>
        </a:buClr>
        <a:buSzPct val="75000"/>
        <a:buFont typeface="Wingdings" pitchFamily="2" charset="2"/>
        <a:buChar char=""/>
        <a:defRPr sz="2400">
          <a:solidFill>
            <a:srgbClr val="000000"/>
          </a:solidFill>
          <a:latin typeface="+mn-lt"/>
        </a:defRPr>
      </a:lvl2pPr>
      <a:lvl3pPr marL="1143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"/>
        <a:defRPr sz="2000">
          <a:solidFill>
            <a:srgbClr val="000000"/>
          </a:solidFill>
          <a:latin typeface="+mn-lt"/>
        </a:defRPr>
      </a:lvl3pPr>
      <a:lvl4pPr marL="16002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FF"/>
        </a:buClr>
        <a:buSzPct val="100000"/>
        <a:buFont typeface="Wingdings" pitchFamily="2" charset="2"/>
        <a:buChar char=""/>
        <a:defRPr>
          <a:solidFill>
            <a:srgbClr val="000000"/>
          </a:solidFill>
          <a:latin typeface="+mn-lt"/>
        </a:defRPr>
      </a:lvl4pPr>
      <a:lvl5pPr marL="20574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"/>
        <a:defRPr>
          <a:solidFill>
            <a:srgbClr val="000000"/>
          </a:solidFill>
          <a:latin typeface="+mn-lt"/>
        </a:defRPr>
      </a:lvl5pPr>
      <a:lvl6pPr marL="25146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"/>
        <a:defRPr>
          <a:solidFill>
            <a:srgbClr val="000000"/>
          </a:solidFill>
          <a:latin typeface="+mn-lt"/>
        </a:defRPr>
      </a:lvl6pPr>
      <a:lvl7pPr marL="29718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"/>
        <a:defRPr>
          <a:solidFill>
            <a:srgbClr val="000000"/>
          </a:solidFill>
          <a:latin typeface="+mn-lt"/>
        </a:defRPr>
      </a:lvl7pPr>
      <a:lvl8pPr marL="3429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"/>
        <a:defRPr>
          <a:solidFill>
            <a:srgbClr val="000000"/>
          </a:solidFill>
          <a:latin typeface="+mn-lt"/>
        </a:defRPr>
      </a:lvl8pPr>
      <a:lvl9pPr marL="38862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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upload.wikimedia.org/wikipedia/en/d/d1/Analyze_thi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9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S_cache/arxiv/pdf/0802/0802.0514v1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7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4953000"/>
            <a:ext cx="64008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750"/>
              </a:spcBef>
              <a:buNone/>
            </a:pPr>
            <a:r>
              <a:rPr lang="en-US" sz="2400" dirty="0" smtClean="0"/>
              <a:t>R. </a:t>
            </a:r>
            <a:r>
              <a:rPr lang="en-US" sz="2400" dirty="0" err="1" smtClean="0"/>
              <a:t>Lietava</a:t>
            </a:r>
            <a:endParaRPr lang="en-US" sz="2400" dirty="0" smtClean="0"/>
          </a:p>
          <a:p>
            <a:pPr algn="ctr" eaLnBrk="1" hangingPunct="1">
              <a:spcBef>
                <a:spcPts val="750"/>
              </a:spcBef>
              <a:buNone/>
            </a:pPr>
            <a:r>
              <a:rPr lang="en-US" sz="2400" dirty="0" smtClean="0"/>
              <a:t>The University of Birmingham </a:t>
            </a:r>
          </a:p>
        </p:txBody>
      </p:sp>
      <p:pic>
        <p:nvPicPr>
          <p:cNvPr id="8196" name="Picture 1030" descr="bu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1600" y="5181600"/>
            <a:ext cx="1270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1036"/>
          <p:cNvSpPr txBox="1">
            <a:spLocks noChangeArrowheads="1"/>
          </p:cNvSpPr>
          <p:nvPr/>
        </p:nvSpPr>
        <p:spPr bwMode="auto">
          <a:xfrm>
            <a:off x="2409592" y="4239488"/>
            <a:ext cx="44470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/>
            <a:r>
              <a:rPr lang="en-GB" sz="4000" b="1" i="0" dirty="0" smtClean="0"/>
              <a:t>Heavy Ions at LHC</a:t>
            </a:r>
            <a:endParaRPr lang="en-GB" sz="4000" b="1" i="0" dirty="0"/>
          </a:p>
        </p:txBody>
      </p:sp>
      <p:pic>
        <p:nvPicPr>
          <p:cNvPr id="6" name="Picture 4" descr="trac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0480"/>
            <a:ext cx="4212715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Charged particle spectra</a:t>
            </a:r>
            <a:br>
              <a:rPr lang="en-US" sz="3200" dirty="0" smtClean="0"/>
            </a:br>
            <a:r>
              <a:rPr lang="en-US" sz="3200" dirty="0" smtClean="0"/>
              <a:t>Radial Flow</a:t>
            </a:r>
            <a:endParaRPr lang="en-US" sz="3200" dirty="0"/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4" r="237"/>
          <a:stretch>
            <a:fillRect/>
          </a:stretch>
        </p:blipFill>
        <p:spPr bwMode="auto">
          <a:xfrm>
            <a:off x="4780137" y="1219200"/>
            <a:ext cx="4363863" cy="420624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224" r="237"/>
          <a:stretch>
            <a:fillRect/>
          </a:stretch>
        </p:blipFill>
        <p:spPr bwMode="auto">
          <a:xfrm>
            <a:off x="4684710" y="1066800"/>
            <a:ext cx="4459290" cy="429768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914400"/>
            <a:ext cx="4648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i="0" dirty="0" smtClean="0"/>
              <a:t> </a:t>
            </a:r>
            <a:r>
              <a:rPr lang="en-US" sz="2000" i="0" dirty="0" smtClean="0"/>
              <a:t>K, π, p spectra </a:t>
            </a:r>
            <a:r>
              <a:rPr lang="en-US" sz="2000" b="1" i="0" dirty="0" smtClean="0"/>
              <a:t>0-5% central collisions</a:t>
            </a:r>
            <a:endParaRPr lang="en-US" sz="2000" b="1" i="0" dirty="0" smtClean="0">
              <a:ea typeface="Lucida Grande" charset="0"/>
              <a:cs typeface="Lucida Grande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i="0" dirty="0" smtClean="0">
                <a:ea typeface="Lucida Grande" charset="0"/>
                <a:cs typeface="Lucida Grande" charset="0"/>
              </a:rPr>
              <a:t> Very clear flattening and higher tails at √</a:t>
            </a:r>
            <a:r>
              <a:rPr lang="en-US" sz="2000" i="0" dirty="0" err="1" smtClean="0">
                <a:ea typeface="Lucida Grande" charset="0"/>
                <a:cs typeface="Lucida Grande" charset="0"/>
              </a:rPr>
              <a:t>s</a:t>
            </a:r>
            <a:r>
              <a:rPr lang="en-US" sz="2000" i="0" baseline="-6000" dirty="0" err="1" smtClean="0"/>
              <a:t>NN</a:t>
            </a:r>
            <a:r>
              <a:rPr lang="en-US" sz="2000" i="0" dirty="0" smtClean="0"/>
              <a:t>=2.76 </a:t>
            </a:r>
            <a:r>
              <a:rPr lang="en-US" sz="2000" i="0" dirty="0" err="1" smtClean="0"/>
              <a:t>TeV</a:t>
            </a:r>
            <a:endParaRPr lang="en-US" sz="2000" i="0" dirty="0" smtClean="0"/>
          </a:p>
          <a:p>
            <a:pPr>
              <a:buFont typeface="Arial" pitchFamily="34" charset="0"/>
              <a:buChar char="•"/>
            </a:pPr>
            <a:r>
              <a:rPr lang="en-US" sz="2000" i="0" dirty="0" smtClean="0"/>
              <a:t> Quantify with </a:t>
            </a:r>
            <a:r>
              <a:rPr lang="en-US" sz="2000" i="0" dirty="0" err="1" smtClean="0"/>
              <a:t>blastwave</a:t>
            </a:r>
            <a:r>
              <a:rPr lang="en-US" sz="2000" i="0" dirty="0" smtClean="0"/>
              <a:t> parameter studies: </a:t>
            </a:r>
            <a:r>
              <a:rPr lang="en-US" sz="2000" b="1" i="0" dirty="0" smtClean="0">
                <a:solidFill>
                  <a:schemeClr val="accent2"/>
                </a:solidFill>
              </a:rPr>
              <a:t>radial flow </a:t>
            </a:r>
            <a:r>
              <a:rPr lang="en-US" sz="2000" b="1" i="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000" i="0" dirty="0" smtClean="0"/>
              <a:t>=v</a:t>
            </a:r>
            <a:r>
              <a:rPr lang="en-US" sz="2000" i="0" baseline="-25000" dirty="0" smtClean="0"/>
              <a:t>0</a:t>
            </a:r>
            <a:r>
              <a:rPr lang="en-US" sz="2000" i="0" dirty="0" smtClean="0"/>
              <a:t>/c and </a:t>
            </a:r>
            <a:r>
              <a:rPr lang="en-US" sz="2000" i="0" dirty="0" err="1" smtClean="0"/>
              <a:t>freezout</a:t>
            </a:r>
            <a:r>
              <a:rPr lang="en-US" sz="2000" i="0" dirty="0" smtClean="0"/>
              <a:t> temperature </a:t>
            </a:r>
            <a:r>
              <a:rPr lang="en-US" sz="2000" i="0" dirty="0" err="1" smtClean="0"/>
              <a:t>T</a:t>
            </a:r>
            <a:r>
              <a:rPr lang="en-US" sz="2000" i="0" baseline="-25000" dirty="0" err="1" smtClean="0"/>
              <a:t>fo</a:t>
            </a:r>
            <a:endParaRPr lang="en-US" sz="2000" i="0" baseline="-25000" dirty="0" smtClean="0"/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5626393" y="5334000"/>
            <a:ext cx="3517607" cy="400097"/>
          </a:xfrm>
          <a:prstGeom prst="rect">
            <a:avLst/>
          </a:prstGeom>
          <a:solidFill>
            <a:schemeClr val="accent2">
              <a:alpha val="52156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000" dirty="0" err="1" smtClean="0">
                <a:latin typeface="Arial" charset="0"/>
                <a:cs typeface="Arial" charset="0"/>
              </a:rPr>
              <a:t>L.Barnby</a:t>
            </a:r>
            <a:r>
              <a:rPr lang="en-US" sz="2000" dirty="0" smtClean="0">
                <a:latin typeface="Arial" charset="0"/>
                <a:cs typeface="Arial" charset="0"/>
              </a:rPr>
              <a:t> , ALICE, EPIC2011</a:t>
            </a:r>
            <a:endParaRPr lang="en-US" sz="2000" dirty="0">
              <a:latin typeface="Arial" charset="0"/>
              <a:cs typeface="Arial" charset="0"/>
            </a:endParaRPr>
          </a:p>
        </p:txBody>
      </p:sp>
      <p:grpSp>
        <p:nvGrpSpPr>
          <p:cNvPr id="13" name="Group 195"/>
          <p:cNvGrpSpPr/>
          <p:nvPr/>
        </p:nvGrpSpPr>
        <p:grpSpPr>
          <a:xfrm>
            <a:off x="4191000" y="5065275"/>
            <a:ext cx="1530365" cy="1564125"/>
            <a:chOff x="5437240" y="3942735"/>
            <a:chExt cx="1818966" cy="1859093"/>
          </a:xfrm>
        </p:grpSpPr>
        <p:grpSp>
          <p:nvGrpSpPr>
            <p:cNvPr id="14" name="Group 42"/>
            <p:cNvGrpSpPr>
              <a:grpSpLocks/>
            </p:cNvGrpSpPr>
            <p:nvPr/>
          </p:nvGrpSpPr>
          <p:grpSpPr bwMode="auto">
            <a:xfrm>
              <a:off x="5774403" y="4321076"/>
              <a:ext cx="1196668" cy="1170948"/>
              <a:chOff x="4146" y="1327"/>
              <a:chExt cx="374" cy="753"/>
            </a:xfrm>
          </p:grpSpPr>
          <p:sp>
            <p:nvSpPr>
              <p:cNvPr id="28" name="Oval 43"/>
              <p:cNvSpPr>
                <a:spLocks noChangeArrowheads="1"/>
              </p:cNvSpPr>
              <p:nvPr/>
            </p:nvSpPr>
            <p:spPr bwMode="auto">
              <a:xfrm>
                <a:off x="4146" y="1328"/>
                <a:ext cx="373" cy="750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FC0128"/>
                  </a:buClr>
                </a:pPr>
                <a:endParaRPr lang="en-US" sz="1600"/>
              </a:p>
            </p:txBody>
          </p:sp>
          <p:sp>
            <p:nvSpPr>
              <p:cNvPr id="29" name="Freeform 44"/>
              <p:cNvSpPr>
                <a:spLocks/>
              </p:cNvSpPr>
              <p:nvPr/>
            </p:nvSpPr>
            <p:spPr bwMode="auto">
              <a:xfrm>
                <a:off x="4146" y="1686"/>
                <a:ext cx="374" cy="394"/>
              </a:xfrm>
              <a:custGeom>
                <a:avLst/>
                <a:gdLst>
                  <a:gd name="T0" fmla="*/ 10 w 489"/>
                  <a:gd name="T1" fmla="*/ 35 h 515"/>
                  <a:gd name="T2" fmla="*/ 50 w 489"/>
                  <a:gd name="T3" fmla="*/ 62 h 515"/>
                  <a:gd name="T4" fmla="*/ 93 w 489"/>
                  <a:gd name="T5" fmla="*/ 74 h 515"/>
                  <a:gd name="T6" fmla="*/ 135 w 489"/>
                  <a:gd name="T7" fmla="*/ 86 h 515"/>
                  <a:gd name="T8" fmla="*/ 184 w 489"/>
                  <a:gd name="T9" fmla="*/ 87 h 515"/>
                  <a:gd name="T10" fmla="*/ 239 w 489"/>
                  <a:gd name="T11" fmla="*/ 79 h 515"/>
                  <a:gd name="T12" fmla="*/ 294 w 489"/>
                  <a:gd name="T13" fmla="*/ 60 h 515"/>
                  <a:gd name="T14" fmla="*/ 346 w 489"/>
                  <a:gd name="T15" fmla="*/ 22 h 515"/>
                  <a:gd name="T16" fmla="*/ 371 w 489"/>
                  <a:gd name="T17" fmla="*/ 5 h 515"/>
                  <a:gd name="T18" fmla="*/ 372 w 489"/>
                  <a:gd name="T19" fmla="*/ 54 h 515"/>
                  <a:gd name="T20" fmla="*/ 363 w 489"/>
                  <a:gd name="T21" fmla="*/ 145 h 515"/>
                  <a:gd name="T22" fmla="*/ 340 w 489"/>
                  <a:gd name="T23" fmla="*/ 233 h 515"/>
                  <a:gd name="T24" fmla="*/ 312 w 489"/>
                  <a:gd name="T25" fmla="*/ 295 h 515"/>
                  <a:gd name="T26" fmla="*/ 272 w 489"/>
                  <a:gd name="T27" fmla="*/ 350 h 515"/>
                  <a:gd name="T28" fmla="*/ 221 w 489"/>
                  <a:gd name="T29" fmla="*/ 385 h 515"/>
                  <a:gd name="T30" fmla="*/ 164 w 489"/>
                  <a:gd name="T31" fmla="*/ 389 h 515"/>
                  <a:gd name="T32" fmla="*/ 109 w 489"/>
                  <a:gd name="T33" fmla="*/ 359 h 515"/>
                  <a:gd name="T34" fmla="*/ 67 w 489"/>
                  <a:gd name="T35" fmla="*/ 304 h 515"/>
                  <a:gd name="T36" fmla="*/ 30 w 489"/>
                  <a:gd name="T37" fmla="*/ 221 h 515"/>
                  <a:gd name="T38" fmla="*/ 8 w 489"/>
                  <a:gd name="T39" fmla="*/ 123 h 515"/>
                  <a:gd name="T40" fmla="*/ 0 w 489"/>
                  <a:gd name="T41" fmla="*/ 21 h 515"/>
                  <a:gd name="T42" fmla="*/ 10 w 489"/>
                  <a:gd name="T43" fmla="*/ 35 h 5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9"/>
                  <a:gd name="T67" fmla="*/ 0 h 515"/>
                  <a:gd name="T68" fmla="*/ 489 w 489"/>
                  <a:gd name="T69" fmla="*/ 515 h 5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9" h="515">
                    <a:moveTo>
                      <a:pt x="13" y="46"/>
                    </a:moveTo>
                    <a:cubicBezTo>
                      <a:pt x="24" y="55"/>
                      <a:pt x="47" y="72"/>
                      <a:pt x="65" y="81"/>
                    </a:cubicBezTo>
                    <a:cubicBezTo>
                      <a:pt x="83" y="90"/>
                      <a:pt x="103" y="92"/>
                      <a:pt x="121" y="97"/>
                    </a:cubicBezTo>
                    <a:cubicBezTo>
                      <a:pt x="139" y="102"/>
                      <a:pt x="156" y="109"/>
                      <a:pt x="176" y="112"/>
                    </a:cubicBezTo>
                    <a:cubicBezTo>
                      <a:pt x="196" y="115"/>
                      <a:pt x="218" y="115"/>
                      <a:pt x="241" y="114"/>
                    </a:cubicBezTo>
                    <a:cubicBezTo>
                      <a:pt x="264" y="113"/>
                      <a:pt x="289" y="109"/>
                      <a:pt x="313" y="103"/>
                    </a:cubicBezTo>
                    <a:cubicBezTo>
                      <a:pt x="337" y="97"/>
                      <a:pt x="362" y="90"/>
                      <a:pt x="385" y="78"/>
                    </a:cubicBezTo>
                    <a:cubicBezTo>
                      <a:pt x="408" y="66"/>
                      <a:pt x="435" y="41"/>
                      <a:pt x="452" y="29"/>
                    </a:cubicBezTo>
                    <a:cubicBezTo>
                      <a:pt x="469" y="17"/>
                      <a:pt x="479" y="0"/>
                      <a:pt x="485" y="7"/>
                    </a:cubicBezTo>
                    <a:cubicBezTo>
                      <a:pt x="483" y="11"/>
                      <a:pt x="489" y="40"/>
                      <a:pt x="487" y="70"/>
                    </a:cubicBezTo>
                    <a:cubicBezTo>
                      <a:pt x="485" y="100"/>
                      <a:pt x="481" y="151"/>
                      <a:pt x="474" y="190"/>
                    </a:cubicBezTo>
                    <a:cubicBezTo>
                      <a:pt x="467" y="229"/>
                      <a:pt x="455" y="272"/>
                      <a:pt x="444" y="304"/>
                    </a:cubicBezTo>
                    <a:cubicBezTo>
                      <a:pt x="433" y="336"/>
                      <a:pt x="423" y="359"/>
                      <a:pt x="408" y="385"/>
                    </a:cubicBezTo>
                    <a:cubicBezTo>
                      <a:pt x="394" y="411"/>
                      <a:pt x="376" y="438"/>
                      <a:pt x="356" y="458"/>
                    </a:cubicBezTo>
                    <a:cubicBezTo>
                      <a:pt x="336" y="478"/>
                      <a:pt x="313" y="495"/>
                      <a:pt x="289" y="503"/>
                    </a:cubicBezTo>
                    <a:cubicBezTo>
                      <a:pt x="265" y="511"/>
                      <a:pt x="238" y="515"/>
                      <a:pt x="214" y="509"/>
                    </a:cubicBezTo>
                    <a:cubicBezTo>
                      <a:pt x="189" y="503"/>
                      <a:pt x="164" y="488"/>
                      <a:pt x="143" y="469"/>
                    </a:cubicBezTo>
                    <a:cubicBezTo>
                      <a:pt x="122" y="450"/>
                      <a:pt x="104" y="427"/>
                      <a:pt x="87" y="397"/>
                    </a:cubicBezTo>
                    <a:cubicBezTo>
                      <a:pt x="69" y="367"/>
                      <a:pt x="52" y="328"/>
                      <a:pt x="39" y="289"/>
                    </a:cubicBezTo>
                    <a:cubicBezTo>
                      <a:pt x="27" y="250"/>
                      <a:pt x="17" y="204"/>
                      <a:pt x="10" y="161"/>
                    </a:cubicBezTo>
                    <a:cubicBezTo>
                      <a:pt x="4" y="118"/>
                      <a:pt x="0" y="47"/>
                      <a:pt x="0" y="28"/>
                    </a:cubicBezTo>
                    <a:lnTo>
                      <a:pt x="13" y="46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45"/>
              <p:cNvSpPr>
                <a:spLocks/>
              </p:cNvSpPr>
              <p:nvPr/>
            </p:nvSpPr>
            <p:spPr bwMode="auto">
              <a:xfrm>
                <a:off x="4146" y="1688"/>
                <a:ext cx="372" cy="84"/>
              </a:xfrm>
              <a:custGeom>
                <a:avLst/>
                <a:gdLst>
                  <a:gd name="T0" fmla="*/ 0 w 979"/>
                  <a:gd name="T1" fmla="*/ 25 h 257"/>
                  <a:gd name="T2" fmla="*/ 38 w 979"/>
                  <a:gd name="T3" fmla="*/ 52 h 257"/>
                  <a:gd name="T4" fmla="*/ 100 w 979"/>
                  <a:gd name="T5" fmla="*/ 76 h 257"/>
                  <a:gd name="T6" fmla="*/ 154 w 979"/>
                  <a:gd name="T7" fmla="*/ 84 h 257"/>
                  <a:gd name="T8" fmla="*/ 231 w 979"/>
                  <a:gd name="T9" fmla="*/ 78 h 257"/>
                  <a:gd name="T10" fmla="*/ 304 w 979"/>
                  <a:gd name="T11" fmla="*/ 52 h 257"/>
                  <a:gd name="T12" fmla="*/ 372 w 979"/>
                  <a:gd name="T13" fmla="*/ 0 h 2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9"/>
                  <a:gd name="T22" fmla="*/ 0 h 257"/>
                  <a:gd name="T23" fmla="*/ 979 w 979"/>
                  <a:gd name="T24" fmla="*/ 257 h 2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9" h="257">
                    <a:moveTo>
                      <a:pt x="0" y="78"/>
                    </a:moveTo>
                    <a:cubicBezTo>
                      <a:pt x="17" y="92"/>
                      <a:pt x="57" y="134"/>
                      <a:pt x="101" y="160"/>
                    </a:cubicBezTo>
                    <a:cubicBezTo>
                      <a:pt x="145" y="186"/>
                      <a:pt x="213" y="216"/>
                      <a:pt x="263" y="232"/>
                    </a:cubicBezTo>
                    <a:cubicBezTo>
                      <a:pt x="313" y="248"/>
                      <a:pt x="347" y="255"/>
                      <a:pt x="404" y="256"/>
                    </a:cubicBezTo>
                    <a:cubicBezTo>
                      <a:pt x="461" y="257"/>
                      <a:pt x="542" y="254"/>
                      <a:pt x="608" y="238"/>
                    </a:cubicBezTo>
                    <a:cubicBezTo>
                      <a:pt x="674" y="222"/>
                      <a:pt x="738" y="200"/>
                      <a:pt x="800" y="160"/>
                    </a:cubicBezTo>
                    <a:cubicBezTo>
                      <a:pt x="862" y="120"/>
                      <a:pt x="942" y="33"/>
                      <a:pt x="979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46"/>
              <p:cNvSpPr>
                <a:spLocks noChangeArrowheads="1"/>
              </p:cNvSpPr>
              <p:nvPr/>
            </p:nvSpPr>
            <p:spPr bwMode="auto">
              <a:xfrm>
                <a:off x="4146" y="1327"/>
                <a:ext cx="373" cy="75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FC0128"/>
                  </a:buClr>
                </a:pPr>
                <a:endParaRPr lang="en-US" sz="1600"/>
              </a:p>
            </p:txBody>
          </p:sp>
        </p:grpSp>
        <p:grpSp>
          <p:nvGrpSpPr>
            <p:cNvPr id="15" name="Group 145"/>
            <p:cNvGrpSpPr/>
            <p:nvPr/>
          </p:nvGrpSpPr>
          <p:grpSpPr>
            <a:xfrm>
              <a:off x="5437240" y="3942735"/>
              <a:ext cx="1818966" cy="1859093"/>
              <a:chOff x="5437240" y="3942735"/>
              <a:chExt cx="1818966" cy="1859093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 rot="5400000" flipH="1" flipV="1">
                <a:off x="6169742" y="4124631"/>
                <a:ext cx="363795" cy="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 rot="16200000" flipV="1">
                <a:off x="5732206" y="4178711"/>
                <a:ext cx="280221" cy="280219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rot="10800000">
                <a:off x="5437240" y="4906298"/>
                <a:ext cx="304803" cy="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6946489" y="4886632"/>
                <a:ext cx="309717" cy="1475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 rot="5400000" flipH="1" flipV="1">
                <a:off x="6700682" y="4183626"/>
                <a:ext cx="304802" cy="21631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 bwMode="auto">
              <a:xfrm rot="10800000" flipV="1">
                <a:off x="5732206" y="5299589"/>
                <a:ext cx="235978" cy="226139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6808841" y="5314338"/>
                <a:ext cx="250720" cy="191727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 bwMode="auto">
              <a:xfrm rot="5400000">
                <a:off x="6204158" y="5633886"/>
                <a:ext cx="334297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 rot="10800000">
                <a:off x="6007511" y="4699820"/>
                <a:ext cx="211393" cy="7374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5" name="Straight Arrow Connector 24"/>
              <p:cNvCxnSpPr/>
              <p:nvPr/>
            </p:nvCxnSpPr>
            <p:spPr bwMode="auto">
              <a:xfrm flipV="1">
                <a:off x="6538454" y="4660490"/>
                <a:ext cx="206478" cy="9832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6" name="Straight Arrow Connector 25"/>
              <p:cNvCxnSpPr/>
              <p:nvPr/>
            </p:nvCxnSpPr>
            <p:spPr bwMode="auto">
              <a:xfrm>
                <a:off x="6563036" y="5186520"/>
                <a:ext cx="172064" cy="8357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7" name="Straight Arrow Connector 26"/>
              <p:cNvCxnSpPr>
                <a:endCxn id="29" idx="15"/>
              </p:cNvCxnSpPr>
              <p:nvPr/>
            </p:nvCxnSpPr>
            <p:spPr bwMode="auto">
              <a:xfrm rot="5400000">
                <a:off x="6129354" y="5218158"/>
                <a:ext cx="170353" cy="77579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pic>
        <p:nvPicPr>
          <p:cNvPr id="32" name="Picture 31" descr="central_neg_whydro.png"/>
          <p:cNvPicPr>
            <a:picLocks noChangeAspect="1"/>
          </p:cNvPicPr>
          <p:nvPr/>
        </p:nvPicPr>
        <p:blipFill>
          <a:blip r:embed="rId4" cstate="print"/>
          <a:srcRect t="3030" r="2461" b="1865"/>
          <a:stretch>
            <a:fillRect/>
          </a:stretch>
        </p:blipFill>
        <p:spPr>
          <a:xfrm>
            <a:off x="152400" y="3291840"/>
            <a:ext cx="3810903" cy="356616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1894" y="3962400"/>
            <a:ext cx="1892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i="0" dirty="0" smtClean="0">
                <a:solidFill>
                  <a:srgbClr val="FF0000"/>
                </a:solidFill>
              </a:rPr>
              <a:t>β</a:t>
            </a:r>
            <a:r>
              <a:rPr lang="en-US" sz="2400" b="1" i="0" dirty="0" smtClean="0">
                <a:solidFill>
                  <a:srgbClr val="FF0000"/>
                </a:solidFill>
              </a:rPr>
              <a:t>= 0.66</a:t>
            </a:r>
          </a:p>
          <a:p>
            <a:r>
              <a:rPr lang="en-US" sz="2400" b="1" i="0" dirty="0" smtClean="0">
                <a:solidFill>
                  <a:srgbClr val="FF0000"/>
                </a:solidFill>
              </a:rPr>
              <a:t>T</a:t>
            </a:r>
            <a:r>
              <a:rPr lang="en-US" sz="2400" b="1" i="0" baseline="-25000" dirty="0" smtClean="0">
                <a:solidFill>
                  <a:srgbClr val="FF0000"/>
                </a:solidFill>
              </a:rPr>
              <a:t>fo</a:t>
            </a:r>
            <a:r>
              <a:rPr lang="en-US" sz="2400" b="1" i="0" dirty="0" smtClean="0">
                <a:solidFill>
                  <a:srgbClr val="FF0000"/>
                </a:solidFill>
              </a:rPr>
              <a:t>~110 </a:t>
            </a:r>
            <a:r>
              <a:rPr lang="en-US" sz="2400" b="1" i="0" dirty="0" err="1" smtClean="0">
                <a:solidFill>
                  <a:srgbClr val="FF0000"/>
                </a:solidFill>
              </a:rPr>
              <a:t>MeV</a:t>
            </a:r>
            <a:endParaRPr lang="en-US" sz="2400" b="1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Arrow Connector 82"/>
          <p:cNvCxnSpPr/>
          <p:nvPr/>
        </p:nvCxnSpPr>
        <p:spPr bwMode="auto">
          <a:xfrm>
            <a:off x="729848" y="4799012"/>
            <a:ext cx="2819400" cy="1588"/>
          </a:xfrm>
          <a:prstGeom prst="straightConnector1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Oval 41"/>
          <p:cNvSpPr>
            <a:spLocks noChangeArrowheads="1"/>
          </p:cNvSpPr>
          <p:nvPr/>
        </p:nvSpPr>
        <p:spPr bwMode="auto">
          <a:xfrm rot="1080000">
            <a:off x="1100803" y="4143359"/>
            <a:ext cx="1524000" cy="1447800"/>
          </a:xfrm>
          <a:prstGeom prst="ellipse">
            <a:avLst/>
          </a:prstGeom>
          <a:solidFill>
            <a:srgbClr val="FFFF00">
              <a:alpha val="3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" name="Oval 41"/>
          <p:cNvSpPr>
            <a:spLocks noChangeArrowheads="1"/>
          </p:cNvSpPr>
          <p:nvPr/>
        </p:nvSpPr>
        <p:spPr bwMode="auto">
          <a:xfrm rot="1080000">
            <a:off x="491203" y="3838559"/>
            <a:ext cx="1524000" cy="1447800"/>
          </a:xfrm>
          <a:prstGeom prst="ellipse">
            <a:avLst/>
          </a:prstGeom>
          <a:solidFill>
            <a:srgbClr val="FFFF00">
              <a:alpha val="3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153400" cy="1981200"/>
          </a:xfrm>
        </p:spPr>
        <p:txBody>
          <a:bodyPr/>
          <a:lstStyle/>
          <a:p>
            <a:r>
              <a:rPr lang="en-US" sz="2400" dirty="0" smtClean="0"/>
              <a:t>Fourier expansion in azimuthal distribution: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l-GR" sz="2400" i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φ</a:t>
            </a:r>
            <a:r>
              <a:rPr lang="en-US" sz="2400" dirty="0" smtClean="0"/>
              <a:t> – azimuthal angle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Anisotropic Flow</a:t>
            </a:r>
            <a:endParaRPr lang="en-US" dirty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76200" y="1600200"/>
          <a:ext cx="8950325" cy="887413"/>
        </p:xfrm>
        <a:graphic>
          <a:graphicData uri="http://schemas.openxmlformats.org/presentationml/2006/ole">
            <p:oleObj spid="_x0000_s2050" name="Equation" r:id="rId3" imgW="4356000" imgH="431640" progId="Equation.3">
              <p:embed/>
            </p:oleObj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3505200" y="2971800"/>
            <a:ext cx="56493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In non-central collisions </a:t>
            </a:r>
          </a:p>
          <a:p>
            <a:r>
              <a:rPr lang="en-US" i="0" dirty="0" smtClean="0"/>
              <a:t>participant  area is not azimuthally </a:t>
            </a:r>
          </a:p>
          <a:p>
            <a:r>
              <a:rPr lang="en-US" i="0" dirty="0" smtClean="0"/>
              <a:t>symmetric: system evolution transfer </a:t>
            </a:r>
          </a:p>
          <a:p>
            <a:r>
              <a:rPr lang="en-US" i="0" dirty="0" smtClean="0"/>
              <a:t>this anisotropy from </a:t>
            </a:r>
          </a:p>
          <a:p>
            <a:r>
              <a:rPr lang="en-US" i="0" dirty="0" smtClean="0"/>
              <a:t>coordinate space to momentum space </a:t>
            </a:r>
            <a:endParaRPr lang="en-US" dirty="0"/>
          </a:p>
        </p:txBody>
      </p:sp>
      <p:sp>
        <p:nvSpPr>
          <p:cNvPr id="8" name="Oval 42"/>
          <p:cNvSpPr>
            <a:spLocks noChangeArrowheads="1"/>
          </p:cNvSpPr>
          <p:nvPr/>
        </p:nvSpPr>
        <p:spPr bwMode="auto">
          <a:xfrm rot="18480000">
            <a:off x="1189138" y="4968543"/>
            <a:ext cx="152400" cy="152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Oval 43"/>
          <p:cNvSpPr>
            <a:spLocks noChangeArrowheads="1"/>
          </p:cNvSpPr>
          <p:nvPr/>
        </p:nvSpPr>
        <p:spPr bwMode="auto">
          <a:xfrm rot="18480000">
            <a:off x="1343011" y="4895364"/>
            <a:ext cx="152400" cy="152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Oval 44"/>
          <p:cNvSpPr>
            <a:spLocks noChangeArrowheads="1"/>
          </p:cNvSpPr>
          <p:nvPr/>
        </p:nvSpPr>
        <p:spPr bwMode="auto">
          <a:xfrm rot="18480000">
            <a:off x="1556931" y="4869097"/>
            <a:ext cx="152400" cy="152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Oval 45"/>
          <p:cNvSpPr>
            <a:spLocks noChangeArrowheads="1"/>
          </p:cNvSpPr>
          <p:nvPr/>
        </p:nvSpPr>
        <p:spPr bwMode="auto">
          <a:xfrm rot="18480000">
            <a:off x="1744584" y="4628911"/>
            <a:ext cx="152400" cy="152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Oval 46"/>
          <p:cNvSpPr>
            <a:spLocks noChangeArrowheads="1"/>
          </p:cNvSpPr>
          <p:nvPr/>
        </p:nvSpPr>
        <p:spPr bwMode="auto">
          <a:xfrm rot="18480000">
            <a:off x="1778365" y="4461906"/>
            <a:ext cx="152400" cy="152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Oval 47"/>
          <p:cNvSpPr>
            <a:spLocks noChangeArrowheads="1"/>
          </p:cNvSpPr>
          <p:nvPr/>
        </p:nvSpPr>
        <p:spPr bwMode="auto">
          <a:xfrm rot="18480000">
            <a:off x="1598226" y="4321166"/>
            <a:ext cx="152400" cy="152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 rot="18480000">
            <a:off x="1530665" y="4655178"/>
            <a:ext cx="152400" cy="152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Oval 49"/>
          <p:cNvSpPr>
            <a:spLocks noChangeArrowheads="1"/>
          </p:cNvSpPr>
          <p:nvPr/>
        </p:nvSpPr>
        <p:spPr bwMode="auto">
          <a:xfrm rot="18480000">
            <a:off x="1752099" y="4247985"/>
            <a:ext cx="152400" cy="152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Oval 50"/>
          <p:cNvSpPr>
            <a:spLocks noChangeArrowheads="1"/>
          </p:cNvSpPr>
          <p:nvPr/>
        </p:nvSpPr>
        <p:spPr bwMode="auto">
          <a:xfrm rot="18480000">
            <a:off x="1316746" y="4681444"/>
            <a:ext cx="152400" cy="152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Oval 51"/>
          <p:cNvSpPr>
            <a:spLocks noChangeArrowheads="1"/>
          </p:cNvSpPr>
          <p:nvPr/>
        </p:nvSpPr>
        <p:spPr bwMode="auto">
          <a:xfrm rot="18480000">
            <a:off x="1457486" y="4501304"/>
            <a:ext cx="152400" cy="152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Oval 52"/>
          <p:cNvSpPr>
            <a:spLocks noChangeArrowheads="1"/>
          </p:cNvSpPr>
          <p:nvPr/>
        </p:nvSpPr>
        <p:spPr bwMode="auto">
          <a:xfrm rot="18480000">
            <a:off x="1290479" y="4467523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Oval 53"/>
          <p:cNvSpPr>
            <a:spLocks noChangeArrowheads="1"/>
          </p:cNvSpPr>
          <p:nvPr/>
        </p:nvSpPr>
        <p:spPr bwMode="auto">
          <a:xfrm rot="18480000">
            <a:off x="1162872" y="4754624"/>
            <a:ext cx="152400" cy="152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Oval 54"/>
          <p:cNvSpPr>
            <a:spLocks noChangeArrowheads="1"/>
          </p:cNvSpPr>
          <p:nvPr/>
        </p:nvSpPr>
        <p:spPr bwMode="auto">
          <a:xfrm rot="18480000">
            <a:off x="1958505" y="4602646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Oval 55"/>
          <p:cNvSpPr>
            <a:spLocks noChangeArrowheads="1"/>
          </p:cNvSpPr>
          <p:nvPr/>
        </p:nvSpPr>
        <p:spPr bwMode="auto">
          <a:xfrm rot="18480000">
            <a:off x="2172424" y="4576379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Oval 56"/>
          <p:cNvSpPr>
            <a:spLocks noChangeArrowheads="1"/>
          </p:cNvSpPr>
          <p:nvPr/>
        </p:nvSpPr>
        <p:spPr bwMode="auto">
          <a:xfrm rot="18480000">
            <a:off x="2386343" y="4550114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Oval 57"/>
          <p:cNvSpPr>
            <a:spLocks noChangeArrowheads="1"/>
          </p:cNvSpPr>
          <p:nvPr/>
        </p:nvSpPr>
        <p:spPr bwMode="auto">
          <a:xfrm rot="18480000">
            <a:off x="1849649" y="5484591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Oval 58"/>
          <p:cNvSpPr>
            <a:spLocks noChangeArrowheads="1"/>
          </p:cNvSpPr>
          <p:nvPr/>
        </p:nvSpPr>
        <p:spPr bwMode="auto">
          <a:xfrm rot="18480000">
            <a:off x="2003522" y="5411411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Oval 59"/>
          <p:cNvSpPr>
            <a:spLocks noChangeArrowheads="1"/>
          </p:cNvSpPr>
          <p:nvPr/>
        </p:nvSpPr>
        <p:spPr bwMode="auto">
          <a:xfrm rot="18480000">
            <a:off x="2157395" y="5338231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" name="Oval 60"/>
          <p:cNvSpPr>
            <a:spLocks noChangeArrowheads="1"/>
          </p:cNvSpPr>
          <p:nvPr/>
        </p:nvSpPr>
        <p:spPr bwMode="auto">
          <a:xfrm rot="18480000">
            <a:off x="2206205" y="4409373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" name="Oval 62"/>
          <p:cNvSpPr>
            <a:spLocks noChangeArrowheads="1"/>
          </p:cNvSpPr>
          <p:nvPr/>
        </p:nvSpPr>
        <p:spPr bwMode="auto">
          <a:xfrm rot="18480000">
            <a:off x="1643243" y="512993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Oval 63"/>
          <p:cNvSpPr>
            <a:spLocks noChangeArrowheads="1"/>
          </p:cNvSpPr>
          <p:nvPr/>
        </p:nvSpPr>
        <p:spPr bwMode="auto">
          <a:xfrm rot="18480000">
            <a:off x="2131128" y="5124312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Oval 64"/>
          <p:cNvSpPr>
            <a:spLocks noChangeArrowheads="1"/>
          </p:cNvSpPr>
          <p:nvPr/>
        </p:nvSpPr>
        <p:spPr bwMode="auto">
          <a:xfrm rot="18480000">
            <a:off x="2378829" y="4931039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" name="Oval 65"/>
          <p:cNvSpPr>
            <a:spLocks noChangeArrowheads="1"/>
          </p:cNvSpPr>
          <p:nvPr/>
        </p:nvSpPr>
        <p:spPr bwMode="auto">
          <a:xfrm rot="18480000">
            <a:off x="1823383" y="527067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Oval 66"/>
          <p:cNvSpPr>
            <a:spLocks noChangeArrowheads="1"/>
          </p:cNvSpPr>
          <p:nvPr/>
        </p:nvSpPr>
        <p:spPr bwMode="auto">
          <a:xfrm rot="18480000">
            <a:off x="1429324" y="507464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Oval 67"/>
          <p:cNvSpPr>
            <a:spLocks noChangeArrowheads="1"/>
          </p:cNvSpPr>
          <p:nvPr/>
        </p:nvSpPr>
        <p:spPr bwMode="auto">
          <a:xfrm rot="18480000">
            <a:off x="1515637" y="5417029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" name="Oval 68"/>
          <p:cNvSpPr>
            <a:spLocks noChangeArrowheads="1"/>
          </p:cNvSpPr>
          <p:nvPr/>
        </p:nvSpPr>
        <p:spPr bwMode="auto">
          <a:xfrm rot="18480000">
            <a:off x="2298135" y="5158091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" name="Oval 69"/>
          <p:cNvSpPr>
            <a:spLocks noChangeArrowheads="1"/>
          </p:cNvSpPr>
          <p:nvPr/>
        </p:nvSpPr>
        <p:spPr bwMode="auto">
          <a:xfrm rot="18840000">
            <a:off x="2044817" y="4863478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" name="Oval 70"/>
          <p:cNvSpPr>
            <a:spLocks noChangeArrowheads="1"/>
          </p:cNvSpPr>
          <p:nvPr/>
        </p:nvSpPr>
        <p:spPr bwMode="auto">
          <a:xfrm rot="18480000">
            <a:off x="1844030" y="4996705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" name="Oval 71"/>
          <p:cNvSpPr>
            <a:spLocks noChangeArrowheads="1"/>
          </p:cNvSpPr>
          <p:nvPr/>
        </p:nvSpPr>
        <p:spPr bwMode="auto">
          <a:xfrm rot="18480000">
            <a:off x="1917209" y="5150578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" name="Oval 72"/>
          <p:cNvSpPr>
            <a:spLocks noChangeArrowheads="1"/>
          </p:cNvSpPr>
          <p:nvPr/>
        </p:nvSpPr>
        <p:spPr bwMode="auto">
          <a:xfrm rot="18480000">
            <a:off x="1682642" y="545081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" name="Oval 73"/>
          <p:cNvSpPr>
            <a:spLocks noChangeArrowheads="1"/>
          </p:cNvSpPr>
          <p:nvPr/>
        </p:nvSpPr>
        <p:spPr bwMode="auto">
          <a:xfrm rot="18480000">
            <a:off x="2211823" y="4897259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" name="Oval 74"/>
          <p:cNvSpPr>
            <a:spLocks noChangeArrowheads="1"/>
          </p:cNvSpPr>
          <p:nvPr/>
        </p:nvSpPr>
        <p:spPr bwMode="auto">
          <a:xfrm rot="18480000">
            <a:off x="2352562" y="471712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" name="Oval 75"/>
          <p:cNvSpPr>
            <a:spLocks noChangeArrowheads="1"/>
          </p:cNvSpPr>
          <p:nvPr/>
        </p:nvSpPr>
        <p:spPr bwMode="auto">
          <a:xfrm rot="18480000">
            <a:off x="1677024" y="4962924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" name="Oval 76"/>
          <p:cNvSpPr>
            <a:spLocks noChangeArrowheads="1"/>
          </p:cNvSpPr>
          <p:nvPr/>
        </p:nvSpPr>
        <p:spPr bwMode="auto">
          <a:xfrm rot="18480000">
            <a:off x="1817763" y="4782785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Oval 77"/>
          <p:cNvSpPr>
            <a:spLocks noChangeArrowheads="1"/>
          </p:cNvSpPr>
          <p:nvPr/>
        </p:nvSpPr>
        <p:spPr bwMode="auto">
          <a:xfrm rot="18480000">
            <a:off x="1966019" y="422172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Oval 78"/>
          <p:cNvSpPr>
            <a:spLocks noChangeArrowheads="1"/>
          </p:cNvSpPr>
          <p:nvPr/>
        </p:nvSpPr>
        <p:spPr bwMode="auto">
          <a:xfrm rot="18480000">
            <a:off x="1215405" y="513616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Oval 79"/>
          <p:cNvSpPr>
            <a:spLocks noChangeArrowheads="1"/>
          </p:cNvSpPr>
          <p:nvPr/>
        </p:nvSpPr>
        <p:spPr bwMode="auto">
          <a:xfrm rot="18480000">
            <a:off x="1630960" y="416024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Oval 80"/>
          <p:cNvSpPr>
            <a:spLocks noChangeArrowheads="1"/>
          </p:cNvSpPr>
          <p:nvPr/>
        </p:nvSpPr>
        <p:spPr bwMode="auto">
          <a:xfrm rot="18480000">
            <a:off x="1204167" y="4206691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Oval 81"/>
          <p:cNvSpPr>
            <a:spLocks noChangeArrowheads="1"/>
          </p:cNvSpPr>
          <p:nvPr/>
        </p:nvSpPr>
        <p:spPr bwMode="auto">
          <a:xfrm rot="18480000">
            <a:off x="915171" y="4947896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Oval 82"/>
          <p:cNvSpPr>
            <a:spLocks noChangeArrowheads="1"/>
          </p:cNvSpPr>
          <p:nvPr/>
        </p:nvSpPr>
        <p:spPr bwMode="auto">
          <a:xfrm rot="18480000">
            <a:off x="575541" y="4392449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" name="Oval 83"/>
          <p:cNvSpPr>
            <a:spLocks noChangeArrowheads="1"/>
          </p:cNvSpPr>
          <p:nvPr/>
        </p:nvSpPr>
        <p:spPr bwMode="auto">
          <a:xfrm rot="18480000">
            <a:off x="541761" y="4559455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" name="Oval 84"/>
          <p:cNvSpPr>
            <a:spLocks noChangeArrowheads="1"/>
          </p:cNvSpPr>
          <p:nvPr/>
        </p:nvSpPr>
        <p:spPr bwMode="auto">
          <a:xfrm rot="18480000">
            <a:off x="781946" y="4747109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" name="Oval 85"/>
          <p:cNvSpPr>
            <a:spLocks noChangeArrowheads="1"/>
          </p:cNvSpPr>
          <p:nvPr/>
        </p:nvSpPr>
        <p:spPr bwMode="auto">
          <a:xfrm rot="18480000">
            <a:off x="742548" y="442623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" name="Oval 86"/>
          <p:cNvSpPr>
            <a:spLocks noChangeArrowheads="1"/>
          </p:cNvSpPr>
          <p:nvPr/>
        </p:nvSpPr>
        <p:spPr bwMode="auto">
          <a:xfrm rot="18480000">
            <a:off x="815727" y="4580102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Oval 87"/>
          <p:cNvSpPr>
            <a:spLocks noChangeArrowheads="1"/>
          </p:cNvSpPr>
          <p:nvPr/>
        </p:nvSpPr>
        <p:spPr bwMode="auto">
          <a:xfrm rot="18480000">
            <a:off x="1029646" y="4553837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" name="Oval 88"/>
          <p:cNvSpPr>
            <a:spLocks noChangeArrowheads="1"/>
          </p:cNvSpPr>
          <p:nvPr/>
        </p:nvSpPr>
        <p:spPr bwMode="auto">
          <a:xfrm rot="18480000">
            <a:off x="1331774" y="3919591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" name="Oval 89"/>
          <p:cNvSpPr>
            <a:spLocks noChangeArrowheads="1"/>
          </p:cNvSpPr>
          <p:nvPr/>
        </p:nvSpPr>
        <p:spPr bwMode="auto">
          <a:xfrm rot="18480000">
            <a:off x="1478560" y="393164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" name="Oval 90"/>
          <p:cNvSpPr>
            <a:spLocks noChangeArrowheads="1"/>
          </p:cNvSpPr>
          <p:nvPr/>
        </p:nvSpPr>
        <p:spPr bwMode="auto">
          <a:xfrm rot="18480000">
            <a:off x="1511913" y="4060332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" name="Oval 91"/>
          <p:cNvSpPr>
            <a:spLocks noChangeArrowheads="1"/>
          </p:cNvSpPr>
          <p:nvPr/>
        </p:nvSpPr>
        <p:spPr bwMode="auto">
          <a:xfrm rot="18480000">
            <a:off x="1358041" y="4133512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" name="Oval 92"/>
          <p:cNvSpPr>
            <a:spLocks noChangeArrowheads="1"/>
          </p:cNvSpPr>
          <p:nvPr/>
        </p:nvSpPr>
        <p:spPr bwMode="auto">
          <a:xfrm rot="18480000">
            <a:off x="948952" y="4780889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" name="Oval 93"/>
          <p:cNvSpPr>
            <a:spLocks noChangeArrowheads="1"/>
          </p:cNvSpPr>
          <p:nvPr/>
        </p:nvSpPr>
        <p:spPr bwMode="auto">
          <a:xfrm rot="18480000">
            <a:off x="849507" y="4413096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Oval 94"/>
          <p:cNvSpPr>
            <a:spLocks noChangeArrowheads="1"/>
          </p:cNvSpPr>
          <p:nvPr/>
        </p:nvSpPr>
        <p:spPr bwMode="auto">
          <a:xfrm rot="18480000">
            <a:off x="843888" y="3925211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Oval 95"/>
          <p:cNvSpPr>
            <a:spLocks noChangeArrowheads="1"/>
          </p:cNvSpPr>
          <p:nvPr/>
        </p:nvSpPr>
        <p:spPr bwMode="auto">
          <a:xfrm rot="18480000">
            <a:off x="1050293" y="427987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" name="Oval 96"/>
          <p:cNvSpPr>
            <a:spLocks noChangeArrowheads="1"/>
          </p:cNvSpPr>
          <p:nvPr/>
        </p:nvSpPr>
        <p:spPr bwMode="auto">
          <a:xfrm rot="18480000">
            <a:off x="656235" y="4165397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" name="Oval 97"/>
          <p:cNvSpPr>
            <a:spLocks noChangeArrowheads="1"/>
          </p:cNvSpPr>
          <p:nvPr/>
        </p:nvSpPr>
        <p:spPr bwMode="auto">
          <a:xfrm rot="18480000">
            <a:off x="959840" y="505996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" name="Oval 98"/>
          <p:cNvSpPr>
            <a:spLocks noChangeArrowheads="1"/>
          </p:cNvSpPr>
          <p:nvPr/>
        </p:nvSpPr>
        <p:spPr bwMode="auto">
          <a:xfrm rot="18480000">
            <a:off x="1188440" y="393164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" name="Oval 99"/>
          <p:cNvSpPr>
            <a:spLocks noChangeArrowheads="1"/>
          </p:cNvSpPr>
          <p:nvPr/>
        </p:nvSpPr>
        <p:spPr bwMode="auto">
          <a:xfrm rot="18480000">
            <a:off x="997762" y="3852031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" name="Oval 100"/>
          <p:cNvSpPr>
            <a:spLocks noChangeArrowheads="1"/>
          </p:cNvSpPr>
          <p:nvPr/>
        </p:nvSpPr>
        <p:spPr bwMode="auto">
          <a:xfrm rot="18480000">
            <a:off x="1130988" y="4052817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7" name="Oval 101"/>
          <p:cNvSpPr>
            <a:spLocks noChangeArrowheads="1"/>
          </p:cNvSpPr>
          <p:nvPr/>
        </p:nvSpPr>
        <p:spPr bwMode="auto">
          <a:xfrm rot="18480000">
            <a:off x="1031541" y="385544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8" name="Oval 102"/>
          <p:cNvSpPr>
            <a:spLocks noChangeArrowheads="1"/>
          </p:cNvSpPr>
          <p:nvPr/>
        </p:nvSpPr>
        <p:spPr bwMode="auto">
          <a:xfrm rot="18480000">
            <a:off x="502362" y="4238576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" name="Oval 103"/>
          <p:cNvSpPr>
            <a:spLocks noChangeArrowheads="1"/>
          </p:cNvSpPr>
          <p:nvPr/>
        </p:nvSpPr>
        <p:spPr bwMode="auto">
          <a:xfrm rot="18480000">
            <a:off x="748166" y="4914115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" name="Oval 104"/>
          <p:cNvSpPr>
            <a:spLocks noChangeArrowheads="1"/>
          </p:cNvSpPr>
          <p:nvPr/>
        </p:nvSpPr>
        <p:spPr bwMode="auto">
          <a:xfrm rot="18480000">
            <a:off x="823241" y="4199176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" name="Oval 105"/>
          <p:cNvSpPr>
            <a:spLocks noChangeArrowheads="1"/>
          </p:cNvSpPr>
          <p:nvPr/>
        </p:nvSpPr>
        <p:spPr bwMode="auto">
          <a:xfrm rot="18480000">
            <a:off x="614940" y="4713328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" name="Oval 106"/>
          <p:cNvSpPr>
            <a:spLocks noChangeArrowheads="1"/>
          </p:cNvSpPr>
          <p:nvPr/>
        </p:nvSpPr>
        <p:spPr bwMode="auto">
          <a:xfrm rot="18480000">
            <a:off x="768814" y="4640149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3" name="Oval 107"/>
          <p:cNvSpPr>
            <a:spLocks noChangeArrowheads="1"/>
          </p:cNvSpPr>
          <p:nvPr/>
        </p:nvSpPr>
        <p:spPr bwMode="auto">
          <a:xfrm rot="18480000">
            <a:off x="731240" y="400784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" name="Oval 108"/>
          <p:cNvSpPr>
            <a:spLocks noChangeArrowheads="1"/>
          </p:cNvSpPr>
          <p:nvPr/>
        </p:nvSpPr>
        <p:spPr bwMode="auto">
          <a:xfrm rot="18480000">
            <a:off x="1170386" y="4373697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" name="Oval 109"/>
          <p:cNvSpPr>
            <a:spLocks noChangeArrowheads="1"/>
          </p:cNvSpPr>
          <p:nvPr/>
        </p:nvSpPr>
        <p:spPr bwMode="auto">
          <a:xfrm rot="18480000">
            <a:off x="917068" y="4079084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" name="Oval 61"/>
          <p:cNvSpPr>
            <a:spLocks noChangeArrowheads="1"/>
          </p:cNvSpPr>
          <p:nvPr/>
        </p:nvSpPr>
        <p:spPr bwMode="auto">
          <a:xfrm rot="1080000">
            <a:off x="722534" y="4785026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 bwMode="auto">
          <a:xfrm rot="5400000" flipH="1" flipV="1">
            <a:off x="1142492" y="3855211"/>
            <a:ext cx="1371600" cy="519178"/>
          </a:xfrm>
          <a:prstGeom prst="straightConnector1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rot="5400000" flipH="1" flipV="1">
            <a:off x="2292466" y="3606727"/>
            <a:ext cx="501607" cy="1886139"/>
          </a:xfrm>
          <a:prstGeom prst="straightConnector1">
            <a:avLst/>
          </a:prstGeom>
          <a:solidFill>
            <a:srgbClr val="FFFF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8" name="Arc 87"/>
          <p:cNvSpPr/>
          <p:nvPr/>
        </p:nvSpPr>
        <p:spPr bwMode="auto">
          <a:xfrm>
            <a:off x="2101448" y="4406265"/>
            <a:ext cx="990600" cy="1003935"/>
          </a:xfrm>
          <a:prstGeom prst="arc">
            <a:avLst>
              <a:gd name="adj1" fmla="val 17583083"/>
              <a:gd name="adj2" fmla="val 20922635"/>
            </a:avLst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259656" y="4292025"/>
            <a:ext cx="984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φ</a:t>
            </a:r>
            <a:endParaRPr lang="en-US" sz="3200" b="1" cap="none" spc="0" baseline="-250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0" name="Arc 89"/>
          <p:cNvSpPr>
            <a:spLocks noChangeAspect="1"/>
          </p:cNvSpPr>
          <p:nvPr/>
        </p:nvSpPr>
        <p:spPr bwMode="auto">
          <a:xfrm rot="2880000">
            <a:off x="2439620" y="4550370"/>
            <a:ext cx="830457" cy="1074777"/>
          </a:xfrm>
          <a:prstGeom prst="arc">
            <a:avLst>
              <a:gd name="adj1" fmla="val 16650494"/>
              <a:gd name="adj2" fmla="val 21448101"/>
            </a:avLst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 bwMode="auto">
          <a:xfrm rot="5400000" flipH="1" flipV="1">
            <a:off x="806048" y="4038600"/>
            <a:ext cx="1524000" cy="1588"/>
          </a:xfrm>
          <a:prstGeom prst="straightConnector1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4081191" y="5334000"/>
            <a:ext cx="48342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</a:t>
            </a:r>
            <a:r>
              <a:rPr lang="en-US" sz="2400" i="0" baseline="-25000" dirty="0" smtClean="0"/>
              <a:t>1</a:t>
            </a:r>
            <a:r>
              <a:rPr lang="en-US" sz="2400" i="0" dirty="0" smtClean="0"/>
              <a:t> - direct flow</a:t>
            </a:r>
          </a:p>
          <a:p>
            <a:r>
              <a:rPr lang="en-US" sz="2400" dirty="0" smtClean="0"/>
              <a:t>v</a:t>
            </a:r>
            <a:r>
              <a:rPr lang="en-US" sz="2400" i="0" baseline="-25000" dirty="0" smtClean="0"/>
              <a:t>2</a:t>
            </a:r>
            <a:r>
              <a:rPr lang="en-US" sz="2400" i="0" dirty="0" smtClean="0"/>
              <a:t> - elliptic flow, dominant for system</a:t>
            </a:r>
          </a:p>
          <a:p>
            <a:r>
              <a:rPr lang="en-US" sz="2400" i="0" dirty="0" smtClean="0"/>
              <a:t>       symmetric </a:t>
            </a:r>
            <a:r>
              <a:rPr lang="en-US" sz="2400" i="0" dirty="0" err="1" smtClean="0"/>
              <a:t>wrt</a:t>
            </a:r>
            <a:r>
              <a:rPr lang="en-US" sz="2400" i="0" dirty="0" smtClean="0"/>
              <a:t> Collision Plane</a:t>
            </a:r>
          </a:p>
        </p:txBody>
      </p:sp>
      <p:cxnSp>
        <p:nvCxnSpPr>
          <p:cNvPr id="79" name="Straight Arrow Connector 78"/>
          <p:cNvCxnSpPr/>
          <p:nvPr/>
        </p:nvCxnSpPr>
        <p:spPr bwMode="auto">
          <a:xfrm>
            <a:off x="716281" y="4495800"/>
            <a:ext cx="2819400" cy="990600"/>
          </a:xfrm>
          <a:prstGeom prst="straightConnector1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91" name="Rectangle 90"/>
          <p:cNvSpPr/>
          <p:nvPr/>
        </p:nvSpPr>
        <p:spPr>
          <a:xfrm>
            <a:off x="2406248" y="4648200"/>
            <a:ext cx="984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ψ</a:t>
            </a:r>
            <a:r>
              <a:rPr lang="en-US" sz="3200" b="1" cap="none" spc="0" baseline="-25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3200" b="1" cap="none" spc="0" baseline="-25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0" y="6031468"/>
            <a:ext cx="40318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i="0" dirty="0" smtClean="0"/>
              <a:t>Collision Plane :</a:t>
            </a:r>
          </a:p>
          <a:p>
            <a:r>
              <a:rPr lang="en-GB" sz="1800" i="0" dirty="0" smtClean="0"/>
              <a:t>- Defined by Beam and Impact Parameter</a:t>
            </a:r>
            <a:endParaRPr lang="en-US" sz="1800" i="0" dirty="0"/>
          </a:p>
        </p:txBody>
      </p:sp>
      <p:sp>
        <p:nvSpPr>
          <p:cNvPr id="100" name="Up Arrow 99"/>
          <p:cNvSpPr/>
          <p:nvPr/>
        </p:nvSpPr>
        <p:spPr bwMode="auto">
          <a:xfrm>
            <a:off x="2971800" y="5334000"/>
            <a:ext cx="76200" cy="6858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flow - 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" y="962025"/>
            <a:ext cx="76771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6336268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/>
              <a:t>Adopted from </a:t>
            </a:r>
            <a:r>
              <a:rPr lang="en-US" sz="1800" i="0" dirty="0" err="1" smtClean="0"/>
              <a:t>R.Snellings</a:t>
            </a:r>
            <a:endParaRPr lang="en-US" sz="18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of elliptic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Elliptic flow depends on:</a:t>
            </a:r>
          </a:p>
          <a:p>
            <a:r>
              <a:rPr lang="en-US" dirty="0" smtClean="0"/>
              <a:t>Initial conditions </a:t>
            </a:r>
          </a:p>
          <a:p>
            <a:r>
              <a:rPr lang="en-US" dirty="0" smtClean="0"/>
              <a:t>Fluid properties</a:t>
            </a:r>
          </a:p>
          <a:p>
            <a:pPr lvl="1"/>
            <a:r>
              <a:rPr lang="en-US" dirty="0" smtClean="0"/>
              <a:t>Equation of state </a:t>
            </a:r>
          </a:p>
          <a:p>
            <a:pPr lvl="1"/>
            <a:r>
              <a:rPr lang="en-US" dirty="0" smtClean="0"/>
              <a:t>Shear viscosity</a:t>
            </a:r>
          </a:p>
          <a:p>
            <a:pPr>
              <a:buNone/>
            </a:pPr>
            <a:r>
              <a:rPr lang="en-US" dirty="0" smtClean="0"/>
              <a:t>Shear viscosity: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Small viscosity </a:t>
            </a:r>
            <a:r>
              <a:rPr lang="el-GR" i="1" dirty="0" smtClean="0">
                <a:solidFill>
                  <a:schemeClr val="accent2"/>
                </a:solidFill>
              </a:rPr>
              <a:t>η</a:t>
            </a:r>
            <a:r>
              <a:rPr lang="en-US" i="1" dirty="0" smtClean="0">
                <a:solidFill>
                  <a:schemeClr val="accent2"/>
                </a:solidFill>
              </a:rPr>
              <a:t> =&gt; large cross section </a:t>
            </a:r>
            <a:r>
              <a:rPr lang="el-GR" i="1" dirty="0" smtClean="0">
                <a:solidFill>
                  <a:schemeClr val="accent2"/>
                </a:solidFill>
              </a:rPr>
              <a:t>σ</a:t>
            </a:r>
            <a:r>
              <a:rPr lang="en-US" i="1" dirty="0" smtClean="0">
                <a:solidFill>
                  <a:schemeClr val="accent2"/>
                </a:solidFill>
              </a:rPr>
              <a:t> =&gt; strongly interacting fluid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733800" y="3487738"/>
          <a:ext cx="3565525" cy="474662"/>
        </p:xfrm>
        <a:graphic>
          <a:graphicData uri="http://schemas.openxmlformats.org/presentationml/2006/ole">
            <p:oleObj spid="_x0000_s72706" name="Equation" r:id="rId3" imgW="15238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42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0" y="6580188"/>
            <a:ext cx="2160588" cy="304800"/>
          </a:xfrm>
          <a:prstGeom prst="rect">
            <a:avLst/>
          </a:prstGeom>
          <a:noFill/>
        </p:spPr>
        <p:txBody>
          <a:bodyPr/>
          <a:lstStyle/>
          <a:p>
            <a:pPr defTabSz="912813"/>
            <a:r>
              <a:rPr lang="en-US"/>
              <a:t>EPIC, Bari July 8th 2011</a:t>
            </a:r>
          </a:p>
          <a:p>
            <a:pPr defTabSz="912813"/>
            <a:endParaRPr lang="en-US"/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71875" y="6580188"/>
            <a:ext cx="5572125" cy="30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Heavy ions in LHC: experimental achievements &amp; prospects, Karel Šafařík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580188"/>
            <a:ext cx="1219200" cy="304800"/>
          </a:xfrm>
          <a:prstGeom prst="rect">
            <a:avLst/>
          </a:prstGeom>
          <a:noFill/>
        </p:spPr>
        <p:txBody>
          <a:bodyPr/>
          <a:lstStyle/>
          <a:p>
            <a:fld id="{88D600E7-876E-4B2D-9C9E-70F7917EDC53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TextBox 7"/>
          <p:cNvSpPr txBox="1">
            <a:spLocks noChangeArrowheads="1"/>
          </p:cNvSpPr>
          <p:nvPr/>
        </p:nvSpPr>
        <p:spPr bwMode="auto">
          <a:xfrm>
            <a:off x="1671638" y="5157788"/>
            <a:ext cx="2358444" cy="400097"/>
          </a:xfrm>
          <a:prstGeom prst="rect">
            <a:avLst/>
          </a:prstGeom>
          <a:solidFill>
            <a:schemeClr val="accent2">
              <a:alpha val="52156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000" dirty="0" err="1">
                <a:latin typeface="Arial" charset="0"/>
                <a:cs typeface="Arial" charset="0"/>
              </a:rPr>
              <a:t>R.Snellings</a:t>
            </a:r>
            <a:r>
              <a:rPr lang="en-US" sz="2000" dirty="0">
                <a:latin typeface="Arial" charset="0"/>
                <a:cs typeface="Arial" charset="0"/>
              </a:rPr>
              <a:t>, ALICE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Hydrodynamics and </a:t>
            </a:r>
            <a:r>
              <a:rPr lang="en-GB" i="1" dirty="0" smtClean="0"/>
              <a:t>v</a:t>
            </a:r>
            <a:r>
              <a:rPr lang="en-GB" baseline="-25000" dirty="0" smtClean="0"/>
              <a:t>2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comparison of identified particles v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(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) with hydro prediction – mass splitting described 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 lvl="1"/>
            <a:r>
              <a:rPr lang="en-GB" sz="1600" dirty="0" smtClean="0"/>
              <a:t>(calculation by C </a:t>
            </a:r>
            <a:r>
              <a:rPr lang="en-GB" sz="1600" dirty="0" err="1" smtClean="0"/>
              <a:t>Shen</a:t>
            </a:r>
            <a:r>
              <a:rPr lang="en-GB" sz="1600" dirty="0" smtClean="0"/>
              <a:t> et al.: arXiv:1105.3226 [</a:t>
            </a:r>
            <a:r>
              <a:rPr lang="en-GB" sz="1600" dirty="0" err="1" smtClean="0"/>
              <a:t>nucl-th</a:t>
            </a:r>
            <a:r>
              <a:rPr lang="en-GB" sz="1600" dirty="0" smtClean="0"/>
              <a:t>])</a:t>
            </a:r>
          </a:p>
          <a:p>
            <a:pPr lvl="1"/>
            <a:r>
              <a:rPr lang="en-GB" sz="1600" b="1" dirty="0" smtClean="0"/>
              <a:t>Protons are to be understood</a:t>
            </a:r>
            <a:endParaRPr lang="en-GB" sz="2000" b="1" dirty="0" smtClean="0"/>
          </a:p>
          <a:p>
            <a:pPr lvl="1"/>
            <a:endParaRPr lang="en-GB" sz="1600" dirty="0" smtClean="0"/>
          </a:p>
        </p:txBody>
      </p:sp>
      <p:sp>
        <p:nvSpPr>
          <p:cNvPr id="111620" name="AutoShape 2" descr="https://aliceinfo.cern.ch/Figure/sites/aliceinfo.cern.ch.Figure/files/Figures/mkrzewic/2011-May-17-compareALICEv2Theory10201m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1621" name="AutoShape 4" descr="https://aliceinfo.cern.ch/Figure/sites/aliceinfo.cern.ch.Figure/files/Figures/mkrzewic/2011-May-17-compareALICEv2Theory10201m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1622" name="AutoShape 6" descr="https://aliceinfo.cern.ch/Figure/sites/aliceinfo.cern.ch.Figure/files/Figures/mkrzewic/2011-May-17-compareALICEv2Theory10201mm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11623" name="Picture 7" descr="\\cern.ch\dfs\Users\f\federico\Documents\a-Cartelle\EPS-HEP 2011\2011-May-17-compareALICEv2Theory10201m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00213"/>
            <a:ext cx="5030787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99"/>
          <p:cNvGrpSpPr>
            <a:grpSpLocks noChangeAspect="1"/>
          </p:cNvGrpSpPr>
          <p:nvPr/>
        </p:nvGrpSpPr>
        <p:grpSpPr bwMode="auto">
          <a:xfrm>
            <a:off x="5867400" y="1828800"/>
            <a:ext cx="3108960" cy="2755565"/>
            <a:chOff x="1095" y="2229"/>
            <a:chExt cx="2736" cy="2425"/>
          </a:xfrm>
        </p:grpSpPr>
        <p:pic>
          <p:nvPicPr>
            <p:cNvPr id="10" name="Picture 100" descr="phenix_v2_vs_hydr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5" y="2229"/>
              <a:ext cx="2736" cy="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1" descr="pheni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7" y="2307"/>
              <a:ext cx="90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Fluctuations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i="1" dirty="0" smtClean="0">
                <a:sym typeface="Wingdings" pitchFamily="2" charset="2"/>
              </a:rPr>
              <a:t>v</a:t>
            </a:r>
            <a:r>
              <a:rPr lang="en-GB" baseline="-25000" dirty="0" smtClean="0">
                <a:sym typeface="Wingdings" pitchFamily="2" charset="2"/>
              </a:rPr>
              <a:t>3</a:t>
            </a:r>
            <a:endParaRPr lang="en-GB" baseline="-25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762000"/>
            <a:ext cx="4968875" cy="5040313"/>
          </a:xfrm>
        </p:spPr>
        <p:txBody>
          <a:bodyPr/>
          <a:lstStyle/>
          <a:p>
            <a:r>
              <a:rPr lang="en-GB" sz="1800" dirty="0" smtClean="0"/>
              <a:t>“ideal” shape of participants’ overlap is ~ elliptic</a:t>
            </a:r>
          </a:p>
          <a:p>
            <a:pPr lvl="1"/>
            <a:r>
              <a:rPr lang="en-GB" sz="1800" dirty="0" smtClean="0"/>
              <a:t>in particular: no odd harmonics expected</a:t>
            </a:r>
          </a:p>
          <a:p>
            <a:pPr lvl="1"/>
            <a:r>
              <a:rPr lang="en-GB" sz="1800" dirty="0" smtClean="0"/>
              <a:t>participants’ plane coincides with event plane</a:t>
            </a:r>
          </a:p>
          <a:p>
            <a:r>
              <a:rPr lang="en-GB" sz="1800" dirty="0" smtClean="0"/>
              <a:t>but fluctuations in initial conditions:</a:t>
            </a:r>
          </a:p>
          <a:p>
            <a:pPr lvl="1"/>
            <a:r>
              <a:rPr lang="en-GB" sz="1800" dirty="0" smtClean="0"/>
              <a:t>participants plane != event plane </a:t>
            </a:r>
          </a:p>
          <a:p>
            <a:pPr lvl="1">
              <a:buFont typeface="Wingdings" pitchFamily="2" charset="2"/>
              <a:buChar char="à"/>
            </a:pPr>
            <a:r>
              <a:rPr lang="en-GB" sz="1800" dirty="0" smtClean="0">
                <a:sym typeface="Wingdings" pitchFamily="2" charset="2"/>
              </a:rPr>
              <a:t>v</a:t>
            </a:r>
            <a:r>
              <a:rPr lang="en-GB" sz="1800" baseline="-25000" dirty="0" smtClean="0">
                <a:sym typeface="Wingdings" pitchFamily="2" charset="2"/>
              </a:rPr>
              <a:t>3  </a:t>
            </a:r>
            <a:r>
              <a:rPr lang="en-GB" sz="1800" dirty="0" smtClean="0">
                <a:sym typeface="Wingdings" pitchFamily="2" charset="2"/>
              </a:rPr>
              <a:t>(“triangular”) harmonic appears</a:t>
            </a:r>
          </a:p>
          <a:p>
            <a:pPr lvl="1">
              <a:buFontTx/>
              <a:buNone/>
            </a:pPr>
            <a:r>
              <a:rPr lang="en-GB" sz="1800" dirty="0" smtClean="0">
                <a:sym typeface="Wingdings" pitchFamily="2" charset="2"/>
              </a:rPr>
              <a:t>	[B </a:t>
            </a:r>
            <a:r>
              <a:rPr lang="en-GB" sz="1800" dirty="0" err="1" smtClean="0">
                <a:sym typeface="Wingdings" pitchFamily="2" charset="2"/>
              </a:rPr>
              <a:t>Alver</a:t>
            </a:r>
            <a:r>
              <a:rPr lang="en-GB" sz="1800" dirty="0" smtClean="0">
                <a:sym typeface="Wingdings" pitchFamily="2" charset="2"/>
              </a:rPr>
              <a:t> &amp; G Roland, </a:t>
            </a:r>
            <a:r>
              <a:rPr lang="en-GB" sz="1800" dirty="0" smtClean="0"/>
              <a:t>PRC81 (2010) 054905]</a:t>
            </a:r>
            <a:endParaRPr lang="en-GB" sz="1800" dirty="0" smtClean="0">
              <a:sym typeface="Wingdings" pitchFamily="2" charset="2"/>
            </a:endParaRPr>
          </a:p>
          <a:p>
            <a:r>
              <a:rPr lang="en-GB" sz="1800" dirty="0" smtClean="0"/>
              <a:t>and indeed, </a:t>
            </a:r>
            <a:r>
              <a:rPr lang="en-GB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v3 </a:t>
            </a:r>
            <a:r>
              <a:rPr lang="en-GB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!= </a:t>
            </a:r>
            <a:r>
              <a:rPr lang="en-GB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 </a:t>
            </a:r>
            <a:r>
              <a:rPr lang="en-GB" sz="1800" dirty="0" smtClean="0"/>
              <a:t>!</a:t>
            </a:r>
          </a:p>
          <a:p>
            <a:r>
              <a:rPr lang="en-GB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</a:t>
            </a:r>
            <a:r>
              <a:rPr lang="en-GB" sz="1800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en-GB" sz="1800" dirty="0" smtClean="0"/>
              <a:t> has weaker centrality dependence than </a:t>
            </a:r>
            <a:r>
              <a:rPr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</a:t>
            </a:r>
            <a:r>
              <a:rPr lang="en-GB" sz="18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96264" name="Rectangle 13"/>
          <p:cNvSpPr>
            <a:spLocks noChangeArrowheads="1"/>
          </p:cNvSpPr>
          <p:nvPr/>
        </p:nvSpPr>
        <p:spPr bwMode="auto">
          <a:xfrm>
            <a:off x="5219700" y="981075"/>
            <a:ext cx="3924300" cy="24479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96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0" y="1125538"/>
            <a:ext cx="25812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96975"/>
            <a:ext cx="2819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1150938"/>
            <a:ext cx="29241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9" name="TextBox 7"/>
          <p:cNvSpPr txBox="1">
            <a:spLocks noChangeArrowheads="1"/>
          </p:cNvSpPr>
          <p:nvPr/>
        </p:nvSpPr>
        <p:spPr bwMode="auto">
          <a:xfrm>
            <a:off x="6905625" y="3017838"/>
            <a:ext cx="1925004" cy="307773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GB" sz="1400" u="none" dirty="0"/>
              <a:t>Matt </a:t>
            </a:r>
            <a:r>
              <a:rPr lang="en-GB" sz="1400" u="none" dirty="0" err="1"/>
              <a:t>Luzum</a:t>
            </a:r>
            <a:r>
              <a:rPr lang="en-GB" sz="1400" u="none" dirty="0"/>
              <a:t>  (QM 2011)</a:t>
            </a:r>
          </a:p>
        </p:txBody>
      </p:sp>
      <p:pic>
        <p:nvPicPr>
          <p:cNvPr id="438281" name="Picture 9"/>
          <p:cNvPicPr>
            <a:picLocks noChangeAspect="1" noChangeArrowheads="1"/>
          </p:cNvPicPr>
          <p:nvPr/>
        </p:nvPicPr>
        <p:blipFill>
          <a:blip r:embed="rId5" cstate="print"/>
          <a:srcRect l="44882" t="22678" r="6158" b="32442"/>
          <a:stretch>
            <a:fillRect/>
          </a:stretch>
        </p:blipFill>
        <p:spPr bwMode="auto">
          <a:xfrm>
            <a:off x="5029200" y="3429000"/>
            <a:ext cx="41148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5494170" y="6321627"/>
            <a:ext cx="2506830" cy="307773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GB" sz="1400" u="none" dirty="0"/>
              <a:t>ALICE: PRL 107 (2011) 032301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723313" y="4221163"/>
            <a:ext cx="422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u="none">
                <a:solidFill>
                  <a:srgbClr val="FF0000"/>
                </a:solidFill>
              </a:rPr>
              <a:t>v</a:t>
            </a:r>
            <a:r>
              <a:rPr lang="en-GB" sz="2000" u="none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24750" y="5013325"/>
            <a:ext cx="422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u="none">
                <a:solidFill>
                  <a:srgbClr val="0000FF"/>
                </a:solidFill>
              </a:rPr>
              <a:t>v</a:t>
            </a:r>
            <a:r>
              <a:rPr lang="en-GB" sz="2000" u="none" baseline="-25000">
                <a:solidFill>
                  <a:srgbClr val="0000FF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1066800" y="-26988"/>
            <a:ext cx="7010400" cy="838201"/>
          </a:xfrm>
        </p:spPr>
        <p:txBody>
          <a:bodyPr/>
          <a:lstStyle/>
          <a:p>
            <a:r>
              <a:rPr lang="en-US" smtClean="0"/>
              <a:t>Higher harmonics</a:t>
            </a:r>
          </a:p>
        </p:txBody>
      </p:sp>
      <p:pic>
        <p:nvPicPr>
          <p:cNvPr id="686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088" y="4205288"/>
            <a:ext cx="3744912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75" y="762000"/>
            <a:ext cx="55340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TextBox 7"/>
          <p:cNvSpPr txBox="1">
            <a:spLocks noChangeArrowheads="1"/>
          </p:cNvSpPr>
          <p:nvPr/>
        </p:nvSpPr>
        <p:spPr bwMode="auto">
          <a:xfrm>
            <a:off x="5842067" y="3867150"/>
            <a:ext cx="3084668" cy="400097"/>
          </a:xfrm>
          <a:prstGeom prst="rect">
            <a:avLst/>
          </a:prstGeom>
          <a:solidFill>
            <a:schemeClr val="accent2">
              <a:alpha val="52156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000" dirty="0" err="1">
                <a:latin typeface="Arial" charset="0"/>
                <a:cs typeface="Arial" charset="0"/>
              </a:rPr>
              <a:t>M</a:t>
            </a:r>
            <a:r>
              <a:rPr lang="en-US" sz="2000" i="1" dirty="0" err="1">
                <a:latin typeface="Arial" charset="0"/>
                <a:cs typeface="Arial" charset="0"/>
              </a:rPr>
              <a:t>.</a:t>
            </a:r>
            <a:r>
              <a:rPr lang="en-US" sz="2000" dirty="0" err="1">
                <a:latin typeface="Arial" charset="0"/>
                <a:cs typeface="Arial" charset="0"/>
              </a:rPr>
              <a:t>Issah</a:t>
            </a:r>
            <a:r>
              <a:rPr lang="en-US" sz="2000" i="1" dirty="0">
                <a:latin typeface="Arial" charset="0"/>
                <a:cs typeface="Arial" charset="0"/>
              </a:rPr>
              <a:t>,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CMS, EPIC2011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68616" name="TextBox 8"/>
          <p:cNvSpPr txBox="1">
            <a:spLocks noChangeArrowheads="1"/>
          </p:cNvSpPr>
          <p:nvPr/>
        </p:nvSpPr>
        <p:spPr bwMode="auto">
          <a:xfrm>
            <a:off x="5791200" y="895303"/>
            <a:ext cx="3301394" cy="400097"/>
          </a:xfrm>
          <a:prstGeom prst="rect">
            <a:avLst/>
          </a:prstGeom>
          <a:solidFill>
            <a:schemeClr val="accent2">
              <a:alpha val="52156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000" dirty="0" err="1">
                <a:latin typeface="Arial" charset="0"/>
                <a:cs typeface="Arial" charset="0"/>
              </a:rPr>
              <a:t>S.White</a:t>
            </a:r>
            <a:r>
              <a:rPr lang="en-US" sz="2000" dirty="0">
                <a:latin typeface="Arial" charset="0"/>
                <a:cs typeface="Arial" charset="0"/>
              </a:rPr>
              <a:t>, </a:t>
            </a:r>
            <a:r>
              <a:rPr lang="en-US" sz="2000" dirty="0" smtClean="0">
                <a:latin typeface="Arial" charset="0"/>
                <a:cs typeface="Arial" charset="0"/>
              </a:rPr>
              <a:t>ATLAS, EPIC2011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7065" y="1676400"/>
            <a:ext cx="269977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0" dirty="0" smtClean="0"/>
              <a:t> 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n+1 </a:t>
            </a:r>
            <a:r>
              <a:rPr lang="en-US" sz="2400" dirty="0" smtClean="0"/>
              <a:t>&lt;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n</a:t>
            </a:r>
            <a:endParaRPr lang="en-US" sz="2400" baseline="-25000" dirty="0" smtClean="0"/>
          </a:p>
          <a:p>
            <a:pPr>
              <a:buFont typeface="Arial" pitchFamily="34" charset="0"/>
              <a:buChar char="•"/>
            </a:pPr>
            <a:r>
              <a:rPr lang="en-US" sz="2400" i="0" dirty="0" smtClean="0"/>
              <a:t> 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n+1</a:t>
            </a:r>
            <a:r>
              <a:rPr lang="en-US" sz="2400" i="0" dirty="0" smtClean="0"/>
              <a:t> less centrality </a:t>
            </a:r>
          </a:p>
          <a:p>
            <a:r>
              <a:rPr lang="en-US" sz="2400" i="0" dirty="0" smtClean="0"/>
              <a:t>  dependent than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</a:t>
            </a:r>
          </a:p>
        </p:txBody>
      </p:sp>
      <p:graphicFrame>
        <p:nvGraphicFramePr>
          <p:cNvPr id="116737" name="Object 5"/>
          <p:cNvGraphicFramePr>
            <a:graphicFrameLocks noChangeAspect="1"/>
          </p:cNvGraphicFramePr>
          <p:nvPr/>
        </p:nvGraphicFramePr>
        <p:xfrm>
          <a:off x="214313" y="4648200"/>
          <a:ext cx="5286375" cy="520700"/>
        </p:xfrm>
        <a:graphic>
          <a:graphicData uri="http://schemas.openxmlformats.org/presentationml/2006/ole">
            <p:oleObj spid="_x0000_s116737" name="Equation" r:id="rId5" imgW="4381200" imgH="4316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5638800"/>
            <a:ext cx="5226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v</a:t>
            </a:r>
            <a:r>
              <a:rPr lang="en-GB" baseline="-25000" dirty="0" err="1" smtClean="0"/>
              <a:t>n</a:t>
            </a:r>
            <a:r>
              <a:rPr lang="en-GB" dirty="0" smtClean="0"/>
              <a:t> – </a:t>
            </a:r>
            <a:r>
              <a:rPr lang="en-GB" i="0" dirty="0" smtClean="0"/>
              <a:t>information on viscosity, n &gt; 2</a:t>
            </a:r>
            <a:endParaRPr lang="en-US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Particle Correlations and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2438400"/>
          </a:xfrm>
        </p:spPr>
        <p:txBody>
          <a:bodyPr/>
          <a:lstStyle/>
          <a:p>
            <a:r>
              <a:rPr lang="en-US" sz="2400" dirty="0" smtClean="0"/>
              <a:t>Fourier expansion in azimuthal distribution: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4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400" b="1" dirty="0" smtClean="0">
                <a:ln w="11430"/>
                <a:solidFill>
                  <a:schemeClr val="tx1"/>
                </a:solidFill>
              </a:rPr>
              <a:t>If flow dominates than:</a:t>
            </a:r>
            <a:r>
              <a:rPr lang="en-US" sz="2400" dirty="0" smtClean="0">
                <a:ln w="11430"/>
                <a:solidFill>
                  <a:schemeClr val="tx1"/>
                </a:solidFill>
              </a:rPr>
              <a:t>  </a:t>
            </a:r>
            <a:endParaRPr lang="en-US" sz="24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77" name="Oval 176"/>
          <p:cNvSpPr/>
          <p:nvPr/>
        </p:nvSpPr>
        <p:spPr bwMode="auto">
          <a:xfrm>
            <a:off x="6553200" y="2971800"/>
            <a:ext cx="457200" cy="457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6019800" y="2971800"/>
            <a:ext cx="457200" cy="457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5334000" y="2971800"/>
            <a:ext cx="457200" cy="4572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641475" y="1536700"/>
          <a:ext cx="5481638" cy="860425"/>
        </p:xfrm>
        <a:graphic>
          <a:graphicData uri="http://schemas.openxmlformats.org/presentationml/2006/ole">
            <p:oleObj spid="_x0000_s70658" name="Equation" r:id="rId3" imgW="2666880" imgH="419040" progId="Equation.3">
              <p:embed/>
            </p:oleObj>
          </a:graphicData>
        </a:graphic>
      </p:graphicFrame>
      <p:grpSp>
        <p:nvGrpSpPr>
          <p:cNvPr id="173" name="Group 172"/>
          <p:cNvGrpSpPr/>
          <p:nvPr/>
        </p:nvGrpSpPr>
        <p:grpSpPr>
          <a:xfrm>
            <a:off x="685800" y="3733800"/>
            <a:ext cx="3276600" cy="2628362"/>
            <a:chOff x="685800" y="3543838"/>
            <a:chExt cx="3276600" cy="2628362"/>
          </a:xfrm>
        </p:grpSpPr>
        <p:sp>
          <p:nvSpPr>
            <p:cNvPr id="87" name="Oval 41"/>
            <p:cNvSpPr>
              <a:spLocks noChangeArrowheads="1"/>
            </p:cNvSpPr>
            <p:nvPr/>
          </p:nvSpPr>
          <p:spPr bwMode="auto">
            <a:xfrm rot="1080000">
              <a:off x="685800" y="4724400"/>
              <a:ext cx="1524000" cy="1447800"/>
            </a:xfrm>
            <a:prstGeom prst="ellipse">
              <a:avLst/>
            </a:prstGeom>
            <a:solidFill>
              <a:srgbClr val="FFFF00">
                <a:alpha val="3411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" name="Oval 61"/>
            <p:cNvSpPr>
              <a:spLocks noChangeArrowheads="1"/>
            </p:cNvSpPr>
            <p:nvPr/>
          </p:nvSpPr>
          <p:spPr bwMode="auto">
            <a:xfrm rot="1080000">
              <a:off x="754686" y="505147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9" name="Group 76"/>
            <p:cNvGrpSpPr/>
            <p:nvPr/>
          </p:nvGrpSpPr>
          <p:grpSpPr>
            <a:xfrm>
              <a:off x="756516" y="3927224"/>
              <a:ext cx="1712302" cy="2164351"/>
              <a:chOff x="1151083" y="3660780"/>
              <a:chExt cx="1712302" cy="2164351"/>
            </a:xfrm>
          </p:grpSpPr>
          <p:sp>
            <p:nvSpPr>
              <p:cNvPr id="100" name="Oval 39"/>
              <p:cNvSpPr>
                <a:spLocks noChangeArrowheads="1"/>
              </p:cNvSpPr>
              <p:nvPr/>
            </p:nvSpPr>
            <p:spPr bwMode="auto">
              <a:xfrm rot="1080000">
                <a:off x="1339385" y="3660780"/>
                <a:ext cx="1524000" cy="1447800"/>
              </a:xfrm>
              <a:prstGeom prst="ellipse">
                <a:avLst/>
              </a:prstGeom>
              <a:solidFill>
                <a:srgbClr val="FFFF00">
                  <a:alpha val="5098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1" name="Oval 42"/>
              <p:cNvSpPr>
                <a:spLocks noChangeArrowheads="1"/>
              </p:cNvSpPr>
              <p:nvPr/>
            </p:nvSpPr>
            <p:spPr bwMode="auto">
              <a:xfrm rot="1080000">
                <a:off x="1460853" y="4565785"/>
                <a:ext cx="152400" cy="1524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" name="Oval 43"/>
              <p:cNvSpPr>
                <a:spLocks noChangeArrowheads="1"/>
              </p:cNvSpPr>
              <p:nvPr/>
            </p:nvSpPr>
            <p:spPr bwMode="auto">
              <a:xfrm rot="1080000">
                <a:off x="1582247" y="4685350"/>
                <a:ext cx="152400" cy="1524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" name="Oval 44"/>
              <p:cNvSpPr>
                <a:spLocks noChangeArrowheads="1"/>
              </p:cNvSpPr>
              <p:nvPr/>
            </p:nvSpPr>
            <p:spPr bwMode="auto">
              <a:xfrm rot="1080000">
                <a:off x="1680094" y="4877385"/>
                <a:ext cx="152400" cy="1524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" name="Oval 45"/>
              <p:cNvSpPr>
                <a:spLocks noChangeArrowheads="1"/>
              </p:cNvSpPr>
              <p:nvPr/>
            </p:nvSpPr>
            <p:spPr bwMode="auto">
              <a:xfrm rot="1080000">
                <a:off x="1969976" y="4971573"/>
                <a:ext cx="152400" cy="1524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5" name="Oval 46"/>
              <p:cNvSpPr>
                <a:spLocks noChangeArrowheads="1"/>
              </p:cNvSpPr>
              <p:nvPr/>
            </p:nvSpPr>
            <p:spPr bwMode="auto">
              <a:xfrm rot="1080000">
                <a:off x="2138464" y="4946197"/>
                <a:ext cx="152400" cy="1524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6" name="Oval 47"/>
              <p:cNvSpPr>
                <a:spLocks noChangeArrowheads="1"/>
              </p:cNvSpPr>
              <p:nvPr/>
            </p:nvSpPr>
            <p:spPr bwMode="auto">
              <a:xfrm rot="1080000">
                <a:off x="2209105" y="4728786"/>
                <a:ext cx="152400" cy="1524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8" name="Oval 48"/>
              <p:cNvSpPr>
                <a:spLocks noChangeArrowheads="1"/>
              </p:cNvSpPr>
              <p:nvPr/>
            </p:nvSpPr>
            <p:spPr bwMode="auto">
              <a:xfrm rot="1080000">
                <a:off x="1872129" y="4779538"/>
                <a:ext cx="152400" cy="1524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9" name="Oval 49"/>
              <p:cNvSpPr>
                <a:spLocks noChangeArrowheads="1"/>
              </p:cNvSpPr>
              <p:nvPr/>
            </p:nvSpPr>
            <p:spPr bwMode="auto">
              <a:xfrm rot="1080000">
                <a:off x="2330499" y="4848350"/>
                <a:ext cx="152400" cy="1524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" name="Oval 50"/>
              <p:cNvSpPr>
                <a:spLocks noChangeArrowheads="1"/>
              </p:cNvSpPr>
              <p:nvPr/>
            </p:nvSpPr>
            <p:spPr bwMode="auto">
              <a:xfrm rot="1080000">
                <a:off x="1774282" y="4587503"/>
                <a:ext cx="152400" cy="1524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1" name="Oval 51"/>
              <p:cNvSpPr>
                <a:spLocks noChangeArrowheads="1"/>
              </p:cNvSpPr>
              <p:nvPr/>
            </p:nvSpPr>
            <p:spPr bwMode="auto">
              <a:xfrm rot="1080000">
                <a:off x="1991694" y="4658144"/>
                <a:ext cx="152400" cy="1524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" name="Oval 52"/>
              <p:cNvSpPr>
                <a:spLocks noChangeArrowheads="1"/>
              </p:cNvSpPr>
              <p:nvPr/>
            </p:nvSpPr>
            <p:spPr bwMode="auto">
              <a:xfrm rot="1080000">
                <a:off x="1966318" y="4489656"/>
                <a:ext cx="152400" cy="1524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" name="Oval 53"/>
              <p:cNvSpPr>
                <a:spLocks noChangeArrowheads="1"/>
              </p:cNvSpPr>
              <p:nvPr/>
            </p:nvSpPr>
            <p:spPr bwMode="auto">
              <a:xfrm rot="1080000">
                <a:off x="1652888" y="4467938"/>
                <a:ext cx="152400" cy="1524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4" name="Oval 54"/>
              <p:cNvSpPr>
                <a:spLocks noChangeArrowheads="1"/>
              </p:cNvSpPr>
              <p:nvPr/>
            </p:nvSpPr>
            <p:spPr bwMode="auto">
              <a:xfrm rot="1080000">
                <a:off x="2067823" y="5163609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5" name="Oval 55"/>
              <p:cNvSpPr>
                <a:spLocks noChangeArrowheads="1"/>
              </p:cNvSpPr>
              <p:nvPr/>
            </p:nvSpPr>
            <p:spPr bwMode="auto">
              <a:xfrm rot="1080000">
                <a:off x="2165670" y="5355644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6" name="Oval 56"/>
              <p:cNvSpPr>
                <a:spLocks noChangeArrowheads="1"/>
              </p:cNvSpPr>
              <p:nvPr/>
            </p:nvSpPr>
            <p:spPr bwMode="auto">
              <a:xfrm rot="1080000">
                <a:off x="2263516" y="5547679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7" name="Oval 57"/>
              <p:cNvSpPr>
                <a:spLocks noChangeArrowheads="1"/>
              </p:cNvSpPr>
              <p:nvPr/>
            </p:nvSpPr>
            <p:spPr bwMode="auto">
              <a:xfrm rot="1080000">
                <a:off x="1201835" y="5362961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8" name="Oval 58"/>
              <p:cNvSpPr>
                <a:spLocks noChangeArrowheads="1"/>
              </p:cNvSpPr>
              <p:nvPr/>
            </p:nvSpPr>
            <p:spPr bwMode="auto">
              <a:xfrm rot="1080000">
                <a:off x="1323229" y="5482525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9" name="Oval 59"/>
              <p:cNvSpPr>
                <a:spLocks noChangeArrowheads="1"/>
              </p:cNvSpPr>
              <p:nvPr/>
            </p:nvSpPr>
            <p:spPr bwMode="auto">
              <a:xfrm rot="1080000">
                <a:off x="1444623" y="560209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" name="Oval 60"/>
              <p:cNvSpPr>
                <a:spLocks noChangeArrowheads="1"/>
              </p:cNvSpPr>
              <p:nvPr/>
            </p:nvSpPr>
            <p:spPr bwMode="auto">
              <a:xfrm rot="1080000">
                <a:off x="2334158" y="5330268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1" name="Oval 62"/>
              <p:cNvSpPr>
                <a:spLocks noChangeArrowheads="1"/>
              </p:cNvSpPr>
              <p:nvPr/>
            </p:nvSpPr>
            <p:spPr bwMode="auto">
              <a:xfrm rot="1080000">
                <a:off x="1464512" y="5047702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2" name="Oval 63"/>
              <p:cNvSpPr>
                <a:spLocks noChangeArrowheads="1"/>
              </p:cNvSpPr>
              <p:nvPr/>
            </p:nvSpPr>
            <p:spPr bwMode="auto">
              <a:xfrm rot="1080000">
                <a:off x="1636658" y="5504243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" name="Oval 64"/>
              <p:cNvSpPr>
                <a:spLocks noChangeArrowheads="1"/>
              </p:cNvSpPr>
              <p:nvPr/>
            </p:nvSpPr>
            <p:spPr bwMode="auto">
              <a:xfrm rot="1080000">
                <a:off x="1902993" y="5670902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" name="Oval 65"/>
              <p:cNvSpPr>
                <a:spLocks noChangeArrowheads="1"/>
              </p:cNvSpPr>
              <p:nvPr/>
            </p:nvSpPr>
            <p:spPr bwMode="auto">
              <a:xfrm rot="1080000">
                <a:off x="1393870" y="5265114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5" name="Oval 66"/>
              <p:cNvSpPr>
                <a:spLocks noChangeArrowheads="1"/>
              </p:cNvSpPr>
              <p:nvPr/>
            </p:nvSpPr>
            <p:spPr bwMode="auto">
              <a:xfrm rot="1080000">
                <a:off x="1366665" y="4855667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6" name="Oval 67"/>
              <p:cNvSpPr>
                <a:spLocks noChangeArrowheads="1"/>
              </p:cNvSpPr>
              <p:nvPr/>
            </p:nvSpPr>
            <p:spPr bwMode="auto">
              <a:xfrm rot="1080000">
                <a:off x="1151083" y="5025985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7" name="Oval 68"/>
              <p:cNvSpPr>
                <a:spLocks noChangeArrowheads="1"/>
              </p:cNvSpPr>
              <p:nvPr/>
            </p:nvSpPr>
            <p:spPr bwMode="auto">
              <a:xfrm rot="1080000">
                <a:off x="1662035" y="5672731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8" name="Oval 69"/>
              <p:cNvSpPr>
                <a:spLocks noChangeArrowheads="1"/>
              </p:cNvSpPr>
              <p:nvPr/>
            </p:nvSpPr>
            <p:spPr bwMode="auto">
              <a:xfrm rot="1080000">
                <a:off x="1852241" y="5333926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9" name="Oval 70"/>
              <p:cNvSpPr>
                <a:spLocks noChangeArrowheads="1"/>
              </p:cNvSpPr>
              <p:nvPr/>
            </p:nvSpPr>
            <p:spPr bwMode="auto">
              <a:xfrm rot="1080000">
                <a:off x="1658376" y="5190814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0" name="Oval 71"/>
              <p:cNvSpPr>
                <a:spLocks noChangeArrowheads="1"/>
              </p:cNvSpPr>
              <p:nvPr/>
            </p:nvSpPr>
            <p:spPr bwMode="auto">
              <a:xfrm rot="1080000">
                <a:off x="1538811" y="5312208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1" name="Oval 72"/>
              <p:cNvSpPr>
                <a:spLocks noChangeArrowheads="1"/>
              </p:cNvSpPr>
              <p:nvPr/>
            </p:nvSpPr>
            <p:spPr bwMode="auto">
              <a:xfrm rot="1080000">
                <a:off x="1176459" y="5194473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" name="Oval 73"/>
              <p:cNvSpPr>
                <a:spLocks noChangeArrowheads="1"/>
              </p:cNvSpPr>
              <p:nvPr/>
            </p:nvSpPr>
            <p:spPr bwMode="auto">
              <a:xfrm rot="1080000">
                <a:off x="1877617" y="5502414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" name="Oval 74"/>
              <p:cNvSpPr>
                <a:spLocks noChangeArrowheads="1"/>
              </p:cNvSpPr>
              <p:nvPr/>
            </p:nvSpPr>
            <p:spPr bwMode="auto">
              <a:xfrm rot="1080000">
                <a:off x="2095028" y="5573055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" name="Oval 75"/>
              <p:cNvSpPr>
                <a:spLocks noChangeArrowheads="1"/>
              </p:cNvSpPr>
              <p:nvPr/>
            </p:nvSpPr>
            <p:spPr bwMode="auto">
              <a:xfrm rot="1080000">
                <a:off x="1633000" y="5022326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5" name="Oval 76"/>
              <p:cNvSpPr>
                <a:spLocks noChangeArrowheads="1"/>
              </p:cNvSpPr>
              <p:nvPr/>
            </p:nvSpPr>
            <p:spPr bwMode="auto">
              <a:xfrm rot="1080000">
                <a:off x="1850411" y="5092967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" name="Oval 77"/>
              <p:cNvSpPr>
                <a:spLocks noChangeArrowheads="1"/>
              </p:cNvSpPr>
              <p:nvPr/>
            </p:nvSpPr>
            <p:spPr bwMode="auto">
              <a:xfrm rot="1080000">
                <a:off x="2428346" y="5040386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7" name="Oval 78"/>
              <p:cNvSpPr>
                <a:spLocks noChangeArrowheads="1"/>
              </p:cNvSpPr>
              <p:nvPr/>
            </p:nvSpPr>
            <p:spPr bwMode="auto">
              <a:xfrm rot="1080000">
                <a:off x="1268818" y="4663632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" name="Oval 79"/>
              <p:cNvSpPr>
                <a:spLocks noChangeArrowheads="1"/>
              </p:cNvSpPr>
              <p:nvPr/>
            </p:nvSpPr>
            <p:spPr bwMode="auto">
              <a:xfrm rot="1080000">
                <a:off x="2522535" y="4750503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" name="Oval 80"/>
              <p:cNvSpPr>
                <a:spLocks noChangeArrowheads="1"/>
              </p:cNvSpPr>
              <p:nvPr/>
            </p:nvSpPr>
            <p:spPr bwMode="auto">
              <a:xfrm rot="1080000">
                <a:off x="2181900" y="4319339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" name="Oval 81"/>
              <p:cNvSpPr>
                <a:spLocks noChangeArrowheads="1"/>
              </p:cNvSpPr>
              <p:nvPr/>
            </p:nvSpPr>
            <p:spPr bwMode="auto">
              <a:xfrm rot="1080000">
                <a:off x="1386553" y="4301279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1" name="Oval 82"/>
              <p:cNvSpPr>
                <a:spLocks noChangeArrowheads="1"/>
              </p:cNvSpPr>
              <p:nvPr/>
            </p:nvSpPr>
            <p:spPr bwMode="auto">
              <a:xfrm rot="1080000">
                <a:off x="1792342" y="3792157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2" name="Oval 83"/>
              <p:cNvSpPr>
                <a:spLocks noChangeArrowheads="1"/>
              </p:cNvSpPr>
              <p:nvPr/>
            </p:nvSpPr>
            <p:spPr bwMode="auto">
              <a:xfrm rot="1080000">
                <a:off x="1623854" y="3817533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" name="Oval 84"/>
              <p:cNvSpPr>
                <a:spLocks noChangeArrowheads="1"/>
              </p:cNvSpPr>
              <p:nvPr/>
            </p:nvSpPr>
            <p:spPr bwMode="auto">
              <a:xfrm rot="1080000">
                <a:off x="1529665" y="4107415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" name="Oval 85"/>
              <p:cNvSpPr>
                <a:spLocks noChangeArrowheads="1"/>
              </p:cNvSpPr>
              <p:nvPr/>
            </p:nvSpPr>
            <p:spPr bwMode="auto">
              <a:xfrm rot="1080000">
                <a:off x="1817718" y="3960645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5" name="Oval 86"/>
              <p:cNvSpPr>
                <a:spLocks noChangeArrowheads="1"/>
              </p:cNvSpPr>
              <p:nvPr/>
            </p:nvSpPr>
            <p:spPr bwMode="auto">
              <a:xfrm rot="1080000">
                <a:off x="1698153" y="4082039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" name="Oval 87"/>
              <p:cNvSpPr>
                <a:spLocks noChangeArrowheads="1"/>
              </p:cNvSpPr>
              <p:nvPr/>
            </p:nvSpPr>
            <p:spPr bwMode="auto">
              <a:xfrm rot="1080000">
                <a:off x="1796000" y="4274074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7" name="Oval 88"/>
              <p:cNvSpPr>
                <a:spLocks noChangeArrowheads="1"/>
              </p:cNvSpPr>
              <p:nvPr/>
            </p:nvSpPr>
            <p:spPr bwMode="auto">
              <a:xfrm rot="1080000">
                <a:off x="2495329" y="4341057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8" name="Oval 89"/>
              <p:cNvSpPr>
                <a:spLocks noChangeArrowheads="1"/>
              </p:cNvSpPr>
              <p:nvPr/>
            </p:nvSpPr>
            <p:spPr bwMode="auto">
              <a:xfrm rot="1080000">
                <a:off x="2665646" y="4556639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9" name="Oval 90"/>
              <p:cNvSpPr>
                <a:spLocks noChangeArrowheads="1"/>
              </p:cNvSpPr>
              <p:nvPr/>
            </p:nvSpPr>
            <p:spPr bwMode="auto">
              <a:xfrm rot="1080000">
                <a:off x="2424688" y="4558468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0" name="Oval 91"/>
              <p:cNvSpPr>
                <a:spLocks noChangeArrowheads="1"/>
              </p:cNvSpPr>
              <p:nvPr/>
            </p:nvSpPr>
            <p:spPr bwMode="auto">
              <a:xfrm rot="1080000">
                <a:off x="2303294" y="4438904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1" name="Oval 92"/>
              <p:cNvSpPr>
                <a:spLocks noChangeArrowheads="1"/>
              </p:cNvSpPr>
              <p:nvPr/>
            </p:nvSpPr>
            <p:spPr bwMode="auto">
              <a:xfrm rot="1080000">
                <a:off x="1555042" y="4275903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2" name="Oval 93"/>
              <p:cNvSpPr>
                <a:spLocks noChangeArrowheads="1"/>
              </p:cNvSpPr>
              <p:nvPr/>
            </p:nvSpPr>
            <p:spPr bwMode="auto">
              <a:xfrm rot="1080000">
                <a:off x="1866642" y="4056662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3" name="Oval 94"/>
              <p:cNvSpPr>
                <a:spLocks noChangeArrowheads="1"/>
              </p:cNvSpPr>
              <p:nvPr/>
            </p:nvSpPr>
            <p:spPr bwMode="auto">
              <a:xfrm rot="1080000">
                <a:off x="2323182" y="3884516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4" name="Oval 95"/>
              <p:cNvSpPr>
                <a:spLocks noChangeArrowheads="1"/>
              </p:cNvSpPr>
              <p:nvPr/>
            </p:nvSpPr>
            <p:spPr bwMode="auto">
              <a:xfrm rot="1080000">
                <a:off x="2060506" y="4199774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5" name="Oval 96"/>
              <p:cNvSpPr>
                <a:spLocks noChangeArrowheads="1"/>
              </p:cNvSpPr>
              <p:nvPr/>
            </p:nvSpPr>
            <p:spPr bwMode="auto">
              <a:xfrm rot="1080000">
                <a:off x="2033300" y="3790327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6" name="Oval 97"/>
              <p:cNvSpPr>
                <a:spLocks noChangeArrowheads="1"/>
              </p:cNvSpPr>
              <p:nvPr/>
            </p:nvSpPr>
            <p:spPr bwMode="auto">
              <a:xfrm rot="1080000">
                <a:off x="2663817" y="431568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7" name="Oval 98"/>
              <p:cNvSpPr>
                <a:spLocks noChangeArrowheads="1"/>
              </p:cNvSpPr>
              <p:nvPr/>
            </p:nvSpPr>
            <p:spPr bwMode="auto">
              <a:xfrm rot="1080000">
                <a:off x="2638441" y="4147192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8" name="Oval 99"/>
              <p:cNvSpPr>
                <a:spLocks noChangeArrowheads="1"/>
              </p:cNvSpPr>
              <p:nvPr/>
            </p:nvSpPr>
            <p:spPr bwMode="auto">
              <a:xfrm rot="1080000">
                <a:off x="2444576" y="4004081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9" name="Oval 100"/>
              <p:cNvSpPr>
                <a:spLocks noChangeArrowheads="1"/>
              </p:cNvSpPr>
              <p:nvPr/>
            </p:nvSpPr>
            <p:spPr bwMode="auto">
              <a:xfrm rot="1080000">
                <a:off x="2301465" y="4197945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0" name="Oval 101"/>
              <p:cNvSpPr>
                <a:spLocks noChangeArrowheads="1"/>
              </p:cNvSpPr>
              <p:nvPr/>
            </p:nvSpPr>
            <p:spPr bwMode="auto">
              <a:xfrm rot="1080000">
                <a:off x="2613064" y="3978704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1" name="Oval 102"/>
              <p:cNvSpPr>
                <a:spLocks noChangeArrowheads="1"/>
              </p:cNvSpPr>
              <p:nvPr/>
            </p:nvSpPr>
            <p:spPr bwMode="auto">
              <a:xfrm rot="1080000">
                <a:off x="1911906" y="3670763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2" name="Oval 103"/>
              <p:cNvSpPr>
                <a:spLocks noChangeArrowheads="1"/>
              </p:cNvSpPr>
              <p:nvPr/>
            </p:nvSpPr>
            <p:spPr bwMode="auto">
              <a:xfrm rot="1080000">
                <a:off x="1361177" y="4132791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3" name="Oval 104"/>
              <p:cNvSpPr>
                <a:spLocks noChangeArrowheads="1"/>
              </p:cNvSpPr>
              <p:nvPr/>
            </p:nvSpPr>
            <p:spPr bwMode="auto">
              <a:xfrm rot="1080000">
                <a:off x="2058677" y="3958816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" name="Oval 105"/>
              <p:cNvSpPr>
                <a:spLocks noChangeArrowheads="1"/>
              </p:cNvSpPr>
              <p:nvPr/>
            </p:nvSpPr>
            <p:spPr bwMode="auto">
              <a:xfrm rot="1080000">
                <a:off x="1504289" y="3938927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5" name="Oval 106"/>
              <p:cNvSpPr>
                <a:spLocks noChangeArrowheads="1"/>
              </p:cNvSpPr>
              <p:nvPr/>
            </p:nvSpPr>
            <p:spPr bwMode="auto">
              <a:xfrm rot="1080000">
                <a:off x="1625683" y="4058492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6" name="Oval 107"/>
              <p:cNvSpPr>
                <a:spLocks noChangeArrowheads="1"/>
              </p:cNvSpPr>
              <p:nvPr/>
            </p:nvSpPr>
            <p:spPr bwMode="auto">
              <a:xfrm rot="1080000">
                <a:off x="2225336" y="3692481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7" name="Oval 108"/>
              <p:cNvSpPr>
                <a:spLocks noChangeArrowheads="1"/>
              </p:cNvSpPr>
              <p:nvPr/>
            </p:nvSpPr>
            <p:spPr bwMode="auto">
              <a:xfrm rot="1080000">
                <a:off x="2013412" y="4344715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8" name="Oval 109"/>
              <p:cNvSpPr>
                <a:spLocks noChangeArrowheads="1"/>
              </p:cNvSpPr>
              <p:nvPr/>
            </p:nvSpPr>
            <p:spPr bwMode="auto">
              <a:xfrm rot="1080000">
                <a:off x="2203618" y="400591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93" name="Straight Arrow Connector 92"/>
            <p:cNvCxnSpPr>
              <a:stCxn id="111" idx="3"/>
            </p:cNvCxnSpPr>
            <p:nvPr/>
          </p:nvCxnSpPr>
          <p:spPr bwMode="auto">
            <a:xfrm rot="5400000" flipH="1" flipV="1">
              <a:off x="2297663" y="3841412"/>
              <a:ext cx="501738" cy="1886201"/>
            </a:xfrm>
            <a:prstGeom prst="straightConnector1">
              <a:avLst/>
            </a:prstGeom>
            <a:solidFill>
              <a:srgbClr val="FFFF00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/>
            <p:cNvCxnSpPr/>
            <p:nvPr/>
          </p:nvCxnSpPr>
          <p:spPr bwMode="auto">
            <a:xfrm>
              <a:off x="762000" y="5065456"/>
              <a:ext cx="2819400" cy="1588"/>
            </a:xfrm>
            <a:prstGeom prst="straightConnector1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5" name="Arc 94"/>
            <p:cNvSpPr/>
            <p:nvPr/>
          </p:nvSpPr>
          <p:spPr bwMode="auto">
            <a:xfrm rot="2280000">
              <a:off x="2133600" y="4389526"/>
              <a:ext cx="990600" cy="1003935"/>
            </a:xfrm>
            <a:prstGeom prst="arc">
              <a:avLst>
                <a:gd name="adj1" fmla="val 17583083"/>
                <a:gd name="adj2" fmla="val 20922635"/>
              </a:avLst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977608" y="4495800"/>
              <a:ext cx="98479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l-GR" sz="3200" b="1" cap="none" spc="0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φ</a:t>
              </a:r>
              <a:r>
                <a:rPr lang="en-US" sz="3200" b="1" baseline="-25000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A</a:t>
              </a:r>
              <a:endParaRPr lang="en-US" sz="3200" b="1" cap="none" spc="0" baseline="-250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 bwMode="auto">
            <a:xfrm rot="5400000" flipH="1" flipV="1">
              <a:off x="838200" y="4305044"/>
              <a:ext cx="1524000" cy="1588"/>
            </a:xfrm>
            <a:prstGeom prst="straightConnector1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9" name="Straight Arrow Connector 168"/>
            <p:cNvCxnSpPr/>
            <p:nvPr/>
          </p:nvCxnSpPr>
          <p:spPr bwMode="auto">
            <a:xfrm rot="5400000" flipH="1" flipV="1">
              <a:off x="1562101" y="3695699"/>
              <a:ext cx="1371600" cy="1295402"/>
            </a:xfrm>
            <a:prstGeom prst="straightConnector1">
              <a:avLst/>
            </a:prstGeom>
            <a:solidFill>
              <a:srgbClr val="FFFF00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1" name="Arc 170"/>
            <p:cNvSpPr>
              <a:spLocks noChangeAspect="1"/>
            </p:cNvSpPr>
            <p:nvPr/>
          </p:nvSpPr>
          <p:spPr bwMode="auto">
            <a:xfrm rot="1320000">
              <a:off x="1576307" y="3798533"/>
              <a:ext cx="1921566" cy="1828800"/>
            </a:xfrm>
            <a:prstGeom prst="arc">
              <a:avLst>
                <a:gd name="adj1" fmla="val 15695969"/>
                <a:gd name="adj2" fmla="val 21523558"/>
              </a:avLst>
            </a:prstGeom>
            <a:noFill/>
            <a:ln w="22225" cap="flat" cmpd="sng" algn="ctr">
              <a:solidFill>
                <a:schemeClr val="accent6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2596608" y="3911025"/>
              <a:ext cx="98479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l-GR" sz="3200" b="1" cap="none" spc="0" dirty="0" smtClean="0">
                  <a:ln w="11430"/>
                  <a:solidFill>
                    <a:schemeClr val="accent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φ</a:t>
              </a:r>
              <a:r>
                <a:rPr lang="en-US" sz="3200" b="1" baseline="-25000" dirty="0" smtClean="0">
                  <a:ln w="11430"/>
                  <a:solidFill>
                    <a:schemeClr val="accent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T</a:t>
              </a:r>
              <a:endParaRPr lang="en-US" sz="3200" b="1" cap="none" spc="0" baseline="-25000" dirty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4495800" y="4353580"/>
            <a:ext cx="4191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i="0" dirty="0" smtClean="0"/>
              <a:t>Flow Fourier coefficients</a:t>
            </a:r>
          </a:p>
        </p:txBody>
      </p:sp>
      <p:cxnSp>
        <p:nvCxnSpPr>
          <p:cNvPr id="180" name="Straight Arrow Connector 179"/>
          <p:cNvCxnSpPr/>
          <p:nvPr/>
        </p:nvCxnSpPr>
        <p:spPr bwMode="auto">
          <a:xfrm rot="10800000">
            <a:off x="3429000" y="2057400"/>
            <a:ext cx="1981200" cy="990600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2" name="Straight Arrow Connector 181"/>
          <p:cNvCxnSpPr/>
          <p:nvPr/>
        </p:nvCxnSpPr>
        <p:spPr bwMode="auto">
          <a:xfrm rot="16200000" flipV="1">
            <a:off x="4762500" y="2400300"/>
            <a:ext cx="990600" cy="304800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6" name="Straight Arrow Connector 185"/>
          <p:cNvCxnSpPr>
            <a:stCxn id="176" idx="4"/>
            <a:endCxn id="178" idx="0"/>
          </p:cNvCxnSpPr>
          <p:nvPr/>
        </p:nvCxnSpPr>
        <p:spPr bwMode="auto">
          <a:xfrm rot="16200000" flipH="1">
            <a:off x="5957560" y="3719840"/>
            <a:ext cx="924580" cy="342900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8" name="Straight Arrow Connector 187"/>
          <p:cNvCxnSpPr>
            <a:stCxn id="177" idx="4"/>
            <a:endCxn id="178" idx="0"/>
          </p:cNvCxnSpPr>
          <p:nvPr/>
        </p:nvCxnSpPr>
        <p:spPr bwMode="auto">
          <a:xfrm rot="5400000">
            <a:off x="6224260" y="3796040"/>
            <a:ext cx="924580" cy="190500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5395913" y="2928938"/>
          <a:ext cx="1597025" cy="550862"/>
        </p:xfrm>
        <a:graphic>
          <a:graphicData uri="http://schemas.openxmlformats.org/presentationml/2006/ole">
            <p:oleObj spid="_x0000_s70661" name="Equation" r:id="rId4" imgW="698400" imgH="241200" progId="Equation.3">
              <p:embed/>
            </p:oleObj>
          </a:graphicData>
        </a:graphic>
      </p:graphicFrame>
      <p:graphicFrame>
        <p:nvGraphicFramePr>
          <p:cNvPr id="97" name="Object 96"/>
          <p:cNvGraphicFramePr>
            <a:graphicFrameLocks noChangeAspect="1"/>
          </p:cNvGraphicFramePr>
          <p:nvPr/>
        </p:nvGraphicFramePr>
        <p:xfrm>
          <a:off x="3352800" y="5676900"/>
          <a:ext cx="1919288" cy="495300"/>
        </p:xfrm>
        <a:graphic>
          <a:graphicData uri="http://schemas.openxmlformats.org/presentationml/2006/ole">
            <p:oleObj spid="_x0000_s70662" name="Equation" r:id="rId5" imgW="8380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139825"/>
            <a:ext cx="5438775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Flow vs Non-Flow Correlations</a:t>
            </a:r>
          </a:p>
        </p:txBody>
      </p:sp>
      <p:sp>
        <p:nvSpPr>
          <p:cNvPr id="1126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3178175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Compare single calculated values with global fit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To some extent, a good fit suggests flow-type correlations, while a poor fit implies non-flow effects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v</a:t>
            </a:r>
            <a:r>
              <a:rPr lang="en-US" sz="2000" baseline="-25000" smtClean="0"/>
              <a:t>2</a:t>
            </a:r>
            <a:r>
              <a:rPr lang="en-US" sz="2000" smtClean="0"/>
              <a:t> to v</a:t>
            </a:r>
            <a:r>
              <a:rPr lang="en-US" sz="2000" baseline="-25000" smtClean="0"/>
              <a:t>5</a:t>
            </a:r>
            <a:r>
              <a:rPr lang="en-US" sz="2000" smtClean="0"/>
              <a:t> factorize until p</a:t>
            </a:r>
            <a:r>
              <a:rPr lang="en-US" sz="2000" baseline="-25000" smtClean="0"/>
              <a:t>T</a:t>
            </a:r>
            <a:r>
              <a:rPr lang="en-US" sz="2000" smtClean="0"/>
              <a:t> ~ 3-4 GeV/c, then jet-like correlations dominate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v</a:t>
            </a:r>
            <a:r>
              <a:rPr lang="en-US" sz="2000" baseline="-25000" smtClean="0"/>
              <a:t>1</a:t>
            </a:r>
            <a:r>
              <a:rPr lang="en-US" sz="2000" smtClean="0"/>
              <a:t> factorization problematic (influence of away-side jet)</a:t>
            </a:r>
          </a:p>
        </p:txBody>
      </p:sp>
      <p:sp>
        <p:nvSpPr>
          <p:cNvPr id="112647" name="TextBox 7"/>
          <p:cNvSpPr txBox="1">
            <a:spLocks noChangeArrowheads="1"/>
          </p:cNvSpPr>
          <p:nvPr/>
        </p:nvSpPr>
        <p:spPr bwMode="auto">
          <a:xfrm>
            <a:off x="2914650" y="6400800"/>
            <a:ext cx="4629150" cy="401637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GB" sz="2000"/>
              <a:t>Jan Fiete Grosse-Oetringhaus – ALICE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Outlook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eaLnBrk="1" hangingPunct="1"/>
            <a:r>
              <a:rPr lang="en-GB" b="1" dirty="0" smtClean="0"/>
              <a:t>QGP</a:t>
            </a:r>
            <a:endParaRPr lang="en-GB" b="1" dirty="0" smtClean="0"/>
          </a:p>
          <a:p>
            <a:pPr eaLnBrk="1" hangingPunct="1"/>
            <a:r>
              <a:rPr lang="en-GB" b="1" dirty="0" smtClean="0"/>
              <a:t>Event characterisation</a:t>
            </a:r>
          </a:p>
          <a:p>
            <a:pPr eaLnBrk="1" hangingPunct="1"/>
            <a:r>
              <a:rPr lang="en-GB" b="1" dirty="0" smtClean="0"/>
              <a:t>Soft probes</a:t>
            </a:r>
          </a:p>
          <a:p>
            <a:pPr lvl="1" eaLnBrk="1" hangingPunct="1"/>
            <a:r>
              <a:rPr lang="en-GB" sz="2000" b="1" dirty="0" smtClean="0"/>
              <a:t>Multiplicity, Transverse energy, Energy density</a:t>
            </a:r>
          </a:p>
          <a:p>
            <a:pPr lvl="1" eaLnBrk="1" hangingPunct="1"/>
            <a:r>
              <a:rPr lang="en-GB" sz="2000" b="1" dirty="0" smtClean="0"/>
              <a:t>Flow and correlations</a:t>
            </a:r>
          </a:p>
          <a:p>
            <a:pPr eaLnBrk="1" hangingPunct="1"/>
            <a:r>
              <a:rPr lang="en-GB" b="1" dirty="0" smtClean="0"/>
              <a:t> Hard Probes</a:t>
            </a:r>
          </a:p>
          <a:p>
            <a:pPr lvl="1" eaLnBrk="1" hangingPunct="1"/>
            <a:r>
              <a:rPr lang="en-GB" sz="2000" b="1" dirty="0" smtClean="0"/>
              <a:t>Quarkonia</a:t>
            </a:r>
          </a:p>
          <a:p>
            <a:pPr lvl="1" eaLnBrk="1" hangingPunct="1"/>
            <a:r>
              <a:rPr lang="en-GB" sz="2000" b="1" dirty="0" smtClean="0"/>
              <a:t>Jet quenching</a:t>
            </a:r>
          </a:p>
          <a:p>
            <a:pPr lvl="2" eaLnBrk="1" hangingPunct="1"/>
            <a:r>
              <a:rPr lang="en-GB" sz="1800" b="1" dirty="0" smtClean="0"/>
              <a:t>High pt suppression (h</a:t>
            </a:r>
            <a:r>
              <a:rPr lang="en-GB" sz="1800" b="1" baseline="30000" dirty="0" smtClean="0"/>
              <a:t>-</a:t>
            </a:r>
            <a:r>
              <a:rPr lang="en-GB" sz="1800" b="1" dirty="0" smtClean="0"/>
              <a:t>,D0,J/</a:t>
            </a:r>
            <a:r>
              <a:rPr lang="el-GR" sz="1800" b="1" dirty="0" smtClean="0"/>
              <a:t>ψ</a:t>
            </a:r>
            <a:r>
              <a:rPr lang="en-GB" sz="1800" b="1" dirty="0" smtClean="0"/>
              <a:t>,</a:t>
            </a:r>
            <a:r>
              <a:rPr lang="en-GB" sz="1800" b="1" dirty="0" err="1" smtClean="0"/>
              <a:t>γ,Z</a:t>
            </a:r>
            <a:r>
              <a:rPr lang="en-GB" sz="1800" b="1" dirty="0" smtClean="0"/>
              <a:t>,...)</a:t>
            </a:r>
          </a:p>
          <a:p>
            <a:pPr lvl="2" eaLnBrk="1" hangingPunct="1"/>
            <a:r>
              <a:rPr lang="en-GB" sz="1800" b="1" dirty="0" smtClean="0"/>
              <a:t>Reconstructed jets</a:t>
            </a:r>
            <a:endParaRPr lang="en-GB" b="1" dirty="0" smtClean="0"/>
          </a:p>
          <a:p>
            <a:pPr eaLnBrk="1" hangingPunct="1"/>
            <a:r>
              <a:rPr lang="en-GB" b="1" dirty="0" smtClean="0"/>
              <a:t> Summary</a:t>
            </a:r>
          </a:p>
          <a:p>
            <a:pPr lvl="1" eaLnBrk="1" hangingPunct="1">
              <a:buNone/>
            </a:pP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Anisotropic Flow Summary</a:t>
            </a:r>
          </a:p>
        </p:txBody>
      </p:sp>
      <p:sp>
        <p:nvSpPr>
          <p:cNvPr id="7270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Centrality and p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dependences of various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constraint </a:t>
            </a:r>
          </a:p>
          <a:p>
            <a:pPr lvl="1"/>
            <a:r>
              <a:rPr lang="en-US" dirty="0" smtClean="0"/>
              <a:t>initial conditions (CGC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Glauber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viscosity –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</a:t>
            </a:r>
          </a:p>
          <a:p>
            <a:pPr lvl="1"/>
            <a:endParaRPr lang="en-US" dirty="0" smtClean="0"/>
          </a:p>
          <a:p>
            <a:r>
              <a:rPr lang="en-US" sz="2400" dirty="0" smtClean="0"/>
              <a:t>There is no hydro calculation (yet) describing simultaneously data on 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 v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,….</a:t>
            </a:r>
          </a:p>
          <a:p>
            <a:endParaRPr lang="en-US" sz="2400" dirty="0" smtClean="0"/>
          </a:p>
          <a:p>
            <a:r>
              <a:rPr lang="en-US" sz="2400" dirty="0" smtClean="0"/>
              <a:t>2 particle correlations </a:t>
            </a:r>
            <a:r>
              <a:rPr lang="en-US" sz="2400" dirty="0" smtClean="0"/>
              <a:t>consistent with</a:t>
            </a:r>
            <a:r>
              <a:rPr lang="en-US" sz="2400" dirty="0" smtClean="0"/>
              <a:t> </a:t>
            </a:r>
            <a:r>
              <a:rPr lang="en-US" sz="2400" dirty="0" smtClean="0"/>
              <a:t>flow for 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&lt;3-4 </a:t>
            </a:r>
            <a:r>
              <a:rPr lang="en-US" sz="2400" dirty="0" err="1" smtClean="0"/>
              <a:t>GeV</a:t>
            </a:r>
            <a:r>
              <a:rPr lang="en-US" sz="2400" dirty="0" smtClean="0"/>
              <a:t>/c</a:t>
            </a:r>
            <a:r>
              <a:rPr lang="en-US" sz="2400" dirty="0" smtClean="0">
                <a:solidFill>
                  <a:srgbClr val="CC00CC"/>
                </a:solidFill>
              </a:rPr>
              <a:t> </a:t>
            </a:r>
          </a:p>
          <a:p>
            <a:endParaRPr lang="en-US" sz="2400" baseline="-25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1044575" y="-100013"/>
            <a:ext cx="7056438" cy="857251"/>
          </a:xfrm>
        </p:spPr>
        <p:txBody>
          <a:bodyPr/>
          <a:lstStyle/>
          <a:p>
            <a:r>
              <a:rPr lang="en-GB" smtClean="0"/>
              <a:t>Speaking of which…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>
          <a:xfrm>
            <a:off x="1398587" y="6019800"/>
            <a:ext cx="7212013" cy="720725"/>
          </a:xfrm>
        </p:spPr>
        <p:txBody>
          <a:bodyPr/>
          <a:lstStyle/>
          <a:p>
            <a:pPr>
              <a:buNone/>
            </a:pPr>
            <a:r>
              <a:rPr lang="en-GB" sz="2000" b="1" dirty="0" smtClean="0"/>
              <a:t>Full Fourier decomposition of the CMS pp ridge?</a:t>
            </a:r>
          </a:p>
        </p:txBody>
      </p:sp>
      <p:pic>
        <p:nvPicPr>
          <p:cNvPr id="114694" name="Picture 2" descr="File:Analyze th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3938"/>
            <a:ext cx="3348038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8413" y="990600"/>
            <a:ext cx="472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nuclear modification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quantify departure from binary scaling in AA</a:t>
            </a:r>
          </a:p>
          <a:p>
            <a:pPr lvl="1"/>
            <a:r>
              <a:rPr lang="en-GB" sz="2000" dirty="0" smtClean="0"/>
              <a:t>ratio of yield in AA versus reference collisions</a:t>
            </a:r>
          </a:p>
          <a:p>
            <a:r>
              <a:rPr lang="en-GB" sz="2400" dirty="0" smtClean="0"/>
              <a:t>e.g.: reference is pp </a:t>
            </a:r>
            <a:r>
              <a:rPr lang="en-GB" sz="2400" dirty="0" smtClean="0">
                <a:sym typeface="Wingdings" pitchFamily="2" charset="2"/>
              </a:rPr>
              <a:t> R</a:t>
            </a:r>
            <a:r>
              <a:rPr lang="en-GB" sz="2400" baseline="-25000" dirty="0" smtClean="0">
                <a:sym typeface="Wingdings" pitchFamily="2" charset="2"/>
              </a:rPr>
              <a:t>AA</a:t>
            </a:r>
          </a:p>
          <a:p>
            <a:endParaRPr lang="en-GB" sz="2400" dirty="0" smtClean="0">
              <a:sym typeface="Wingdings" pitchFamily="2" charset="2"/>
            </a:endParaRPr>
          </a:p>
          <a:p>
            <a:pPr>
              <a:buNone/>
            </a:pPr>
            <a:endParaRPr lang="en-GB" sz="2400" dirty="0" smtClean="0">
              <a:sym typeface="Wingdings" pitchFamily="2" charset="2"/>
            </a:endParaRPr>
          </a:p>
          <a:p>
            <a:endParaRPr lang="en-GB" sz="2400" dirty="0" smtClean="0">
              <a:sym typeface="Wingdings" pitchFamily="2" charset="2"/>
            </a:endParaRPr>
          </a:p>
          <a:p>
            <a:r>
              <a:rPr lang="en-GB" sz="2400" dirty="0" smtClean="0">
                <a:sym typeface="Wingdings" pitchFamily="2" charset="2"/>
              </a:rPr>
              <a:t>…or peripheral AA  R</a:t>
            </a:r>
            <a:r>
              <a:rPr lang="en-GB" sz="2400" baseline="-25000" dirty="0" smtClean="0">
                <a:sym typeface="Wingdings" pitchFamily="2" charset="2"/>
              </a:rPr>
              <a:t>CP</a:t>
            </a:r>
            <a:r>
              <a:rPr lang="en-GB" sz="2400" dirty="0" smtClean="0">
                <a:sym typeface="Wingdings" pitchFamily="2" charset="2"/>
              </a:rPr>
              <a:t> (“central to peripheral”)</a:t>
            </a:r>
            <a:endParaRPr lang="en-GB" sz="2400" dirty="0" smtClean="0"/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1733550" y="2554288"/>
          <a:ext cx="3846513" cy="1027112"/>
        </p:xfrm>
        <a:graphic>
          <a:graphicData uri="http://schemas.openxmlformats.org/presentationml/2006/ole">
            <p:oleObj spid="_x0000_s73730" name="Equation" r:id="rId3" imgW="1447560" imgH="406080" progId="Equation.3">
              <p:embed/>
            </p:oleObj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1547813" y="4724400"/>
          <a:ext cx="4824412" cy="1158875"/>
        </p:xfrm>
        <a:graphic>
          <a:graphicData uri="http://schemas.openxmlformats.org/presentationml/2006/ole">
            <p:oleObj spid="_x0000_s73731" name="Equation" r:id="rId4" imgW="195552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Quarkonia suppression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143000"/>
            <a:ext cx="8223250" cy="51054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In the plasma phase the interaction potential is expected to be screened beyond the Debye length </a:t>
            </a:r>
            <a:r>
              <a:rPr lang="en-US" dirty="0" err="1" smtClean="0">
                <a:latin typeface="+mj-lt"/>
              </a:rPr>
              <a:t>λ</a:t>
            </a:r>
            <a:r>
              <a:rPr lang="en-US" baseline="-25000" dirty="0" err="1" smtClean="0">
                <a:latin typeface="+mj-lt"/>
              </a:rPr>
              <a:t>D</a:t>
            </a:r>
            <a:r>
              <a:rPr lang="en-US" baseline="-25000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(analogous to </a:t>
            </a:r>
            <a:r>
              <a:rPr lang="en-US" dirty="0" err="1" smtClean="0">
                <a:latin typeface="+mj-lt"/>
              </a:rPr>
              <a:t>e.m</a:t>
            </a:r>
            <a:r>
              <a:rPr lang="en-US" dirty="0" smtClean="0">
                <a:latin typeface="+mj-lt"/>
              </a:rPr>
              <a:t>. Debye screening):</a:t>
            </a:r>
          </a:p>
          <a:p>
            <a:r>
              <a:rPr lang="en-US" sz="2400" dirty="0" err="1" smtClean="0"/>
              <a:t>Charmonium</a:t>
            </a:r>
            <a:r>
              <a:rPr lang="en-US" sz="2400" dirty="0" smtClean="0"/>
              <a:t> (cc) and </a:t>
            </a:r>
            <a:r>
              <a:rPr lang="en-US" sz="2400" dirty="0" err="1" smtClean="0"/>
              <a:t>bottonium</a:t>
            </a:r>
            <a:r>
              <a:rPr lang="en-US" sz="2400" dirty="0" smtClean="0"/>
              <a:t> (bb) states with r &gt; </a:t>
            </a:r>
            <a:r>
              <a:rPr lang="en-US" sz="2400" dirty="0" err="1" smtClean="0"/>
              <a:t>λ</a:t>
            </a:r>
            <a:r>
              <a:rPr lang="en-US" sz="2400" baseline="-25000" dirty="0" err="1" smtClean="0"/>
              <a:t>D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will not bind; their production will be </a:t>
            </a:r>
            <a:r>
              <a:rPr lang="en-US" sz="2400" b="1" dirty="0" smtClean="0"/>
              <a:t>suppressed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Recombination of cc and bb </a:t>
            </a:r>
            <a:r>
              <a:rPr lang="en-US" sz="2400" b="1" dirty="0" smtClean="0"/>
              <a:t>regenerates </a:t>
            </a:r>
            <a:r>
              <a:rPr lang="en-US" sz="2400" dirty="0" err="1" smtClean="0"/>
              <a:t>quarkonia</a:t>
            </a:r>
            <a:r>
              <a:rPr lang="en-US" sz="2400" dirty="0" smtClean="0"/>
              <a:t> 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1136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143375"/>
            <a:ext cx="3429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267200"/>
            <a:ext cx="14287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J/</a:t>
            </a:r>
            <a:r>
              <a:rPr lang="el-GR" dirty="0" smtClean="0"/>
              <a:t>ψ</a:t>
            </a:r>
            <a:r>
              <a:rPr lang="en-GB" dirty="0" smtClean="0"/>
              <a:t> @ LHC: forward y, low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endParaRPr lang="en-GB" baseline="-25000" dirty="0" smtClean="0"/>
          </a:p>
        </p:txBody>
      </p:sp>
      <p:pic>
        <p:nvPicPr>
          <p:cNvPr id="118788" name="Picture 8" descr="\\cern.ch\dfs\Users\f\federico\Documents\a-Cartelle\EPS-HEP 2011\2011-May-20-RAAvsPHENIX2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57488"/>
            <a:ext cx="4897438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1" name="TextBox 7"/>
          <p:cNvSpPr txBox="1">
            <a:spLocks noChangeArrowheads="1"/>
          </p:cNvSpPr>
          <p:nvPr/>
        </p:nvSpPr>
        <p:spPr bwMode="auto">
          <a:xfrm>
            <a:off x="2971800" y="6324600"/>
            <a:ext cx="3132835" cy="33855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GB" sz="1600" u="none" dirty="0" err="1"/>
              <a:t>Ginés</a:t>
            </a:r>
            <a:r>
              <a:rPr lang="en-GB" sz="1600" u="none" dirty="0"/>
              <a:t> </a:t>
            </a:r>
            <a:r>
              <a:rPr lang="en-GB" sz="1600" u="none" dirty="0" err="1"/>
              <a:t>Martínez</a:t>
            </a:r>
            <a:r>
              <a:rPr lang="en-GB" sz="1600" u="none" dirty="0"/>
              <a:t> – ALICE (QM2011)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105400"/>
          </a:xfrm>
        </p:spPr>
        <p:txBody>
          <a:bodyPr/>
          <a:lstStyle/>
          <a:p>
            <a:r>
              <a:rPr lang="en-GB" sz="2000" dirty="0" smtClean="0">
                <a:solidFill>
                  <a:srgbClr val="FF0000"/>
                </a:solidFill>
              </a:rPr>
              <a:t>LHC: 2.5 &lt; y &lt; 4, </a:t>
            </a:r>
            <a:r>
              <a:rPr lang="en-GB" sz="2000" dirty="0" err="1" smtClean="0">
                <a:solidFill>
                  <a:srgbClr val="FF0000"/>
                </a:solidFill>
              </a:rPr>
              <a:t>p</a:t>
            </a:r>
            <a:r>
              <a:rPr lang="en-GB" sz="2000" baseline="-25000" dirty="0" err="1" smtClean="0">
                <a:solidFill>
                  <a:srgbClr val="FF0000"/>
                </a:solidFill>
              </a:rPr>
              <a:t>T</a:t>
            </a:r>
            <a:r>
              <a:rPr lang="en-GB" sz="2000" dirty="0" smtClean="0">
                <a:solidFill>
                  <a:srgbClr val="FF0000"/>
                </a:solidFill>
              </a:rPr>
              <a:t> &gt; 0 (ALICE)</a:t>
            </a:r>
          </a:p>
          <a:p>
            <a:r>
              <a:rPr lang="en-GB" sz="2000" b="1" dirty="0" smtClean="0">
                <a:solidFill>
                  <a:schemeClr val="tx1"/>
                </a:solidFill>
              </a:rPr>
              <a:t>Less suppression than</a:t>
            </a: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RHIC</a:t>
            </a:r>
            <a: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</a:p>
          <a:p>
            <a:pPr>
              <a:buNone/>
            </a:pPr>
            <a: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1.2 &lt; y &lt; 2.2, </a:t>
            </a:r>
            <a:r>
              <a:rPr lang="en-GB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GB" sz="2000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&gt; 0 (PHENIX)</a:t>
            </a: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As suppressed as </a:t>
            </a:r>
            <a:r>
              <a:rPr lang="en-GB" sz="20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RHIC: |y| &lt; 0.35. </a:t>
            </a:r>
            <a:r>
              <a:rPr lang="en-GB" sz="2000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pT</a:t>
            </a:r>
            <a:r>
              <a:rPr lang="en-GB" sz="20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 &gt;  0 (PHENIX)</a:t>
            </a:r>
            <a:endParaRPr lang="en-GB" sz="2000" dirty="0" smtClean="0">
              <a:solidFill>
                <a:srgbClr val="339933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94209" name="Object 3"/>
          <p:cNvGraphicFramePr>
            <a:graphicFrameLocks noChangeAspect="1"/>
          </p:cNvGraphicFramePr>
          <p:nvPr/>
        </p:nvGraphicFramePr>
        <p:xfrm>
          <a:off x="5181600" y="3468688"/>
          <a:ext cx="3846513" cy="1027112"/>
        </p:xfrm>
        <a:graphic>
          <a:graphicData uri="http://schemas.openxmlformats.org/presentationml/2006/ole">
            <p:oleObj spid="_x0000_s94209" name="Equation" r:id="rId4" imgW="1447560" imgH="40608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20966" y="4953000"/>
            <a:ext cx="2622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Recombination ?</a:t>
            </a: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LHC: |y| &lt; 2.4, </a:t>
            </a:r>
            <a:r>
              <a:rPr lang="en-GB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GB" sz="18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&gt; 6.5 </a:t>
            </a:r>
            <a:r>
              <a:rPr lang="en-GB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GeV</a:t>
            </a:r>
            <a:r>
              <a:rPr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/c (CMS) </a:t>
            </a:r>
            <a:r>
              <a:rPr lang="en-GB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prompt J/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ψ </a:t>
            </a:r>
            <a:endParaRPr lang="en-GB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buFontTx/>
              <a:buNone/>
            </a:pPr>
            <a:endParaRPr lang="en-GB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endParaRPr lang="en-GB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endParaRPr lang="en-GB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endParaRPr lang="en-GB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endParaRPr lang="en-GB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endParaRPr lang="en-GB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endParaRPr lang="en-GB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endParaRPr lang="en-GB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endParaRPr lang="en-GB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endParaRPr lang="en-GB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endParaRPr lang="en-GB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endParaRPr lang="en-GB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endParaRPr lang="en-GB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buNone/>
            </a:pPr>
            <a:endParaRPr lang="en-GB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buNone/>
            </a:pPr>
            <a:endParaRPr lang="en-GB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Char char="à"/>
            </a:pPr>
            <a:r>
              <a:rPr lang="en-GB" sz="1800" b="1" dirty="0" smtClean="0">
                <a:sym typeface="Wingdings" pitchFamily="2" charset="2"/>
              </a:rPr>
              <a:t>more suppressed than </a:t>
            </a:r>
            <a:r>
              <a:rPr lang="en-GB" sz="18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RHIC:</a:t>
            </a:r>
            <a:r>
              <a:rPr lang="en-GB" sz="18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 </a:t>
            </a:r>
          </a:p>
          <a:p>
            <a:pPr>
              <a:buFont typeface="Wingdings" pitchFamily="2" charset="2"/>
              <a:buChar char="à"/>
            </a:pPr>
            <a:r>
              <a:rPr lang="en-GB" sz="18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|y| &lt; 1. </a:t>
            </a:r>
            <a:r>
              <a:rPr lang="en-GB" sz="1800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pT</a:t>
            </a:r>
            <a:r>
              <a:rPr lang="en-GB" sz="18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 &gt; 5 </a:t>
            </a:r>
            <a:r>
              <a:rPr lang="en-GB" sz="1800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GeV</a:t>
            </a:r>
            <a:r>
              <a:rPr lang="en-GB" sz="18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/c (STAR) </a:t>
            </a:r>
          </a:p>
          <a:p>
            <a:pPr>
              <a:buNone/>
            </a:pPr>
            <a:r>
              <a:rPr lang="en-GB" sz="18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     </a:t>
            </a:r>
            <a:r>
              <a:rPr lang="en-GB" sz="14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inclusive J/</a:t>
            </a:r>
            <a:r>
              <a:rPr lang="el-GR" sz="14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 ψ</a:t>
            </a:r>
            <a:endParaRPr lang="en-GB" sz="1400" dirty="0" smtClean="0">
              <a:solidFill>
                <a:srgbClr val="339933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GB" dirty="0" smtClean="0"/>
          </a:p>
        </p:txBody>
      </p:sp>
      <p:pic>
        <p:nvPicPr>
          <p:cNvPr id="2027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814" y="1600200"/>
            <a:ext cx="3367586" cy="339385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J/</a:t>
            </a:r>
            <a:r>
              <a:rPr lang="el-GR" dirty="0" smtClean="0"/>
              <a:t>ψ</a:t>
            </a:r>
            <a:r>
              <a:rPr lang="en-GB" dirty="0" smtClean="0"/>
              <a:t> @ LHC: central y, high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endParaRPr lang="en-GB" dirty="0" smtClean="0"/>
          </a:p>
        </p:txBody>
      </p:sp>
      <p:sp>
        <p:nvSpPr>
          <p:cNvPr id="119815" name="TextBox 7"/>
          <p:cNvSpPr txBox="1">
            <a:spLocks noChangeArrowheads="1"/>
          </p:cNvSpPr>
          <p:nvPr/>
        </p:nvSpPr>
        <p:spPr bwMode="auto">
          <a:xfrm>
            <a:off x="1377437" y="5137150"/>
            <a:ext cx="1899163" cy="307773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en-GB" sz="1400" u="none" dirty="0"/>
              <a:t>CMS: PAS HIN-10-006 </a:t>
            </a:r>
          </a:p>
        </p:txBody>
      </p:sp>
      <p:pic>
        <p:nvPicPr>
          <p:cNvPr id="11981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4350" y="2133600"/>
            <a:ext cx="316865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7" name="TextBox 7"/>
          <p:cNvSpPr txBox="1">
            <a:spLocks noChangeArrowheads="1"/>
          </p:cNvSpPr>
          <p:nvPr/>
        </p:nvSpPr>
        <p:spPr bwMode="auto">
          <a:xfrm>
            <a:off x="5847252" y="5331027"/>
            <a:ext cx="2243745" cy="307773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en-GB" sz="1400" u="none" dirty="0"/>
              <a:t>ATLAS: PLB 697 (2011) 294</a:t>
            </a:r>
          </a:p>
        </p:txBody>
      </p:sp>
      <p:graphicFrame>
        <p:nvGraphicFramePr>
          <p:cNvPr id="132097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7315200" y="990600"/>
          <a:ext cx="1447800" cy="406400"/>
        </p:xfrm>
        <a:graphic>
          <a:graphicData uri="http://schemas.openxmlformats.org/presentationml/2006/ole">
            <p:oleObj spid="_x0000_s132097" name="Equation" r:id="rId5" imgW="144756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38312" y="1295400"/>
            <a:ext cx="4433888" cy="4281488"/>
          </a:xfr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 smtClean="0">
                <a:latin typeface="Cambria" pitchFamily="18" charset="0"/>
              </a:rPr>
              <a:t>Υ</a:t>
            </a:r>
            <a:r>
              <a:rPr lang="en-GB" dirty="0" smtClean="0">
                <a:latin typeface="+mn-lt"/>
              </a:rPr>
              <a:t>(1S) suppression</a:t>
            </a:r>
            <a:endParaRPr lang="en-GB" dirty="0">
              <a:latin typeface="+mn-lt"/>
            </a:endParaRPr>
          </a:p>
        </p:txBody>
      </p:sp>
      <p:sp>
        <p:nvSpPr>
          <p:cNvPr id="120836" name="TextBox 7"/>
          <p:cNvSpPr txBox="1">
            <a:spLocks noChangeArrowheads="1"/>
          </p:cNvSpPr>
          <p:nvPr/>
        </p:nvSpPr>
        <p:spPr bwMode="auto">
          <a:xfrm>
            <a:off x="3053837" y="914400"/>
            <a:ext cx="1899163" cy="307773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en-GB" sz="1400" u="none" dirty="0"/>
              <a:t>CMS: PAS HIN-10-006 </a:t>
            </a:r>
          </a:p>
        </p:txBody>
      </p:sp>
      <p:pic>
        <p:nvPicPr>
          <p:cNvPr id="130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638800"/>
            <a:ext cx="5791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 smtClean="0">
                <a:latin typeface="Cambria" pitchFamily="18" charset="0"/>
              </a:rPr>
              <a:t>Υ</a:t>
            </a:r>
            <a:r>
              <a:rPr lang="en-GB" dirty="0" smtClean="0"/>
              <a:t>(2S+3S) suppression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000" dirty="0" smtClean="0"/>
              <a:t>additional suppression for </a:t>
            </a:r>
            <a:r>
              <a:rPr lang="el-GR" sz="2000" dirty="0" smtClean="0">
                <a:latin typeface="Cambria" pitchFamily="18" charset="0"/>
              </a:rPr>
              <a:t>Υ</a:t>
            </a:r>
            <a:r>
              <a:rPr lang="en-GB" sz="2000" dirty="0" smtClean="0"/>
              <a:t>(2S+3S)  </a:t>
            </a:r>
            <a:r>
              <a:rPr lang="en-GB" sz="2000" dirty="0" err="1" smtClean="0"/>
              <a:t>w.r.t</a:t>
            </a:r>
            <a:r>
              <a:rPr lang="en-GB" sz="2000" dirty="0" smtClean="0"/>
              <a:t>. </a:t>
            </a:r>
            <a:r>
              <a:rPr lang="el-GR" sz="2000" dirty="0" smtClean="0">
                <a:latin typeface="Cambria" pitchFamily="18" charset="0"/>
              </a:rPr>
              <a:t>Υ</a:t>
            </a:r>
            <a:r>
              <a:rPr lang="en-GB" sz="2000" dirty="0" smtClean="0"/>
              <a:t>(1S) ? </a:t>
            </a:r>
            <a:endParaRPr lang="en-GB" sz="2000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914400" y="1600200"/>
            <a:ext cx="7254875" cy="3524250"/>
            <a:chOff x="941157" y="1412776"/>
            <a:chExt cx="7255106" cy="3524250"/>
          </a:xfrm>
        </p:grpSpPr>
        <p:pic>
          <p:nvPicPr>
            <p:cNvPr id="12186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7738" y="1412776"/>
              <a:ext cx="7248525" cy="352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865" name="Rectangle 7"/>
            <p:cNvSpPr>
              <a:spLocks noChangeArrowheads="1"/>
            </p:cNvSpPr>
            <p:nvPr/>
          </p:nvSpPr>
          <p:spPr bwMode="auto">
            <a:xfrm>
              <a:off x="941157" y="4504978"/>
              <a:ext cx="1296144" cy="43204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1866" name="Rectangle 8"/>
            <p:cNvSpPr>
              <a:spLocks noChangeArrowheads="1"/>
            </p:cNvSpPr>
            <p:nvPr/>
          </p:nvSpPr>
          <p:spPr bwMode="auto">
            <a:xfrm>
              <a:off x="3923928" y="4464822"/>
              <a:ext cx="1512168" cy="43204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1861" name="TextBox 7"/>
          <p:cNvSpPr txBox="1">
            <a:spLocks noChangeArrowheads="1"/>
          </p:cNvSpPr>
          <p:nvPr/>
        </p:nvSpPr>
        <p:spPr bwMode="auto">
          <a:xfrm>
            <a:off x="3723120" y="4724400"/>
            <a:ext cx="1900960" cy="307773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en-GB" sz="1400" u="none" dirty="0"/>
              <a:t>CMS: </a:t>
            </a:r>
            <a:r>
              <a:rPr lang="en-GB" sz="1400" u="none" dirty="0" err="1"/>
              <a:t>arXiv</a:t>
            </a:r>
            <a:r>
              <a:rPr lang="en-GB" sz="1400" u="none" dirty="0"/>
              <a:t>: 1105.4894</a:t>
            </a:r>
          </a:p>
        </p:txBody>
      </p:sp>
      <p:pic>
        <p:nvPicPr>
          <p:cNvPr id="129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5486400"/>
            <a:ext cx="434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Quarkonia</a:t>
            </a:r>
            <a:r>
              <a:rPr lang="en-GB" dirty="0" smtClean="0"/>
              <a:t> Summary</a:t>
            </a:r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Υ and J/</a:t>
            </a:r>
            <a:r>
              <a:rPr lang="el-GR" dirty="0" smtClean="0"/>
              <a:t>ψ</a:t>
            </a:r>
            <a:r>
              <a:rPr lang="en-GB" dirty="0" smtClean="0"/>
              <a:t> suppressed by same amount ?</a:t>
            </a:r>
          </a:p>
          <a:p>
            <a:r>
              <a:rPr lang="en-GB" dirty="0" smtClean="0"/>
              <a:t>Suppression depends on y and pt</a:t>
            </a:r>
          </a:p>
          <a:p>
            <a:r>
              <a:rPr lang="en-GB" dirty="0" smtClean="0"/>
              <a:t>the future runs should allow us to establish quantitatively the complete </a:t>
            </a:r>
            <a:r>
              <a:rPr lang="en-GB" dirty="0" err="1" smtClean="0"/>
              <a:t>quarkonium</a:t>
            </a:r>
            <a:r>
              <a:rPr lang="en-GB" dirty="0" smtClean="0"/>
              <a:t> suppression(/recombination?) pattern </a:t>
            </a:r>
          </a:p>
          <a:p>
            <a:pPr lvl="1"/>
            <a:r>
              <a:rPr lang="en-GB" dirty="0" smtClean="0"/>
              <a:t>high statistic measurements</a:t>
            </a:r>
          </a:p>
          <a:p>
            <a:pPr lvl="1"/>
            <a:r>
              <a:rPr lang="en-GB" dirty="0" smtClean="0"/>
              <a:t>open flavour baseline / contamination</a:t>
            </a:r>
          </a:p>
          <a:p>
            <a:pPr lvl="1"/>
            <a:r>
              <a:rPr lang="en-GB" dirty="0" err="1" smtClean="0"/>
              <a:t>pA</a:t>
            </a:r>
            <a:r>
              <a:rPr lang="en-GB" dirty="0" smtClean="0"/>
              <a:t> baseline</a:t>
            </a:r>
          </a:p>
          <a:p>
            <a:pPr lvl="1">
              <a:buFontTx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Jets in medium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709863" y="1614488"/>
            <a:ext cx="4681537" cy="2230437"/>
            <a:chOff x="1802" y="1104"/>
            <a:chExt cx="2950" cy="1405"/>
          </a:xfrm>
        </p:grpSpPr>
        <p:sp>
          <p:nvSpPr>
            <p:cNvPr id="11317" name="AutoShape 26"/>
            <p:cNvSpPr>
              <a:spLocks noChangeArrowheads="1"/>
            </p:cNvSpPr>
            <p:nvPr/>
          </p:nvSpPr>
          <p:spPr bwMode="auto">
            <a:xfrm>
              <a:off x="2592" y="1792"/>
              <a:ext cx="481" cy="508"/>
            </a:xfrm>
            <a:prstGeom prst="irregularSeal1">
              <a:avLst/>
            </a:prstGeom>
            <a:solidFill>
              <a:srgbClr val="FFFF00"/>
            </a:solidFill>
            <a:ln w="25400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eaLnBrk="0" hangingPunct="0"/>
              <a:endParaRPr lang="en-US" sz="1600" i="0">
                <a:latin typeface="Lucida Sans" pitchFamily="34" charset="0"/>
              </a:endParaRPr>
            </a:p>
          </p:txBody>
        </p:sp>
        <p:sp>
          <p:nvSpPr>
            <p:cNvPr id="11318" name="Oval 27"/>
            <p:cNvSpPr>
              <a:spLocks noChangeArrowheads="1"/>
            </p:cNvSpPr>
            <p:nvPr/>
          </p:nvSpPr>
          <p:spPr bwMode="auto">
            <a:xfrm>
              <a:off x="2186" y="1746"/>
              <a:ext cx="59" cy="58"/>
            </a:xfrm>
            <a:prstGeom prst="ellipse">
              <a:avLst/>
            </a:prstGeom>
            <a:solidFill>
              <a:srgbClr val="000099"/>
            </a:solidFill>
            <a:ln w="25400">
              <a:noFill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eaLnBrk="0" hangingPunct="0"/>
              <a:endParaRPr lang="en-US" sz="1600" i="0">
                <a:latin typeface="Lucida Sans" pitchFamily="34" charset="0"/>
              </a:endParaRPr>
            </a:p>
          </p:txBody>
        </p:sp>
        <p:sp>
          <p:nvSpPr>
            <p:cNvPr id="11319" name="Oval 28"/>
            <p:cNvSpPr>
              <a:spLocks noChangeArrowheads="1"/>
            </p:cNvSpPr>
            <p:nvPr/>
          </p:nvSpPr>
          <p:spPr bwMode="auto">
            <a:xfrm>
              <a:off x="2186" y="1866"/>
              <a:ext cx="59" cy="58"/>
            </a:xfrm>
            <a:prstGeom prst="ellipse">
              <a:avLst/>
            </a:prstGeom>
            <a:solidFill>
              <a:srgbClr val="00FF00"/>
            </a:solidFill>
            <a:ln w="25400">
              <a:noFill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eaLnBrk="0" hangingPunct="0"/>
              <a:endParaRPr lang="en-US" sz="1600" i="0">
                <a:latin typeface="Lucida Sans" pitchFamily="34" charset="0"/>
              </a:endParaRPr>
            </a:p>
          </p:txBody>
        </p:sp>
        <p:sp>
          <p:nvSpPr>
            <p:cNvPr id="11320" name="Oval 29"/>
            <p:cNvSpPr>
              <a:spLocks noChangeArrowheads="1"/>
            </p:cNvSpPr>
            <p:nvPr/>
          </p:nvSpPr>
          <p:spPr bwMode="auto">
            <a:xfrm>
              <a:off x="2192" y="1986"/>
              <a:ext cx="59" cy="58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eaLnBrk="0" hangingPunct="0"/>
              <a:endParaRPr lang="en-US" sz="1600" i="0">
                <a:latin typeface="Lucida Sans" pitchFamily="34" charset="0"/>
              </a:endParaRPr>
            </a:p>
          </p:txBody>
        </p:sp>
        <p:sp>
          <p:nvSpPr>
            <p:cNvPr id="11321" name="Oval 30"/>
            <p:cNvSpPr>
              <a:spLocks noChangeArrowheads="1"/>
            </p:cNvSpPr>
            <p:nvPr/>
          </p:nvSpPr>
          <p:spPr bwMode="auto">
            <a:xfrm>
              <a:off x="3346" y="2044"/>
              <a:ext cx="59" cy="58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eaLnBrk="0" hangingPunct="0"/>
              <a:endParaRPr lang="en-US" sz="1600" i="0">
                <a:latin typeface="Lucida Sans" pitchFamily="34" charset="0"/>
              </a:endParaRPr>
            </a:p>
          </p:txBody>
        </p:sp>
        <p:sp>
          <p:nvSpPr>
            <p:cNvPr id="11322" name="Oval 31"/>
            <p:cNvSpPr>
              <a:spLocks noChangeArrowheads="1"/>
            </p:cNvSpPr>
            <p:nvPr/>
          </p:nvSpPr>
          <p:spPr bwMode="auto">
            <a:xfrm>
              <a:off x="3346" y="2164"/>
              <a:ext cx="59" cy="58"/>
            </a:xfrm>
            <a:prstGeom prst="ellipse">
              <a:avLst/>
            </a:prstGeom>
            <a:solidFill>
              <a:srgbClr val="00FF00"/>
            </a:solidFill>
            <a:ln w="25400">
              <a:noFill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eaLnBrk="0" hangingPunct="0"/>
              <a:endParaRPr lang="en-US" sz="1600" i="0">
                <a:latin typeface="Lucida Sans" pitchFamily="34" charset="0"/>
              </a:endParaRPr>
            </a:p>
          </p:txBody>
        </p:sp>
        <p:sp>
          <p:nvSpPr>
            <p:cNvPr id="11323" name="Oval 32"/>
            <p:cNvSpPr>
              <a:spLocks noChangeArrowheads="1"/>
            </p:cNvSpPr>
            <p:nvPr/>
          </p:nvSpPr>
          <p:spPr bwMode="auto">
            <a:xfrm>
              <a:off x="3352" y="2284"/>
              <a:ext cx="59" cy="58"/>
            </a:xfrm>
            <a:prstGeom prst="ellipse">
              <a:avLst/>
            </a:prstGeom>
            <a:solidFill>
              <a:srgbClr val="000099"/>
            </a:solidFill>
            <a:ln w="25400">
              <a:noFill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eaLnBrk="0" hangingPunct="0"/>
              <a:endParaRPr lang="en-US" sz="1600" i="0">
                <a:latin typeface="Lucida Sans" pitchFamily="34" charset="0"/>
              </a:endParaRPr>
            </a:p>
          </p:txBody>
        </p:sp>
        <p:sp>
          <p:nvSpPr>
            <p:cNvPr id="11324" name="Line 33"/>
            <p:cNvSpPr>
              <a:spLocks noChangeShapeType="1"/>
            </p:cNvSpPr>
            <p:nvPr/>
          </p:nvSpPr>
          <p:spPr bwMode="auto">
            <a:xfrm>
              <a:off x="2245" y="2008"/>
              <a:ext cx="579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Line 34"/>
            <p:cNvSpPr>
              <a:spLocks noChangeShapeType="1"/>
            </p:cNvSpPr>
            <p:nvPr/>
          </p:nvSpPr>
          <p:spPr bwMode="auto">
            <a:xfrm>
              <a:off x="2245" y="1770"/>
              <a:ext cx="26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Line 35"/>
            <p:cNvSpPr>
              <a:spLocks noChangeShapeType="1"/>
            </p:cNvSpPr>
            <p:nvPr/>
          </p:nvSpPr>
          <p:spPr bwMode="auto">
            <a:xfrm>
              <a:off x="2245" y="1886"/>
              <a:ext cx="26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Line 36"/>
            <p:cNvSpPr>
              <a:spLocks noChangeShapeType="1"/>
            </p:cNvSpPr>
            <p:nvPr/>
          </p:nvSpPr>
          <p:spPr bwMode="auto">
            <a:xfrm>
              <a:off x="2846" y="2077"/>
              <a:ext cx="5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Line 37"/>
            <p:cNvSpPr>
              <a:spLocks noChangeShapeType="1"/>
            </p:cNvSpPr>
            <p:nvPr/>
          </p:nvSpPr>
          <p:spPr bwMode="auto">
            <a:xfrm flipV="1">
              <a:off x="2824" y="1578"/>
              <a:ext cx="426" cy="4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Line 38"/>
            <p:cNvSpPr>
              <a:spLocks noChangeShapeType="1"/>
            </p:cNvSpPr>
            <p:nvPr/>
          </p:nvSpPr>
          <p:spPr bwMode="auto">
            <a:xfrm flipV="1">
              <a:off x="2420" y="2077"/>
              <a:ext cx="426" cy="4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sm" len="med"/>
              <a:tailEnd type="non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Line 39"/>
            <p:cNvSpPr>
              <a:spLocks noChangeShapeType="1"/>
            </p:cNvSpPr>
            <p:nvPr/>
          </p:nvSpPr>
          <p:spPr bwMode="auto">
            <a:xfrm>
              <a:off x="2824" y="2010"/>
              <a:ext cx="22" cy="6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Line 40"/>
            <p:cNvSpPr>
              <a:spLocks noChangeShapeType="1"/>
            </p:cNvSpPr>
            <p:nvPr/>
          </p:nvSpPr>
          <p:spPr bwMode="auto">
            <a:xfrm rot="2248243" flipV="1">
              <a:off x="3415" y="1104"/>
              <a:ext cx="63" cy="56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32" name="Line 41"/>
            <p:cNvSpPr>
              <a:spLocks noChangeShapeType="1"/>
            </p:cNvSpPr>
            <p:nvPr/>
          </p:nvSpPr>
          <p:spPr bwMode="auto">
            <a:xfrm rot="2248243" flipV="1">
              <a:off x="3291" y="1461"/>
              <a:ext cx="83" cy="17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33" name="Line 42"/>
            <p:cNvSpPr>
              <a:spLocks noChangeShapeType="1"/>
            </p:cNvSpPr>
            <p:nvPr/>
          </p:nvSpPr>
          <p:spPr bwMode="auto">
            <a:xfrm rot="2248243" flipH="1" flipV="1">
              <a:off x="3234" y="1341"/>
              <a:ext cx="96" cy="24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34" name="Line 43"/>
            <p:cNvSpPr>
              <a:spLocks noChangeShapeType="1"/>
            </p:cNvSpPr>
            <p:nvPr/>
          </p:nvSpPr>
          <p:spPr bwMode="auto">
            <a:xfrm rot="2248243" flipH="1" flipV="1">
              <a:off x="3315" y="1292"/>
              <a:ext cx="34" cy="31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35" name="Line 44"/>
            <p:cNvSpPr>
              <a:spLocks noChangeShapeType="1"/>
            </p:cNvSpPr>
            <p:nvPr/>
          </p:nvSpPr>
          <p:spPr bwMode="auto">
            <a:xfrm rot="2774722" flipH="1">
              <a:off x="3019" y="1473"/>
              <a:ext cx="206" cy="4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sm" len="med"/>
              <a:tailEnd type="non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Text Box 45"/>
            <p:cNvSpPr txBox="1">
              <a:spLocks noChangeArrowheads="1"/>
            </p:cNvSpPr>
            <p:nvPr/>
          </p:nvSpPr>
          <p:spPr bwMode="auto">
            <a:xfrm>
              <a:off x="2160" y="1296"/>
              <a:ext cx="908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sm" len="med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i="0">
                  <a:latin typeface="Lucida Sans" pitchFamily="34" charset="0"/>
                </a:rPr>
                <a:t>Fragmentation</a:t>
              </a:r>
            </a:p>
          </p:txBody>
        </p:sp>
        <p:sp>
          <p:nvSpPr>
            <p:cNvPr id="11337" name="Line 46"/>
            <p:cNvSpPr>
              <a:spLocks noChangeShapeType="1"/>
            </p:cNvSpPr>
            <p:nvPr/>
          </p:nvSpPr>
          <p:spPr bwMode="auto">
            <a:xfrm>
              <a:off x="2245" y="1829"/>
              <a:ext cx="26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" name="Line 47"/>
            <p:cNvSpPr>
              <a:spLocks noChangeShapeType="1"/>
            </p:cNvSpPr>
            <p:nvPr/>
          </p:nvSpPr>
          <p:spPr bwMode="auto">
            <a:xfrm>
              <a:off x="2245" y="1949"/>
              <a:ext cx="26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Line 48"/>
            <p:cNvSpPr>
              <a:spLocks noChangeShapeType="1"/>
            </p:cNvSpPr>
            <p:nvPr/>
          </p:nvSpPr>
          <p:spPr bwMode="auto">
            <a:xfrm>
              <a:off x="2245" y="2065"/>
              <a:ext cx="26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Line 49"/>
            <p:cNvSpPr>
              <a:spLocks noChangeShapeType="1"/>
            </p:cNvSpPr>
            <p:nvPr/>
          </p:nvSpPr>
          <p:spPr bwMode="auto">
            <a:xfrm>
              <a:off x="2245" y="2008"/>
              <a:ext cx="26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Oval 50"/>
            <p:cNvSpPr>
              <a:spLocks noChangeArrowheads="1"/>
            </p:cNvSpPr>
            <p:nvPr/>
          </p:nvSpPr>
          <p:spPr bwMode="auto">
            <a:xfrm>
              <a:off x="2144" y="1688"/>
              <a:ext cx="155" cy="43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eaLnBrk="0" hangingPunct="0"/>
              <a:endParaRPr lang="en-US" sz="1600" i="0">
                <a:latin typeface="Lucida Sans" pitchFamily="34" charset="0"/>
              </a:endParaRPr>
            </a:p>
          </p:txBody>
        </p:sp>
        <p:sp>
          <p:nvSpPr>
            <p:cNvPr id="11342" name="Line 51"/>
            <p:cNvSpPr>
              <a:spLocks noChangeShapeType="1"/>
            </p:cNvSpPr>
            <p:nvPr/>
          </p:nvSpPr>
          <p:spPr bwMode="auto">
            <a:xfrm>
              <a:off x="1802" y="1900"/>
              <a:ext cx="2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Line 52"/>
            <p:cNvSpPr>
              <a:spLocks noChangeShapeType="1"/>
            </p:cNvSpPr>
            <p:nvPr/>
          </p:nvSpPr>
          <p:spPr bwMode="auto">
            <a:xfrm>
              <a:off x="1872" y="1900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Line 53"/>
            <p:cNvSpPr>
              <a:spLocks noChangeShapeType="1"/>
            </p:cNvSpPr>
            <p:nvPr/>
          </p:nvSpPr>
          <p:spPr bwMode="auto">
            <a:xfrm flipH="1">
              <a:off x="3120" y="2018"/>
              <a:ext cx="26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Line 54"/>
            <p:cNvSpPr>
              <a:spLocks noChangeShapeType="1"/>
            </p:cNvSpPr>
            <p:nvPr/>
          </p:nvSpPr>
          <p:spPr bwMode="auto">
            <a:xfrm flipH="1">
              <a:off x="3120" y="2134"/>
              <a:ext cx="26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Line 55"/>
            <p:cNvSpPr>
              <a:spLocks noChangeShapeType="1"/>
            </p:cNvSpPr>
            <p:nvPr/>
          </p:nvSpPr>
          <p:spPr bwMode="auto">
            <a:xfrm flipH="1">
              <a:off x="3120" y="2077"/>
              <a:ext cx="26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Line 56"/>
            <p:cNvSpPr>
              <a:spLocks noChangeShapeType="1"/>
            </p:cNvSpPr>
            <p:nvPr/>
          </p:nvSpPr>
          <p:spPr bwMode="auto">
            <a:xfrm flipH="1">
              <a:off x="3120" y="2197"/>
              <a:ext cx="26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Line 57"/>
            <p:cNvSpPr>
              <a:spLocks noChangeShapeType="1"/>
            </p:cNvSpPr>
            <p:nvPr/>
          </p:nvSpPr>
          <p:spPr bwMode="auto">
            <a:xfrm flipH="1">
              <a:off x="3120" y="2313"/>
              <a:ext cx="26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Line 58"/>
            <p:cNvSpPr>
              <a:spLocks noChangeShapeType="1"/>
            </p:cNvSpPr>
            <p:nvPr/>
          </p:nvSpPr>
          <p:spPr bwMode="auto">
            <a:xfrm flipH="1">
              <a:off x="3120" y="2256"/>
              <a:ext cx="26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Oval 59"/>
            <p:cNvSpPr>
              <a:spLocks noChangeArrowheads="1"/>
            </p:cNvSpPr>
            <p:nvPr/>
          </p:nvSpPr>
          <p:spPr bwMode="auto">
            <a:xfrm>
              <a:off x="3312" y="1948"/>
              <a:ext cx="155" cy="43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eaLnBrk="0" hangingPunct="0"/>
              <a:endParaRPr lang="en-US" sz="1600" i="0">
                <a:latin typeface="Lucida Sans" pitchFamily="34" charset="0"/>
              </a:endParaRPr>
            </a:p>
          </p:txBody>
        </p:sp>
        <p:sp>
          <p:nvSpPr>
            <p:cNvPr id="11351" name="Text Box 60"/>
            <p:cNvSpPr txBox="1">
              <a:spLocks noChangeArrowheads="1"/>
            </p:cNvSpPr>
            <p:nvPr/>
          </p:nvSpPr>
          <p:spPr bwMode="auto">
            <a:xfrm>
              <a:off x="3788" y="1245"/>
              <a:ext cx="964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sm" len="med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i="0">
                  <a:latin typeface="Lucida Sans" pitchFamily="34" charset="0"/>
                </a:rPr>
                <a:t>Leading hadron</a:t>
              </a:r>
            </a:p>
          </p:txBody>
        </p:sp>
        <p:sp>
          <p:nvSpPr>
            <p:cNvPr id="11352" name="Line 61"/>
            <p:cNvSpPr>
              <a:spLocks noChangeShapeType="1"/>
            </p:cNvSpPr>
            <p:nvPr/>
          </p:nvSpPr>
          <p:spPr bwMode="auto">
            <a:xfrm flipH="1">
              <a:off x="3544" y="1341"/>
              <a:ext cx="24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2"/>
            <p:cNvGrpSpPr>
              <a:grpSpLocks/>
            </p:cNvGrpSpPr>
            <p:nvPr/>
          </p:nvGrpSpPr>
          <p:grpSpPr bwMode="auto">
            <a:xfrm flipH="1">
              <a:off x="3467" y="2164"/>
              <a:ext cx="342" cy="0"/>
              <a:chOff x="506" y="1703"/>
              <a:chExt cx="342" cy="0"/>
            </a:xfrm>
          </p:grpSpPr>
          <p:sp>
            <p:nvSpPr>
              <p:cNvPr id="11354" name="Line 63"/>
              <p:cNvSpPr>
                <a:spLocks noChangeShapeType="1"/>
              </p:cNvSpPr>
              <p:nvPr/>
            </p:nvSpPr>
            <p:spPr bwMode="auto">
              <a:xfrm>
                <a:off x="506" y="1703"/>
                <a:ext cx="2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5" name="Line 64"/>
              <p:cNvSpPr>
                <a:spLocks noChangeShapeType="1"/>
              </p:cNvSpPr>
              <p:nvPr/>
            </p:nvSpPr>
            <p:spPr bwMode="auto">
              <a:xfrm>
                <a:off x="576" y="1703"/>
                <a:ext cx="2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1524000" y="3657600"/>
            <a:ext cx="6818313" cy="3125788"/>
            <a:chOff x="2324" y="1556"/>
            <a:chExt cx="4110" cy="1969"/>
          </a:xfrm>
        </p:grpSpPr>
        <p:sp>
          <p:nvSpPr>
            <p:cNvPr id="11314" name="Text Box 22"/>
            <p:cNvSpPr txBox="1">
              <a:spLocks noChangeArrowheads="1"/>
            </p:cNvSpPr>
            <p:nvPr/>
          </p:nvSpPr>
          <p:spPr bwMode="auto">
            <a:xfrm>
              <a:off x="2324" y="2369"/>
              <a:ext cx="4110" cy="75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none" w="sm" len="med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i="0" dirty="0">
                  <a:solidFill>
                    <a:srgbClr val="0000FF"/>
                  </a:solidFill>
                  <a:latin typeface="Lucida Sans" pitchFamily="34" charset="0"/>
                </a:rPr>
                <a:t>Key prediction</a:t>
              </a:r>
              <a:r>
                <a:rPr lang="en-US" sz="2400" i="0" dirty="0">
                  <a:solidFill>
                    <a:srgbClr val="0000FF"/>
                  </a:solidFill>
                  <a:latin typeface="Lucida Sans" pitchFamily="34" charset="0"/>
                </a:rPr>
                <a:t>: jets are quenched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en-US" sz="2400" i="0" dirty="0">
                  <a:solidFill>
                    <a:srgbClr val="0000FF"/>
                  </a:solidFill>
                  <a:latin typeface="Lucida Sans" pitchFamily="34" charset="0"/>
                </a:rPr>
                <a:t> </a:t>
              </a:r>
              <a:r>
                <a:rPr lang="en-US" sz="2400" i="0" dirty="0" err="1">
                  <a:solidFill>
                    <a:srgbClr val="0000FF"/>
                  </a:solidFill>
                  <a:latin typeface="Lucida Sans" pitchFamily="34" charset="0"/>
                </a:rPr>
                <a:t>collisional</a:t>
              </a:r>
              <a:r>
                <a:rPr lang="en-US" sz="2400" i="0" dirty="0">
                  <a:solidFill>
                    <a:srgbClr val="0000FF"/>
                  </a:solidFill>
                  <a:latin typeface="Lucida Sans" pitchFamily="34" charset="0"/>
                </a:rPr>
                <a:t> energy loss (</a:t>
              </a:r>
              <a:r>
                <a:rPr lang="en-US" sz="2400" i="0" dirty="0" err="1">
                  <a:solidFill>
                    <a:srgbClr val="0000FF"/>
                  </a:solidFill>
                  <a:latin typeface="Lucida Sans" pitchFamily="34" charset="0"/>
                </a:rPr>
                <a:t>Bjorken</a:t>
              </a:r>
              <a:r>
                <a:rPr lang="en-US" sz="2400" i="0" dirty="0">
                  <a:solidFill>
                    <a:srgbClr val="0000FF"/>
                  </a:solidFill>
                  <a:latin typeface="Lucida Sans" pitchFamily="34" charset="0"/>
                </a:rPr>
                <a:t>)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en-US" sz="2400" i="0" dirty="0">
                  <a:solidFill>
                    <a:srgbClr val="0000FF"/>
                  </a:solidFill>
                  <a:latin typeface="Lucida Sans" pitchFamily="34" charset="0"/>
                </a:rPr>
                <a:t> </a:t>
              </a:r>
              <a:r>
                <a:rPr lang="en-US" sz="2400" i="0" dirty="0" err="1">
                  <a:solidFill>
                    <a:srgbClr val="0000FF"/>
                  </a:solidFill>
                  <a:latin typeface="Lucida Sans" pitchFamily="34" charset="0"/>
                </a:rPr>
                <a:t>radiative</a:t>
              </a:r>
              <a:r>
                <a:rPr lang="en-US" sz="2400" i="0" dirty="0">
                  <a:solidFill>
                    <a:srgbClr val="0000FF"/>
                  </a:solidFill>
                  <a:latin typeface="Lucida Sans" pitchFamily="34" charset="0"/>
                </a:rPr>
                <a:t> energy loss (Wang and </a:t>
              </a:r>
              <a:r>
                <a:rPr lang="en-US" sz="2400" i="0" dirty="0" err="1" smtClean="0">
                  <a:solidFill>
                    <a:srgbClr val="0000FF"/>
                  </a:solidFill>
                  <a:latin typeface="Lucida Sans" pitchFamily="34" charset="0"/>
                </a:rPr>
                <a:t>Gyulassy</a:t>
              </a:r>
              <a:r>
                <a:rPr lang="en-US" sz="2400" i="0" dirty="0">
                  <a:solidFill>
                    <a:srgbClr val="0000FF"/>
                  </a:solidFill>
                  <a:latin typeface="Lucida Sans" pitchFamily="34" charset="0"/>
                </a:rPr>
                <a:t>)</a:t>
              </a:r>
            </a:p>
          </p:txBody>
        </p:sp>
        <p:sp>
          <p:nvSpPr>
            <p:cNvPr id="11315" name="Line 23"/>
            <p:cNvSpPr>
              <a:spLocks noChangeShapeType="1"/>
            </p:cNvSpPr>
            <p:nvPr/>
          </p:nvSpPr>
          <p:spPr bwMode="auto">
            <a:xfrm flipH="1" flipV="1">
              <a:off x="3811" y="1556"/>
              <a:ext cx="59" cy="8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Text Box 24"/>
            <p:cNvSpPr txBox="1">
              <a:spLocks noChangeArrowheads="1"/>
            </p:cNvSpPr>
            <p:nvPr/>
          </p:nvSpPr>
          <p:spPr bwMode="auto">
            <a:xfrm>
              <a:off x="2352" y="3273"/>
              <a:ext cx="2458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sm" len="med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Lucida Sans" pitchFamily="34" charset="0"/>
                  <a:cs typeface="Lucida Sans" pitchFamily="34" charset="0"/>
                </a:rPr>
                <a:t>J.D. Bjorken Fermilab preprint PUB-82/59-THY (August 1982).</a:t>
              </a:r>
            </a:p>
            <a:p>
              <a:pPr eaLnBrk="0" hangingPunct="0"/>
              <a:r>
                <a:rPr lang="en-US" sz="1000" i="0">
                  <a:latin typeface="Lucida Sans" pitchFamily="34" charset="0"/>
                </a:rPr>
                <a:t>X.-N. Wang </a:t>
              </a:r>
              <a:r>
                <a:rPr lang="en-GB" sz="1000" i="0">
                  <a:latin typeface="Lucida Sans" pitchFamily="34" charset="0"/>
                </a:rPr>
                <a:t>and M. Gyulassy, </a:t>
              </a:r>
              <a:r>
                <a:rPr lang="en-GB" sz="1000">
                  <a:latin typeface="Lucida Sans" pitchFamily="34" charset="0"/>
                </a:rPr>
                <a:t>Phys</a:t>
              </a:r>
              <a:r>
                <a:rPr lang="en-GB" sz="1000" i="0">
                  <a:latin typeface="Lucida Sans" pitchFamily="34" charset="0"/>
                </a:rPr>
                <a:t>. </a:t>
              </a:r>
              <a:r>
                <a:rPr lang="en-GB" sz="1000">
                  <a:latin typeface="Lucida Sans" pitchFamily="34" charset="0"/>
                </a:rPr>
                <a:t>Rev</a:t>
              </a:r>
              <a:r>
                <a:rPr lang="en-GB" sz="1000" i="0">
                  <a:latin typeface="Lucida Sans" pitchFamily="34" charset="0"/>
                </a:rPr>
                <a:t>. </a:t>
              </a:r>
              <a:r>
                <a:rPr lang="en-GB" sz="1000">
                  <a:latin typeface="Lucida Sans" pitchFamily="34" charset="0"/>
                </a:rPr>
                <a:t>Lett</a:t>
              </a:r>
              <a:r>
                <a:rPr lang="en-GB" sz="1000" i="0">
                  <a:latin typeface="Lucida Sans" pitchFamily="34" charset="0"/>
                </a:rPr>
                <a:t>. </a:t>
              </a:r>
              <a:r>
                <a:rPr lang="en-GB" sz="1000" b="1" i="0">
                  <a:latin typeface="Lucida Sans" pitchFamily="34" charset="0"/>
                </a:rPr>
                <a:t>68</a:t>
              </a:r>
              <a:r>
                <a:rPr lang="en-GB" sz="1000" i="0">
                  <a:latin typeface="Lucida Sans" pitchFamily="34" charset="0"/>
                </a:rPr>
                <a:t> (1992) 1480</a:t>
              </a:r>
              <a:endParaRPr lang="en-US" sz="1000" i="0">
                <a:latin typeface="Lucida Sans" pitchFamily="34" charset="0"/>
              </a:endParaRP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968375" y="2320925"/>
            <a:ext cx="5532438" cy="1928813"/>
            <a:chOff x="609" y="1233"/>
            <a:chExt cx="3485" cy="1215"/>
          </a:xfrm>
        </p:grpSpPr>
        <p:sp>
          <p:nvSpPr>
            <p:cNvPr id="11296" name="Rectangle 66"/>
            <p:cNvSpPr>
              <a:spLocks noChangeArrowheads="1"/>
            </p:cNvSpPr>
            <p:nvPr/>
          </p:nvSpPr>
          <p:spPr bwMode="auto">
            <a:xfrm>
              <a:off x="1536" y="1246"/>
              <a:ext cx="2333" cy="1106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5400">
              <a:noFill/>
              <a:miter lim="800000"/>
              <a:headEnd/>
              <a:tailEnd type="none" w="sm" len="med"/>
            </a:ln>
          </p:spPr>
          <p:txBody>
            <a:bodyPr wrap="none" anchor="ctr"/>
            <a:lstStyle/>
            <a:p>
              <a:pPr eaLnBrk="0" hangingPunct="0"/>
              <a:endParaRPr lang="en-US" sz="1600" i="0">
                <a:latin typeface="Lucida Sans" pitchFamily="34" charset="0"/>
              </a:endParaRPr>
            </a:p>
          </p:txBody>
        </p:sp>
        <p:sp>
          <p:nvSpPr>
            <p:cNvPr id="11297" name="Oval 67"/>
            <p:cNvSpPr>
              <a:spLocks noChangeArrowheads="1"/>
            </p:cNvSpPr>
            <p:nvPr/>
          </p:nvSpPr>
          <p:spPr bwMode="auto">
            <a:xfrm>
              <a:off x="3779" y="1233"/>
              <a:ext cx="156" cy="1119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 type="none" w="sm" len="med"/>
            </a:ln>
          </p:spPr>
          <p:txBody>
            <a:bodyPr wrap="none" anchor="ctr"/>
            <a:lstStyle/>
            <a:p>
              <a:pPr eaLnBrk="0" hangingPunct="0"/>
              <a:endParaRPr lang="en-US" sz="1600" i="0">
                <a:latin typeface="Lucida Sans" pitchFamily="34" charset="0"/>
              </a:endParaRPr>
            </a:p>
          </p:txBody>
        </p:sp>
        <p:sp>
          <p:nvSpPr>
            <p:cNvPr id="11298" name="AutoShape 69"/>
            <p:cNvSpPr>
              <a:spLocks noChangeArrowheads="1"/>
            </p:cNvSpPr>
            <p:nvPr/>
          </p:nvSpPr>
          <p:spPr bwMode="auto">
            <a:xfrm>
              <a:off x="3902" y="1728"/>
              <a:ext cx="192" cy="61"/>
            </a:xfrm>
            <a:prstGeom prst="rightArrow">
              <a:avLst>
                <a:gd name="adj1" fmla="val 50000"/>
                <a:gd name="adj2" fmla="val 78689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  <a:miter lim="800000"/>
              <a:headEnd/>
              <a:tailEnd type="none" w="sm" len="med"/>
            </a:ln>
          </p:spPr>
          <p:txBody>
            <a:bodyPr wrap="none" anchor="ctr"/>
            <a:lstStyle/>
            <a:p>
              <a:pPr eaLnBrk="0" hangingPunct="0"/>
              <a:endParaRPr lang="en-US" sz="1600" i="0">
                <a:latin typeface="Lucida Sans" pitchFamily="34" charset="0"/>
              </a:endParaRPr>
            </a:p>
          </p:txBody>
        </p:sp>
        <p:sp>
          <p:nvSpPr>
            <p:cNvPr id="11299" name="AutoShape 70"/>
            <p:cNvSpPr>
              <a:spLocks noChangeArrowheads="1"/>
            </p:cNvSpPr>
            <p:nvPr/>
          </p:nvSpPr>
          <p:spPr bwMode="auto">
            <a:xfrm flipH="1">
              <a:off x="1296" y="1776"/>
              <a:ext cx="192" cy="61"/>
            </a:xfrm>
            <a:prstGeom prst="rightArrow">
              <a:avLst>
                <a:gd name="adj1" fmla="val 50000"/>
                <a:gd name="adj2" fmla="val 78689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  <a:miter lim="800000"/>
              <a:headEnd/>
              <a:tailEnd type="none" w="sm" len="med"/>
            </a:ln>
          </p:spPr>
          <p:txBody>
            <a:bodyPr wrap="none" anchor="ctr"/>
            <a:lstStyle/>
            <a:p>
              <a:pPr eaLnBrk="0" hangingPunct="0"/>
              <a:endParaRPr lang="en-US" sz="1600" i="0">
                <a:latin typeface="Lucida Sans" pitchFamily="34" charset="0"/>
              </a:endParaRPr>
            </a:p>
          </p:txBody>
        </p:sp>
        <p:sp>
          <p:nvSpPr>
            <p:cNvPr id="11300" name="Line 71"/>
            <p:cNvSpPr>
              <a:spLocks noChangeShapeType="1"/>
            </p:cNvSpPr>
            <p:nvPr/>
          </p:nvSpPr>
          <p:spPr bwMode="auto">
            <a:xfrm rot="8284677" flipH="1">
              <a:off x="2879" y="1374"/>
              <a:ext cx="71" cy="99"/>
            </a:xfrm>
            <a:prstGeom prst="line">
              <a:avLst/>
            </a:prstGeom>
            <a:noFill/>
            <a:ln w="15875" cap="rnd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01" name="Text Box 72"/>
            <p:cNvSpPr txBox="1">
              <a:spLocks noChangeArrowheads="1"/>
            </p:cNvSpPr>
            <p:nvPr/>
          </p:nvSpPr>
          <p:spPr bwMode="auto">
            <a:xfrm>
              <a:off x="609" y="2256"/>
              <a:ext cx="880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sm" len="med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i="0">
                  <a:solidFill>
                    <a:srgbClr val="FF0000"/>
                  </a:solidFill>
                  <a:latin typeface="Lucida Sans" pitchFamily="34" charset="0"/>
                </a:rPr>
                <a:t>heavy nucleus</a:t>
              </a:r>
            </a:p>
          </p:txBody>
        </p:sp>
        <p:sp>
          <p:nvSpPr>
            <p:cNvPr id="11302" name="Line 73"/>
            <p:cNvSpPr>
              <a:spLocks noChangeShapeType="1"/>
            </p:cNvSpPr>
            <p:nvPr/>
          </p:nvSpPr>
          <p:spPr bwMode="auto">
            <a:xfrm rot="5165720" flipH="1">
              <a:off x="2701" y="1536"/>
              <a:ext cx="71" cy="99"/>
            </a:xfrm>
            <a:prstGeom prst="line">
              <a:avLst/>
            </a:prstGeom>
            <a:noFill/>
            <a:ln w="15875" cap="rnd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03" name="Line 74"/>
            <p:cNvSpPr>
              <a:spLocks noChangeShapeType="1"/>
            </p:cNvSpPr>
            <p:nvPr/>
          </p:nvSpPr>
          <p:spPr bwMode="auto">
            <a:xfrm rot="7139557" flipH="1">
              <a:off x="2788" y="1448"/>
              <a:ext cx="50" cy="99"/>
            </a:xfrm>
            <a:prstGeom prst="line">
              <a:avLst/>
            </a:prstGeom>
            <a:noFill/>
            <a:ln w="15875" cap="rnd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04" name="Line 75"/>
            <p:cNvSpPr>
              <a:spLocks noChangeShapeType="1"/>
            </p:cNvSpPr>
            <p:nvPr/>
          </p:nvSpPr>
          <p:spPr bwMode="auto">
            <a:xfrm>
              <a:off x="2900" y="1547"/>
              <a:ext cx="99" cy="52"/>
            </a:xfrm>
            <a:prstGeom prst="line">
              <a:avLst/>
            </a:prstGeom>
            <a:noFill/>
            <a:ln w="15875" cap="rnd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05" name="Line 76"/>
            <p:cNvSpPr>
              <a:spLocks noChangeShapeType="1"/>
            </p:cNvSpPr>
            <p:nvPr/>
          </p:nvSpPr>
          <p:spPr bwMode="auto">
            <a:xfrm>
              <a:off x="2999" y="1427"/>
              <a:ext cx="195" cy="63"/>
            </a:xfrm>
            <a:prstGeom prst="line">
              <a:avLst/>
            </a:prstGeom>
            <a:noFill/>
            <a:ln w="15875" cap="rnd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06" name="Text Box 77"/>
            <p:cNvSpPr txBox="1">
              <a:spLocks noChangeArrowheads="1"/>
            </p:cNvSpPr>
            <p:nvPr/>
          </p:nvSpPr>
          <p:spPr bwMode="auto">
            <a:xfrm>
              <a:off x="3217" y="1281"/>
              <a:ext cx="562" cy="32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sm" len="med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i="0">
                  <a:solidFill>
                    <a:srgbClr val="660099"/>
                  </a:solidFill>
                  <a:latin typeface="Lucida Sans" pitchFamily="34" charset="0"/>
                </a:rPr>
                <a:t>radiated</a:t>
              </a:r>
            </a:p>
            <a:p>
              <a:pPr algn="ctr" eaLnBrk="0" hangingPunct="0"/>
              <a:r>
                <a:rPr lang="en-US" sz="1400" i="0">
                  <a:solidFill>
                    <a:srgbClr val="660099"/>
                  </a:solidFill>
                  <a:latin typeface="Lucida Sans" pitchFamily="34" charset="0"/>
                </a:rPr>
                <a:t>gluons</a:t>
              </a:r>
            </a:p>
          </p:txBody>
        </p:sp>
        <p:sp>
          <p:nvSpPr>
            <p:cNvPr id="11307" name="Oval 83"/>
            <p:cNvSpPr>
              <a:spLocks noChangeArrowheads="1"/>
            </p:cNvSpPr>
            <p:nvPr/>
          </p:nvSpPr>
          <p:spPr bwMode="auto">
            <a:xfrm>
              <a:off x="1460" y="1233"/>
              <a:ext cx="156" cy="1112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 type="none" w="sm" len="med"/>
            </a:ln>
          </p:spPr>
          <p:txBody>
            <a:bodyPr wrap="none" anchor="ctr"/>
            <a:lstStyle/>
            <a:p>
              <a:pPr eaLnBrk="0" hangingPunct="0"/>
              <a:endParaRPr lang="en-US" sz="1600" i="0">
                <a:latin typeface="Lucida Sans" pitchFamily="34" charset="0"/>
              </a:endParaRPr>
            </a:p>
          </p:txBody>
        </p:sp>
        <p:grpSp>
          <p:nvGrpSpPr>
            <p:cNvPr id="6" name="Group 91"/>
            <p:cNvGrpSpPr>
              <a:grpSpLocks/>
            </p:cNvGrpSpPr>
            <p:nvPr/>
          </p:nvGrpSpPr>
          <p:grpSpPr bwMode="auto">
            <a:xfrm>
              <a:off x="2352" y="1824"/>
              <a:ext cx="507" cy="247"/>
              <a:chOff x="2783" y="1470"/>
              <a:chExt cx="507" cy="247"/>
            </a:xfrm>
          </p:grpSpPr>
          <p:sp>
            <p:nvSpPr>
              <p:cNvPr id="11309" name="Line 86"/>
              <p:cNvSpPr>
                <a:spLocks noChangeShapeType="1"/>
              </p:cNvSpPr>
              <p:nvPr/>
            </p:nvSpPr>
            <p:spPr bwMode="auto">
              <a:xfrm rot="8284677" flipH="1">
                <a:off x="2975" y="1470"/>
                <a:ext cx="71" cy="99"/>
              </a:xfrm>
              <a:prstGeom prst="line">
                <a:avLst/>
              </a:prstGeom>
              <a:noFill/>
              <a:ln w="15875" cap="rnd">
                <a:solidFill>
                  <a:srgbClr val="990099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10" name="Line 87"/>
              <p:cNvSpPr>
                <a:spLocks noChangeShapeType="1"/>
              </p:cNvSpPr>
              <p:nvPr/>
            </p:nvSpPr>
            <p:spPr bwMode="auto">
              <a:xfrm rot="5165720" flipH="1">
                <a:off x="2797" y="1632"/>
                <a:ext cx="71" cy="99"/>
              </a:xfrm>
              <a:prstGeom prst="line">
                <a:avLst/>
              </a:prstGeom>
              <a:noFill/>
              <a:ln w="15875" cap="rnd">
                <a:solidFill>
                  <a:srgbClr val="990099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11" name="Line 88"/>
              <p:cNvSpPr>
                <a:spLocks noChangeShapeType="1"/>
              </p:cNvSpPr>
              <p:nvPr/>
            </p:nvSpPr>
            <p:spPr bwMode="auto">
              <a:xfrm rot="7139557" flipH="1">
                <a:off x="2884" y="1544"/>
                <a:ext cx="50" cy="99"/>
              </a:xfrm>
              <a:prstGeom prst="line">
                <a:avLst/>
              </a:prstGeom>
              <a:noFill/>
              <a:ln w="15875" cap="rnd">
                <a:solidFill>
                  <a:srgbClr val="990099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12" name="Line 89"/>
              <p:cNvSpPr>
                <a:spLocks noChangeShapeType="1"/>
              </p:cNvSpPr>
              <p:nvPr/>
            </p:nvSpPr>
            <p:spPr bwMode="auto">
              <a:xfrm>
                <a:off x="2996" y="1643"/>
                <a:ext cx="99" cy="52"/>
              </a:xfrm>
              <a:prstGeom prst="line">
                <a:avLst/>
              </a:prstGeom>
              <a:noFill/>
              <a:ln w="15875" cap="rnd">
                <a:solidFill>
                  <a:srgbClr val="990099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13" name="Line 90"/>
              <p:cNvSpPr>
                <a:spLocks noChangeShapeType="1"/>
              </p:cNvSpPr>
              <p:nvPr/>
            </p:nvSpPr>
            <p:spPr bwMode="auto">
              <a:xfrm>
                <a:off x="3095" y="1523"/>
                <a:ext cx="195" cy="63"/>
              </a:xfrm>
              <a:prstGeom prst="line">
                <a:avLst/>
              </a:prstGeom>
              <a:noFill/>
              <a:ln w="15875" cap="rnd">
                <a:solidFill>
                  <a:srgbClr val="990099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1270" name="Text Box 96"/>
          <p:cNvSpPr txBox="1">
            <a:spLocks noChangeArrowheads="1"/>
          </p:cNvSpPr>
          <p:nvPr/>
        </p:nvSpPr>
        <p:spPr bwMode="auto">
          <a:xfrm>
            <a:off x="3025775" y="3249613"/>
            <a:ext cx="71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Times" pitchFamily="18" charset="0"/>
              </a:rPr>
              <a:t>p</a:t>
            </a:r>
            <a:r>
              <a:rPr lang="en-US" sz="1200" baseline="-25000">
                <a:latin typeface="Times" pitchFamily="18" charset="0"/>
              </a:rPr>
              <a:t>a</a:t>
            </a:r>
            <a:r>
              <a:rPr lang="en-US" sz="1200" i="0">
                <a:latin typeface="Times" pitchFamily="18" charset="0"/>
              </a:rPr>
              <a:t> = </a:t>
            </a:r>
            <a:r>
              <a:rPr lang="en-US" sz="1200">
                <a:latin typeface="Times" pitchFamily="18" charset="0"/>
              </a:rPr>
              <a:t>x</a:t>
            </a:r>
            <a:r>
              <a:rPr lang="en-US" sz="1200" baseline="-25000">
                <a:latin typeface="Times" pitchFamily="18" charset="0"/>
              </a:rPr>
              <a:t>a </a:t>
            </a:r>
            <a:r>
              <a:rPr lang="en-US" sz="1200">
                <a:latin typeface="Times" pitchFamily="18" charset="0"/>
              </a:rPr>
              <a:t>P</a:t>
            </a:r>
            <a:endParaRPr lang="en-US" sz="1200" i="0">
              <a:latin typeface="Times" pitchFamily="18" charset="0"/>
            </a:endParaRPr>
          </a:p>
        </p:txBody>
      </p:sp>
      <p:sp>
        <p:nvSpPr>
          <p:cNvPr id="11271" name="Text Box 97"/>
          <p:cNvSpPr txBox="1">
            <a:spLocks noChangeArrowheads="1"/>
          </p:cNvSpPr>
          <p:nvPr/>
        </p:nvSpPr>
        <p:spPr bwMode="auto">
          <a:xfrm>
            <a:off x="4852988" y="3651250"/>
            <a:ext cx="787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Times" pitchFamily="18" charset="0"/>
              </a:rPr>
              <a:t>p</a:t>
            </a:r>
            <a:r>
              <a:rPr lang="en-US" sz="1200" baseline="-25000">
                <a:latin typeface="Times" pitchFamily="18" charset="0"/>
              </a:rPr>
              <a:t>b</a:t>
            </a:r>
            <a:r>
              <a:rPr lang="en-US" sz="1200" i="0">
                <a:latin typeface="Times" pitchFamily="18" charset="0"/>
              </a:rPr>
              <a:t> = –</a:t>
            </a:r>
            <a:r>
              <a:rPr lang="en-US" sz="1200">
                <a:latin typeface="Times" pitchFamily="18" charset="0"/>
              </a:rPr>
              <a:t>x</a:t>
            </a:r>
            <a:r>
              <a:rPr lang="en-US" sz="1200" baseline="-25000">
                <a:latin typeface="Times" pitchFamily="18" charset="0"/>
              </a:rPr>
              <a:t>b </a:t>
            </a:r>
            <a:r>
              <a:rPr lang="en-US" sz="1200">
                <a:latin typeface="Times" pitchFamily="18" charset="0"/>
              </a:rPr>
              <a:t>P</a:t>
            </a:r>
            <a:endParaRPr lang="en-US" sz="1200" i="0">
              <a:latin typeface="Times" pitchFamily="18" charset="0"/>
            </a:endParaRPr>
          </a:p>
        </p:txBody>
      </p:sp>
      <p:sp>
        <p:nvSpPr>
          <p:cNvPr id="11272" name="Text Box 98"/>
          <p:cNvSpPr txBox="1">
            <a:spLocks noChangeArrowheads="1"/>
          </p:cNvSpPr>
          <p:nvPr/>
        </p:nvSpPr>
        <p:spPr bwMode="auto">
          <a:xfrm>
            <a:off x="3911600" y="28019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Times" pitchFamily="18" charset="0"/>
              </a:rPr>
              <a:t>a</a:t>
            </a:r>
          </a:p>
        </p:txBody>
      </p:sp>
      <p:sp>
        <p:nvSpPr>
          <p:cNvPr id="11273" name="Text Box 99"/>
          <p:cNvSpPr txBox="1">
            <a:spLocks noChangeArrowheads="1"/>
          </p:cNvSpPr>
          <p:nvPr/>
        </p:nvSpPr>
        <p:spPr bwMode="auto">
          <a:xfrm>
            <a:off x="4497388" y="31369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Times" pitchFamily="18" charset="0"/>
              </a:rPr>
              <a:t>b</a:t>
            </a:r>
          </a:p>
        </p:txBody>
      </p:sp>
      <p:sp>
        <p:nvSpPr>
          <p:cNvPr id="11274" name="Text Box 100"/>
          <p:cNvSpPr txBox="1">
            <a:spLocks noChangeArrowheads="1"/>
          </p:cNvSpPr>
          <p:nvPr/>
        </p:nvSpPr>
        <p:spPr bwMode="auto">
          <a:xfrm>
            <a:off x="4941888" y="2354263"/>
            <a:ext cx="252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Times" pitchFamily="18" charset="0"/>
              </a:rPr>
              <a:t>c</a:t>
            </a:r>
          </a:p>
        </p:txBody>
      </p:sp>
      <p:sp>
        <p:nvSpPr>
          <p:cNvPr id="11275" name="Text Box 101"/>
          <p:cNvSpPr txBox="1">
            <a:spLocks noChangeArrowheads="1"/>
          </p:cNvSpPr>
          <p:nvPr/>
        </p:nvSpPr>
        <p:spPr bwMode="auto">
          <a:xfrm>
            <a:off x="3481388" y="378777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Times" pitchFamily="18" charset="0"/>
              </a:rPr>
              <a:t>d</a:t>
            </a:r>
          </a:p>
        </p:txBody>
      </p:sp>
      <p:sp>
        <p:nvSpPr>
          <p:cNvPr id="11276" name="Text Box 102"/>
          <p:cNvSpPr txBox="1">
            <a:spLocks noChangeArrowheads="1"/>
          </p:cNvSpPr>
          <p:nvPr/>
        </p:nvSpPr>
        <p:spPr bwMode="auto">
          <a:xfrm>
            <a:off x="5614988" y="156368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Times" pitchFamily="18" charset="0"/>
              </a:rPr>
              <a:t>h</a:t>
            </a:r>
          </a:p>
        </p:txBody>
      </p:sp>
      <p:grpSp>
        <p:nvGrpSpPr>
          <p:cNvPr id="7" name="Group 92"/>
          <p:cNvGrpSpPr>
            <a:grpSpLocks/>
          </p:cNvGrpSpPr>
          <p:nvPr/>
        </p:nvGrpSpPr>
        <p:grpSpPr bwMode="auto">
          <a:xfrm>
            <a:off x="968375" y="2320925"/>
            <a:ext cx="5532438" cy="1928813"/>
            <a:chOff x="609" y="1233"/>
            <a:chExt cx="3485" cy="1215"/>
          </a:xfrm>
        </p:grpSpPr>
        <p:sp>
          <p:nvSpPr>
            <p:cNvPr id="11278" name="Rectangle 66"/>
            <p:cNvSpPr>
              <a:spLocks noChangeArrowheads="1"/>
            </p:cNvSpPr>
            <p:nvPr/>
          </p:nvSpPr>
          <p:spPr bwMode="auto">
            <a:xfrm>
              <a:off x="1536" y="1246"/>
              <a:ext cx="2333" cy="1106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5400">
              <a:noFill/>
              <a:miter lim="800000"/>
              <a:headEnd/>
              <a:tailEnd type="none" w="sm" len="med"/>
            </a:ln>
          </p:spPr>
          <p:txBody>
            <a:bodyPr wrap="none" anchor="ctr"/>
            <a:lstStyle/>
            <a:p>
              <a:pPr eaLnBrk="0" hangingPunct="0"/>
              <a:endParaRPr lang="en-US" sz="1600" i="0">
                <a:latin typeface="Lucida Sans" pitchFamily="34" charset="0"/>
              </a:endParaRPr>
            </a:p>
          </p:txBody>
        </p:sp>
        <p:sp>
          <p:nvSpPr>
            <p:cNvPr id="11279" name="Oval 67"/>
            <p:cNvSpPr>
              <a:spLocks noChangeArrowheads="1"/>
            </p:cNvSpPr>
            <p:nvPr/>
          </p:nvSpPr>
          <p:spPr bwMode="auto">
            <a:xfrm>
              <a:off x="3779" y="1233"/>
              <a:ext cx="156" cy="1119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 type="none" w="sm" len="med"/>
            </a:ln>
          </p:spPr>
          <p:txBody>
            <a:bodyPr wrap="none" anchor="ctr"/>
            <a:lstStyle/>
            <a:p>
              <a:pPr eaLnBrk="0" hangingPunct="0"/>
              <a:endParaRPr lang="en-US" sz="1600" i="0">
                <a:latin typeface="Lucida Sans" pitchFamily="34" charset="0"/>
              </a:endParaRPr>
            </a:p>
          </p:txBody>
        </p:sp>
        <p:sp>
          <p:nvSpPr>
            <p:cNvPr id="11280" name="AutoShape 69"/>
            <p:cNvSpPr>
              <a:spLocks noChangeArrowheads="1"/>
            </p:cNvSpPr>
            <p:nvPr/>
          </p:nvSpPr>
          <p:spPr bwMode="auto">
            <a:xfrm>
              <a:off x="3902" y="1728"/>
              <a:ext cx="192" cy="61"/>
            </a:xfrm>
            <a:prstGeom prst="rightArrow">
              <a:avLst>
                <a:gd name="adj1" fmla="val 50000"/>
                <a:gd name="adj2" fmla="val 78689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  <a:miter lim="800000"/>
              <a:headEnd/>
              <a:tailEnd type="none" w="sm" len="med"/>
            </a:ln>
          </p:spPr>
          <p:txBody>
            <a:bodyPr wrap="none" anchor="ctr"/>
            <a:lstStyle/>
            <a:p>
              <a:pPr eaLnBrk="0" hangingPunct="0"/>
              <a:endParaRPr lang="en-US" sz="1600" i="0">
                <a:latin typeface="Lucida Sans" pitchFamily="34" charset="0"/>
              </a:endParaRPr>
            </a:p>
          </p:txBody>
        </p:sp>
        <p:sp>
          <p:nvSpPr>
            <p:cNvPr id="11281" name="AutoShape 70"/>
            <p:cNvSpPr>
              <a:spLocks noChangeArrowheads="1"/>
            </p:cNvSpPr>
            <p:nvPr/>
          </p:nvSpPr>
          <p:spPr bwMode="auto">
            <a:xfrm flipH="1">
              <a:off x="1296" y="1776"/>
              <a:ext cx="192" cy="61"/>
            </a:xfrm>
            <a:prstGeom prst="rightArrow">
              <a:avLst>
                <a:gd name="adj1" fmla="val 50000"/>
                <a:gd name="adj2" fmla="val 78689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  <a:miter lim="800000"/>
              <a:headEnd/>
              <a:tailEnd type="none" w="sm" len="med"/>
            </a:ln>
          </p:spPr>
          <p:txBody>
            <a:bodyPr wrap="none" anchor="ctr"/>
            <a:lstStyle/>
            <a:p>
              <a:pPr eaLnBrk="0" hangingPunct="0"/>
              <a:endParaRPr lang="en-US" sz="1600" i="0">
                <a:latin typeface="Lucida Sans" pitchFamily="34" charset="0"/>
              </a:endParaRPr>
            </a:p>
          </p:txBody>
        </p:sp>
        <p:sp>
          <p:nvSpPr>
            <p:cNvPr id="11282" name="Line 71"/>
            <p:cNvSpPr>
              <a:spLocks noChangeShapeType="1"/>
            </p:cNvSpPr>
            <p:nvPr/>
          </p:nvSpPr>
          <p:spPr bwMode="auto">
            <a:xfrm rot="8284677" flipH="1">
              <a:off x="2879" y="1374"/>
              <a:ext cx="71" cy="99"/>
            </a:xfrm>
            <a:prstGeom prst="line">
              <a:avLst/>
            </a:prstGeom>
            <a:noFill/>
            <a:ln w="15875" cap="rnd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3" name="Text Box 72"/>
            <p:cNvSpPr txBox="1">
              <a:spLocks noChangeArrowheads="1"/>
            </p:cNvSpPr>
            <p:nvPr/>
          </p:nvSpPr>
          <p:spPr bwMode="auto">
            <a:xfrm>
              <a:off x="609" y="2256"/>
              <a:ext cx="880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sm" len="med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i="0">
                  <a:solidFill>
                    <a:srgbClr val="FF0000"/>
                  </a:solidFill>
                  <a:latin typeface="Lucida Sans" pitchFamily="34" charset="0"/>
                </a:rPr>
                <a:t>heavy nucleus</a:t>
              </a:r>
            </a:p>
          </p:txBody>
        </p:sp>
        <p:sp>
          <p:nvSpPr>
            <p:cNvPr id="11284" name="Line 73"/>
            <p:cNvSpPr>
              <a:spLocks noChangeShapeType="1"/>
            </p:cNvSpPr>
            <p:nvPr/>
          </p:nvSpPr>
          <p:spPr bwMode="auto">
            <a:xfrm rot="5165720" flipH="1">
              <a:off x="2701" y="1536"/>
              <a:ext cx="71" cy="99"/>
            </a:xfrm>
            <a:prstGeom prst="line">
              <a:avLst/>
            </a:prstGeom>
            <a:noFill/>
            <a:ln w="15875" cap="rnd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5" name="Line 74"/>
            <p:cNvSpPr>
              <a:spLocks noChangeShapeType="1"/>
            </p:cNvSpPr>
            <p:nvPr/>
          </p:nvSpPr>
          <p:spPr bwMode="auto">
            <a:xfrm rot="7139557" flipH="1">
              <a:off x="2788" y="1448"/>
              <a:ext cx="50" cy="99"/>
            </a:xfrm>
            <a:prstGeom prst="line">
              <a:avLst/>
            </a:prstGeom>
            <a:noFill/>
            <a:ln w="15875" cap="rnd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6" name="Line 75"/>
            <p:cNvSpPr>
              <a:spLocks noChangeShapeType="1"/>
            </p:cNvSpPr>
            <p:nvPr/>
          </p:nvSpPr>
          <p:spPr bwMode="auto">
            <a:xfrm>
              <a:off x="2900" y="1547"/>
              <a:ext cx="99" cy="52"/>
            </a:xfrm>
            <a:prstGeom prst="line">
              <a:avLst/>
            </a:prstGeom>
            <a:noFill/>
            <a:ln w="15875" cap="rnd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7" name="Line 76"/>
            <p:cNvSpPr>
              <a:spLocks noChangeShapeType="1"/>
            </p:cNvSpPr>
            <p:nvPr/>
          </p:nvSpPr>
          <p:spPr bwMode="auto">
            <a:xfrm>
              <a:off x="2999" y="1427"/>
              <a:ext cx="195" cy="63"/>
            </a:xfrm>
            <a:prstGeom prst="line">
              <a:avLst/>
            </a:prstGeom>
            <a:noFill/>
            <a:ln w="15875" cap="rnd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8" name="Text Box 77"/>
            <p:cNvSpPr txBox="1">
              <a:spLocks noChangeArrowheads="1"/>
            </p:cNvSpPr>
            <p:nvPr/>
          </p:nvSpPr>
          <p:spPr bwMode="auto">
            <a:xfrm>
              <a:off x="3217" y="1281"/>
              <a:ext cx="562" cy="32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sm" len="med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i="0">
                  <a:solidFill>
                    <a:srgbClr val="660099"/>
                  </a:solidFill>
                  <a:latin typeface="Lucida Sans" pitchFamily="34" charset="0"/>
                </a:rPr>
                <a:t>radiated</a:t>
              </a:r>
            </a:p>
            <a:p>
              <a:pPr algn="ctr" eaLnBrk="0" hangingPunct="0"/>
              <a:r>
                <a:rPr lang="en-US" sz="1400" i="0">
                  <a:solidFill>
                    <a:srgbClr val="660099"/>
                  </a:solidFill>
                  <a:latin typeface="Lucida Sans" pitchFamily="34" charset="0"/>
                </a:rPr>
                <a:t>gluons</a:t>
              </a:r>
            </a:p>
          </p:txBody>
        </p:sp>
        <p:sp>
          <p:nvSpPr>
            <p:cNvPr id="11289" name="Oval 83"/>
            <p:cNvSpPr>
              <a:spLocks noChangeArrowheads="1"/>
            </p:cNvSpPr>
            <p:nvPr/>
          </p:nvSpPr>
          <p:spPr bwMode="auto">
            <a:xfrm>
              <a:off x="1460" y="1233"/>
              <a:ext cx="156" cy="1112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 type="none" w="sm" len="med"/>
            </a:ln>
          </p:spPr>
          <p:txBody>
            <a:bodyPr wrap="none" anchor="ctr"/>
            <a:lstStyle/>
            <a:p>
              <a:pPr eaLnBrk="0" hangingPunct="0"/>
              <a:endParaRPr lang="en-US" sz="1600" i="0">
                <a:latin typeface="Lucida Sans" pitchFamily="34" charset="0"/>
              </a:endParaRPr>
            </a:p>
          </p:txBody>
        </p:sp>
        <p:grpSp>
          <p:nvGrpSpPr>
            <p:cNvPr id="8" name="Group 91"/>
            <p:cNvGrpSpPr>
              <a:grpSpLocks/>
            </p:cNvGrpSpPr>
            <p:nvPr/>
          </p:nvGrpSpPr>
          <p:grpSpPr bwMode="auto">
            <a:xfrm>
              <a:off x="2352" y="1824"/>
              <a:ext cx="507" cy="247"/>
              <a:chOff x="2783" y="1470"/>
              <a:chExt cx="507" cy="247"/>
            </a:xfrm>
          </p:grpSpPr>
          <p:sp>
            <p:nvSpPr>
              <p:cNvPr id="11291" name="Line 86"/>
              <p:cNvSpPr>
                <a:spLocks noChangeShapeType="1"/>
              </p:cNvSpPr>
              <p:nvPr/>
            </p:nvSpPr>
            <p:spPr bwMode="auto">
              <a:xfrm rot="8284677" flipH="1">
                <a:off x="2975" y="1470"/>
                <a:ext cx="71" cy="99"/>
              </a:xfrm>
              <a:prstGeom prst="line">
                <a:avLst/>
              </a:prstGeom>
              <a:noFill/>
              <a:ln w="15875" cap="rnd">
                <a:solidFill>
                  <a:srgbClr val="990099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92" name="Line 87"/>
              <p:cNvSpPr>
                <a:spLocks noChangeShapeType="1"/>
              </p:cNvSpPr>
              <p:nvPr/>
            </p:nvSpPr>
            <p:spPr bwMode="auto">
              <a:xfrm rot="5165720" flipH="1">
                <a:off x="2797" y="1632"/>
                <a:ext cx="71" cy="99"/>
              </a:xfrm>
              <a:prstGeom prst="line">
                <a:avLst/>
              </a:prstGeom>
              <a:noFill/>
              <a:ln w="15875" cap="rnd">
                <a:solidFill>
                  <a:srgbClr val="990099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93" name="Line 88"/>
              <p:cNvSpPr>
                <a:spLocks noChangeShapeType="1"/>
              </p:cNvSpPr>
              <p:nvPr/>
            </p:nvSpPr>
            <p:spPr bwMode="auto">
              <a:xfrm rot="7139557" flipH="1">
                <a:off x="2884" y="1544"/>
                <a:ext cx="50" cy="99"/>
              </a:xfrm>
              <a:prstGeom prst="line">
                <a:avLst/>
              </a:prstGeom>
              <a:noFill/>
              <a:ln w="15875" cap="rnd">
                <a:solidFill>
                  <a:srgbClr val="990099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94" name="Line 89"/>
              <p:cNvSpPr>
                <a:spLocks noChangeShapeType="1"/>
              </p:cNvSpPr>
              <p:nvPr/>
            </p:nvSpPr>
            <p:spPr bwMode="auto">
              <a:xfrm>
                <a:off x="2996" y="1643"/>
                <a:ext cx="99" cy="52"/>
              </a:xfrm>
              <a:prstGeom prst="line">
                <a:avLst/>
              </a:prstGeom>
              <a:noFill/>
              <a:ln w="15875" cap="rnd">
                <a:solidFill>
                  <a:srgbClr val="990099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95" name="Line 90"/>
              <p:cNvSpPr>
                <a:spLocks noChangeShapeType="1"/>
              </p:cNvSpPr>
              <p:nvPr/>
            </p:nvSpPr>
            <p:spPr bwMode="auto">
              <a:xfrm>
                <a:off x="3095" y="1523"/>
                <a:ext cx="195" cy="63"/>
              </a:xfrm>
              <a:prstGeom prst="line">
                <a:avLst/>
              </a:prstGeom>
              <a:noFill/>
              <a:ln w="15875" cap="rnd">
                <a:solidFill>
                  <a:srgbClr val="990099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Quark Gluon Plasma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762000"/>
            <a:ext cx="8299450" cy="6096000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accent2"/>
                </a:solidFill>
              </a:rPr>
              <a:t>Latice</a:t>
            </a:r>
            <a:r>
              <a:rPr lang="en-US" sz="2000" dirty="0" smtClean="0">
                <a:solidFill>
                  <a:schemeClr val="accent2"/>
                </a:solidFill>
              </a:rPr>
              <a:t> QCD: </a:t>
            </a:r>
            <a:r>
              <a:rPr lang="en-US" sz="2000" dirty="0" smtClean="0">
                <a:solidFill>
                  <a:schemeClr val="tx1"/>
                </a:solidFill>
              </a:rPr>
              <a:t>transition hadrons -&gt; quarks and gluons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										</a:t>
            </a:r>
            <a:r>
              <a:rPr lang="en-US" sz="2000" dirty="0" smtClean="0">
                <a:solidFill>
                  <a:schemeClr val="tx1"/>
                </a:solidFill>
              </a:rPr>
              <a:t>QGP is not ideal gas !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accent2"/>
                </a:solidFill>
              </a:rPr>
              <a:t>Relativistic Heavy Ion Collider (RHIC):</a:t>
            </a:r>
          </a:p>
          <a:p>
            <a:pPr lvl="1"/>
            <a:r>
              <a:rPr lang="en-US" sz="1800" dirty="0" smtClean="0">
                <a:solidFill>
                  <a:schemeClr val="accent2"/>
                </a:solidFill>
              </a:rPr>
              <a:t>Macroscopic liquid: </a:t>
            </a:r>
          </a:p>
          <a:p>
            <a:pPr lvl="2"/>
            <a:r>
              <a:rPr lang="en-US" sz="1600" dirty="0" smtClean="0"/>
              <a:t>System size &gt; mean free path</a:t>
            </a:r>
          </a:p>
          <a:p>
            <a:pPr lvl="2"/>
            <a:r>
              <a:rPr lang="en-US" sz="1600" dirty="0" smtClean="0"/>
              <a:t>System lifetime &gt; relaxation time</a:t>
            </a:r>
          </a:p>
          <a:p>
            <a:pPr lvl="1"/>
            <a:r>
              <a:rPr lang="en-US" sz="1800" dirty="0" smtClean="0">
                <a:solidFill>
                  <a:schemeClr val="accent2"/>
                </a:solidFill>
              </a:rPr>
              <a:t>Perfect: shear viscosity/entropy ~ 0</a:t>
            </a:r>
          </a:p>
          <a:p>
            <a:r>
              <a:rPr lang="en-GB" sz="2000" dirty="0" smtClean="0">
                <a:solidFill>
                  <a:schemeClr val="accent2"/>
                </a:solidFill>
              </a:rPr>
              <a:t>LHC : </a:t>
            </a:r>
          </a:p>
          <a:p>
            <a:pPr lvl="1"/>
            <a:r>
              <a:rPr lang="en-GB" sz="1800" dirty="0" smtClean="0"/>
              <a:t>System is hotter</a:t>
            </a:r>
            <a:r>
              <a:rPr lang="en-GB" sz="1800" dirty="0" smtClean="0"/>
              <a:t>, denser, bigger</a:t>
            </a:r>
            <a:endParaRPr lang="en-US" sz="1800" dirty="0" smtClean="0"/>
          </a:p>
          <a:p>
            <a:pPr lvl="1"/>
            <a:r>
              <a:rPr lang="en-GB" sz="1800" dirty="0" smtClean="0"/>
              <a:t>Abundant production of hard probes</a:t>
            </a:r>
          </a:p>
        </p:txBody>
      </p:sp>
      <p:graphicFrame>
        <p:nvGraphicFramePr>
          <p:cNvPr id="18433" name="Object 2"/>
          <p:cNvGraphicFramePr>
            <a:graphicFrameLocks noChangeAspect="1"/>
          </p:cNvGraphicFramePr>
          <p:nvPr/>
        </p:nvGraphicFramePr>
        <p:xfrm>
          <a:off x="4481512" y="1828800"/>
          <a:ext cx="2681288" cy="739775"/>
        </p:xfrm>
        <a:graphic>
          <a:graphicData uri="http://schemas.openxmlformats.org/presentationml/2006/ole">
            <p:oleObj spid="_x0000_s18433" name="Equation" r:id="rId3" imgW="1473120" imgH="4060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48200" y="2667000"/>
            <a:ext cx="1790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g</a:t>
            </a:r>
            <a:r>
              <a:rPr lang="en-US" sz="1600" baseline="-25000" dirty="0" err="1" smtClean="0"/>
              <a:t>B</a:t>
            </a:r>
            <a:r>
              <a:rPr lang="en-US" sz="1600" dirty="0" smtClean="0"/>
              <a:t>=8</a:t>
            </a:r>
            <a:r>
              <a:rPr lang="en-US" sz="1600" baseline="-25000" dirty="0" smtClean="0"/>
              <a:t>c</a:t>
            </a:r>
            <a:r>
              <a:rPr lang="en-US" sz="1600" dirty="0" smtClean="0"/>
              <a:t>*2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=16</a:t>
            </a:r>
          </a:p>
          <a:p>
            <a:r>
              <a:rPr lang="en-US" sz="1600" dirty="0" err="1" smtClean="0"/>
              <a:t>g</a:t>
            </a:r>
            <a:r>
              <a:rPr lang="en-US" sz="1600" baseline="-25000" dirty="0" err="1" smtClean="0"/>
              <a:t>F</a:t>
            </a:r>
            <a:r>
              <a:rPr lang="en-US" sz="1600" dirty="0" smtClean="0"/>
              <a:t>=3</a:t>
            </a:r>
            <a:r>
              <a:rPr lang="en-US" sz="1600" baseline="-25000" dirty="0" smtClean="0"/>
              <a:t>f</a:t>
            </a:r>
            <a:r>
              <a:rPr lang="en-US" sz="1600" dirty="0" smtClean="0"/>
              <a:t>*3</a:t>
            </a:r>
            <a:r>
              <a:rPr lang="en-US" sz="1600" baseline="-25000" dirty="0" smtClean="0"/>
              <a:t>c</a:t>
            </a:r>
            <a:r>
              <a:rPr lang="en-US" sz="1600" dirty="0" smtClean="0"/>
              <a:t>*2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*2</a:t>
            </a:r>
            <a:r>
              <a:rPr lang="en-US" sz="1600" baseline="-25000" dirty="0" smtClean="0"/>
              <a:t>a</a:t>
            </a:r>
            <a:r>
              <a:rPr lang="en-US" sz="1600" dirty="0" smtClean="0"/>
              <a:t>=36</a:t>
            </a:r>
          </a:p>
          <a:p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19200"/>
            <a:ext cx="378931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ontent Placeholder 2"/>
          <p:cNvSpPr>
            <a:spLocks noGrp="1"/>
          </p:cNvSpPr>
          <p:nvPr>
            <p:ph idx="1"/>
          </p:nvPr>
        </p:nvSpPr>
        <p:spPr>
          <a:xfrm>
            <a:off x="158750" y="990600"/>
            <a:ext cx="8832850" cy="5105400"/>
          </a:xfrm>
        </p:spPr>
        <p:txBody>
          <a:bodyPr/>
          <a:lstStyle/>
          <a:p>
            <a:r>
              <a:rPr lang="en-GB" sz="2000" dirty="0" smtClean="0"/>
              <a:t>R</a:t>
            </a:r>
            <a:r>
              <a:rPr lang="en-GB" sz="2000" baseline="-25000" dirty="0" smtClean="0"/>
              <a:t>AA</a:t>
            </a:r>
            <a:r>
              <a:rPr lang="en-GB" sz="2000" dirty="0" smtClean="0"/>
              <a:t>(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) for charged particles </a:t>
            </a:r>
          </a:p>
          <a:p>
            <a:pPr>
              <a:buNone/>
            </a:pPr>
            <a:r>
              <a:rPr lang="en-GB" sz="2000" dirty="0" smtClean="0"/>
              <a:t>    produced in 0-5% centrality range </a:t>
            </a:r>
          </a:p>
          <a:p>
            <a:pPr lvl="1"/>
            <a:r>
              <a:rPr lang="en-GB" sz="1600" dirty="0" smtClean="0"/>
              <a:t>minimum (~ 0.14) for </a:t>
            </a:r>
            <a:r>
              <a:rPr lang="en-GB" sz="1600" dirty="0" err="1" smtClean="0"/>
              <a:t>p</a:t>
            </a:r>
            <a:r>
              <a:rPr lang="en-GB" sz="1600" baseline="-25000" dirty="0" err="1" smtClean="0"/>
              <a:t>T</a:t>
            </a:r>
            <a:r>
              <a:rPr lang="en-GB" sz="1600" dirty="0" smtClean="0"/>
              <a:t> ~ 6-7 </a:t>
            </a:r>
            <a:r>
              <a:rPr lang="en-GB" sz="1600" dirty="0" err="1" smtClean="0"/>
              <a:t>GeV</a:t>
            </a:r>
            <a:r>
              <a:rPr lang="en-GB" sz="1600" dirty="0" smtClean="0"/>
              <a:t>/c</a:t>
            </a:r>
          </a:p>
          <a:p>
            <a:pPr lvl="1"/>
            <a:r>
              <a:rPr lang="en-GB" sz="1600" dirty="0" smtClean="0"/>
              <a:t>then slow increase at high </a:t>
            </a:r>
            <a:r>
              <a:rPr lang="en-GB" sz="1600" dirty="0" err="1" smtClean="0"/>
              <a:t>p</a:t>
            </a:r>
            <a:r>
              <a:rPr lang="en-GB" sz="1600" baseline="-25000" dirty="0" err="1" smtClean="0"/>
              <a:t>T</a:t>
            </a:r>
            <a:r>
              <a:rPr lang="en-GB" sz="1600" dirty="0" smtClean="0"/>
              <a:t> </a:t>
            </a:r>
          </a:p>
          <a:p>
            <a:pPr lvl="1"/>
            <a:r>
              <a:rPr lang="en-GB" sz="1600" dirty="0" smtClean="0"/>
              <a:t>still significant suppression </a:t>
            </a:r>
          </a:p>
          <a:p>
            <a:pPr lvl="1">
              <a:buNone/>
            </a:pPr>
            <a:r>
              <a:rPr lang="en-GB" sz="1600" dirty="0" err="1" smtClean="0"/>
              <a:t>p</a:t>
            </a:r>
            <a:r>
              <a:rPr lang="en-GB" sz="1600" baseline="-25000" dirty="0" err="1" smtClean="0"/>
              <a:t>T</a:t>
            </a:r>
            <a:r>
              <a:rPr lang="en-GB" sz="1600" baseline="-25000" dirty="0" smtClean="0"/>
              <a:t> </a:t>
            </a:r>
            <a:r>
              <a:rPr lang="en-GB" sz="1600" dirty="0" smtClean="0"/>
              <a:t>~ 100 </a:t>
            </a:r>
            <a:r>
              <a:rPr lang="en-GB" sz="1600" dirty="0" err="1" smtClean="0"/>
              <a:t>GeV</a:t>
            </a:r>
            <a:r>
              <a:rPr lang="en-GB" sz="1600" dirty="0" smtClean="0"/>
              <a:t>/c !</a:t>
            </a:r>
            <a:endParaRPr lang="en-GB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essential quantitative constraint for</a:t>
            </a:r>
          </a:p>
          <a:p>
            <a:pPr>
              <a:buNone/>
            </a:pPr>
            <a:r>
              <a:rPr lang="en-GB" sz="2000" dirty="0" smtClean="0"/>
              <a:t>    </a:t>
            </a:r>
            <a:r>
              <a:rPr lang="en-GB" sz="2000" dirty="0" err="1" smtClean="0"/>
              <a:t>parton</a:t>
            </a:r>
            <a:r>
              <a:rPr lang="en-GB" sz="2000" dirty="0" smtClean="0"/>
              <a:t> energy loss models!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2" y="2667000"/>
            <a:ext cx="4916488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</a:t>
            </a:r>
            <a:r>
              <a:rPr lang="en-GB" baseline="-25000" dirty="0" smtClean="0"/>
              <a:t>AA</a:t>
            </a:r>
            <a:r>
              <a:rPr lang="en-GB" dirty="0" smtClean="0"/>
              <a:t> at LHC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638800" y="304800"/>
            <a:ext cx="3124200" cy="3745534"/>
            <a:chOff x="6046245" y="-503996"/>
            <a:chExt cx="3124200" cy="3745534"/>
          </a:xfrm>
        </p:grpSpPr>
        <p:sp>
          <p:nvSpPr>
            <p:cNvPr id="10" name="TextBox 9"/>
            <p:cNvSpPr txBox="1"/>
            <p:nvPr/>
          </p:nvSpPr>
          <p:spPr>
            <a:xfrm>
              <a:off x="6695087" y="-503996"/>
              <a:ext cx="2475358" cy="461665"/>
            </a:xfrm>
            <a:prstGeom prst="rect">
              <a:avLst/>
            </a:prstGeom>
            <a:solidFill>
              <a:srgbClr val="FFFF00">
                <a:alpha val="44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Clr>
                  <a:srgbClr val="FC0128"/>
                </a:buClr>
              </a:pPr>
              <a:r>
                <a:rPr lang="en-US" sz="2400" i="0" dirty="0" smtClean="0"/>
                <a:t>Non </a:t>
              </a:r>
              <a:r>
                <a:rPr lang="en-US" sz="2400" i="0" dirty="0" err="1" smtClean="0"/>
                <a:t>colour</a:t>
              </a:r>
              <a:r>
                <a:rPr lang="en-US" sz="2400" i="0" dirty="0" smtClean="0"/>
                <a:t> probes</a:t>
              </a:r>
              <a:endParaRPr lang="en-US" sz="2400" i="0" baseline="-25000" dirty="0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46245" y="29404"/>
              <a:ext cx="3097755" cy="3212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3400" y="3998913"/>
            <a:ext cx="299720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694971" y="3881735"/>
            <a:ext cx="2372829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i="0" dirty="0" smtClean="0"/>
              <a:t>NOT suppressed</a:t>
            </a:r>
            <a:endParaRPr lang="en-US" sz="2400" b="1" i="0" dirty="0"/>
          </a:p>
        </p:txBody>
      </p:sp>
      <p:graphicFrame>
        <p:nvGraphicFramePr>
          <p:cNvPr id="126977" name="Object 3"/>
          <p:cNvGraphicFramePr>
            <a:graphicFrameLocks noChangeAspect="1"/>
          </p:cNvGraphicFramePr>
          <p:nvPr/>
        </p:nvGraphicFramePr>
        <p:xfrm>
          <a:off x="381000" y="152400"/>
          <a:ext cx="1943100" cy="522288"/>
        </p:xfrm>
        <a:graphic>
          <a:graphicData uri="http://schemas.openxmlformats.org/presentationml/2006/ole">
            <p:oleObj spid="_x0000_s126977" name="Equation" r:id="rId6" imgW="144756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quenching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3250" cy="510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Jet quenching = Energy loss of fast </a:t>
            </a:r>
            <a:r>
              <a:rPr lang="en-US" sz="2000" dirty="0" err="1" smtClean="0">
                <a:solidFill>
                  <a:schemeClr val="tx1"/>
                </a:solidFill>
              </a:rPr>
              <a:t>parton</a:t>
            </a:r>
            <a:r>
              <a:rPr lang="en-US" sz="2000" dirty="0" smtClean="0">
                <a:solidFill>
                  <a:schemeClr val="tx1"/>
                </a:solidFill>
              </a:rPr>
              <a:t> in matter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jet(</a:t>
            </a:r>
            <a:r>
              <a:rPr lang="en-US" sz="1800" b="1" dirty="0" err="1" smtClean="0">
                <a:solidFill>
                  <a:schemeClr val="tx1"/>
                </a:solidFill>
              </a:rPr>
              <a:t>parton</a:t>
            </a:r>
            <a:r>
              <a:rPr lang="en-US" sz="1800" b="1" dirty="0" smtClean="0">
                <a:solidFill>
                  <a:schemeClr val="tx1"/>
                </a:solidFill>
              </a:rPr>
              <a:t>) E -&gt; jet E’ (=E-</a:t>
            </a:r>
            <a:r>
              <a:rPr lang="en-US" sz="1800" b="1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1800" b="1" dirty="0" smtClean="0">
                <a:solidFill>
                  <a:schemeClr val="tx1"/>
                </a:solidFill>
              </a:rPr>
              <a:t>E) + soft gluons (</a:t>
            </a:r>
            <a:r>
              <a:rPr lang="en-US" sz="1800" b="1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1800" b="1" dirty="0" smtClean="0">
                <a:solidFill>
                  <a:schemeClr val="tx1"/>
                </a:solidFill>
              </a:rPr>
              <a:t>E)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modified jet fragmentation function f(z)</a:t>
            </a:r>
            <a:r>
              <a:rPr lang="en-US" sz="1800" dirty="0" smtClean="0">
                <a:solidFill>
                  <a:schemeClr val="tx1"/>
                </a:solidFill>
              </a:rPr>
              <a:t> (= number &amp; energy distribution of hadrons) via matter</a:t>
            </a:r>
            <a:r>
              <a:rPr lang="en-US" sz="1800" b="1" dirty="0" smtClean="0">
                <a:solidFill>
                  <a:schemeClr val="tx1"/>
                </a:solidFill>
              </a:rPr>
              <a:t> induced gluon radiation</a:t>
            </a:r>
            <a:r>
              <a:rPr lang="en-US" sz="1800" dirty="0" smtClean="0">
                <a:solidFill>
                  <a:schemeClr val="tx1"/>
                </a:solidFill>
              </a:rPr>
              <a:t>/scattering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QCD energy loss </a:t>
            </a:r>
            <a:r>
              <a:rPr lang="en-US" sz="2000" b="1" dirty="0" smtClean="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2000" b="1" dirty="0" smtClean="0">
                <a:solidFill>
                  <a:schemeClr val="accent2"/>
                </a:solidFill>
              </a:rPr>
              <a:t>E</a:t>
            </a:r>
            <a:r>
              <a:rPr lang="en-US" sz="2000" dirty="0" smtClean="0">
                <a:solidFill>
                  <a:schemeClr val="accent2"/>
                </a:solidFill>
              </a:rPr>
              <a:t> =f(</a:t>
            </a:r>
            <a:r>
              <a:rPr lang="en-US" sz="2000" i="1" dirty="0" smtClean="0">
                <a:solidFill>
                  <a:schemeClr val="accent2"/>
                </a:solidFill>
              </a:rPr>
              <a:t>m</a:t>
            </a:r>
            <a:r>
              <a:rPr lang="en-US" sz="2000" dirty="0" smtClean="0">
                <a:solidFill>
                  <a:schemeClr val="accent2"/>
                </a:solidFill>
              </a:rPr>
              <a:t>) x </a:t>
            </a:r>
            <a:r>
              <a:rPr lang="en-US" sz="2000" dirty="0" err="1" smtClean="0">
                <a:solidFill>
                  <a:schemeClr val="accent2"/>
                </a:solidFill>
              </a:rPr>
              <a:t>c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q</a:t>
            </a:r>
            <a:r>
              <a:rPr lang="en-US" sz="2000" dirty="0" smtClean="0">
                <a:solidFill>
                  <a:schemeClr val="accent2"/>
                </a:solidFill>
              </a:rPr>
              <a:t> x q x L</a:t>
            </a:r>
            <a:r>
              <a:rPr lang="en-US" sz="2000" baseline="30000" dirty="0" smtClean="0">
                <a:solidFill>
                  <a:schemeClr val="accent2"/>
                </a:solidFill>
              </a:rPr>
              <a:t>2 </a:t>
            </a:r>
            <a:r>
              <a:rPr lang="en-US" sz="2000" dirty="0" smtClean="0">
                <a:solidFill>
                  <a:schemeClr val="accent2"/>
                </a:solidFill>
              </a:rPr>
              <a:t>x f(</a:t>
            </a:r>
            <a:r>
              <a:rPr lang="en-US" sz="2000" i="1" dirty="0" smtClean="0">
                <a:solidFill>
                  <a:schemeClr val="accent2"/>
                </a:solidFill>
              </a:rPr>
              <a:t>E</a:t>
            </a:r>
            <a:r>
              <a:rPr lang="en-US" sz="2000" dirty="0" smtClean="0">
                <a:solidFill>
                  <a:schemeClr val="accent2"/>
                </a:solidFill>
              </a:rPr>
              <a:t>) </a:t>
            </a:r>
            <a:r>
              <a:rPr lang="en-US" sz="2000" dirty="0" smtClean="0"/>
              <a:t>depends on:</a:t>
            </a:r>
          </a:p>
          <a:p>
            <a:pPr lvl="1"/>
            <a:r>
              <a:rPr lang="en-US" sz="1800" b="1" dirty="0" smtClean="0">
                <a:solidFill>
                  <a:schemeClr val="accent2"/>
                </a:solidFill>
              </a:rPr>
              <a:t>q</a:t>
            </a:r>
            <a:r>
              <a:rPr lang="en-US" sz="1800" dirty="0" smtClean="0"/>
              <a:t> : 'transport coefficient ' = property of medium (QGP &gt;&gt; nuclear matter)</a:t>
            </a:r>
          </a:p>
          <a:p>
            <a:pPr lvl="1"/>
            <a:r>
              <a:rPr lang="en-US" sz="1800" b="1" dirty="0" smtClean="0">
                <a:solidFill>
                  <a:schemeClr val="accent2"/>
                </a:solidFill>
              </a:rPr>
              <a:t>L</a:t>
            </a:r>
            <a:r>
              <a:rPr lang="en-US" sz="1800" dirty="0" smtClean="0">
                <a:solidFill>
                  <a:schemeClr val="accent2"/>
                </a:solidFill>
              </a:rPr>
              <a:t>:</a:t>
            </a:r>
            <a:r>
              <a:rPr lang="en-US" sz="1800" dirty="0" smtClean="0"/>
              <a:t> size of medium (~ L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b="1" dirty="0" err="1" smtClean="0">
                <a:solidFill>
                  <a:schemeClr val="accent2"/>
                </a:solidFill>
              </a:rPr>
              <a:t>c</a:t>
            </a:r>
            <a:r>
              <a:rPr lang="en-US" sz="1800" b="1" baseline="-25000" dirty="0" err="1" smtClean="0">
                <a:solidFill>
                  <a:schemeClr val="accent2"/>
                </a:solidFill>
              </a:rPr>
              <a:t>q</a:t>
            </a:r>
            <a:r>
              <a:rPr lang="en-US" sz="1800" dirty="0" smtClean="0"/>
              <a:t>: </a:t>
            </a:r>
            <a:r>
              <a:rPr lang="en-US" sz="1800" dirty="0" err="1" smtClean="0"/>
              <a:t>parton</a:t>
            </a:r>
            <a:r>
              <a:rPr lang="en-US" sz="1800" dirty="0" smtClean="0"/>
              <a:t> type (gluon &gt; quark)</a:t>
            </a:r>
          </a:p>
          <a:p>
            <a:pPr lvl="1"/>
            <a:r>
              <a:rPr lang="en-US" sz="1800" b="1" dirty="0" smtClean="0">
                <a:solidFill>
                  <a:schemeClr val="accent2"/>
                </a:solidFill>
              </a:rPr>
              <a:t>f(</a:t>
            </a:r>
            <a:r>
              <a:rPr lang="en-US" sz="1800" b="1" i="1" dirty="0" smtClean="0">
                <a:solidFill>
                  <a:schemeClr val="accent2"/>
                </a:solidFill>
              </a:rPr>
              <a:t>m</a:t>
            </a:r>
            <a:r>
              <a:rPr lang="en-US" sz="1800" b="1" dirty="0" smtClean="0">
                <a:solidFill>
                  <a:schemeClr val="accent2"/>
                </a:solidFill>
              </a:rPr>
              <a:t>)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/>
              <a:t>: quark mass (light q &gt; heavy Q)</a:t>
            </a:r>
          </a:p>
          <a:p>
            <a:pPr lvl="1"/>
            <a:r>
              <a:rPr lang="en-US" sz="1800" b="1" dirty="0" smtClean="0">
                <a:solidFill>
                  <a:schemeClr val="accent2"/>
                </a:solidFill>
              </a:rPr>
              <a:t>f(</a:t>
            </a:r>
            <a:r>
              <a:rPr lang="en-US" sz="1800" b="1" i="1" dirty="0" smtClean="0">
                <a:solidFill>
                  <a:schemeClr val="accent2"/>
                </a:solidFill>
              </a:rPr>
              <a:t>E</a:t>
            </a:r>
            <a:r>
              <a:rPr lang="en-US" sz="1800" b="1" dirty="0" smtClean="0">
                <a:solidFill>
                  <a:schemeClr val="accent2"/>
                </a:solidFill>
              </a:rPr>
              <a:t>)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/>
              <a:t>: jet energy (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E = constant or ~ </a:t>
            </a:r>
            <a:r>
              <a:rPr lang="en-US" sz="1800" dirty="0" err="1" smtClean="0"/>
              <a:t>ln</a:t>
            </a:r>
            <a:r>
              <a:rPr lang="en-US" sz="1800" dirty="0" smtClean="0"/>
              <a:t>(E))</a:t>
            </a:r>
            <a:br>
              <a:rPr lang="en-US" sz="1800" dirty="0" smtClean="0"/>
            </a:br>
            <a:endParaRPr lang="en-US" sz="1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4227" y="5613400"/>
            <a:ext cx="4077773" cy="863600"/>
            <a:chOff x="0" y="1035451"/>
            <a:chExt cx="4077773" cy="863600"/>
          </a:xfrm>
        </p:grpSpPr>
        <p:sp>
          <p:nvSpPr>
            <p:cNvPr id="14" name="Text Box 75"/>
            <p:cNvSpPr txBox="1">
              <a:spLocks noChangeArrowheads="1"/>
            </p:cNvSpPr>
            <p:nvPr/>
          </p:nvSpPr>
          <p:spPr bwMode="auto">
            <a:xfrm>
              <a:off x="0" y="1168543"/>
              <a:ext cx="151214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2000" b="1" i="0" dirty="0">
                  <a:solidFill>
                    <a:schemeClr val="tx1"/>
                  </a:solidFill>
                  <a:latin typeface="Times New Roman" pitchFamily="18" charset="0"/>
                </a:rPr>
                <a:t>beams of </a:t>
              </a:r>
            </a:p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2000" b="1" i="0" dirty="0">
                  <a:solidFill>
                    <a:schemeClr val="tx1"/>
                  </a:solidFill>
                  <a:latin typeface="Times New Roman" pitchFamily="18" charset="0"/>
                </a:rPr>
                <a:t>hard </a:t>
              </a:r>
              <a:r>
                <a:rPr lang="en-US" sz="2000" b="1" i="0" dirty="0" smtClean="0">
                  <a:solidFill>
                    <a:schemeClr val="tx1"/>
                  </a:solidFill>
                  <a:latin typeface="Times New Roman" pitchFamily="18" charset="0"/>
                </a:rPr>
                <a:t>probes</a:t>
              </a:r>
              <a:endParaRPr lang="en-US" sz="2000" b="1" i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15" name="Group 63"/>
            <p:cNvGrpSpPr/>
            <p:nvPr/>
          </p:nvGrpSpPr>
          <p:grpSpPr>
            <a:xfrm>
              <a:off x="1459985" y="1035451"/>
              <a:ext cx="2617788" cy="863600"/>
              <a:chOff x="1212850" y="1727429"/>
              <a:chExt cx="2617788" cy="863600"/>
            </a:xfrm>
          </p:grpSpPr>
          <p:grpSp>
            <p:nvGrpSpPr>
              <p:cNvPr id="16" name="Group 79"/>
              <p:cNvGrpSpPr>
                <a:grpSpLocks/>
              </p:cNvGrpSpPr>
              <p:nvPr/>
            </p:nvGrpSpPr>
            <p:grpSpPr bwMode="auto">
              <a:xfrm>
                <a:off x="1212850" y="1727429"/>
                <a:ext cx="1803400" cy="863600"/>
                <a:chOff x="1056" y="4256"/>
                <a:chExt cx="1136" cy="544"/>
              </a:xfrm>
            </p:grpSpPr>
            <p:sp>
              <p:nvSpPr>
                <p:cNvPr id="18" name="Rectangle 80"/>
                <p:cNvSpPr>
                  <a:spLocks noChangeArrowheads="1"/>
                </p:cNvSpPr>
                <p:nvPr/>
              </p:nvSpPr>
              <p:spPr bwMode="auto">
                <a:xfrm>
                  <a:off x="1056" y="4552"/>
                  <a:ext cx="552" cy="4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AutoShape 81"/>
                <p:cNvSpPr>
                  <a:spLocks noChangeArrowheads="1"/>
                </p:cNvSpPr>
                <p:nvPr/>
              </p:nvSpPr>
              <p:spPr bwMode="auto">
                <a:xfrm>
                  <a:off x="1592" y="4256"/>
                  <a:ext cx="600" cy="544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400" b="1" dirty="0">
                      <a:solidFill>
                        <a:schemeClr val="tx1"/>
                      </a:solidFill>
                      <a:latin typeface="Times New Roman" pitchFamily="18" charset="0"/>
                    </a:rPr>
                    <a:t>QGP </a:t>
                  </a: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400" b="1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endParaRPr lang="en-US" sz="1800" b="1" dirty="0">
                    <a:solidFill>
                      <a:schemeClr val="folHlink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7" name="AutoShape 103"/>
              <p:cNvSpPr>
                <a:spLocks noChangeArrowheads="1"/>
              </p:cNvSpPr>
              <p:nvPr/>
            </p:nvSpPr>
            <p:spPr bwMode="auto">
              <a:xfrm>
                <a:off x="2903538" y="2046517"/>
                <a:ext cx="927100" cy="165100"/>
              </a:xfrm>
              <a:prstGeom prst="rightArrow">
                <a:avLst>
                  <a:gd name="adj1" fmla="val 50000"/>
                  <a:gd name="adj2" fmla="val 140385"/>
                </a:avLst>
              </a:prstGeom>
              <a:pattFill prst="trellis">
                <a:fgClr>
                  <a:srgbClr val="99CC00"/>
                </a:fgClr>
                <a:bgClr>
                  <a:srgbClr val="FFFFFF"/>
                </a:bgClr>
              </a:pattFill>
              <a:ln w="381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5842904" y="5181600"/>
            <a:ext cx="33010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 smtClean="0">
                <a:solidFill>
                  <a:srgbClr val="0070C0"/>
                </a:solidFill>
              </a:rPr>
              <a:t>1) How much energy is lost ?</a:t>
            </a:r>
          </a:p>
          <a:p>
            <a:pPr algn="l"/>
            <a:r>
              <a:rPr lang="en-US" sz="2000" i="0" dirty="0" smtClean="0">
                <a:solidFill>
                  <a:srgbClr val="0070C0"/>
                </a:solidFill>
              </a:rPr>
              <a:t>measure 'hard' fragments</a:t>
            </a:r>
          </a:p>
          <a:p>
            <a:pPr algn="l"/>
            <a:r>
              <a:rPr lang="en-US" sz="2000" i="0" dirty="0" smtClean="0">
                <a:solidFill>
                  <a:srgbClr val="0070C0"/>
                </a:solidFill>
              </a:rPr>
              <a:t>2) Where (and how) is it lost ?</a:t>
            </a:r>
          </a:p>
          <a:p>
            <a:pPr algn="l"/>
            <a:r>
              <a:rPr lang="en-US" sz="2000" i="0" dirty="0" smtClean="0">
                <a:solidFill>
                  <a:srgbClr val="0070C0"/>
                </a:solidFill>
              </a:rPr>
              <a:t>3) Shows expected scaling </a:t>
            </a:r>
            <a:r>
              <a:rPr lang="en-US" sz="2400" i="0" dirty="0" smtClean="0">
                <a:solidFill>
                  <a:srgbClr val="0070C0"/>
                </a:solidFill>
              </a:rPr>
              <a:t>?</a:t>
            </a:r>
            <a:endParaRPr lang="en-US" sz="2400" i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12" y="1600200"/>
            <a:ext cx="4751388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457200" y="762000"/>
            <a:ext cx="8223250" cy="5105400"/>
          </a:xfrm>
        </p:spPr>
        <p:txBody>
          <a:bodyPr/>
          <a:lstStyle/>
          <a:p>
            <a:r>
              <a:rPr lang="en-GB" sz="2000" dirty="0" smtClean="0"/>
              <a:t>imbalance quantified by the </a:t>
            </a:r>
            <a:r>
              <a:rPr lang="en-GB" sz="2000" dirty="0" err="1" smtClean="0"/>
              <a:t>di</a:t>
            </a:r>
            <a:r>
              <a:rPr lang="en-GB" sz="2000" dirty="0" smtClean="0"/>
              <a:t>-jet asymmetry variable </a:t>
            </a:r>
            <a:r>
              <a:rPr lang="en-GB" sz="2000" i="1" dirty="0" smtClean="0"/>
              <a:t>A</a:t>
            </a:r>
            <a:r>
              <a:rPr lang="en-GB" sz="2000" i="1" baseline="-25000" dirty="0" smtClean="0"/>
              <a:t>J </a:t>
            </a:r>
            <a:r>
              <a:rPr lang="en-GB" sz="2000" dirty="0" smtClean="0"/>
              <a:t>:</a:t>
            </a:r>
            <a:endParaRPr lang="en-GB" sz="2000" i="1" baseline="-25000" dirty="0" smtClean="0"/>
          </a:p>
        </p:txBody>
      </p:sp>
      <p:sp>
        <p:nvSpPr>
          <p:cNvPr id="2052" name="Content Placeholder 6"/>
          <p:cNvSpPr>
            <a:spLocks noGrp="1"/>
          </p:cNvSpPr>
          <p:nvPr>
            <p:ph sz="half" idx="4294967295"/>
          </p:nvPr>
        </p:nvSpPr>
        <p:spPr>
          <a:xfrm>
            <a:off x="4953000" y="2133600"/>
            <a:ext cx="4038600" cy="2133600"/>
          </a:xfrm>
        </p:spPr>
        <p:txBody>
          <a:bodyPr/>
          <a:lstStyle/>
          <a:p>
            <a:r>
              <a:rPr lang="en-GB" sz="1800" dirty="0" smtClean="0"/>
              <a:t>with increasing centrality: </a:t>
            </a:r>
          </a:p>
          <a:p>
            <a:pPr>
              <a:buFont typeface="Wingdings" pitchFamily="2" charset="2"/>
              <a:buChar char="à"/>
            </a:pPr>
            <a:r>
              <a:rPr lang="en-GB" sz="1800" dirty="0" smtClean="0"/>
              <a:t>enhancement of asymmetric </a:t>
            </a:r>
            <a:r>
              <a:rPr lang="en-GB" sz="1800" dirty="0" err="1" smtClean="0"/>
              <a:t>di</a:t>
            </a:r>
            <a:r>
              <a:rPr lang="en-GB" sz="1800" dirty="0" smtClean="0"/>
              <a:t>-jets with respect to pp</a:t>
            </a:r>
          </a:p>
          <a:p>
            <a:pPr>
              <a:buFont typeface="Wingdings" pitchFamily="2" charset="2"/>
              <a:buChar char="à"/>
            </a:pPr>
            <a:r>
              <a:rPr lang="en-GB" sz="1400" dirty="0" smtClean="0"/>
              <a:t>&amp; HIJING + PYTHIA simulation</a:t>
            </a:r>
          </a:p>
          <a:p>
            <a:r>
              <a:rPr lang="el-GR" sz="2000" b="1" dirty="0" smtClean="0"/>
              <a:t>Δ</a:t>
            </a:r>
            <a:r>
              <a:rPr lang="en-US" sz="2000" b="1" dirty="0" smtClean="0"/>
              <a:t>E~20 </a:t>
            </a:r>
            <a:r>
              <a:rPr lang="en-US" sz="2000" b="1" dirty="0" err="1" smtClean="0"/>
              <a:t>GeV</a:t>
            </a:r>
            <a:endParaRPr lang="en-US" sz="2000" b="1" dirty="0" smtClean="0"/>
          </a:p>
          <a:p>
            <a:r>
              <a:rPr lang="en-US" sz="2000" b="1" dirty="0" smtClean="0"/>
              <a:t>Consistent with RHIC </a:t>
            </a:r>
            <a:endParaRPr lang="en-GB" sz="2000" b="1" dirty="0" smtClean="0"/>
          </a:p>
        </p:txBody>
      </p:sp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346200"/>
            <a:ext cx="316706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1447800" y="1219200"/>
          <a:ext cx="2073275" cy="431800"/>
        </p:xfrm>
        <a:graphic>
          <a:graphicData uri="http://schemas.openxmlformats.org/presentationml/2006/ole">
            <p:oleObj spid="_x0000_s107522" name="Equation" r:id="rId5" imgW="1218960" imgH="253800" progId="Equation.3">
              <p:embed/>
            </p:oleObj>
          </a:graphicData>
        </a:graphic>
      </p:graphicFrame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533400" y="5486400"/>
            <a:ext cx="2815568" cy="33855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en-GB" sz="1600" u="none" dirty="0"/>
              <a:t>ATLAS: PRL105 (2010) 252303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is lost ?</a:t>
            </a:r>
            <a:endParaRPr lang="en-US" dirty="0"/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8250" y="4191000"/>
            <a:ext cx="36385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 rot="-5400000">
            <a:off x="7161313" y="4913411"/>
            <a:ext cx="3581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0" dirty="0" err="1" smtClean="0"/>
              <a:t>Qin,Muleer:Phys.Rev.Lett</a:t>
            </a:r>
            <a:r>
              <a:rPr lang="en-US" sz="1400" i="0" dirty="0" smtClean="0"/>
              <a:t>. 106 (2011) 162302</a:t>
            </a:r>
            <a:endParaRPr lang="en-US" sz="140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105400"/>
          </a:xfrm>
        </p:spPr>
        <p:txBody>
          <a:bodyPr/>
          <a:lstStyle/>
          <a:p>
            <a:pPr>
              <a:buNone/>
            </a:pPr>
            <a:r>
              <a:rPr lang="en-GB" sz="2000" b="1" dirty="0" smtClean="0"/>
              <a:t>No visible angular </a:t>
            </a:r>
            <a:r>
              <a:rPr lang="en-GB" sz="2000" b="1" dirty="0" err="1" smtClean="0"/>
              <a:t>decorrelation</a:t>
            </a:r>
            <a:r>
              <a:rPr lang="en-GB" sz="2000" b="1" dirty="0" smtClean="0"/>
              <a:t> in </a:t>
            </a:r>
            <a:r>
              <a:rPr lang="el-GR" sz="2000" b="1" dirty="0" smtClean="0"/>
              <a:t>Δφ </a:t>
            </a:r>
            <a:r>
              <a:rPr lang="en-GB" sz="2000" b="1" dirty="0" err="1" smtClean="0"/>
              <a:t>wrt</a:t>
            </a:r>
            <a:r>
              <a:rPr lang="en-GB" sz="2000" b="1" dirty="0" smtClean="0"/>
              <a:t> pp collisions!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Font typeface="Wingdings" pitchFamily="2" charset="2"/>
              <a:buNone/>
            </a:pPr>
            <a:r>
              <a:rPr lang="en-GB" sz="2000" dirty="0" smtClean="0">
                <a:sym typeface="Wingdings" pitchFamily="2" charset="2"/>
              </a:rPr>
              <a:t> large imbalance effect on jet energy, but very little effect on jet direction!</a:t>
            </a:r>
          </a:p>
        </p:txBody>
      </p:sp>
      <p:pic>
        <p:nvPicPr>
          <p:cNvPr id="1259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65817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is it lost ?</a:t>
            </a:r>
          </a:p>
        </p:txBody>
      </p:sp>
      <p:sp>
        <p:nvSpPr>
          <p:cNvPr id="125957" name="TextBox 6"/>
          <p:cNvSpPr txBox="1">
            <a:spLocks noChangeArrowheads="1"/>
          </p:cNvSpPr>
          <p:nvPr/>
        </p:nvSpPr>
        <p:spPr bwMode="auto">
          <a:xfrm>
            <a:off x="6871133" y="5257800"/>
            <a:ext cx="2097808" cy="33855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en-GB" sz="1600" u="none" dirty="0"/>
              <a:t>CMS: arXiv:1102.1957</a:t>
            </a:r>
          </a:p>
        </p:txBody>
      </p:sp>
      <p:pic>
        <p:nvPicPr>
          <p:cNvPr id="6" name="Picture 5" descr="DiJet_Topology_RhoPhi_1-1024x7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6947" y="2514600"/>
            <a:ext cx="2407053" cy="1828800"/>
          </a:xfrm>
          <a:prstGeom prst="rect">
            <a:avLst/>
          </a:prstGeom>
        </p:spPr>
      </p:pic>
      <p:sp>
        <p:nvSpPr>
          <p:cNvPr id="9" name="Curved Left Arrow 8"/>
          <p:cNvSpPr/>
          <p:nvPr/>
        </p:nvSpPr>
        <p:spPr bwMode="auto">
          <a:xfrm rot="2400000">
            <a:off x="7857356" y="3034017"/>
            <a:ext cx="609600" cy="1143000"/>
          </a:xfrm>
          <a:prstGeom prst="curved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00" y="3962400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ΔΦ</a:t>
            </a:r>
            <a:r>
              <a:rPr lang="en-US" b="1" baseline="-25000" dirty="0" smtClean="0"/>
              <a:t>12</a:t>
            </a:r>
            <a:endParaRPr lang="en-US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000" dirty="0" smtClean="0"/>
              <a:t>distribution of the </a:t>
            </a:r>
            <a:r>
              <a:rPr lang="en-GB" sz="2000" dirty="0" err="1" smtClean="0"/>
              <a:t>momenta</a:t>
            </a:r>
            <a:r>
              <a:rPr lang="en-GB" sz="2000" dirty="0" smtClean="0"/>
              <a:t> of the fragments along the jet axis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651500" y="1773238"/>
            <a:ext cx="3097213" cy="1368425"/>
            <a:chOff x="539552" y="1556792"/>
            <a:chExt cx="3096344" cy="1368152"/>
          </a:xfrm>
        </p:grpSpPr>
        <p:sp>
          <p:nvSpPr>
            <p:cNvPr id="18448" name="Rectangle 10"/>
            <p:cNvSpPr>
              <a:spLocks noChangeArrowheads="1"/>
            </p:cNvSpPr>
            <p:nvPr/>
          </p:nvSpPr>
          <p:spPr bwMode="auto">
            <a:xfrm>
              <a:off x="539552" y="1556792"/>
              <a:ext cx="3096344" cy="1368152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8434" name="Object 3"/>
            <p:cNvGraphicFramePr>
              <a:graphicFrameLocks noChangeAspect="1"/>
            </p:cNvGraphicFramePr>
            <p:nvPr/>
          </p:nvGraphicFramePr>
          <p:xfrm>
            <a:off x="683568" y="1700808"/>
            <a:ext cx="2772308" cy="1008112"/>
          </p:xfrm>
          <a:graphic>
            <a:graphicData uri="http://schemas.openxmlformats.org/presentationml/2006/ole">
              <p:oleObj spid="_x0000_s109570" name="Equation" r:id="rId3" imgW="1257120" imgH="457200" progId="Equation.3">
                <p:embed/>
              </p:oleObj>
            </a:graphicData>
          </a:graphic>
        </p:graphicFrame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5425" y="1914525"/>
            <a:ext cx="5184775" cy="4105275"/>
            <a:chOff x="179512" y="1772816"/>
            <a:chExt cx="5184576" cy="4104456"/>
          </a:xfrm>
        </p:grpSpPr>
        <p:pic>
          <p:nvPicPr>
            <p:cNvPr id="1844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942" t="2603" r="2971" b="3302"/>
            <a:stretch>
              <a:fillRect/>
            </a:stretch>
          </p:blipFill>
          <p:spPr bwMode="auto">
            <a:xfrm>
              <a:off x="179512" y="1772816"/>
              <a:ext cx="5184576" cy="4104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4" name="Oval 12"/>
            <p:cNvSpPr>
              <a:spLocks noChangeArrowheads="1"/>
            </p:cNvSpPr>
            <p:nvPr/>
          </p:nvSpPr>
          <p:spPr bwMode="auto">
            <a:xfrm>
              <a:off x="1558786" y="4725144"/>
              <a:ext cx="144016" cy="144016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5" name="TextBox 13"/>
            <p:cNvSpPr txBox="1">
              <a:spLocks noChangeArrowheads="1"/>
            </p:cNvSpPr>
            <p:nvPr/>
          </p:nvSpPr>
          <p:spPr bwMode="auto">
            <a:xfrm>
              <a:off x="1763688" y="4619536"/>
              <a:ext cx="10502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u="none">
                  <a:solidFill>
                    <a:schemeClr val="bg1"/>
                  </a:solidFill>
                </a:rPr>
                <a:t>peripheral</a:t>
              </a:r>
            </a:p>
          </p:txBody>
        </p:sp>
        <p:sp>
          <p:nvSpPr>
            <p:cNvPr id="18446" name="Oval 14"/>
            <p:cNvSpPr>
              <a:spLocks noChangeArrowheads="1"/>
            </p:cNvSpPr>
            <p:nvPr/>
          </p:nvSpPr>
          <p:spPr bwMode="auto">
            <a:xfrm>
              <a:off x="1564252" y="4437112"/>
              <a:ext cx="144016" cy="144016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7" name="TextBox 15"/>
            <p:cNvSpPr txBox="1">
              <a:spLocks noChangeArrowheads="1"/>
            </p:cNvSpPr>
            <p:nvPr/>
          </p:nvSpPr>
          <p:spPr bwMode="auto">
            <a:xfrm>
              <a:off x="1763688" y="4365104"/>
              <a:ext cx="77136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u="none">
                  <a:solidFill>
                    <a:schemeClr val="bg1"/>
                  </a:solidFill>
                </a:rPr>
                <a:t>central</a:t>
              </a:r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435600" y="3284538"/>
            <a:ext cx="37084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en-GB" sz="2400" b="1" i="0" u="none" dirty="0">
                <a:latin typeface="Comic Sans MS" pitchFamily="66" charset="0"/>
              </a:rPr>
              <a:t>distribution is very similar in central and peripheral events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r>
              <a:rPr lang="en-GB" sz="2000" b="0" i="0" u="none" dirty="0">
                <a:latin typeface="Comic Sans MS" pitchFamily="66" charset="0"/>
              </a:rPr>
              <a:t>although quenching is very different…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à"/>
            </a:pPr>
            <a:r>
              <a:rPr lang="en-GB" sz="2400" b="0" i="0" u="none" dirty="0">
                <a:latin typeface="Comic Sans MS" pitchFamily="66" charset="0"/>
                <a:sym typeface="Wingdings" pitchFamily="2" charset="2"/>
              </a:rPr>
              <a:t>apparently no effect from quenching inside the jet cone</a:t>
            </a:r>
            <a:r>
              <a:rPr lang="en-GB" sz="2400" b="0" i="0" u="none" dirty="0" smtClean="0">
                <a:latin typeface="Comic Sans MS" pitchFamily="66" charset="0"/>
                <a:sym typeface="Wingdings" pitchFamily="2" charset="2"/>
              </a:rPr>
              <a:t>…</a:t>
            </a:r>
            <a:endParaRPr lang="en-GB" sz="2400" b="0" i="0" u="none" dirty="0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1481562" y="6170613"/>
            <a:ext cx="2769338" cy="33855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en-GB" sz="1600" u="none" dirty="0"/>
              <a:t>Brian Cole – ATLAS (QM2011)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is it lost ?</a:t>
            </a:r>
            <a:br>
              <a:rPr lang="en-US" dirty="0" smtClean="0"/>
            </a:br>
            <a:r>
              <a:rPr lang="en-US" sz="1800" dirty="0" smtClean="0"/>
              <a:t>Jet fragmentation function</a:t>
            </a:r>
            <a:endParaRPr lang="en-US" sz="1800" dirty="0"/>
          </a:p>
        </p:txBody>
      </p:sp>
      <p:sp>
        <p:nvSpPr>
          <p:cNvPr id="16" name="Oval 15"/>
          <p:cNvSpPr/>
          <p:nvPr/>
        </p:nvSpPr>
        <p:spPr bwMode="auto">
          <a:xfrm>
            <a:off x="2514600" y="2362200"/>
            <a:ext cx="228600" cy="228600"/>
          </a:xfrm>
          <a:prstGeom prst="ellipse">
            <a:avLst/>
          </a:prstGeom>
          <a:solidFill>
            <a:srgbClr val="FFFF00">
              <a:alpha val="5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590800" y="2362200"/>
            <a:ext cx="228600" cy="228600"/>
          </a:xfrm>
          <a:prstGeom prst="ellipse">
            <a:avLst/>
          </a:prstGeom>
          <a:solidFill>
            <a:srgbClr val="FFFF00">
              <a:alpha val="5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590800" y="2743200"/>
            <a:ext cx="228600" cy="228600"/>
          </a:xfrm>
          <a:prstGeom prst="ellipse">
            <a:avLst/>
          </a:prstGeom>
          <a:solidFill>
            <a:srgbClr val="FFFF00">
              <a:alpha val="5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743200" y="2743200"/>
            <a:ext cx="228600" cy="228600"/>
          </a:xfrm>
          <a:prstGeom prst="ellipse">
            <a:avLst/>
          </a:prstGeom>
          <a:solidFill>
            <a:srgbClr val="FFFF00">
              <a:alpha val="5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9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3909" name="TextBox 5"/>
          <p:cNvSpPr txBox="1">
            <a:spLocks noChangeArrowheads="1"/>
          </p:cNvSpPr>
          <p:nvPr/>
        </p:nvSpPr>
        <p:spPr bwMode="auto">
          <a:xfrm>
            <a:off x="5524500" y="6021388"/>
            <a:ext cx="3543127" cy="400097"/>
          </a:xfrm>
          <a:prstGeom prst="rect">
            <a:avLst/>
          </a:prstGeom>
          <a:solidFill>
            <a:schemeClr val="accent2">
              <a:alpha val="52156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000" dirty="0" err="1">
                <a:latin typeface="Arial" charset="0"/>
                <a:cs typeface="Arial" charset="0"/>
              </a:rPr>
              <a:t>B.Wyslouch</a:t>
            </a:r>
            <a:r>
              <a:rPr lang="en-US" sz="2000" dirty="0">
                <a:latin typeface="Arial" charset="0"/>
                <a:cs typeface="Arial" charset="0"/>
              </a:rPr>
              <a:t>, </a:t>
            </a:r>
            <a:r>
              <a:rPr lang="en-US" sz="2000" dirty="0" smtClean="0">
                <a:latin typeface="Arial" charset="0"/>
                <a:cs typeface="Arial" charset="0"/>
              </a:rPr>
              <a:t>CMS, EPIC2011</a:t>
            </a:r>
            <a:endParaRPr lang="en-US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/>
          <p:nvPr/>
        </p:nvGrpSpPr>
        <p:grpSpPr>
          <a:xfrm>
            <a:off x="0" y="959579"/>
            <a:ext cx="5329084" cy="4066387"/>
            <a:chOff x="0" y="959579"/>
            <a:chExt cx="5329084" cy="4066387"/>
          </a:xfrm>
        </p:grpSpPr>
        <p:pic>
          <p:nvPicPr>
            <p:cNvPr id="29" name="Content Placeholder 8" descr="2011-May-18-D0Kpi-DplusKpipi-Raa-020CC-Preliminary-GlobalUnc-170511.eps"/>
            <p:cNvPicPr>
              <a:picLocks noChangeAspect="1"/>
            </p:cNvPicPr>
            <p:nvPr/>
          </p:nvPicPr>
          <p:blipFill>
            <a:blip r:embed="rId2" cstate="print"/>
            <a:srcRect l="1029" t="6667" r="9661"/>
            <a:stretch>
              <a:fillRect/>
            </a:stretch>
          </p:blipFill>
          <p:spPr>
            <a:xfrm>
              <a:off x="0" y="959579"/>
              <a:ext cx="5329084" cy="4066387"/>
            </a:xfrm>
            <a:prstGeom prst="rect">
              <a:avLst/>
            </a:prstGeom>
          </p:spPr>
        </p:pic>
        <p:grpSp>
          <p:nvGrpSpPr>
            <p:cNvPr id="10" name="Group 20"/>
            <p:cNvGrpSpPr/>
            <p:nvPr/>
          </p:nvGrpSpPr>
          <p:grpSpPr>
            <a:xfrm>
              <a:off x="2063578" y="3217904"/>
              <a:ext cx="3240925" cy="852650"/>
              <a:chOff x="5762398" y="2822022"/>
              <a:chExt cx="3240925" cy="1198992"/>
            </a:xfrm>
          </p:grpSpPr>
          <p:sp>
            <p:nvSpPr>
              <p:cNvPr id="34" name="Text Box 6"/>
              <p:cNvSpPr txBox="1">
                <a:spLocks noChangeArrowheads="1"/>
              </p:cNvSpPr>
              <p:nvPr/>
            </p:nvSpPr>
            <p:spPr bwMode="auto">
              <a:xfrm>
                <a:off x="7115908" y="3130796"/>
                <a:ext cx="1887415" cy="522420"/>
              </a:xfrm>
              <a:prstGeom prst="rect">
                <a:avLst/>
              </a:prstGeom>
              <a:solidFill>
                <a:srgbClr val="FFFF00">
                  <a:alpha val="36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0000" tIns="46800" rIns="90000" bIns="46800">
                <a:spAutoFit/>
              </a:bodyPr>
              <a:lstStyle/>
              <a:p>
                <a:r>
                  <a:rPr lang="en-US" sz="1800" dirty="0" smtClean="0">
                    <a:latin typeface="Symbol" pitchFamily="18" charset="2"/>
                  </a:rPr>
                  <a:t>(p</a:t>
                </a:r>
                <a:r>
                  <a:rPr lang="en-US" sz="1800" baseline="30000" dirty="0" smtClean="0"/>
                  <a:t>+</a:t>
                </a:r>
                <a:r>
                  <a:rPr lang="en-US" sz="1800" dirty="0" smtClean="0"/>
                  <a:t> + </a:t>
                </a:r>
                <a:r>
                  <a:rPr lang="en-US" sz="1800" dirty="0" smtClean="0">
                    <a:latin typeface="Symbol" pitchFamily="18" charset="2"/>
                  </a:rPr>
                  <a:t>p</a:t>
                </a:r>
                <a:r>
                  <a:rPr lang="en-US" sz="1800" baseline="30000" dirty="0" smtClean="0">
                    <a:latin typeface="Symbol" pitchFamily="18" charset="2"/>
                  </a:rPr>
                  <a:t>-</a:t>
                </a:r>
                <a:r>
                  <a:rPr lang="en-US" sz="1800" dirty="0" smtClean="0"/>
                  <a:t>) R</a:t>
                </a:r>
                <a:r>
                  <a:rPr lang="en-US" sz="1800" baseline="-25000" dirty="0" smtClean="0"/>
                  <a:t>AA</a:t>
                </a:r>
                <a:r>
                  <a:rPr lang="en-US" sz="1800" dirty="0" smtClean="0"/>
                  <a:t> </a:t>
                </a:r>
                <a:endParaRPr lang="en-US" sz="1800" dirty="0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 bwMode="auto">
              <a:xfrm rot="16200000" flipH="1">
                <a:off x="8194431" y="3692768"/>
                <a:ext cx="492369" cy="16412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 rot="5400000">
                <a:off x="5599572" y="2984848"/>
                <a:ext cx="479290" cy="153637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3" name="Straight Arrow Connector 52"/>
              <p:cNvCxnSpPr/>
              <p:nvPr/>
            </p:nvCxnSpPr>
            <p:spPr bwMode="auto">
              <a:xfrm rot="16200000" flipH="1">
                <a:off x="5907247" y="3017463"/>
                <a:ext cx="625049" cy="29209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Mass &amp; </a:t>
            </a:r>
            <a:r>
              <a:rPr lang="en-US" sz="3200" dirty="0" err="1" smtClean="0"/>
              <a:t>Colour</a:t>
            </a:r>
            <a:r>
              <a:rPr lang="en-US" sz="3200" dirty="0" smtClean="0"/>
              <a:t> Charge Dependence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52400" y="609600"/>
            <a:ext cx="8915400" cy="5181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1600" b="1" dirty="0" smtClean="0"/>
              <a:t>Measure Heavy Quarks (</a:t>
            </a:r>
            <a:r>
              <a:rPr lang="en-US" sz="1600" b="1" dirty="0" err="1" smtClean="0"/>
              <a:t>c,b</a:t>
            </a:r>
            <a:r>
              <a:rPr lang="en-US" sz="1600" b="1" dirty="0" smtClean="0"/>
              <a:t>) versus </a:t>
            </a:r>
            <a:r>
              <a:rPr lang="en-US" sz="1600" b="1" dirty="0" smtClean="0">
                <a:latin typeface="Symbol" pitchFamily="18" charset="2"/>
              </a:rPr>
              <a:t>p</a:t>
            </a:r>
            <a:r>
              <a:rPr lang="en-US" sz="1600" b="1" dirty="0" smtClean="0"/>
              <a:t> </a:t>
            </a:r>
            <a:r>
              <a:rPr lang="en-US" sz="1400" dirty="0" smtClean="0"/>
              <a:t>(gluon fragmentation dominates </a:t>
            </a:r>
            <a:r>
              <a:rPr lang="en-US" sz="1400" dirty="0" smtClean="0">
                <a:latin typeface="Symbol" pitchFamily="18" charset="2"/>
              </a:rPr>
              <a:t>p</a:t>
            </a:r>
            <a:r>
              <a:rPr lang="en-US" sz="1400" dirty="0" smtClean="0"/>
              <a:t> at LHC)</a:t>
            </a:r>
            <a:endParaRPr lang="en-US" sz="1400" dirty="0"/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5872165" y="5257800"/>
            <a:ext cx="3271838" cy="708025"/>
            <a:chOff x="3626" y="925"/>
            <a:chExt cx="2061" cy="446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626" y="925"/>
              <a:ext cx="2061" cy="446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2000" i="0" dirty="0">
                  <a:solidFill>
                    <a:srgbClr val="000000"/>
                  </a:solidFill>
                </a:rPr>
                <a:t>jet quenching </a:t>
              </a:r>
              <a:endParaRPr lang="en-US" sz="2000" i="0" dirty="0" smtClean="0">
                <a:solidFill>
                  <a:srgbClr val="000000"/>
                </a:solidFill>
              </a:endParaRPr>
            </a:p>
            <a:p>
              <a:pPr algn="ctr">
                <a:buClrTx/>
                <a:buFontTx/>
                <a:buNone/>
              </a:pPr>
              <a:r>
                <a:rPr lang="en-US" sz="2000" i="0" dirty="0" smtClean="0">
                  <a:latin typeface="Symbol" pitchFamily="18" charset="2"/>
                </a:rPr>
                <a:t>D</a:t>
              </a:r>
              <a:r>
                <a:rPr lang="en-US" sz="2000" i="0" dirty="0" smtClean="0"/>
                <a:t>E </a:t>
              </a:r>
              <a:r>
                <a:rPr lang="en-US" sz="2000" i="0" dirty="0"/>
                <a:t>~  f(m) </a:t>
              </a:r>
              <a:r>
                <a:rPr lang="en-US" sz="2000" i="0" dirty="0">
                  <a:solidFill>
                    <a:schemeClr val="tx1"/>
                  </a:solidFill>
                </a:rPr>
                <a:t>x</a:t>
              </a:r>
              <a:r>
                <a:rPr lang="en-US" sz="2000" i="0" dirty="0"/>
                <a:t> </a:t>
              </a:r>
              <a:r>
                <a:rPr lang="en-US" sz="2000" i="0" dirty="0" err="1"/>
                <a:t>c</a:t>
              </a:r>
              <a:r>
                <a:rPr lang="en-US" sz="2000" i="0" baseline="-25000" dirty="0" err="1"/>
                <a:t>q</a:t>
              </a:r>
              <a:r>
                <a:rPr lang="en-US" sz="2000" i="0" dirty="0"/>
                <a:t> </a:t>
              </a:r>
              <a:r>
                <a:rPr lang="en-US" sz="2000" i="0" dirty="0">
                  <a:solidFill>
                    <a:schemeClr val="tx1"/>
                  </a:solidFill>
                </a:rPr>
                <a:t>x</a:t>
              </a:r>
              <a:r>
                <a:rPr lang="en-US" sz="2000" i="0" dirty="0"/>
                <a:t> q </a:t>
              </a:r>
              <a:r>
                <a:rPr lang="en-US" sz="2000" i="0" dirty="0">
                  <a:solidFill>
                    <a:schemeClr val="tx1"/>
                  </a:solidFill>
                </a:rPr>
                <a:t>x</a:t>
              </a:r>
              <a:r>
                <a:rPr lang="en-US" sz="2000" i="0" dirty="0"/>
                <a:t> L</a:t>
              </a:r>
              <a:r>
                <a:rPr lang="en-US" sz="2000" i="0" baseline="30000" dirty="0"/>
                <a:t>2 </a:t>
              </a:r>
              <a:r>
                <a:rPr lang="en-US" sz="2000" i="0" dirty="0">
                  <a:solidFill>
                    <a:schemeClr val="tx1"/>
                  </a:solidFill>
                </a:rPr>
                <a:t>x</a:t>
              </a:r>
              <a:r>
                <a:rPr lang="en-US" sz="2000" i="0" dirty="0"/>
                <a:t> f(E</a:t>
              </a:r>
              <a:r>
                <a:rPr lang="en-US" sz="2000" i="0" dirty="0" smtClean="0"/>
                <a:t>)</a:t>
              </a:r>
              <a:endParaRPr lang="en-US" sz="2000" i="0" dirty="0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727" y="1016"/>
              <a:ext cx="191" cy="1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</a:rPr>
                <a:t>^</a:t>
              </a:r>
            </a:p>
          </p:txBody>
        </p:sp>
      </p:grpSp>
      <p:grpSp>
        <p:nvGrpSpPr>
          <p:cNvPr id="16" name="Group 20"/>
          <p:cNvGrpSpPr/>
          <p:nvPr/>
        </p:nvGrpSpPr>
        <p:grpSpPr>
          <a:xfrm>
            <a:off x="5373533" y="1877761"/>
            <a:ext cx="3770467" cy="2694239"/>
            <a:chOff x="5250425" y="2147922"/>
            <a:chExt cx="3770467" cy="2694239"/>
          </a:xfrm>
        </p:grpSpPr>
        <p:pic>
          <p:nvPicPr>
            <p:cNvPr id="8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 l="20383" t="45898" r="15924" b="27695"/>
            <a:stretch>
              <a:fillRect/>
            </a:stretch>
          </p:blipFill>
          <p:spPr bwMode="auto">
            <a:xfrm>
              <a:off x="5302967" y="2421706"/>
              <a:ext cx="3717925" cy="24177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390733" y="4611329"/>
              <a:ext cx="2480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buClr>
                  <a:srgbClr val="FC0128"/>
                </a:buClr>
              </a:pPr>
              <a:r>
                <a:rPr lang="en-GB" sz="1000" dirty="0" smtClean="0">
                  <a:solidFill>
                    <a:schemeClr val="tx1"/>
                  </a:solidFill>
                </a:rPr>
                <a:t>N Armesto et al., PRD 71 (2005) 054027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50425" y="2147922"/>
              <a:ext cx="3649752" cy="313932"/>
            </a:xfrm>
            <a:prstGeom prst="rect">
              <a:avLst/>
            </a:prstGeom>
            <a:solidFill>
              <a:srgbClr val="BBF1F7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D-Meson suppression / </a:t>
              </a:r>
              <a:r>
                <a:rPr lang="en-US" sz="1600" dirty="0" smtClean="0">
                  <a:latin typeface="Symbol" pitchFamily="18" charset="2"/>
                </a:rPr>
                <a:t>p</a:t>
              </a:r>
              <a:r>
                <a:rPr lang="en-US" sz="1600" dirty="0" smtClean="0"/>
                <a:t> suppression</a:t>
              </a:r>
              <a:endParaRPr lang="en-US" sz="1600" baseline="-25000" dirty="0"/>
            </a:p>
          </p:txBody>
        </p:sp>
        <p:sp>
          <p:nvSpPr>
            <p:cNvPr id="14" name="TextBox 21"/>
            <p:cNvSpPr txBox="1">
              <a:spLocks noChangeArrowheads="1"/>
            </p:cNvSpPr>
            <p:nvPr/>
          </p:nvSpPr>
          <p:spPr bwMode="auto">
            <a:xfrm>
              <a:off x="7053509" y="3007852"/>
              <a:ext cx="1516761" cy="3139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</a:rPr>
                <a:t>Colour</a:t>
              </a:r>
              <a:r>
                <a:rPr lang="en-US" sz="1600" dirty="0" smtClean="0">
                  <a:solidFill>
                    <a:srgbClr val="FF0000"/>
                  </a:solidFill>
                </a:rPr>
                <a:t> Charge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21"/>
            <p:cNvSpPr txBox="1">
              <a:spLocks noChangeArrowheads="1"/>
            </p:cNvSpPr>
            <p:nvPr/>
          </p:nvSpPr>
          <p:spPr bwMode="auto">
            <a:xfrm>
              <a:off x="5800611" y="2648975"/>
              <a:ext cx="2242923" cy="3139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Colour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Charge + Mass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5400000">
              <a:off x="6081252" y="3131574"/>
              <a:ext cx="481781" cy="39329"/>
            </a:xfrm>
            <a:prstGeom prst="straightConnector1">
              <a:avLst/>
            </a:prstGeom>
            <a:noFill/>
            <a:ln w="1905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rot="10800000" flipV="1">
              <a:off x="6469629" y="3274142"/>
              <a:ext cx="668591" cy="471948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" name="Group 40"/>
          <p:cNvGrpSpPr/>
          <p:nvPr/>
        </p:nvGrpSpPr>
        <p:grpSpPr>
          <a:xfrm>
            <a:off x="3072582" y="3879621"/>
            <a:ext cx="3357715" cy="653053"/>
            <a:chOff x="2974260" y="3889453"/>
            <a:chExt cx="3357715" cy="65305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2989007" y="3923072"/>
              <a:ext cx="3342968" cy="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rot="5400000">
              <a:off x="6018136" y="4237705"/>
              <a:ext cx="608809" cy="794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rot="5400000">
              <a:off x="2670252" y="4193461"/>
              <a:ext cx="608809" cy="794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5" name="TextBox 44"/>
          <p:cNvSpPr txBox="1"/>
          <p:nvPr/>
        </p:nvSpPr>
        <p:spPr>
          <a:xfrm>
            <a:off x="0" y="5049897"/>
            <a:ext cx="5701497" cy="1138773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- </a:t>
            </a:r>
            <a:r>
              <a:rPr lang="en-US" sz="2000" b="1" i="0" dirty="0" smtClean="0"/>
              <a:t>R</a:t>
            </a:r>
            <a:r>
              <a:rPr lang="en-US" sz="2000" b="1" i="0" baseline="-25000" dirty="0" smtClean="0"/>
              <a:t>AA</a:t>
            </a:r>
            <a:r>
              <a:rPr lang="en-US" sz="2000" b="1" i="0" dirty="0" smtClean="0"/>
              <a:t> </a:t>
            </a:r>
            <a:r>
              <a:rPr lang="en-US" sz="2000" b="1" i="0" u="sng" dirty="0" smtClean="0"/>
              <a:t>prompt</a:t>
            </a:r>
            <a:r>
              <a:rPr lang="en-US" sz="2000" b="1" i="0" dirty="0" smtClean="0"/>
              <a:t> charm ≈ R</a:t>
            </a:r>
            <a:r>
              <a:rPr lang="en-US" sz="2000" b="1" i="0" baseline="-25000" dirty="0" smtClean="0"/>
              <a:t>AA</a:t>
            </a:r>
            <a:r>
              <a:rPr lang="en-US" sz="2000" b="1" i="0" dirty="0" smtClean="0"/>
              <a:t> </a:t>
            </a:r>
            <a:r>
              <a:rPr lang="en-US" sz="2000" b="1" i="0" u="sng" dirty="0" smtClean="0"/>
              <a:t>pions</a:t>
            </a:r>
            <a:r>
              <a:rPr lang="en-US" sz="2000" b="1" i="0" dirty="0" smtClean="0"/>
              <a:t> for </a:t>
            </a:r>
            <a:r>
              <a:rPr lang="en-US" sz="2000" b="1" i="0" dirty="0" err="1" smtClean="0"/>
              <a:t>p</a:t>
            </a:r>
            <a:r>
              <a:rPr lang="en-US" sz="2000" b="1" i="0" baseline="-25000" dirty="0" err="1" smtClean="0"/>
              <a:t>T</a:t>
            </a:r>
            <a:r>
              <a:rPr lang="en-US" sz="2000" b="1" i="0" dirty="0" smtClean="0"/>
              <a:t> &gt; 5-6 GeV</a:t>
            </a:r>
            <a:br>
              <a:rPr lang="en-US" sz="2000" b="1" i="0" dirty="0" smtClean="0"/>
            </a:br>
            <a:r>
              <a:rPr lang="en-US" sz="2000" b="1" dirty="0" smtClean="0"/>
              <a:t>	</a:t>
            </a:r>
            <a:r>
              <a:rPr lang="en-US" sz="2000" i="0" dirty="0" smtClean="0">
                <a:solidFill>
                  <a:schemeClr val="tx1"/>
                </a:solidFill>
              </a:rPr>
              <a:t>expected difference factor 2 @ 8 GeV</a:t>
            </a:r>
          </a:p>
          <a:p>
            <a:pPr algn="l"/>
            <a:r>
              <a:rPr lang="en-US" sz="2000" i="0" dirty="0" smtClean="0"/>
              <a:t>- R</a:t>
            </a:r>
            <a:r>
              <a:rPr lang="en-US" sz="2000" i="0" baseline="-25000" dirty="0" smtClean="0"/>
              <a:t>AA</a:t>
            </a:r>
            <a:r>
              <a:rPr lang="en-US" sz="2000" i="0" dirty="0" smtClean="0"/>
              <a:t> charm &gt; R</a:t>
            </a:r>
            <a:r>
              <a:rPr lang="en-US" sz="2000" i="0" baseline="-25000" dirty="0" smtClean="0"/>
              <a:t>AA</a:t>
            </a:r>
            <a:r>
              <a:rPr lang="en-US" sz="2000" i="0" dirty="0" smtClean="0"/>
              <a:t> </a:t>
            </a:r>
            <a:r>
              <a:rPr lang="en-US" sz="2000" i="0" dirty="0" smtClean="0">
                <a:latin typeface="Symbol" pitchFamily="18" charset="2"/>
              </a:rPr>
              <a:t>p</a:t>
            </a:r>
            <a:r>
              <a:rPr lang="en-US" sz="2000" i="0" dirty="0" smtClean="0"/>
              <a:t> for </a:t>
            </a:r>
            <a:r>
              <a:rPr lang="en-US" sz="2000" i="0" dirty="0" err="1" smtClean="0"/>
              <a:t>p</a:t>
            </a:r>
            <a:r>
              <a:rPr lang="en-US" sz="2000" i="0" baseline="-25000" dirty="0" err="1" smtClean="0"/>
              <a:t>T</a:t>
            </a:r>
            <a:r>
              <a:rPr lang="en-US" sz="2000" i="0" dirty="0" smtClean="0"/>
              <a:t> &lt; 5 </a:t>
            </a:r>
            <a:r>
              <a:rPr lang="en-US" sz="2000" i="0" dirty="0" err="1" smtClean="0"/>
              <a:t>GeV</a:t>
            </a:r>
            <a:r>
              <a:rPr lang="en-US" sz="2000" i="0" dirty="0" smtClean="0"/>
              <a:t> 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6086" y="6321520"/>
            <a:ext cx="7586116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i="0" dirty="0" smtClean="0">
                <a:solidFill>
                  <a:srgbClr val="FF0000"/>
                </a:solidFill>
              </a:rPr>
              <a:t>Needs better statistics &amp; quantitative comparison with other models</a:t>
            </a:r>
            <a:endParaRPr lang="en-US" sz="2000" b="1" i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6629400" y="5562600"/>
            <a:ext cx="481780" cy="46211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62800" y="5562600"/>
            <a:ext cx="481780" cy="46211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625358" y="2906145"/>
            <a:ext cx="2402945" cy="371513"/>
          </a:xfrm>
          <a:prstGeom prst="rect">
            <a:avLst/>
          </a:prstGeom>
          <a:solidFill>
            <a:srgbClr val="FFFF00">
              <a:alpha val="3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i="0" dirty="0" smtClean="0">
                <a:latin typeface="+mn-lt"/>
              </a:rPr>
              <a:t>Charm </a:t>
            </a:r>
            <a:r>
              <a:rPr lang="en-US" sz="1800" dirty="0" smtClean="0">
                <a:latin typeface="+mn-lt"/>
              </a:rPr>
              <a:t>Mesons </a:t>
            </a:r>
            <a:r>
              <a:rPr lang="en-US" sz="1800" dirty="0" smtClean="0"/>
              <a:t>R</a:t>
            </a:r>
            <a:r>
              <a:rPr lang="en-US" sz="1800" baseline="-25000" dirty="0" smtClean="0"/>
              <a:t>AA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3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/>
          <a:srcRect r="2621"/>
          <a:stretch>
            <a:fillRect/>
          </a:stretch>
        </p:blipFill>
        <p:spPr bwMode="auto">
          <a:xfrm>
            <a:off x="2232025" y="1676400"/>
            <a:ext cx="69119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9775"/>
            <a:ext cx="4203700" cy="8096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334780"/>
            <a:ext cx="858440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0" dirty="0" smtClean="0"/>
              <a:t>The journey to terra incognita of heavy ions continues!</a:t>
            </a:r>
            <a:endParaRPr lang="en-US" b="1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105400"/>
          </a:xfrm>
          <a:noFill/>
        </p:spPr>
        <p:txBody>
          <a:bodyPr/>
          <a:lstStyle/>
          <a:p>
            <a:r>
              <a:rPr lang="en-US" sz="2400" dirty="0" smtClean="0"/>
              <a:t>Journey started ~35 years ago: QGP was presumed </a:t>
            </a:r>
          </a:p>
          <a:p>
            <a:r>
              <a:rPr lang="en-US" sz="2400" dirty="0" smtClean="0"/>
              <a:t>QGP observed at LHC</a:t>
            </a:r>
            <a:r>
              <a:rPr lang="en-US" dirty="0" smtClean="0"/>
              <a:t>:</a:t>
            </a:r>
          </a:p>
          <a:p>
            <a:pPr lvl="1"/>
            <a:r>
              <a:rPr lang="en-US" sz="2000" b="1" dirty="0" smtClean="0"/>
              <a:t>Collective flow </a:t>
            </a:r>
          </a:p>
          <a:p>
            <a:pPr lvl="2"/>
            <a:r>
              <a:rPr lang="en-US" b="1" dirty="0" smtClean="0"/>
              <a:t>Strongly interacting liquid – hydro works </a:t>
            </a:r>
          </a:p>
          <a:p>
            <a:pPr lvl="2"/>
            <a:r>
              <a:rPr lang="en-US" dirty="0" smtClean="0"/>
              <a:t>Estimate of viscosity ? </a:t>
            </a:r>
          </a:p>
          <a:p>
            <a:pPr lvl="1"/>
            <a:r>
              <a:rPr lang="en-US" sz="2000" b="1" dirty="0" smtClean="0"/>
              <a:t>Jet quenching </a:t>
            </a:r>
          </a:p>
          <a:p>
            <a:pPr lvl="2"/>
            <a:r>
              <a:rPr lang="en-US" b="1" dirty="0" smtClean="0"/>
              <a:t>Back to back jets strongly suppressed</a:t>
            </a:r>
          </a:p>
          <a:p>
            <a:pPr lvl="2"/>
            <a:r>
              <a:rPr lang="en-US" dirty="0" smtClean="0"/>
              <a:t>Dynamic of quenching ?</a:t>
            </a:r>
          </a:p>
          <a:p>
            <a:pPr lvl="1"/>
            <a:r>
              <a:rPr lang="en-US" sz="2000" dirty="0" smtClean="0"/>
              <a:t>Quarkonia dissolution versus recombination ?</a:t>
            </a:r>
          </a:p>
          <a:p>
            <a:pPr lvl="1"/>
            <a:r>
              <a:rPr lang="en-US" sz="2000" dirty="0" smtClean="0"/>
              <a:t>Heavy </a:t>
            </a:r>
            <a:r>
              <a:rPr lang="en-US" sz="2000" dirty="0" err="1" smtClean="0"/>
              <a:t>flavour</a:t>
            </a:r>
            <a:r>
              <a:rPr lang="en-US" sz="2000" dirty="0" smtClean="0"/>
              <a:t>: </a:t>
            </a:r>
            <a:r>
              <a:rPr lang="en-US" sz="1800" dirty="0" smtClean="0"/>
              <a:t>Are heavy quarks really suppressed as much as light quarks and gluons ?</a:t>
            </a:r>
            <a:r>
              <a:rPr lang="en-US" dirty="0" smtClean="0"/>
              <a:t> </a:t>
            </a:r>
          </a:p>
          <a:p>
            <a:r>
              <a:rPr lang="en-US" sz="2000" b="1" dirty="0" smtClean="0"/>
              <a:t>HI SM Model describing simultaneously all observables !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density</a:t>
            </a:r>
          </a:p>
        </p:txBody>
      </p:sp>
      <p:pic>
        <p:nvPicPr>
          <p:cNvPr id="50181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6750" y="1638300"/>
            <a:ext cx="3295650" cy="3543300"/>
          </a:xfrm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76825" y="1728788"/>
            <a:ext cx="3775075" cy="4003675"/>
            <a:chOff x="5108637" y="991930"/>
            <a:chExt cx="3743358" cy="3913089"/>
          </a:xfrm>
        </p:grpSpPr>
        <p:pic>
          <p:nvPicPr>
            <p:cNvPr id="50188" name="Picture 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8637" y="1312400"/>
              <a:ext cx="3743358" cy="3592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9" name="TextBox 9"/>
            <p:cNvSpPr txBox="1">
              <a:spLocks noChangeArrowheads="1"/>
            </p:cNvSpPr>
            <p:nvPr/>
          </p:nvSpPr>
          <p:spPr bwMode="auto">
            <a:xfrm>
              <a:off x="6383635" y="991930"/>
              <a:ext cx="1482888" cy="330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  <a:sym typeface="Symbol" pitchFamily="18" charset="2"/>
                </a:rPr>
                <a:t>CMS, QM2011</a:t>
              </a:r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50183" name="TextBox 10"/>
          <p:cNvSpPr txBox="1">
            <a:spLocks noChangeArrowheads="1"/>
          </p:cNvSpPr>
          <p:nvPr/>
        </p:nvSpPr>
        <p:spPr bwMode="auto">
          <a:xfrm>
            <a:off x="250825" y="838200"/>
            <a:ext cx="8103093" cy="76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i="0" dirty="0">
                <a:latin typeface="Arial" charset="0"/>
                <a:cs typeface="Arial" charset="0"/>
              </a:rPr>
              <a:t>Transverse energy density per participant pair: 2.5 x RHIC</a:t>
            </a:r>
          </a:p>
          <a:p>
            <a:pPr eaLnBrk="0" hangingPunct="0"/>
            <a:r>
              <a:rPr lang="en-US" sz="2000" i="0" dirty="0">
                <a:solidFill>
                  <a:srgbClr val="CC00CC"/>
                </a:solidFill>
                <a:latin typeface="Arial" charset="0"/>
                <a:cs typeface="Arial" charset="0"/>
              </a:rPr>
              <a:t>Consistent with 20% increase in &lt;pt&gt;</a:t>
            </a:r>
          </a:p>
        </p:txBody>
      </p:sp>
      <p:sp>
        <p:nvSpPr>
          <p:cNvPr id="50184" name="TextBox 11"/>
          <p:cNvSpPr txBox="1">
            <a:spLocks noChangeArrowheads="1"/>
          </p:cNvSpPr>
          <p:nvPr/>
        </p:nvSpPr>
        <p:spPr bwMode="auto">
          <a:xfrm>
            <a:off x="204787" y="5805488"/>
            <a:ext cx="5891213" cy="83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eaLnBrk="0" hangingPunct="0"/>
            <a:r>
              <a:rPr lang="en-US" i="0" dirty="0" err="1">
                <a:latin typeface="Arial" charset="0"/>
                <a:cs typeface="Arial" charset="0"/>
              </a:rPr>
              <a:t>Bjorken</a:t>
            </a:r>
            <a:r>
              <a:rPr lang="en-US" i="0" dirty="0">
                <a:latin typeface="Arial" charset="0"/>
                <a:cs typeface="Arial" charset="0"/>
              </a:rPr>
              <a:t> energy density x time: 2.8 </a:t>
            </a:r>
            <a:r>
              <a:rPr lang="en-US" i="0" dirty="0">
                <a:solidFill>
                  <a:schemeClr val="bg1"/>
                </a:solidFill>
                <a:latin typeface="Arial" charset="0"/>
                <a:cs typeface="Arial" charset="0"/>
              </a:rPr>
              <a:t>x </a:t>
            </a:r>
            <a:r>
              <a:rPr lang="en-US" sz="2000" i="0" dirty="0" smtClean="0">
                <a:solidFill>
                  <a:srgbClr val="CC00CC"/>
                </a:solidFill>
                <a:latin typeface="Arial" charset="0"/>
                <a:cs typeface="Arial" charset="0"/>
              </a:rPr>
              <a:t>for </a:t>
            </a:r>
            <a:r>
              <a:rPr lang="en-US" sz="2000" i="0" dirty="0">
                <a:solidFill>
                  <a:srgbClr val="CC00CC"/>
                </a:solidFill>
                <a:latin typeface="Arial" charset="0"/>
                <a:cs typeface="Arial" charset="0"/>
              </a:rPr>
              <a:t>5% of most central collisions</a:t>
            </a:r>
          </a:p>
        </p:txBody>
      </p:sp>
      <p:pic>
        <p:nvPicPr>
          <p:cNvPr id="50185" name="Pictur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883275"/>
            <a:ext cx="25193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6" name="TextBox 13"/>
          <p:cNvSpPr txBox="1">
            <a:spLocks noChangeArrowheads="1"/>
          </p:cNvSpPr>
          <p:nvPr/>
        </p:nvSpPr>
        <p:spPr bwMode="auto">
          <a:xfrm>
            <a:off x="5486400" y="1676400"/>
            <a:ext cx="3543127" cy="400097"/>
          </a:xfrm>
          <a:prstGeom prst="rect">
            <a:avLst/>
          </a:prstGeom>
          <a:solidFill>
            <a:schemeClr val="accent2">
              <a:alpha val="52156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000" dirty="0" err="1">
                <a:latin typeface="Arial" charset="0"/>
                <a:cs typeface="Arial" charset="0"/>
              </a:rPr>
              <a:t>B.Wyslouch</a:t>
            </a:r>
            <a:r>
              <a:rPr lang="en-US" sz="2000" dirty="0">
                <a:latin typeface="Arial" charset="0"/>
                <a:cs typeface="Arial" charset="0"/>
              </a:rPr>
              <a:t>, </a:t>
            </a:r>
            <a:r>
              <a:rPr lang="en-US" sz="2000" dirty="0" smtClean="0">
                <a:latin typeface="Arial" charset="0"/>
                <a:cs typeface="Arial" charset="0"/>
              </a:rPr>
              <a:t>CMS, EPIC2011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50187" name="TextBox 14"/>
          <p:cNvSpPr txBox="1">
            <a:spLocks noChangeArrowheads="1"/>
          </p:cNvSpPr>
          <p:nvPr/>
        </p:nvSpPr>
        <p:spPr bwMode="auto">
          <a:xfrm>
            <a:off x="914400" y="5257800"/>
            <a:ext cx="3233876" cy="400097"/>
          </a:xfrm>
          <a:prstGeom prst="rect">
            <a:avLst/>
          </a:prstGeom>
          <a:solidFill>
            <a:schemeClr val="accent2">
              <a:alpha val="52156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000" dirty="0" err="1">
                <a:latin typeface="Arial" charset="0"/>
                <a:cs typeface="Arial" charset="0"/>
              </a:rPr>
              <a:t>J.Harris</a:t>
            </a:r>
            <a:r>
              <a:rPr lang="en-US" sz="2000" dirty="0">
                <a:latin typeface="Arial" charset="0"/>
                <a:cs typeface="Arial" charset="0"/>
              </a:rPr>
              <a:t>, </a:t>
            </a:r>
            <a:r>
              <a:rPr lang="en-US" sz="2000" dirty="0" smtClean="0">
                <a:latin typeface="Arial" charset="0"/>
                <a:cs typeface="Arial" charset="0"/>
              </a:rPr>
              <a:t>ALICE, EPIC2011</a:t>
            </a:r>
            <a:endParaRPr lang="en-US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905375" y="3879850"/>
            <a:ext cx="4238625" cy="2584450"/>
            <a:chOff x="3090" y="2357"/>
            <a:chExt cx="2670" cy="1628"/>
          </a:xfrm>
        </p:grpSpPr>
        <p:pic>
          <p:nvPicPr>
            <p:cNvPr id="39948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 l="13939" t="2937" r="18704" b="4637"/>
            <a:stretch>
              <a:fillRect/>
            </a:stretch>
          </p:blipFill>
          <p:spPr bwMode="auto">
            <a:xfrm>
              <a:off x="3090" y="2357"/>
              <a:ext cx="2670" cy="162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9949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 t="12419"/>
            <a:stretch>
              <a:fillRect/>
            </a:stretch>
          </p:blipFill>
          <p:spPr bwMode="auto">
            <a:xfrm>
              <a:off x="5278" y="2375"/>
              <a:ext cx="482" cy="4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5575300" y="2590800"/>
            <a:ext cx="3059113" cy="13541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b="0" dirty="0">
                <a:solidFill>
                  <a:srgbClr val="FF6699"/>
                </a:solidFill>
                <a:latin typeface="Arial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latin typeface="Arial" charset="0"/>
              </a:rPr>
              <a:t>LHC Collider Detectors</a:t>
            </a:r>
          </a:p>
          <a:p>
            <a:pPr lvl="1" indent="0">
              <a:buFont typeface="Arial" charset="0"/>
              <a:buChar char="-"/>
            </a:pPr>
            <a:r>
              <a:rPr lang="en-US" sz="2000" b="0" dirty="0">
                <a:solidFill>
                  <a:srgbClr val="66FF33"/>
                </a:solidFill>
                <a:latin typeface="Arial" charset="0"/>
              </a:rPr>
              <a:t> </a:t>
            </a:r>
            <a:r>
              <a:rPr lang="en-US" sz="2000" b="0" dirty="0">
                <a:solidFill>
                  <a:schemeClr val="tx2"/>
                </a:solidFill>
                <a:latin typeface="Arial" charset="0"/>
              </a:rPr>
              <a:t>ATLAS</a:t>
            </a:r>
          </a:p>
          <a:p>
            <a:pPr lvl="1" indent="0">
              <a:buFont typeface="Arial" charset="0"/>
              <a:buChar char="-"/>
            </a:pPr>
            <a:r>
              <a:rPr lang="en-US" sz="2000" b="0" dirty="0">
                <a:solidFill>
                  <a:schemeClr val="tx2"/>
                </a:solidFill>
                <a:latin typeface="Arial" charset="0"/>
              </a:rPr>
              <a:t> CMS</a:t>
            </a:r>
          </a:p>
          <a:p>
            <a:pPr lvl="1" indent="0">
              <a:buFont typeface="Arial" charset="0"/>
              <a:buChar char="-"/>
            </a:pPr>
            <a:r>
              <a:rPr lang="en-US" sz="2000" b="0" dirty="0">
                <a:solidFill>
                  <a:schemeClr val="tx2"/>
                </a:solidFill>
                <a:latin typeface="Arial" charset="0"/>
              </a:rPr>
              <a:t> ALICE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04800" y="4022725"/>
            <a:ext cx="4535488" cy="2368550"/>
            <a:chOff x="0" y="2390"/>
            <a:chExt cx="3005" cy="1569"/>
          </a:xfrm>
        </p:grpSpPr>
        <p:pic>
          <p:nvPicPr>
            <p:cNvPr id="39946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395"/>
              <a:ext cx="3005" cy="156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9947" name="Picture 10" descr="cms-log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" y="2390"/>
              <a:ext cx="476" cy="44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03200" y="722313"/>
            <a:ext cx="4367213" cy="3005137"/>
            <a:chOff x="115" y="358"/>
            <a:chExt cx="2585" cy="1779"/>
          </a:xfrm>
        </p:grpSpPr>
        <p:pic>
          <p:nvPicPr>
            <p:cNvPr id="39944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5" y="358"/>
              <a:ext cx="2585" cy="1779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9945" name="Picture 13" descr="atlaslogo_new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4" y="362"/>
              <a:ext cx="331" cy="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Heavy Ion Program</a:t>
            </a:r>
            <a:endParaRPr lang="en-US" dirty="0"/>
          </a:p>
        </p:txBody>
      </p:sp>
      <p:sp>
        <p:nvSpPr>
          <p:cNvPr id="39938" name="Text Box 15"/>
          <p:cNvSpPr txBox="1">
            <a:spLocks noChangeArrowheads="1"/>
          </p:cNvSpPr>
          <p:nvPr/>
        </p:nvSpPr>
        <p:spPr bwMode="auto">
          <a:xfrm>
            <a:off x="4572000" y="833438"/>
            <a:ext cx="4610100" cy="1681162"/>
          </a:xfrm>
          <a:prstGeom prst="rect">
            <a:avLst/>
          </a:prstGeom>
          <a:solidFill>
            <a:srgbClr val="FFFF66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b="0" u="sng" dirty="0">
                <a:solidFill>
                  <a:srgbClr val="3333CC"/>
                </a:solidFill>
                <a:latin typeface="Arial" charset="0"/>
              </a:rPr>
              <a:t>LHC Heavy Ion Data-taking </a:t>
            </a:r>
          </a:p>
          <a:p>
            <a:pPr algn="ctr" eaLnBrk="0" hangingPunct="0">
              <a:lnSpc>
                <a:spcPct val="120000"/>
              </a:lnSpc>
            </a:pPr>
            <a:r>
              <a:rPr lang="en-US" sz="2000" b="0" dirty="0">
                <a:solidFill>
                  <a:srgbClr val="3333CC"/>
                </a:solidFill>
                <a:latin typeface="Arial" charset="0"/>
              </a:rPr>
              <a:t>Design: </a:t>
            </a:r>
            <a:r>
              <a:rPr lang="en-US" sz="2000" b="0" dirty="0" err="1">
                <a:solidFill>
                  <a:srgbClr val="3333CC"/>
                </a:solidFill>
                <a:latin typeface="Arial" charset="0"/>
              </a:rPr>
              <a:t>Pb</a:t>
            </a:r>
            <a:r>
              <a:rPr lang="en-US" sz="2000" b="0" dirty="0">
                <a:solidFill>
                  <a:srgbClr val="3333CC"/>
                </a:solidFill>
                <a:latin typeface="Arial" charset="0"/>
              </a:rPr>
              <a:t> + </a:t>
            </a:r>
            <a:r>
              <a:rPr lang="en-US" sz="2000" b="0" dirty="0" err="1">
                <a:solidFill>
                  <a:srgbClr val="3333CC"/>
                </a:solidFill>
                <a:latin typeface="Arial" charset="0"/>
              </a:rPr>
              <a:t>Pb</a:t>
            </a:r>
            <a:r>
              <a:rPr lang="en-US" sz="2000" b="0" dirty="0">
                <a:solidFill>
                  <a:srgbClr val="3333CC"/>
                </a:solidFill>
                <a:latin typeface="Arial" charset="0"/>
              </a:rPr>
              <a:t> at </a:t>
            </a:r>
            <a:r>
              <a:rPr lang="en-US" sz="2000" b="0" dirty="0">
                <a:solidFill>
                  <a:srgbClr val="3333CC"/>
                </a:solidFill>
                <a:latin typeface="Arial" charset="0"/>
                <a:sym typeface="Symbol" pitchFamily="18" charset="2"/>
              </a:rPr>
              <a:t></a:t>
            </a:r>
            <a:r>
              <a:rPr lang="en-US" sz="2000" b="0" dirty="0" err="1">
                <a:solidFill>
                  <a:srgbClr val="3333CC"/>
                </a:solidFill>
                <a:latin typeface="Arial" charset="0"/>
                <a:sym typeface="Symbol" pitchFamily="18" charset="2"/>
              </a:rPr>
              <a:t>s</a:t>
            </a:r>
            <a:r>
              <a:rPr lang="en-US" sz="2000" b="0" baseline="-25000" dirty="0" err="1">
                <a:solidFill>
                  <a:srgbClr val="3333CC"/>
                </a:solidFill>
                <a:latin typeface="Arial" charset="0"/>
                <a:sym typeface="Symbol" pitchFamily="18" charset="2"/>
              </a:rPr>
              <a:t>NN</a:t>
            </a:r>
            <a:r>
              <a:rPr lang="en-US" sz="2000" b="0" dirty="0">
                <a:solidFill>
                  <a:srgbClr val="3333CC"/>
                </a:solidFill>
                <a:latin typeface="Arial" charset="0"/>
                <a:sym typeface="Symbol" pitchFamily="18" charset="2"/>
              </a:rPr>
              <a:t> = 5.5 </a:t>
            </a:r>
            <a:r>
              <a:rPr lang="en-US" sz="2000" b="0" dirty="0" err="1">
                <a:solidFill>
                  <a:srgbClr val="3333CC"/>
                </a:solidFill>
                <a:latin typeface="Arial" charset="0"/>
                <a:sym typeface="Symbol" pitchFamily="18" charset="2"/>
              </a:rPr>
              <a:t>TeV</a:t>
            </a:r>
            <a:endParaRPr lang="en-US" sz="2000" b="0" dirty="0">
              <a:solidFill>
                <a:srgbClr val="3333CC"/>
              </a:solidFill>
              <a:latin typeface="Arial" charset="0"/>
              <a:sym typeface="Symbol" pitchFamily="18" charset="2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en-US" sz="2000" b="0" dirty="0">
                <a:solidFill>
                  <a:srgbClr val="3333CC"/>
                </a:solidFill>
                <a:latin typeface="Arial" charset="0"/>
                <a:sym typeface="Symbol" pitchFamily="18" charset="2"/>
              </a:rPr>
              <a:t>(1 month per year)</a:t>
            </a:r>
          </a:p>
          <a:p>
            <a:pPr algn="ctr" eaLnBrk="0" hangingPunct="0">
              <a:lnSpc>
                <a:spcPct val="120000"/>
              </a:lnSpc>
            </a:pPr>
            <a:r>
              <a:rPr lang="en-US" sz="2000" b="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Nov. 2010: </a:t>
            </a:r>
            <a:r>
              <a:rPr lang="en-US" sz="2000" b="0" dirty="0" err="1">
                <a:solidFill>
                  <a:srgbClr val="FF0000"/>
                </a:solidFill>
                <a:latin typeface="Arial" charset="0"/>
              </a:rPr>
              <a:t>Pb</a:t>
            </a:r>
            <a:r>
              <a:rPr lang="en-US" sz="2000" b="0" dirty="0">
                <a:solidFill>
                  <a:srgbClr val="FF0000"/>
                </a:solidFill>
                <a:latin typeface="Arial" charset="0"/>
              </a:rPr>
              <a:t> + </a:t>
            </a:r>
            <a:r>
              <a:rPr lang="en-US" sz="2000" b="0" dirty="0" err="1">
                <a:solidFill>
                  <a:srgbClr val="FF0000"/>
                </a:solidFill>
                <a:latin typeface="Arial" charset="0"/>
              </a:rPr>
              <a:t>Pb</a:t>
            </a:r>
            <a:r>
              <a:rPr lang="en-US" sz="2000" b="0" dirty="0">
                <a:solidFill>
                  <a:srgbClr val="FF0000"/>
                </a:solidFill>
                <a:latin typeface="Arial" charset="0"/>
              </a:rPr>
              <a:t> at </a:t>
            </a:r>
            <a:r>
              <a:rPr lang="en-US" sz="2000" b="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</a:t>
            </a:r>
            <a:r>
              <a:rPr lang="en-US" sz="2000" b="0" dirty="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s</a:t>
            </a:r>
            <a:r>
              <a:rPr lang="en-US" sz="2000" b="0" baseline="-25000" dirty="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NN</a:t>
            </a:r>
            <a:r>
              <a:rPr lang="en-US" sz="2000" b="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= 2.76 </a:t>
            </a:r>
            <a:r>
              <a:rPr lang="en-US" sz="2000" b="0" dirty="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TeV</a:t>
            </a:r>
            <a:endParaRPr lang="en-US" sz="2000" b="0" dirty="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dependence</a:t>
            </a:r>
            <a:endParaRPr lang="en-US" dirty="0"/>
          </a:p>
        </p:txBody>
      </p:sp>
      <p:pic>
        <p:nvPicPr>
          <p:cNvPr id="45061" name="Content Placeholder 6" descr="Fig3.eps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90600"/>
            <a:ext cx="5329238" cy="3608388"/>
          </a:xfrm>
        </p:spPr>
      </p:pic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750" y="3384550"/>
            <a:ext cx="48863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ctangle 8"/>
          <p:cNvSpPr>
            <a:spLocks noChangeArrowheads="1"/>
          </p:cNvSpPr>
          <p:nvPr/>
        </p:nvSpPr>
        <p:spPr bwMode="auto">
          <a:xfrm>
            <a:off x="5651500" y="1196975"/>
            <a:ext cx="3168650" cy="101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buClr>
                <a:srgbClr val="FF6600"/>
              </a:buClr>
              <a:buFont typeface="Wingdings" pitchFamily="2" charset="2"/>
              <a:buChar char="§"/>
            </a:pPr>
            <a:r>
              <a:rPr lang="it-IT" sz="2000" dirty="0">
                <a:solidFill>
                  <a:srgbClr val="000090"/>
                </a:solidFill>
                <a:latin typeface="Arial" charset="0"/>
                <a:cs typeface="Arial" charset="0"/>
              </a:rPr>
              <a:t> growing faster then </a:t>
            </a:r>
            <a:r>
              <a:rPr lang="it-IT" sz="20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pp</a:t>
            </a:r>
            <a:endParaRPr lang="it-IT" sz="2000" dirty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eaLnBrk="0" hangingPunct="0">
              <a:buClr>
                <a:srgbClr val="FF6600"/>
              </a:buClr>
              <a:buFontTx/>
              <a:buChar char="-"/>
            </a:pPr>
            <a:r>
              <a:rPr lang="it-IT" sz="20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2.2 </a:t>
            </a:r>
            <a:r>
              <a:rPr lang="it-IT" sz="2000" dirty="0">
                <a:solidFill>
                  <a:srgbClr val="000090"/>
                </a:solidFill>
                <a:latin typeface="Arial" charset="0"/>
                <a:cs typeface="Arial" charset="0"/>
              </a:rPr>
              <a:t>compared to RHIC</a:t>
            </a:r>
          </a:p>
          <a:p>
            <a:pPr eaLnBrk="0" hangingPunct="0">
              <a:buClr>
                <a:srgbClr val="FF6600"/>
              </a:buClr>
              <a:buFontTx/>
              <a:buChar char="-"/>
            </a:pPr>
            <a:r>
              <a:rPr lang="it-IT" sz="2000" dirty="0">
                <a:solidFill>
                  <a:srgbClr val="000090"/>
                </a:solidFill>
                <a:latin typeface="Arial" charset="0"/>
                <a:cs typeface="Arial" charset="0"/>
              </a:rPr>
              <a:t>1.9 compared to pp</a:t>
            </a:r>
          </a:p>
        </p:txBody>
      </p:sp>
      <p:sp>
        <p:nvSpPr>
          <p:cNvPr id="45064" name="Rectangle 10"/>
          <p:cNvSpPr>
            <a:spLocks noChangeArrowheads="1"/>
          </p:cNvSpPr>
          <p:nvPr/>
        </p:nvSpPr>
        <p:spPr bwMode="auto">
          <a:xfrm>
            <a:off x="228600" y="5543503"/>
            <a:ext cx="3762375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eaLnBrk="0" hangingPunct="0">
              <a:buClr>
                <a:srgbClr val="FF6600"/>
              </a:buClr>
            </a:pPr>
            <a:r>
              <a:rPr lang="it-IT" sz="2000" dirty="0">
                <a:solidFill>
                  <a:srgbClr val="000090"/>
                </a:solidFill>
                <a:latin typeface="Arial" charset="0"/>
                <a:cs typeface="Arial" charset="0"/>
              </a:rPr>
              <a:t>A</a:t>
            </a:r>
            <a:r>
              <a:rPr lang="it-IT" sz="20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greement </a:t>
            </a:r>
            <a:r>
              <a:rPr lang="it-IT" sz="2000" dirty="0">
                <a:solidFill>
                  <a:srgbClr val="000090"/>
                </a:solidFill>
                <a:latin typeface="Arial" charset="0"/>
                <a:cs typeface="Arial" charset="0"/>
              </a:rPr>
              <a:t>among experiments</a:t>
            </a:r>
          </a:p>
        </p:txBody>
      </p:sp>
      <p:sp>
        <p:nvSpPr>
          <p:cNvPr id="45065" name="TextBox 11"/>
          <p:cNvSpPr txBox="1">
            <a:spLocks noChangeArrowheads="1"/>
          </p:cNvSpPr>
          <p:nvPr/>
        </p:nvSpPr>
        <p:spPr bwMode="auto">
          <a:xfrm>
            <a:off x="5562600" y="3028950"/>
            <a:ext cx="3473450" cy="400097"/>
          </a:xfrm>
          <a:prstGeom prst="rect">
            <a:avLst/>
          </a:prstGeom>
          <a:solidFill>
            <a:schemeClr val="accent2">
              <a:alpha val="52156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eaLnBrk="0" hangingPunct="0"/>
            <a:r>
              <a:rPr lang="en-US" sz="2000" dirty="0" err="1">
                <a:latin typeface="Arial" charset="0"/>
                <a:cs typeface="Arial" charset="0"/>
              </a:rPr>
              <a:t>S.White</a:t>
            </a:r>
            <a:r>
              <a:rPr lang="en-US" sz="2000" dirty="0">
                <a:latin typeface="Arial" charset="0"/>
                <a:cs typeface="Arial" charset="0"/>
              </a:rPr>
              <a:t>, </a:t>
            </a:r>
            <a:r>
              <a:rPr lang="en-US" sz="2000" dirty="0" smtClean="0">
                <a:latin typeface="Arial" charset="0"/>
                <a:cs typeface="Arial" charset="0"/>
              </a:rPr>
              <a:t>ATLAS,EPIC2011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5066" name="TextBox 12"/>
          <p:cNvSpPr txBox="1">
            <a:spLocks noChangeArrowheads="1"/>
          </p:cNvSpPr>
          <p:nvPr/>
        </p:nvSpPr>
        <p:spPr bwMode="auto">
          <a:xfrm>
            <a:off x="362295" y="4552903"/>
            <a:ext cx="3676305" cy="400097"/>
          </a:xfrm>
          <a:prstGeom prst="rect">
            <a:avLst/>
          </a:prstGeom>
          <a:solidFill>
            <a:schemeClr val="accent2">
              <a:alpha val="52156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000" dirty="0" err="1">
                <a:latin typeface="Arial" charset="0"/>
                <a:cs typeface="Arial" charset="0"/>
              </a:rPr>
              <a:t>M.Nicassio</a:t>
            </a:r>
            <a:r>
              <a:rPr lang="en-US" sz="2000" dirty="0">
                <a:latin typeface="Arial" charset="0"/>
                <a:cs typeface="Arial" charset="0"/>
              </a:rPr>
              <a:t>, </a:t>
            </a:r>
            <a:r>
              <a:rPr lang="en-US" sz="2000" dirty="0" smtClean="0">
                <a:latin typeface="Arial" charset="0"/>
                <a:cs typeface="Arial" charset="0"/>
              </a:rPr>
              <a:t>ALICE, EPIC2011</a:t>
            </a:r>
            <a:endParaRPr lang="en-US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5"/>
          <p:cNvGrpSpPr/>
          <p:nvPr/>
        </p:nvGrpSpPr>
        <p:grpSpPr>
          <a:xfrm>
            <a:off x="0" y="4681417"/>
            <a:ext cx="3205316" cy="2176583"/>
            <a:chOff x="0" y="4681417"/>
            <a:chExt cx="3205316" cy="2176583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3974" t="3968" r="6924" b="28867"/>
            <a:stretch>
              <a:fillRect/>
            </a:stretch>
          </p:blipFill>
          <p:spPr bwMode="auto">
            <a:xfrm>
              <a:off x="0" y="4681417"/>
              <a:ext cx="3205316" cy="2176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540299" y="5178002"/>
              <a:ext cx="1147824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US" sz="1800" dirty="0" smtClean="0"/>
                <a:t>RHIC pp</a:t>
              </a:r>
              <a:endParaRPr lang="en-US" sz="1800" dirty="0">
                <a:latin typeface="Symbol" pitchFamily="18" charset="2"/>
              </a:endParaRPr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ratios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16002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In general well described (~10%) by statistical (thermal) model</a:t>
            </a:r>
          </a:p>
          <a:p>
            <a:pPr lvl="1"/>
            <a:r>
              <a:rPr lang="en-US" sz="1800" dirty="0" smtClean="0"/>
              <a:t> P(m) ~ e</a:t>
            </a:r>
            <a:r>
              <a:rPr lang="en-US" sz="1800" baseline="30000" dirty="0" smtClean="0"/>
              <a:t>-(m/T)</a:t>
            </a:r>
            <a:r>
              <a:rPr lang="en-US" sz="1800" dirty="0" smtClean="0"/>
              <a:t>  </a:t>
            </a:r>
            <a:br>
              <a:rPr lang="en-US" sz="1800" dirty="0" smtClean="0"/>
            </a:br>
            <a:r>
              <a:rPr lang="en-US" sz="1800" b="1" dirty="0" smtClean="0">
                <a:solidFill>
                  <a:srgbClr val="FF00FF"/>
                </a:solidFill>
              </a:rPr>
              <a:t>T</a:t>
            </a:r>
            <a:r>
              <a:rPr lang="en-US" sz="1800" dirty="0" smtClean="0"/>
              <a:t>  Temperature </a:t>
            </a:r>
            <a:br>
              <a:rPr lang="en-US" sz="1800" dirty="0" smtClean="0"/>
            </a:br>
            <a:r>
              <a:rPr lang="en-US" sz="1800" b="1" dirty="0" err="1" smtClean="0">
                <a:solidFill>
                  <a:srgbClr val="FF00FF"/>
                </a:solidFill>
                <a:latin typeface="Symbol" pitchFamily="18" charset="2"/>
              </a:rPr>
              <a:t>m</a:t>
            </a:r>
            <a:r>
              <a:rPr lang="en-US" sz="1800" b="1" baseline="-25000" dirty="0" err="1" smtClean="0">
                <a:solidFill>
                  <a:srgbClr val="FF00FF"/>
                </a:solidFill>
              </a:rPr>
              <a:t>b</a:t>
            </a:r>
            <a:r>
              <a:rPr lang="en-US" sz="1800" dirty="0" smtClean="0"/>
              <a:t> </a:t>
            </a:r>
            <a:r>
              <a:rPr lang="en-US" sz="1800" dirty="0" err="1" smtClean="0"/>
              <a:t>Baryo</a:t>
            </a:r>
            <a:r>
              <a:rPr lang="en-US" sz="1800" dirty="0" smtClean="0"/>
              <a:t>-chemical potential</a:t>
            </a:r>
            <a:br>
              <a:rPr lang="en-US" sz="1800" dirty="0" smtClean="0"/>
            </a:br>
            <a:r>
              <a:rPr lang="en-US" sz="1800" b="1" dirty="0" err="1" smtClean="0">
                <a:solidFill>
                  <a:srgbClr val="FF00FF"/>
                </a:solidFill>
                <a:latin typeface="Symbol" pitchFamily="18" charset="2"/>
              </a:rPr>
              <a:t>g</a:t>
            </a:r>
            <a:r>
              <a:rPr lang="en-US" sz="1800" b="1" baseline="-25000" dirty="0" err="1" smtClean="0">
                <a:solidFill>
                  <a:srgbClr val="FF00FF"/>
                </a:solidFill>
              </a:rPr>
              <a:t>s</a:t>
            </a:r>
            <a:r>
              <a:rPr lang="en-US" sz="1800" dirty="0" smtClean="0"/>
              <a:t>  Strangeness suppression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705600"/>
            <a:ext cx="685800" cy="152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9AA8E6-BD47-4EA5-8E4B-059D7A0C022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7990" y="1283390"/>
            <a:ext cx="4529810" cy="850210"/>
          </a:xfrm>
          <a:prstGeom prst="rect">
            <a:avLst/>
          </a:prstGeom>
          <a:noFill/>
          <a:ln w="19050">
            <a:solidFill>
              <a:srgbClr val="FF0000">
                <a:alpha val="46000"/>
              </a:srgbClr>
            </a:solidFill>
            <a:miter lim="800000"/>
            <a:headEnd/>
            <a:tailEnd/>
          </a:ln>
        </p:spPr>
      </p:pic>
      <p:grpSp>
        <p:nvGrpSpPr>
          <p:cNvPr id="15" name="Group 16"/>
          <p:cNvGrpSpPr/>
          <p:nvPr/>
        </p:nvGrpSpPr>
        <p:grpSpPr>
          <a:xfrm>
            <a:off x="3837624" y="2880173"/>
            <a:ext cx="5306376" cy="3977827"/>
            <a:chOff x="3837624" y="2880173"/>
            <a:chExt cx="5306376" cy="3977827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 l="4066" t="7847" r="2199"/>
            <a:stretch>
              <a:fillRect/>
            </a:stretch>
          </p:blipFill>
          <p:spPr bwMode="auto">
            <a:xfrm>
              <a:off x="3837624" y="3214379"/>
              <a:ext cx="5306376" cy="3643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6233608" y="2880173"/>
              <a:ext cx="1494548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US" sz="1800" dirty="0" smtClean="0"/>
                <a:t>RHIC Au-Au</a:t>
              </a:r>
              <a:endParaRPr lang="en-US" sz="1800" dirty="0">
                <a:latin typeface="Symbol" pitchFamily="18" charset="2"/>
              </a:endParaRPr>
            </a:p>
          </p:txBody>
        </p:sp>
      </p:grpSp>
      <p:grpSp>
        <p:nvGrpSpPr>
          <p:cNvPr id="16" name="Group 14"/>
          <p:cNvGrpSpPr/>
          <p:nvPr/>
        </p:nvGrpSpPr>
        <p:grpSpPr>
          <a:xfrm>
            <a:off x="0" y="2373542"/>
            <a:ext cx="3498440" cy="2355774"/>
            <a:chOff x="0" y="2373542"/>
            <a:chExt cx="3498440" cy="2355774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b="27389"/>
            <a:stretch>
              <a:fillRect/>
            </a:stretch>
          </p:blipFill>
          <p:spPr bwMode="auto">
            <a:xfrm>
              <a:off x="0" y="2373542"/>
              <a:ext cx="3498440" cy="2355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653802" y="2953914"/>
              <a:ext cx="1494548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US" sz="1800" dirty="0" smtClean="0"/>
                <a:t>SPS Pb-Pb</a:t>
              </a:r>
              <a:endParaRPr lang="en-US" sz="1800" dirty="0">
                <a:latin typeface="Symbol" pitchFamily="18" charset="2"/>
              </a:endParaRPr>
            </a:p>
          </p:txBody>
        </p:sp>
      </p:grp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371162" y="2449426"/>
            <a:ext cx="5772838" cy="369974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lvl="0" algn="l">
              <a:buClr>
                <a:srgbClr val="FC0128"/>
              </a:buClr>
            </a:pPr>
            <a:r>
              <a:rPr lang="en-US" sz="2000" b="1" dirty="0" err="1" smtClean="0">
                <a:solidFill>
                  <a:schemeClr val="tx1"/>
                </a:solidFill>
              </a:rPr>
              <a:t>T</a:t>
            </a:r>
            <a:r>
              <a:rPr lang="en-US" sz="2000" b="1" baseline="-25000" dirty="0" err="1" smtClean="0">
                <a:solidFill>
                  <a:schemeClr val="tx1"/>
                </a:solidFill>
              </a:rPr>
              <a:t>ch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  <a:r>
              <a:rPr lang="en-US" sz="2000" b="1" dirty="0" smtClean="0">
                <a:solidFill>
                  <a:srgbClr val="FF0000"/>
                </a:solidFill>
              </a:rPr>
              <a:t> 160-170 </a:t>
            </a:r>
            <a:r>
              <a:rPr lang="en-US" sz="2000" b="1" dirty="0" err="1" smtClean="0">
                <a:solidFill>
                  <a:srgbClr val="FF0000"/>
                </a:solidFill>
              </a:rPr>
              <a:t>MeV</a:t>
            </a:r>
            <a:r>
              <a:rPr lang="en-US" sz="2000" b="1" dirty="0" smtClean="0">
                <a:solidFill>
                  <a:srgbClr val="FC0128"/>
                </a:solidFill>
              </a:rPr>
              <a:t>      </a:t>
            </a:r>
            <a:r>
              <a:rPr lang="en-US" sz="2000" b="1" dirty="0" err="1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2000" b="1" baseline="-25000" dirty="0" err="1" smtClean="0">
                <a:solidFill>
                  <a:schemeClr val="tx1"/>
                </a:solidFill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</a:rPr>
              <a:t> :  0.9-1 (AA), </a:t>
            </a:r>
            <a:r>
              <a:rPr lang="en-US" sz="2000" b="1" dirty="0" smtClean="0">
                <a:solidFill>
                  <a:srgbClr val="0066FF"/>
                </a:solidFill>
              </a:rPr>
              <a:t>0.5-0.6 (pp)</a:t>
            </a:r>
            <a:endParaRPr lang="en-US" sz="20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model at LHC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705600"/>
            <a:ext cx="685800" cy="152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8094DB-52B9-4D1F-A63C-1F18D98D76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1524000"/>
            <a:ext cx="4648200" cy="440120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i="0" dirty="0" smtClean="0"/>
              <a:t>pp:</a:t>
            </a:r>
            <a:r>
              <a:rPr lang="en-US" i="0" dirty="0" smtClean="0"/>
              <a:t> </a:t>
            </a:r>
          </a:p>
          <a:p>
            <a:pPr algn="l">
              <a:buFontTx/>
              <a:buChar char="-"/>
            </a:pPr>
            <a:r>
              <a:rPr lang="en-US" i="0" dirty="0" smtClean="0">
                <a:solidFill>
                  <a:srgbClr val="FF00FF"/>
                </a:solidFill>
              </a:rPr>
              <a:t>Thermal fit</a:t>
            </a:r>
            <a:r>
              <a:rPr lang="en-US" i="0" dirty="0" smtClean="0"/>
              <a:t> rather </a:t>
            </a:r>
            <a:r>
              <a:rPr lang="en-US" i="0" dirty="0" smtClean="0">
                <a:solidFill>
                  <a:srgbClr val="FF00FF"/>
                </a:solidFill>
              </a:rPr>
              <a:t>poor</a:t>
            </a:r>
            <a:endParaRPr lang="en-US" i="0" dirty="0" smtClean="0"/>
          </a:p>
          <a:p>
            <a:pPr algn="l"/>
            <a:r>
              <a:rPr lang="en-US" b="1" i="0" dirty="0" err="1" smtClean="0"/>
              <a:t>Pb-Pb</a:t>
            </a:r>
            <a:r>
              <a:rPr lang="en-US" b="1" i="0" dirty="0" smtClean="0"/>
              <a:t>:</a:t>
            </a:r>
          </a:p>
          <a:p>
            <a:pPr algn="l"/>
            <a:r>
              <a:rPr lang="en-US" i="0" dirty="0" smtClean="0"/>
              <a:t>- </a:t>
            </a:r>
            <a:r>
              <a:rPr lang="en-US" b="1" i="0" dirty="0" smtClean="0">
                <a:solidFill>
                  <a:srgbClr val="FF00FF"/>
                </a:solidFill>
              </a:rPr>
              <a:t>K/</a:t>
            </a:r>
            <a:r>
              <a:rPr lang="en-US" b="1" i="0" dirty="0" smtClean="0">
                <a:solidFill>
                  <a:srgbClr val="FF00FF"/>
                </a:solidFill>
                <a:latin typeface="Symbol" pitchFamily="18" charset="2"/>
              </a:rPr>
              <a:t>p</a:t>
            </a:r>
            <a:r>
              <a:rPr lang="en-US" i="0" dirty="0" smtClean="0">
                <a:solidFill>
                  <a:srgbClr val="FF00FF"/>
                </a:solidFill>
              </a:rPr>
              <a:t> grows slightly</a:t>
            </a:r>
            <a:r>
              <a:rPr lang="en-US" i="0" dirty="0" smtClean="0"/>
              <a:t> from pp value</a:t>
            </a:r>
          </a:p>
          <a:p>
            <a:pPr algn="l">
              <a:buFontTx/>
              <a:buChar char="-"/>
            </a:pPr>
            <a:r>
              <a:rPr lang="en-US" b="1" i="0" dirty="0" smtClean="0">
                <a:solidFill>
                  <a:srgbClr val="FF00FF"/>
                </a:solidFill>
              </a:rPr>
              <a:t>p/</a:t>
            </a:r>
            <a:r>
              <a:rPr lang="en-US" b="1" i="0" dirty="0" smtClean="0">
                <a:solidFill>
                  <a:srgbClr val="FF00FF"/>
                </a:solidFill>
                <a:latin typeface="Symbol" pitchFamily="18" charset="2"/>
              </a:rPr>
              <a:t>p</a:t>
            </a:r>
            <a:r>
              <a:rPr lang="en-US" i="0" dirty="0" smtClean="0">
                <a:solidFill>
                  <a:srgbClr val="FF00FF"/>
                </a:solidFill>
              </a:rPr>
              <a:t> ≈ like pp</a:t>
            </a:r>
          </a:p>
          <a:p>
            <a:pPr algn="l">
              <a:buFontTx/>
              <a:buChar char="-"/>
            </a:pPr>
            <a:r>
              <a:rPr lang="en-US" b="1" i="0" dirty="0" smtClean="0">
                <a:solidFill>
                  <a:srgbClr val="FF0000"/>
                </a:solidFill>
              </a:rPr>
              <a:t>p/</a:t>
            </a:r>
            <a:r>
              <a:rPr lang="en-US" b="1" i="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b="1" i="0" dirty="0" smtClean="0">
                <a:solidFill>
                  <a:srgbClr val="FF0000"/>
                </a:solidFill>
              </a:rPr>
              <a:t> off by factor &gt; 1.5 </a:t>
            </a:r>
            <a:br>
              <a:rPr lang="en-US" b="1" i="0" dirty="0" smtClean="0">
                <a:solidFill>
                  <a:srgbClr val="FF0000"/>
                </a:solidFill>
              </a:rPr>
            </a:br>
            <a:r>
              <a:rPr lang="en-US" b="1" i="0" dirty="0" smtClean="0">
                <a:solidFill>
                  <a:srgbClr val="FF0000"/>
                </a:solidFill>
              </a:rPr>
              <a:t>from thermal predictions !</a:t>
            </a:r>
          </a:p>
          <a:p>
            <a:pPr algn="l"/>
            <a:r>
              <a:rPr lang="en-US" i="0" dirty="0" smtClean="0">
                <a:solidFill>
                  <a:srgbClr val="0066FF"/>
                </a:solidFill>
              </a:rPr>
              <a:t>but very compatible with RHIC !!</a:t>
            </a:r>
          </a:p>
        </p:txBody>
      </p:sp>
      <p:pic>
        <p:nvPicPr>
          <p:cNvPr id="38" name="Picture 37" descr="ThermusN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8697"/>
            <a:ext cx="4210641" cy="3043303"/>
          </a:xfrm>
          <a:prstGeom prst="rect">
            <a:avLst/>
          </a:prstGeom>
        </p:spPr>
      </p:pic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667034" y="914400"/>
            <a:ext cx="3828766" cy="523862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/>
            <a:r>
              <a:rPr lang="en-US" sz="2400" b="1" dirty="0" smtClean="0"/>
              <a:t>pp:</a:t>
            </a:r>
            <a:r>
              <a:rPr lang="en-US" sz="2400" dirty="0" smtClean="0"/>
              <a:t> </a:t>
            </a:r>
            <a:r>
              <a:rPr lang="en-US" dirty="0" smtClean="0"/>
              <a:t>900 </a:t>
            </a:r>
            <a:r>
              <a:rPr lang="en-US" dirty="0" err="1" smtClean="0"/>
              <a:t>GeV</a:t>
            </a:r>
            <a:r>
              <a:rPr lang="en-US" dirty="0" smtClean="0"/>
              <a:t> &amp; 7 </a:t>
            </a:r>
            <a:r>
              <a:rPr lang="en-US" dirty="0" err="1" smtClean="0"/>
              <a:t>TeV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81000" y="5943600"/>
            <a:ext cx="4503990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b="1" i="0" dirty="0" smtClean="0"/>
              <a:t>Before we can conclude anything</a:t>
            </a:r>
          </a:p>
          <a:p>
            <a:pPr algn="l"/>
            <a:r>
              <a:rPr lang="en-US" sz="2400" b="1" i="0" dirty="0" smtClean="0">
                <a:solidFill>
                  <a:srgbClr val="0066FF"/>
                </a:solidFill>
              </a:rPr>
              <a:t>we need more particle species..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of elliptic flow</a:t>
            </a:r>
            <a:endParaRPr lang="en-US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862013"/>
            <a:ext cx="81915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6336268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/>
              <a:t>Adopted from </a:t>
            </a:r>
            <a:r>
              <a:rPr lang="en-US" sz="1800" i="0" dirty="0" err="1" smtClean="0"/>
              <a:t>R.Snellings</a:t>
            </a:r>
            <a:endParaRPr lang="en-US" sz="18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 flow</a:t>
            </a:r>
            <a:endParaRPr lang="en-US" dirty="0"/>
          </a:p>
        </p:txBody>
      </p:sp>
      <p:pic>
        <p:nvPicPr>
          <p:cNvPr id="154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66775"/>
            <a:ext cx="61626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475" y="5638800"/>
            <a:ext cx="1609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86200" y="5715000"/>
            <a:ext cx="10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0" dirty="0" smtClean="0"/>
              <a:t>QM2011</a:t>
            </a:r>
            <a:endParaRPr lang="en-US" sz="1800" i="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7"/>
          <p:cNvSpPr>
            <a:spLocks noChangeArrowheads="1"/>
          </p:cNvSpPr>
          <p:nvPr/>
        </p:nvSpPr>
        <p:spPr bwMode="auto">
          <a:xfrm>
            <a:off x="71438" y="1052513"/>
            <a:ext cx="8964612" cy="547211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Structures in (</a:t>
            </a:r>
            <a:r>
              <a:rPr lang="el-GR" dirty="0" smtClean="0"/>
              <a:t>Δη</a:t>
            </a:r>
            <a:r>
              <a:rPr lang="en-GB" dirty="0" smtClean="0"/>
              <a:t>,</a:t>
            </a:r>
            <a:r>
              <a:rPr lang="el-GR" dirty="0" smtClean="0"/>
              <a:t>Δφ</a:t>
            </a:r>
            <a:r>
              <a:rPr lang="en-GB" dirty="0" smtClean="0"/>
              <a:t>)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86050" y="1844675"/>
            <a:ext cx="3541713" cy="4032250"/>
            <a:chOff x="2830556" y="1340768"/>
            <a:chExt cx="3541644" cy="4032448"/>
          </a:xfrm>
        </p:grpSpPr>
        <p:pic>
          <p:nvPicPr>
            <p:cNvPr id="9422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7931" t="12350" r="54340" b="60049"/>
            <a:stretch>
              <a:fillRect/>
            </a:stretch>
          </p:blipFill>
          <p:spPr bwMode="auto">
            <a:xfrm>
              <a:off x="2915816" y="1340768"/>
              <a:ext cx="3456384" cy="403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25" name="Rectangle 7"/>
            <p:cNvSpPr>
              <a:spLocks noChangeArrowheads="1"/>
            </p:cNvSpPr>
            <p:nvPr/>
          </p:nvSpPr>
          <p:spPr bwMode="auto">
            <a:xfrm>
              <a:off x="2889312" y="1691516"/>
              <a:ext cx="1008112" cy="36933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94226" name="Rectangle 8"/>
            <p:cNvSpPr>
              <a:spLocks noChangeArrowheads="1"/>
            </p:cNvSpPr>
            <p:nvPr/>
          </p:nvSpPr>
          <p:spPr bwMode="auto">
            <a:xfrm>
              <a:off x="2830556" y="2087352"/>
              <a:ext cx="576064" cy="36933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94214" name="TextBox 10"/>
          <p:cNvSpPr txBox="1">
            <a:spLocks noChangeArrowheads="1"/>
          </p:cNvSpPr>
          <p:nvPr/>
        </p:nvSpPr>
        <p:spPr bwMode="auto">
          <a:xfrm>
            <a:off x="2292350" y="1538288"/>
            <a:ext cx="199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0" u="none" dirty="0"/>
              <a:t>near side jet peak</a:t>
            </a:r>
          </a:p>
        </p:txBody>
      </p:sp>
      <p:cxnSp>
        <p:nvCxnSpPr>
          <p:cNvPr id="94215" name="Straight Arrow Connector 12"/>
          <p:cNvCxnSpPr>
            <a:cxnSpLocks noChangeShapeType="1"/>
          </p:cNvCxnSpPr>
          <p:nvPr/>
        </p:nvCxnSpPr>
        <p:spPr bwMode="auto">
          <a:xfrm>
            <a:off x="3430588" y="1989138"/>
            <a:ext cx="792162" cy="6477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94216" name="TextBox 15"/>
          <p:cNvSpPr txBox="1">
            <a:spLocks noChangeArrowheads="1"/>
          </p:cNvSpPr>
          <p:nvPr/>
        </p:nvSpPr>
        <p:spPr bwMode="auto">
          <a:xfrm>
            <a:off x="340371" y="2308225"/>
            <a:ext cx="22958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i="0" u="none" dirty="0">
                <a:solidFill>
                  <a:schemeClr val="tx2"/>
                </a:solidFill>
              </a:rPr>
              <a:t>long range structure </a:t>
            </a:r>
          </a:p>
          <a:p>
            <a:pPr algn="ctr"/>
            <a:r>
              <a:rPr lang="en-GB" sz="2000" i="0" u="none" dirty="0">
                <a:solidFill>
                  <a:schemeClr val="tx2"/>
                </a:solidFill>
              </a:rPr>
              <a:t>in </a:t>
            </a:r>
            <a:r>
              <a:rPr lang="el-GR" sz="2000" i="0" u="none" dirty="0">
                <a:solidFill>
                  <a:schemeClr val="tx2"/>
                </a:solidFill>
              </a:rPr>
              <a:t>η</a:t>
            </a:r>
            <a:r>
              <a:rPr lang="en-GB" sz="2000" i="0" u="none" dirty="0">
                <a:solidFill>
                  <a:schemeClr val="tx2"/>
                </a:solidFill>
              </a:rPr>
              <a:t> on near side</a:t>
            </a:r>
          </a:p>
          <a:p>
            <a:pPr algn="ctr"/>
            <a:r>
              <a:rPr lang="en-GB" sz="2000" i="0" u="none" dirty="0">
                <a:solidFill>
                  <a:schemeClr val="tx2"/>
                </a:solidFill>
              </a:rPr>
              <a:t>aka “the ridge”</a:t>
            </a:r>
          </a:p>
        </p:txBody>
      </p:sp>
      <p:cxnSp>
        <p:nvCxnSpPr>
          <p:cNvPr id="94217" name="Straight Arrow Connector 16"/>
          <p:cNvCxnSpPr>
            <a:cxnSpLocks noChangeShapeType="1"/>
          </p:cNvCxnSpPr>
          <p:nvPr/>
        </p:nvCxnSpPr>
        <p:spPr bwMode="auto">
          <a:xfrm>
            <a:off x="2484438" y="2924175"/>
            <a:ext cx="1150937" cy="360363"/>
          </a:xfrm>
          <a:prstGeom prst="straightConnector1">
            <a:avLst/>
          </a:prstGeom>
          <a:noFill/>
          <a:ln w="38100" algn="ctr">
            <a:solidFill>
              <a:srgbClr val="339933"/>
            </a:solidFill>
            <a:round/>
            <a:headEnd/>
            <a:tailEnd type="arrow" w="med" len="med"/>
          </a:ln>
        </p:spPr>
      </p:cxnSp>
      <p:sp>
        <p:nvSpPr>
          <p:cNvPr id="94218" name="TextBox 19"/>
          <p:cNvSpPr txBox="1">
            <a:spLocks noChangeArrowheads="1"/>
          </p:cNvSpPr>
          <p:nvPr/>
        </p:nvSpPr>
        <p:spPr bwMode="auto">
          <a:xfrm>
            <a:off x="6646982" y="1989138"/>
            <a:ext cx="24048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i="0" u="none" dirty="0">
                <a:solidFill>
                  <a:srgbClr val="002060"/>
                </a:solidFill>
              </a:rPr>
              <a:t>two shoulders </a:t>
            </a:r>
          </a:p>
          <a:p>
            <a:pPr algn="ctr"/>
            <a:r>
              <a:rPr lang="en-GB" sz="2000" i="0" u="none" dirty="0">
                <a:solidFill>
                  <a:srgbClr val="002060"/>
                </a:solidFill>
              </a:rPr>
              <a:t>on away side</a:t>
            </a:r>
          </a:p>
          <a:p>
            <a:pPr algn="ctr"/>
            <a:r>
              <a:rPr lang="en-GB" sz="2000" i="0" u="none" dirty="0">
                <a:solidFill>
                  <a:srgbClr val="002060"/>
                </a:solidFill>
              </a:rPr>
              <a:t>(at 120</a:t>
            </a:r>
            <a:r>
              <a:rPr lang="en-GB" sz="2000" i="0" u="none" dirty="0">
                <a:solidFill>
                  <a:srgbClr val="002060"/>
                </a:solidFill>
                <a:sym typeface="Symbol" pitchFamily="18" charset="2"/>
              </a:rPr>
              <a:t></a:t>
            </a:r>
            <a:r>
              <a:rPr lang="en-GB" sz="2000" i="0" u="none" dirty="0">
                <a:solidFill>
                  <a:srgbClr val="002060"/>
                </a:solidFill>
              </a:rPr>
              <a:t> and 240</a:t>
            </a:r>
            <a:r>
              <a:rPr lang="en-GB" sz="2000" i="0" u="none" dirty="0">
                <a:solidFill>
                  <a:srgbClr val="002060"/>
                </a:solidFill>
                <a:sym typeface="Symbol" pitchFamily="18" charset="2"/>
              </a:rPr>
              <a:t> </a:t>
            </a:r>
            <a:r>
              <a:rPr lang="en-GB" sz="2000" i="0" u="none" dirty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en-GB" sz="2000" i="0" u="none" dirty="0">
                <a:solidFill>
                  <a:srgbClr val="002060"/>
                </a:solidFill>
              </a:rPr>
              <a:t>aka “the Mach cone</a:t>
            </a:r>
            <a:r>
              <a:rPr lang="en-GB" sz="2000" i="0" dirty="0">
                <a:solidFill>
                  <a:srgbClr val="002060"/>
                </a:solidFill>
              </a:rPr>
              <a:t>” </a:t>
            </a:r>
          </a:p>
        </p:txBody>
      </p:sp>
      <p:sp>
        <p:nvSpPr>
          <p:cNvPr id="94219" name="TextBox 7"/>
          <p:cNvSpPr txBox="1">
            <a:spLocks noChangeArrowheads="1"/>
          </p:cNvSpPr>
          <p:nvPr/>
        </p:nvSpPr>
        <p:spPr bwMode="auto">
          <a:xfrm>
            <a:off x="5867400" y="5732463"/>
            <a:ext cx="2212006" cy="33855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GB" sz="1600" u="none" dirty="0"/>
              <a:t>ATLAS-CONF-2011-074</a:t>
            </a:r>
          </a:p>
        </p:txBody>
      </p:sp>
      <p:cxnSp>
        <p:nvCxnSpPr>
          <p:cNvPr id="94220" name="Straight Arrow Connector 20"/>
          <p:cNvCxnSpPr>
            <a:cxnSpLocks noChangeShapeType="1"/>
          </p:cNvCxnSpPr>
          <p:nvPr/>
        </p:nvCxnSpPr>
        <p:spPr bwMode="auto">
          <a:xfrm rot="5400000">
            <a:off x="5795963" y="2924175"/>
            <a:ext cx="1008062" cy="865188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94221" name="Straight Arrow Connector 23"/>
          <p:cNvCxnSpPr>
            <a:cxnSpLocks noChangeShapeType="1"/>
          </p:cNvCxnSpPr>
          <p:nvPr/>
        </p:nvCxnSpPr>
        <p:spPr bwMode="auto">
          <a:xfrm rot="10800000" flipV="1">
            <a:off x="5508625" y="2852738"/>
            <a:ext cx="1223963" cy="720725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065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" name="TextBox 6"/>
          <p:cNvSpPr txBox="1">
            <a:spLocks noChangeArrowheads="1"/>
          </p:cNvSpPr>
          <p:nvPr/>
        </p:nvSpPr>
        <p:spPr bwMode="auto">
          <a:xfrm>
            <a:off x="539750" y="5949950"/>
            <a:ext cx="2878138" cy="40005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GB" sz="2000"/>
              <a:t>Andrew Adare – ALICE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Di-jet imbalance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40312"/>
          </a:xfrm>
        </p:spPr>
        <p:txBody>
          <a:bodyPr/>
          <a:lstStyle/>
          <a:p>
            <a:r>
              <a:rPr lang="en-GB" sz="1800" dirty="0" err="1" smtClean="0"/>
              <a:t>Pb-Pb</a:t>
            </a:r>
            <a:r>
              <a:rPr lang="en-GB" sz="1800" dirty="0" smtClean="0"/>
              <a:t> events with large </a:t>
            </a:r>
            <a:r>
              <a:rPr lang="en-GB" sz="1800" dirty="0" err="1" smtClean="0"/>
              <a:t>di</a:t>
            </a:r>
            <a:r>
              <a:rPr lang="en-GB" sz="1800" dirty="0" smtClean="0"/>
              <a:t>-jet imbalance observed at the LHC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Font typeface="Wingdings" pitchFamily="2" charset="2"/>
              <a:buChar char="à"/>
            </a:pPr>
            <a:r>
              <a:rPr lang="en-GB" sz="1800" dirty="0" smtClean="0">
                <a:sym typeface="Wingdings" pitchFamily="2" charset="2"/>
              </a:rPr>
              <a:t>recoiling jet strongly quenched!</a:t>
            </a:r>
          </a:p>
          <a:p>
            <a:pPr>
              <a:buFontTx/>
              <a:buNone/>
            </a:pPr>
            <a:endParaRPr lang="en-GB" sz="1800" dirty="0" smtClean="0"/>
          </a:p>
        </p:txBody>
      </p:sp>
      <p:pic>
        <p:nvPicPr>
          <p:cNvPr id="1249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557338"/>
            <a:ext cx="68421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3" name="TextBox 6"/>
          <p:cNvSpPr txBox="1">
            <a:spLocks noChangeArrowheads="1"/>
          </p:cNvSpPr>
          <p:nvPr/>
        </p:nvSpPr>
        <p:spPr bwMode="auto">
          <a:xfrm>
            <a:off x="5966258" y="6115050"/>
            <a:ext cx="2097808" cy="33855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en-GB" sz="1600" u="none" dirty="0"/>
              <a:t>CMS: arXiv:1102.1957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Jet nuclear modification factor</a:t>
            </a:r>
          </a:p>
        </p:txBody>
      </p:sp>
      <p:sp>
        <p:nvSpPr>
          <p:cNvPr id="3076" name="Content Placeholder 7"/>
          <p:cNvSpPr>
            <a:spLocks noGrp="1"/>
          </p:cNvSpPr>
          <p:nvPr>
            <p:ph sz="half" idx="1"/>
          </p:nvPr>
        </p:nvSpPr>
        <p:spPr>
          <a:xfrm>
            <a:off x="4500563" y="2492375"/>
            <a:ext cx="4464050" cy="3816350"/>
          </a:xfrm>
        </p:spPr>
        <p:txBody>
          <a:bodyPr/>
          <a:lstStyle/>
          <a:p>
            <a:pPr>
              <a:buFont typeface="Wingdings" pitchFamily="2" charset="2"/>
              <a:buChar char="à"/>
            </a:pPr>
            <a:r>
              <a:rPr lang="en-GB" sz="1800" dirty="0" smtClean="0"/>
              <a:t>substantial suppression of jet production </a:t>
            </a:r>
          </a:p>
          <a:p>
            <a:pPr lvl="1"/>
            <a:r>
              <a:rPr lang="en-GB" sz="1400" dirty="0" smtClean="0"/>
              <a:t>in central </a:t>
            </a:r>
            <a:r>
              <a:rPr lang="en-GB" sz="1400" dirty="0" err="1" smtClean="0"/>
              <a:t>Pb-Pb</a:t>
            </a:r>
            <a:r>
              <a:rPr lang="en-GB" sz="1400" dirty="0" smtClean="0"/>
              <a:t> </a:t>
            </a:r>
            <a:r>
              <a:rPr lang="en-GB" sz="1400" dirty="0" err="1" smtClean="0"/>
              <a:t>wrt</a:t>
            </a:r>
            <a:r>
              <a:rPr lang="en-GB" sz="1400" dirty="0" smtClean="0"/>
              <a:t> binary-scaled peripheral</a:t>
            </a:r>
          </a:p>
          <a:p>
            <a:pPr lvl="1"/>
            <a:endParaRPr lang="en-GB" sz="1400" dirty="0" smtClean="0"/>
          </a:p>
          <a:p>
            <a:pPr>
              <a:buFont typeface="Wingdings" pitchFamily="2" charset="2"/>
              <a:buChar char="à"/>
            </a:pPr>
            <a:r>
              <a:rPr lang="en-GB" sz="1800" dirty="0" smtClean="0"/>
              <a:t>out to very large jet energies!</a:t>
            </a:r>
          </a:p>
          <a:p>
            <a:pPr>
              <a:buFontTx/>
              <a:buNone/>
            </a:pPr>
            <a:endParaRPr lang="en-GB" sz="1800" dirty="0" smtClean="0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1196975"/>
            <a:ext cx="4360863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4716463" y="1412875"/>
          <a:ext cx="3975100" cy="765175"/>
        </p:xfrm>
        <a:graphic>
          <a:graphicData uri="http://schemas.openxmlformats.org/presentationml/2006/ole">
            <p:oleObj spid="_x0000_s108546" name="Equation" r:id="rId4" imgW="2197080" imgH="444240" progId="Equation.3">
              <p:embed/>
            </p:oleObj>
          </a:graphicData>
        </a:graphic>
      </p:graphicFrame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5155831" y="4581525"/>
            <a:ext cx="2769338" cy="33855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en-GB" sz="1600" u="none" dirty="0"/>
              <a:t>Brian Cole – ATLAS (QM2011)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Pb–Pb Luminosity</a:t>
            </a: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73238"/>
            <a:ext cx="400526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838200" y="1341438"/>
            <a:ext cx="3613659" cy="400097"/>
          </a:xfrm>
          <a:prstGeom prst="rect">
            <a:avLst/>
          </a:prstGeom>
          <a:solidFill>
            <a:schemeClr val="accent2">
              <a:alpha val="52156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000" dirty="0" err="1">
                <a:latin typeface="Arial" charset="0"/>
                <a:cs typeface="Arial" charset="0"/>
              </a:rPr>
              <a:t>B.Wyslouch</a:t>
            </a:r>
            <a:r>
              <a:rPr lang="en-US" sz="2000" dirty="0">
                <a:latin typeface="Arial" charset="0"/>
                <a:cs typeface="Arial" charset="0"/>
              </a:rPr>
              <a:t>, </a:t>
            </a:r>
            <a:r>
              <a:rPr lang="en-US" sz="2000" dirty="0" smtClean="0">
                <a:latin typeface="Arial" charset="0"/>
                <a:cs typeface="Arial" charset="0"/>
              </a:rPr>
              <a:t>CMS, EPIC2011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1991" name="TextBox 7"/>
          <p:cNvSpPr txBox="1">
            <a:spLocks noChangeArrowheads="1"/>
          </p:cNvSpPr>
          <p:nvPr/>
        </p:nvSpPr>
        <p:spPr bwMode="auto">
          <a:xfrm>
            <a:off x="4787900" y="1720850"/>
            <a:ext cx="3890402" cy="37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i="0" dirty="0">
                <a:latin typeface="Arial" charset="0"/>
                <a:cs typeface="Arial" charset="0"/>
              </a:rPr>
              <a:t>Delivered integrated </a:t>
            </a:r>
          </a:p>
          <a:p>
            <a:pPr eaLnBrk="0" hangingPunct="0"/>
            <a:r>
              <a:rPr lang="en-US" sz="2400" i="0" dirty="0">
                <a:latin typeface="Arial" charset="0"/>
                <a:cs typeface="Arial" charset="0"/>
              </a:rPr>
              <a:t>luminosity ~ 9 </a:t>
            </a:r>
            <a:r>
              <a:rPr lang="en-US" sz="2400" i="0" dirty="0">
                <a:latin typeface="Symbol" pitchFamily="18" charset="2"/>
                <a:cs typeface="Arial" charset="0"/>
              </a:rPr>
              <a:t>m</a:t>
            </a:r>
            <a:r>
              <a:rPr lang="en-US" sz="2400" i="0" dirty="0">
                <a:latin typeface="Arial" charset="0"/>
                <a:cs typeface="Arial" charset="0"/>
              </a:rPr>
              <a:t>b</a:t>
            </a:r>
            <a:r>
              <a:rPr lang="en-US" sz="2400" i="0" baseline="30000" dirty="0">
                <a:latin typeface="Arial" charset="0"/>
                <a:cs typeface="Arial" charset="0"/>
              </a:rPr>
              <a:t>-1</a:t>
            </a:r>
          </a:p>
          <a:p>
            <a:pPr eaLnBrk="0" hangingPunct="0"/>
            <a:endParaRPr lang="en-US" sz="2400" i="0" dirty="0">
              <a:latin typeface="Arial" charset="0"/>
              <a:cs typeface="Arial" charset="0"/>
            </a:endParaRPr>
          </a:p>
          <a:p>
            <a:pPr eaLnBrk="0" hangingPunct="0"/>
            <a:r>
              <a:rPr lang="en-US" sz="2400" i="0" dirty="0">
                <a:latin typeface="Arial" charset="0"/>
                <a:cs typeface="Arial" charset="0"/>
              </a:rPr>
              <a:t>Luminosity achieved</a:t>
            </a:r>
          </a:p>
          <a:p>
            <a:pPr eaLnBrk="0" hangingPunct="0"/>
            <a:r>
              <a:rPr lang="en-US" sz="2400" i="0" dirty="0">
                <a:latin typeface="Arial" charset="0"/>
                <a:cs typeface="Arial" charset="0"/>
              </a:rPr>
              <a:t>L = 2–3 x 10</a:t>
            </a:r>
            <a:r>
              <a:rPr lang="en-US" sz="2400" i="0" baseline="30000" dirty="0">
                <a:latin typeface="Arial" charset="0"/>
                <a:cs typeface="Arial" charset="0"/>
              </a:rPr>
              <a:t>25</a:t>
            </a:r>
            <a:r>
              <a:rPr lang="en-US" sz="2400" i="0" dirty="0">
                <a:latin typeface="Arial" charset="0"/>
                <a:cs typeface="Arial" charset="0"/>
              </a:rPr>
              <a:t> cm</a:t>
            </a:r>
            <a:r>
              <a:rPr lang="en-US" sz="2400" i="0" baseline="30000" dirty="0">
                <a:latin typeface="Arial" charset="0"/>
                <a:cs typeface="Arial" charset="0"/>
              </a:rPr>
              <a:t>-2</a:t>
            </a:r>
            <a:r>
              <a:rPr lang="en-US" sz="2400" i="0" dirty="0">
                <a:latin typeface="Arial" charset="0"/>
                <a:cs typeface="Arial" charset="0"/>
              </a:rPr>
              <a:t>s</a:t>
            </a:r>
            <a:r>
              <a:rPr lang="en-US" sz="2400" i="0" baseline="30000" dirty="0">
                <a:latin typeface="Arial" charset="0"/>
                <a:cs typeface="Arial" charset="0"/>
              </a:rPr>
              <a:t>-1</a:t>
            </a:r>
          </a:p>
          <a:p>
            <a:pPr eaLnBrk="0" hangingPunct="0"/>
            <a:endParaRPr lang="en-US" sz="2400" i="0" dirty="0">
              <a:latin typeface="Arial" charset="0"/>
              <a:cs typeface="Arial" charset="0"/>
            </a:endParaRPr>
          </a:p>
          <a:p>
            <a:pPr eaLnBrk="0" hangingPunct="0"/>
            <a:r>
              <a:rPr lang="en-US" sz="2400" i="0" dirty="0">
                <a:latin typeface="Arial" charset="0"/>
                <a:cs typeface="Arial" charset="0"/>
              </a:rPr>
              <a:t>ATLAS very similar to CMS</a:t>
            </a:r>
          </a:p>
          <a:p>
            <a:pPr eaLnBrk="0" hangingPunct="0"/>
            <a:endParaRPr lang="en-US" sz="2400" i="0" dirty="0">
              <a:latin typeface="Arial" charset="0"/>
              <a:cs typeface="Arial" charset="0"/>
            </a:endParaRPr>
          </a:p>
          <a:p>
            <a:pPr eaLnBrk="0" hangingPunct="0"/>
            <a:r>
              <a:rPr lang="en-US" sz="2400" i="0" dirty="0">
                <a:latin typeface="Arial" charset="0"/>
                <a:cs typeface="Arial" charset="0"/>
              </a:rPr>
              <a:t>ALICE recorded ~ 50% </a:t>
            </a:r>
          </a:p>
          <a:p>
            <a:pPr eaLnBrk="0" hangingPunct="0"/>
            <a:r>
              <a:rPr lang="en-US" sz="2400" i="0" dirty="0">
                <a:latin typeface="Arial" charset="0"/>
                <a:cs typeface="Arial" charset="0"/>
              </a:rPr>
              <a:t>due to TPC dead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76400"/>
            <a:ext cx="77914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Where does the energy end up?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nice analysis by CMS using reconstructed tracks: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Font typeface="Wingdings" pitchFamily="2" charset="2"/>
              <a:buNone/>
            </a:pPr>
            <a:r>
              <a:rPr lang="en-GB" dirty="0" smtClean="0">
                <a:sym typeface="Wingdings" pitchFamily="2" charset="2"/>
              </a:rPr>
              <a:t>	momentum difference is balanced by low momentum particles outside of the jet cone</a:t>
            </a:r>
            <a:endParaRPr lang="en-GB" dirty="0" smtClean="0"/>
          </a:p>
        </p:txBody>
      </p:sp>
      <p:sp>
        <p:nvSpPr>
          <p:cNvPr id="126981" name="TextBox 7"/>
          <p:cNvSpPr txBox="1">
            <a:spLocks noChangeArrowheads="1"/>
          </p:cNvSpPr>
          <p:nvPr/>
        </p:nvSpPr>
        <p:spPr bwMode="auto">
          <a:xfrm>
            <a:off x="5724525" y="4529138"/>
            <a:ext cx="2293938" cy="339725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en-GB" sz="1600" u="none">
                <a:solidFill>
                  <a:schemeClr val="bg1"/>
                </a:solidFill>
              </a:rPr>
              <a:t>CMS: arXiv:1102.1957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 and W from ATLAS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690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066800"/>
            <a:ext cx="299720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90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1038" y="1268413"/>
            <a:ext cx="3027362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90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0288" y="1268413"/>
            <a:ext cx="2998787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9032" name="TextBox 8"/>
          <p:cNvSpPr txBox="1">
            <a:spLocks noChangeArrowheads="1"/>
          </p:cNvSpPr>
          <p:nvPr/>
        </p:nvSpPr>
        <p:spPr bwMode="auto">
          <a:xfrm>
            <a:off x="5162473" y="4476703"/>
            <a:ext cx="3371927" cy="400097"/>
          </a:xfrm>
          <a:prstGeom prst="rect">
            <a:avLst/>
          </a:prstGeom>
          <a:solidFill>
            <a:schemeClr val="accent2">
              <a:alpha val="52156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000" dirty="0" err="1">
                <a:latin typeface="Arial" charset="0"/>
                <a:cs typeface="Arial" charset="0"/>
              </a:rPr>
              <a:t>S.White</a:t>
            </a:r>
            <a:r>
              <a:rPr lang="en-US" sz="2000" dirty="0">
                <a:latin typeface="Arial" charset="0"/>
                <a:cs typeface="Arial" charset="0"/>
              </a:rPr>
              <a:t>, </a:t>
            </a:r>
            <a:r>
              <a:rPr lang="en-US" sz="2000" dirty="0" smtClean="0">
                <a:latin typeface="Arial" charset="0"/>
                <a:cs typeface="Arial" charset="0"/>
              </a:rPr>
              <a:t>ATLAS, EPIC 2011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769033" name="TextBox 9"/>
          <p:cNvSpPr txBox="1">
            <a:spLocks noChangeArrowheads="1"/>
          </p:cNvSpPr>
          <p:nvPr/>
        </p:nvSpPr>
        <p:spPr bwMode="auto">
          <a:xfrm>
            <a:off x="611188" y="5373688"/>
            <a:ext cx="8335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Z and W yields consistent with binary collision scaling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dirty="0" err="1" smtClean="0">
                <a:effectLst/>
                <a:latin typeface="Arial" charset="0"/>
                <a:cs typeface="Arial" charset="0"/>
              </a:rPr>
              <a:t>AdS</a:t>
            </a:r>
            <a:r>
              <a:rPr lang="en-US" dirty="0" smtClean="0">
                <a:effectLst/>
                <a:latin typeface="Arial" charset="0"/>
                <a:cs typeface="Arial" charset="0"/>
              </a:rPr>
              <a:t> / CFT </a:t>
            </a:r>
            <a:r>
              <a:rPr lang="en-US" dirty="0" smtClean="0">
                <a:latin typeface="Arial" charset="0"/>
                <a:cs typeface="Arial" charset="0"/>
              </a:rPr>
              <a:t>in a Picture</a:t>
            </a:r>
            <a:endParaRPr lang="en-US" dirty="0" smtClean="0">
              <a:effectLst/>
              <a:latin typeface="Arial" charset="0"/>
              <a:cs typeface="Arial" charset="0"/>
            </a:endParaRP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88070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85800"/>
            <a:ext cx="8382000" cy="61864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8" name="Freeform 7"/>
          <p:cNvSpPr>
            <a:spLocks noChangeArrowheads="1"/>
          </p:cNvSpPr>
          <p:nvPr/>
        </p:nvSpPr>
        <p:spPr bwMode="auto">
          <a:xfrm rot="6098361">
            <a:off x="3637756" y="3134519"/>
            <a:ext cx="350838" cy="711200"/>
          </a:xfrm>
          <a:custGeom>
            <a:avLst/>
            <a:gdLst>
              <a:gd name="T0" fmla="*/ 0 w 351192"/>
              <a:gd name="T1" fmla="*/ 711200 h 711200"/>
              <a:gd name="T2" fmla="*/ 11255 w 351192"/>
              <a:gd name="T3" fmla="*/ 654755 h 711200"/>
              <a:gd name="T4" fmla="*/ 168821 w 351192"/>
              <a:gd name="T5" fmla="*/ 620889 h 711200"/>
              <a:gd name="T6" fmla="*/ 146311 w 351192"/>
              <a:gd name="T7" fmla="*/ 553155 h 711200"/>
              <a:gd name="T8" fmla="*/ 101294 w 351192"/>
              <a:gd name="T9" fmla="*/ 496711 h 711200"/>
              <a:gd name="T10" fmla="*/ 225095 w 351192"/>
              <a:gd name="T11" fmla="*/ 485422 h 711200"/>
              <a:gd name="T12" fmla="*/ 236349 w 351192"/>
              <a:gd name="T13" fmla="*/ 440266 h 711200"/>
              <a:gd name="T14" fmla="*/ 168821 w 351192"/>
              <a:gd name="T15" fmla="*/ 383822 h 711200"/>
              <a:gd name="T16" fmla="*/ 146311 w 351192"/>
              <a:gd name="T17" fmla="*/ 349955 h 711200"/>
              <a:gd name="T18" fmla="*/ 180076 w 351192"/>
              <a:gd name="T19" fmla="*/ 338666 h 711200"/>
              <a:gd name="T20" fmla="*/ 281370 w 351192"/>
              <a:gd name="T21" fmla="*/ 327377 h 711200"/>
              <a:gd name="T22" fmla="*/ 258860 w 351192"/>
              <a:gd name="T23" fmla="*/ 293511 h 711200"/>
              <a:gd name="T24" fmla="*/ 225095 w 351192"/>
              <a:gd name="T25" fmla="*/ 282222 h 711200"/>
              <a:gd name="T26" fmla="*/ 191332 w 351192"/>
              <a:gd name="T27" fmla="*/ 248355 h 711200"/>
              <a:gd name="T28" fmla="*/ 225095 w 351192"/>
              <a:gd name="T29" fmla="*/ 225777 h 711200"/>
              <a:gd name="T30" fmla="*/ 315133 w 351192"/>
              <a:gd name="T31" fmla="*/ 214489 h 711200"/>
              <a:gd name="T32" fmla="*/ 303879 w 351192"/>
              <a:gd name="T33" fmla="*/ 180622 h 711200"/>
              <a:gd name="T34" fmla="*/ 270114 w 351192"/>
              <a:gd name="T35" fmla="*/ 169333 h 711200"/>
              <a:gd name="T36" fmla="*/ 247605 w 351192"/>
              <a:gd name="T37" fmla="*/ 135466 h 711200"/>
              <a:gd name="T38" fmla="*/ 326388 w 351192"/>
              <a:gd name="T39" fmla="*/ 101600 h 711200"/>
              <a:gd name="T40" fmla="*/ 348898 w 351192"/>
              <a:gd name="T41" fmla="*/ 22577 h 711200"/>
              <a:gd name="T42" fmla="*/ 348898 w 351192"/>
              <a:gd name="T43" fmla="*/ 0 h 711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51192"/>
              <a:gd name="T67" fmla="*/ 0 h 711200"/>
              <a:gd name="T68" fmla="*/ 351192 w 351192"/>
              <a:gd name="T69" fmla="*/ 711200 h 711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51192" h="711200">
                <a:moveTo>
                  <a:pt x="0" y="711200"/>
                </a:moveTo>
                <a:cubicBezTo>
                  <a:pt x="3763" y="692385"/>
                  <a:pt x="1768" y="671415"/>
                  <a:pt x="11288" y="654755"/>
                </a:cubicBezTo>
                <a:cubicBezTo>
                  <a:pt x="35042" y="613185"/>
                  <a:pt x="168565" y="620959"/>
                  <a:pt x="169333" y="620889"/>
                </a:cubicBezTo>
                <a:cubicBezTo>
                  <a:pt x="161807" y="598311"/>
                  <a:pt x="159369" y="573337"/>
                  <a:pt x="146755" y="553155"/>
                </a:cubicBezTo>
                <a:cubicBezTo>
                  <a:pt x="73812" y="436447"/>
                  <a:pt x="142765" y="620214"/>
                  <a:pt x="101600" y="496711"/>
                </a:cubicBezTo>
                <a:cubicBezTo>
                  <a:pt x="142992" y="492948"/>
                  <a:pt x="187411" y="501408"/>
                  <a:pt x="225777" y="485422"/>
                </a:cubicBezTo>
                <a:cubicBezTo>
                  <a:pt x="240099" y="479455"/>
                  <a:pt x="241328" y="455184"/>
                  <a:pt x="237066" y="440266"/>
                </a:cubicBezTo>
                <a:cubicBezTo>
                  <a:pt x="231953" y="422371"/>
                  <a:pt x="183894" y="393529"/>
                  <a:pt x="169333" y="383822"/>
                </a:cubicBezTo>
                <a:cubicBezTo>
                  <a:pt x="161807" y="372533"/>
                  <a:pt x="143464" y="363118"/>
                  <a:pt x="146755" y="349955"/>
                </a:cubicBezTo>
                <a:cubicBezTo>
                  <a:pt x="149641" y="338411"/>
                  <a:pt x="168884" y="340622"/>
                  <a:pt x="180622" y="338666"/>
                </a:cubicBezTo>
                <a:cubicBezTo>
                  <a:pt x="214233" y="333064"/>
                  <a:pt x="248355" y="331140"/>
                  <a:pt x="282222" y="327377"/>
                </a:cubicBezTo>
                <a:cubicBezTo>
                  <a:pt x="274696" y="316088"/>
                  <a:pt x="270238" y="301986"/>
                  <a:pt x="259644" y="293511"/>
                </a:cubicBezTo>
                <a:cubicBezTo>
                  <a:pt x="250352" y="286077"/>
                  <a:pt x="235678" y="288823"/>
                  <a:pt x="225777" y="282222"/>
                </a:cubicBezTo>
                <a:cubicBezTo>
                  <a:pt x="212494" y="273366"/>
                  <a:pt x="203200" y="259644"/>
                  <a:pt x="191911" y="248355"/>
                </a:cubicBezTo>
                <a:cubicBezTo>
                  <a:pt x="203200" y="240829"/>
                  <a:pt x="212688" y="229347"/>
                  <a:pt x="225777" y="225777"/>
                </a:cubicBezTo>
                <a:cubicBezTo>
                  <a:pt x="255046" y="217795"/>
                  <a:pt x="289747" y="229541"/>
                  <a:pt x="316088" y="214489"/>
                </a:cubicBezTo>
                <a:cubicBezTo>
                  <a:pt x="326420" y="208585"/>
                  <a:pt x="313214" y="189036"/>
                  <a:pt x="304800" y="180622"/>
                </a:cubicBezTo>
                <a:cubicBezTo>
                  <a:pt x="296386" y="172208"/>
                  <a:pt x="282222" y="173096"/>
                  <a:pt x="270933" y="169333"/>
                </a:cubicBezTo>
                <a:cubicBezTo>
                  <a:pt x="263407" y="158044"/>
                  <a:pt x="245694" y="148770"/>
                  <a:pt x="248355" y="135466"/>
                </a:cubicBezTo>
                <a:cubicBezTo>
                  <a:pt x="252458" y="114952"/>
                  <a:pt x="317858" y="103980"/>
                  <a:pt x="327377" y="101600"/>
                </a:cubicBezTo>
                <a:cubicBezTo>
                  <a:pt x="336325" y="74757"/>
                  <a:pt x="345230" y="50928"/>
                  <a:pt x="349955" y="22577"/>
                </a:cubicBezTo>
                <a:cubicBezTo>
                  <a:pt x="351192" y="15154"/>
                  <a:pt x="349955" y="7526"/>
                  <a:pt x="349955" y="0"/>
                </a:cubicBezTo>
              </a:path>
            </a:pathLst>
          </a:custGeom>
          <a:solidFill>
            <a:srgbClr val="FFFF99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" name="Freeform 9"/>
          <p:cNvSpPr>
            <a:spLocks noChangeArrowheads="1"/>
          </p:cNvSpPr>
          <p:nvPr/>
        </p:nvSpPr>
        <p:spPr bwMode="auto">
          <a:xfrm rot="6098361">
            <a:off x="3021806" y="3972719"/>
            <a:ext cx="350838" cy="711200"/>
          </a:xfrm>
          <a:custGeom>
            <a:avLst/>
            <a:gdLst>
              <a:gd name="T0" fmla="*/ 0 w 351192"/>
              <a:gd name="T1" fmla="*/ 711200 h 711200"/>
              <a:gd name="T2" fmla="*/ 11255 w 351192"/>
              <a:gd name="T3" fmla="*/ 654755 h 711200"/>
              <a:gd name="T4" fmla="*/ 168821 w 351192"/>
              <a:gd name="T5" fmla="*/ 620889 h 711200"/>
              <a:gd name="T6" fmla="*/ 146311 w 351192"/>
              <a:gd name="T7" fmla="*/ 553155 h 711200"/>
              <a:gd name="T8" fmla="*/ 101294 w 351192"/>
              <a:gd name="T9" fmla="*/ 496711 h 711200"/>
              <a:gd name="T10" fmla="*/ 225095 w 351192"/>
              <a:gd name="T11" fmla="*/ 485422 h 711200"/>
              <a:gd name="T12" fmla="*/ 236349 w 351192"/>
              <a:gd name="T13" fmla="*/ 440266 h 711200"/>
              <a:gd name="T14" fmla="*/ 168821 w 351192"/>
              <a:gd name="T15" fmla="*/ 383822 h 711200"/>
              <a:gd name="T16" fmla="*/ 146311 w 351192"/>
              <a:gd name="T17" fmla="*/ 349955 h 711200"/>
              <a:gd name="T18" fmla="*/ 180076 w 351192"/>
              <a:gd name="T19" fmla="*/ 338666 h 711200"/>
              <a:gd name="T20" fmla="*/ 281370 w 351192"/>
              <a:gd name="T21" fmla="*/ 327377 h 711200"/>
              <a:gd name="T22" fmla="*/ 258860 w 351192"/>
              <a:gd name="T23" fmla="*/ 293511 h 711200"/>
              <a:gd name="T24" fmla="*/ 225095 w 351192"/>
              <a:gd name="T25" fmla="*/ 282222 h 711200"/>
              <a:gd name="T26" fmla="*/ 191332 w 351192"/>
              <a:gd name="T27" fmla="*/ 248355 h 711200"/>
              <a:gd name="T28" fmla="*/ 225095 w 351192"/>
              <a:gd name="T29" fmla="*/ 225777 h 711200"/>
              <a:gd name="T30" fmla="*/ 315133 w 351192"/>
              <a:gd name="T31" fmla="*/ 214489 h 711200"/>
              <a:gd name="T32" fmla="*/ 303879 w 351192"/>
              <a:gd name="T33" fmla="*/ 180622 h 711200"/>
              <a:gd name="T34" fmla="*/ 270114 w 351192"/>
              <a:gd name="T35" fmla="*/ 169333 h 711200"/>
              <a:gd name="T36" fmla="*/ 247605 w 351192"/>
              <a:gd name="T37" fmla="*/ 135466 h 711200"/>
              <a:gd name="T38" fmla="*/ 326388 w 351192"/>
              <a:gd name="T39" fmla="*/ 101600 h 711200"/>
              <a:gd name="T40" fmla="*/ 348898 w 351192"/>
              <a:gd name="T41" fmla="*/ 22577 h 711200"/>
              <a:gd name="T42" fmla="*/ 348898 w 351192"/>
              <a:gd name="T43" fmla="*/ 0 h 711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51192"/>
              <a:gd name="T67" fmla="*/ 0 h 711200"/>
              <a:gd name="T68" fmla="*/ 351192 w 351192"/>
              <a:gd name="T69" fmla="*/ 711200 h 711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51192" h="711200">
                <a:moveTo>
                  <a:pt x="0" y="711200"/>
                </a:moveTo>
                <a:cubicBezTo>
                  <a:pt x="3763" y="692385"/>
                  <a:pt x="1768" y="671415"/>
                  <a:pt x="11288" y="654755"/>
                </a:cubicBezTo>
                <a:cubicBezTo>
                  <a:pt x="35042" y="613185"/>
                  <a:pt x="168565" y="620959"/>
                  <a:pt x="169333" y="620889"/>
                </a:cubicBezTo>
                <a:cubicBezTo>
                  <a:pt x="161807" y="598311"/>
                  <a:pt x="159369" y="573337"/>
                  <a:pt x="146755" y="553155"/>
                </a:cubicBezTo>
                <a:cubicBezTo>
                  <a:pt x="73812" y="436447"/>
                  <a:pt x="142765" y="620214"/>
                  <a:pt x="101600" y="496711"/>
                </a:cubicBezTo>
                <a:cubicBezTo>
                  <a:pt x="142992" y="492948"/>
                  <a:pt x="187411" y="501408"/>
                  <a:pt x="225777" y="485422"/>
                </a:cubicBezTo>
                <a:cubicBezTo>
                  <a:pt x="240099" y="479455"/>
                  <a:pt x="241328" y="455184"/>
                  <a:pt x="237066" y="440266"/>
                </a:cubicBezTo>
                <a:cubicBezTo>
                  <a:pt x="231953" y="422371"/>
                  <a:pt x="183894" y="393529"/>
                  <a:pt x="169333" y="383822"/>
                </a:cubicBezTo>
                <a:cubicBezTo>
                  <a:pt x="161807" y="372533"/>
                  <a:pt x="143464" y="363118"/>
                  <a:pt x="146755" y="349955"/>
                </a:cubicBezTo>
                <a:cubicBezTo>
                  <a:pt x="149641" y="338411"/>
                  <a:pt x="168884" y="340622"/>
                  <a:pt x="180622" y="338666"/>
                </a:cubicBezTo>
                <a:cubicBezTo>
                  <a:pt x="214233" y="333064"/>
                  <a:pt x="248355" y="331140"/>
                  <a:pt x="282222" y="327377"/>
                </a:cubicBezTo>
                <a:cubicBezTo>
                  <a:pt x="274696" y="316088"/>
                  <a:pt x="270238" y="301986"/>
                  <a:pt x="259644" y="293511"/>
                </a:cubicBezTo>
                <a:cubicBezTo>
                  <a:pt x="250352" y="286077"/>
                  <a:pt x="235678" y="288823"/>
                  <a:pt x="225777" y="282222"/>
                </a:cubicBezTo>
                <a:cubicBezTo>
                  <a:pt x="212494" y="273366"/>
                  <a:pt x="203200" y="259644"/>
                  <a:pt x="191911" y="248355"/>
                </a:cubicBezTo>
                <a:cubicBezTo>
                  <a:pt x="203200" y="240829"/>
                  <a:pt x="212688" y="229347"/>
                  <a:pt x="225777" y="225777"/>
                </a:cubicBezTo>
                <a:cubicBezTo>
                  <a:pt x="255046" y="217795"/>
                  <a:pt x="289747" y="229541"/>
                  <a:pt x="316088" y="214489"/>
                </a:cubicBezTo>
                <a:cubicBezTo>
                  <a:pt x="326420" y="208585"/>
                  <a:pt x="313214" y="189036"/>
                  <a:pt x="304800" y="180622"/>
                </a:cubicBezTo>
                <a:cubicBezTo>
                  <a:pt x="296386" y="172208"/>
                  <a:pt x="282222" y="173096"/>
                  <a:pt x="270933" y="169333"/>
                </a:cubicBezTo>
                <a:cubicBezTo>
                  <a:pt x="263407" y="158044"/>
                  <a:pt x="245694" y="148770"/>
                  <a:pt x="248355" y="135466"/>
                </a:cubicBezTo>
                <a:cubicBezTo>
                  <a:pt x="252458" y="114952"/>
                  <a:pt x="317858" y="103980"/>
                  <a:pt x="327377" y="101600"/>
                </a:cubicBezTo>
                <a:cubicBezTo>
                  <a:pt x="336325" y="74757"/>
                  <a:pt x="345230" y="50928"/>
                  <a:pt x="349955" y="22577"/>
                </a:cubicBezTo>
                <a:cubicBezTo>
                  <a:pt x="351192" y="15154"/>
                  <a:pt x="349955" y="7526"/>
                  <a:pt x="349955" y="0"/>
                </a:cubicBezTo>
              </a:path>
            </a:pathLst>
          </a:custGeom>
          <a:solidFill>
            <a:srgbClr val="FFFF99"/>
          </a:solidFill>
          <a:ln w="254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7897" name="Freeform 10"/>
          <p:cNvSpPr>
            <a:spLocks noChangeArrowheads="1"/>
          </p:cNvSpPr>
          <p:nvPr/>
        </p:nvSpPr>
        <p:spPr bwMode="auto">
          <a:xfrm>
            <a:off x="1143000" y="4460875"/>
            <a:ext cx="2916238" cy="2092325"/>
          </a:xfrm>
          <a:custGeom>
            <a:avLst/>
            <a:gdLst>
              <a:gd name="T0" fmla="*/ 353411 w 2915846"/>
              <a:gd name="T1" fmla="*/ 0 h 2092385"/>
              <a:gd name="T2" fmla="*/ 466346 w 2915846"/>
              <a:gd name="T3" fmla="*/ 112879 h 2092385"/>
              <a:gd name="T4" fmla="*/ 511520 w 2915846"/>
              <a:gd name="T5" fmla="*/ 146743 h 2092385"/>
              <a:gd name="T6" fmla="*/ 556693 w 2915846"/>
              <a:gd name="T7" fmla="*/ 180607 h 2092385"/>
              <a:gd name="T8" fmla="*/ 726096 w 2915846"/>
              <a:gd name="T9" fmla="*/ 270909 h 2092385"/>
              <a:gd name="T10" fmla="*/ 782561 w 2915846"/>
              <a:gd name="T11" fmla="*/ 293487 h 2092385"/>
              <a:gd name="T12" fmla="*/ 872908 w 2915846"/>
              <a:gd name="T13" fmla="*/ 316061 h 2092385"/>
              <a:gd name="T14" fmla="*/ 918082 w 2915846"/>
              <a:gd name="T15" fmla="*/ 338636 h 2092385"/>
              <a:gd name="T16" fmla="*/ 951963 w 2915846"/>
              <a:gd name="T17" fmla="*/ 349925 h 2092385"/>
              <a:gd name="T18" fmla="*/ 1031016 w 2915846"/>
              <a:gd name="T19" fmla="*/ 372500 h 2092385"/>
              <a:gd name="T20" fmla="*/ 1143952 w 2915846"/>
              <a:gd name="T21" fmla="*/ 417652 h 2092385"/>
              <a:gd name="T22" fmla="*/ 1245592 w 2915846"/>
              <a:gd name="T23" fmla="*/ 440227 h 2092385"/>
              <a:gd name="T24" fmla="*/ 1437581 w 2915846"/>
              <a:gd name="T25" fmla="*/ 496669 h 2092385"/>
              <a:gd name="T26" fmla="*/ 1505341 w 2915846"/>
              <a:gd name="T27" fmla="*/ 519243 h 2092385"/>
              <a:gd name="T28" fmla="*/ 1573101 w 2915846"/>
              <a:gd name="T29" fmla="*/ 530532 h 2092385"/>
              <a:gd name="T30" fmla="*/ 1618275 w 2915846"/>
              <a:gd name="T31" fmla="*/ 541821 h 2092385"/>
              <a:gd name="T32" fmla="*/ 1674743 w 2915846"/>
              <a:gd name="T33" fmla="*/ 553107 h 2092385"/>
              <a:gd name="T34" fmla="*/ 1708625 w 2915846"/>
              <a:gd name="T35" fmla="*/ 575685 h 2092385"/>
              <a:gd name="T36" fmla="*/ 1832851 w 2915846"/>
              <a:gd name="T37" fmla="*/ 609549 h 2092385"/>
              <a:gd name="T38" fmla="*/ 1900611 w 2915846"/>
              <a:gd name="T39" fmla="*/ 654698 h 2092385"/>
              <a:gd name="T40" fmla="*/ 1934493 w 2915846"/>
              <a:gd name="T41" fmla="*/ 677276 h 2092385"/>
              <a:gd name="T42" fmla="*/ 1990958 w 2915846"/>
              <a:gd name="T43" fmla="*/ 767578 h 2092385"/>
              <a:gd name="T44" fmla="*/ 2013545 w 2915846"/>
              <a:gd name="T45" fmla="*/ 801442 h 2092385"/>
              <a:gd name="T46" fmla="*/ 2024840 w 2915846"/>
              <a:gd name="T47" fmla="*/ 835305 h 2092385"/>
              <a:gd name="T48" fmla="*/ 2092600 w 2915846"/>
              <a:gd name="T49" fmla="*/ 880458 h 2092385"/>
              <a:gd name="T50" fmla="*/ 2149067 w 2915846"/>
              <a:gd name="T51" fmla="*/ 914322 h 2092385"/>
              <a:gd name="T52" fmla="*/ 2205535 w 2915846"/>
              <a:gd name="T53" fmla="*/ 948185 h 2092385"/>
              <a:gd name="T54" fmla="*/ 2239413 w 2915846"/>
              <a:gd name="T55" fmla="*/ 970760 h 2092385"/>
              <a:gd name="T56" fmla="*/ 2284587 w 2915846"/>
              <a:gd name="T57" fmla="*/ 1004624 h 2092385"/>
              <a:gd name="T58" fmla="*/ 2318470 w 2915846"/>
              <a:gd name="T59" fmla="*/ 1015913 h 2092385"/>
              <a:gd name="T60" fmla="*/ 2386229 w 2915846"/>
              <a:gd name="T61" fmla="*/ 1049776 h 2092385"/>
              <a:gd name="T62" fmla="*/ 2476575 w 2915846"/>
              <a:gd name="T63" fmla="*/ 1106218 h 2092385"/>
              <a:gd name="T64" fmla="*/ 2544338 w 2915846"/>
              <a:gd name="T65" fmla="*/ 1128792 h 2092385"/>
              <a:gd name="T66" fmla="*/ 2679858 w 2915846"/>
              <a:gd name="T67" fmla="*/ 1173945 h 2092385"/>
              <a:gd name="T68" fmla="*/ 2713739 w 2915846"/>
              <a:gd name="T69" fmla="*/ 1185231 h 2092385"/>
              <a:gd name="T70" fmla="*/ 2781500 w 2915846"/>
              <a:gd name="T71" fmla="*/ 1196520 h 2092385"/>
              <a:gd name="T72" fmla="*/ 2826674 w 2915846"/>
              <a:gd name="T73" fmla="*/ 1207809 h 2092385"/>
              <a:gd name="T74" fmla="*/ 2837966 w 2915846"/>
              <a:gd name="T75" fmla="*/ 1241672 h 2092385"/>
              <a:gd name="T76" fmla="*/ 2894433 w 2915846"/>
              <a:gd name="T77" fmla="*/ 1365838 h 2092385"/>
              <a:gd name="T78" fmla="*/ 2905727 w 2915846"/>
              <a:gd name="T79" fmla="*/ 1444854 h 2092385"/>
              <a:gd name="T80" fmla="*/ 2917022 w 2915846"/>
              <a:gd name="T81" fmla="*/ 1444854 h 2092385"/>
              <a:gd name="T82" fmla="*/ 1923198 w 2915846"/>
              <a:gd name="T83" fmla="*/ 1907657 h 2092385"/>
              <a:gd name="T84" fmla="*/ 1866732 w 2915846"/>
              <a:gd name="T85" fmla="*/ 1918946 h 2092385"/>
              <a:gd name="T86" fmla="*/ 14608 w 2915846"/>
              <a:gd name="T87" fmla="*/ 1410991 h 2092385"/>
              <a:gd name="T88" fmla="*/ 14608 w 2915846"/>
              <a:gd name="T89" fmla="*/ 146743 h 209238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915846"/>
              <a:gd name="T136" fmla="*/ 0 h 2092385"/>
              <a:gd name="T137" fmla="*/ 2915846 w 2915846"/>
              <a:gd name="T138" fmla="*/ 2092385 h 209238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915846" h="2092385">
                <a:moveTo>
                  <a:pt x="353268" y="0"/>
                </a:moveTo>
                <a:cubicBezTo>
                  <a:pt x="378007" y="74215"/>
                  <a:pt x="355589" y="27836"/>
                  <a:pt x="466157" y="112888"/>
                </a:cubicBezTo>
                <a:cubicBezTo>
                  <a:pt x="481070" y="124360"/>
                  <a:pt x="496261" y="135466"/>
                  <a:pt x="511313" y="146755"/>
                </a:cubicBezTo>
                <a:cubicBezTo>
                  <a:pt x="526365" y="158044"/>
                  <a:pt x="540334" y="170942"/>
                  <a:pt x="556468" y="180622"/>
                </a:cubicBezTo>
                <a:cubicBezTo>
                  <a:pt x="631709" y="225765"/>
                  <a:pt x="626421" y="224555"/>
                  <a:pt x="725802" y="270933"/>
                </a:cubicBezTo>
                <a:cubicBezTo>
                  <a:pt x="744165" y="279502"/>
                  <a:pt x="762878" y="287552"/>
                  <a:pt x="782246" y="293511"/>
                </a:cubicBezTo>
                <a:cubicBezTo>
                  <a:pt x="811904" y="302636"/>
                  <a:pt x="842453" y="308562"/>
                  <a:pt x="872557" y="316088"/>
                </a:cubicBezTo>
                <a:cubicBezTo>
                  <a:pt x="887609" y="323614"/>
                  <a:pt x="902245" y="332037"/>
                  <a:pt x="917713" y="338666"/>
                </a:cubicBezTo>
                <a:cubicBezTo>
                  <a:pt x="928650" y="343353"/>
                  <a:pt x="940182" y="346536"/>
                  <a:pt x="951579" y="349955"/>
                </a:cubicBezTo>
                <a:cubicBezTo>
                  <a:pt x="977819" y="357827"/>
                  <a:pt x="1004856" y="363171"/>
                  <a:pt x="1030602" y="372533"/>
                </a:cubicBezTo>
                <a:cubicBezTo>
                  <a:pt x="1149795" y="415876"/>
                  <a:pt x="985191" y="375475"/>
                  <a:pt x="1143490" y="417688"/>
                </a:cubicBezTo>
                <a:cubicBezTo>
                  <a:pt x="1177011" y="426627"/>
                  <a:pt x="1212008" y="429819"/>
                  <a:pt x="1245090" y="440266"/>
                </a:cubicBezTo>
                <a:cubicBezTo>
                  <a:pt x="1449686" y="504876"/>
                  <a:pt x="1273869" y="473406"/>
                  <a:pt x="1437002" y="496711"/>
                </a:cubicBezTo>
                <a:cubicBezTo>
                  <a:pt x="1459580" y="504237"/>
                  <a:pt x="1481260" y="515375"/>
                  <a:pt x="1504735" y="519288"/>
                </a:cubicBezTo>
                <a:cubicBezTo>
                  <a:pt x="1527313" y="523051"/>
                  <a:pt x="1550023" y="526088"/>
                  <a:pt x="1572468" y="530577"/>
                </a:cubicBezTo>
                <a:cubicBezTo>
                  <a:pt x="1587682" y="533620"/>
                  <a:pt x="1602478" y="538500"/>
                  <a:pt x="1617624" y="541866"/>
                </a:cubicBezTo>
                <a:cubicBezTo>
                  <a:pt x="1636354" y="546028"/>
                  <a:pt x="1655253" y="549392"/>
                  <a:pt x="1674068" y="553155"/>
                </a:cubicBezTo>
                <a:cubicBezTo>
                  <a:pt x="1685357" y="560681"/>
                  <a:pt x="1695231" y="570969"/>
                  <a:pt x="1707935" y="575733"/>
                </a:cubicBezTo>
                <a:cubicBezTo>
                  <a:pt x="1756404" y="593909"/>
                  <a:pt x="1785014" y="578201"/>
                  <a:pt x="1832113" y="609600"/>
                </a:cubicBezTo>
                <a:lnTo>
                  <a:pt x="1899846" y="654755"/>
                </a:lnTo>
                <a:lnTo>
                  <a:pt x="1933713" y="677333"/>
                </a:lnTo>
                <a:cubicBezTo>
                  <a:pt x="1998466" y="763671"/>
                  <a:pt x="1940569" y="680865"/>
                  <a:pt x="1990157" y="767644"/>
                </a:cubicBezTo>
                <a:cubicBezTo>
                  <a:pt x="1996888" y="779424"/>
                  <a:pt x="2006667" y="789376"/>
                  <a:pt x="2012735" y="801511"/>
                </a:cubicBezTo>
                <a:cubicBezTo>
                  <a:pt x="2018057" y="812154"/>
                  <a:pt x="2015610" y="826963"/>
                  <a:pt x="2024024" y="835377"/>
                </a:cubicBezTo>
                <a:cubicBezTo>
                  <a:pt x="2043211" y="854564"/>
                  <a:pt x="2068864" y="865965"/>
                  <a:pt x="2091757" y="880533"/>
                </a:cubicBezTo>
                <a:cubicBezTo>
                  <a:pt x="2110268" y="892313"/>
                  <a:pt x="2129387" y="903111"/>
                  <a:pt x="2148202" y="914400"/>
                </a:cubicBezTo>
                <a:cubicBezTo>
                  <a:pt x="2167017" y="925689"/>
                  <a:pt x="2186390" y="936095"/>
                  <a:pt x="2204646" y="948266"/>
                </a:cubicBezTo>
                <a:cubicBezTo>
                  <a:pt x="2215935" y="955792"/>
                  <a:pt x="2227473" y="962958"/>
                  <a:pt x="2238513" y="970844"/>
                </a:cubicBezTo>
                <a:cubicBezTo>
                  <a:pt x="2253823" y="981780"/>
                  <a:pt x="2267332" y="995376"/>
                  <a:pt x="2283668" y="1004711"/>
                </a:cubicBezTo>
                <a:cubicBezTo>
                  <a:pt x="2294000" y="1010615"/>
                  <a:pt x="2306661" y="1011167"/>
                  <a:pt x="2317535" y="1016000"/>
                </a:cubicBezTo>
                <a:cubicBezTo>
                  <a:pt x="2340602" y="1026252"/>
                  <a:pt x="2363351" y="1037342"/>
                  <a:pt x="2385268" y="1049866"/>
                </a:cubicBezTo>
                <a:cubicBezTo>
                  <a:pt x="2416090" y="1067479"/>
                  <a:pt x="2443827" y="1090435"/>
                  <a:pt x="2475579" y="1106311"/>
                </a:cubicBezTo>
                <a:cubicBezTo>
                  <a:pt x="2496866" y="1116954"/>
                  <a:pt x="2520900" y="1120884"/>
                  <a:pt x="2543313" y="1128888"/>
                </a:cubicBezTo>
                <a:cubicBezTo>
                  <a:pt x="2753483" y="1203948"/>
                  <a:pt x="2551603" y="1137708"/>
                  <a:pt x="2678779" y="1174044"/>
                </a:cubicBezTo>
                <a:cubicBezTo>
                  <a:pt x="2690221" y="1177313"/>
                  <a:pt x="2701030" y="1182752"/>
                  <a:pt x="2712646" y="1185333"/>
                </a:cubicBezTo>
                <a:cubicBezTo>
                  <a:pt x="2734990" y="1190298"/>
                  <a:pt x="2757934" y="1192133"/>
                  <a:pt x="2780379" y="1196622"/>
                </a:cubicBezTo>
                <a:cubicBezTo>
                  <a:pt x="2795593" y="1199665"/>
                  <a:pt x="2810483" y="1204148"/>
                  <a:pt x="2825535" y="1207911"/>
                </a:cubicBezTo>
                <a:cubicBezTo>
                  <a:pt x="2829298" y="1219200"/>
                  <a:pt x="2832405" y="1230729"/>
                  <a:pt x="2836824" y="1241777"/>
                </a:cubicBezTo>
                <a:cubicBezTo>
                  <a:pt x="2863826" y="1309282"/>
                  <a:pt x="2865797" y="1311014"/>
                  <a:pt x="2893268" y="1365955"/>
                </a:cubicBezTo>
                <a:lnTo>
                  <a:pt x="2904557" y="1444977"/>
                </a:lnTo>
                <a:lnTo>
                  <a:pt x="2915846" y="1444977"/>
                </a:lnTo>
                <a:lnTo>
                  <a:pt x="1922424" y="1907822"/>
                </a:lnTo>
                <a:cubicBezTo>
                  <a:pt x="1904937" y="1915719"/>
                  <a:pt x="1865979" y="1919111"/>
                  <a:pt x="1865979" y="1919111"/>
                </a:cubicBezTo>
                <a:cubicBezTo>
                  <a:pt x="0" y="1452615"/>
                  <a:pt x="14602" y="2092385"/>
                  <a:pt x="14602" y="1411111"/>
                </a:cubicBezTo>
                <a:lnTo>
                  <a:pt x="14602" y="146755"/>
                </a:lnTo>
              </a:path>
            </a:pathLst>
          </a:custGeom>
          <a:solidFill>
            <a:srgbClr val="000000"/>
          </a:solidFill>
          <a:ln w="0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7898" name="Freeform 11"/>
          <p:cNvSpPr>
            <a:spLocks noChangeArrowheads="1"/>
          </p:cNvSpPr>
          <p:nvPr/>
        </p:nvSpPr>
        <p:spPr bwMode="auto">
          <a:xfrm>
            <a:off x="914400" y="2209800"/>
            <a:ext cx="2359025" cy="846138"/>
          </a:xfrm>
          <a:custGeom>
            <a:avLst/>
            <a:gdLst>
              <a:gd name="T0" fmla="*/ 2358321 w 2359377"/>
              <a:gd name="T1" fmla="*/ 371835 h 846667"/>
              <a:gd name="T2" fmla="*/ 1297644 w 2359377"/>
              <a:gd name="T3" fmla="*/ 845081 h 846667"/>
              <a:gd name="T4" fmla="*/ 22568 w 2359377"/>
              <a:gd name="T5" fmla="*/ 833813 h 846667"/>
              <a:gd name="T6" fmla="*/ 0 w 2359377"/>
              <a:gd name="T7" fmla="*/ 0 h 846667"/>
              <a:gd name="T8" fmla="*/ 1850550 w 2359377"/>
              <a:gd name="T9" fmla="*/ 0 h 846667"/>
              <a:gd name="T10" fmla="*/ 2347039 w 2359377"/>
              <a:gd name="T11" fmla="*/ 281694 h 8466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59377"/>
              <a:gd name="T19" fmla="*/ 0 h 846667"/>
              <a:gd name="T20" fmla="*/ 2359377 w 2359377"/>
              <a:gd name="T21" fmla="*/ 846667 h 8466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59377" h="846667">
                <a:moveTo>
                  <a:pt x="2359377" y="372533"/>
                </a:moveTo>
                <a:cubicBezTo>
                  <a:pt x="2005506" y="530236"/>
                  <a:pt x="1644742" y="673407"/>
                  <a:pt x="1298222" y="846667"/>
                </a:cubicBezTo>
                <a:lnTo>
                  <a:pt x="22577" y="835378"/>
                </a:lnTo>
                <a:lnTo>
                  <a:pt x="0" y="0"/>
                </a:lnTo>
                <a:lnTo>
                  <a:pt x="1851377" y="0"/>
                </a:lnTo>
                <a:lnTo>
                  <a:pt x="2348089" y="282222"/>
                </a:lnTo>
              </a:path>
            </a:pathLst>
          </a:custGeom>
          <a:solidFill>
            <a:srgbClr val="000000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1676400"/>
            <a:ext cx="2133600" cy="1323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1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Graviton with </a:t>
            </a:r>
            <a:br>
              <a:rPr lang="en-US" sz="1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en-US" sz="1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5-momentum  </a:t>
            </a:r>
            <a:r>
              <a:rPr lang="en-US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k</a:t>
            </a:r>
            <a:r>
              <a:rPr lang="en-US" sz="1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in bulk satisfies </a:t>
            </a:r>
            <a:r>
              <a:rPr lang="en-US" sz="1400" b="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k</a:t>
            </a:r>
            <a:r>
              <a:rPr lang="en-US" sz="1000" b="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18" charset="2"/>
              </a:rPr>
              <a:t></a:t>
            </a:r>
            <a:r>
              <a:rPr lang="en-US" sz="1400" b="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k</a:t>
            </a:r>
            <a:r>
              <a:rPr lang="en-US" sz="1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= 0 </a:t>
            </a:r>
            <a:r>
              <a:rPr lang="en-US" sz="1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18" charset="2"/>
              </a:rPr>
              <a:t> described by </a:t>
            </a:r>
            <a:r>
              <a:rPr lang="en-US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18" charset="2"/>
              </a:rPr>
              <a:t>4</a:t>
            </a:r>
            <a:r>
              <a:rPr lang="en-US" sz="1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18" charset="2"/>
              </a:rPr>
              <a:t> </a:t>
            </a:r>
            <a:r>
              <a:rPr lang="en-US" sz="1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18" charset="2"/>
              </a:rPr>
              <a:t>numbers</a:t>
            </a:r>
            <a:endParaRPr lang="en-US" sz="14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" y="4343400"/>
            <a:ext cx="2286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1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18" charset="2"/>
              </a:rPr>
              <a:t>Those </a:t>
            </a:r>
            <a:r>
              <a:rPr lang="en-US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18" charset="2"/>
              </a:rPr>
              <a:t>4</a:t>
            </a:r>
            <a:r>
              <a:rPr lang="en-US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18" charset="2"/>
              </a:rPr>
              <a:t> </a:t>
            </a:r>
            <a:r>
              <a:rPr lang="en-US" sz="1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18" charset="2"/>
              </a:rPr>
              <a:t> numbers describe virtual gauge quanta on </a:t>
            </a:r>
            <a:r>
              <a:rPr lang="en-US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18" charset="2"/>
              </a:rPr>
              <a:t>4-d</a:t>
            </a:r>
            <a:r>
              <a:rPr lang="en-US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18" charset="2"/>
              </a:rPr>
              <a:t> </a:t>
            </a:r>
            <a:r>
              <a:rPr lang="en-US" sz="1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18" charset="2"/>
              </a:rPr>
              <a:t> boundary</a:t>
            </a:r>
            <a:endParaRPr lang="en-US" sz="14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V="1">
            <a:off x="2438400" y="4191000"/>
            <a:ext cx="457200" cy="304800"/>
          </a:xfrm>
          <a:prstGeom prst="line">
            <a:avLst/>
          </a:prstGeom>
          <a:noFill/>
          <a:ln w="31750" algn="ctr">
            <a:solidFill>
              <a:srgbClr val="FFFFFF"/>
            </a:solidFill>
            <a:round/>
            <a:headEnd/>
            <a:tailEnd/>
          </a:ln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6519863"/>
            <a:ext cx="601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000" b="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( Adopted from S. Brodsky figure )</a:t>
            </a:r>
            <a:endParaRPr lang="en-US" sz="2000" b="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3" y="323850"/>
            <a:ext cx="8562975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Heavy Ion Collision Centrality</a:t>
            </a:r>
          </a:p>
        </p:txBody>
      </p:sp>
      <p:sp>
        <p:nvSpPr>
          <p:cNvPr id="13427" name="Text Box 125"/>
          <p:cNvSpPr txBox="1">
            <a:spLocks noChangeArrowheads="1"/>
          </p:cNvSpPr>
          <p:nvPr/>
        </p:nvSpPr>
        <p:spPr bwMode="auto">
          <a:xfrm>
            <a:off x="609600" y="1539875"/>
            <a:ext cx="6081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0" dirty="0"/>
              <a:t>Multiplicity and energy of produced particles</a:t>
            </a:r>
          </a:p>
          <a:p>
            <a:r>
              <a:rPr lang="en-US" sz="2400" b="1" i="0" dirty="0"/>
              <a:t>are correlated with geometry of collisions. </a:t>
            </a:r>
            <a:endParaRPr lang="en-US" sz="1400" b="1" i="0" dirty="0"/>
          </a:p>
        </p:txBody>
      </p:sp>
      <p:sp>
        <p:nvSpPr>
          <p:cNvPr id="13428" name="Rectangle 126"/>
          <p:cNvSpPr>
            <a:spLocks noChangeArrowheads="1"/>
          </p:cNvSpPr>
          <p:nvPr/>
        </p:nvSpPr>
        <p:spPr bwMode="auto">
          <a:xfrm>
            <a:off x="6629400" y="2166878"/>
            <a:ext cx="2514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i="0" dirty="0" smtClean="0">
                <a:solidFill>
                  <a:schemeClr val="accent2"/>
                </a:solidFill>
              </a:rPr>
              <a:t>Measured distribution: </a:t>
            </a:r>
          </a:p>
          <a:p>
            <a:pPr>
              <a:buFont typeface="Arial" charset="0"/>
              <a:buChar char="•"/>
            </a:pPr>
            <a:r>
              <a:rPr lang="en-US" sz="1800" b="1" i="0" dirty="0" smtClean="0">
                <a:solidFill>
                  <a:srgbClr val="006600"/>
                </a:solidFill>
              </a:rPr>
              <a:t>Track multiplicity</a:t>
            </a:r>
          </a:p>
          <a:p>
            <a:pPr>
              <a:buFont typeface="Arial" charset="0"/>
              <a:buChar char="•"/>
            </a:pPr>
            <a:r>
              <a:rPr lang="en-US" sz="1800" b="1" i="0" dirty="0" smtClean="0">
                <a:solidFill>
                  <a:srgbClr val="006600"/>
                </a:solidFill>
              </a:rPr>
              <a:t> Transverse energy</a:t>
            </a:r>
            <a:endParaRPr lang="en-US" sz="1800" b="1" i="0" dirty="0">
              <a:solidFill>
                <a:srgbClr val="0066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800" b="1" i="0" dirty="0">
                <a:solidFill>
                  <a:srgbClr val="006600"/>
                </a:solidFill>
              </a:rPr>
              <a:t> Forward </a:t>
            </a:r>
            <a:r>
              <a:rPr lang="en-US" sz="1800" b="1" i="0" dirty="0" smtClean="0">
                <a:solidFill>
                  <a:srgbClr val="006600"/>
                </a:solidFill>
              </a:rPr>
              <a:t>energy</a:t>
            </a:r>
          </a:p>
          <a:p>
            <a:endParaRPr lang="en-US" sz="1800" b="1" i="0" dirty="0" smtClean="0">
              <a:solidFill>
                <a:srgbClr val="006600"/>
              </a:solidFill>
            </a:endParaRPr>
          </a:p>
          <a:p>
            <a:r>
              <a:rPr lang="en-US" sz="1800" b="1" i="0" dirty="0" smtClean="0">
                <a:solidFill>
                  <a:schemeClr val="accent2"/>
                </a:solidFill>
              </a:rPr>
              <a:t>Variables:</a:t>
            </a:r>
            <a:endParaRPr lang="en-US" sz="1800" b="1" i="0" dirty="0">
              <a:solidFill>
                <a:schemeClr val="accent2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800" b="1" i="0" dirty="0" smtClean="0">
                <a:solidFill>
                  <a:srgbClr val="006600"/>
                </a:solidFill>
              </a:rPr>
              <a:t> impact parameter</a:t>
            </a:r>
          </a:p>
          <a:p>
            <a:pPr>
              <a:buFont typeface="Arial" charset="0"/>
              <a:buChar char="•"/>
            </a:pPr>
            <a:r>
              <a:rPr lang="en-US" sz="1800" b="1" i="0" dirty="0" smtClean="0">
                <a:solidFill>
                  <a:srgbClr val="006600"/>
                </a:solidFill>
              </a:rPr>
              <a:t> participants</a:t>
            </a:r>
          </a:p>
          <a:p>
            <a:pPr>
              <a:buFont typeface="Arial" charset="0"/>
              <a:buChar char="•"/>
            </a:pPr>
            <a:r>
              <a:rPr lang="en-US" sz="1800" b="1" i="0" dirty="0" smtClean="0">
                <a:solidFill>
                  <a:srgbClr val="006600"/>
                </a:solidFill>
              </a:rPr>
              <a:t> collisions</a:t>
            </a:r>
          </a:p>
          <a:p>
            <a:pPr>
              <a:buFont typeface="Arial" charset="0"/>
              <a:buChar char="•"/>
            </a:pPr>
            <a:r>
              <a:rPr lang="en-US" sz="1800" b="1" i="0" dirty="0" smtClean="0">
                <a:solidFill>
                  <a:srgbClr val="006600"/>
                </a:solidFill>
              </a:rPr>
              <a:t> percentile of x section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91845" y="914400"/>
            <a:ext cx="7014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chemeClr val="accent2"/>
                </a:solidFill>
              </a:rPr>
              <a:t>Controls the volume </a:t>
            </a:r>
            <a:r>
              <a:rPr lang="en-US" b="1" i="0" smtClean="0">
                <a:solidFill>
                  <a:schemeClr val="accent2"/>
                </a:solidFill>
              </a:rPr>
              <a:t>and shape </a:t>
            </a:r>
            <a:r>
              <a:rPr lang="en-US" b="1" i="0" dirty="0" smtClean="0">
                <a:solidFill>
                  <a:schemeClr val="accent2"/>
                </a:solidFill>
              </a:rPr>
              <a:t>of the system</a:t>
            </a:r>
            <a:endParaRPr lang="en-US" b="1" i="0" dirty="0">
              <a:solidFill>
                <a:schemeClr val="accent2"/>
              </a:solidFill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174625" y="2438400"/>
            <a:ext cx="7140575" cy="4114800"/>
            <a:chOff x="609600" y="2438400"/>
            <a:chExt cx="7140575" cy="4114800"/>
          </a:xfrm>
        </p:grpSpPr>
        <p:sp>
          <p:nvSpPr>
            <p:cNvPr id="13314" name="Text Box 114"/>
            <p:cNvSpPr txBox="1">
              <a:spLocks noChangeArrowheads="1"/>
            </p:cNvSpPr>
            <p:nvPr/>
          </p:nvSpPr>
          <p:spPr bwMode="auto">
            <a:xfrm>
              <a:off x="5410200" y="5043488"/>
              <a:ext cx="2339975" cy="823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Plane perpendicular </a:t>
              </a:r>
            </a:p>
            <a:p>
              <a:r>
                <a:rPr lang="en-US" sz="2000" dirty="0"/>
                <a:t>to beam direction</a:t>
              </a:r>
              <a:r>
                <a:rPr lang="en-US" dirty="0"/>
                <a:t>  </a:t>
              </a:r>
            </a:p>
          </p:txBody>
        </p:sp>
        <p:sp>
          <p:nvSpPr>
            <p:cNvPr id="13316" name="AutoShape 4"/>
            <p:cNvSpPr>
              <a:spLocks noChangeArrowheads="1"/>
            </p:cNvSpPr>
            <p:nvPr/>
          </p:nvSpPr>
          <p:spPr bwMode="auto">
            <a:xfrm>
              <a:off x="1371600" y="2667000"/>
              <a:ext cx="304800" cy="14478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22" name="Oval 12"/>
            <p:cNvSpPr>
              <a:spLocks noChangeArrowheads="1"/>
            </p:cNvSpPr>
            <p:nvPr/>
          </p:nvSpPr>
          <p:spPr bwMode="auto">
            <a:xfrm flipH="1">
              <a:off x="1447800" y="2895600"/>
              <a:ext cx="7620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3346" name="Line 36"/>
            <p:cNvSpPr>
              <a:spLocks noChangeShapeType="1"/>
            </p:cNvSpPr>
            <p:nvPr/>
          </p:nvSpPr>
          <p:spPr bwMode="auto">
            <a:xfrm>
              <a:off x="609600" y="52578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3347" name="Line 38"/>
            <p:cNvSpPr>
              <a:spLocks noChangeShapeType="1"/>
            </p:cNvSpPr>
            <p:nvPr/>
          </p:nvSpPr>
          <p:spPr bwMode="auto">
            <a:xfrm flipH="1">
              <a:off x="1676400" y="52578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18" name="Text Box 110"/>
            <p:cNvSpPr txBox="1">
              <a:spLocks noChangeArrowheads="1"/>
            </p:cNvSpPr>
            <p:nvPr/>
          </p:nvSpPr>
          <p:spPr bwMode="auto">
            <a:xfrm>
              <a:off x="685800" y="5334000"/>
              <a:ext cx="191928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Beam direction</a:t>
              </a:r>
              <a:r>
                <a:rPr lang="en-US"/>
                <a:t>  </a:t>
              </a:r>
            </a:p>
          </p:txBody>
        </p:sp>
        <p:sp>
          <p:nvSpPr>
            <p:cNvPr id="13419" name="Line 112"/>
            <p:cNvSpPr>
              <a:spLocks noChangeShapeType="1"/>
            </p:cNvSpPr>
            <p:nvPr/>
          </p:nvSpPr>
          <p:spPr bwMode="auto">
            <a:xfrm flipV="1">
              <a:off x="5181600" y="525780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20" name="Line 113"/>
            <p:cNvSpPr>
              <a:spLocks noChangeShapeType="1"/>
            </p:cNvSpPr>
            <p:nvPr/>
          </p:nvSpPr>
          <p:spPr bwMode="auto">
            <a:xfrm>
              <a:off x="5181600" y="6248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21" name="Text Box 115"/>
            <p:cNvSpPr txBox="1">
              <a:spLocks noChangeArrowheads="1"/>
            </p:cNvSpPr>
            <p:nvPr/>
          </p:nvSpPr>
          <p:spPr bwMode="auto">
            <a:xfrm>
              <a:off x="6248400" y="6034088"/>
              <a:ext cx="3048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x</a:t>
              </a:r>
              <a:r>
                <a:rPr lang="en-US"/>
                <a:t>  </a:t>
              </a:r>
            </a:p>
          </p:txBody>
        </p:sp>
        <p:sp>
          <p:nvSpPr>
            <p:cNvPr id="13422" name="Text Box 116"/>
            <p:cNvSpPr txBox="1">
              <a:spLocks noChangeArrowheads="1"/>
            </p:cNvSpPr>
            <p:nvPr/>
          </p:nvSpPr>
          <p:spPr bwMode="auto">
            <a:xfrm>
              <a:off x="4800600" y="5029200"/>
              <a:ext cx="304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y</a:t>
              </a:r>
              <a:r>
                <a:rPr lang="en-US"/>
                <a:t>  </a:t>
              </a:r>
            </a:p>
          </p:txBody>
        </p:sp>
        <p:sp>
          <p:nvSpPr>
            <p:cNvPr id="13424" name="Text Box 118"/>
            <p:cNvSpPr txBox="1">
              <a:spLocks noChangeArrowheads="1"/>
            </p:cNvSpPr>
            <p:nvPr/>
          </p:nvSpPr>
          <p:spPr bwMode="auto">
            <a:xfrm>
              <a:off x="2852738" y="3376613"/>
              <a:ext cx="1795462" cy="14260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i="0" dirty="0" smtClean="0">
                  <a:solidFill>
                    <a:srgbClr val="0000FF"/>
                  </a:solidFill>
                </a:rPr>
                <a:t>Participants (10)</a:t>
              </a:r>
            </a:p>
            <a:p>
              <a:r>
                <a:rPr lang="en-US" b="1" i="0" baseline="-25000" dirty="0" smtClean="0">
                  <a:solidFill>
                    <a:srgbClr val="0000FF"/>
                  </a:solidFill>
                </a:rPr>
                <a:t>=&gt;</a:t>
              </a:r>
              <a:r>
                <a:rPr lang="en-US" b="1" i="0" dirty="0" smtClean="0">
                  <a:solidFill>
                    <a:srgbClr val="0000FF"/>
                  </a:solidFill>
                </a:rPr>
                <a:t> </a:t>
              </a:r>
              <a:r>
                <a:rPr lang="en-US" b="1" i="0" baseline="-25000" dirty="0" smtClean="0">
                  <a:solidFill>
                    <a:srgbClr val="0000FF"/>
                  </a:solidFill>
                </a:rPr>
                <a:t>Collisions (18)</a:t>
              </a:r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4419600" y="2438400"/>
              <a:ext cx="1905000" cy="2286000"/>
              <a:chOff x="4724400" y="2438400"/>
              <a:chExt cx="1905000" cy="2286000"/>
            </a:xfrm>
          </p:grpSpPr>
          <p:sp>
            <p:nvSpPr>
              <p:cNvPr id="13348" name="Oval 39"/>
              <p:cNvSpPr>
                <a:spLocks noChangeArrowheads="1"/>
              </p:cNvSpPr>
              <p:nvPr/>
            </p:nvSpPr>
            <p:spPr bwMode="auto">
              <a:xfrm>
                <a:off x="5105400" y="2438400"/>
                <a:ext cx="1524000" cy="1447800"/>
              </a:xfrm>
              <a:prstGeom prst="ellipse">
                <a:avLst/>
              </a:prstGeom>
              <a:solidFill>
                <a:srgbClr val="FFFF00">
                  <a:alpha val="5098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49" name="Oval 41"/>
              <p:cNvSpPr>
                <a:spLocks noChangeArrowheads="1"/>
              </p:cNvSpPr>
              <p:nvPr/>
            </p:nvSpPr>
            <p:spPr bwMode="auto">
              <a:xfrm>
                <a:off x="5105400" y="3276600"/>
                <a:ext cx="1524000" cy="1447800"/>
              </a:xfrm>
              <a:prstGeom prst="ellipse">
                <a:avLst/>
              </a:prstGeom>
              <a:solidFill>
                <a:srgbClr val="FFFF00">
                  <a:alpha val="34117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50" name="Oval 42"/>
              <p:cNvSpPr>
                <a:spLocks noChangeArrowheads="1"/>
              </p:cNvSpPr>
              <p:nvPr/>
            </p:nvSpPr>
            <p:spPr bwMode="auto">
              <a:xfrm>
                <a:off x="5334000" y="3505200"/>
                <a:ext cx="152400" cy="1524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51" name="Oval 43"/>
              <p:cNvSpPr>
                <a:spLocks noChangeArrowheads="1"/>
              </p:cNvSpPr>
              <p:nvPr/>
            </p:nvSpPr>
            <p:spPr bwMode="auto">
              <a:xfrm>
                <a:off x="5486400" y="3581400"/>
                <a:ext cx="152400" cy="1524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52" name="Oval 44"/>
              <p:cNvSpPr>
                <a:spLocks noChangeArrowheads="1"/>
              </p:cNvSpPr>
              <p:nvPr/>
            </p:nvSpPr>
            <p:spPr bwMode="auto">
              <a:xfrm>
                <a:off x="5638800" y="3733800"/>
                <a:ext cx="152400" cy="1524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53" name="Oval 45"/>
              <p:cNvSpPr>
                <a:spLocks noChangeArrowheads="1"/>
              </p:cNvSpPr>
              <p:nvPr/>
            </p:nvSpPr>
            <p:spPr bwMode="auto">
              <a:xfrm>
                <a:off x="5943600" y="3733800"/>
                <a:ext cx="152400" cy="1524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54" name="Oval 46"/>
              <p:cNvSpPr>
                <a:spLocks noChangeArrowheads="1"/>
              </p:cNvSpPr>
              <p:nvPr/>
            </p:nvSpPr>
            <p:spPr bwMode="auto">
              <a:xfrm>
                <a:off x="6096000" y="3657600"/>
                <a:ext cx="152400" cy="1524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55" name="Oval 47"/>
              <p:cNvSpPr>
                <a:spLocks noChangeArrowheads="1"/>
              </p:cNvSpPr>
              <p:nvPr/>
            </p:nvSpPr>
            <p:spPr bwMode="auto">
              <a:xfrm>
                <a:off x="6096000" y="3429000"/>
                <a:ext cx="152400" cy="1524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56" name="Oval 48"/>
              <p:cNvSpPr>
                <a:spLocks noChangeArrowheads="1"/>
              </p:cNvSpPr>
              <p:nvPr/>
            </p:nvSpPr>
            <p:spPr bwMode="auto">
              <a:xfrm>
                <a:off x="5791200" y="3581400"/>
                <a:ext cx="152400" cy="1524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57" name="Oval 49"/>
              <p:cNvSpPr>
                <a:spLocks noChangeArrowheads="1"/>
              </p:cNvSpPr>
              <p:nvPr/>
            </p:nvSpPr>
            <p:spPr bwMode="auto">
              <a:xfrm>
                <a:off x="6248400" y="3505200"/>
                <a:ext cx="152400" cy="1524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58" name="Oval 50"/>
              <p:cNvSpPr>
                <a:spLocks noChangeArrowheads="1"/>
              </p:cNvSpPr>
              <p:nvPr/>
            </p:nvSpPr>
            <p:spPr bwMode="auto">
              <a:xfrm>
                <a:off x="5638800" y="3429000"/>
                <a:ext cx="152400" cy="1524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59" name="Oval 51"/>
              <p:cNvSpPr>
                <a:spLocks noChangeArrowheads="1"/>
              </p:cNvSpPr>
              <p:nvPr/>
            </p:nvSpPr>
            <p:spPr bwMode="auto">
              <a:xfrm>
                <a:off x="5867400" y="3429000"/>
                <a:ext cx="152400" cy="1524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0" name="Oval 52"/>
              <p:cNvSpPr>
                <a:spLocks noChangeArrowheads="1"/>
              </p:cNvSpPr>
              <p:nvPr/>
            </p:nvSpPr>
            <p:spPr bwMode="auto">
              <a:xfrm>
                <a:off x="5791200" y="3276600"/>
                <a:ext cx="152400" cy="1524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1" name="Oval 53"/>
              <p:cNvSpPr>
                <a:spLocks noChangeArrowheads="1"/>
              </p:cNvSpPr>
              <p:nvPr/>
            </p:nvSpPr>
            <p:spPr bwMode="auto">
              <a:xfrm>
                <a:off x="5486400" y="3352800"/>
                <a:ext cx="152400" cy="15240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2" name="Oval 54"/>
              <p:cNvSpPr>
                <a:spLocks noChangeArrowheads="1"/>
              </p:cNvSpPr>
              <p:nvPr/>
            </p:nvSpPr>
            <p:spPr bwMode="auto">
              <a:xfrm>
                <a:off x="6096000" y="38862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3" name="Oval 55"/>
              <p:cNvSpPr>
                <a:spLocks noChangeArrowheads="1"/>
              </p:cNvSpPr>
              <p:nvPr/>
            </p:nvSpPr>
            <p:spPr bwMode="auto">
              <a:xfrm>
                <a:off x="6248400" y="40386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4" name="Oval 56"/>
              <p:cNvSpPr>
                <a:spLocks noChangeArrowheads="1"/>
              </p:cNvSpPr>
              <p:nvPr/>
            </p:nvSpPr>
            <p:spPr bwMode="auto">
              <a:xfrm>
                <a:off x="6400800" y="41910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5" name="Oval 57"/>
              <p:cNvSpPr>
                <a:spLocks noChangeArrowheads="1"/>
              </p:cNvSpPr>
              <p:nvPr/>
            </p:nvSpPr>
            <p:spPr bwMode="auto">
              <a:xfrm>
                <a:off x="5334000" y="43434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6" name="Oval 58"/>
              <p:cNvSpPr>
                <a:spLocks noChangeArrowheads="1"/>
              </p:cNvSpPr>
              <p:nvPr/>
            </p:nvSpPr>
            <p:spPr bwMode="auto">
              <a:xfrm>
                <a:off x="5486400" y="44196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7" name="Oval 59"/>
              <p:cNvSpPr>
                <a:spLocks noChangeArrowheads="1"/>
              </p:cNvSpPr>
              <p:nvPr/>
            </p:nvSpPr>
            <p:spPr bwMode="auto">
              <a:xfrm>
                <a:off x="5638800" y="44958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8" name="Oval 60"/>
              <p:cNvSpPr>
                <a:spLocks noChangeArrowheads="1"/>
              </p:cNvSpPr>
              <p:nvPr/>
            </p:nvSpPr>
            <p:spPr bwMode="auto">
              <a:xfrm>
                <a:off x="6400800" y="39624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69" name="Oval 61"/>
              <p:cNvSpPr>
                <a:spLocks noChangeArrowheads="1"/>
              </p:cNvSpPr>
              <p:nvPr/>
            </p:nvSpPr>
            <p:spPr bwMode="auto">
              <a:xfrm>
                <a:off x="5105400" y="38100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70" name="Oval 62"/>
              <p:cNvSpPr>
                <a:spLocks noChangeArrowheads="1"/>
              </p:cNvSpPr>
              <p:nvPr/>
            </p:nvSpPr>
            <p:spPr bwMode="auto">
              <a:xfrm>
                <a:off x="5486400" y="39624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71" name="Oval 63"/>
              <p:cNvSpPr>
                <a:spLocks noChangeArrowheads="1"/>
              </p:cNvSpPr>
              <p:nvPr/>
            </p:nvSpPr>
            <p:spPr bwMode="auto">
              <a:xfrm>
                <a:off x="5791200" y="43434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72" name="Oval 64"/>
              <p:cNvSpPr>
                <a:spLocks noChangeArrowheads="1"/>
              </p:cNvSpPr>
              <p:nvPr/>
            </p:nvSpPr>
            <p:spPr bwMode="auto">
              <a:xfrm>
                <a:off x="6096000" y="44196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73" name="Oval 65"/>
              <p:cNvSpPr>
                <a:spLocks noChangeArrowheads="1"/>
              </p:cNvSpPr>
              <p:nvPr/>
            </p:nvSpPr>
            <p:spPr bwMode="auto">
              <a:xfrm>
                <a:off x="5486400" y="41910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74" name="Oval 66"/>
              <p:cNvSpPr>
                <a:spLocks noChangeArrowheads="1"/>
              </p:cNvSpPr>
              <p:nvPr/>
            </p:nvSpPr>
            <p:spPr bwMode="auto">
              <a:xfrm>
                <a:off x="5334000" y="38100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75" name="Oval 67"/>
              <p:cNvSpPr>
                <a:spLocks noChangeArrowheads="1"/>
              </p:cNvSpPr>
              <p:nvPr/>
            </p:nvSpPr>
            <p:spPr bwMode="auto">
              <a:xfrm>
                <a:off x="5181600" y="40386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76" name="Oval 68"/>
              <p:cNvSpPr>
                <a:spLocks noChangeArrowheads="1"/>
              </p:cNvSpPr>
              <p:nvPr/>
            </p:nvSpPr>
            <p:spPr bwMode="auto">
              <a:xfrm>
                <a:off x="5867400" y="44958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77" name="Oval 69"/>
              <p:cNvSpPr>
                <a:spLocks noChangeArrowheads="1"/>
              </p:cNvSpPr>
              <p:nvPr/>
            </p:nvSpPr>
            <p:spPr bwMode="auto">
              <a:xfrm>
                <a:off x="5943600" y="41148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78" name="Oval 70"/>
              <p:cNvSpPr>
                <a:spLocks noChangeArrowheads="1"/>
              </p:cNvSpPr>
              <p:nvPr/>
            </p:nvSpPr>
            <p:spPr bwMode="auto">
              <a:xfrm>
                <a:off x="5715000" y="40386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79" name="Oval 71"/>
              <p:cNvSpPr>
                <a:spLocks noChangeArrowheads="1"/>
              </p:cNvSpPr>
              <p:nvPr/>
            </p:nvSpPr>
            <p:spPr bwMode="auto">
              <a:xfrm>
                <a:off x="5638800" y="41910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0" name="Oval 72"/>
              <p:cNvSpPr>
                <a:spLocks noChangeArrowheads="1"/>
              </p:cNvSpPr>
              <p:nvPr/>
            </p:nvSpPr>
            <p:spPr bwMode="auto">
              <a:xfrm>
                <a:off x="5257800" y="41910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1" name="Oval 73"/>
              <p:cNvSpPr>
                <a:spLocks noChangeArrowheads="1"/>
              </p:cNvSpPr>
              <p:nvPr/>
            </p:nvSpPr>
            <p:spPr bwMode="auto">
              <a:xfrm>
                <a:off x="6019800" y="42672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2" name="Oval 74"/>
              <p:cNvSpPr>
                <a:spLocks noChangeArrowheads="1"/>
              </p:cNvSpPr>
              <p:nvPr/>
            </p:nvSpPr>
            <p:spPr bwMode="auto">
              <a:xfrm>
                <a:off x="6248400" y="42672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3" name="Oval 75"/>
              <p:cNvSpPr>
                <a:spLocks noChangeArrowheads="1"/>
              </p:cNvSpPr>
              <p:nvPr/>
            </p:nvSpPr>
            <p:spPr bwMode="auto">
              <a:xfrm>
                <a:off x="5638800" y="38862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4" name="Oval 76"/>
              <p:cNvSpPr>
                <a:spLocks noChangeArrowheads="1"/>
              </p:cNvSpPr>
              <p:nvPr/>
            </p:nvSpPr>
            <p:spPr bwMode="auto">
              <a:xfrm>
                <a:off x="5867400" y="38862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5" name="Oval 77"/>
              <p:cNvSpPr>
                <a:spLocks noChangeArrowheads="1"/>
              </p:cNvSpPr>
              <p:nvPr/>
            </p:nvSpPr>
            <p:spPr bwMode="auto">
              <a:xfrm>
                <a:off x="6400800" y="36576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6" name="Oval 78"/>
              <p:cNvSpPr>
                <a:spLocks noChangeArrowheads="1"/>
              </p:cNvSpPr>
              <p:nvPr/>
            </p:nvSpPr>
            <p:spPr bwMode="auto">
              <a:xfrm>
                <a:off x="5181600" y="36576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7" name="Oval 79"/>
              <p:cNvSpPr>
                <a:spLocks noChangeArrowheads="1"/>
              </p:cNvSpPr>
              <p:nvPr/>
            </p:nvSpPr>
            <p:spPr bwMode="auto">
              <a:xfrm>
                <a:off x="6400800" y="33528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8" name="Oval 80"/>
              <p:cNvSpPr>
                <a:spLocks noChangeArrowheads="1"/>
              </p:cNvSpPr>
              <p:nvPr/>
            </p:nvSpPr>
            <p:spPr bwMode="auto">
              <a:xfrm>
                <a:off x="5943600" y="30480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9" name="Oval 81"/>
              <p:cNvSpPr>
                <a:spLocks noChangeArrowheads="1"/>
              </p:cNvSpPr>
              <p:nvPr/>
            </p:nvSpPr>
            <p:spPr bwMode="auto">
              <a:xfrm>
                <a:off x="5181600" y="32766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90" name="Oval 82"/>
              <p:cNvSpPr>
                <a:spLocks noChangeArrowheads="1"/>
              </p:cNvSpPr>
              <p:nvPr/>
            </p:nvSpPr>
            <p:spPr bwMode="auto">
              <a:xfrm>
                <a:off x="5410200" y="26670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91" name="Oval 83"/>
              <p:cNvSpPr>
                <a:spLocks noChangeArrowheads="1"/>
              </p:cNvSpPr>
              <p:nvPr/>
            </p:nvSpPr>
            <p:spPr bwMode="auto">
              <a:xfrm>
                <a:off x="5257800" y="27432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92" name="Oval 84"/>
              <p:cNvSpPr>
                <a:spLocks noChangeArrowheads="1"/>
              </p:cNvSpPr>
              <p:nvPr/>
            </p:nvSpPr>
            <p:spPr bwMode="auto">
              <a:xfrm>
                <a:off x="5257800" y="30480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93" name="Oval 85"/>
              <p:cNvSpPr>
                <a:spLocks noChangeArrowheads="1"/>
              </p:cNvSpPr>
              <p:nvPr/>
            </p:nvSpPr>
            <p:spPr bwMode="auto">
              <a:xfrm>
                <a:off x="5486400" y="28194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94" name="Oval 86"/>
              <p:cNvSpPr>
                <a:spLocks noChangeArrowheads="1"/>
              </p:cNvSpPr>
              <p:nvPr/>
            </p:nvSpPr>
            <p:spPr bwMode="auto">
              <a:xfrm>
                <a:off x="5410200" y="29718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95" name="Oval 87"/>
              <p:cNvSpPr>
                <a:spLocks noChangeArrowheads="1"/>
              </p:cNvSpPr>
              <p:nvPr/>
            </p:nvSpPr>
            <p:spPr bwMode="auto">
              <a:xfrm>
                <a:off x="5562600" y="31242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96" name="Oval 88"/>
              <p:cNvSpPr>
                <a:spLocks noChangeArrowheads="1"/>
              </p:cNvSpPr>
              <p:nvPr/>
            </p:nvSpPr>
            <p:spPr bwMode="auto">
              <a:xfrm>
                <a:off x="6248400" y="29718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97" name="Oval 89"/>
              <p:cNvSpPr>
                <a:spLocks noChangeArrowheads="1"/>
              </p:cNvSpPr>
              <p:nvPr/>
            </p:nvSpPr>
            <p:spPr bwMode="auto">
              <a:xfrm>
                <a:off x="6477000" y="31242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98" name="Oval 90"/>
              <p:cNvSpPr>
                <a:spLocks noChangeArrowheads="1"/>
              </p:cNvSpPr>
              <p:nvPr/>
            </p:nvSpPr>
            <p:spPr bwMode="auto">
              <a:xfrm>
                <a:off x="6248400" y="32004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99" name="Oval 91"/>
              <p:cNvSpPr>
                <a:spLocks noChangeArrowheads="1"/>
              </p:cNvSpPr>
              <p:nvPr/>
            </p:nvSpPr>
            <p:spPr bwMode="auto">
              <a:xfrm>
                <a:off x="6096000" y="31242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00" name="Oval 92"/>
              <p:cNvSpPr>
                <a:spLocks noChangeArrowheads="1"/>
              </p:cNvSpPr>
              <p:nvPr/>
            </p:nvSpPr>
            <p:spPr bwMode="auto">
              <a:xfrm>
                <a:off x="5334000" y="32004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01" name="Oval 93"/>
              <p:cNvSpPr>
                <a:spLocks noChangeArrowheads="1"/>
              </p:cNvSpPr>
              <p:nvPr/>
            </p:nvSpPr>
            <p:spPr bwMode="auto">
              <a:xfrm>
                <a:off x="5562600" y="28956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02" name="Oval 94"/>
              <p:cNvSpPr>
                <a:spLocks noChangeArrowheads="1"/>
              </p:cNvSpPr>
              <p:nvPr/>
            </p:nvSpPr>
            <p:spPr bwMode="auto">
              <a:xfrm>
                <a:off x="5943600" y="25908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03" name="Oval 95"/>
              <p:cNvSpPr>
                <a:spLocks noChangeArrowheads="1"/>
              </p:cNvSpPr>
              <p:nvPr/>
            </p:nvSpPr>
            <p:spPr bwMode="auto">
              <a:xfrm>
                <a:off x="5791200" y="29718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04" name="Oval 96"/>
              <p:cNvSpPr>
                <a:spLocks noChangeArrowheads="1"/>
              </p:cNvSpPr>
              <p:nvPr/>
            </p:nvSpPr>
            <p:spPr bwMode="auto">
              <a:xfrm>
                <a:off x="5638800" y="25908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05" name="Oval 97"/>
              <p:cNvSpPr>
                <a:spLocks noChangeArrowheads="1"/>
              </p:cNvSpPr>
              <p:nvPr/>
            </p:nvSpPr>
            <p:spPr bwMode="auto">
              <a:xfrm>
                <a:off x="6400800" y="28956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06" name="Oval 98"/>
              <p:cNvSpPr>
                <a:spLocks noChangeArrowheads="1"/>
              </p:cNvSpPr>
              <p:nvPr/>
            </p:nvSpPr>
            <p:spPr bwMode="auto">
              <a:xfrm>
                <a:off x="6324600" y="27432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07" name="Oval 99"/>
              <p:cNvSpPr>
                <a:spLocks noChangeArrowheads="1"/>
              </p:cNvSpPr>
              <p:nvPr/>
            </p:nvSpPr>
            <p:spPr bwMode="auto">
              <a:xfrm>
                <a:off x="6096000" y="26670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08" name="Oval 100"/>
              <p:cNvSpPr>
                <a:spLocks noChangeArrowheads="1"/>
              </p:cNvSpPr>
              <p:nvPr/>
            </p:nvSpPr>
            <p:spPr bwMode="auto">
              <a:xfrm>
                <a:off x="6019800" y="28956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09" name="Oval 101"/>
              <p:cNvSpPr>
                <a:spLocks noChangeArrowheads="1"/>
              </p:cNvSpPr>
              <p:nvPr/>
            </p:nvSpPr>
            <p:spPr bwMode="auto">
              <a:xfrm>
                <a:off x="6248400" y="25908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10" name="Oval 102"/>
              <p:cNvSpPr>
                <a:spLocks noChangeArrowheads="1"/>
              </p:cNvSpPr>
              <p:nvPr/>
            </p:nvSpPr>
            <p:spPr bwMode="auto">
              <a:xfrm>
                <a:off x="5486400" y="25146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11" name="Oval 103"/>
              <p:cNvSpPr>
                <a:spLocks noChangeArrowheads="1"/>
              </p:cNvSpPr>
              <p:nvPr/>
            </p:nvSpPr>
            <p:spPr bwMode="auto">
              <a:xfrm>
                <a:off x="5105400" y="31242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12" name="Oval 104"/>
              <p:cNvSpPr>
                <a:spLocks noChangeArrowheads="1"/>
              </p:cNvSpPr>
              <p:nvPr/>
            </p:nvSpPr>
            <p:spPr bwMode="auto">
              <a:xfrm>
                <a:off x="5715000" y="27432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13" name="Oval 105"/>
              <p:cNvSpPr>
                <a:spLocks noChangeArrowheads="1"/>
              </p:cNvSpPr>
              <p:nvPr/>
            </p:nvSpPr>
            <p:spPr bwMode="auto">
              <a:xfrm>
                <a:off x="5181600" y="28956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14" name="Oval 106"/>
              <p:cNvSpPr>
                <a:spLocks noChangeArrowheads="1"/>
              </p:cNvSpPr>
              <p:nvPr/>
            </p:nvSpPr>
            <p:spPr bwMode="auto">
              <a:xfrm>
                <a:off x="5334000" y="29718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15" name="Oval 107"/>
              <p:cNvSpPr>
                <a:spLocks noChangeArrowheads="1"/>
              </p:cNvSpPr>
              <p:nvPr/>
            </p:nvSpPr>
            <p:spPr bwMode="auto">
              <a:xfrm>
                <a:off x="5791200" y="24384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16" name="Oval 108"/>
              <p:cNvSpPr>
                <a:spLocks noChangeArrowheads="1"/>
              </p:cNvSpPr>
              <p:nvPr/>
            </p:nvSpPr>
            <p:spPr bwMode="auto">
              <a:xfrm>
                <a:off x="5791200" y="31242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17" name="Oval 109"/>
              <p:cNvSpPr>
                <a:spLocks noChangeArrowheads="1"/>
              </p:cNvSpPr>
              <p:nvPr/>
            </p:nvSpPr>
            <p:spPr bwMode="auto">
              <a:xfrm>
                <a:off x="5867400" y="27432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25" name="Line 123"/>
              <p:cNvSpPr>
                <a:spLocks noChangeShapeType="1"/>
              </p:cNvSpPr>
              <p:nvPr/>
            </p:nvSpPr>
            <p:spPr bwMode="auto">
              <a:xfrm>
                <a:off x="4724400" y="35814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426" name="Line 124"/>
            <p:cNvSpPr>
              <a:spLocks noChangeShapeType="1"/>
            </p:cNvSpPr>
            <p:nvPr/>
          </p:nvSpPr>
          <p:spPr bwMode="auto">
            <a:xfrm flipH="1">
              <a:off x="2209800" y="3581400"/>
              <a:ext cx="609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8" name="Oval 12"/>
            <p:cNvSpPr>
              <a:spLocks noChangeArrowheads="1"/>
            </p:cNvSpPr>
            <p:nvPr/>
          </p:nvSpPr>
          <p:spPr bwMode="auto">
            <a:xfrm flipH="1">
              <a:off x="1524000" y="2743200"/>
              <a:ext cx="7620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19" name="Oval 12"/>
            <p:cNvSpPr>
              <a:spLocks noChangeArrowheads="1"/>
            </p:cNvSpPr>
            <p:nvPr/>
          </p:nvSpPr>
          <p:spPr bwMode="auto">
            <a:xfrm flipH="1">
              <a:off x="1371600" y="2712720"/>
              <a:ext cx="7620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0" name="Oval 12"/>
            <p:cNvSpPr>
              <a:spLocks noChangeArrowheads="1"/>
            </p:cNvSpPr>
            <p:nvPr/>
          </p:nvSpPr>
          <p:spPr bwMode="auto">
            <a:xfrm flipH="1">
              <a:off x="1371600" y="3352800"/>
              <a:ext cx="7620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1" name="Oval 12"/>
            <p:cNvSpPr>
              <a:spLocks noChangeArrowheads="1"/>
            </p:cNvSpPr>
            <p:nvPr/>
          </p:nvSpPr>
          <p:spPr bwMode="auto">
            <a:xfrm flipH="1">
              <a:off x="1447800" y="3200400"/>
              <a:ext cx="7620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2" name="Oval 12"/>
            <p:cNvSpPr>
              <a:spLocks noChangeArrowheads="1"/>
            </p:cNvSpPr>
            <p:nvPr/>
          </p:nvSpPr>
          <p:spPr bwMode="auto">
            <a:xfrm flipH="1">
              <a:off x="1524000" y="3048000"/>
              <a:ext cx="7620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3" name="Oval 12"/>
            <p:cNvSpPr>
              <a:spLocks noChangeArrowheads="1"/>
            </p:cNvSpPr>
            <p:nvPr/>
          </p:nvSpPr>
          <p:spPr bwMode="auto">
            <a:xfrm flipH="1">
              <a:off x="1600200" y="2941320"/>
              <a:ext cx="7620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4" name="Oval 12"/>
            <p:cNvSpPr>
              <a:spLocks noChangeArrowheads="1"/>
            </p:cNvSpPr>
            <p:nvPr/>
          </p:nvSpPr>
          <p:spPr bwMode="auto">
            <a:xfrm flipH="1">
              <a:off x="1371600" y="3017520"/>
              <a:ext cx="7620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5" name="Oval 12"/>
            <p:cNvSpPr>
              <a:spLocks noChangeArrowheads="1"/>
            </p:cNvSpPr>
            <p:nvPr/>
          </p:nvSpPr>
          <p:spPr bwMode="auto">
            <a:xfrm flipH="1">
              <a:off x="1447800" y="3505200"/>
              <a:ext cx="7620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6" name="Oval 12"/>
            <p:cNvSpPr>
              <a:spLocks noChangeArrowheads="1"/>
            </p:cNvSpPr>
            <p:nvPr/>
          </p:nvSpPr>
          <p:spPr bwMode="auto">
            <a:xfrm flipH="1">
              <a:off x="1371600" y="3657600"/>
              <a:ext cx="76200" cy="18288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7" name="Oval 12"/>
            <p:cNvSpPr>
              <a:spLocks noChangeArrowheads="1"/>
            </p:cNvSpPr>
            <p:nvPr/>
          </p:nvSpPr>
          <p:spPr bwMode="auto">
            <a:xfrm flipH="1">
              <a:off x="1524000" y="3627120"/>
              <a:ext cx="76200" cy="18288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8" name="Oval 12"/>
            <p:cNvSpPr>
              <a:spLocks noChangeArrowheads="1"/>
            </p:cNvSpPr>
            <p:nvPr/>
          </p:nvSpPr>
          <p:spPr bwMode="auto">
            <a:xfrm flipH="1">
              <a:off x="1371600" y="3886200"/>
              <a:ext cx="76200" cy="18288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9" name="Oval 12"/>
            <p:cNvSpPr>
              <a:spLocks noChangeArrowheads="1"/>
            </p:cNvSpPr>
            <p:nvPr/>
          </p:nvSpPr>
          <p:spPr bwMode="auto">
            <a:xfrm flipH="1">
              <a:off x="1600200" y="3550920"/>
              <a:ext cx="7620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30" name="Oval 12"/>
            <p:cNvSpPr>
              <a:spLocks noChangeArrowheads="1"/>
            </p:cNvSpPr>
            <p:nvPr/>
          </p:nvSpPr>
          <p:spPr bwMode="auto">
            <a:xfrm flipH="1">
              <a:off x="1524000" y="3322320"/>
              <a:ext cx="7620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31" name="Oval 12"/>
            <p:cNvSpPr>
              <a:spLocks noChangeArrowheads="1"/>
            </p:cNvSpPr>
            <p:nvPr/>
          </p:nvSpPr>
          <p:spPr bwMode="auto">
            <a:xfrm flipH="1">
              <a:off x="1447800" y="3779520"/>
              <a:ext cx="76200" cy="18288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32" name="Oval 12"/>
            <p:cNvSpPr>
              <a:spLocks noChangeArrowheads="1"/>
            </p:cNvSpPr>
            <p:nvPr/>
          </p:nvSpPr>
          <p:spPr bwMode="auto">
            <a:xfrm flipH="1">
              <a:off x="1600200" y="3810000"/>
              <a:ext cx="76200" cy="18288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33" name="Oval 12"/>
            <p:cNvSpPr>
              <a:spLocks noChangeArrowheads="1"/>
            </p:cNvSpPr>
            <p:nvPr/>
          </p:nvSpPr>
          <p:spPr bwMode="auto">
            <a:xfrm flipH="1">
              <a:off x="1524000" y="3886200"/>
              <a:ext cx="76200" cy="18288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34" name="AutoShape 4"/>
            <p:cNvSpPr>
              <a:spLocks noChangeArrowheads="1"/>
            </p:cNvSpPr>
            <p:nvPr/>
          </p:nvSpPr>
          <p:spPr bwMode="auto">
            <a:xfrm>
              <a:off x="1752600" y="3733800"/>
              <a:ext cx="304800" cy="14478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5" name="Oval 12"/>
            <p:cNvSpPr>
              <a:spLocks noChangeArrowheads="1"/>
            </p:cNvSpPr>
            <p:nvPr/>
          </p:nvSpPr>
          <p:spPr bwMode="auto">
            <a:xfrm flipH="1">
              <a:off x="1828800" y="3962400"/>
              <a:ext cx="76200" cy="18288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36" name="Oval 12"/>
            <p:cNvSpPr>
              <a:spLocks noChangeArrowheads="1"/>
            </p:cNvSpPr>
            <p:nvPr/>
          </p:nvSpPr>
          <p:spPr bwMode="auto">
            <a:xfrm flipH="1">
              <a:off x="1828800" y="3733800"/>
              <a:ext cx="76200" cy="18288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37" name="Oval 12"/>
            <p:cNvSpPr>
              <a:spLocks noChangeArrowheads="1"/>
            </p:cNvSpPr>
            <p:nvPr/>
          </p:nvSpPr>
          <p:spPr bwMode="auto">
            <a:xfrm flipH="1">
              <a:off x="1752600" y="3779520"/>
              <a:ext cx="76200" cy="18288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38" name="Oval 12"/>
            <p:cNvSpPr>
              <a:spLocks noChangeArrowheads="1"/>
            </p:cNvSpPr>
            <p:nvPr/>
          </p:nvSpPr>
          <p:spPr bwMode="auto">
            <a:xfrm flipH="1">
              <a:off x="1752600" y="4419600"/>
              <a:ext cx="7620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39" name="Oval 12"/>
            <p:cNvSpPr>
              <a:spLocks noChangeArrowheads="1"/>
            </p:cNvSpPr>
            <p:nvPr/>
          </p:nvSpPr>
          <p:spPr bwMode="auto">
            <a:xfrm flipH="1">
              <a:off x="1828800" y="4267200"/>
              <a:ext cx="7620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40" name="Oval 12"/>
            <p:cNvSpPr>
              <a:spLocks noChangeArrowheads="1"/>
            </p:cNvSpPr>
            <p:nvPr/>
          </p:nvSpPr>
          <p:spPr bwMode="auto">
            <a:xfrm flipH="1">
              <a:off x="1905000" y="4114800"/>
              <a:ext cx="7620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41" name="Oval 12"/>
            <p:cNvSpPr>
              <a:spLocks noChangeArrowheads="1"/>
            </p:cNvSpPr>
            <p:nvPr/>
          </p:nvSpPr>
          <p:spPr bwMode="auto">
            <a:xfrm flipH="1">
              <a:off x="1981200" y="4008120"/>
              <a:ext cx="76200" cy="18288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42" name="Oval 12"/>
            <p:cNvSpPr>
              <a:spLocks noChangeArrowheads="1"/>
            </p:cNvSpPr>
            <p:nvPr/>
          </p:nvSpPr>
          <p:spPr bwMode="auto">
            <a:xfrm flipH="1">
              <a:off x="1752600" y="4084320"/>
              <a:ext cx="7620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43" name="Oval 12"/>
            <p:cNvSpPr>
              <a:spLocks noChangeArrowheads="1"/>
            </p:cNvSpPr>
            <p:nvPr/>
          </p:nvSpPr>
          <p:spPr bwMode="auto">
            <a:xfrm flipH="1">
              <a:off x="1828800" y="4572000"/>
              <a:ext cx="7620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44" name="Oval 12"/>
            <p:cNvSpPr>
              <a:spLocks noChangeArrowheads="1"/>
            </p:cNvSpPr>
            <p:nvPr/>
          </p:nvSpPr>
          <p:spPr bwMode="auto">
            <a:xfrm flipH="1">
              <a:off x="1752600" y="4724400"/>
              <a:ext cx="7620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45" name="Oval 12"/>
            <p:cNvSpPr>
              <a:spLocks noChangeArrowheads="1"/>
            </p:cNvSpPr>
            <p:nvPr/>
          </p:nvSpPr>
          <p:spPr bwMode="auto">
            <a:xfrm flipH="1">
              <a:off x="1905000" y="4693920"/>
              <a:ext cx="7620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46" name="Oval 12"/>
            <p:cNvSpPr>
              <a:spLocks noChangeArrowheads="1"/>
            </p:cNvSpPr>
            <p:nvPr/>
          </p:nvSpPr>
          <p:spPr bwMode="auto">
            <a:xfrm flipH="1">
              <a:off x="1752600" y="4953000"/>
              <a:ext cx="7620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47" name="Oval 12"/>
            <p:cNvSpPr>
              <a:spLocks noChangeArrowheads="1"/>
            </p:cNvSpPr>
            <p:nvPr/>
          </p:nvSpPr>
          <p:spPr bwMode="auto">
            <a:xfrm flipH="1">
              <a:off x="1981200" y="4617720"/>
              <a:ext cx="7620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48" name="Oval 12"/>
            <p:cNvSpPr>
              <a:spLocks noChangeArrowheads="1"/>
            </p:cNvSpPr>
            <p:nvPr/>
          </p:nvSpPr>
          <p:spPr bwMode="auto">
            <a:xfrm flipH="1">
              <a:off x="1905000" y="4389120"/>
              <a:ext cx="7620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49" name="Oval 12"/>
            <p:cNvSpPr>
              <a:spLocks noChangeArrowheads="1"/>
            </p:cNvSpPr>
            <p:nvPr/>
          </p:nvSpPr>
          <p:spPr bwMode="auto">
            <a:xfrm flipH="1">
              <a:off x="1828800" y="4846320"/>
              <a:ext cx="7620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50" name="Oval 12"/>
            <p:cNvSpPr>
              <a:spLocks noChangeArrowheads="1"/>
            </p:cNvSpPr>
            <p:nvPr/>
          </p:nvSpPr>
          <p:spPr bwMode="auto">
            <a:xfrm flipH="1">
              <a:off x="1981200" y="4876800"/>
              <a:ext cx="7620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51" name="Oval 12"/>
            <p:cNvSpPr>
              <a:spLocks noChangeArrowheads="1"/>
            </p:cNvSpPr>
            <p:nvPr/>
          </p:nvSpPr>
          <p:spPr bwMode="auto">
            <a:xfrm flipH="1">
              <a:off x="1905000" y="4953000"/>
              <a:ext cx="76200" cy="1828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88" name="Oval 12"/>
            <p:cNvSpPr>
              <a:spLocks noChangeArrowheads="1"/>
            </p:cNvSpPr>
            <p:nvPr/>
          </p:nvSpPr>
          <p:spPr bwMode="auto">
            <a:xfrm flipH="1">
              <a:off x="1905000" y="3810000"/>
              <a:ext cx="76200" cy="18288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59" name="Straight Connector 158"/>
            <p:cNvCxnSpPr>
              <a:endCxn id="13403" idx="5"/>
            </p:cNvCxnSpPr>
            <p:nvPr/>
          </p:nvCxnSpPr>
          <p:spPr bwMode="auto">
            <a:xfrm rot="10800000">
              <a:off x="5616482" y="3101882"/>
              <a:ext cx="1241518" cy="22318"/>
            </a:xfrm>
            <a:prstGeom prst="line">
              <a:avLst/>
            </a:prstGeom>
            <a:solidFill>
              <a:srgbClr val="FFFF00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/>
            <p:cNvCxnSpPr/>
            <p:nvPr/>
          </p:nvCxnSpPr>
          <p:spPr bwMode="auto">
            <a:xfrm rot="10800000">
              <a:off x="5616482" y="4038601"/>
              <a:ext cx="1241518" cy="22318"/>
            </a:xfrm>
            <a:prstGeom prst="line">
              <a:avLst/>
            </a:prstGeom>
            <a:solidFill>
              <a:srgbClr val="FFFF00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Arrow Connector 161"/>
            <p:cNvCxnSpPr/>
            <p:nvPr/>
          </p:nvCxnSpPr>
          <p:spPr bwMode="auto">
            <a:xfrm rot="5400000">
              <a:off x="6248400" y="3581400"/>
              <a:ext cx="914400" cy="1588"/>
            </a:xfrm>
            <a:prstGeom prst="straightConnector1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64" name="TextBox 163"/>
            <p:cNvSpPr txBox="1"/>
            <p:nvPr/>
          </p:nvSpPr>
          <p:spPr>
            <a:xfrm>
              <a:off x="6341398" y="327660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Centrality selection</a:t>
            </a:r>
          </a:p>
        </p:txBody>
      </p:sp>
      <p:pic>
        <p:nvPicPr>
          <p:cNvPr id="44039" name="Content Placeholder 6" descr="Fig1.eps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021138"/>
            <a:ext cx="4786313" cy="2836862"/>
          </a:xfrm>
        </p:spPr>
      </p:pic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052513"/>
            <a:ext cx="360045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063" y="609600"/>
            <a:ext cx="44942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Box 9"/>
          <p:cNvSpPr txBox="1">
            <a:spLocks noChangeArrowheads="1"/>
          </p:cNvSpPr>
          <p:nvPr/>
        </p:nvSpPr>
        <p:spPr bwMode="auto">
          <a:xfrm>
            <a:off x="2097088" y="4310062"/>
            <a:ext cx="7985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ALICE</a:t>
            </a:r>
          </a:p>
        </p:txBody>
      </p:sp>
      <p:sp>
        <p:nvSpPr>
          <p:cNvPr id="44041" name="TextBox 10"/>
          <p:cNvSpPr txBox="1">
            <a:spLocks noChangeArrowheads="1"/>
          </p:cNvSpPr>
          <p:nvPr/>
        </p:nvSpPr>
        <p:spPr bwMode="auto">
          <a:xfrm>
            <a:off x="5295829" y="5010103"/>
            <a:ext cx="3301394" cy="400097"/>
          </a:xfrm>
          <a:prstGeom prst="rect">
            <a:avLst/>
          </a:prstGeom>
          <a:solidFill>
            <a:schemeClr val="accent2">
              <a:alpha val="52156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000" dirty="0" err="1">
                <a:latin typeface="Arial" charset="0"/>
                <a:cs typeface="Arial" charset="0"/>
              </a:rPr>
              <a:t>S.White</a:t>
            </a:r>
            <a:r>
              <a:rPr lang="en-US" sz="2000" dirty="0">
                <a:latin typeface="Arial" charset="0"/>
                <a:cs typeface="Arial" charset="0"/>
              </a:rPr>
              <a:t>, </a:t>
            </a:r>
            <a:r>
              <a:rPr lang="en-US" sz="2000" dirty="0" smtClean="0">
                <a:latin typeface="Arial" charset="0"/>
                <a:cs typeface="Arial" charset="0"/>
              </a:rPr>
              <a:t>ATLAS, EPIC2011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4042" name="TextBox 11"/>
          <p:cNvSpPr txBox="1">
            <a:spLocks noChangeArrowheads="1"/>
          </p:cNvSpPr>
          <p:nvPr/>
        </p:nvSpPr>
        <p:spPr bwMode="auto">
          <a:xfrm>
            <a:off x="5257800" y="5467303"/>
            <a:ext cx="3543127" cy="400097"/>
          </a:xfrm>
          <a:prstGeom prst="rect">
            <a:avLst/>
          </a:prstGeom>
          <a:solidFill>
            <a:schemeClr val="accent2">
              <a:alpha val="52156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000" dirty="0" err="1">
                <a:latin typeface="Arial" charset="0"/>
                <a:cs typeface="Arial" charset="0"/>
              </a:rPr>
              <a:t>B.Wyslouch</a:t>
            </a:r>
            <a:r>
              <a:rPr lang="en-US" sz="2000" dirty="0">
                <a:latin typeface="Arial" charset="0"/>
                <a:cs typeface="Arial" charset="0"/>
              </a:rPr>
              <a:t>, </a:t>
            </a:r>
            <a:r>
              <a:rPr lang="en-US" sz="2000" dirty="0" smtClean="0">
                <a:latin typeface="Arial" charset="0"/>
                <a:cs typeface="Arial" charset="0"/>
              </a:rPr>
              <a:t>CMS,EPIC2011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4043" name="TextBox 12"/>
          <p:cNvSpPr txBox="1">
            <a:spLocks noChangeArrowheads="1"/>
          </p:cNvSpPr>
          <p:nvPr/>
        </p:nvSpPr>
        <p:spPr bwMode="auto">
          <a:xfrm>
            <a:off x="5257800" y="5867400"/>
            <a:ext cx="3676305" cy="400097"/>
          </a:xfrm>
          <a:prstGeom prst="rect">
            <a:avLst/>
          </a:prstGeom>
          <a:solidFill>
            <a:schemeClr val="accent2">
              <a:alpha val="52156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000" dirty="0" err="1">
                <a:latin typeface="Arial" charset="0"/>
                <a:cs typeface="Arial" charset="0"/>
              </a:rPr>
              <a:t>M.Nicassio</a:t>
            </a:r>
            <a:r>
              <a:rPr lang="en-US" sz="2000" dirty="0">
                <a:latin typeface="Arial" charset="0"/>
                <a:cs typeface="Arial" charset="0"/>
              </a:rPr>
              <a:t>, </a:t>
            </a:r>
            <a:r>
              <a:rPr lang="en-US" sz="2000" dirty="0" smtClean="0">
                <a:latin typeface="Arial" charset="0"/>
                <a:cs typeface="Arial" charset="0"/>
              </a:rPr>
              <a:t>ALICE, EPIC2011</a:t>
            </a:r>
            <a:endParaRPr lang="en-US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Soft Probes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Charged particle multiplicity , E</a:t>
            </a:r>
            <a:r>
              <a:rPr lang="en-US" baseline="-25000" dirty="0" smtClean="0"/>
              <a:t>T</a:t>
            </a:r>
            <a:r>
              <a:rPr lang="en-US" dirty="0" smtClean="0"/>
              <a:t>, </a:t>
            </a:r>
            <a:r>
              <a:rPr lang="el-GR" dirty="0" smtClean="0"/>
              <a:t>ε</a:t>
            </a:r>
            <a:endParaRPr lang="en-US" dirty="0" smtClean="0"/>
          </a:p>
          <a:p>
            <a:r>
              <a:rPr lang="en-US" dirty="0" smtClean="0"/>
              <a:t>Transverse momentum spectra</a:t>
            </a:r>
          </a:p>
          <a:p>
            <a:r>
              <a:rPr lang="en-US" dirty="0" smtClean="0"/>
              <a:t>Radial flow</a:t>
            </a:r>
          </a:p>
          <a:p>
            <a:r>
              <a:rPr lang="en-US" dirty="0" smtClean="0"/>
              <a:t>Anisotropic flow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Multiplicity, E</a:t>
            </a:r>
            <a:r>
              <a:rPr lang="en-US" baseline="-25000" dirty="0" smtClean="0"/>
              <a:t>T</a:t>
            </a:r>
            <a:r>
              <a:rPr lang="en-US" dirty="0" smtClean="0"/>
              <a:t> and </a:t>
            </a:r>
            <a:r>
              <a:rPr lang="el-GR" i="1" dirty="0" smtClean="0"/>
              <a:t>ε</a:t>
            </a:r>
            <a:endParaRPr lang="en-US" i="1" dirty="0" smtClean="0"/>
          </a:p>
        </p:txBody>
      </p:sp>
      <p:pic>
        <p:nvPicPr>
          <p:cNvPr id="8939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7400"/>
            <a:ext cx="4313238" cy="353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 cstate="print"/>
          <a:srcRect r="6305"/>
          <a:stretch>
            <a:fillRect/>
          </a:stretch>
        </p:blipFill>
        <p:spPr bwMode="auto">
          <a:xfrm>
            <a:off x="3886200" y="3581400"/>
            <a:ext cx="523248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93986" name="Object 34"/>
          <p:cNvGraphicFramePr>
            <a:graphicFrameLocks noChangeAspect="1"/>
          </p:cNvGraphicFramePr>
          <p:nvPr/>
        </p:nvGraphicFramePr>
        <p:xfrm>
          <a:off x="6640512" y="2438400"/>
          <a:ext cx="2351088" cy="790575"/>
        </p:xfrm>
        <a:graphic>
          <a:graphicData uri="http://schemas.openxmlformats.org/presentationml/2006/ole">
            <p:oleObj spid="_x0000_s106498" name="Equation" r:id="rId5" imgW="1282680" imgH="431640" progId="Equation.3">
              <p:embed/>
            </p:oleObj>
          </a:graphicData>
        </a:graphic>
      </p:graphicFrame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0" y="2625725"/>
            <a:ext cx="3775075" cy="4232275"/>
            <a:chOff x="4655277" y="991930"/>
            <a:chExt cx="3743358" cy="4136517"/>
          </a:xfrm>
        </p:grpSpPr>
        <p:pic>
          <p:nvPicPr>
            <p:cNvPr id="21" name="Picture 8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55277" y="1535828"/>
              <a:ext cx="3743358" cy="3592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9"/>
            <p:cNvSpPr txBox="1">
              <a:spLocks noChangeArrowheads="1"/>
            </p:cNvSpPr>
            <p:nvPr/>
          </p:nvSpPr>
          <p:spPr bwMode="auto">
            <a:xfrm>
              <a:off x="6383635" y="991930"/>
              <a:ext cx="1482888" cy="330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  <a:sym typeface="Symbol" pitchFamily="18" charset="2"/>
                </a:rPr>
                <a:t>CMS, QM2011</a:t>
              </a:r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893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3250" cy="51054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</a:rPr>
              <a:t>Particle Production and Energy density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 e:</a:t>
            </a:r>
          </a:p>
          <a:p>
            <a:pPr lvl="1" eaLnBrk="1" hangingPunct="1"/>
            <a:r>
              <a:rPr lang="en-US" sz="2000" dirty="0" smtClean="0">
                <a:solidFill>
                  <a:schemeClr val="tx1"/>
                </a:solidFill>
              </a:rPr>
              <a:t> Produced </a:t>
            </a:r>
            <a:r>
              <a:rPr lang="en-US" sz="2000" dirty="0" err="1" smtClean="0">
                <a:solidFill>
                  <a:schemeClr val="tx1"/>
                </a:solidFill>
              </a:rPr>
              <a:t>Particles:</a:t>
            </a:r>
            <a:r>
              <a:rPr lang="en-US" sz="2000" b="1" dirty="0" err="1" smtClean="0">
                <a:solidFill>
                  <a:schemeClr val="tx1"/>
                </a:solidFill>
              </a:rPr>
              <a:t>dN</a:t>
            </a:r>
            <a:r>
              <a:rPr lang="en-US" sz="2000" b="1" baseline="-25000" dirty="0" err="1" smtClean="0">
                <a:solidFill>
                  <a:schemeClr val="tx1"/>
                </a:solidFill>
              </a:rPr>
              <a:t>ch</a:t>
            </a:r>
            <a:r>
              <a:rPr lang="en-US" sz="2000" b="1" dirty="0" smtClean="0">
                <a:solidFill>
                  <a:schemeClr val="tx1"/>
                </a:solidFill>
              </a:rPr>
              <a:t>/d</a:t>
            </a:r>
            <a:r>
              <a:rPr lang="en-US" sz="2000" b="1" dirty="0" smtClean="0">
                <a:solidFill>
                  <a:schemeClr val="tx1"/>
                </a:solidFill>
                <a:latin typeface="Symbol" pitchFamily="18" charset="2"/>
              </a:rPr>
              <a:t>h</a:t>
            </a:r>
            <a:r>
              <a:rPr lang="en-US" sz="2000" b="1" dirty="0" smtClean="0">
                <a:solidFill>
                  <a:schemeClr val="tx1"/>
                </a:solidFill>
              </a:rPr>
              <a:t> ≈ 1600 ± 76 (</a:t>
            </a:r>
            <a:r>
              <a:rPr lang="en-US" sz="2000" b="1" dirty="0" err="1" smtClean="0">
                <a:solidFill>
                  <a:schemeClr val="tx1"/>
                </a:solidFill>
              </a:rPr>
              <a:t>syst</a:t>
            </a:r>
            <a:r>
              <a:rPr lang="en-US" sz="2000" b="1" dirty="0" smtClean="0">
                <a:solidFill>
                  <a:schemeClr val="tx1"/>
                </a:solidFill>
              </a:rPr>
              <a:t>) </a:t>
            </a:r>
          </a:p>
          <a:p>
            <a:pPr lvl="2" indent="339725" eaLnBrk="1" hangingPunct="1"/>
            <a:r>
              <a:rPr lang="en-US" sz="1800" dirty="0" smtClean="0"/>
              <a:t>≈ 30,000 particles in total, ≈ 400 times pp !  </a:t>
            </a:r>
          </a:p>
          <a:p>
            <a:pPr lvl="2" indent="339725" eaLnBrk="1" hangingPunct="1"/>
            <a:r>
              <a:rPr lang="en-US" sz="1800" dirty="0" smtClean="0"/>
              <a:t>somewhat on high side of expectations  (tuned to RHIC)</a:t>
            </a:r>
          </a:p>
          <a:p>
            <a:pPr lvl="2" indent="339725" eaLnBrk="1" hangingPunct="1"/>
            <a:r>
              <a:rPr lang="en-US" sz="1800" dirty="0" smtClean="0"/>
              <a:t>growth with energy faster </a:t>
            </a:r>
            <a:r>
              <a:rPr lang="en-US" dirty="0" smtClean="0"/>
              <a:t>in AA </a:t>
            </a:r>
            <a:endParaRPr lang="en-US" sz="1600" dirty="0" smtClean="0"/>
          </a:p>
          <a:p>
            <a:pPr lvl="1" eaLnBrk="1" hangingPunct="1"/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Energy density </a:t>
            </a:r>
            <a:r>
              <a:rPr lang="en-US" sz="1800" b="1" dirty="0" smtClean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en-US" sz="1800" b="1" dirty="0" smtClean="0">
                <a:solidFill>
                  <a:schemeClr val="tx1"/>
                </a:solidFill>
              </a:rPr>
              <a:t> &gt; 3 x RHIC </a:t>
            </a:r>
            <a:r>
              <a:rPr lang="en-US" sz="1800" dirty="0" smtClean="0">
                <a:solidFill>
                  <a:schemeClr val="tx1"/>
                </a:solidFill>
              </a:rPr>
              <a:t>(fixed </a:t>
            </a:r>
            <a:r>
              <a:rPr lang="en-US" sz="1800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1800" baseline="-25000" dirty="0" smtClean="0">
                <a:solidFill>
                  <a:schemeClr val="tx1"/>
                </a:solidFill>
                <a:latin typeface="Symbol" pitchFamily="18" charset="2"/>
              </a:rPr>
              <a:t>0,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lvl="1" eaLnBrk="1" hangingPunct="1"/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Temperature + 30%  </a:t>
            </a:r>
            <a:endParaRPr lang="en-US" sz="1600" dirty="0" smtClean="0"/>
          </a:p>
          <a:p>
            <a:pPr lvl="2" indent="339725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qcdhorizontal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27058</TotalTime>
  <Words>2046</Words>
  <Application>Microsoft Office PowerPoint</Application>
  <PresentationFormat>On-screen Show (4:3)</PresentationFormat>
  <Paragraphs>466</Paragraphs>
  <Slides>53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2_Default Design</vt:lpstr>
      <vt:lpstr>3_Default Design</vt:lpstr>
      <vt:lpstr>qcdhorizontal</vt:lpstr>
      <vt:lpstr>Equation</vt:lpstr>
      <vt:lpstr>Slide 0</vt:lpstr>
      <vt:lpstr>Outlook</vt:lpstr>
      <vt:lpstr>Quark Gluon Plasma</vt:lpstr>
      <vt:lpstr>LHC Heavy Ion Program</vt:lpstr>
      <vt:lpstr>Pb–Pb Luminosity</vt:lpstr>
      <vt:lpstr>Heavy Ion Collision Centrality</vt:lpstr>
      <vt:lpstr>Centrality selection</vt:lpstr>
      <vt:lpstr>Soft Probes</vt:lpstr>
      <vt:lpstr>Multiplicity, ET and ε</vt:lpstr>
      <vt:lpstr>Charged particle spectra Radial Flow</vt:lpstr>
      <vt:lpstr>Anisotropic Flow</vt:lpstr>
      <vt:lpstr>Elliptic flow - v2</vt:lpstr>
      <vt:lpstr>Physics of elliptic flow</vt:lpstr>
      <vt:lpstr>Slide 13</vt:lpstr>
      <vt:lpstr>Hydrodynamics and v2</vt:lpstr>
      <vt:lpstr>Fluctuations  v3</vt:lpstr>
      <vt:lpstr>Higher harmonics</vt:lpstr>
      <vt:lpstr>2 Particle Correlations and Flow</vt:lpstr>
      <vt:lpstr>Flow vs Non-Flow Correlations</vt:lpstr>
      <vt:lpstr>Anisotropic Flow Summary</vt:lpstr>
      <vt:lpstr>Speaking of which…</vt:lpstr>
      <vt:lpstr>The nuclear modification factor</vt:lpstr>
      <vt:lpstr>Quarkonia suppression</vt:lpstr>
      <vt:lpstr>J/ψ @ LHC: forward y, low pT</vt:lpstr>
      <vt:lpstr>J/ψ @ LHC: central y, high pT</vt:lpstr>
      <vt:lpstr>Υ(1S) suppression</vt:lpstr>
      <vt:lpstr>Υ(2S+3S) suppression</vt:lpstr>
      <vt:lpstr>Quarkonia Summary</vt:lpstr>
      <vt:lpstr>Jets in medium</vt:lpstr>
      <vt:lpstr>RAA at LHC</vt:lpstr>
      <vt:lpstr>Jet quenching</vt:lpstr>
      <vt:lpstr>How much is lost ?</vt:lpstr>
      <vt:lpstr>Where is it lost ?</vt:lpstr>
      <vt:lpstr>How is it lost ? Jet fragmentation function</vt:lpstr>
      <vt:lpstr>Slide 34</vt:lpstr>
      <vt:lpstr>Mass &amp; Colour Charge Dependence</vt:lpstr>
      <vt:lpstr>Summary</vt:lpstr>
      <vt:lpstr>Back up</vt:lpstr>
      <vt:lpstr>Energy density</vt:lpstr>
      <vt:lpstr>Energy dependence</vt:lpstr>
      <vt:lpstr>Slide 40</vt:lpstr>
      <vt:lpstr>Particle ratios</vt:lpstr>
      <vt:lpstr>Thermal model at LHC</vt:lpstr>
      <vt:lpstr>Physics of elliptic flow</vt:lpstr>
      <vt:lpstr>Direct flow</vt:lpstr>
      <vt:lpstr>Structures in (Δη,Δφ)</vt:lpstr>
      <vt:lpstr>Slide 46</vt:lpstr>
      <vt:lpstr>Di-jet imbalance</vt:lpstr>
      <vt:lpstr>Jet nuclear modification factor</vt:lpstr>
      <vt:lpstr>Where does the energy end up?</vt:lpstr>
      <vt:lpstr>Z and W from ATLAS</vt:lpstr>
      <vt:lpstr>AdS / CFT in a Picture</vt:lpstr>
      <vt:lpstr>Slide 52</vt:lpstr>
    </vt:vector>
  </TitlesOfParts>
  <Company>University of Birmingham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Birmingham Particle Physics</dc:creator>
  <cp:lastModifiedBy>bhamuser</cp:lastModifiedBy>
  <cp:revision>843</cp:revision>
  <dcterms:created xsi:type="dcterms:W3CDTF">2002-09-06T13:58:19Z</dcterms:created>
  <dcterms:modified xsi:type="dcterms:W3CDTF">2011-09-07T12:44:17Z</dcterms:modified>
</cp:coreProperties>
</file>