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60" r:id="rId4"/>
    <p:sldId id="268" r:id="rId5"/>
    <p:sldId id="266" r:id="rId6"/>
    <p:sldId id="267" r:id="rId7"/>
    <p:sldId id="258" r:id="rId8"/>
    <p:sldId id="259" r:id="rId9"/>
    <p:sldId id="261" r:id="rId10"/>
    <p:sldId id="262" r:id="rId11"/>
    <p:sldId id="263" r:id="rId12"/>
    <p:sldId id="265" r:id="rId13"/>
    <p:sldId id="264" r:id="rId14"/>
    <p:sldId id="270" r:id="rId15"/>
    <p:sldId id="271" r:id="rId16"/>
    <p:sldId id="272" r:id="rId17"/>
    <p:sldId id="275" r:id="rId18"/>
    <p:sldId id="273" r:id="rId19"/>
    <p:sldId id="276" r:id="rId20"/>
    <p:sldId id="278" r:id="rId21"/>
    <p:sldId id="277" r:id="rId22"/>
    <p:sldId id="274" r:id="rId23"/>
    <p:sldId id="279" r:id="rId24"/>
    <p:sldId id="280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1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6C7D77-5504-4B6C-B886-EF9462596360}" type="datetimeFigureOut">
              <a:rPr lang="en-US" smtClean="0"/>
              <a:t>12/8/2011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F44AE-7EA3-406C-885E-EB8944AD24D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D76CD8-7117-4511-85AD-4A8249B21B2B}" type="slidenum">
              <a:rPr lang="en-US" smtClean="0"/>
              <a:pPr>
                <a:defRPr/>
              </a:pPr>
              <a:t>14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9998" y="687893"/>
            <a:ext cx="4941072" cy="3428113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94" y="4344358"/>
            <a:ext cx="5487013" cy="4111750"/>
          </a:xfrm>
          <a:noFill/>
          <a:ln/>
        </p:spPr>
        <p:txBody>
          <a:bodyPr/>
          <a:lstStyle/>
          <a:p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16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36CA9606-F69A-4C2A-AB81-DC608DDCE040}" type="datetimeFigureOut">
              <a:rPr lang="en-US" smtClean="0"/>
              <a:t>12/8/2011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CBBEC-1968-46F6-AC68-DC05BBFF2D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16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36CA9606-F69A-4C2A-AB81-DC608DDCE040}" type="datetimeFigureOut">
              <a:rPr lang="en-US" smtClean="0"/>
              <a:t>12/8/2011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CBBEC-1968-46F6-AC68-DC05BBFF2D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16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36CA9606-F69A-4C2A-AB81-DC608DDCE040}" type="datetimeFigureOut">
              <a:rPr lang="en-US" smtClean="0"/>
              <a:t>12/8/2011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CBBEC-1968-46F6-AC68-DC05BBFF2D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16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36CA9606-F69A-4C2A-AB81-DC608DDCE040}" type="datetimeFigureOut">
              <a:rPr lang="en-US" smtClean="0"/>
              <a:t>12/8/2011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CBBEC-1968-46F6-AC68-DC05BBFF2D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716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36CA9606-F69A-4C2A-AB81-DC608DDCE040}" type="datetimeFigureOut">
              <a:rPr lang="en-US" smtClean="0"/>
              <a:t>12/8/2011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CBBEC-1968-46F6-AC68-DC05BBFF2D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716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36CA9606-F69A-4C2A-AB81-DC608DDCE040}" type="datetimeFigureOut">
              <a:rPr lang="en-US" smtClean="0"/>
              <a:t>12/8/2011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CBBEC-1968-46F6-AC68-DC05BBFF2D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716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36CA9606-F69A-4C2A-AB81-DC608DDCE040}" type="datetimeFigureOut">
              <a:rPr lang="en-US" smtClean="0"/>
              <a:t>12/8/2011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CBBEC-1968-46F6-AC68-DC05BBFF2D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716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36CA9606-F69A-4C2A-AB81-DC608DDCE040}" type="datetimeFigureOut">
              <a:rPr lang="en-US" smtClean="0"/>
              <a:t>12/8/2011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CBBEC-1968-46F6-AC68-DC05BBFF2D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716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36CA9606-F69A-4C2A-AB81-DC608DDCE040}" type="datetimeFigureOut">
              <a:rPr lang="en-US" smtClean="0"/>
              <a:t>12/8/2011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CBBEC-1968-46F6-AC68-DC05BBFF2D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716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36CA9606-F69A-4C2A-AB81-DC608DDCE040}" type="datetimeFigureOut">
              <a:rPr lang="en-US" smtClean="0"/>
              <a:t>12/8/2011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CBBEC-1968-46F6-AC68-DC05BBFF2D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71600" y="6492875"/>
            <a:ext cx="2133600" cy="365125"/>
          </a:xfrm>
          <a:prstGeom prst="rect">
            <a:avLst/>
          </a:prstGeom>
        </p:spPr>
        <p:txBody>
          <a:bodyPr/>
          <a:lstStyle/>
          <a:p>
            <a:fld id="{36CA9606-F69A-4C2A-AB81-DC608DDCE040}" type="datetimeFigureOut">
              <a:rPr lang="en-US" smtClean="0"/>
              <a:t>12/8/2011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CBBEC-1968-46F6-AC68-DC05BBFF2D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CH" dirty="0" smtClean="0"/>
              <a:t>Alain Blondel MICE-TNA 9-dec-2011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CBBEC-1968-46F6-AC68-DC05BBFF2DFF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unige-logo-red-and-yellow.bmp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179512" y="5915025"/>
            <a:ext cx="942975" cy="942975"/>
          </a:xfrm>
          <a:prstGeom prst="rect">
            <a:avLst/>
          </a:prstGeom>
        </p:spPr>
      </p:pic>
      <p:pic>
        <p:nvPicPr>
          <p:cNvPr id="8" name="Picture 7" descr="micearoundthering.gif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8274918" y="0"/>
            <a:ext cx="869082" cy="86908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mice\videobench\MOV01784.MPG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9632" y="1268760"/>
            <a:ext cx="65973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400" dirty="0" smtClean="0"/>
              <a:t>MICE, Uni-Geneva </a:t>
            </a:r>
          </a:p>
          <a:p>
            <a:r>
              <a:rPr lang="fr-CH" sz="2400" dirty="0"/>
              <a:t> </a:t>
            </a:r>
            <a:r>
              <a:rPr lang="fr-CH" sz="2400" dirty="0" smtClean="0"/>
              <a:t>   and the transnational </a:t>
            </a:r>
            <a:r>
              <a:rPr lang="fr-CH" sz="2400" dirty="0" err="1" smtClean="0"/>
              <a:t>access</a:t>
            </a:r>
            <a:r>
              <a:rPr lang="fr-CH" sz="2400" dirty="0" smtClean="0"/>
              <a:t> to MICE (MICE-TNA)</a:t>
            </a:r>
            <a:endParaRPr lang="en-US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8388424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2660650" cy="3962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pic>
        <p:nvPicPr>
          <p:cNvPr id="4098" name="Picture 2" descr="F:\_alain\LEISURE\photos\photos-alain-jan2008-Aug2008\photos-alain-july-2008\IMG_02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628800"/>
            <a:ext cx="5532107" cy="414908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491880" y="476672"/>
            <a:ext cx="42138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>
                <a:sym typeface="Wingdings" pitchFamily="2" charset="2"/>
              </a:rPr>
              <a:t></a:t>
            </a:r>
            <a:r>
              <a:rPr lang="fr-CH" dirty="0" smtClean="0"/>
              <a:t>MICE trigger, </a:t>
            </a:r>
            <a:r>
              <a:rPr lang="fr-CH" dirty="0" err="1" smtClean="0"/>
              <a:t>scalers</a:t>
            </a:r>
            <a:r>
              <a:rPr lang="fr-CH" dirty="0" smtClean="0"/>
              <a:t>, </a:t>
            </a:r>
            <a:r>
              <a:rPr lang="fr-CH" dirty="0" err="1" smtClean="0"/>
              <a:t>gates</a:t>
            </a:r>
            <a:r>
              <a:rPr lang="fr-CH" dirty="0" smtClean="0"/>
              <a:t> </a:t>
            </a:r>
            <a:r>
              <a:rPr lang="fr-CH" dirty="0" err="1" smtClean="0"/>
              <a:t>pulsers</a:t>
            </a:r>
            <a:r>
              <a:rPr lang="fr-CH" dirty="0" smtClean="0"/>
              <a:t>, </a:t>
            </a:r>
            <a:r>
              <a:rPr lang="fr-CH" dirty="0" err="1" smtClean="0"/>
              <a:t>etc</a:t>
            </a:r>
            <a:r>
              <a:rPr lang="fr-CH" dirty="0" smtClean="0"/>
              <a:t>…</a:t>
            </a:r>
          </a:p>
          <a:p>
            <a:r>
              <a:rPr lang="fr-CH" dirty="0"/>
              <a:t> </a:t>
            </a:r>
            <a:r>
              <a:rPr lang="fr-CH" dirty="0" smtClean="0"/>
              <a:t>   </a:t>
            </a:r>
          </a:p>
          <a:p>
            <a:r>
              <a:rPr lang="fr-CH" dirty="0"/>
              <a:t> </a:t>
            </a:r>
            <a:r>
              <a:rPr lang="fr-CH" dirty="0" smtClean="0"/>
              <a:t>                          MICE DAQ    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ate Placeholder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>
                <a:cs typeface="Arial" pitchFamily="34" charset="0"/>
              </a:rPr>
              <a:t>CM26 March  2010</a:t>
            </a:r>
          </a:p>
        </p:txBody>
      </p:sp>
      <p:sp>
        <p:nvSpPr>
          <p:cNvPr id="16387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pitchFamily="34" charset="0"/>
              </a:rPr>
              <a:t>Jean-Sebastien Graulich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>
                <a:cs typeface="Arial" pitchFamily="34" charset="0"/>
              </a:rPr>
              <a:t>Slide </a:t>
            </a:r>
            <a:fld id="{30FEB810-86CD-4303-B2B7-E107D3722E35}" type="slidenum">
              <a:rPr lang="en-US" smtClean="0">
                <a:cs typeface="Arial" pitchFamily="34" charset="0"/>
              </a:rPr>
              <a:pPr/>
              <a:t>12</a:t>
            </a:fld>
            <a:endParaRPr lang="en-US" smtClean="0">
              <a:cs typeface="Arial" pitchFamily="34" charset="0"/>
            </a:endParaRPr>
          </a:p>
        </p:txBody>
      </p:sp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875" y="0"/>
            <a:ext cx="9175750" cy="685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476672"/>
            <a:ext cx="6656566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 smtClean="0">
                <a:solidFill>
                  <a:srgbClr val="0000FF"/>
                </a:solidFill>
              </a:rPr>
              <a:t>MICE data </a:t>
            </a:r>
            <a:r>
              <a:rPr lang="fr-CH" b="1" dirty="0" err="1" smtClean="0">
                <a:solidFill>
                  <a:srgbClr val="0000FF"/>
                </a:solidFill>
              </a:rPr>
              <a:t>taking</a:t>
            </a:r>
            <a:endParaRPr lang="fr-CH" b="1" dirty="0" smtClean="0">
              <a:solidFill>
                <a:srgbClr val="0000FF"/>
              </a:solidFill>
            </a:endParaRPr>
          </a:p>
          <a:p>
            <a:endParaRPr lang="fr-CH" dirty="0"/>
          </a:p>
          <a:p>
            <a:r>
              <a:rPr lang="fr-CH" dirty="0" smtClean="0"/>
              <a:t>5 ISIS user </a:t>
            </a:r>
            <a:r>
              <a:rPr lang="fr-CH" dirty="0" err="1" smtClean="0"/>
              <a:t>runs</a:t>
            </a:r>
            <a:r>
              <a:rPr lang="fr-CH" dirty="0" smtClean="0"/>
              <a:t> per </a:t>
            </a:r>
            <a:r>
              <a:rPr lang="fr-CH" dirty="0" err="1" smtClean="0"/>
              <a:t>year</a:t>
            </a:r>
            <a:endParaRPr lang="fr-CH" dirty="0" smtClean="0"/>
          </a:p>
          <a:p>
            <a:endParaRPr lang="fr-CH" dirty="0" smtClean="0"/>
          </a:p>
          <a:p>
            <a:r>
              <a:rPr lang="fr-CH" dirty="0" err="1" smtClean="0"/>
              <a:t>typically</a:t>
            </a:r>
            <a:r>
              <a:rPr lang="fr-CH" dirty="0" smtClean="0"/>
              <a:t> </a:t>
            </a:r>
          </a:p>
          <a:p>
            <a:r>
              <a:rPr lang="fr-CH" dirty="0" smtClean="0"/>
              <a:t>-- one </a:t>
            </a:r>
            <a:r>
              <a:rPr lang="fr-CH" dirty="0" err="1" smtClean="0"/>
              <a:t>week</a:t>
            </a:r>
            <a:r>
              <a:rPr lang="fr-CH" dirty="0" smtClean="0"/>
              <a:t> of </a:t>
            </a:r>
            <a:r>
              <a:rPr lang="fr-CH" dirty="0" err="1" smtClean="0"/>
              <a:t>run</a:t>
            </a:r>
            <a:r>
              <a:rPr lang="fr-CH" dirty="0" smtClean="0"/>
              <a:t> up+ machine </a:t>
            </a:r>
            <a:r>
              <a:rPr lang="fr-CH" dirty="0" err="1" smtClean="0"/>
              <a:t>physics</a:t>
            </a:r>
            <a:r>
              <a:rPr lang="fr-CH" dirty="0" smtClean="0"/>
              <a:t>  50/64 ~ 1Hz</a:t>
            </a:r>
            <a:endParaRPr lang="fr-CH" dirty="0"/>
          </a:p>
          <a:p>
            <a:r>
              <a:rPr lang="fr-CH" dirty="0" smtClean="0"/>
              <a:t>-- 30-37 </a:t>
            </a:r>
            <a:r>
              <a:rPr lang="fr-CH" dirty="0" err="1" smtClean="0"/>
              <a:t>days</a:t>
            </a:r>
            <a:r>
              <a:rPr lang="fr-CH" dirty="0" smtClean="0"/>
              <a:t>  of ‘user </a:t>
            </a:r>
            <a:r>
              <a:rPr lang="fr-CH" dirty="0" err="1" smtClean="0"/>
              <a:t>run</a:t>
            </a:r>
            <a:r>
              <a:rPr lang="fr-CH" dirty="0" smtClean="0"/>
              <a:t>’  50 Hz</a:t>
            </a:r>
          </a:p>
          <a:p>
            <a:r>
              <a:rPr lang="fr-CH" dirty="0" smtClean="0"/>
              <a:t>-- Few </a:t>
            </a:r>
            <a:r>
              <a:rPr lang="fr-CH" dirty="0" err="1" smtClean="0"/>
              <a:t>days</a:t>
            </a:r>
            <a:r>
              <a:rPr lang="fr-CH" dirty="0" smtClean="0"/>
              <a:t> of Machine </a:t>
            </a:r>
            <a:r>
              <a:rPr lang="fr-CH" dirty="0" err="1" smtClean="0"/>
              <a:t>physics</a:t>
            </a:r>
            <a:r>
              <a:rPr lang="fr-CH" dirty="0" smtClean="0"/>
              <a:t> </a:t>
            </a:r>
          </a:p>
          <a:p>
            <a:endParaRPr lang="fr-CH" dirty="0" smtClean="0"/>
          </a:p>
          <a:p>
            <a:r>
              <a:rPr lang="fr-CH" dirty="0" smtClean="0"/>
              <a:t>One long </a:t>
            </a:r>
            <a:r>
              <a:rPr lang="fr-CH" dirty="0" err="1" smtClean="0"/>
              <a:t>shut</a:t>
            </a:r>
            <a:r>
              <a:rPr lang="fr-CH" dirty="0" smtClean="0"/>
              <a:t> down (8 </a:t>
            </a:r>
            <a:r>
              <a:rPr lang="fr-CH" dirty="0" err="1" smtClean="0"/>
              <a:t>months</a:t>
            </a:r>
            <a:r>
              <a:rPr lang="fr-CH" dirty="0" smtClean="0"/>
              <a:t>) </a:t>
            </a:r>
            <a:r>
              <a:rPr lang="fr-CH" dirty="0" err="1" smtClean="0"/>
              <a:t>every</a:t>
            </a:r>
            <a:r>
              <a:rPr lang="fr-CH" dirty="0" smtClean="0"/>
              <a:t> ~4 </a:t>
            </a:r>
            <a:r>
              <a:rPr lang="fr-CH" dirty="0" err="1" smtClean="0"/>
              <a:t>years</a:t>
            </a:r>
            <a:r>
              <a:rPr lang="fr-CH" dirty="0" smtClean="0"/>
              <a:t>. </a:t>
            </a:r>
          </a:p>
          <a:p>
            <a:r>
              <a:rPr lang="fr-CH" dirty="0" smtClean="0"/>
              <a:t>Last one in second </a:t>
            </a:r>
            <a:r>
              <a:rPr lang="fr-CH" dirty="0" err="1" smtClean="0"/>
              <a:t>half</a:t>
            </a:r>
            <a:r>
              <a:rPr lang="fr-CH" dirty="0" smtClean="0"/>
              <a:t> of 2010. </a:t>
            </a:r>
          </a:p>
          <a:p>
            <a:r>
              <a:rPr lang="fr-CH" dirty="0" err="1" smtClean="0"/>
              <a:t>Next</a:t>
            </a:r>
            <a:r>
              <a:rPr lang="fr-CH" dirty="0" smtClean="0"/>
              <a:t> one in second </a:t>
            </a:r>
            <a:r>
              <a:rPr lang="fr-CH" dirty="0" err="1" smtClean="0"/>
              <a:t>half</a:t>
            </a:r>
            <a:r>
              <a:rPr lang="fr-CH" dirty="0" smtClean="0"/>
              <a:t> of 2014. </a:t>
            </a:r>
            <a:endParaRPr lang="fr-CH" dirty="0" smtClean="0"/>
          </a:p>
          <a:p>
            <a:endParaRPr lang="fr-CH" dirty="0"/>
          </a:p>
          <a:p>
            <a:r>
              <a:rPr lang="fr-CH" b="1" dirty="0" smtClean="0">
                <a:solidFill>
                  <a:srgbClr val="0000FF"/>
                </a:solidFill>
              </a:rPr>
              <a:t>Data </a:t>
            </a:r>
            <a:r>
              <a:rPr lang="fr-CH" b="1" dirty="0" err="1" smtClean="0">
                <a:solidFill>
                  <a:srgbClr val="0000FF"/>
                </a:solidFill>
              </a:rPr>
              <a:t>taking</a:t>
            </a:r>
            <a:r>
              <a:rPr lang="fr-CH" b="1" dirty="0" smtClean="0">
                <a:solidFill>
                  <a:srgbClr val="0000FF"/>
                </a:solidFill>
              </a:rPr>
              <a:t> </a:t>
            </a:r>
            <a:r>
              <a:rPr lang="fr-CH" b="1" dirty="0" err="1" smtClean="0">
                <a:solidFill>
                  <a:srgbClr val="0000FF"/>
                </a:solidFill>
              </a:rPr>
              <a:t>periods</a:t>
            </a:r>
            <a:r>
              <a:rPr lang="fr-CH" b="1" dirty="0" smtClean="0">
                <a:solidFill>
                  <a:srgbClr val="0000FF"/>
                </a:solidFill>
              </a:rPr>
              <a:t> important to MICE:</a:t>
            </a:r>
          </a:p>
          <a:p>
            <a:r>
              <a:rPr lang="fr-CH" dirty="0" smtClean="0"/>
              <a:t>-- 2008: first </a:t>
            </a:r>
            <a:r>
              <a:rPr lang="fr-CH" dirty="0" err="1" smtClean="0"/>
              <a:t>beams</a:t>
            </a:r>
            <a:r>
              <a:rPr lang="fr-CH" dirty="0" smtClean="0"/>
              <a:t>; no </a:t>
            </a:r>
            <a:r>
              <a:rPr lang="fr-CH" dirty="0" err="1" smtClean="0"/>
              <a:t>decay</a:t>
            </a:r>
            <a:r>
              <a:rPr lang="fr-CH" dirty="0" smtClean="0"/>
              <a:t> </a:t>
            </a:r>
            <a:r>
              <a:rPr lang="fr-CH" dirty="0" err="1" smtClean="0"/>
              <a:t>solenoid</a:t>
            </a:r>
            <a:r>
              <a:rPr lang="fr-CH" dirty="0" smtClean="0"/>
              <a:t>; </a:t>
            </a:r>
            <a:r>
              <a:rPr lang="fr-CH" dirty="0" err="1" smtClean="0"/>
              <a:t>started</a:t>
            </a:r>
            <a:r>
              <a:rPr lang="fr-CH" dirty="0" smtClean="0"/>
              <a:t> </a:t>
            </a:r>
            <a:r>
              <a:rPr lang="fr-CH" dirty="0" err="1" smtClean="0"/>
              <a:t>with</a:t>
            </a:r>
            <a:r>
              <a:rPr lang="fr-CH" dirty="0" smtClean="0"/>
              <a:t> GVA </a:t>
            </a:r>
            <a:r>
              <a:rPr lang="fr-CH" dirty="0" err="1" smtClean="0"/>
              <a:t>counters</a:t>
            </a:r>
            <a:r>
              <a:rPr lang="fr-CH" dirty="0" smtClean="0"/>
              <a:t>, </a:t>
            </a:r>
          </a:p>
          <a:p>
            <a:r>
              <a:rPr lang="fr-CH" dirty="0"/>
              <a:t> </a:t>
            </a:r>
            <a:r>
              <a:rPr lang="fr-CH" dirty="0" smtClean="0"/>
              <a:t>      </a:t>
            </a:r>
            <a:r>
              <a:rPr lang="fr-CH" dirty="0" err="1" smtClean="0"/>
              <a:t>then</a:t>
            </a:r>
            <a:r>
              <a:rPr lang="fr-CH" dirty="0" smtClean="0"/>
              <a:t> CKOV/TOF/KL </a:t>
            </a:r>
            <a:endParaRPr lang="fr-CH" dirty="0"/>
          </a:p>
          <a:p>
            <a:r>
              <a:rPr lang="fr-CH" dirty="0" smtClean="0"/>
              <a:t>-- 2009: no </a:t>
            </a:r>
            <a:r>
              <a:rPr lang="fr-CH" dirty="0" err="1" smtClean="0"/>
              <a:t>decay</a:t>
            </a:r>
            <a:r>
              <a:rPr lang="fr-CH" dirty="0" smtClean="0"/>
              <a:t> </a:t>
            </a:r>
            <a:r>
              <a:rPr lang="fr-CH" dirty="0" err="1" smtClean="0"/>
              <a:t>solenoid</a:t>
            </a:r>
            <a:r>
              <a:rPr lang="fr-CH" dirty="0" smtClean="0"/>
              <a:t> </a:t>
            </a:r>
            <a:r>
              <a:rPr lang="fr-CH" dirty="0" err="1" smtClean="0"/>
              <a:t>until</a:t>
            </a:r>
            <a:r>
              <a:rPr lang="fr-CH" dirty="0" smtClean="0"/>
              <a:t> </a:t>
            </a:r>
            <a:r>
              <a:rPr lang="fr-CH" dirty="0" err="1" smtClean="0"/>
              <a:t>october</a:t>
            </a:r>
            <a:r>
              <a:rPr lang="fr-CH" dirty="0" smtClean="0"/>
              <a:t>  </a:t>
            </a:r>
          </a:p>
          <a:p>
            <a:r>
              <a:rPr lang="fr-CH" dirty="0" smtClean="0"/>
              <a:t>-- a few </a:t>
            </a:r>
            <a:r>
              <a:rPr lang="fr-CH" dirty="0" err="1" smtClean="0"/>
              <a:t>runs</a:t>
            </a:r>
            <a:r>
              <a:rPr lang="fr-CH" dirty="0" smtClean="0"/>
              <a:t> </a:t>
            </a:r>
            <a:r>
              <a:rPr lang="fr-CH" dirty="0" err="1" smtClean="0"/>
              <a:t>with</a:t>
            </a:r>
            <a:r>
              <a:rPr lang="fr-CH" dirty="0" smtClean="0"/>
              <a:t> </a:t>
            </a:r>
            <a:r>
              <a:rPr lang="fr-CH" dirty="0" err="1" smtClean="0"/>
              <a:t>decay</a:t>
            </a:r>
            <a:r>
              <a:rPr lang="fr-CH" dirty="0" smtClean="0"/>
              <a:t> </a:t>
            </a:r>
            <a:r>
              <a:rPr lang="fr-CH" dirty="0" err="1" smtClean="0"/>
              <a:t>solenoid</a:t>
            </a:r>
            <a:r>
              <a:rPr lang="fr-CH" dirty="0" smtClean="0"/>
              <a:t> in the </a:t>
            </a:r>
            <a:r>
              <a:rPr lang="fr-CH" dirty="0" err="1" smtClean="0"/>
              <a:t>fall</a:t>
            </a:r>
            <a:r>
              <a:rPr lang="fr-CH" dirty="0" smtClean="0"/>
              <a:t> 2009, first TOF calibration</a:t>
            </a:r>
          </a:p>
          <a:p>
            <a:r>
              <a:rPr lang="fr-CH" dirty="0" smtClean="0"/>
              <a:t>-- </a:t>
            </a:r>
            <a:r>
              <a:rPr lang="fr-CH" dirty="0" err="1" smtClean="0"/>
              <a:t>repairs</a:t>
            </a:r>
            <a:r>
              <a:rPr lang="fr-CH" dirty="0" smtClean="0"/>
              <a:t> to </a:t>
            </a:r>
            <a:r>
              <a:rPr lang="fr-CH" dirty="0" err="1" smtClean="0"/>
              <a:t>decay</a:t>
            </a:r>
            <a:r>
              <a:rPr lang="fr-CH" dirty="0" smtClean="0"/>
              <a:t> </a:t>
            </a:r>
            <a:r>
              <a:rPr lang="fr-CH" dirty="0" err="1" smtClean="0"/>
              <a:t>solenoid</a:t>
            </a:r>
            <a:r>
              <a:rPr lang="fr-CH" dirty="0" smtClean="0"/>
              <a:t> </a:t>
            </a:r>
            <a:r>
              <a:rPr lang="fr-CH" dirty="0" err="1" smtClean="0"/>
              <a:t>until</a:t>
            </a:r>
            <a:r>
              <a:rPr lang="fr-CH" dirty="0" smtClean="0"/>
              <a:t> may2010 </a:t>
            </a:r>
          </a:p>
          <a:p>
            <a:r>
              <a:rPr lang="fr-CH" dirty="0"/>
              <a:t>-</a:t>
            </a:r>
            <a:r>
              <a:rPr lang="fr-CH" dirty="0" smtClean="0"/>
              <a:t>- main </a:t>
            </a:r>
            <a:r>
              <a:rPr lang="fr-CH" dirty="0" err="1" smtClean="0"/>
              <a:t>step</a:t>
            </a:r>
            <a:r>
              <a:rPr lang="fr-CH" dirty="0" smtClean="0"/>
              <a:t> I </a:t>
            </a:r>
            <a:r>
              <a:rPr lang="fr-CH" dirty="0" err="1" smtClean="0"/>
              <a:t>run</a:t>
            </a:r>
            <a:r>
              <a:rPr lang="fr-CH" dirty="0" smtClean="0"/>
              <a:t> in July 2010, first </a:t>
            </a:r>
            <a:r>
              <a:rPr lang="fr-CH" dirty="0" err="1" smtClean="0"/>
              <a:t>measurements</a:t>
            </a:r>
            <a:r>
              <a:rPr lang="fr-CH" dirty="0" smtClean="0"/>
              <a:t> of </a:t>
            </a:r>
            <a:r>
              <a:rPr lang="fr-CH" dirty="0" err="1" smtClean="0"/>
              <a:t>emittance</a:t>
            </a:r>
            <a:r>
              <a:rPr lang="fr-CH" dirty="0" smtClean="0"/>
              <a:t>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839788" y="260350"/>
            <a:ext cx="419100" cy="579438"/>
          </a:xfrm>
          <a:prstGeom prst="rect">
            <a:avLst/>
          </a:prstGeom>
          <a:noFill/>
          <a:ln w="412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fr-CH" sz="3200">
                <a:latin typeface="Symbol" pitchFamily="18" charset="2"/>
              </a:rPr>
              <a:t>m</a:t>
            </a:r>
          </a:p>
        </p:txBody>
      </p:sp>
      <p:sp>
        <p:nvSpPr>
          <p:cNvPr id="27651" name="Line 3"/>
          <p:cNvSpPr>
            <a:spLocks noChangeShapeType="1"/>
          </p:cNvSpPr>
          <p:nvPr/>
        </p:nvSpPr>
        <p:spPr bwMode="auto">
          <a:xfrm>
            <a:off x="838200" y="1133475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52" name="Freeform 4"/>
          <p:cNvSpPr>
            <a:spLocks/>
          </p:cNvSpPr>
          <p:nvPr/>
        </p:nvSpPr>
        <p:spPr bwMode="auto">
          <a:xfrm>
            <a:off x="1257300" y="981075"/>
            <a:ext cx="1143000" cy="152400"/>
          </a:xfrm>
          <a:custGeom>
            <a:avLst/>
            <a:gdLst>
              <a:gd name="T0" fmla="*/ 0 w 720"/>
              <a:gd name="T1" fmla="*/ 2147483647 h 96"/>
              <a:gd name="T2" fmla="*/ 2147483647 w 720"/>
              <a:gd name="T3" fmla="*/ 2147483647 h 96"/>
              <a:gd name="T4" fmla="*/ 2147483647 w 720"/>
              <a:gd name="T5" fmla="*/ 0 h 96"/>
              <a:gd name="T6" fmla="*/ 0 60000 65536"/>
              <a:gd name="T7" fmla="*/ 0 60000 65536"/>
              <a:gd name="T8" fmla="*/ 0 60000 65536"/>
              <a:gd name="T9" fmla="*/ 0 w 720"/>
              <a:gd name="T10" fmla="*/ 0 h 96"/>
              <a:gd name="T11" fmla="*/ 720 w 720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0" h="96">
                <a:moveTo>
                  <a:pt x="0" y="96"/>
                </a:moveTo>
                <a:lnTo>
                  <a:pt x="40" y="80"/>
                </a:lnTo>
                <a:lnTo>
                  <a:pt x="72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3" name="Freeform 5"/>
          <p:cNvSpPr>
            <a:spLocks/>
          </p:cNvSpPr>
          <p:nvPr/>
        </p:nvSpPr>
        <p:spPr bwMode="auto">
          <a:xfrm>
            <a:off x="1314450" y="1158875"/>
            <a:ext cx="1181100" cy="127000"/>
          </a:xfrm>
          <a:custGeom>
            <a:avLst/>
            <a:gdLst>
              <a:gd name="T0" fmla="*/ 0 w 744"/>
              <a:gd name="T1" fmla="*/ 0 h 80"/>
              <a:gd name="T2" fmla="*/ 2147483647 w 744"/>
              <a:gd name="T3" fmla="*/ 2147483647 h 80"/>
              <a:gd name="T4" fmla="*/ 0 60000 65536"/>
              <a:gd name="T5" fmla="*/ 0 60000 65536"/>
              <a:gd name="T6" fmla="*/ 0 w 744"/>
              <a:gd name="T7" fmla="*/ 0 h 80"/>
              <a:gd name="T8" fmla="*/ 744 w 744"/>
              <a:gd name="T9" fmla="*/ 80 h 8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44" h="80">
                <a:moveTo>
                  <a:pt x="0" y="0"/>
                </a:moveTo>
                <a:lnTo>
                  <a:pt x="744" y="8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4" name="Line 6"/>
          <p:cNvSpPr>
            <a:spLocks noChangeShapeType="1"/>
          </p:cNvSpPr>
          <p:nvPr/>
        </p:nvSpPr>
        <p:spPr bwMode="auto">
          <a:xfrm flipV="1">
            <a:off x="1287463" y="903288"/>
            <a:ext cx="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1346200" y="955675"/>
            <a:ext cx="139700" cy="342900"/>
          </a:xfrm>
          <a:prstGeom prst="rect">
            <a:avLst/>
          </a:prstGeom>
          <a:solidFill>
            <a:srgbClr val="00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2433638" y="898525"/>
            <a:ext cx="50800" cy="508000"/>
          </a:xfrm>
          <a:prstGeom prst="rect">
            <a:avLst/>
          </a:prstGeom>
          <a:solidFill>
            <a:srgbClr val="C0C0C0"/>
          </a:solidFill>
          <a:ln w="4127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27657" name="Line 9"/>
          <p:cNvSpPr>
            <a:spLocks noChangeShapeType="1"/>
          </p:cNvSpPr>
          <p:nvPr/>
        </p:nvSpPr>
        <p:spPr bwMode="auto">
          <a:xfrm flipV="1">
            <a:off x="2382838" y="906463"/>
            <a:ext cx="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2735263" y="0"/>
            <a:ext cx="2425700" cy="584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CH"/>
              <a:t>MICE SCHEDULE </a:t>
            </a:r>
          </a:p>
          <a:p>
            <a:pPr eaLnBrk="0" hangingPunct="0"/>
            <a:r>
              <a:rPr lang="fr-CH"/>
              <a:t>update October 2011 </a:t>
            </a:r>
          </a:p>
        </p:txBody>
      </p:sp>
      <p:sp>
        <p:nvSpPr>
          <p:cNvPr id="27659" name="Text Box 12"/>
          <p:cNvSpPr txBox="1">
            <a:spLocks noChangeArrowheads="1"/>
          </p:cNvSpPr>
          <p:nvPr/>
        </p:nvSpPr>
        <p:spPr bwMode="auto">
          <a:xfrm>
            <a:off x="3543300" y="836613"/>
            <a:ext cx="1141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3300FF"/>
                </a:solidFill>
              </a:rPr>
              <a:t>STEP I</a:t>
            </a:r>
            <a:endParaRPr lang="en-GB"/>
          </a:p>
        </p:txBody>
      </p:sp>
      <p:sp>
        <p:nvSpPr>
          <p:cNvPr id="27660" name="Text Box 13"/>
          <p:cNvSpPr txBox="1">
            <a:spLocks noChangeArrowheads="1"/>
          </p:cNvSpPr>
          <p:nvPr/>
        </p:nvSpPr>
        <p:spPr bwMode="auto">
          <a:xfrm>
            <a:off x="-546100" y="2092325"/>
            <a:ext cx="184150" cy="304800"/>
          </a:xfrm>
          <a:prstGeom prst="rect">
            <a:avLst/>
          </a:prstGeom>
          <a:noFill/>
          <a:ln w="412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endParaRPr lang="fr-CH"/>
          </a:p>
        </p:txBody>
      </p:sp>
      <p:pic>
        <p:nvPicPr>
          <p:cNvPr id="27661" name="Picture 14"/>
          <p:cNvPicPr>
            <a:picLocks noChangeAspect="1" noChangeArrowheads="1"/>
          </p:cNvPicPr>
          <p:nvPr/>
        </p:nvPicPr>
        <p:blipFill>
          <a:blip r:embed="rId3" cstate="print"/>
          <a:srcRect l="87683"/>
          <a:stretch>
            <a:fillRect/>
          </a:stretch>
        </p:blipFill>
        <p:spPr bwMode="auto">
          <a:xfrm>
            <a:off x="2997200" y="1906588"/>
            <a:ext cx="454025" cy="1254125"/>
          </a:xfrm>
          <a:prstGeom prst="rect">
            <a:avLst/>
          </a:prstGeom>
          <a:noFill/>
          <a:ln w="41275">
            <a:noFill/>
            <a:miter lim="800000"/>
            <a:headEnd/>
            <a:tailEnd/>
          </a:ln>
        </p:spPr>
      </p:pic>
      <p:sp>
        <p:nvSpPr>
          <p:cNvPr id="27662" name="Rectangle 15"/>
          <p:cNvSpPr>
            <a:spLocks noChangeArrowheads="1"/>
          </p:cNvSpPr>
          <p:nvPr/>
        </p:nvSpPr>
        <p:spPr bwMode="auto">
          <a:xfrm>
            <a:off x="3987800" y="2373313"/>
            <a:ext cx="787400" cy="2921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/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 rot="10800000">
            <a:off x="3517900" y="2703513"/>
            <a:ext cx="1422400" cy="106362"/>
            <a:chOff x="1064" y="2024"/>
            <a:chExt cx="896" cy="67"/>
          </a:xfrm>
        </p:grpSpPr>
        <p:sp>
          <p:nvSpPr>
            <p:cNvPr id="27794" name="Rectangle 17"/>
            <p:cNvSpPr>
              <a:spLocks noChangeArrowheads="1"/>
            </p:cNvSpPr>
            <p:nvPr/>
          </p:nvSpPr>
          <p:spPr bwMode="auto">
            <a:xfrm>
              <a:off x="1064" y="2024"/>
              <a:ext cx="896" cy="64"/>
            </a:xfrm>
            <a:prstGeom prst="rect">
              <a:avLst/>
            </a:prstGeom>
            <a:solidFill>
              <a:srgbClr val="DDDDDD"/>
            </a:solidFill>
            <a:ln w="6350">
              <a:solidFill>
                <a:srgbClr val="969696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27795" name="Rectangle 18"/>
            <p:cNvSpPr>
              <a:spLocks noChangeArrowheads="1"/>
            </p:cNvSpPr>
            <p:nvPr/>
          </p:nvSpPr>
          <p:spPr bwMode="auto">
            <a:xfrm>
              <a:off x="1152" y="2056"/>
              <a:ext cx="504" cy="27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27796" name="Rectangle 19"/>
            <p:cNvSpPr>
              <a:spLocks noChangeArrowheads="1"/>
            </p:cNvSpPr>
            <p:nvPr/>
          </p:nvSpPr>
          <p:spPr bwMode="auto">
            <a:xfrm>
              <a:off x="1672" y="2040"/>
              <a:ext cx="48" cy="51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27797" name="Rectangle 20"/>
            <p:cNvSpPr>
              <a:spLocks noChangeArrowheads="1"/>
            </p:cNvSpPr>
            <p:nvPr/>
          </p:nvSpPr>
          <p:spPr bwMode="auto">
            <a:xfrm>
              <a:off x="1744" y="2048"/>
              <a:ext cx="88" cy="35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27798" name="Rectangle 21"/>
            <p:cNvSpPr>
              <a:spLocks noChangeArrowheads="1"/>
            </p:cNvSpPr>
            <p:nvPr/>
          </p:nvSpPr>
          <p:spPr bwMode="auto">
            <a:xfrm>
              <a:off x="1856" y="2048"/>
              <a:ext cx="88" cy="35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27799" name="Rectangle 22"/>
            <p:cNvSpPr>
              <a:spLocks noChangeArrowheads="1"/>
            </p:cNvSpPr>
            <p:nvPr/>
          </p:nvSpPr>
          <p:spPr bwMode="auto">
            <a:xfrm>
              <a:off x="1080" y="2040"/>
              <a:ext cx="48" cy="51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US"/>
            </a:p>
          </p:txBody>
        </p:sp>
      </p:grpSp>
      <p:grpSp>
        <p:nvGrpSpPr>
          <p:cNvPr id="3" name="Group 23"/>
          <p:cNvGrpSpPr>
            <a:grpSpLocks/>
          </p:cNvGrpSpPr>
          <p:nvPr/>
        </p:nvGrpSpPr>
        <p:grpSpPr bwMode="auto">
          <a:xfrm flipH="1">
            <a:off x="3517900" y="2233613"/>
            <a:ext cx="1422400" cy="106362"/>
            <a:chOff x="1064" y="2024"/>
            <a:chExt cx="896" cy="67"/>
          </a:xfrm>
        </p:grpSpPr>
        <p:sp>
          <p:nvSpPr>
            <p:cNvPr id="27788" name="Rectangle 24"/>
            <p:cNvSpPr>
              <a:spLocks noChangeArrowheads="1"/>
            </p:cNvSpPr>
            <p:nvPr/>
          </p:nvSpPr>
          <p:spPr bwMode="auto">
            <a:xfrm>
              <a:off x="1064" y="2024"/>
              <a:ext cx="896" cy="64"/>
            </a:xfrm>
            <a:prstGeom prst="rect">
              <a:avLst/>
            </a:prstGeom>
            <a:solidFill>
              <a:srgbClr val="DDDDDD"/>
            </a:solidFill>
            <a:ln w="6350">
              <a:solidFill>
                <a:srgbClr val="969696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27789" name="Rectangle 25"/>
            <p:cNvSpPr>
              <a:spLocks noChangeArrowheads="1"/>
            </p:cNvSpPr>
            <p:nvPr/>
          </p:nvSpPr>
          <p:spPr bwMode="auto">
            <a:xfrm>
              <a:off x="1152" y="2056"/>
              <a:ext cx="504" cy="27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27790" name="Rectangle 26"/>
            <p:cNvSpPr>
              <a:spLocks noChangeArrowheads="1"/>
            </p:cNvSpPr>
            <p:nvPr/>
          </p:nvSpPr>
          <p:spPr bwMode="auto">
            <a:xfrm>
              <a:off x="1672" y="2040"/>
              <a:ext cx="48" cy="51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27791" name="Rectangle 27"/>
            <p:cNvSpPr>
              <a:spLocks noChangeArrowheads="1"/>
            </p:cNvSpPr>
            <p:nvPr/>
          </p:nvSpPr>
          <p:spPr bwMode="auto">
            <a:xfrm>
              <a:off x="1744" y="2048"/>
              <a:ext cx="88" cy="35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27792" name="Rectangle 28"/>
            <p:cNvSpPr>
              <a:spLocks noChangeArrowheads="1"/>
            </p:cNvSpPr>
            <p:nvPr/>
          </p:nvSpPr>
          <p:spPr bwMode="auto">
            <a:xfrm>
              <a:off x="1856" y="2048"/>
              <a:ext cx="88" cy="35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27793" name="Rectangle 29"/>
            <p:cNvSpPr>
              <a:spLocks noChangeArrowheads="1"/>
            </p:cNvSpPr>
            <p:nvPr/>
          </p:nvSpPr>
          <p:spPr bwMode="auto">
            <a:xfrm>
              <a:off x="1080" y="2040"/>
              <a:ext cx="48" cy="51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US"/>
            </a:p>
          </p:txBody>
        </p:sp>
      </p:grpSp>
      <p:sp>
        <p:nvSpPr>
          <p:cNvPr id="27665" name="Line 30"/>
          <p:cNvSpPr>
            <a:spLocks noChangeShapeType="1"/>
          </p:cNvSpPr>
          <p:nvPr/>
        </p:nvSpPr>
        <p:spPr bwMode="auto">
          <a:xfrm flipV="1">
            <a:off x="5003800" y="2284413"/>
            <a:ext cx="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6" name="Rectangle 31"/>
          <p:cNvSpPr>
            <a:spLocks noChangeArrowheads="1"/>
          </p:cNvSpPr>
          <p:nvPr/>
        </p:nvSpPr>
        <p:spPr bwMode="auto">
          <a:xfrm>
            <a:off x="1676400" y="2373313"/>
            <a:ext cx="787400" cy="2921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27667" name="Line 32"/>
          <p:cNvSpPr>
            <a:spLocks noChangeShapeType="1"/>
          </p:cNvSpPr>
          <p:nvPr/>
        </p:nvSpPr>
        <p:spPr bwMode="auto">
          <a:xfrm>
            <a:off x="-127000" y="2525713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68" name="Line 33"/>
          <p:cNvSpPr>
            <a:spLocks noChangeShapeType="1"/>
          </p:cNvSpPr>
          <p:nvPr/>
        </p:nvSpPr>
        <p:spPr bwMode="auto">
          <a:xfrm>
            <a:off x="1562100" y="2373313"/>
            <a:ext cx="0" cy="304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69" name="Freeform 34"/>
          <p:cNvSpPr>
            <a:spLocks/>
          </p:cNvSpPr>
          <p:nvPr/>
        </p:nvSpPr>
        <p:spPr bwMode="auto">
          <a:xfrm>
            <a:off x="292100" y="2373313"/>
            <a:ext cx="1143000" cy="152400"/>
          </a:xfrm>
          <a:custGeom>
            <a:avLst/>
            <a:gdLst>
              <a:gd name="T0" fmla="*/ 0 w 720"/>
              <a:gd name="T1" fmla="*/ 2147483647 h 96"/>
              <a:gd name="T2" fmla="*/ 2147483647 w 720"/>
              <a:gd name="T3" fmla="*/ 2147483647 h 96"/>
              <a:gd name="T4" fmla="*/ 2147483647 w 720"/>
              <a:gd name="T5" fmla="*/ 0 h 96"/>
              <a:gd name="T6" fmla="*/ 0 60000 65536"/>
              <a:gd name="T7" fmla="*/ 0 60000 65536"/>
              <a:gd name="T8" fmla="*/ 0 60000 65536"/>
              <a:gd name="T9" fmla="*/ 0 w 720"/>
              <a:gd name="T10" fmla="*/ 0 h 96"/>
              <a:gd name="T11" fmla="*/ 720 w 720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0" h="96">
                <a:moveTo>
                  <a:pt x="0" y="96"/>
                </a:moveTo>
                <a:lnTo>
                  <a:pt x="40" y="80"/>
                </a:lnTo>
                <a:lnTo>
                  <a:pt x="72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70" name="Freeform 35"/>
          <p:cNvSpPr>
            <a:spLocks/>
          </p:cNvSpPr>
          <p:nvPr/>
        </p:nvSpPr>
        <p:spPr bwMode="auto">
          <a:xfrm>
            <a:off x="330200" y="2551113"/>
            <a:ext cx="1181100" cy="127000"/>
          </a:xfrm>
          <a:custGeom>
            <a:avLst/>
            <a:gdLst>
              <a:gd name="T0" fmla="*/ 0 w 744"/>
              <a:gd name="T1" fmla="*/ 0 h 80"/>
              <a:gd name="T2" fmla="*/ 2147483647 w 744"/>
              <a:gd name="T3" fmla="*/ 2147483647 h 80"/>
              <a:gd name="T4" fmla="*/ 0 60000 65536"/>
              <a:gd name="T5" fmla="*/ 0 60000 65536"/>
              <a:gd name="T6" fmla="*/ 0 w 744"/>
              <a:gd name="T7" fmla="*/ 0 h 80"/>
              <a:gd name="T8" fmla="*/ 744 w 744"/>
              <a:gd name="T9" fmla="*/ 80 h 8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44" h="80">
                <a:moveTo>
                  <a:pt x="0" y="0"/>
                </a:moveTo>
                <a:lnTo>
                  <a:pt x="744" y="8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71" name="Line 36"/>
          <p:cNvSpPr>
            <a:spLocks noChangeShapeType="1"/>
          </p:cNvSpPr>
          <p:nvPr/>
        </p:nvSpPr>
        <p:spPr bwMode="auto">
          <a:xfrm flipV="1">
            <a:off x="322263" y="2295525"/>
            <a:ext cx="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72" name="Line 37"/>
          <p:cNvSpPr>
            <a:spLocks noChangeShapeType="1"/>
          </p:cNvSpPr>
          <p:nvPr/>
        </p:nvSpPr>
        <p:spPr bwMode="auto">
          <a:xfrm flipV="1">
            <a:off x="1498600" y="2297113"/>
            <a:ext cx="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1524000" y="2233613"/>
            <a:ext cx="1422400" cy="106362"/>
            <a:chOff x="1064" y="2024"/>
            <a:chExt cx="896" cy="67"/>
          </a:xfrm>
        </p:grpSpPr>
        <p:sp>
          <p:nvSpPr>
            <p:cNvPr id="27782" name="Rectangle 39"/>
            <p:cNvSpPr>
              <a:spLocks noChangeArrowheads="1"/>
            </p:cNvSpPr>
            <p:nvPr/>
          </p:nvSpPr>
          <p:spPr bwMode="auto">
            <a:xfrm>
              <a:off x="1064" y="2024"/>
              <a:ext cx="896" cy="64"/>
            </a:xfrm>
            <a:prstGeom prst="rect">
              <a:avLst/>
            </a:prstGeom>
            <a:solidFill>
              <a:srgbClr val="DDDDDD"/>
            </a:solidFill>
            <a:ln w="6350">
              <a:solidFill>
                <a:srgbClr val="969696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27783" name="Rectangle 40"/>
            <p:cNvSpPr>
              <a:spLocks noChangeArrowheads="1"/>
            </p:cNvSpPr>
            <p:nvPr/>
          </p:nvSpPr>
          <p:spPr bwMode="auto">
            <a:xfrm>
              <a:off x="1152" y="2056"/>
              <a:ext cx="504" cy="27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27784" name="Rectangle 41"/>
            <p:cNvSpPr>
              <a:spLocks noChangeArrowheads="1"/>
            </p:cNvSpPr>
            <p:nvPr/>
          </p:nvSpPr>
          <p:spPr bwMode="auto">
            <a:xfrm>
              <a:off x="1672" y="2040"/>
              <a:ext cx="48" cy="51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27785" name="Rectangle 42"/>
            <p:cNvSpPr>
              <a:spLocks noChangeArrowheads="1"/>
            </p:cNvSpPr>
            <p:nvPr/>
          </p:nvSpPr>
          <p:spPr bwMode="auto">
            <a:xfrm>
              <a:off x="1744" y="2048"/>
              <a:ext cx="88" cy="35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27786" name="Rectangle 43"/>
            <p:cNvSpPr>
              <a:spLocks noChangeArrowheads="1"/>
            </p:cNvSpPr>
            <p:nvPr/>
          </p:nvSpPr>
          <p:spPr bwMode="auto">
            <a:xfrm>
              <a:off x="1856" y="2048"/>
              <a:ext cx="88" cy="35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27787" name="Rectangle 44"/>
            <p:cNvSpPr>
              <a:spLocks noChangeArrowheads="1"/>
            </p:cNvSpPr>
            <p:nvPr/>
          </p:nvSpPr>
          <p:spPr bwMode="auto">
            <a:xfrm>
              <a:off x="1080" y="2040"/>
              <a:ext cx="48" cy="51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US"/>
            </a:p>
          </p:txBody>
        </p:sp>
      </p:grpSp>
      <p:grpSp>
        <p:nvGrpSpPr>
          <p:cNvPr id="5" name="Group 45"/>
          <p:cNvGrpSpPr>
            <a:grpSpLocks/>
          </p:cNvGrpSpPr>
          <p:nvPr/>
        </p:nvGrpSpPr>
        <p:grpSpPr bwMode="auto">
          <a:xfrm flipV="1">
            <a:off x="1524000" y="2703513"/>
            <a:ext cx="1422400" cy="106362"/>
            <a:chOff x="1064" y="2024"/>
            <a:chExt cx="896" cy="67"/>
          </a:xfrm>
        </p:grpSpPr>
        <p:sp>
          <p:nvSpPr>
            <p:cNvPr id="27776" name="Rectangle 46"/>
            <p:cNvSpPr>
              <a:spLocks noChangeArrowheads="1"/>
            </p:cNvSpPr>
            <p:nvPr/>
          </p:nvSpPr>
          <p:spPr bwMode="auto">
            <a:xfrm>
              <a:off x="1064" y="2024"/>
              <a:ext cx="896" cy="64"/>
            </a:xfrm>
            <a:prstGeom prst="rect">
              <a:avLst/>
            </a:prstGeom>
            <a:solidFill>
              <a:srgbClr val="DDDDDD"/>
            </a:solidFill>
            <a:ln w="6350">
              <a:solidFill>
                <a:srgbClr val="969696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27777" name="Rectangle 47"/>
            <p:cNvSpPr>
              <a:spLocks noChangeArrowheads="1"/>
            </p:cNvSpPr>
            <p:nvPr/>
          </p:nvSpPr>
          <p:spPr bwMode="auto">
            <a:xfrm>
              <a:off x="1152" y="2056"/>
              <a:ext cx="504" cy="27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27778" name="Rectangle 48"/>
            <p:cNvSpPr>
              <a:spLocks noChangeArrowheads="1"/>
            </p:cNvSpPr>
            <p:nvPr/>
          </p:nvSpPr>
          <p:spPr bwMode="auto">
            <a:xfrm>
              <a:off x="1672" y="2040"/>
              <a:ext cx="48" cy="51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27779" name="Rectangle 49"/>
            <p:cNvSpPr>
              <a:spLocks noChangeArrowheads="1"/>
            </p:cNvSpPr>
            <p:nvPr/>
          </p:nvSpPr>
          <p:spPr bwMode="auto">
            <a:xfrm>
              <a:off x="1744" y="2048"/>
              <a:ext cx="88" cy="35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27780" name="Rectangle 50"/>
            <p:cNvSpPr>
              <a:spLocks noChangeArrowheads="1"/>
            </p:cNvSpPr>
            <p:nvPr/>
          </p:nvSpPr>
          <p:spPr bwMode="auto">
            <a:xfrm>
              <a:off x="1856" y="2048"/>
              <a:ext cx="88" cy="35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27781" name="Rectangle 51"/>
            <p:cNvSpPr>
              <a:spLocks noChangeArrowheads="1"/>
            </p:cNvSpPr>
            <p:nvPr/>
          </p:nvSpPr>
          <p:spPr bwMode="auto">
            <a:xfrm>
              <a:off x="1080" y="2040"/>
              <a:ext cx="48" cy="51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US"/>
            </a:p>
          </p:txBody>
        </p:sp>
      </p:grpSp>
      <p:sp>
        <p:nvSpPr>
          <p:cNvPr id="27675" name="Text Box 52"/>
          <p:cNvSpPr txBox="1">
            <a:spLocks noChangeArrowheads="1"/>
          </p:cNvSpPr>
          <p:nvPr/>
        </p:nvSpPr>
        <p:spPr bwMode="auto">
          <a:xfrm>
            <a:off x="-165100" y="2066925"/>
            <a:ext cx="184150" cy="304800"/>
          </a:xfrm>
          <a:prstGeom prst="rect">
            <a:avLst/>
          </a:prstGeom>
          <a:noFill/>
          <a:ln w="412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endParaRPr lang="fr-CH"/>
          </a:p>
        </p:txBody>
      </p:sp>
      <p:sp>
        <p:nvSpPr>
          <p:cNvPr id="27676" name="Rectangle 53"/>
          <p:cNvSpPr>
            <a:spLocks noChangeArrowheads="1"/>
          </p:cNvSpPr>
          <p:nvPr/>
        </p:nvSpPr>
        <p:spPr bwMode="auto">
          <a:xfrm>
            <a:off x="368300" y="2347913"/>
            <a:ext cx="139700" cy="342900"/>
          </a:xfrm>
          <a:prstGeom prst="rect">
            <a:avLst/>
          </a:prstGeom>
          <a:solidFill>
            <a:srgbClr val="00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7677" name="Rectangle 54"/>
          <p:cNvSpPr>
            <a:spLocks noChangeArrowheads="1"/>
          </p:cNvSpPr>
          <p:nvPr/>
        </p:nvSpPr>
        <p:spPr bwMode="auto">
          <a:xfrm>
            <a:off x="5054600" y="2246313"/>
            <a:ext cx="50800" cy="508000"/>
          </a:xfrm>
          <a:prstGeom prst="rect">
            <a:avLst/>
          </a:prstGeom>
          <a:solidFill>
            <a:srgbClr val="C0C0C0"/>
          </a:solidFill>
          <a:ln w="4127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27678" name="Text Box 55"/>
          <p:cNvSpPr txBox="1">
            <a:spLocks noChangeArrowheads="1"/>
          </p:cNvSpPr>
          <p:nvPr/>
        </p:nvSpPr>
        <p:spPr bwMode="auto">
          <a:xfrm>
            <a:off x="-558800" y="3057525"/>
            <a:ext cx="184150" cy="304800"/>
          </a:xfrm>
          <a:prstGeom prst="rect">
            <a:avLst/>
          </a:prstGeom>
          <a:noFill/>
          <a:ln w="412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endParaRPr lang="fr-CH"/>
          </a:p>
        </p:txBody>
      </p:sp>
      <p:sp>
        <p:nvSpPr>
          <p:cNvPr id="27679" name="Text Box 56"/>
          <p:cNvSpPr txBox="1">
            <a:spLocks noChangeArrowheads="1"/>
          </p:cNvSpPr>
          <p:nvPr/>
        </p:nvSpPr>
        <p:spPr bwMode="auto">
          <a:xfrm>
            <a:off x="-558800" y="3057525"/>
            <a:ext cx="184150" cy="304800"/>
          </a:xfrm>
          <a:prstGeom prst="rect">
            <a:avLst/>
          </a:prstGeom>
          <a:noFill/>
          <a:ln w="412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endParaRPr lang="fr-CH"/>
          </a:p>
        </p:txBody>
      </p:sp>
      <p:sp>
        <p:nvSpPr>
          <p:cNvPr id="27680" name="Text Box 57"/>
          <p:cNvSpPr txBox="1">
            <a:spLocks noChangeArrowheads="1"/>
          </p:cNvSpPr>
          <p:nvPr/>
        </p:nvSpPr>
        <p:spPr bwMode="auto">
          <a:xfrm>
            <a:off x="6105525" y="2278063"/>
            <a:ext cx="1362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3300FF"/>
                </a:solidFill>
              </a:rPr>
              <a:t>STEP IV</a:t>
            </a:r>
            <a:endParaRPr lang="en-GB" sz="2400">
              <a:solidFill>
                <a:srgbClr val="3300FF"/>
              </a:solidFill>
            </a:endParaRPr>
          </a:p>
        </p:txBody>
      </p:sp>
      <p:sp>
        <p:nvSpPr>
          <p:cNvPr id="27681" name="Text Box 58"/>
          <p:cNvSpPr txBox="1">
            <a:spLocks noChangeArrowheads="1"/>
          </p:cNvSpPr>
          <p:nvPr/>
        </p:nvSpPr>
        <p:spPr bwMode="auto">
          <a:xfrm>
            <a:off x="7451725" y="2312988"/>
            <a:ext cx="16541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just" eaLnBrk="0" hangingPunct="0"/>
            <a:r>
              <a:rPr lang="fr-CH">
                <a:solidFill>
                  <a:srgbClr val="0000FF"/>
                </a:solidFill>
              </a:rPr>
              <a:t>    Q4 2012</a:t>
            </a:r>
          </a:p>
          <a:p>
            <a:pPr algn="just" eaLnBrk="0" hangingPunct="0"/>
            <a:r>
              <a:rPr lang="fr-CH">
                <a:solidFill>
                  <a:srgbClr val="0000FF"/>
                </a:solidFill>
              </a:rPr>
              <a:t>      </a:t>
            </a:r>
            <a:r>
              <a:rPr lang="fr-CH">
                <a:solidFill>
                  <a:srgbClr val="0000FF"/>
                </a:solidFill>
                <a:sym typeface="Wingdings" pitchFamily="2" charset="2"/>
              </a:rPr>
              <a:t>and </a:t>
            </a:r>
            <a:r>
              <a:rPr lang="fr-CH">
                <a:solidFill>
                  <a:srgbClr val="0000FF"/>
                </a:solidFill>
              </a:rPr>
              <a:t>2013</a:t>
            </a:r>
            <a:endParaRPr lang="en-GB">
              <a:solidFill>
                <a:srgbClr val="0000FF"/>
              </a:solidFill>
            </a:endParaRPr>
          </a:p>
        </p:txBody>
      </p:sp>
      <p:pic>
        <p:nvPicPr>
          <p:cNvPr id="27682" name="Picture 59"/>
          <p:cNvPicPr>
            <a:picLocks noChangeAspect="1" noChangeArrowheads="1"/>
          </p:cNvPicPr>
          <p:nvPr/>
        </p:nvPicPr>
        <p:blipFill>
          <a:blip r:embed="rId4" cstate="print"/>
          <a:srcRect l="59830"/>
          <a:stretch>
            <a:fillRect/>
          </a:stretch>
        </p:blipFill>
        <p:spPr bwMode="auto">
          <a:xfrm>
            <a:off x="2997200" y="3517900"/>
            <a:ext cx="2020888" cy="1441450"/>
          </a:xfrm>
          <a:prstGeom prst="rect">
            <a:avLst/>
          </a:prstGeom>
          <a:noFill/>
          <a:ln w="41275">
            <a:noFill/>
            <a:miter lim="800000"/>
            <a:headEnd/>
            <a:tailEnd/>
          </a:ln>
        </p:spPr>
      </p:pic>
      <p:sp>
        <p:nvSpPr>
          <p:cNvPr id="27683" name="Text Box 60"/>
          <p:cNvSpPr txBox="1">
            <a:spLocks noChangeArrowheads="1"/>
          </p:cNvSpPr>
          <p:nvPr/>
        </p:nvSpPr>
        <p:spPr bwMode="auto">
          <a:xfrm>
            <a:off x="7535863" y="4672013"/>
            <a:ext cx="184150" cy="304800"/>
          </a:xfrm>
          <a:prstGeom prst="rect">
            <a:avLst/>
          </a:prstGeom>
          <a:noFill/>
          <a:ln w="412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endParaRPr lang="fr-CH"/>
          </a:p>
        </p:txBody>
      </p:sp>
      <p:sp>
        <p:nvSpPr>
          <p:cNvPr id="27684" name="Rectangle 61"/>
          <p:cNvSpPr>
            <a:spLocks noChangeArrowheads="1"/>
          </p:cNvSpPr>
          <p:nvPr/>
        </p:nvSpPr>
        <p:spPr bwMode="auto">
          <a:xfrm>
            <a:off x="1689100" y="4054475"/>
            <a:ext cx="787400" cy="2921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27685" name="Line 62"/>
          <p:cNvSpPr>
            <a:spLocks noChangeShapeType="1"/>
          </p:cNvSpPr>
          <p:nvPr/>
        </p:nvSpPr>
        <p:spPr bwMode="auto">
          <a:xfrm>
            <a:off x="-114300" y="4206875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86" name="Line 63"/>
          <p:cNvSpPr>
            <a:spLocks noChangeShapeType="1"/>
          </p:cNvSpPr>
          <p:nvPr/>
        </p:nvSpPr>
        <p:spPr bwMode="auto">
          <a:xfrm>
            <a:off x="1587500" y="4054475"/>
            <a:ext cx="0" cy="304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87" name="Freeform 64"/>
          <p:cNvSpPr>
            <a:spLocks/>
          </p:cNvSpPr>
          <p:nvPr/>
        </p:nvSpPr>
        <p:spPr bwMode="auto">
          <a:xfrm>
            <a:off x="304800" y="4054475"/>
            <a:ext cx="1143000" cy="152400"/>
          </a:xfrm>
          <a:custGeom>
            <a:avLst/>
            <a:gdLst>
              <a:gd name="T0" fmla="*/ 0 w 720"/>
              <a:gd name="T1" fmla="*/ 2147483647 h 96"/>
              <a:gd name="T2" fmla="*/ 2147483647 w 720"/>
              <a:gd name="T3" fmla="*/ 2147483647 h 96"/>
              <a:gd name="T4" fmla="*/ 2147483647 w 720"/>
              <a:gd name="T5" fmla="*/ 0 h 96"/>
              <a:gd name="T6" fmla="*/ 0 60000 65536"/>
              <a:gd name="T7" fmla="*/ 0 60000 65536"/>
              <a:gd name="T8" fmla="*/ 0 60000 65536"/>
              <a:gd name="T9" fmla="*/ 0 w 720"/>
              <a:gd name="T10" fmla="*/ 0 h 96"/>
              <a:gd name="T11" fmla="*/ 720 w 720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0" h="96">
                <a:moveTo>
                  <a:pt x="0" y="96"/>
                </a:moveTo>
                <a:lnTo>
                  <a:pt x="40" y="80"/>
                </a:lnTo>
                <a:lnTo>
                  <a:pt x="72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88" name="Freeform 65"/>
          <p:cNvSpPr>
            <a:spLocks/>
          </p:cNvSpPr>
          <p:nvPr/>
        </p:nvSpPr>
        <p:spPr bwMode="auto">
          <a:xfrm>
            <a:off x="342900" y="4232275"/>
            <a:ext cx="1181100" cy="127000"/>
          </a:xfrm>
          <a:custGeom>
            <a:avLst/>
            <a:gdLst>
              <a:gd name="T0" fmla="*/ 0 w 744"/>
              <a:gd name="T1" fmla="*/ 0 h 80"/>
              <a:gd name="T2" fmla="*/ 2147483647 w 744"/>
              <a:gd name="T3" fmla="*/ 2147483647 h 80"/>
              <a:gd name="T4" fmla="*/ 0 60000 65536"/>
              <a:gd name="T5" fmla="*/ 0 60000 65536"/>
              <a:gd name="T6" fmla="*/ 0 w 744"/>
              <a:gd name="T7" fmla="*/ 0 h 80"/>
              <a:gd name="T8" fmla="*/ 744 w 744"/>
              <a:gd name="T9" fmla="*/ 80 h 8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44" h="80">
                <a:moveTo>
                  <a:pt x="0" y="0"/>
                </a:moveTo>
                <a:lnTo>
                  <a:pt x="744" y="8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89" name="Line 66"/>
          <p:cNvSpPr>
            <a:spLocks noChangeShapeType="1"/>
          </p:cNvSpPr>
          <p:nvPr/>
        </p:nvSpPr>
        <p:spPr bwMode="auto">
          <a:xfrm flipV="1">
            <a:off x="334963" y="3976688"/>
            <a:ext cx="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90" name="Line 67"/>
          <p:cNvSpPr>
            <a:spLocks noChangeShapeType="1"/>
          </p:cNvSpPr>
          <p:nvPr/>
        </p:nvSpPr>
        <p:spPr bwMode="auto">
          <a:xfrm flipV="1">
            <a:off x="1511300" y="3978275"/>
            <a:ext cx="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6" name="Group 68"/>
          <p:cNvGrpSpPr>
            <a:grpSpLocks/>
          </p:cNvGrpSpPr>
          <p:nvPr/>
        </p:nvGrpSpPr>
        <p:grpSpPr bwMode="auto">
          <a:xfrm>
            <a:off x="1536700" y="3914775"/>
            <a:ext cx="1422400" cy="106363"/>
            <a:chOff x="1064" y="2024"/>
            <a:chExt cx="896" cy="67"/>
          </a:xfrm>
        </p:grpSpPr>
        <p:sp>
          <p:nvSpPr>
            <p:cNvPr id="27770" name="Rectangle 69"/>
            <p:cNvSpPr>
              <a:spLocks noChangeArrowheads="1"/>
            </p:cNvSpPr>
            <p:nvPr/>
          </p:nvSpPr>
          <p:spPr bwMode="auto">
            <a:xfrm>
              <a:off x="1064" y="2024"/>
              <a:ext cx="896" cy="64"/>
            </a:xfrm>
            <a:prstGeom prst="rect">
              <a:avLst/>
            </a:prstGeom>
            <a:solidFill>
              <a:srgbClr val="DDDDDD"/>
            </a:solidFill>
            <a:ln w="6350">
              <a:solidFill>
                <a:srgbClr val="969696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27771" name="Rectangle 70"/>
            <p:cNvSpPr>
              <a:spLocks noChangeArrowheads="1"/>
            </p:cNvSpPr>
            <p:nvPr/>
          </p:nvSpPr>
          <p:spPr bwMode="auto">
            <a:xfrm>
              <a:off x="1152" y="2056"/>
              <a:ext cx="504" cy="27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27772" name="Rectangle 71"/>
            <p:cNvSpPr>
              <a:spLocks noChangeArrowheads="1"/>
            </p:cNvSpPr>
            <p:nvPr/>
          </p:nvSpPr>
          <p:spPr bwMode="auto">
            <a:xfrm>
              <a:off x="1672" y="2040"/>
              <a:ext cx="48" cy="51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27773" name="Rectangle 72"/>
            <p:cNvSpPr>
              <a:spLocks noChangeArrowheads="1"/>
            </p:cNvSpPr>
            <p:nvPr/>
          </p:nvSpPr>
          <p:spPr bwMode="auto">
            <a:xfrm>
              <a:off x="1744" y="2048"/>
              <a:ext cx="88" cy="35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27774" name="Rectangle 73"/>
            <p:cNvSpPr>
              <a:spLocks noChangeArrowheads="1"/>
            </p:cNvSpPr>
            <p:nvPr/>
          </p:nvSpPr>
          <p:spPr bwMode="auto">
            <a:xfrm>
              <a:off x="1856" y="2048"/>
              <a:ext cx="88" cy="35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27775" name="Rectangle 74"/>
            <p:cNvSpPr>
              <a:spLocks noChangeArrowheads="1"/>
            </p:cNvSpPr>
            <p:nvPr/>
          </p:nvSpPr>
          <p:spPr bwMode="auto">
            <a:xfrm>
              <a:off x="1080" y="2040"/>
              <a:ext cx="48" cy="51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US"/>
            </a:p>
          </p:txBody>
        </p:sp>
      </p:grpSp>
      <p:grpSp>
        <p:nvGrpSpPr>
          <p:cNvPr id="7" name="Group 75"/>
          <p:cNvGrpSpPr>
            <a:grpSpLocks/>
          </p:cNvGrpSpPr>
          <p:nvPr/>
        </p:nvGrpSpPr>
        <p:grpSpPr bwMode="auto">
          <a:xfrm flipV="1">
            <a:off x="1536700" y="4384675"/>
            <a:ext cx="1422400" cy="106363"/>
            <a:chOff x="1064" y="2024"/>
            <a:chExt cx="896" cy="67"/>
          </a:xfrm>
        </p:grpSpPr>
        <p:sp>
          <p:nvSpPr>
            <p:cNvPr id="27764" name="Rectangle 76"/>
            <p:cNvSpPr>
              <a:spLocks noChangeArrowheads="1"/>
            </p:cNvSpPr>
            <p:nvPr/>
          </p:nvSpPr>
          <p:spPr bwMode="auto">
            <a:xfrm>
              <a:off x="1064" y="2024"/>
              <a:ext cx="896" cy="64"/>
            </a:xfrm>
            <a:prstGeom prst="rect">
              <a:avLst/>
            </a:prstGeom>
            <a:solidFill>
              <a:srgbClr val="DDDDDD"/>
            </a:solidFill>
            <a:ln w="6350">
              <a:solidFill>
                <a:srgbClr val="969696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27765" name="Rectangle 77"/>
            <p:cNvSpPr>
              <a:spLocks noChangeArrowheads="1"/>
            </p:cNvSpPr>
            <p:nvPr/>
          </p:nvSpPr>
          <p:spPr bwMode="auto">
            <a:xfrm>
              <a:off x="1152" y="2056"/>
              <a:ext cx="504" cy="27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27766" name="Rectangle 78"/>
            <p:cNvSpPr>
              <a:spLocks noChangeArrowheads="1"/>
            </p:cNvSpPr>
            <p:nvPr/>
          </p:nvSpPr>
          <p:spPr bwMode="auto">
            <a:xfrm>
              <a:off x="1672" y="2040"/>
              <a:ext cx="48" cy="51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27767" name="Rectangle 79"/>
            <p:cNvSpPr>
              <a:spLocks noChangeArrowheads="1"/>
            </p:cNvSpPr>
            <p:nvPr/>
          </p:nvSpPr>
          <p:spPr bwMode="auto">
            <a:xfrm>
              <a:off x="1744" y="2048"/>
              <a:ext cx="88" cy="35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27768" name="Rectangle 80"/>
            <p:cNvSpPr>
              <a:spLocks noChangeArrowheads="1"/>
            </p:cNvSpPr>
            <p:nvPr/>
          </p:nvSpPr>
          <p:spPr bwMode="auto">
            <a:xfrm>
              <a:off x="1856" y="2048"/>
              <a:ext cx="88" cy="35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27769" name="Rectangle 81"/>
            <p:cNvSpPr>
              <a:spLocks noChangeArrowheads="1"/>
            </p:cNvSpPr>
            <p:nvPr/>
          </p:nvSpPr>
          <p:spPr bwMode="auto">
            <a:xfrm>
              <a:off x="1080" y="2040"/>
              <a:ext cx="48" cy="51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US"/>
            </a:p>
          </p:txBody>
        </p:sp>
      </p:grpSp>
      <p:sp>
        <p:nvSpPr>
          <p:cNvPr id="27693" name="Text Box 82"/>
          <p:cNvSpPr txBox="1">
            <a:spLocks noChangeArrowheads="1"/>
          </p:cNvSpPr>
          <p:nvPr/>
        </p:nvSpPr>
        <p:spPr bwMode="auto">
          <a:xfrm>
            <a:off x="-152400" y="3748088"/>
            <a:ext cx="184150" cy="304800"/>
          </a:xfrm>
          <a:prstGeom prst="rect">
            <a:avLst/>
          </a:prstGeom>
          <a:noFill/>
          <a:ln w="412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endParaRPr lang="fr-CH"/>
          </a:p>
        </p:txBody>
      </p:sp>
      <p:sp>
        <p:nvSpPr>
          <p:cNvPr id="27694" name="Rectangle 83"/>
          <p:cNvSpPr>
            <a:spLocks noChangeArrowheads="1"/>
          </p:cNvSpPr>
          <p:nvPr/>
        </p:nvSpPr>
        <p:spPr bwMode="auto">
          <a:xfrm>
            <a:off x="381000" y="4029075"/>
            <a:ext cx="139700" cy="342900"/>
          </a:xfrm>
          <a:prstGeom prst="rect">
            <a:avLst/>
          </a:prstGeom>
          <a:solidFill>
            <a:srgbClr val="00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7695" name="Text Box 84"/>
          <p:cNvSpPr txBox="1">
            <a:spLocks noChangeArrowheads="1"/>
          </p:cNvSpPr>
          <p:nvPr/>
        </p:nvSpPr>
        <p:spPr bwMode="auto">
          <a:xfrm>
            <a:off x="7451725" y="3933825"/>
            <a:ext cx="1243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/>
              <a:t>STEP V</a:t>
            </a:r>
            <a:endParaRPr lang="en-GB"/>
          </a:p>
        </p:txBody>
      </p:sp>
      <p:sp>
        <p:nvSpPr>
          <p:cNvPr id="27696" name="Rectangle 86"/>
          <p:cNvSpPr>
            <a:spLocks noChangeArrowheads="1"/>
          </p:cNvSpPr>
          <p:nvPr/>
        </p:nvSpPr>
        <p:spPr bwMode="auto">
          <a:xfrm>
            <a:off x="5549900" y="4054475"/>
            <a:ext cx="787400" cy="2921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/>
          </a:p>
        </p:txBody>
      </p:sp>
      <p:grpSp>
        <p:nvGrpSpPr>
          <p:cNvPr id="8" name="Group 87"/>
          <p:cNvGrpSpPr>
            <a:grpSpLocks/>
          </p:cNvGrpSpPr>
          <p:nvPr/>
        </p:nvGrpSpPr>
        <p:grpSpPr bwMode="auto">
          <a:xfrm rot="10800000">
            <a:off x="5080000" y="4384675"/>
            <a:ext cx="1422400" cy="106363"/>
            <a:chOff x="1064" y="2024"/>
            <a:chExt cx="896" cy="67"/>
          </a:xfrm>
        </p:grpSpPr>
        <p:sp>
          <p:nvSpPr>
            <p:cNvPr id="27758" name="Rectangle 88"/>
            <p:cNvSpPr>
              <a:spLocks noChangeArrowheads="1"/>
            </p:cNvSpPr>
            <p:nvPr/>
          </p:nvSpPr>
          <p:spPr bwMode="auto">
            <a:xfrm>
              <a:off x="1064" y="2024"/>
              <a:ext cx="896" cy="64"/>
            </a:xfrm>
            <a:prstGeom prst="rect">
              <a:avLst/>
            </a:prstGeom>
            <a:solidFill>
              <a:srgbClr val="DDDDDD"/>
            </a:solidFill>
            <a:ln w="6350">
              <a:solidFill>
                <a:srgbClr val="969696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27759" name="Rectangle 89"/>
            <p:cNvSpPr>
              <a:spLocks noChangeArrowheads="1"/>
            </p:cNvSpPr>
            <p:nvPr/>
          </p:nvSpPr>
          <p:spPr bwMode="auto">
            <a:xfrm>
              <a:off x="1152" y="2056"/>
              <a:ext cx="504" cy="27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27760" name="Rectangle 90"/>
            <p:cNvSpPr>
              <a:spLocks noChangeArrowheads="1"/>
            </p:cNvSpPr>
            <p:nvPr/>
          </p:nvSpPr>
          <p:spPr bwMode="auto">
            <a:xfrm>
              <a:off x="1672" y="2040"/>
              <a:ext cx="48" cy="51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27761" name="Rectangle 91"/>
            <p:cNvSpPr>
              <a:spLocks noChangeArrowheads="1"/>
            </p:cNvSpPr>
            <p:nvPr/>
          </p:nvSpPr>
          <p:spPr bwMode="auto">
            <a:xfrm>
              <a:off x="1744" y="2048"/>
              <a:ext cx="88" cy="35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27762" name="Rectangle 92"/>
            <p:cNvSpPr>
              <a:spLocks noChangeArrowheads="1"/>
            </p:cNvSpPr>
            <p:nvPr/>
          </p:nvSpPr>
          <p:spPr bwMode="auto">
            <a:xfrm>
              <a:off x="1856" y="2048"/>
              <a:ext cx="88" cy="35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27763" name="Rectangle 93"/>
            <p:cNvSpPr>
              <a:spLocks noChangeArrowheads="1"/>
            </p:cNvSpPr>
            <p:nvPr/>
          </p:nvSpPr>
          <p:spPr bwMode="auto">
            <a:xfrm>
              <a:off x="1080" y="2040"/>
              <a:ext cx="48" cy="51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US"/>
            </a:p>
          </p:txBody>
        </p:sp>
      </p:grpSp>
      <p:grpSp>
        <p:nvGrpSpPr>
          <p:cNvPr id="9" name="Group 94"/>
          <p:cNvGrpSpPr>
            <a:grpSpLocks/>
          </p:cNvGrpSpPr>
          <p:nvPr/>
        </p:nvGrpSpPr>
        <p:grpSpPr bwMode="auto">
          <a:xfrm flipH="1">
            <a:off x="5080000" y="3914775"/>
            <a:ext cx="1422400" cy="106363"/>
            <a:chOff x="1064" y="2024"/>
            <a:chExt cx="896" cy="67"/>
          </a:xfrm>
        </p:grpSpPr>
        <p:sp>
          <p:nvSpPr>
            <p:cNvPr id="27752" name="Rectangle 95"/>
            <p:cNvSpPr>
              <a:spLocks noChangeArrowheads="1"/>
            </p:cNvSpPr>
            <p:nvPr/>
          </p:nvSpPr>
          <p:spPr bwMode="auto">
            <a:xfrm>
              <a:off x="1064" y="2024"/>
              <a:ext cx="896" cy="64"/>
            </a:xfrm>
            <a:prstGeom prst="rect">
              <a:avLst/>
            </a:prstGeom>
            <a:solidFill>
              <a:srgbClr val="DDDDDD"/>
            </a:solidFill>
            <a:ln w="6350">
              <a:solidFill>
                <a:srgbClr val="969696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27753" name="Rectangle 96"/>
            <p:cNvSpPr>
              <a:spLocks noChangeArrowheads="1"/>
            </p:cNvSpPr>
            <p:nvPr/>
          </p:nvSpPr>
          <p:spPr bwMode="auto">
            <a:xfrm>
              <a:off x="1152" y="2056"/>
              <a:ext cx="504" cy="27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27754" name="Rectangle 97"/>
            <p:cNvSpPr>
              <a:spLocks noChangeArrowheads="1"/>
            </p:cNvSpPr>
            <p:nvPr/>
          </p:nvSpPr>
          <p:spPr bwMode="auto">
            <a:xfrm>
              <a:off x="1672" y="2040"/>
              <a:ext cx="48" cy="51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27755" name="Rectangle 98"/>
            <p:cNvSpPr>
              <a:spLocks noChangeArrowheads="1"/>
            </p:cNvSpPr>
            <p:nvPr/>
          </p:nvSpPr>
          <p:spPr bwMode="auto">
            <a:xfrm>
              <a:off x="1744" y="2048"/>
              <a:ext cx="88" cy="35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27756" name="Rectangle 99"/>
            <p:cNvSpPr>
              <a:spLocks noChangeArrowheads="1"/>
            </p:cNvSpPr>
            <p:nvPr/>
          </p:nvSpPr>
          <p:spPr bwMode="auto">
            <a:xfrm>
              <a:off x="1856" y="2048"/>
              <a:ext cx="88" cy="35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27757" name="Rectangle 100"/>
            <p:cNvSpPr>
              <a:spLocks noChangeArrowheads="1"/>
            </p:cNvSpPr>
            <p:nvPr/>
          </p:nvSpPr>
          <p:spPr bwMode="auto">
            <a:xfrm>
              <a:off x="1080" y="2040"/>
              <a:ext cx="48" cy="51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US"/>
            </a:p>
          </p:txBody>
        </p:sp>
      </p:grpSp>
      <p:sp>
        <p:nvSpPr>
          <p:cNvPr id="27699" name="Line 101"/>
          <p:cNvSpPr>
            <a:spLocks noChangeShapeType="1"/>
          </p:cNvSpPr>
          <p:nvPr/>
        </p:nvSpPr>
        <p:spPr bwMode="auto">
          <a:xfrm flipV="1">
            <a:off x="6565900" y="3965575"/>
            <a:ext cx="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700" name="Rectangle 102"/>
          <p:cNvSpPr>
            <a:spLocks noChangeArrowheads="1"/>
          </p:cNvSpPr>
          <p:nvPr/>
        </p:nvSpPr>
        <p:spPr bwMode="auto">
          <a:xfrm>
            <a:off x="6616700" y="3927475"/>
            <a:ext cx="50800" cy="508000"/>
          </a:xfrm>
          <a:prstGeom prst="rect">
            <a:avLst/>
          </a:prstGeom>
          <a:solidFill>
            <a:srgbClr val="C0C0C0"/>
          </a:solidFill>
          <a:ln w="4127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/>
          </a:p>
        </p:txBody>
      </p:sp>
      <p:pic>
        <p:nvPicPr>
          <p:cNvPr id="27701" name="Picture 103"/>
          <p:cNvPicPr>
            <a:picLocks noChangeAspect="1" noChangeArrowheads="1"/>
          </p:cNvPicPr>
          <p:nvPr/>
        </p:nvPicPr>
        <p:blipFill>
          <a:blip r:embed="rId5" cstate="print"/>
          <a:srcRect l="34753" r="22989"/>
          <a:stretch>
            <a:fillRect/>
          </a:stretch>
        </p:blipFill>
        <p:spPr bwMode="auto">
          <a:xfrm>
            <a:off x="2905125" y="5370513"/>
            <a:ext cx="3227388" cy="1247775"/>
          </a:xfrm>
          <a:prstGeom prst="rect">
            <a:avLst/>
          </a:prstGeom>
          <a:noFill/>
          <a:ln w="41275">
            <a:noFill/>
            <a:miter lim="800000"/>
            <a:headEnd/>
            <a:tailEnd/>
          </a:ln>
        </p:spPr>
      </p:pic>
      <p:sp>
        <p:nvSpPr>
          <p:cNvPr id="27702" name="Text Box 104"/>
          <p:cNvSpPr txBox="1">
            <a:spLocks noChangeArrowheads="1"/>
          </p:cNvSpPr>
          <p:nvPr/>
        </p:nvSpPr>
        <p:spPr bwMode="auto">
          <a:xfrm>
            <a:off x="-609600" y="5345113"/>
            <a:ext cx="184150" cy="304800"/>
          </a:xfrm>
          <a:prstGeom prst="rect">
            <a:avLst/>
          </a:prstGeom>
          <a:noFill/>
          <a:ln w="412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endParaRPr lang="fr-CH"/>
          </a:p>
        </p:txBody>
      </p:sp>
      <p:sp>
        <p:nvSpPr>
          <p:cNvPr id="27703" name="Rectangle 105"/>
          <p:cNvSpPr>
            <a:spLocks noChangeArrowheads="1"/>
          </p:cNvSpPr>
          <p:nvPr/>
        </p:nvSpPr>
        <p:spPr bwMode="auto">
          <a:xfrm>
            <a:off x="1612900" y="5842000"/>
            <a:ext cx="787400" cy="2921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27704" name="Line 106"/>
          <p:cNvSpPr>
            <a:spLocks noChangeShapeType="1"/>
          </p:cNvSpPr>
          <p:nvPr/>
        </p:nvSpPr>
        <p:spPr bwMode="auto">
          <a:xfrm>
            <a:off x="-190500" y="59944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705" name="Line 107"/>
          <p:cNvSpPr>
            <a:spLocks noChangeShapeType="1"/>
          </p:cNvSpPr>
          <p:nvPr/>
        </p:nvSpPr>
        <p:spPr bwMode="auto">
          <a:xfrm>
            <a:off x="1498600" y="5842000"/>
            <a:ext cx="0" cy="30480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706" name="Freeform 108"/>
          <p:cNvSpPr>
            <a:spLocks/>
          </p:cNvSpPr>
          <p:nvPr/>
        </p:nvSpPr>
        <p:spPr bwMode="auto">
          <a:xfrm>
            <a:off x="228600" y="5842000"/>
            <a:ext cx="1143000" cy="152400"/>
          </a:xfrm>
          <a:custGeom>
            <a:avLst/>
            <a:gdLst>
              <a:gd name="T0" fmla="*/ 0 w 720"/>
              <a:gd name="T1" fmla="*/ 2147483647 h 96"/>
              <a:gd name="T2" fmla="*/ 2147483647 w 720"/>
              <a:gd name="T3" fmla="*/ 2147483647 h 96"/>
              <a:gd name="T4" fmla="*/ 2147483647 w 720"/>
              <a:gd name="T5" fmla="*/ 0 h 96"/>
              <a:gd name="T6" fmla="*/ 0 60000 65536"/>
              <a:gd name="T7" fmla="*/ 0 60000 65536"/>
              <a:gd name="T8" fmla="*/ 0 60000 65536"/>
              <a:gd name="T9" fmla="*/ 0 w 720"/>
              <a:gd name="T10" fmla="*/ 0 h 96"/>
              <a:gd name="T11" fmla="*/ 720 w 720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0" h="96">
                <a:moveTo>
                  <a:pt x="0" y="96"/>
                </a:moveTo>
                <a:lnTo>
                  <a:pt x="40" y="80"/>
                </a:lnTo>
                <a:lnTo>
                  <a:pt x="72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707" name="Freeform 109"/>
          <p:cNvSpPr>
            <a:spLocks/>
          </p:cNvSpPr>
          <p:nvPr/>
        </p:nvSpPr>
        <p:spPr bwMode="auto">
          <a:xfrm>
            <a:off x="266700" y="6019800"/>
            <a:ext cx="1181100" cy="127000"/>
          </a:xfrm>
          <a:custGeom>
            <a:avLst/>
            <a:gdLst>
              <a:gd name="T0" fmla="*/ 0 w 744"/>
              <a:gd name="T1" fmla="*/ 0 h 80"/>
              <a:gd name="T2" fmla="*/ 2147483647 w 744"/>
              <a:gd name="T3" fmla="*/ 2147483647 h 80"/>
              <a:gd name="T4" fmla="*/ 0 60000 65536"/>
              <a:gd name="T5" fmla="*/ 0 60000 65536"/>
              <a:gd name="T6" fmla="*/ 0 w 744"/>
              <a:gd name="T7" fmla="*/ 0 h 80"/>
              <a:gd name="T8" fmla="*/ 744 w 744"/>
              <a:gd name="T9" fmla="*/ 80 h 80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744" h="80">
                <a:moveTo>
                  <a:pt x="0" y="0"/>
                </a:moveTo>
                <a:lnTo>
                  <a:pt x="744" y="8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708" name="Line 110"/>
          <p:cNvSpPr>
            <a:spLocks noChangeShapeType="1"/>
          </p:cNvSpPr>
          <p:nvPr/>
        </p:nvSpPr>
        <p:spPr bwMode="auto">
          <a:xfrm flipV="1">
            <a:off x="258763" y="5764213"/>
            <a:ext cx="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709" name="Line 111"/>
          <p:cNvSpPr>
            <a:spLocks noChangeShapeType="1"/>
          </p:cNvSpPr>
          <p:nvPr/>
        </p:nvSpPr>
        <p:spPr bwMode="auto">
          <a:xfrm flipV="1">
            <a:off x="1435100" y="5765800"/>
            <a:ext cx="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10" name="Group 112"/>
          <p:cNvGrpSpPr>
            <a:grpSpLocks/>
          </p:cNvGrpSpPr>
          <p:nvPr/>
        </p:nvGrpSpPr>
        <p:grpSpPr bwMode="auto">
          <a:xfrm>
            <a:off x="1460500" y="5702300"/>
            <a:ext cx="1422400" cy="106363"/>
            <a:chOff x="1064" y="2024"/>
            <a:chExt cx="896" cy="67"/>
          </a:xfrm>
        </p:grpSpPr>
        <p:sp>
          <p:nvSpPr>
            <p:cNvPr id="27746" name="Rectangle 113"/>
            <p:cNvSpPr>
              <a:spLocks noChangeArrowheads="1"/>
            </p:cNvSpPr>
            <p:nvPr/>
          </p:nvSpPr>
          <p:spPr bwMode="auto">
            <a:xfrm>
              <a:off x="1064" y="2024"/>
              <a:ext cx="896" cy="64"/>
            </a:xfrm>
            <a:prstGeom prst="rect">
              <a:avLst/>
            </a:prstGeom>
            <a:solidFill>
              <a:srgbClr val="DDDDDD"/>
            </a:solidFill>
            <a:ln w="6350">
              <a:solidFill>
                <a:srgbClr val="969696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27747" name="Rectangle 114"/>
            <p:cNvSpPr>
              <a:spLocks noChangeArrowheads="1"/>
            </p:cNvSpPr>
            <p:nvPr/>
          </p:nvSpPr>
          <p:spPr bwMode="auto">
            <a:xfrm>
              <a:off x="1152" y="2056"/>
              <a:ext cx="504" cy="27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27748" name="Rectangle 115"/>
            <p:cNvSpPr>
              <a:spLocks noChangeArrowheads="1"/>
            </p:cNvSpPr>
            <p:nvPr/>
          </p:nvSpPr>
          <p:spPr bwMode="auto">
            <a:xfrm>
              <a:off x="1672" y="2040"/>
              <a:ext cx="48" cy="51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27749" name="Rectangle 116"/>
            <p:cNvSpPr>
              <a:spLocks noChangeArrowheads="1"/>
            </p:cNvSpPr>
            <p:nvPr/>
          </p:nvSpPr>
          <p:spPr bwMode="auto">
            <a:xfrm>
              <a:off x="1744" y="2048"/>
              <a:ext cx="88" cy="35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27750" name="Rectangle 117"/>
            <p:cNvSpPr>
              <a:spLocks noChangeArrowheads="1"/>
            </p:cNvSpPr>
            <p:nvPr/>
          </p:nvSpPr>
          <p:spPr bwMode="auto">
            <a:xfrm>
              <a:off x="1856" y="2048"/>
              <a:ext cx="88" cy="35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27751" name="Rectangle 118"/>
            <p:cNvSpPr>
              <a:spLocks noChangeArrowheads="1"/>
            </p:cNvSpPr>
            <p:nvPr/>
          </p:nvSpPr>
          <p:spPr bwMode="auto">
            <a:xfrm>
              <a:off x="1080" y="2040"/>
              <a:ext cx="48" cy="51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US"/>
            </a:p>
          </p:txBody>
        </p:sp>
      </p:grpSp>
      <p:grpSp>
        <p:nvGrpSpPr>
          <p:cNvPr id="11" name="Group 119"/>
          <p:cNvGrpSpPr>
            <a:grpSpLocks/>
          </p:cNvGrpSpPr>
          <p:nvPr/>
        </p:nvGrpSpPr>
        <p:grpSpPr bwMode="auto">
          <a:xfrm flipV="1">
            <a:off x="1460500" y="6172200"/>
            <a:ext cx="1422400" cy="106363"/>
            <a:chOff x="1064" y="2024"/>
            <a:chExt cx="896" cy="67"/>
          </a:xfrm>
        </p:grpSpPr>
        <p:sp>
          <p:nvSpPr>
            <p:cNvPr id="27740" name="Rectangle 120"/>
            <p:cNvSpPr>
              <a:spLocks noChangeArrowheads="1"/>
            </p:cNvSpPr>
            <p:nvPr/>
          </p:nvSpPr>
          <p:spPr bwMode="auto">
            <a:xfrm>
              <a:off x="1064" y="2024"/>
              <a:ext cx="896" cy="64"/>
            </a:xfrm>
            <a:prstGeom prst="rect">
              <a:avLst/>
            </a:prstGeom>
            <a:solidFill>
              <a:srgbClr val="DDDDDD"/>
            </a:solidFill>
            <a:ln w="6350">
              <a:solidFill>
                <a:srgbClr val="969696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27741" name="Rectangle 121"/>
            <p:cNvSpPr>
              <a:spLocks noChangeArrowheads="1"/>
            </p:cNvSpPr>
            <p:nvPr/>
          </p:nvSpPr>
          <p:spPr bwMode="auto">
            <a:xfrm>
              <a:off x="1152" y="2056"/>
              <a:ext cx="504" cy="27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27742" name="Rectangle 122"/>
            <p:cNvSpPr>
              <a:spLocks noChangeArrowheads="1"/>
            </p:cNvSpPr>
            <p:nvPr/>
          </p:nvSpPr>
          <p:spPr bwMode="auto">
            <a:xfrm>
              <a:off x="1672" y="2040"/>
              <a:ext cx="48" cy="51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27743" name="Rectangle 123"/>
            <p:cNvSpPr>
              <a:spLocks noChangeArrowheads="1"/>
            </p:cNvSpPr>
            <p:nvPr/>
          </p:nvSpPr>
          <p:spPr bwMode="auto">
            <a:xfrm>
              <a:off x="1744" y="2048"/>
              <a:ext cx="88" cy="35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27744" name="Rectangle 124"/>
            <p:cNvSpPr>
              <a:spLocks noChangeArrowheads="1"/>
            </p:cNvSpPr>
            <p:nvPr/>
          </p:nvSpPr>
          <p:spPr bwMode="auto">
            <a:xfrm>
              <a:off x="1856" y="2048"/>
              <a:ext cx="88" cy="35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27745" name="Rectangle 125"/>
            <p:cNvSpPr>
              <a:spLocks noChangeArrowheads="1"/>
            </p:cNvSpPr>
            <p:nvPr/>
          </p:nvSpPr>
          <p:spPr bwMode="auto">
            <a:xfrm>
              <a:off x="1080" y="2040"/>
              <a:ext cx="48" cy="51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US"/>
            </a:p>
          </p:txBody>
        </p:sp>
      </p:grpSp>
      <p:sp>
        <p:nvSpPr>
          <p:cNvPr id="27712" name="Text Box 126"/>
          <p:cNvSpPr txBox="1">
            <a:spLocks noChangeArrowheads="1"/>
          </p:cNvSpPr>
          <p:nvPr/>
        </p:nvSpPr>
        <p:spPr bwMode="auto">
          <a:xfrm>
            <a:off x="-228600" y="4891088"/>
            <a:ext cx="184150" cy="304800"/>
          </a:xfrm>
          <a:prstGeom prst="rect">
            <a:avLst/>
          </a:prstGeom>
          <a:noFill/>
          <a:ln w="4127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endParaRPr lang="fr-CH"/>
          </a:p>
        </p:txBody>
      </p:sp>
      <p:sp>
        <p:nvSpPr>
          <p:cNvPr id="27713" name="Rectangle 127"/>
          <p:cNvSpPr>
            <a:spLocks noChangeArrowheads="1"/>
          </p:cNvSpPr>
          <p:nvPr/>
        </p:nvSpPr>
        <p:spPr bwMode="auto">
          <a:xfrm>
            <a:off x="304800" y="5816600"/>
            <a:ext cx="139700" cy="342900"/>
          </a:xfrm>
          <a:prstGeom prst="rect">
            <a:avLst/>
          </a:prstGeom>
          <a:solidFill>
            <a:srgbClr val="00CC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7714" name="Rectangle 128"/>
          <p:cNvSpPr>
            <a:spLocks noChangeArrowheads="1"/>
          </p:cNvSpPr>
          <p:nvPr/>
        </p:nvSpPr>
        <p:spPr bwMode="auto">
          <a:xfrm>
            <a:off x="6616700" y="5829300"/>
            <a:ext cx="787400" cy="2921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/>
          </a:p>
        </p:txBody>
      </p:sp>
      <p:grpSp>
        <p:nvGrpSpPr>
          <p:cNvPr id="12" name="Group 129"/>
          <p:cNvGrpSpPr>
            <a:grpSpLocks/>
          </p:cNvGrpSpPr>
          <p:nvPr/>
        </p:nvGrpSpPr>
        <p:grpSpPr bwMode="auto">
          <a:xfrm rot="10800000">
            <a:off x="6146800" y="6159500"/>
            <a:ext cx="1422400" cy="106363"/>
            <a:chOff x="1064" y="2024"/>
            <a:chExt cx="896" cy="67"/>
          </a:xfrm>
        </p:grpSpPr>
        <p:sp>
          <p:nvSpPr>
            <p:cNvPr id="27734" name="Rectangle 130"/>
            <p:cNvSpPr>
              <a:spLocks noChangeArrowheads="1"/>
            </p:cNvSpPr>
            <p:nvPr/>
          </p:nvSpPr>
          <p:spPr bwMode="auto">
            <a:xfrm>
              <a:off x="1064" y="2024"/>
              <a:ext cx="896" cy="64"/>
            </a:xfrm>
            <a:prstGeom prst="rect">
              <a:avLst/>
            </a:prstGeom>
            <a:solidFill>
              <a:srgbClr val="DDDDDD"/>
            </a:solidFill>
            <a:ln w="6350">
              <a:solidFill>
                <a:srgbClr val="969696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27735" name="Rectangle 131"/>
            <p:cNvSpPr>
              <a:spLocks noChangeArrowheads="1"/>
            </p:cNvSpPr>
            <p:nvPr/>
          </p:nvSpPr>
          <p:spPr bwMode="auto">
            <a:xfrm>
              <a:off x="1152" y="2056"/>
              <a:ext cx="504" cy="27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27736" name="Rectangle 132"/>
            <p:cNvSpPr>
              <a:spLocks noChangeArrowheads="1"/>
            </p:cNvSpPr>
            <p:nvPr/>
          </p:nvSpPr>
          <p:spPr bwMode="auto">
            <a:xfrm>
              <a:off x="1672" y="2040"/>
              <a:ext cx="48" cy="51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27737" name="Rectangle 133"/>
            <p:cNvSpPr>
              <a:spLocks noChangeArrowheads="1"/>
            </p:cNvSpPr>
            <p:nvPr/>
          </p:nvSpPr>
          <p:spPr bwMode="auto">
            <a:xfrm>
              <a:off x="1744" y="2048"/>
              <a:ext cx="88" cy="35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27738" name="Rectangle 134"/>
            <p:cNvSpPr>
              <a:spLocks noChangeArrowheads="1"/>
            </p:cNvSpPr>
            <p:nvPr/>
          </p:nvSpPr>
          <p:spPr bwMode="auto">
            <a:xfrm>
              <a:off x="1856" y="2048"/>
              <a:ext cx="88" cy="35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27739" name="Rectangle 135"/>
            <p:cNvSpPr>
              <a:spLocks noChangeArrowheads="1"/>
            </p:cNvSpPr>
            <p:nvPr/>
          </p:nvSpPr>
          <p:spPr bwMode="auto">
            <a:xfrm>
              <a:off x="1080" y="2040"/>
              <a:ext cx="48" cy="51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US"/>
            </a:p>
          </p:txBody>
        </p:sp>
      </p:grpSp>
      <p:grpSp>
        <p:nvGrpSpPr>
          <p:cNvPr id="13" name="Group 136"/>
          <p:cNvGrpSpPr>
            <a:grpSpLocks/>
          </p:cNvGrpSpPr>
          <p:nvPr/>
        </p:nvGrpSpPr>
        <p:grpSpPr bwMode="auto">
          <a:xfrm flipH="1">
            <a:off x="6146800" y="5689600"/>
            <a:ext cx="1422400" cy="106363"/>
            <a:chOff x="1064" y="2024"/>
            <a:chExt cx="896" cy="67"/>
          </a:xfrm>
        </p:grpSpPr>
        <p:sp>
          <p:nvSpPr>
            <p:cNvPr id="27728" name="Rectangle 137"/>
            <p:cNvSpPr>
              <a:spLocks noChangeArrowheads="1"/>
            </p:cNvSpPr>
            <p:nvPr/>
          </p:nvSpPr>
          <p:spPr bwMode="auto">
            <a:xfrm>
              <a:off x="1064" y="2024"/>
              <a:ext cx="896" cy="64"/>
            </a:xfrm>
            <a:prstGeom prst="rect">
              <a:avLst/>
            </a:prstGeom>
            <a:solidFill>
              <a:srgbClr val="DDDDDD"/>
            </a:solidFill>
            <a:ln w="6350">
              <a:solidFill>
                <a:srgbClr val="969696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27729" name="Rectangle 138"/>
            <p:cNvSpPr>
              <a:spLocks noChangeArrowheads="1"/>
            </p:cNvSpPr>
            <p:nvPr/>
          </p:nvSpPr>
          <p:spPr bwMode="auto">
            <a:xfrm>
              <a:off x="1152" y="2056"/>
              <a:ext cx="504" cy="27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27730" name="Rectangle 139"/>
            <p:cNvSpPr>
              <a:spLocks noChangeArrowheads="1"/>
            </p:cNvSpPr>
            <p:nvPr/>
          </p:nvSpPr>
          <p:spPr bwMode="auto">
            <a:xfrm>
              <a:off x="1672" y="2040"/>
              <a:ext cx="48" cy="51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27731" name="Rectangle 140"/>
            <p:cNvSpPr>
              <a:spLocks noChangeArrowheads="1"/>
            </p:cNvSpPr>
            <p:nvPr/>
          </p:nvSpPr>
          <p:spPr bwMode="auto">
            <a:xfrm>
              <a:off x="1744" y="2048"/>
              <a:ext cx="88" cy="35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27732" name="Rectangle 141"/>
            <p:cNvSpPr>
              <a:spLocks noChangeArrowheads="1"/>
            </p:cNvSpPr>
            <p:nvPr/>
          </p:nvSpPr>
          <p:spPr bwMode="auto">
            <a:xfrm>
              <a:off x="1856" y="2048"/>
              <a:ext cx="88" cy="35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US"/>
            </a:p>
          </p:txBody>
        </p:sp>
        <p:sp>
          <p:nvSpPr>
            <p:cNvPr id="27733" name="Rectangle 142"/>
            <p:cNvSpPr>
              <a:spLocks noChangeArrowheads="1"/>
            </p:cNvSpPr>
            <p:nvPr/>
          </p:nvSpPr>
          <p:spPr bwMode="auto">
            <a:xfrm>
              <a:off x="1080" y="2040"/>
              <a:ext cx="48" cy="51"/>
            </a:xfrm>
            <a:prstGeom prst="rect">
              <a:avLst/>
            </a:prstGeom>
            <a:solidFill>
              <a:srgbClr val="FF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eaLnBrk="0" hangingPunct="0"/>
              <a:endParaRPr lang="en-US"/>
            </a:p>
          </p:txBody>
        </p:sp>
      </p:grpSp>
      <p:sp>
        <p:nvSpPr>
          <p:cNvPr id="27717" name="Line 143"/>
          <p:cNvSpPr>
            <a:spLocks noChangeShapeType="1"/>
          </p:cNvSpPr>
          <p:nvPr/>
        </p:nvSpPr>
        <p:spPr bwMode="auto">
          <a:xfrm flipV="1">
            <a:off x="7632700" y="5740400"/>
            <a:ext cx="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718" name="Rectangle 144"/>
          <p:cNvSpPr>
            <a:spLocks noChangeArrowheads="1"/>
          </p:cNvSpPr>
          <p:nvPr/>
        </p:nvSpPr>
        <p:spPr bwMode="auto">
          <a:xfrm>
            <a:off x="7683500" y="5702300"/>
            <a:ext cx="50800" cy="508000"/>
          </a:xfrm>
          <a:prstGeom prst="rect">
            <a:avLst/>
          </a:prstGeom>
          <a:solidFill>
            <a:srgbClr val="C0C0C0"/>
          </a:solidFill>
          <a:ln w="41275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en-US"/>
          </a:p>
        </p:txBody>
      </p:sp>
      <p:sp>
        <p:nvSpPr>
          <p:cNvPr id="27719" name="Text Box 145"/>
          <p:cNvSpPr txBox="1">
            <a:spLocks noChangeArrowheads="1"/>
          </p:cNvSpPr>
          <p:nvPr/>
        </p:nvSpPr>
        <p:spPr bwMode="auto">
          <a:xfrm>
            <a:off x="7781925" y="5191125"/>
            <a:ext cx="1362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/>
              <a:t>STEP</a:t>
            </a:r>
            <a:r>
              <a:rPr lang="en-US" sz="2400">
                <a:solidFill>
                  <a:srgbClr val="FF3399"/>
                </a:solidFill>
              </a:rPr>
              <a:t> </a:t>
            </a:r>
            <a:r>
              <a:rPr lang="en-US" sz="2400"/>
              <a:t>VI</a:t>
            </a:r>
            <a:endParaRPr lang="en-GB" sz="2400"/>
          </a:p>
        </p:txBody>
      </p:sp>
      <p:sp>
        <p:nvSpPr>
          <p:cNvPr id="27720" name="Line 147"/>
          <p:cNvSpPr>
            <a:spLocks noChangeShapeType="1"/>
          </p:cNvSpPr>
          <p:nvPr/>
        </p:nvSpPr>
        <p:spPr bwMode="auto">
          <a:xfrm flipV="1">
            <a:off x="5330825" y="2211388"/>
            <a:ext cx="0" cy="568325"/>
          </a:xfrm>
          <a:prstGeom prst="line">
            <a:avLst/>
          </a:prstGeom>
          <a:noFill/>
          <a:ln w="3810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7721" name="Picture 148" descr="micearoundtheri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827088" cy="82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722" name="Text Box 149"/>
          <p:cNvSpPr txBox="1">
            <a:spLocks noChangeArrowheads="1"/>
          </p:cNvSpPr>
          <p:nvPr/>
        </p:nvSpPr>
        <p:spPr bwMode="auto">
          <a:xfrm>
            <a:off x="7458075" y="274638"/>
            <a:ext cx="1381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>
                <a:solidFill>
                  <a:srgbClr val="800000"/>
                </a:solidFill>
              </a:rPr>
              <a:t>Run date:</a:t>
            </a:r>
          </a:p>
        </p:txBody>
      </p:sp>
      <p:sp>
        <p:nvSpPr>
          <p:cNvPr id="27723" name="Line 150"/>
          <p:cNvSpPr>
            <a:spLocks noChangeShapeType="1"/>
          </p:cNvSpPr>
          <p:nvPr/>
        </p:nvSpPr>
        <p:spPr bwMode="auto">
          <a:xfrm flipV="1">
            <a:off x="2700338" y="865188"/>
            <a:ext cx="0" cy="568325"/>
          </a:xfrm>
          <a:prstGeom prst="line">
            <a:avLst/>
          </a:prstGeom>
          <a:noFill/>
          <a:ln w="3810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724" name="Text Box 151"/>
          <p:cNvSpPr txBox="1">
            <a:spLocks noChangeArrowheads="1"/>
          </p:cNvSpPr>
          <p:nvPr/>
        </p:nvSpPr>
        <p:spPr bwMode="auto">
          <a:xfrm>
            <a:off x="7429500" y="884238"/>
            <a:ext cx="16065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fr-CH">
                <a:solidFill>
                  <a:srgbClr val="3300FF"/>
                </a:solidFill>
              </a:rPr>
              <a:t>Completed</a:t>
            </a:r>
          </a:p>
          <a:p>
            <a:pPr algn="r" eaLnBrk="0" hangingPunct="0"/>
            <a:r>
              <a:rPr lang="fr-CH">
                <a:solidFill>
                  <a:srgbClr val="3300FF"/>
                </a:solidFill>
              </a:rPr>
              <a:t>EMR run Q2 2012</a:t>
            </a:r>
            <a:endParaRPr lang="en-GB"/>
          </a:p>
        </p:txBody>
      </p:sp>
      <p:sp>
        <p:nvSpPr>
          <p:cNvPr id="27725" name="Line 152"/>
          <p:cNvSpPr>
            <a:spLocks noChangeShapeType="1"/>
          </p:cNvSpPr>
          <p:nvPr/>
        </p:nvSpPr>
        <p:spPr bwMode="auto">
          <a:xfrm flipV="1">
            <a:off x="6889750" y="3900488"/>
            <a:ext cx="0" cy="568325"/>
          </a:xfrm>
          <a:prstGeom prst="line">
            <a:avLst/>
          </a:prstGeom>
          <a:noFill/>
          <a:ln w="3810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726" name="Line 153"/>
          <p:cNvSpPr>
            <a:spLocks noChangeShapeType="1"/>
          </p:cNvSpPr>
          <p:nvPr/>
        </p:nvSpPr>
        <p:spPr bwMode="auto">
          <a:xfrm flipV="1">
            <a:off x="7969250" y="5676900"/>
            <a:ext cx="0" cy="568325"/>
          </a:xfrm>
          <a:prstGeom prst="line">
            <a:avLst/>
          </a:prstGeom>
          <a:noFill/>
          <a:ln w="3810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727" name="TextBox 151"/>
          <p:cNvSpPr txBox="1">
            <a:spLocks noChangeArrowheads="1"/>
          </p:cNvSpPr>
          <p:nvPr/>
        </p:nvSpPr>
        <p:spPr bwMode="auto">
          <a:xfrm>
            <a:off x="323850" y="3143250"/>
            <a:ext cx="31353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fr-CH" sz="2400">
                <a:solidFill>
                  <a:srgbClr val="0000FF"/>
                </a:solidFill>
              </a:rPr>
              <a:t>Under construction:</a:t>
            </a:r>
            <a:endParaRPr lang="en-US" sz="2400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3ADBE59-7E72-4BBD-9D7D-E68E73778514}" type="slidenum">
              <a:rPr lang="en-US" smtClean="0"/>
              <a:pPr>
                <a:defRPr/>
              </a:pPr>
              <a:t>15</a:t>
            </a:fld>
            <a:endParaRPr lang="en-US" smtClean="0"/>
          </a:p>
        </p:txBody>
      </p:sp>
      <p:sp>
        <p:nvSpPr>
          <p:cNvPr id="28675" name="Rectangle 4"/>
          <p:cNvSpPr>
            <a:spLocks noChangeArrowheads="1"/>
          </p:cNvSpPr>
          <p:nvPr/>
        </p:nvSpPr>
        <p:spPr bwMode="auto">
          <a:xfrm>
            <a:off x="1143000" y="1066800"/>
            <a:ext cx="5686425" cy="1371600"/>
          </a:xfrm>
          <a:prstGeom prst="rect">
            <a:avLst/>
          </a:prstGeom>
          <a:solidFill>
            <a:srgbClr val="FF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/>
          </a:p>
        </p:txBody>
      </p:sp>
      <p:sp>
        <p:nvSpPr>
          <p:cNvPr id="28676" name="Rectangle 5"/>
          <p:cNvSpPr>
            <a:spLocks noChangeArrowheads="1"/>
          </p:cNvSpPr>
          <p:nvPr/>
        </p:nvSpPr>
        <p:spPr bwMode="auto">
          <a:xfrm>
            <a:off x="914400" y="1524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kumimoji="1" lang="en-US" sz="2400">
                <a:latin typeface="Helvetica" charset="0"/>
              </a:rPr>
              <a:t>How MICE Measures </a:t>
            </a:r>
            <a:r>
              <a:rPr kumimoji="1" lang="en-US" sz="2400">
                <a:latin typeface="Symbol" pitchFamily="18" charset="2"/>
              </a:rPr>
              <a:t>e</a:t>
            </a:r>
            <a:r>
              <a:rPr kumimoji="1" lang="en-US" sz="2400">
                <a:latin typeface="Helvetica" charset="0"/>
              </a:rPr>
              <a:t> in Step 1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463675" y="1157288"/>
            <a:ext cx="77788" cy="914400"/>
          </a:xfrm>
          <a:prstGeom prst="rect">
            <a:avLst/>
          </a:prstGeom>
          <a:noFill/>
          <a:ln w="9525" cap="flat" cmpd="sng" algn="ctr">
            <a:solidFill>
              <a:srgbClr val="B3CC77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rgbClr val="FFFFFF"/>
              </a:solidFill>
              <a:latin typeface="Gill Sans"/>
              <a:cs typeface="Gill San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872163" y="1157288"/>
            <a:ext cx="77787" cy="914400"/>
          </a:xfrm>
          <a:prstGeom prst="rect">
            <a:avLst/>
          </a:prstGeom>
          <a:noFill/>
          <a:ln w="9525" cap="flat" cmpd="sng" algn="ctr">
            <a:solidFill>
              <a:srgbClr val="B3CC77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rgbClr val="FFFFFF"/>
              </a:solidFill>
              <a:latin typeface="Gill Sans"/>
              <a:cs typeface="Gill Sans"/>
            </a:endParaRPr>
          </a:p>
        </p:txBody>
      </p:sp>
      <p:sp>
        <p:nvSpPr>
          <p:cNvPr id="34" name="Rectangle 33"/>
          <p:cNvSpPr/>
          <p:nvPr/>
        </p:nvSpPr>
        <p:spPr>
          <a:xfrm flipH="1">
            <a:off x="3397250" y="1157288"/>
            <a:ext cx="619125" cy="914400"/>
          </a:xfrm>
          <a:prstGeom prst="rect">
            <a:avLst/>
          </a:prstGeom>
          <a:solidFill>
            <a:srgbClr val="0000FF">
              <a:alpha val="50000"/>
            </a:srgbClr>
          </a:solidFill>
          <a:ln w="9525" cap="flat" cmpd="sng" algn="ctr">
            <a:solidFill>
              <a:srgbClr val="FFFFFF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rgbClr val="FFFFFF"/>
              </a:solidFill>
              <a:latin typeface="Gill Sans"/>
              <a:cs typeface="Gill Sans"/>
            </a:endParaRPr>
          </a:p>
        </p:txBody>
      </p:sp>
      <p:sp>
        <p:nvSpPr>
          <p:cNvPr id="35" name="Rectangle 34"/>
          <p:cNvSpPr/>
          <p:nvPr/>
        </p:nvSpPr>
        <p:spPr>
          <a:xfrm flipH="1">
            <a:off x="4094163" y="1157288"/>
            <a:ext cx="619125" cy="914400"/>
          </a:xfrm>
          <a:prstGeom prst="rect">
            <a:avLst/>
          </a:prstGeom>
          <a:solidFill>
            <a:srgbClr val="0000FF">
              <a:alpha val="50000"/>
            </a:srgbClr>
          </a:solidFill>
          <a:ln w="9525" cap="flat" cmpd="sng" algn="ctr">
            <a:solidFill>
              <a:srgbClr val="FFFFFF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rgbClr val="FFFFFF"/>
              </a:solidFill>
              <a:latin typeface="Gill Sans"/>
              <a:cs typeface="Gill Sans"/>
            </a:endParaRPr>
          </a:p>
        </p:txBody>
      </p:sp>
      <p:sp>
        <p:nvSpPr>
          <p:cNvPr id="36" name="Rectangle 35"/>
          <p:cNvSpPr/>
          <p:nvPr/>
        </p:nvSpPr>
        <p:spPr>
          <a:xfrm flipH="1">
            <a:off x="4789488" y="1157288"/>
            <a:ext cx="619125" cy="914400"/>
          </a:xfrm>
          <a:prstGeom prst="rect">
            <a:avLst/>
          </a:prstGeom>
          <a:solidFill>
            <a:srgbClr val="0000FF">
              <a:alpha val="50000"/>
            </a:srgbClr>
          </a:solidFill>
          <a:ln w="9525" cap="flat" cmpd="sng" algn="ctr">
            <a:solidFill>
              <a:srgbClr val="FFFFFF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rgbClr val="FFFFFF"/>
              </a:solidFill>
              <a:latin typeface="Gill Sans"/>
              <a:cs typeface="Gill Sans"/>
            </a:endParaRPr>
          </a:p>
        </p:txBody>
      </p:sp>
      <p:cxnSp>
        <p:nvCxnSpPr>
          <p:cNvPr id="28682" name="Straight Connector 36"/>
          <p:cNvCxnSpPr>
            <a:cxnSpLocks noChangeShapeType="1"/>
          </p:cNvCxnSpPr>
          <p:nvPr/>
        </p:nvCxnSpPr>
        <p:spPr bwMode="auto">
          <a:xfrm>
            <a:off x="1387475" y="1614488"/>
            <a:ext cx="4640263" cy="1587"/>
          </a:xfrm>
          <a:prstGeom prst="line">
            <a:avLst/>
          </a:prstGeom>
          <a:noFill/>
          <a:ln w="3175">
            <a:solidFill>
              <a:srgbClr val="FFFFFF"/>
            </a:solidFill>
            <a:prstDash val="lgDashDot"/>
            <a:round/>
            <a:headEnd/>
            <a:tailEnd/>
          </a:ln>
        </p:spPr>
      </p:cxnSp>
      <p:sp>
        <p:nvSpPr>
          <p:cNvPr id="38" name="Rectangle 37"/>
          <p:cNvSpPr>
            <a:spLocks noChangeArrowheads="1"/>
          </p:cNvSpPr>
          <p:nvPr/>
        </p:nvSpPr>
        <p:spPr bwMode="auto">
          <a:xfrm>
            <a:off x="3397250" y="1157288"/>
            <a:ext cx="619125" cy="228600"/>
          </a:xfrm>
          <a:prstGeom prst="rect">
            <a:avLst/>
          </a:prstGeom>
          <a:solidFill>
            <a:srgbClr val="CCFFCC">
              <a:alpha val="30196"/>
            </a:srgbClr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rgbClr val="FFFFFF"/>
              </a:solidFill>
              <a:latin typeface="Gill Sans"/>
              <a:cs typeface="Gill Sans"/>
            </a:endParaRPr>
          </a:p>
        </p:txBody>
      </p:sp>
      <p:sp>
        <p:nvSpPr>
          <p:cNvPr id="39" name="Rectangle 38"/>
          <p:cNvSpPr>
            <a:spLocks noChangeArrowheads="1"/>
          </p:cNvSpPr>
          <p:nvPr/>
        </p:nvSpPr>
        <p:spPr bwMode="auto">
          <a:xfrm>
            <a:off x="4094163" y="1157288"/>
            <a:ext cx="619125" cy="228600"/>
          </a:xfrm>
          <a:prstGeom prst="rect">
            <a:avLst/>
          </a:prstGeom>
          <a:solidFill>
            <a:srgbClr val="CCFFCC">
              <a:alpha val="30196"/>
            </a:srgbClr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rgbClr val="FFFFFF"/>
              </a:solidFill>
              <a:latin typeface="Gill Sans"/>
              <a:cs typeface="Gill Sans"/>
            </a:endParaRPr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4789488" y="1157288"/>
            <a:ext cx="619125" cy="228600"/>
          </a:xfrm>
          <a:prstGeom prst="rect">
            <a:avLst/>
          </a:prstGeom>
          <a:solidFill>
            <a:srgbClr val="CCFFCC">
              <a:alpha val="30196"/>
            </a:srgbClr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rgbClr val="FFFFFF"/>
              </a:solidFill>
              <a:latin typeface="Gill Sans"/>
              <a:cs typeface="Gill Sans"/>
            </a:endParaRPr>
          </a:p>
        </p:txBody>
      </p:sp>
      <p:sp>
        <p:nvSpPr>
          <p:cNvPr id="41" name="Rectangle 40"/>
          <p:cNvSpPr>
            <a:spLocks noChangeArrowheads="1"/>
          </p:cNvSpPr>
          <p:nvPr/>
        </p:nvSpPr>
        <p:spPr bwMode="auto">
          <a:xfrm>
            <a:off x="3397250" y="1843088"/>
            <a:ext cx="619125" cy="228600"/>
          </a:xfrm>
          <a:prstGeom prst="rect">
            <a:avLst/>
          </a:prstGeom>
          <a:solidFill>
            <a:srgbClr val="CCFFCC">
              <a:alpha val="30196"/>
            </a:srgbClr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rgbClr val="FFFFFF"/>
              </a:solidFill>
              <a:latin typeface="Gill Sans"/>
              <a:cs typeface="Gill Sans"/>
            </a:endParaRPr>
          </a:p>
        </p:txBody>
      </p:sp>
      <p:sp>
        <p:nvSpPr>
          <p:cNvPr id="42" name="Rectangle 41"/>
          <p:cNvSpPr>
            <a:spLocks noChangeArrowheads="1"/>
          </p:cNvSpPr>
          <p:nvPr/>
        </p:nvSpPr>
        <p:spPr bwMode="auto">
          <a:xfrm>
            <a:off x="4094163" y="1843088"/>
            <a:ext cx="619125" cy="228600"/>
          </a:xfrm>
          <a:prstGeom prst="rect">
            <a:avLst/>
          </a:prstGeom>
          <a:solidFill>
            <a:srgbClr val="CCFFCC">
              <a:alpha val="30196"/>
            </a:srgbClr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rgbClr val="FFFFFF"/>
              </a:solidFill>
              <a:latin typeface="Gill Sans"/>
              <a:cs typeface="Gill Sans"/>
            </a:endParaRPr>
          </a:p>
        </p:txBody>
      </p:sp>
      <p:sp>
        <p:nvSpPr>
          <p:cNvPr id="43" name="Rectangle 42"/>
          <p:cNvSpPr>
            <a:spLocks noChangeArrowheads="1"/>
          </p:cNvSpPr>
          <p:nvPr/>
        </p:nvSpPr>
        <p:spPr bwMode="auto">
          <a:xfrm>
            <a:off x="4789488" y="1843088"/>
            <a:ext cx="619125" cy="228600"/>
          </a:xfrm>
          <a:prstGeom prst="rect">
            <a:avLst/>
          </a:prstGeom>
          <a:solidFill>
            <a:srgbClr val="CCFFCC">
              <a:alpha val="30196"/>
            </a:srgbClr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rgbClr val="FFFFFF"/>
              </a:solidFill>
              <a:latin typeface="Gill Sans"/>
              <a:cs typeface="Gill Sans"/>
            </a:endParaRPr>
          </a:p>
        </p:txBody>
      </p:sp>
      <p:sp>
        <p:nvSpPr>
          <p:cNvPr id="44" name="Freeform 43"/>
          <p:cNvSpPr/>
          <p:nvPr/>
        </p:nvSpPr>
        <p:spPr>
          <a:xfrm>
            <a:off x="1497013" y="1635125"/>
            <a:ext cx="4460875" cy="144463"/>
          </a:xfrm>
          <a:custGeom>
            <a:avLst/>
            <a:gdLst>
              <a:gd name="connsiteX0" fmla="*/ 0 w 4467553"/>
              <a:gd name="connsiteY0" fmla="*/ 79836 h 237651"/>
              <a:gd name="connsiteX1" fmla="*/ 1849411 w 4467553"/>
              <a:gd name="connsiteY1" fmla="*/ 213515 h 237651"/>
              <a:gd name="connsiteX2" fmla="*/ 2217065 w 4467553"/>
              <a:gd name="connsiteY2" fmla="*/ 213515 h 237651"/>
              <a:gd name="connsiteX3" fmla="*/ 2607001 w 4467553"/>
              <a:gd name="connsiteY3" fmla="*/ 68696 h 237651"/>
              <a:gd name="connsiteX4" fmla="*/ 2930091 w 4467553"/>
              <a:gd name="connsiteY4" fmla="*/ 12997 h 237651"/>
              <a:gd name="connsiteX5" fmla="*/ 3553989 w 4467553"/>
              <a:gd name="connsiteY5" fmla="*/ 146676 h 237651"/>
              <a:gd name="connsiteX6" fmla="*/ 3932784 w 4467553"/>
              <a:gd name="connsiteY6" fmla="*/ 146676 h 237651"/>
              <a:gd name="connsiteX7" fmla="*/ 4467553 w 4467553"/>
              <a:gd name="connsiteY7" fmla="*/ 24137 h 237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67553" h="237651">
                <a:moveTo>
                  <a:pt x="0" y="79836"/>
                </a:moveTo>
                <a:lnTo>
                  <a:pt x="1849411" y="213515"/>
                </a:lnTo>
                <a:cubicBezTo>
                  <a:pt x="2218922" y="235795"/>
                  <a:pt x="2090800" y="237651"/>
                  <a:pt x="2217065" y="213515"/>
                </a:cubicBezTo>
                <a:cubicBezTo>
                  <a:pt x="2343330" y="189379"/>
                  <a:pt x="2488164" y="102116"/>
                  <a:pt x="2607001" y="68696"/>
                </a:cubicBezTo>
                <a:cubicBezTo>
                  <a:pt x="2725838" y="35276"/>
                  <a:pt x="2772260" y="0"/>
                  <a:pt x="2930091" y="12997"/>
                </a:cubicBezTo>
                <a:cubicBezTo>
                  <a:pt x="3087922" y="25994"/>
                  <a:pt x="3386874" y="124396"/>
                  <a:pt x="3553989" y="146676"/>
                </a:cubicBezTo>
                <a:cubicBezTo>
                  <a:pt x="3721104" y="168956"/>
                  <a:pt x="3780523" y="167099"/>
                  <a:pt x="3932784" y="146676"/>
                </a:cubicBezTo>
                <a:cubicBezTo>
                  <a:pt x="4085045" y="126253"/>
                  <a:pt x="4467553" y="24137"/>
                  <a:pt x="4467553" y="24137"/>
                </a:cubicBezTo>
              </a:path>
            </a:pathLst>
          </a:custGeom>
          <a:noFill/>
          <a:ln w="25400" cap="flat" cmpd="sng" algn="ctr">
            <a:solidFill>
              <a:srgbClr val="00CC66"/>
            </a:solidFill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rgbClr val="FFFFFF"/>
              </a:solidFill>
              <a:latin typeface="Gill Sans"/>
              <a:cs typeface="Gill Sans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463675" y="1638300"/>
            <a:ext cx="77788" cy="76200"/>
          </a:xfrm>
          <a:prstGeom prst="rect">
            <a:avLst/>
          </a:prstGeom>
          <a:solidFill>
            <a:srgbClr val="008000">
              <a:alpha val="80000"/>
            </a:srgb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rgbClr val="FFFFFF"/>
              </a:solidFill>
              <a:latin typeface="Gill Sans"/>
              <a:cs typeface="Gill Sans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5872163" y="1590675"/>
            <a:ext cx="77787" cy="76200"/>
          </a:xfrm>
          <a:prstGeom prst="rect">
            <a:avLst/>
          </a:prstGeom>
          <a:solidFill>
            <a:srgbClr val="008000">
              <a:alpha val="80000"/>
            </a:srgbClr>
          </a:solidFill>
          <a:ln w="9525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 dirty="0">
              <a:solidFill>
                <a:srgbClr val="FFFFFF"/>
              </a:solidFill>
              <a:latin typeface="Gill Sans"/>
              <a:cs typeface="Gill Sans"/>
            </a:endParaRPr>
          </a:p>
        </p:txBody>
      </p:sp>
      <p:sp>
        <p:nvSpPr>
          <p:cNvPr id="28692" name="TextBox 39"/>
          <p:cNvSpPr txBox="1">
            <a:spLocks noChangeArrowheads="1"/>
          </p:cNvSpPr>
          <p:nvPr/>
        </p:nvSpPr>
        <p:spPr bwMode="auto">
          <a:xfrm>
            <a:off x="1641475" y="1733550"/>
            <a:ext cx="12620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8000"/>
                </a:solidFill>
                <a:latin typeface="Gill Sans"/>
                <a:ea typeface="Gill Sans"/>
                <a:cs typeface="Gill Sans"/>
              </a:rPr>
              <a:t>(t0,x0,y0)</a:t>
            </a:r>
          </a:p>
        </p:txBody>
      </p:sp>
      <p:sp>
        <p:nvSpPr>
          <p:cNvPr id="28693" name="TextBox 40"/>
          <p:cNvSpPr txBox="1">
            <a:spLocks noChangeArrowheads="1"/>
          </p:cNvSpPr>
          <p:nvPr/>
        </p:nvSpPr>
        <p:spPr bwMode="auto">
          <a:xfrm>
            <a:off x="5883275" y="1712913"/>
            <a:ext cx="1068388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8000"/>
                </a:solidFill>
                <a:latin typeface="Gill Sans"/>
                <a:ea typeface="Gill Sans"/>
                <a:cs typeface="Gill Sans"/>
              </a:rPr>
              <a:t>(t1,x1,y1)</a:t>
            </a:r>
          </a:p>
        </p:txBody>
      </p:sp>
      <p:sp>
        <p:nvSpPr>
          <p:cNvPr id="49" name="Left Brace 48"/>
          <p:cNvSpPr>
            <a:spLocks/>
          </p:cNvSpPr>
          <p:nvPr/>
        </p:nvSpPr>
        <p:spPr bwMode="auto">
          <a:xfrm rot="-5400000">
            <a:off x="4212432" y="1332706"/>
            <a:ext cx="381000" cy="2011363"/>
          </a:xfrm>
          <a:prstGeom prst="leftBrace">
            <a:avLst>
              <a:gd name="adj1" fmla="val 8456"/>
              <a:gd name="adj2" fmla="val 50000"/>
            </a:avLst>
          </a:prstGeom>
          <a:noFill/>
          <a:ln w="3175" algn="ctr">
            <a:solidFill>
              <a:srgbClr val="FFFFFF"/>
            </a:solidFill>
            <a:round/>
            <a:headEnd/>
            <a:tailEnd/>
          </a:ln>
        </p:spPr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kern="0">
              <a:solidFill>
                <a:srgbClr val="FFFFFF"/>
              </a:solidFill>
              <a:latin typeface="Gill Sans"/>
              <a:cs typeface="Gill Sans"/>
            </a:endParaRPr>
          </a:p>
        </p:txBody>
      </p:sp>
      <p:sp>
        <p:nvSpPr>
          <p:cNvPr id="28695" name="Text Box 26"/>
          <p:cNvSpPr txBox="1">
            <a:spLocks noChangeArrowheads="1"/>
          </p:cNvSpPr>
          <p:nvPr/>
        </p:nvSpPr>
        <p:spPr bwMode="auto">
          <a:xfrm>
            <a:off x="1219200" y="2093913"/>
            <a:ext cx="768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latin typeface="Arial" pitchFamily="34" charset="0"/>
              </a:rPr>
              <a:t>TOF0</a:t>
            </a:r>
          </a:p>
        </p:txBody>
      </p:sp>
      <p:sp>
        <p:nvSpPr>
          <p:cNvPr id="28696" name="Text Box 27"/>
          <p:cNvSpPr txBox="1">
            <a:spLocks noChangeArrowheads="1"/>
          </p:cNvSpPr>
          <p:nvPr/>
        </p:nvSpPr>
        <p:spPr bwMode="auto">
          <a:xfrm>
            <a:off x="5578475" y="2133600"/>
            <a:ext cx="768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latin typeface="Arial" pitchFamily="34" charset="0"/>
              </a:rPr>
              <a:t>TOF1</a:t>
            </a:r>
          </a:p>
        </p:txBody>
      </p:sp>
      <p:pic>
        <p:nvPicPr>
          <p:cNvPr id="28697" name="Picture 28" descr="TOF_BeamProfileColo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1988" y="1066800"/>
            <a:ext cx="1354137" cy="13716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8698" name="Text Box 29"/>
          <p:cNvSpPr txBox="1">
            <a:spLocks noChangeArrowheads="1"/>
          </p:cNvSpPr>
          <p:nvPr/>
        </p:nvSpPr>
        <p:spPr bwMode="auto">
          <a:xfrm>
            <a:off x="1066800" y="2438400"/>
            <a:ext cx="70437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1800" i="1">
                <a:solidFill>
                  <a:srgbClr val="0000FF"/>
                </a:solidFill>
                <a:latin typeface="Arial" pitchFamily="34" charset="0"/>
              </a:rPr>
              <a:t>Use TOF0 and TOF1 to determine phase space  parameters of the muon beam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584200" y="3048000"/>
            <a:ext cx="4800600" cy="3810000"/>
            <a:chOff x="0" y="1296"/>
            <a:chExt cx="3024" cy="2400"/>
          </a:xfrm>
        </p:grpSpPr>
        <p:sp>
          <p:nvSpPr>
            <p:cNvPr id="28701" name="Rectangle 31"/>
            <p:cNvSpPr>
              <a:spLocks noChangeArrowheads="1"/>
            </p:cNvSpPr>
            <p:nvPr/>
          </p:nvSpPr>
          <p:spPr bwMode="auto">
            <a:xfrm>
              <a:off x="0" y="1296"/>
              <a:ext cx="3024" cy="240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pic>
          <p:nvPicPr>
            <p:cNvPr id="28702" name="Picture 32" descr="Scint_40_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7" y="1523"/>
              <a:ext cx="1336" cy="144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28703" name="Text Box 33"/>
            <p:cNvSpPr txBox="1">
              <a:spLocks noChangeArrowheads="1"/>
            </p:cNvSpPr>
            <p:nvPr/>
          </p:nvSpPr>
          <p:spPr bwMode="auto">
            <a:xfrm>
              <a:off x="0" y="2686"/>
              <a:ext cx="585" cy="288"/>
            </a:xfrm>
            <a:prstGeom prst="rect">
              <a:avLst/>
            </a:prstGeom>
            <a:solidFill>
              <a:srgbClr val="FFFFFF"/>
            </a:solidFill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GB" sz="2400">
                  <a:latin typeface="Arial" pitchFamily="34" charset="0"/>
                </a:rPr>
                <a:t>Tof-0</a:t>
              </a:r>
            </a:p>
          </p:txBody>
        </p:sp>
        <p:grpSp>
          <p:nvGrpSpPr>
            <p:cNvPr id="3" name="Group 34"/>
            <p:cNvGrpSpPr>
              <a:grpSpLocks/>
            </p:cNvGrpSpPr>
            <p:nvPr/>
          </p:nvGrpSpPr>
          <p:grpSpPr bwMode="auto">
            <a:xfrm>
              <a:off x="515" y="1344"/>
              <a:ext cx="620" cy="232"/>
              <a:chOff x="3878" y="1525"/>
              <a:chExt cx="862" cy="298"/>
            </a:xfrm>
          </p:grpSpPr>
          <p:sp>
            <p:nvSpPr>
              <p:cNvPr id="28717" name="Line 35"/>
              <p:cNvSpPr>
                <a:spLocks noChangeShapeType="1"/>
              </p:cNvSpPr>
              <p:nvPr/>
            </p:nvSpPr>
            <p:spPr bwMode="auto">
              <a:xfrm flipV="1">
                <a:off x="3878" y="1752"/>
                <a:ext cx="861" cy="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18" name="Text Box 36"/>
              <p:cNvSpPr txBox="1">
                <a:spLocks noChangeArrowheads="1"/>
              </p:cNvSpPr>
              <p:nvPr/>
            </p:nvSpPr>
            <p:spPr bwMode="auto">
              <a:xfrm>
                <a:off x="3878" y="1525"/>
                <a:ext cx="862" cy="298"/>
              </a:xfrm>
              <a:prstGeom prst="rect">
                <a:avLst/>
              </a:prstGeom>
              <a:solidFill>
                <a:srgbClr val="FFFFFF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/>
                <a:r>
                  <a:rPr lang="en-GB" sz="1800">
                    <a:latin typeface="Arial" pitchFamily="34" charset="0"/>
                  </a:rPr>
                  <a:t>0.40 m</a:t>
                </a:r>
              </a:p>
            </p:txBody>
          </p:sp>
        </p:grpSp>
        <p:sp>
          <p:nvSpPr>
            <p:cNvPr id="28705" name="Rectangle 37"/>
            <p:cNvSpPr>
              <a:spLocks noChangeArrowheads="1"/>
            </p:cNvSpPr>
            <p:nvPr/>
          </p:nvSpPr>
          <p:spPr bwMode="auto">
            <a:xfrm>
              <a:off x="1151" y="2651"/>
              <a:ext cx="358" cy="282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8706" name="Rectangle 38"/>
            <p:cNvSpPr>
              <a:spLocks noChangeArrowheads="1"/>
            </p:cNvSpPr>
            <p:nvPr/>
          </p:nvSpPr>
          <p:spPr bwMode="auto">
            <a:xfrm>
              <a:off x="1151" y="1558"/>
              <a:ext cx="358" cy="282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8707" name="Text Box 39"/>
            <p:cNvSpPr txBox="1">
              <a:spLocks noChangeArrowheads="1"/>
            </p:cNvSpPr>
            <p:nvPr/>
          </p:nvSpPr>
          <p:spPr bwMode="auto">
            <a:xfrm>
              <a:off x="0" y="2928"/>
              <a:ext cx="1562" cy="58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800">
                  <a:latin typeface="Arial" pitchFamily="34" charset="0"/>
                </a:rPr>
                <a:t>10 x 4cm scintillator</a:t>
              </a:r>
            </a:p>
            <a:p>
              <a:r>
                <a:rPr lang="en-GB" sz="1800">
                  <a:latin typeface="Symbol" pitchFamily="18" charset="2"/>
                </a:rPr>
                <a:t>s</a:t>
              </a:r>
              <a:r>
                <a:rPr lang="en-GB" sz="1800" baseline="-25000">
                  <a:latin typeface="Arial" pitchFamily="34" charset="0"/>
                </a:rPr>
                <a:t>x,y</a:t>
              </a:r>
              <a:r>
                <a:rPr lang="en-GB" sz="1800">
                  <a:latin typeface="Arial" pitchFamily="34" charset="0"/>
                </a:rPr>
                <a:t> = 1.15 cm</a:t>
              </a:r>
            </a:p>
            <a:p>
              <a:r>
                <a:rPr lang="en-GB" sz="1800">
                  <a:latin typeface="Symbol" pitchFamily="18" charset="2"/>
                </a:rPr>
                <a:t>s</a:t>
              </a:r>
              <a:r>
                <a:rPr lang="en-GB" sz="1800" baseline="-25000">
                  <a:latin typeface="Arial" pitchFamily="34" charset="0"/>
                </a:rPr>
                <a:t>t</a:t>
              </a:r>
              <a:r>
                <a:rPr lang="en-GB" sz="1800">
                  <a:latin typeface="Arial" pitchFamily="34" charset="0"/>
                </a:rPr>
                <a:t> = 50 ps</a:t>
              </a:r>
            </a:p>
          </p:txBody>
        </p:sp>
        <p:grpSp>
          <p:nvGrpSpPr>
            <p:cNvPr id="4" name="Group 40"/>
            <p:cNvGrpSpPr>
              <a:grpSpLocks/>
            </p:cNvGrpSpPr>
            <p:nvPr/>
          </p:nvGrpSpPr>
          <p:grpSpPr bwMode="auto">
            <a:xfrm>
              <a:off x="1392" y="1344"/>
              <a:ext cx="1494" cy="1665"/>
              <a:chOff x="3797" y="2008"/>
              <a:chExt cx="1941" cy="1993"/>
            </a:xfrm>
          </p:grpSpPr>
          <p:pic>
            <p:nvPicPr>
              <p:cNvPr id="28712" name="Picture 41" descr="Scint_finale_60mm_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l="16791" t="7637" r="20216" b="8144"/>
              <a:stretch>
                <a:fillRect/>
              </a:stretch>
            </p:blipFill>
            <p:spPr bwMode="auto">
              <a:xfrm>
                <a:off x="4105" y="2280"/>
                <a:ext cx="1633" cy="159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8713" name="Text Box 42"/>
              <p:cNvSpPr txBox="1">
                <a:spLocks noChangeArrowheads="1"/>
              </p:cNvSpPr>
              <p:nvPr/>
            </p:nvSpPr>
            <p:spPr bwMode="auto">
              <a:xfrm>
                <a:off x="3797" y="3657"/>
                <a:ext cx="760" cy="344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GB" sz="2400">
                    <a:latin typeface="Arial" pitchFamily="34" charset="0"/>
                  </a:rPr>
                  <a:t>Tof-1</a:t>
                </a:r>
              </a:p>
            </p:txBody>
          </p:sp>
          <p:grpSp>
            <p:nvGrpSpPr>
              <p:cNvPr id="5" name="Group 43"/>
              <p:cNvGrpSpPr>
                <a:grpSpLocks/>
              </p:cNvGrpSpPr>
              <p:nvPr/>
            </p:nvGrpSpPr>
            <p:grpSpPr bwMode="auto">
              <a:xfrm>
                <a:off x="4513" y="2008"/>
                <a:ext cx="862" cy="276"/>
                <a:chOff x="3878" y="1525"/>
                <a:chExt cx="862" cy="276"/>
              </a:xfrm>
            </p:grpSpPr>
            <p:sp>
              <p:nvSpPr>
                <p:cNvPr id="28715" name="Line 44"/>
                <p:cNvSpPr>
                  <a:spLocks noChangeShapeType="1"/>
                </p:cNvSpPr>
                <p:nvPr/>
              </p:nvSpPr>
              <p:spPr bwMode="auto">
                <a:xfrm flipV="1">
                  <a:off x="3878" y="1752"/>
                  <a:ext cx="861" cy="3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716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3878" y="1525"/>
                  <a:ext cx="862" cy="276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/>
                  <a:r>
                    <a:rPr lang="en-GB" sz="1800">
                      <a:latin typeface="Arial" pitchFamily="34" charset="0"/>
                    </a:rPr>
                    <a:t>0.42 m</a:t>
                  </a:r>
                </a:p>
              </p:txBody>
            </p:sp>
          </p:grpSp>
        </p:grpSp>
        <p:sp>
          <p:nvSpPr>
            <p:cNvPr id="28709" name="Text Box 46"/>
            <p:cNvSpPr txBox="1">
              <a:spLocks noChangeArrowheads="1"/>
            </p:cNvSpPr>
            <p:nvPr/>
          </p:nvSpPr>
          <p:spPr bwMode="auto">
            <a:xfrm>
              <a:off x="1765" y="3005"/>
              <a:ext cx="1037" cy="58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1800">
                  <a:latin typeface="Arial" pitchFamily="34" charset="0"/>
                </a:rPr>
                <a:t>7 x 6cm bars</a:t>
              </a:r>
            </a:p>
            <a:p>
              <a:r>
                <a:rPr lang="en-GB" sz="1800">
                  <a:latin typeface="Symbol" pitchFamily="18" charset="2"/>
                </a:rPr>
                <a:t>s</a:t>
              </a:r>
              <a:r>
                <a:rPr lang="en-GB" sz="1800" baseline="-25000">
                  <a:latin typeface="Arial" pitchFamily="34" charset="0"/>
                </a:rPr>
                <a:t>x,y</a:t>
              </a:r>
              <a:r>
                <a:rPr lang="en-GB" sz="1800">
                  <a:latin typeface="Arial" pitchFamily="34" charset="0"/>
                </a:rPr>
                <a:t> = 1.73 cm</a:t>
              </a:r>
            </a:p>
            <a:p>
              <a:r>
                <a:rPr lang="en-GB" sz="1800">
                  <a:latin typeface="Symbol" pitchFamily="18" charset="2"/>
                </a:rPr>
                <a:t>s</a:t>
              </a:r>
              <a:r>
                <a:rPr lang="en-GB" sz="1800" baseline="-25000">
                  <a:latin typeface="Arial" pitchFamily="34" charset="0"/>
                </a:rPr>
                <a:t>t</a:t>
              </a:r>
              <a:r>
                <a:rPr lang="en-GB" sz="1800">
                  <a:latin typeface="Arial" pitchFamily="34" charset="0"/>
                </a:rPr>
                <a:t> = 50 ps</a:t>
              </a:r>
            </a:p>
          </p:txBody>
        </p:sp>
        <p:sp>
          <p:nvSpPr>
            <p:cNvPr id="28710" name="Rectangle 47"/>
            <p:cNvSpPr>
              <a:spLocks noChangeArrowheads="1"/>
            </p:cNvSpPr>
            <p:nvPr/>
          </p:nvSpPr>
          <p:spPr bwMode="auto">
            <a:xfrm>
              <a:off x="1152" y="1536"/>
              <a:ext cx="384" cy="38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/>
            </a:p>
          </p:txBody>
        </p:sp>
        <p:sp>
          <p:nvSpPr>
            <p:cNvPr id="28711" name="Line 48"/>
            <p:cNvSpPr>
              <a:spLocks noChangeShapeType="1"/>
            </p:cNvSpPr>
            <p:nvPr/>
          </p:nvSpPr>
          <p:spPr bwMode="auto">
            <a:xfrm>
              <a:off x="480" y="1536"/>
              <a:ext cx="62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700" name="Text Box 49"/>
          <p:cNvSpPr txBox="1">
            <a:spLocks noChangeArrowheads="1"/>
          </p:cNvSpPr>
          <p:nvPr/>
        </p:nvSpPr>
        <p:spPr bwMode="auto">
          <a:xfrm>
            <a:off x="5713413" y="3171825"/>
            <a:ext cx="24161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/>
              <a:t>Momentum-dependent </a:t>
            </a:r>
          </a:p>
          <a:p>
            <a:pPr eaLnBrk="0" hangingPunct="0"/>
            <a:r>
              <a:rPr lang="en-US"/>
              <a:t>matrix relates</a:t>
            </a:r>
          </a:p>
          <a:p>
            <a:pPr eaLnBrk="0" hangingPunct="0"/>
            <a:endParaRPr lang="en-US"/>
          </a:p>
          <a:p>
            <a:pPr eaLnBrk="0" hangingPunct="0"/>
            <a:r>
              <a:rPr lang="en-US">
                <a:solidFill>
                  <a:srgbClr val="008000"/>
                </a:solidFill>
              </a:rPr>
              <a:t>(t0,x0,y0,t1,x1,y1)</a:t>
            </a:r>
            <a:endParaRPr lang="en-US"/>
          </a:p>
          <a:p>
            <a:pPr eaLnBrk="0" hangingPunct="0"/>
            <a:endParaRPr lang="en-US"/>
          </a:p>
          <a:p>
            <a:pPr eaLnBrk="0" hangingPunct="0">
              <a:buFont typeface="Wingdings" pitchFamily="2" charset="2"/>
              <a:buChar char="à"/>
            </a:pPr>
            <a:r>
              <a:rPr lang="en-US">
                <a:solidFill>
                  <a:srgbClr val="008000"/>
                </a:solidFill>
              </a:rPr>
              <a:t>(t1,</a:t>
            </a:r>
            <a:r>
              <a:rPr lang="en-US">
                <a:solidFill>
                  <a:srgbClr val="008000"/>
                </a:solidFill>
                <a:sym typeface="Wingdings" pitchFamily="2" charset="2"/>
              </a:rPr>
              <a:t>p,</a:t>
            </a:r>
            <a:r>
              <a:rPr lang="en-US">
                <a:solidFill>
                  <a:srgbClr val="008000"/>
                </a:solidFill>
              </a:rPr>
              <a:t>x1,x’1,y1,y’1)</a:t>
            </a:r>
          </a:p>
          <a:p>
            <a:pPr eaLnBrk="0" hangingPunct="0">
              <a:buFont typeface="Wingdings" pitchFamily="2" charset="2"/>
              <a:buChar char="à"/>
            </a:pPr>
            <a:endParaRPr lang="en-US">
              <a:solidFill>
                <a:srgbClr val="008000"/>
              </a:solidFill>
            </a:endParaRPr>
          </a:p>
          <a:p>
            <a:pPr eaLnBrk="0" hangingPunct="0">
              <a:buFont typeface="Wingdings" pitchFamily="2" charset="2"/>
              <a:buNone/>
            </a:pPr>
            <a:r>
              <a:rPr lang="en-US"/>
              <a:t> solved by iteration</a:t>
            </a:r>
            <a:r>
              <a:rPr lang="en-US">
                <a:solidFill>
                  <a:srgbClr val="0080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9B08F18-92A8-41ED-9710-1BB6165974E0}" type="slidenum">
              <a:rPr lang="en-US" smtClean="0"/>
              <a:pPr>
                <a:defRPr/>
              </a:pPr>
              <a:t>16</a:t>
            </a:fld>
            <a:endParaRPr lang="en-US" smtClean="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000" smtClean="0"/>
              <a:t>Emittance Measurement Result: Data vs MC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857250"/>
            <a:ext cx="8178800" cy="8286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US" sz="2000" smtClean="0"/>
              <a:t>Reconstructed transverse phase space of the baseline MICE beam </a:t>
            </a:r>
            <a:r>
              <a:rPr lang="en-US" sz="2000" smtClean="0">
                <a:sym typeface="Wingdings" pitchFamily="2" charset="2"/>
              </a:rPr>
              <a:t> would </a:t>
            </a:r>
            <a:r>
              <a:rPr lang="en-US" sz="2000" smtClean="0"/>
              <a:t>give  beam of  200MeV/c in MICE absorber </a:t>
            </a:r>
            <a:br>
              <a:rPr lang="en-US" sz="2000" smtClean="0"/>
            </a:br>
            <a:r>
              <a:rPr lang="en-US" sz="2000" smtClean="0"/>
              <a:t>                                     6mm emittance in first tracker </a:t>
            </a:r>
          </a:p>
        </p:txBody>
      </p:sp>
      <p:pic>
        <p:nvPicPr>
          <p:cNvPr id="2970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133600"/>
            <a:ext cx="7086600" cy="43910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9702" name="Text Box 5"/>
          <p:cNvSpPr txBox="1">
            <a:spLocks noChangeArrowheads="1"/>
          </p:cNvSpPr>
          <p:nvPr/>
        </p:nvSpPr>
        <p:spPr bwMode="auto">
          <a:xfrm>
            <a:off x="8153400" y="2667000"/>
            <a:ext cx="679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latin typeface="Arial" pitchFamily="34" charset="0"/>
              </a:rPr>
              <a:t>Data</a:t>
            </a:r>
          </a:p>
        </p:txBody>
      </p:sp>
      <p:sp>
        <p:nvSpPr>
          <p:cNvPr id="29703" name="Text Box 6"/>
          <p:cNvSpPr txBox="1">
            <a:spLocks noChangeArrowheads="1"/>
          </p:cNvSpPr>
          <p:nvPr/>
        </p:nvSpPr>
        <p:spPr bwMode="auto">
          <a:xfrm>
            <a:off x="8229600" y="5181600"/>
            <a:ext cx="539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latin typeface="Arial" pitchFamily="34" charset="0"/>
              </a:rPr>
              <a:t>MC</a:t>
            </a:r>
          </a:p>
        </p:txBody>
      </p:sp>
      <p:sp>
        <p:nvSpPr>
          <p:cNvPr id="29704" name="Text Box 9"/>
          <p:cNvSpPr txBox="1">
            <a:spLocks noChangeArrowheads="1"/>
          </p:cNvSpPr>
          <p:nvPr/>
        </p:nvSpPr>
        <p:spPr bwMode="auto">
          <a:xfrm>
            <a:off x="1143000" y="1828800"/>
            <a:ext cx="2063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solidFill>
                  <a:srgbClr val="0033CC"/>
                </a:solidFill>
                <a:latin typeface="Arial" pitchFamily="34" charset="0"/>
              </a:rPr>
              <a:t>y (mm) vs x (mm)</a:t>
            </a:r>
          </a:p>
        </p:txBody>
      </p:sp>
      <p:sp>
        <p:nvSpPr>
          <p:cNvPr id="29705" name="Text Box 10"/>
          <p:cNvSpPr txBox="1">
            <a:spLocks noChangeArrowheads="1"/>
          </p:cNvSpPr>
          <p:nvPr/>
        </p:nvSpPr>
        <p:spPr bwMode="auto">
          <a:xfrm>
            <a:off x="3505200" y="1828800"/>
            <a:ext cx="2273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solidFill>
                  <a:srgbClr val="0033CC"/>
                </a:solidFill>
                <a:latin typeface="Arial" pitchFamily="34" charset="0"/>
              </a:rPr>
              <a:t>x</a:t>
            </a:r>
            <a:r>
              <a:rPr lang="en-US" sz="1800">
                <a:solidFill>
                  <a:srgbClr val="0033CC"/>
                </a:solidFill>
                <a:latin typeface="Arial" pitchFamily="34" charset="0"/>
                <a:sym typeface="Symbol" pitchFamily="18" charset="2"/>
              </a:rPr>
              <a:t></a:t>
            </a:r>
            <a:r>
              <a:rPr lang="en-US" sz="1800">
                <a:solidFill>
                  <a:srgbClr val="0033CC"/>
                </a:solidFill>
                <a:latin typeface="Arial" pitchFamily="34" charset="0"/>
              </a:rPr>
              <a:t> (mrad) vs x (mm)</a:t>
            </a:r>
          </a:p>
        </p:txBody>
      </p:sp>
      <p:sp>
        <p:nvSpPr>
          <p:cNvPr id="29706" name="Text Box 11"/>
          <p:cNvSpPr txBox="1">
            <a:spLocks noChangeArrowheads="1"/>
          </p:cNvSpPr>
          <p:nvPr/>
        </p:nvSpPr>
        <p:spPr bwMode="auto">
          <a:xfrm>
            <a:off x="5943600" y="1828800"/>
            <a:ext cx="2273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1800">
                <a:solidFill>
                  <a:srgbClr val="0033CC"/>
                </a:solidFill>
                <a:latin typeface="Arial" pitchFamily="34" charset="0"/>
              </a:rPr>
              <a:t>y</a:t>
            </a:r>
            <a:r>
              <a:rPr lang="en-US" sz="1800">
                <a:solidFill>
                  <a:srgbClr val="0033CC"/>
                </a:solidFill>
                <a:latin typeface="Arial" pitchFamily="34" charset="0"/>
                <a:sym typeface="Symbol" pitchFamily="18" charset="2"/>
              </a:rPr>
              <a:t></a:t>
            </a:r>
            <a:r>
              <a:rPr lang="en-US" sz="1800">
                <a:solidFill>
                  <a:srgbClr val="0033CC"/>
                </a:solidFill>
                <a:latin typeface="Arial" pitchFamily="34" charset="0"/>
              </a:rPr>
              <a:t> (mrad) vs y (mm)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46C32-E805-49E4-9A51-52873ECC7DA0}" type="slidenum">
              <a:rPr lang="en-US"/>
              <a:pPr/>
              <a:t>17</a:t>
            </a:fld>
            <a:endParaRPr lang="en-US"/>
          </a:p>
        </p:txBody>
      </p:sp>
      <p:sp>
        <p:nvSpPr>
          <p:cNvPr id="649218" name="Text Box 2"/>
          <p:cNvSpPr txBox="1">
            <a:spLocks noChangeArrowheads="1"/>
          </p:cNvSpPr>
          <p:nvPr/>
        </p:nvSpPr>
        <p:spPr bwMode="auto">
          <a:xfrm>
            <a:off x="735013" y="0"/>
            <a:ext cx="5362575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solidFill>
                  <a:srgbClr val="0000FF"/>
                </a:solidFill>
              </a:rPr>
              <a:t>MICE STEP I </a:t>
            </a:r>
            <a:endParaRPr lang="en-US" sz="2400"/>
          </a:p>
          <a:p>
            <a:r>
              <a:rPr lang="en-US"/>
              <a:t>Superb data taking end 2009 and summer 2010!</a:t>
            </a:r>
          </a:p>
          <a:p>
            <a:endParaRPr lang="en-US"/>
          </a:p>
          <a:p>
            <a:r>
              <a:rPr lang="en-US" sz="2400">
                <a:solidFill>
                  <a:srgbClr val="0000FF"/>
                </a:solidFill>
              </a:rPr>
              <a:t>GOALS ACHIEVED</a:t>
            </a:r>
            <a:r>
              <a:rPr lang="en-US"/>
              <a:t>  </a:t>
            </a:r>
          </a:p>
          <a:p>
            <a:r>
              <a:rPr lang="en-US"/>
              <a:t>See presentation by M. Rayner at FAC in Jan 2011</a:t>
            </a:r>
          </a:p>
          <a:p>
            <a:r>
              <a:rPr lang="en-US"/>
              <a:t>Rates limited by beam loss induced in ISIS. </a:t>
            </a:r>
            <a:endParaRPr lang="en-US">
              <a:sym typeface="Symbol" pitchFamily="18" charset="2"/>
            </a:endParaRPr>
          </a:p>
          <a:p>
            <a:endParaRPr lang="en-US">
              <a:sym typeface="Symbol" pitchFamily="18" charset="2"/>
            </a:endParaRPr>
          </a:p>
        </p:txBody>
      </p:sp>
      <p:pic>
        <p:nvPicPr>
          <p:cNvPr id="64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075" y="1871663"/>
            <a:ext cx="7659688" cy="49863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AB066-F9FC-4122-8B0E-2074FC25B327}" type="slidenum">
              <a:rPr lang="en-US"/>
              <a:pPr/>
              <a:t>18</a:t>
            </a:fld>
            <a:endParaRPr lang="en-US"/>
          </a:p>
        </p:txBody>
      </p:sp>
      <p:sp>
        <p:nvSpPr>
          <p:cNvPr id="657410" name="Text Box 2"/>
          <p:cNvSpPr txBox="1">
            <a:spLocks noChangeArrowheads="1"/>
          </p:cNvSpPr>
          <p:nvPr/>
        </p:nvSpPr>
        <p:spPr bwMode="auto">
          <a:xfrm>
            <a:off x="1043608" y="1225689"/>
            <a:ext cx="766857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-- required </a:t>
            </a:r>
            <a:r>
              <a:rPr lang="en-US" dirty="0" err="1"/>
              <a:t>muon</a:t>
            </a:r>
            <a:r>
              <a:rPr lang="en-US" dirty="0"/>
              <a:t> rate is ~50/200 per pulse without (</a:t>
            </a:r>
            <a:r>
              <a:rPr lang="en-US" dirty="0" err="1"/>
              <a:t>stepI</a:t>
            </a:r>
            <a:r>
              <a:rPr lang="en-US" dirty="0"/>
              <a:t>-IV)/with (</a:t>
            </a:r>
            <a:r>
              <a:rPr lang="en-US" dirty="0" err="1"/>
              <a:t>StepV</a:t>
            </a:r>
            <a:r>
              <a:rPr lang="en-US" dirty="0"/>
              <a:t>-VI) RF</a:t>
            </a:r>
          </a:p>
          <a:p>
            <a:endParaRPr lang="en-US" dirty="0"/>
          </a:p>
          <a:p>
            <a:r>
              <a:rPr lang="en-US" dirty="0"/>
              <a:t>-- limitation is irradiation in ISIS due to beam losses induced by MICE target</a:t>
            </a:r>
          </a:p>
          <a:p>
            <a:r>
              <a:rPr lang="en-US" dirty="0"/>
              <a:t>    measured in Volts on Beam Line Monitors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-- observed rates in MICE 2010 (6mm beam) </a:t>
            </a:r>
          </a:p>
          <a:p>
            <a:r>
              <a:rPr lang="en-US" dirty="0"/>
              <a:t>     </a:t>
            </a:r>
          </a:p>
          <a:p>
            <a:r>
              <a:rPr lang="en-US" dirty="0"/>
              <a:t>   5 TOF1/ms/V_BLM for </a:t>
            </a:r>
            <a:r>
              <a:rPr lang="en-US" dirty="0">
                <a:sym typeface="Symbol" pitchFamily="18" charset="2"/>
              </a:rPr>
              <a:t></a:t>
            </a:r>
            <a:r>
              <a:rPr lang="en-US" sz="2400" baseline="30000" dirty="0">
                <a:sym typeface="Symbol" pitchFamily="18" charset="2"/>
              </a:rPr>
              <a:t>-</a:t>
            </a:r>
            <a:r>
              <a:rPr lang="en-US" baseline="30000" dirty="0">
                <a:sym typeface="Symbol" pitchFamily="18" charset="2"/>
              </a:rPr>
              <a:t> </a:t>
            </a:r>
            <a:r>
              <a:rPr lang="en-US" dirty="0">
                <a:sym typeface="Symbol" pitchFamily="18" charset="2"/>
              </a:rPr>
              <a:t>beam, </a:t>
            </a:r>
          </a:p>
          <a:p>
            <a:r>
              <a:rPr lang="en-US" dirty="0">
                <a:sym typeface="Symbol" pitchFamily="18" charset="2"/>
              </a:rPr>
              <a:t>  30 </a:t>
            </a:r>
            <a:r>
              <a:rPr lang="en-US" dirty="0"/>
              <a:t>TOF1/ms/V_BLM for </a:t>
            </a:r>
            <a:r>
              <a:rPr lang="en-US" dirty="0">
                <a:sym typeface="Symbol" pitchFamily="18" charset="2"/>
              </a:rPr>
              <a:t></a:t>
            </a:r>
            <a:r>
              <a:rPr lang="en-US" sz="2400" baseline="30000" dirty="0">
                <a:sym typeface="Symbol" pitchFamily="18" charset="2"/>
              </a:rPr>
              <a:t>+</a:t>
            </a:r>
            <a:r>
              <a:rPr lang="en-US" baseline="30000" dirty="0">
                <a:sym typeface="Symbol" pitchFamily="18" charset="2"/>
              </a:rPr>
              <a:t> </a:t>
            </a:r>
            <a:r>
              <a:rPr lang="en-US" dirty="0">
                <a:sym typeface="Symbol" pitchFamily="18" charset="2"/>
              </a:rPr>
              <a:t>beam</a:t>
            </a:r>
          </a:p>
          <a:p>
            <a:endParaRPr lang="en-US" dirty="0"/>
          </a:p>
          <a:p>
            <a:r>
              <a:rPr lang="en-US" dirty="0"/>
              <a:t>following a series of dedicated irradiation runs and measurements of activation</a:t>
            </a:r>
          </a:p>
          <a:p>
            <a:r>
              <a:rPr lang="en-US" dirty="0"/>
              <a:t>ISIS allowed us to run </a:t>
            </a:r>
            <a:r>
              <a:rPr lang="en-US" dirty="0">
                <a:solidFill>
                  <a:srgbClr val="FF0000"/>
                </a:solidFill>
              </a:rPr>
              <a:t>routinely at 2V</a:t>
            </a:r>
            <a:r>
              <a:rPr lang="en-US" dirty="0"/>
              <a:t> and even tried up to 10V. </a:t>
            </a:r>
          </a:p>
          <a:p>
            <a:endParaRPr lang="en-US" dirty="0"/>
          </a:p>
          <a:p>
            <a:r>
              <a:rPr lang="en-US" dirty="0">
                <a:solidFill>
                  <a:srgbClr val="0000CC"/>
                </a:solidFill>
              </a:rPr>
              <a:t>We are within range for STEPS I-IV </a:t>
            </a:r>
            <a:r>
              <a:rPr lang="en-US" dirty="0" smtClean="0">
                <a:solidFill>
                  <a:srgbClr val="0000CC"/>
                </a:solidFill>
              </a:rPr>
              <a:t>, </a:t>
            </a:r>
          </a:p>
          <a:p>
            <a:r>
              <a:rPr lang="en-US" dirty="0" smtClean="0">
                <a:solidFill>
                  <a:srgbClr val="0000CC"/>
                </a:solidFill>
              </a:rPr>
              <a:t>routinely running with 150 </a:t>
            </a:r>
            <a:r>
              <a:rPr lang="en-US" dirty="0" err="1" smtClean="0">
                <a:solidFill>
                  <a:srgbClr val="0000CC"/>
                </a:solidFill>
              </a:rPr>
              <a:t>pions</a:t>
            </a:r>
            <a:r>
              <a:rPr lang="en-US" dirty="0" smtClean="0">
                <a:solidFill>
                  <a:srgbClr val="0000CC"/>
                </a:solidFill>
              </a:rPr>
              <a:t> or 50 </a:t>
            </a:r>
            <a:r>
              <a:rPr lang="en-US" dirty="0" err="1" smtClean="0">
                <a:solidFill>
                  <a:srgbClr val="0000CC"/>
                </a:solidFill>
              </a:rPr>
              <a:t>muons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smtClean="0">
                <a:solidFill>
                  <a:srgbClr val="0000CC"/>
                </a:solidFill>
              </a:rPr>
              <a:t>per pulse </a:t>
            </a:r>
            <a:endParaRPr lang="en-US" dirty="0">
              <a:solidFill>
                <a:srgbClr val="0000CC"/>
              </a:solidFill>
            </a:endParaRPr>
          </a:p>
          <a:p>
            <a:endParaRPr lang="en-US" dirty="0">
              <a:solidFill>
                <a:srgbClr val="0000CC"/>
              </a:solidFill>
            </a:endParaRPr>
          </a:p>
          <a:p>
            <a:r>
              <a:rPr lang="en-US" u="sng" dirty="0"/>
              <a:t>further studies on how to get more </a:t>
            </a:r>
            <a:r>
              <a:rPr lang="en-US" u="sng" dirty="0" err="1"/>
              <a:t>muons</a:t>
            </a:r>
            <a:r>
              <a:rPr lang="en-US" u="sng" dirty="0"/>
              <a:t> per losses are ongoing </a:t>
            </a:r>
          </a:p>
          <a:p>
            <a:r>
              <a:rPr lang="en-US" u="sng" dirty="0"/>
              <a:t>(beam bump, timing, faster dip, etc..)  </a:t>
            </a:r>
          </a:p>
          <a:p>
            <a:endParaRPr lang="en-US" u="sng" dirty="0"/>
          </a:p>
          <a:p>
            <a:endParaRPr lang="en-US" u="sng" dirty="0"/>
          </a:p>
        </p:txBody>
      </p:sp>
      <p:sp>
        <p:nvSpPr>
          <p:cNvPr id="657411" name="Text Box 3"/>
          <p:cNvSpPr txBox="1">
            <a:spLocks noChangeArrowheads="1"/>
          </p:cNvSpPr>
          <p:nvPr/>
        </p:nvSpPr>
        <p:spPr bwMode="auto">
          <a:xfrm>
            <a:off x="683568" y="476672"/>
            <a:ext cx="1897063" cy="4572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 </a:t>
            </a:r>
            <a:r>
              <a:rPr lang="en-US" sz="2400" dirty="0" err="1"/>
              <a:t>muon</a:t>
            </a:r>
            <a:r>
              <a:rPr lang="en-US" sz="2400" dirty="0"/>
              <a:t> rates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ICE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47800"/>
            <a:ext cx="9144000" cy="40600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2600" y="5715000"/>
            <a:ext cx="1008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supports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96200" y="3429000"/>
            <a:ext cx="1008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supports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rot="10800000">
            <a:off x="1219200" y="5181600"/>
            <a:ext cx="6858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rot="5400000" flipH="1" flipV="1">
            <a:off x="1905000" y="5257800"/>
            <a:ext cx="7620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V="1">
            <a:off x="7391400" y="2895600"/>
            <a:ext cx="5334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 flipH="1" flipV="1">
            <a:off x="8001000" y="2743200"/>
            <a:ext cx="91440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962400" y="4572000"/>
            <a:ext cx="30640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 support inside magnet</a:t>
            </a:r>
          </a:p>
          <a:p>
            <a:r>
              <a:rPr lang="en-US" dirty="0" smtClean="0"/>
              <a:t>independent of magnet shape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rot="16200000" flipV="1">
            <a:off x="4724400" y="3962400"/>
            <a:ext cx="7620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04800" y="381000"/>
            <a:ext cx="595015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FIELD MAPPING</a:t>
            </a:r>
          </a:p>
          <a:p>
            <a:r>
              <a:rPr lang="fr-CH" sz="2800" b="1" dirty="0" smtClean="0"/>
              <a:t>UNIGE + CERN F. Bergsma, P.-A. </a:t>
            </a:r>
            <a:r>
              <a:rPr lang="fr-CH" sz="2800" b="1" dirty="0" err="1" smtClean="0"/>
              <a:t>Giudici</a:t>
            </a:r>
            <a:endParaRPr lang="en-US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228600" y="2590800"/>
            <a:ext cx="1857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Revolving disc</a:t>
            </a:r>
          </a:p>
          <a:p>
            <a:r>
              <a:rPr lang="en-US" dirty="0" smtClean="0"/>
              <a:t>step size 5 degree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990600" y="3200400"/>
            <a:ext cx="1219200" cy="609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548680"/>
            <a:ext cx="8563242" cy="59093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 smtClean="0"/>
              <a:t>MICE </a:t>
            </a:r>
            <a:r>
              <a:rPr lang="fr-CH" b="1" dirty="0" err="1" smtClean="0"/>
              <a:t>activities</a:t>
            </a:r>
            <a:r>
              <a:rPr lang="fr-CH" b="1" dirty="0" smtClean="0"/>
              <a:t> by </a:t>
            </a:r>
            <a:r>
              <a:rPr lang="fr-CH" b="1" dirty="0" err="1" smtClean="0"/>
              <a:t>University</a:t>
            </a:r>
            <a:r>
              <a:rPr lang="fr-CH" b="1" dirty="0" smtClean="0"/>
              <a:t> of Geneva</a:t>
            </a:r>
          </a:p>
          <a:p>
            <a:endParaRPr lang="fr-CH" dirty="0"/>
          </a:p>
          <a:p>
            <a:pPr marL="342900" indent="-342900">
              <a:buAutoNum type="arabicPeriod"/>
            </a:pPr>
            <a:r>
              <a:rPr lang="fr-CH" dirty="0" smtClean="0"/>
              <a:t>DAQ/trigger </a:t>
            </a:r>
            <a:r>
              <a:rPr lang="fr-CH" dirty="0" err="1" smtClean="0"/>
              <a:t>responsibility</a:t>
            </a:r>
            <a:r>
              <a:rPr lang="fr-CH" dirty="0" smtClean="0"/>
              <a:t>  </a:t>
            </a:r>
          </a:p>
          <a:p>
            <a:pPr marL="342900" indent="-342900"/>
            <a:r>
              <a:rPr lang="fr-CH" dirty="0" smtClean="0"/>
              <a:t>                    -- Edda </a:t>
            </a:r>
            <a:r>
              <a:rPr lang="fr-CH" dirty="0" err="1" smtClean="0"/>
              <a:t>Gschwendtner</a:t>
            </a:r>
            <a:r>
              <a:rPr lang="fr-CH" dirty="0" smtClean="0"/>
              <a:t> (2003-2005) </a:t>
            </a:r>
          </a:p>
          <a:p>
            <a:pPr marL="342900" indent="-342900"/>
            <a:r>
              <a:rPr lang="fr-CH" dirty="0"/>
              <a:t> </a:t>
            </a:r>
            <a:r>
              <a:rPr lang="fr-CH" dirty="0" smtClean="0"/>
              <a:t>                       </a:t>
            </a:r>
            <a:r>
              <a:rPr lang="fr-CH" dirty="0" err="1" smtClean="0"/>
              <a:t>Jean-Sebastien</a:t>
            </a:r>
            <a:r>
              <a:rPr lang="fr-CH" dirty="0" smtClean="0"/>
              <a:t> </a:t>
            </a:r>
            <a:r>
              <a:rPr lang="fr-CH" dirty="0" err="1" smtClean="0"/>
              <a:t>Graulich</a:t>
            </a:r>
            <a:r>
              <a:rPr lang="fr-CH" dirty="0" smtClean="0"/>
              <a:t> (2005-06/2011) « JSG »</a:t>
            </a:r>
          </a:p>
          <a:p>
            <a:pPr marL="342900" indent="-342900"/>
            <a:r>
              <a:rPr lang="fr-CH" dirty="0"/>
              <a:t> </a:t>
            </a:r>
            <a:r>
              <a:rPr lang="fr-CH" dirty="0" smtClean="0"/>
              <a:t>                       </a:t>
            </a:r>
            <a:r>
              <a:rPr lang="fr-CH" dirty="0" err="1" smtClean="0"/>
              <a:t>Yordan</a:t>
            </a:r>
            <a:r>
              <a:rPr lang="fr-CH" dirty="0" smtClean="0"/>
              <a:t> </a:t>
            </a:r>
            <a:r>
              <a:rPr lang="fr-CH" dirty="0" err="1" smtClean="0"/>
              <a:t>Karadhzov</a:t>
            </a:r>
            <a:r>
              <a:rPr lang="fr-CH" dirty="0" smtClean="0"/>
              <a:t> (03/2011 -- ) </a:t>
            </a:r>
          </a:p>
          <a:p>
            <a:pPr marL="342900" indent="-342900"/>
            <a:r>
              <a:rPr lang="fr-CH" dirty="0"/>
              <a:t> </a:t>
            </a:r>
            <a:r>
              <a:rPr lang="fr-CH" dirty="0" smtClean="0"/>
              <a:t>                    -- </a:t>
            </a:r>
            <a:r>
              <a:rPr lang="fr-CH" dirty="0" err="1" smtClean="0"/>
              <a:t>students</a:t>
            </a:r>
            <a:r>
              <a:rPr lang="fr-CH" dirty="0" smtClean="0"/>
              <a:t>: </a:t>
            </a:r>
            <a:r>
              <a:rPr lang="fr-CH" dirty="0" err="1" smtClean="0"/>
              <a:t>Vassil</a:t>
            </a:r>
            <a:r>
              <a:rPr lang="fr-CH" dirty="0" smtClean="0"/>
              <a:t> </a:t>
            </a:r>
            <a:r>
              <a:rPr lang="fr-CH" dirty="0" err="1" smtClean="0"/>
              <a:t>Verguilov</a:t>
            </a:r>
            <a:r>
              <a:rPr lang="fr-CH" dirty="0" smtClean="0"/>
              <a:t> (2006-</a:t>
            </a:r>
            <a:r>
              <a:rPr lang="fr-CH" dirty="0" err="1" smtClean="0"/>
              <a:t>now</a:t>
            </a:r>
            <a:r>
              <a:rPr lang="fr-CH" dirty="0" smtClean="0"/>
              <a:t>) </a:t>
            </a:r>
          </a:p>
          <a:p>
            <a:pPr marL="342900" indent="-342900"/>
            <a:r>
              <a:rPr lang="fr-CH" dirty="0"/>
              <a:t> </a:t>
            </a:r>
            <a:r>
              <a:rPr lang="fr-CH" dirty="0" smtClean="0"/>
              <a:t>                    -- MICE DAQ (and VW Golf 1800 GLI 7313 TZ 01 </a:t>
            </a:r>
            <a:r>
              <a:rPr lang="fr-CH" dirty="0" err="1" smtClean="0"/>
              <a:t>aka</a:t>
            </a:r>
            <a:r>
              <a:rPr lang="fr-CH" dirty="0" smtClean="0"/>
              <a:t> ‘the shed’ or ‘the </a:t>
            </a:r>
            <a:r>
              <a:rPr lang="fr-CH" dirty="0" err="1" smtClean="0"/>
              <a:t>whale</a:t>
            </a:r>
            <a:r>
              <a:rPr lang="fr-CH" dirty="0" smtClean="0"/>
              <a:t>’) </a:t>
            </a:r>
          </a:p>
          <a:p>
            <a:pPr marL="342900" indent="-342900"/>
            <a:r>
              <a:rPr lang="fr-CH" dirty="0"/>
              <a:t> </a:t>
            </a:r>
            <a:r>
              <a:rPr lang="fr-CH" dirty="0" smtClean="0"/>
              <a:t>                        </a:t>
            </a:r>
            <a:r>
              <a:rPr lang="fr-CH" dirty="0" err="1" smtClean="0"/>
              <a:t>transported</a:t>
            </a:r>
            <a:r>
              <a:rPr lang="fr-CH" dirty="0" smtClean="0"/>
              <a:t> in </a:t>
            </a:r>
            <a:r>
              <a:rPr lang="fr-CH" dirty="0" err="1" smtClean="0"/>
              <a:t>summer</a:t>
            </a:r>
            <a:r>
              <a:rPr lang="fr-CH" dirty="0" smtClean="0"/>
              <a:t> 2007 to RAL</a:t>
            </a:r>
          </a:p>
          <a:p>
            <a:pPr marL="342900" indent="-342900"/>
            <a:endParaRPr lang="fr-CH" dirty="0" smtClean="0"/>
          </a:p>
          <a:p>
            <a:pPr marL="342900" indent="-342900"/>
            <a:r>
              <a:rPr lang="fr-CH" dirty="0" smtClean="0"/>
              <a:t> 2. JSG </a:t>
            </a:r>
            <a:r>
              <a:rPr lang="fr-CH" dirty="0" err="1" smtClean="0"/>
              <a:t>was</a:t>
            </a:r>
            <a:r>
              <a:rPr lang="fr-CH" dirty="0" smtClean="0"/>
              <a:t> « online </a:t>
            </a:r>
            <a:r>
              <a:rPr lang="fr-CH" dirty="0" err="1" smtClean="0"/>
              <a:t>coordinator</a:t>
            </a:r>
            <a:r>
              <a:rPr lang="fr-CH" dirty="0" smtClean="0"/>
              <a:t> » </a:t>
            </a:r>
            <a:r>
              <a:rPr lang="fr-CH" dirty="0" err="1" smtClean="0"/>
              <a:t>since</a:t>
            </a:r>
            <a:r>
              <a:rPr lang="fr-CH" dirty="0" smtClean="0"/>
              <a:t> </a:t>
            </a:r>
            <a:r>
              <a:rPr lang="fr-CH" dirty="0" err="1" smtClean="0"/>
              <a:t>summer</a:t>
            </a:r>
            <a:r>
              <a:rPr lang="fr-CH" dirty="0" smtClean="0"/>
              <a:t> 2009-2011 (</a:t>
            </a:r>
            <a:r>
              <a:rPr lang="fr-CH" dirty="0" err="1" smtClean="0"/>
              <a:t>now</a:t>
            </a:r>
            <a:r>
              <a:rPr lang="fr-CH" dirty="0" smtClean="0"/>
              <a:t> Linda </a:t>
            </a:r>
            <a:r>
              <a:rPr lang="fr-CH" dirty="0" err="1" smtClean="0"/>
              <a:t>Coney</a:t>
            </a:r>
            <a:r>
              <a:rPr lang="fr-CH" dirty="0" smtClean="0"/>
              <a:t>)</a:t>
            </a:r>
          </a:p>
          <a:p>
            <a:pPr marL="342900" indent="-342900"/>
            <a:endParaRPr lang="fr-CH" dirty="0"/>
          </a:p>
          <a:p>
            <a:pPr marL="342900" indent="-342900"/>
            <a:r>
              <a:rPr lang="fr-CH" dirty="0" smtClean="0"/>
              <a:t> 3. </a:t>
            </a:r>
            <a:r>
              <a:rPr lang="fr-CH" dirty="0" err="1" smtClean="0"/>
              <a:t>also</a:t>
            </a:r>
            <a:r>
              <a:rPr lang="fr-CH" dirty="0" smtClean="0"/>
              <a:t> </a:t>
            </a:r>
            <a:r>
              <a:rPr lang="fr-CH" dirty="0" err="1" smtClean="0"/>
              <a:t>contributed</a:t>
            </a:r>
            <a:r>
              <a:rPr lang="fr-CH" dirty="0" smtClean="0"/>
              <a:t> to TOF</a:t>
            </a:r>
          </a:p>
          <a:p>
            <a:pPr marL="342900" indent="-342900"/>
            <a:endParaRPr lang="fr-CH" dirty="0" smtClean="0"/>
          </a:p>
          <a:p>
            <a:pPr marL="342900" indent="-342900"/>
            <a:r>
              <a:rPr lang="fr-CH" dirty="0"/>
              <a:t> </a:t>
            </a:r>
            <a:r>
              <a:rPr lang="fr-CH" dirty="0" smtClean="0"/>
              <a:t>4. </a:t>
            </a:r>
            <a:r>
              <a:rPr lang="fr-CH" dirty="0" err="1" smtClean="0"/>
              <a:t>now</a:t>
            </a:r>
            <a:r>
              <a:rPr lang="fr-CH" dirty="0" smtClean="0"/>
              <a:t> EMR construction and tests in collaboration </a:t>
            </a:r>
            <a:r>
              <a:rPr lang="fr-CH" dirty="0" err="1" smtClean="0"/>
              <a:t>with</a:t>
            </a:r>
            <a:r>
              <a:rPr lang="fr-CH" dirty="0" smtClean="0"/>
              <a:t> </a:t>
            </a:r>
            <a:r>
              <a:rPr lang="fr-CH" dirty="0" err="1" smtClean="0"/>
              <a:t>Como</a:t>
            </a:r>
            <a:r>
              <a:rPr lang="fr-CH" dirty="0" smtClean="0"/>
              <a:t>/Trieste </a:t>
            </a:r>
          </a:p>
          <a:p>
            <a:pPr marL="342900" indent="-342900"/>
            <a:r>
              <a:rPr lang="fr-CH" dirty="0"/>
              <a:t> </a:t>
            </a:r>
            <a:r>
              <a:rPr lang="fr-CH" dirty="0" smtClean="0"/>
              <a:t>     (</a:t>
            </a:r>
            <a:r>
              <a:rPr lang="fr-CH" dirty="0" err="1" smtClean="0"/>
              <a:t>see</a:t>
            </a:r>
            <a:r>
              <a:rPr lang="fr-CH" dirty="0" smtClean="0"/>
              <a:t> </a:t>
            </a:r>
            <a:r>
              <a:rPr lang="fr-CH" dirty="0" err="1" smtClean="0"/>
              <a:t>presentation</a:t>
            </a:r>
            <a:r>
              <a:rPr lang="fr-CH" dirty="0" smtClean="0"/>
              <a:t> by Davide) </a:t>
            </a:r>
          </a:p>
          <a:p>
            <a:pPr marL="342900" indent="-342900"/>
            <a:endParaRPr lang="fr-CH" dirty="0"/>
          </a:p>
          <a:p>
            <a:pPr marL="342900" indent="-342900"/>
            <a:r>
              <a:rPr lang="fr-CH" dirty="0" smtClean="0"/>
              <a:t>5. Field </a:t>
            </a:r>
            <a:r>
              <a:rPr lang="fr-CH" dirty="0" err="1" smtClean="0"/>
              <a:t>mapping</a:t>
            </a:r>
            <a:r>
              <a:rPr lang="fr-CH" dirty="0" smtClean="0"/>
              <a:t> (</a:t>
            </a:r>
            <a:r>
              <a:rPr lang="fr-CH" dirty="0" err="1" smtClean="0"/>
              <a:t>with</a:t>
            </a:r>
            <a:r>
              <a:rPr lang="fr-CH" dirty="0" smtClean="0"/>
              <a:t> CERN)</a:t>
            </a:r>
          </a:p>
          <a:p>
            <a:pPr marL="342900" indent="-342900"/>
            <a:endParaRPr lang="fr-CH" dirty="0"/>
          </a:p>
          <a:p>
            <a:pPr marL="342900" indent="-342900"/>
            <a:r>
              <a:rPr lang="fr-CH" dirty="0"/>
              <a:t>6</a:t>
            </a:r>
            <a:r>
              <a:rPr lang="fr-CH" dirty="0" smtClean="0"/>
              <a:t>. </a:t>
            </a:r>
            <a:r>
              <a:rPr lang="fr-CH" dirty="0" err="1" smtClean="0"/>
              <a:t>Also</a:t>
            </a:r>
            <a:r>
              <a:rPr lang="fr-CH" dirty="0" smtClean="0"/>
              <a:t> MICE </a:t>
            </a:r>
            <a:r>
              <a:rPr lang="fr-CH" dirty="0" err="1" smtClean="0"/>
              <a:t>spokesperson</a:t>
            </a:r>
            <a:r>
              <a:rPr lang="fr-CH" dirty="0" smtClean="0"/>
              <a:t> (lots of </a:t>
            </a:r>
            <a:r>
              <a:rPr lang="fr-CH" dirty="0" err="1" smtClean="0"/>
              <a:t>travel</a:t>
            </a:r>
            <a:r>
              <a:rPr lang="fr-CH" dirty="0" smtClean="0"/>
              <a:t>, </a:t>
            </a:r>
            <a:r>
              <a:rPr lang="fr-CH" dirty="0" err="1" smtClean="0"/>
              <a:t>committees</a:t>
            </a:r>
            <a:r>
              <a:rPr lang="fr-CH" dirty="0" smtClean="0"/>
              <a:t>, </a:t>
            </a:r>
            <a:r>
              <a:rPr lang="fr-CH" dirty="0" err="1" smtClean="0"/>
              <a:t>boards</a:t>
            </a:r>
            <a:r>
              <a:rPr lang="fr-CH" dirty="0" smtClean="0"/>
              <a:t>, meetings) </a:t>
            </a:r>
          </a:p>
          <a:p>
            <a:pPr marL="342900" indent="-342900"/>
            <a:endParaRPr lang="fr-CH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017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6248400" y="4267200"/>
            <a:ext cx="1981200" cy="190500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828800" y="2514600"/>
            <a:ext cx="4343400" cy="411480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200400" y="2514600"/>
            <a:ext cx="1447800" cy="609600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514600" y="3886200"/>
            <a:ext cx="7360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5 m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52800" y="2743200"/>
            <a:ext cx="7360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2 m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2618203">
            <a:off x="6713794" y="4774352"/>
            <a:ext cx="1388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400 mm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53000" y="3429000"/>
            <a:ext cx="12160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cradles</a:t>
            </a:r>
            <a:endParaRPr lang="en-US" sz="2800" dirty="0"/>
          </a:p>
        </p:txBody>
      </p:sp>
      <p:cxnSp>
        <p:nvCxnSpPr>
          <p:cNvPr id="16" name="Straight Arrow Connector 15"/>
          <p:cNvCxnSpPr/>
          <p:nvPr/>
        </p:nvCxnSpPr>
        <p:spPr>
          <a:xfrm rot="10800000" flipV="1">
            <a:off x="4343400" y="3810000"/>
            <a:ext cx="685800" cy="3048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rot="5400000">
            <a:off x="4800600" y="3962400"/>
            <a:ext cx="533400" cy="3810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1" idx="2"/>
          </p:cNvCxnSpPr>
          <p:nvPr/>
        </p:nvCxnSpPr>
        <p:spPr>
          <a:xfrm rot="5400000">
            <a:off x="5023320" y="4339100"/>
            <a:ext cx="924580" cy="15082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52400" y="3429000"/>
            <a:ext cx="25757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Cradles need rectification</a:t>
            </a:r>
            <a:endParaRPr lang="en-US" dirty="0">
              <a:solidFill>
                <a:srgbClr val="FFFF00"/>
              </a:solidFill>
            </a:endParaRPr>
          </a:p>
        </p:txBody>
      </p:sp>
      <p:cxnSp>
        <p:nvCxnSpPr>
          <p:cNvPr id="23" name="Straight Arrow Connector 22"/>
          <p:cNvCxnSpPr>
            <a:stCxn id="21" idx="3"/>
          </p:cNvCxnSpPr>
          <p:nvPr/>
        </p:nvCxnSpPr>
        <p:spPr>
          <a:xfrm flipV="1">
            <a:off x="2728170" y="3581400"/>
            <a:ext cx="1386630" cy="322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OV01784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52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B8DB65-1C94-4EA1-B4E0-893CDBF16FA6}" type="slidenum">
              <a:rPr lang="en-US"/>
              <a:pPr/>
              <a:t>22</a:t>
            </a:fld>
            <a:endParaRPr lang="en-US"/>
          </a:p>
        </p:txBody>
      </p:sp>
      <p:sp>
        <p:nvSpPr>
          <p:cNvPr id="647170" name="Text Box 2"/>
          <p:cNvSpPr txBox="1">
            <a:spLocks noChangeArrowheads="1"/>
          </p:cNvSpPr>
          <p:nvPr/>
        </p:nvSpPr>
        <p:spPr bwMode="auto">
          <a:xfrm>
            <a:off x="693738" y="61913"/>
            <a:ext cx="698563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/>
              <a:t>                ISIS </a:t>
            </a:r>
            <a:r>
              <a:rPr lang="en-US" sz="2400" dirty="0" smtClean="0"/>
              <a:t>running 2012-2013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  <a:p>
            <a:r>
              <a:rPr lang="en-US" dirty="0"/>
              <a:t>Typical year consists of 5 ISIS ‘user runs’ of ~35 days each + run-ups, MP.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fr-CH" dirty="0" smtClean="0">
              <a:solidFill>
                <a:srgbClr val="0000FF"/>
              </a:solidFill>
            </a:endParaRPr>
          </a:p>
          <a:p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5 </a:t>
            </a:r>
            <a:r>
              <a:rPr lang="en-US" dirty="0" smtClean="0">
                <a:solidFill>
                  <a:srgbClr val="0000FF"/>
                </a:solidFill>
              </a:rPr>
              <a:t>more periods </a:t>
            </a:r>
            <a:r>
              <a:rPr lang="en-US" dirty="0">
                <a:solidFill>
                  <a:srgbClr val="0000FF"/>
                </a:solidFill>
              </a:rPr>
              <a:t>April 2013 to April </a:t>
            </a:r>
            <a:r>
              <a:rPr lang="en-US" dirty="0" smtClean="0">
                <a:solidFill>
                  <a:srgbClr val="0000FF"/>
                </a:solidFill>
              </a:rPr>
              <a:t>2014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 additional </a:t>
            </a:r>
            <a:r>
              <a:rPr lang="en-US" dirty="0">
                <a:solidFill>
                  <a:srgbClr val="0000FF"/>
                </a:solidFill>
              </a:rPr>
              <a:t>step IV running </a:t>
            </a:r>
            <a:r>
              <a:rPr lang="en-US" dirty="0" smtClean="0">
                <a:solidFill>
                  <a:srgbClr val="0000FF"/>
                </a:solidFill>
              </a:rPr>
              <a:t>         </a:t>
            </a:r>
            <a:r>
              <a:rPr lang="en-US" dirty="0">
                <a:solidFill>
                  <a:srgbClr val="0000FF"/>
                </a:solidFill>
                <a:sym typeface="Wingdings" pitchFamily="2" charset="2"/>
              </a:rPr>
              <a:t>+</a:t>
            </a:r>
            <a:r>
              <a:rPr lang="en-US" dirty="0" smtClean="0">
                <a:solidFill>
                  <a:srgbClr val="0000FF"/>
                </a:solidFill>
                <a:sym typeface="Wingdings" pitchFamily="2" charset="2"/>
              </a:rPr>
              <a:t>     </a:t>
            </a:r>
            <a:r>
              <a:rPr lang="en-US" dirty="0" smtClean="0">
                <a:solidFill>
                  <a:srgbClr val="0000FF"/>
                </a:solidFill>
              </a:rPr>
              <a:t> Step V installation (priority)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>
                <a:solidFill>
                  <a:srgbClr val="0000FF"/>
                </a:solidFill>
              </a:rPr>
              <a:t>Next Long </a:t>
            </a:r>
            <a:r>
              <a:rPr lang="en-US" dirty="0" smtClean="0">
                <a:solidFill>
                  <a:srgbClr val="0000FF"/>
                </a:solidFill>
              </a:rPr>
              <a:t>Shut </a:t>
            </a:r>
            <a:r>
              <a:rPr lang="en-US" dirty="0">
                <a:solidFill>
                  <a:srgbClr val="0000FF"/>
                </a:solidFill>
              </a:rPr>
              <a:t>Down envisaged: Aug. 2014 to February 2015</a:t>
            </a:r>
          </a:p>
        </p:txBody>
      </p:sp>
      <p:pic>
        <p:nvPicPr>
          <p:cNvPr id="64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975" y="1152525"/>
            <a:ext cx="746760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47172" name="Text Box 4"/>
          <p:cNvSpPr txBox="1">
            <a:spLocks noChangeArrowheads="1"/>
          </p:cNvSpPr>
          <p:nvPr/>
        </p:nvSpPr>
        <p:spPr bwMode="auto">
          <a:xfrm>
            <a:off x="7596336" y="1979548"/>
            <a:ext cx="1346200" cy="36933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/>
              <a:t>full EMR run</a:t>
            </a:r>
            <a:endParaRPr lang="en-US" dirty="0"/>
          </a:p>
        </p:txBody>
      </p:sp>
      <p:sp>
        <p:nvSpPr>
          <p:cNvPr id="647173" name="Text Box 5"/>
          <p:cNvSpPr txBox="1">
            <a:spLocks noChangeArrowheads="1"/>
          </p:cNvSpPr>
          <p:nvPr/>
        </p:nvSpPr>
        <p:spPr bwMode="auto">
          <a:xfrm>
            <a:off x="7668344" y="6093296"/>
            <a:ext cx="1092200" cy="5175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 err="1"/>
              <a:t>LiH</a:t>
            </a:r>
            <a:r>
              <a:rPr lang="en-US" sz="1400" dirty="0"/>
              <a:t> wedge</a:t>
            </a:r>
          </a:p>
          <a:p>
            <a:r>
              <a:rPr lang="en-US" sz="1400" dirty="0"/>
              <a:t>+ reserve </a:t>
            </a:r>
          </a:p>
        </p:txBody>
      </p:sp>
      <p:sp>
        <p:nvSpPr>
          <p:cNvPr id="647174" name="Text Box 6"/>
          <p:cNvSpPr txBox="1">
            <a:spLocks noChangeArrowheads="1"/>
          </p:cNvSpPr>
          <p:nvPr/>
        </p:nvSpPr>
        <p:spPr bwMode="auto">
          <a:xfrm>
            <a:off x="7635254" y="2492896"/>
            <a:ext cx="1508746" cy="147732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Step </a:t>
            </a:r>
            <a:r>
              <a:rPr lang="en-US" dirty="0">
                <a:solidFill>
                  <a:srgbClr val="0000FF"/>
                </a:solidFill>
              </a:rPr>
              <a:t>IV</a:t>
            </a:r>
            <a:endParaRPr lang="en-US" dirty="0"/>
          </a:p>
          <a:p>
            <a:endParaRPr lang="en-US" dirty="0" smtClean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0000FF"/>
                </a:solidFill>
              </a:rPr>
              <a:t>Installation +</a:t>
            </a:r>
          </a:p>
          <a:p>
            <a:endParaRPr lang="fr-CH" dirty="0" smtClean="0">
              <a:solidFill>
                <a:srgbClr val="0000FF"/>
              </a:solidFill>
            </a:endParaRPr>
          </a:p>
          <a:p>
            <a:r>
              <a:rPr lang="fr-CH" dirty="0" smtClean="0">
                <a:solidFill>
                  <a:srgbClr val="0000FF"/>
                </a:solidFill>
              </a:rPr>
              <a:t>Field </a:t>
            </a:r>
            <a:r>
              <a:rPr lang="fr-CH" dirty="0" err="1" smtClean="0">
                <a:solidFill>
                  <a:srgbClr val="0000FF"/>
                </a:solidFill>
              </a:rPr>
              <a:t>mapping</a:t>
            </a:r>
            <a:endParaRPr lang="en-US" dirty="0"/>
          </a:p>
        </p:txBody>
      </p:sp>
      <p:sp>
        <p:nvSpPr>
          <p:cNvPr id="647175" name="Text Box 7"/>
          <p:cNvSpPr txBox="1">
            <a:spLocks noChangeArrowheads="1"/>
          </p:cNvSpPr>
          <p:nvPr/>
        </p:nvSpPr>
        <p:spPr bwMode="auto">
          <a:xfrm>
            <a:off x="7454900" y="4725144"/>
            <a:ext cx="1689100" cy="5175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/>
              <a:t>Step IV: </a:t>
            </a:r>
          </a:p>
          <a:p>
            <a:r>
              <a:rPr lang="en-US" sz="1400" dirty="0"/>
              <a:t>empty/LH2/(</a:t>
            </a:r>
            <a:r>
              <a:rPr lang="en-US" sz="1400" dirty="0" err="1"/>
              <a:t>LHe</a:t>
            </a:r>
            <a:r>
              <a:rPr lang="en-US" sz="1400" dirty="0"/>
              <a:t>)</a:t>
            </a:r>
          </a:p>
        </p:txBody>
      </p:sp>
      <p:sp>
        <p:nvSpPr>
          <p:cNvPr id="647176" name="Text Box 8"/>
          <p:cNvSpPr txBox="1">
            <a:spLocks noChangeArrowheads="1"/>
          </p:cNvSpPr>
          <p:nvPr/>
        </p:nvSpPr>
        <p:spPr bwMode="auto">
          <a:xfrm>
            <a:off x="7596336" y="5445224"/>
            <a:ext cx="1355725" cy="5810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no absorber</a:t>
            </a:r>
          </a:p>
          <a:p>
            <a:r>
              <a:rPr lang="en-US" dirty="0"/>
              <a:t>flat </a:t>
            </a:r>
            <a:r>
              <a:rPr lang="en-US" dirty="0" err="1"/>
              <a:t>LiH</a:t>
            </a:r>
            <a:r>
              <a:rPr lang="en-US" dirty="0"/>
              <a:t> </a:t>
            </a:r>
          </a:p>
        </p:txBody>
      </p:sp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7596336" y="1268760"/>
            <a:ext cx="1346200" cy="646331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fr-CH" dirty="0" smtClean="0"/>
              <a:t>New </a:t>
            </a:r>
            <a:r>
              <a:rPr lang="fr-CH" dirty="0" err="1" smtClean="0"/>
              <a:t>target</a:t>
            </a:r>
            <a:r>
              <a:rPr lang="fr-CH" dirty="0" smtClean="0"/>
              <a:t>, </a:t>
            </a:r>
            <a:r>
              <a:rPr lang="fr-CH" dirty="0" err="1"/>
              <a:t>S</a:t>
            </a:r>
            <a:r>
              <a:rPr lang="fr-CH" dirty="0" err="1" smtClean="0"/>
              <a:t>tep</a:t>
            </a:r>
            <a:r>
              <a:rPr lang="fr-CH" dirty="0" smtClean="0"/>
              <a:t> I 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7092280" y="2132856"/>
            <a:ext cx="432048" cy="0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7092280" y="1484784"/>
            <a:ext cx="432048" cy="0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020272" y="4221088"/>
            <a:ext cx="432048" cy="0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7"/>
          <p:cNvSpPr txBox="1">
            <a:spLocks noChangeArrowheads="1"/>
          </p:cNvSpPr>
          <p:nvPr/>
        </p:nvSpPr>
        <p:spPr bwMode="auto">
          <a:xfrm>
            <a:off x="7438918" y="4077072"/>
            <a:ext cx="1705082" cy="30777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 smtClean="0"/>
              <a:t>Maybe some step IV 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7020272" y="4941168"/>
            <a:ext cx="432048" cy="0"/>
          </a:xfrm>
          <a:prstGeom prst="straightConnector1">
            <a:avLst/>
          </a:prstGeom>
          <a:ln w="539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908720"/>
            <a:ext cx="6017673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 err="1" smtClean="0">
                <a:solidFill>
                  <a:srgbClr val="0000FF"/>
                </a:solidFill>
              </a:rPr>
              <a:t>Estimated</a:t>
            </a:r>
            <a:r>
              <a:rPr lang="fr-CH" b="1" dirty="0" smtClean="0">
                <a:solidFill>
                  <a:srgbClr val="0000FF"/>
                </a:solidFill>
              </a:rPr>
              <a:t> </a:t>
            </a:r>
            <a:r>
              <a:rPr lang="fr-CH" b="1" dirty="0" err="1" smtClean="0">
                <a:solidFill>
                  <a:srgbClr val="0000FF"/>
                </a:solidFill>
              </a:rPr>
              <a:t>visits</a:t>
            </a:r>
            <a:r>
              <a:rPr lang="fr-CH" b="1" dirty="0" smtClean="0">
                <a:solidFill>
                  <a:srgbClr val="0000FF"/>
                </a:solidFill>
              </a:rPr>
              <a:t> in 2012 </a:t>
            </a:r>
            <a:r>
              <a:rPr lang="fr-CH" b="1" dirty="0" smtClean="0">
                <a:solidFill>
                  <a:srgbClr val="0000FF"/>
                </a:solidFill>
                <a:sym typeface="Wingdings" pitchFamily="2" charset="2"/>
              </a:rPr>
              <a:t></a:t>
            </a:r>
            <a:r>
              <a:rPr lang="fr-CH" b="1" dirty="0" smtClean="0">
                <a:solidFill>
                  <a:srgbClr val="0000FF"/>
                </a:solidFill>
              </a:rPr>
              <a:t> April 2013 for UNIGE + CERN</a:t>
            </a:r>
          </a:p>
          <a:p>
            <a:endParaRPr lang="fr-CH" dirty="0"/>
          </a:p>
          <a:p>
            <a:r>
              <a:rPr lang="fr-CH" dirty="0" err="1" smtClean="0"/>
              <a:t>Run</a:t>
            </a:r>
            <a:r>
              <a:rPr lang="fr-CH" dirty="0" smtClean="0"/>
              <a:t> in </a:t>
            </a:r>
            <a:r>
              <a:rPr lang="fr-CH" dirty="0" err="1" smtClean="0"/>
              <a:t>February</a:t>
            </a:r>
            <a:r>
              <a:rPr lang="fr-CH" dirty="0"/>
              <a:t>-</a:t>
            </a:r>
            <a:r>
              <a:rPr lang="fr-CH" dirty="0" smtClean="0"/>
              <a:t>March  4 people 2 </a:t>
            </a:r>
            <a:r>
              <a:rPr lang="fr-CH" dirty="0" err="1" smtClean="0"/>
              <a:t>weeks</a:t>
            </a:r>
            <a:r>
              <a:rPr lang="fr-CH" dirty="0" smtClean="0"/>
              <a:t> </a:t>
            </a:r>
          </a:p>
          <a:p>
            <a:endParaRPr lang="fr-CH" dirty="0"/>
          </a:p>
          <a:p>
            <a:r>
              <a:rPr lang="fr-CH" dirty="0" smtClean="0"/>
              <a:t>EMR installation  </a:t>
            </a:r>
            <a:r>
              <a:rPr lang="fr-CH" dirty="0"/>
              <a:t>M</a:t>
            </a:r>
            <a:r>
              <a:rPr lang="fr-CH" dirty="0" smtClean="0"/>
              <a:t>ay 2012 1 </a:t>
            </a:r>
            <a:r>
              <a:rPr lang="fr-CH" dirty="0" err="1" smtClean="0"/>
              <a:t>engineer</a:t>
            </a:r>
            <a:r>
              <a:rPr lang="fr-CH" dirty="0" smtClean="0"/>
              <a:t> + 2 </a:t>
            </a:r>
            <a:r>
              <a:rPr lang="fr-CH" dirty="0" err="1" smtClean="0"/>
              <a:t>technicians</a:t>
            </a:r>
            <a:r>
              <a:rPr lang="fr-CH" dirty="0" smtClean="0"/>
              <a:t> 1 </a:t>
            </a:r>
            <a:r>
              <a:rPr lang="fr-CH" dirty="0" err="1" smtClean="0"/>
              <a:t>week</a:t>
            </a:r>
            <a:r>
              <a:rPr lang="fr-CH" dirty="0" smtClean="0"/>
              <a:t> </a:t>
            </a:r>
          </a:p>
          <a:p>
            <a:r>
              <a:rPr lang="fr-CH" dirty="0" smtClean="0"/>
              <a:t>                                                     </a:t>
            </a:r>
            <a:r>
              <a:rPr lang="fr-CH" dirty="0" err="1" smtClean="0"/>
              <a:t>physicists</a:t>
            </a:r>
            <a:r>
              <a:rPr lang="fr-CH" dirty="0" smtClean="0"/>
              <a:t> 2x4weeks</a:t>
            </a:r>
          </a:p>
          <a:p>
            <a:endParaRPr lang="fr-CH" dirty="0"/>
          </a:p>
          <a:p>
            <a:r>
              <a:rPr lang="fr-CH" dirty="0" smtClean="0"/>
              <a:t>Field </a:t>
            </a:r>
            <a:r>
              <a:rPr lang="fr-CH" dirty="0" err="1" smtClean="0"/>
              <a:t>mappings</a:t>
            </a:r>
            <a:r>
              <a:rPr lang="fr-CH" dirty="0" smtClean="0"/>
              <a:t> 4x 2weeks </a:t>
            </a:r>
          </a:p>
          <a:p>
            <a:endParaRPr lang="fr-CH" dirty="0"/>
          </a:p>
          <a:p>
            <a:r>
              <a:rPr lang="fr-CH" dirty="0" smtClean="0"/>
              <a:t>MOM 4 </a:t>
            </a:r>
            <a:r>
              <a:rPr lang="fr-CH" dirty="0" err="1" smtClean="0"/>
              <a:t>weeks</a:t>
            </a:r>
            <a:r>
              <a:rPr lang="fr-CH" dirty="0" smtClean="0"/>
              <a:t> </a:t>
            </a:r>
          </a:p>
          <a:p>
            <a:endParaRPr lang="fr-CH" dirty="0"/>
          </a:p>
          <a:p>
            <a:r>
              <a:rPr lang="fr-CH" dirty="0" smtClean="0"/>
              <a:t>Running </a:t>
            </a:r>
            <a:r>
              <a:rPr lang="fr-CH" dirty="0" err="1" smtClean="0"/>
              <a:t>dec</a:t>
            </a:r>
            <a:r>
              <a:rPr lang="fr-CH" dirty="0" smtClean="0"/>
              <a:t>. 2012- April 2013  est 8-12 </a:t>
            </a:r>
            <a:r>
              <a:rPr lang="fr-CH" dirty="0" err="1" smtClean="0"/>
              <a:t>weeks</a:t>
            </a:r>
            <a:r>
              <a:rPr lang="fr-CH" dirty="0" smtClean="0"/>
              <a:t> </a:t>
            </a:r>
          </a:p>
          <a:p>
            <a:endParaRPr lang="fr-CH" dirty="0"/>
          </a:p>
          <a:p>
            <a:r>
              <a:rPr lang="fr-CH" dirty="0" err="1" smtClean="0"/>
              <a:t>Spokesperson</a:t>
            </a:r>
            <a:r>
              <a:rPr lang="fr-CH" dirty="0" smtClean="0"/>
              <a:t> 15 </a:t>
            </a:r>
            <a:r>
              <a:rPr lang="fr-CH" dirty="0" err="1" smtClean="0"/>
              <a:t>weeks</a:t>
            </a:r>
            <a:r>
              <a:rPr lang="fr-CH" dirty="0" smtClean="0"/>
              <a:t> 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03848" y="5877272"/>
            <a:ext cx="5650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Total </a:t>
            </a:r>
            <a:r>
              <a:rPr lang="fr-CH" dirty="0" err="1" smtClean="0"/>
              <a:t>estimate</a:t>
            </a:r>
            <a:r>
              <a:rPr lang="fr-CH" dirty="0" smtClean="0"/>
              <a:t>: 58 </a:t>
            </a:r>
            <a:r>
              <a:rPr lang="fr-CH" dirty="0" err="1" smtClean="0"/>
              <a:t>weeks</a:t>
            </a:r>
            <a:r>
              <a:rPr lang="fr-CH" dirty="0" smtClean="0"/>
              <a:t> or </a:t>
            </a:r>
          </a:p>
          <a:p>
            <a:r>
              <a:rPr lang="fr-CH" dirty="0"/>
              <a:t> </a:t>
            </a:r>
            <a:r>
              <a:rPr lang="fr-CH" dirty="0" smtClean="0"/>
              <a:t>                       300-350 </a:t>
            </a:r>
            <a:r>
              <a:rPr lang="fr-CH" dirty="0" err="1" smtClean="0"/>
              <a:t>days</a:t>
            </a:r>
            <a:r>
              <a:rPr lang="fr-CH" dirty="0" smtClean="0"/>
              <a:t> (</a:t>
            </a:r>
            <a:r>
              <a:rPr lang="fr-CH" dirty="0" err="1" smtClean="0"/>
              <a:t>including</a:t>
            </a:r>
            <a:r>
              <a:rPr lang="fr-CH" dirty="0" smtClean="0"/>
              <a:t> CERN </a:t>
            </a:r>
            <a:r>
              <a:rPr lang="fr-CH" dirty="0" err="1" smtClean="0"/>
              <a:t>field</a:t>
            </a:r>
            <a:r>
              <a:rPr lang="fr-CH" dirty="0" smtClean="0"/>
              <a:t> </a:t>
            </a:r>
            <a:r>
              <a:rPr lang="fr-CH" dirty="0" err="1" smtClean="0"/>
              <a:t>mapping</a:t>
            </a:r>
            <a:r>
              <a:rPr lang="fr-CH" dirty="0" smtClean="0"/>
              <a:t>) 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04664"/>
            <a:ext cx="7631320" cy="57861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800" dirty="0" smtClean="0"/>
              <a:t>Conclusions</a:t>
            </a:r>
          </a:p>
          <a:p>
            <a:endParaRPr lang="fr-CH" dirty="0"/>
          </a:p>
          <a:p>
            <a:r>
              <a:rPr lang="fr-CH" b="1" dirty="0" smtClean="0">
                <a:solidFill>
                  <a:srgbClr val="0000FF"/>
                </a:solidFill>
              </a:rPr>
              <a:t>MICE TNA program has been </a:t>
            </a:r>
            <a:r>
              <a:rPr lang="fr-CH" b="1" dirty="0" err="1" smtClean="0">
                <a:solidFill>
                  <a:srgbClr val="0000FF"/>
                </a:solidFill>
              </a:rPr>
              <a:t>extremely</a:t>
            </a:r>
            <a:r>
              <a:rPr lang="fr-CH" b="1" dirty="0" smtClean="0">
                <a:solidFill>
                  <a:srgbClr val="0000FF"/>
                </a:solidFill>
              </a:rPr>
              <a:t> </a:t>
            </a:r>
            <a:r>
              <a:rPr lang="fr-CH" b="1" dirty="0" err="1" smtClean="0">
                <a:solidFill>
                  <a:srgbClr val="0000FF"/>
                </a:solidFill>
              </a:rPr>
              <a:t>useful</a:t>
            </a:r>
            <a:r>
              <a:rPr lang="fr-CH" b="1" dirty="0" smtClean="0">
                <a:solidFill>
                  <a:srgbClr val="0000FF"/>
                </a:solidFill>
              </a:rPr>
              <a:t> for MICE</a:t>
            </a:r>
          </a:p>
          <a:p>
            <a:endParaRPr lang="fr-CH" dirty="0" smtClean="0"/>
          </a:p>
          <a:p>
            <a:r>
              <a:rPr lang="fr-CH" b="1" dirty="0" err="1" smtClean="0"/>
              <a:t>Beneficiaries</a:t>
            </a:r>
            <a:r>
              <a:rPr lang="fr-CH" b="1" dirty="0" smtClean="0"/>
              <a:t> have </a:t>
            </a:r>
            <a:r>
              <a:rPr lang="fr-CH" b="1" dirty="0" err="1" smtClean="0"/>
              <a:t>provided</a:t>
            </a:r>
            <a:r>
              <a:rPr lang="fr-CH" b="1" dirty="0" smtClean="0"/>
              <a:t> :</a:t>
            </a:r>
          </a:p>
          <a:p>
            <a:endParaRPr lang="fr-CH" dirty="0"/>
          </a:p>
          <a:p>
            <a:r>
              <a:rPr lang="fr-CH" dirty="0" smtClean="0"/>
              <a:t>-- 25% of MOM time</a:t>
            </a:r>
          </a:p>
          <a:p>
            <a:endParaRPr lang="fr-CH" dirty="0"/>
          </a:p>
          <a:p>
            <a:r>
              <a:rPr lang="fr-CH" dirty="0" smtClean="0"/>
              <a:t>-- </a:t>
            </a:r>
            <a:r>
              <a:rPr lang="fr-CH" dirty="0" err="1" smtClean="0"/>
              <a:t>allows</a:t>
            </a:r>
            <a:r>
              <a:rPr lang="fr-CH" dirty="0" smtClean="0"/>
              <a:t> </a:t>
            </a:r>
            <a:r>
              <a:rPr lang="fr-CH" dirty="0" err="1" smtClean="0"/>
              <a:t>smooth</a:t>
            </a:r>
            <a:r>
              <a:rPr lang="fr-CH" dirty="0" smtClean="0"/>
              <a:t> </a:t>
            </a:r>
            <a:r>
              <a:rPr lang="fr-CH" dirty="0" err="1" smtClean="0"/>
              <a:t>presence</a:t>
            </a:r>
            <a:r>
              <a:rPr lang="fr-CH" dirty="0" smtClean="0"/>
              <a:t> of  DAQ, Online, TOF, KL all </a:t>
            </a:r>
            <a:r>
              <a:rPr lang="fr-CH" dirty="0" err="1" smtClean="0"/>
              <a:t>critical</a:t>
            </a:r>
            <a:r>
              <a:rPr lang="fr-CH" dirty="0" smtClean="0"/>
              <a:t> to the </a:t>
            </a:r>
            <a:r>
              <a:rPr lang="fr-CH" dirty="0" err="1" smtClean="0"/>
              <a:t>experiment</a:t>
            </a:r>
            <a:endParaRPr lang="fr-CH" dirty="0" smtClean="0"/>
          </a:p>
          <a:p>
            <a:endParaRPr lang="fr-CH" dirty="0"/>
          </a:p>
          <a:p>
            <a:r>
              <a:rPr lang="fr-CH" dirty="0" smtClean="0"/>
              <a:t>-- </a:t>
            </a:r>
            <a:r>
              <a:rPr lang="fr-CH" dirty="0" err="1" smtClean="0"/>
              <a:t>so</a:t>
            </a:r>
            <a:r>
              <a:rPr lang="fr-CH" dirty="0" smtClean="0"/>
              <a:t> far a </a:t>
            </a:r>
            <a:r>
              <a:rPr lang="fr-CH" dirty="0" err="1" smtClean="0"/>
              <a:t>significant</a:t>
            </a:r>
            <a:r>
              <a:rPr lang="fr-CH" dirty="0" smtClean="0"/>
              <a:t> part of MICE </a:t>
            </a:r>
            <a:r>
              <a:rPr lang="fr-CH" dirty="0" err="1" smtClean="0"/>
              <a:t>experiment</a:t>
            </a:r>
            <a:r>
              <a:rPr lang="fr-CH" dirty="0" smtClean="0"/>
              <a:t> hardware …and </a:t>
            </a:r>
            <a:r>
              <a:rPr lang="fr-CH" dirty="0" err="1" smtClean="0"/>
              <a:t>results</a:t>
            </a:r>
            <a:r>
              <a:rPr lang="en-US" dirty="0" smtClean="0"/>
              <a:t>!</a:t>
            </a:r>
          </a:p>
          <a:p>
            <a:endParaRPr lang="fr-CH" dirty="0"/>
          </a:p>
          <a:p>
            <a:r>
              <a:rPr lang="fr-CH" b="1" dirty="0" err="1">
                <a:solidFill>
                  <a:srgbClr val="0000FF"/>
                </a:solidFill>
              </a:rPr>
              <a:t>U</a:t>
            </a:r>
            <a:r>
              <a:rPr lang="fr-CH" b="1" dirty="0" err="1" smtClean="0">
                <a:solidFill>
                  <a:srgbClr val="0000FF"/>
                </a:solidFill>
              </a:rPr>
              <a:t>pcoming</a:t>
            </a:r>
            <a:r>
              <a:rPr lang="fr-CH" dirty="0" smtClean="0"/>
              <a:t> </a:t>
            </a:r>
          </a:p>
          <a:p>
            <a:endParaRPr lang="fr-CH" dirty="0"/>
          </a:p>
          <a:p>
            <a:r>
              <a:rPr lang="fr-CH" dirty="0" smtClean="0"/>
              <a:t>-- MICE EMR (</a:t>
            </a:r>
            <a:r>
              <a:rPr lang="fr-CH" dirty="0" err="1" smtClean="0"/>
              <a:t>also</a:t>
            </a:r>
            <a:r>
              <a:rPr lang="fr-CH" dirty="0" smtClean="0"/>
              <a:t> a prototype for future neutrino detectors)</a:t>
            </a:r>
          </a:p>
          <a:p>
            <a:endParaRPr lang="fr-CH" dirty="0" smtClean="0"/>
          </a:p>
          <a:p>
            <a:r>
              <a:rPr lang="fr-CH" dirty="0" smtClean="0"/>
              <a:t>-- </a:t>
            </a:r>
            <a:r>
              <a:rPr lang="fr-CH" dirty="0" err="1"/>
              <a:t>M</a:t>
            </a:r>
            <a:r>
              <a:rPr lang="fr-CH" dirty="0" err="1" smtClean="0"/>
              <a:t>agnetic</a:t>
            </a:r>
            <a:r>
              <a:rPr lang="fr-CH" dirty="0" smtClean="0"/>
              <a:t> </a:t>
            </a:r>
            <a:r>
              <a:rPr lang="fr-CH" dirty="0" err="1" smtClean="0"/>
              <a:t>measurements</a:t>
            </a:r>
            <a:r>
              <a:rPr lang="fr-CH" dirty="0" smtClean="0"/>
              <a:t> </a:t>
            </a:r>
          </a:p>
          <a:p>
            <a:endParaRPr lang="fr-CH" dirty="0"/>
          </a:p>
          <a:p>
            <a:r>
              <a:rPr lang="fr-CH" dirty="0" smtClean="0"/>
              <a:t>-- MICE </a:t>
            </a:r>
            <a:r>
              <a:rPr lang="fr-CH" dirty="0" err="1" smtClean="0"/>
              <a:t>step</a:t>
            </a:r>
            <a:r>
              <a:rPr lang="fr-CH" dirty="0" smtClean="0"/>
              <a:t> IV data </a:t>
            </a:r>
            <a:r>
              <a:rPr lang="fr-CH" dirty="0" err="1" smtClean="0"/>
              <a:t>taking</a:t>
            </a:r>
            <a:r>
              <a:rPr lang="fr-CH" dirty="0" smtClean="0"/>
              <a:t> (~1 </a:t>
            </a:r>
            <a:r>
              <a:rPr lang="fr-CH" dirty="0" err="1" smtClean="0"/>
              <a:t>year</a:t>
            </a:r>
            <a:r>
              <a:rPr lang="fr-CH" dirty="0" smtClean="0"/>
              <a:t> </a:t>
            </a:r>
            <a:r>
              <a:rPr lang="fr-CH" dirty="0" err="1" smtClean="0"/>
              <a:t>starting</a:t>
            </a:r>
            <a:r>
              <a:rPr lang="fr-CH" dirty="0" smtClean="0"/>
              <a:t> </a:t>
            </a:r>
            <a:r>
              <a:rPr lang="fr-CH" dirty="0" err="1" smtClean="0"/>
              <a:t>dec</a:t>
            </a:r>
            <a:r>
              <a:rPr lang="fr-CH" dirty="0" smtClean="0"/>
              <a:t> 2012)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476672"/>
            <a:ext cx="8492197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b="1" dirty="0" smtClean="0"/>
              <a:t>MICE Operations Manager</a:t>
            </a:r>
          </a:p>
          <a:p>
            <a:endParaRPr lang="fr-CH" dirty="0" smtClean="0"/>
          </a:p>
          <a:p>
            <a:r>
              <a:rPr lang="fr-CH" b="1" dirty="0" err="1" smtClean="0">
                <a:solidFill>
                  <a:srgbClr val="0000FF"/>
                </a:solidFill>
              </a:rPr>
              <a:t>Experienced</a:t>
            </a:r>
            <a:r>
              <a:rPr lang="fr-CH" b="1" dirty="0" smtClean="0">
                <a:solidFill>
                  <a:srgbClr val="0000FF"/>
                </a:solidFill>
              </a:rPr>
              <a:t> </a:t>
            </a:r>
            <a:r>
              <a:rPr lang="fr-CH" b="1" dirty="0" err="1" smtClean="0">
                <a:solidFill>
                  <a:srgbClr val="0000FF"/>
                </a:solidFill>
              </a:rPr>
              <a:t>physicist</a:t>
            </a:r>
            <a:r>
              <a:rPr lang="fr-CH" b="1" dirty="0" smtClean="0">
                <a:solidFill>
                  <a:srgbClr val="0000FF"/>
                </a:solidFill>
              </a:rPr>
              <a:t> </a:t>
            </a:r>
            <a:r>
              <a:rPr lang="fr-CH" b="1" dirty="0" err="1" smtClean="0">
                <a:solidFill>
                  <a:srgbClr val="0000FF"/>
                </a:solidFill>
              </a:rPr>
              <a:t>resident</a:t>
            </a:r>
            <a:r>
              <a:rPr lang="fr-CH" b="1" dirty="0" smtClean="0">
                <a:solidFill>
                  <a:srgbClr val="0000FF"/>
                </a:solidFill>
              </a:rPr>
              <a:t> </a:t>
            </a:r>
            <a:r>
              <a:rPr lang="fr-CH" b="1" dirty="0" err="1" smtClean="0">
                <a:solidFill>
                  <a:srgbClr val="0000FF"/>
                </a:solidFill>
              </a:rPr>
              <a:t>at</a:t>
            </a:r>
            <a:r>
              <a:rPr lang="fr-CH" b="1" dirty="0" smtClean="0">
                <a:solidFill>
                  <a:srgbClr val="0000FF"/>
                </a:solidFill>
              </a:rPr>
              <a:t> RAL</a:t>
            </a:r>
          </a:p>
          <a:p>
            <a:r>
              <a:rPr lang="fr-CH" dirty="0" smtClean="0"/>
              <a:t>On call 24/24 </a:t>
            </a:r>
          </a:p>
          <a:p>
            <a:r>
              <a:rPr lang="fr-CH" dirty="0" smtClean="0"/>
              <a:t>Daily </a:t>
            </a:r>
            <a:r>
              <a:rPr lang="fr-CH" dirty="0" err="1" smtClean="0"/>
              <a:t>duties</a:t>
            </a:r>
            <a:r>
              <a:rPr lang="fr-CH" dirty="0" smtClean="0"/>
              <a:t> (tour), </a:t>
            </a:r>
            <a:r>
              <a:rPr lang="fr-CH" dirty="0" err="1" smtClean="0"/>
              <a:t>weekly</a:t>
            </a:r>
            <a:r>
              <a:rPr lang="fr-CH" dirty="0" smtClean="0"/>
              <a:t> </a:t>
            </a:r>
            <a:r>
              <a:rPr lang="fr-CH" dirty="0" err="1" smtClean="0"/>
              <a:t>duties</a:t>
            </a:r>
            <a:r>
              <a:rPr lang="fr-CH" dirty="0" smtClean="0"/>
              <a:t> (MICE hall and MICO meetings) </a:t>
            </a:r>
          </a:p>
          <a:p>
            <a:r>
              <a:rPr lang="fr-CH" dirty="0" err="1" smtClean="0"/>
              <a:t>Prepares</a:t>
            </a:r>
            <a:r>
              <a:rPr lang="fr-CH" dirty="0" smtClean="0"/>
              <a:t> running </a:t>
            </a:r>
            <a:r>
              <a:rPr lang="fr-CH" dirty="0" err="1" smtClean="0"/>
              <a:t>requests</a:t>
            </a:r>
            <a:r>
              <a:rPr lang="fr-CH" dirty="0" smtClean="0"/>
              <a:t> and </a:t>
            </a:r>
            <a:r>
              <a:rPr lang="fr-CH" dirty="0" err="1" smtClean="0"/>
              <a:t>paperwork</a:t>
            </a:r>
            <a:r>
              <a:rPr lang="fr-CH" dirty="0" smtClean="0"/>
              <a:t> for running the </a:t>
            </a:r>
            <a:r>
              <a:rPr lang="fr-CH" dirty="0" err="1" smtClean="0"/>
              <a:t>experiment</a:t>
            </a:r>
            <a:endParaRPr lang="fr-CH" dirty="0" smtClean="0"/>
          </a:p>
          <a:p>
            <a:r>
              <a:rPr lang="fr-CH" dirty="0" smtClean="0"/>
              <a:t>Coordination of </a:t>
            </a:r>
            <a:r>
              <a:rPr lang="fr-CH" dirty="0" err="1" smtClean="0"/>
              <a:t>activities</a:t>
            </a:r>
            <a:r>
              <a:rPr lang="fr-CH" dirty="0" smtClean="0"/>
              <a:t> in the </a:t>
            </a:r>
            <a:r>
              <a:rPr lang="fr-CH" dirty="0" err="1" smtClean="0"/>
              <a:t>experiment</a:t>
            </a:r>
            <a:r>
              <a:rPr lang="fr-CH" dirty="0" smtClean="0"/>
              <a:t>  on </a:t>
            </a:r>
            <a:r>
              <a:rPr lang="fr-CH" dirty="0" err="1" smtClean="0"/>
              <a:t>daily</a:t>
            </a:r>
            <a:r>
              <a:rPr lang="fr-CH" dirty="0" smtClean="0"/>
              <a:t> basis</a:t>
            </a:r>
          </a:p>
          <a:p>
            <a:r>
              <a:rPr lang="fr-CH" b="1" dirty="0" err="1" smtClean="0">
                <a:solidFill>
                  <a:srgbClr val="0000FF"/>
                </a:solidFill>
              </a:rPr>
              <a:t>Especially</a:t>
            </a:r>
            <a:r>
              <a:rPr lang="fr-CH" b="1" dirty="0" smtClean="0">
                <a:solidFill>
                  <a:srgbClr val="0000FF"/>
                </a:solidFill>
              </a:rPr>
              <a:t> important </a:t>
            </a:r>
            <a:r>
              <a:rPr lang="fr-CH" b="1" dirty="0" err="1" smtClean="0">
                <a:solidFill>
                  <a:srgbClr val="0000FF"/>
                </a:solidFill>
              </a:rPr>
              <a:t>when</a:t>
            </a:r>
            <a:r>
              <a:rPr lang="fr-CH" b="1" dirty="0" smtClean="0">
                <a:solidFill>
                  <a:srgbClr val="0000FF"/>
                </a:solidFill>
              </a:rPr>
              <a:t> data </a:t>
            </a:r>
            <a:r>
              <a:rPr lang="fr-CH" b="1" dirty="0" err="1" smtClean="0">
                <a:solidFill>
                  <a:srgbClr val="0000FF"/>
                </a:solidFill>
              </a:rPr>
              <a:t>taking</a:t>
            </a:r>
            <a:r>
              <a:rPr lang="fr-CH" b="1" dirty="0" smtClean="0">
                <a:solidFill>
                  <a:srgbClr val="0000FF"/>
                </a:solidFill>
              </a:rPr>
              <a:t>! </a:t>
            </a:r>
          </a:p>
          <a:p>
            <a:endParaRPr lang="fr-CH" dirty="0"/>
          </a:p>
          <a:p>
            <a:r>
              <a:rPr lang="fr-CH" dirty="0" smtClean="0"/>
              <a:t>-- </a:t>
            </a:r>
            <a:r>
              <a:rPr lang="fr-CH" dirty="0" err="1" smtClean="0"/>
              <a:t>authority</a:t>
            </a:r>
            <a:r>
              <a:rPr lang="fr-CH" dirty="0" smtClean="0"/>
              <a:t> on </a:t>
            </a:r>
            <a:r>
              <a:rPr lang="fr-CH" dirty="0" err="1" smtClean="0"/>
              <a:t>safety</a:t>
            </a:r>
            <a:r>
              <a:rPr lang="fr-CH" dirty="0" smtClean="0"/>
              <a:t> by </a:t>
            </a:r>
            <a:r>
              <a:rPr lang="fr-CH" dirty="0" err="1" smtClean="0"/>
              <a:t>delegation</a:t>
            </a:r>
            <a:r>
              <a:rPr lang="fr-CH" dirty="0" smtClean="0"/>
              <a:t> of  Project Manager (Andy </a:t>
            </a:r>
            <a:r>
              <a:rPr lang="fr-CH" dirty="0" err="1" smtClean="0"/>
              <a:t>Nichols</a:t>
            </a:r>
            <a:r>
              <a:rPr lang="fr-CH" dirty="0" smtClean="0"/>
              <a:t>) </a:t>
            </a:r>
          </a:p>
          <a:p>
            <a:r>
              <a:rPr lang="fr-CH" dirty="0" smtClean="0"/>
              <a:t>-- </a:t>
            </a:r>
            <a:r>
              <a:rPr lang="fr-CH" dirty="0" err="1" smtClean="0"/>
              <a:t>delegation</a:t>
            </a:r>
            <a:r>
              <a:rPr lang="fr-CH" dirty="0" smtClean="0"/>
              <a:t> of </a:t>
            </a:r>
            <a:r>
              <a:rPr lang="fr-CH" dirty="0" err="1" smtClean="0"/>
              <a:t>physics</a:t>
            </a:r>
            <a:r>
              <a:rPr lang="fr-CH" dirty="0" smtClean="0"/>
              <a:t> objectives of </a:t>
            </a:r>
            <a:r>
              <a:rPr lang="fr-CH" dirty="0" err="1" smtClean="0"/>
              <a:t>experiment</a:t>
            </a:r>
            <a:r>
              <a:rPr lang="fr-CH" dirty="0" smtClean="0"/>
              <a:t> </a:t>
            </a:r>
            <a:r>
              <a:rPr lang="fr-CH" dirty="0" err="1" smtClean="0"/>
              <a:t>from</a:t>
            </a:r>
            <a:r>
              <a:rPr lang="fr-CH" dirty="0" smtClean="0"/>
              <a:t> </a:t>
            </a:r>
            <a:r>
              <a:rPr lang="fr-CH" dirty="0" err="1" smtClean="0"/>
              <a:t>Spokesperson</a:t>
            </a:r>
            <a:r>
              <a:rPr lang="fr-CH" dirty="0" smtClean="0"/>
              <a:t> (</a:t>
            </a:r>
            <a:r>
              <a:rPr lang="fr-CH" dirty="0" err="1" smtClean="0"/>
              <a:t>ABlondel</a:t>
            </a:r>
            <a:r>
              <a:rPr lang="fr-CH" dirty="0" smtClean="0"/>
              <a:t>)</a:t>
            </a:r>
          </a:p>
          <a:p>
            <a:r>
              <a:rPr lang="fr-CH" dirty="0" smtClean="0"/>
              <a:t> </a:t>
            </a:r>
          </a:p>
          <a:p>
            <a:r>
              <a:rPr lang="fr-CH" dirty="0" smtClean="0">
                <a:solidFill>
                  <a:srgbClr val="0000FF"/>
                </a:solidFill>
              </a:rPr>
              <a:t>1 </a:t>
            </a:r>
            <a:r>
              <a:rPr lang="fr-CH" dirty="0" err="1" smtClean="0">
                <a:solidFill>
                  <a:srgbClr val="0000FF"/>
                </a:solidFill>
              </a:rPr>
              <a:t>Month</a:t>
            </a:r>
            <a:r>
              <a:rPr lang="fr-CH" dirty="0" smtClean="0">
                <a:solidFill>
                  <a:srgbClr val="0000FF"/>
                </a:solidFill>
              </a:rPr>
              <a:t> </a:t>
            </a:r>
            <a:r>
              <a:rPr lang="fr-CH" dirty="0" err="1" smtClean="0">
                <a:solidFill>
                  <a:srgbClr val="0000FF"/>
                </a:solidFill>
              </a:rPr>
              <a:t>at</a:t>
            </a:r>
            <a:r>
              <a:rPr lang="fr-CH" dirty="0" smtClean="0">
                <a:solidFill>
                  <a:srgbClr val="0000FF"/>
                </a:solidFill>
              </a:rPr>
              <a:t> a time</a:t>
            </a:r>
          </a:p>
          <a:p>
            <a:endParaRPr lang="fr-CH" dirty="0" smtClean="0"/>
          </a:p>
          <a:p>
            <a:r>
              <a:rPr lang="fr-CH" dirty="0" smtClean="0"/>
              <a:t>2009:  </a:t>
            </a:r>
            <a:r>
              <a:rPr lang="fr-CH" dirty="0" err="1" smtClean="0"/>
              <a:t>Graulich</a:t>
            </a:r>
            <a:r>
              <a:rPr lang="fr-CH" dirty="0" smtClean="0"/>
              <a:t> (UNIGE), </a:t>
            </a:r>
            <a:r>
              <a:rPr lang="fr-CH" dirty="0" err="1" smtClean="0"/>
              <a:t>Tsenov</a:t>
            </a:r>
            <a:r>
              <a:rPr lang="fr-CH" dirty="0" smtClean="0"/>
              <a:t> (Sofia), </a:t>
            </a:r>
            <a:r>
              <a:rPr lang="fr-CH" dirty="0" err="1" smtClean="0"/>
              <a:t>Cecchet</a:t>
            </a:r>
            <a:r>
              <a:rPr lang="fr-CH" dirty="0" smtClean="0"/>
              <a:t> (</a:t>
            </a:r>
            <a:r>
              <a:rPr lang="fr-CH" dirty="0" err="1" smtClean="0"/>
              <a:t>Pavia</a:t>
            </a:r>
            <a:r>
              <a:rPr lang="fr-CH" dirty="0" smtClean="0"/>
              <a:t>) </a:t>
            </a:r>
            <a:r>
              <a:rPr lang="fr-CH" dirty="0" smtClean="0">
                <a:sym typeface="Wingdings" pitchFamily="2" charset="2"/>
              </a:rPr>
              <a:t> 3 </a:t>
            </a:r>
            <a:r>
              <a:rPr lang="fr-CH" dirty="0" err="1" smtClean="0">
                <a:sym typeface="Wingdings" pitchFamily="2" charset="2"/>
              </a:rPr>
              <a:t>Months</a:t>
            </a:r>
            <a:endParaRPr lang="fr-CH" dirty="0">
              <a:sym typeface="Wingdings" pitchFamily="2" charset="2"/>
            </a:endParaRPr>
          </a:p>
          <a:p>
            <a:r>
              <a:rPr lang="fr-CH" dirty="0" smtClean="0"/>
              <a:t>2010: </a:t>
            </a:r>
            <a:r>
              <a:rPr lang="fr-CH" dirty="0" err="1" smtClean="0"/>
              <a:t>Graulich</a:t>
            </a:r>
            <a:r>
              <a:rPr lang="fr-CH" dirty="0" smtClean="0"/>
              <a:t> (UNIGE), </a:t>
            </a:r>
            <a:r>
              <a:rPr lang="fr-CH" dirty="0" err="1" smtClean="0"/>
              <a:t>Tsenov</a:t>
            </a:r>
            <a:r>
              <a:rPr lang="fr-CH" dirty="0" smtClean="0"/>
              <a:t> (Sofia) </a:t>
            </a:r>
            <a:r>
              <a:rPr lang="fr-CH" dirty="0" smtClean="0">
                <a:sym typeface="Wingdings" pitchFamily="2" charset="2"/>
              </a:rPr>
              <a:t> 2 </a:t>
            </a:r>
            <a:r>
              <a:rPr lang="fr-CH" dirty="0" err="1" smtClean="0">
                <a:sym typeface="Wingdings" pitchFamily="2" charset="2"/>
              </a:rPr>
              <a:t>Months</a:t>
            </a:r>
            <a:endParaRPr lang="fr-CH" dirty="0"/>
          </a:p>
          <a:p>
            <a:r>
              <a:rPr lang="fr-CH" dirty="0" smtClean="0"/>
              <a:t>2011:  Blondel (</a:t>
            </a:r>
            <a:r>
              <a:rPr lang="fr-CH" dirty="0" err="1" smtClean="0"/>
              <a:t>Unige</a:t>
            </a:r>
            <a:r>
              <a:rPr lang="fr-CH" dirty="0" smtClean="0"/>
              <a:t>), </a:t>
            </a:r>
            <a:r>
              <a:rPr lang="fr-CH" dirty="0" err="1" smtClean="0"/>
              <a:t>Vankova</a:t>
            </a:r>
            <a:r>
              <a:rPr lang="fr-CH" dirty="0" smtClean="0"/>
              <a:t> (Sofia), </a:t>
            </a:r>
            <a:r>
              <a:rPr lang="fr-CH" dirty="0" err="1" smtClean="0"/>
              <a:t>Cecchet</a:t>
            </a:r>
            <a:r>
              <a:rPr lang="fr-CH" dirty="0" smtClean="0"/>
              <a:t> (</a:t>
            </a:r>
            <a:r>
              <a:rPr lang="fr-CH" dirty="0" err="1" smtClean="0"/>
              <a:t>Pavia</a:t>
            </a:r>
            <a:r>
              <a:rPr lang="fr-CH" dirty="0" smtClean="0"/>
              <a:t>), </a:t>
            </a:r>
            <a:r>
              <a:rPr lang="fr-CH" dirty="0" err="1" smtClean="0"/>
              <a:t>Karadhzov</a:t>
            </a:r>
            <a:r>
              <a:rPr lang="fr-CH" dirty="0" smtClean="0"/>
              <a:t> (UNIGE) </a:t>
            </a:r>
            <a:r>
              <a:rPr lang="fr-CH" dirty="0" smtClean="0">
                <a:sym typeface="Wingdings" pitchFamily="2" charset="2"/>
              </a:rPr>
              <a:t> 4 </a:t>
            </a:r>
            <a:r>
              <a:rPr lang="fr-CH" dirty="0" err="1" smtClean="0">
                <a:sym typeface="Wingdings" pitchFamily="2" charset="2"/>
              </a:rPr>
              <a:t>Months</a:t>
            </a:r>
            <a:endParaRPr lang="fr-CH" dirty="0" smtClean="0"/>
          </a:p>
          <a:p>
            <a:endParaRPr lang="fr-CH" b="1" dirty="0"/>
          </a:p>
          <a:p>
            <a:pPr>
              <a:buFont typeface="Wingdings"/>
              <a:buChar char="è"/>
            </a:pPr>
            <a:r>
              <a:rPr lang="fr-CH" b="1" dirty="0" smtClean="0">
                <a:sym typeface="Wingdings" pitchFamily="2" charset="2"/>
              </a:rPr>
              <a:t>25% of MOM time </a:t>
            </a:r>
            <a:r>
              <a:rPr lang="fr-CH" b="1" dirty="0" err="1" smtClean="0">
                <a:sym typeface="Wingdings" pitchFamily="2" charset="2"/>
              </a:rPr>
              <a:t>from</a:t>
            </a:r>
            <a:r>
              <a:rPr lang="fr-CH" b="1" dirty="0" smtClean="0">
                <a:sym typeface="Wingdings" pitchFamily="2" charset="2"/>
              </a:rPr>
              <a:t> TNA-</a:t>
            </a:r>
            <a:r>
              <a:rPr lang="fr-CH" b="1" dirty="0" err="1" smtClean="0">
                <a:sym typeface="Wingdings" pitchFamily="2" charset="2"/>
              </a:rPr>
              <a:t>supported</a:t>
            </a:r>
            <a:r>
              <a:rPr lang="fr-CH" b="1" dirty="0" smtClean="0">
                <a:sym typeface="Wingdings" pitchFamily="2" charset="2"/>
              </a:rPr>
              <a:t> </a:t>
            </a:r>
            <a:r>
              <a:rPr lang="fr-CH" b="1" dirty="0" err="1" smtClean="0">
                <a:sym typeface="Wingdings" pitchFamily="2" charset="2"/>
              </a:rPr>
              <a:t>physicists</a:t>
            </a:r>
            <a:r>
              <a:rPr lang="fr-CH" b="1" dirty="0">
                <a:sym typeface="Wingdings" pitchFamily="2" charset="2"/>
              </a:rPr>
              <a:t>!</a:t>
            </a:r>
            <a:endParaRPr lang="fr-CH" b="1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62" y="332656"/>
            <a:ext cx="9165019" cy="626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35488" cy="237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854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5488" y="115888"/>
            <a:ext cx="4535487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854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176588"/>
            <a:ext cx="4729163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8544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41863" y="3230563"/>
            <a:ext cx="4605337" cy="232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85446" name="Line 6"/>
          <p:cNvSpPr>
            <a:spLocks noChangeShapeType="1"/>
          </p:cNvSpPr>
          <p:nvPr/>
        </p:nvSpPr>
        <p:spPr bwMode="auto">
          <a:xfrm>
            <a:off x="0" y="2844800"/>
            <a:ext cx="9144000" cy="0"/>
          </a:xfrm>
          <a:prstGeom prst="line">
            <a:avLst/>
          </a:prstGeom>
          <a:noFill/>
          <a:ln w="76200" cmpd="tri">
            <a:solidFill>
              <a:schemeClr val="tx1"/>
            </a:solidFill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1085447" name="Text Box 7"/>
          <p:cNvSpPr txBox="1">
            <a:spLocks noChangeArrowheads="1"/>
          </p:cNvSpPr>
          <p:nvPr/>
        </p:nvSpPr>
        <p:spPr bwMode="auto">
          <a:xfrm>
            <a:off x="2359025" y="2479675"/>
            <a:ext cx="3213100" cy="652463"/>
          </a:xfrm>
          <a:prstGeom prst="rect">
            <a:avLst/>
          </a:prstGeom>
          <a:solidFill>
            <a:srgbClr val="FFFF00"/>
          </a:solidFill>
          <a:ln w="57150" cmpd="thinThick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 sz="600"/>
          </a:p>
          <a:p>
            <a:r>
              <a:rPr lang="en-US"/>
              <a:t>  THANKS to all MOMs</a:t>
            </a:r>
          </a:p>
          <a:p>
            <a:r>
              <a:rPr lang="en-US" sz="900"/>
              <a:t>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99655-AC74-47AD-8071-007D34E58930}" type="slidenum">
              <a:rPr lang="en-US"/>
              <a:pPr/>
              <a:t>6</a:t>
            </a:fld>
            <a:endParaRPr lang="en-US"/>
          </a:p>
        </p:txBody>
      </p:sp>
      <p:pic>
        <p:nvPicPr>
          <p:cNvPr id="799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_alain\LEISURE\photos\photos-alain-jan2008-Aug2008\photos-alain-july-2008\IMG_02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9552" y="2132856"/>
            <a:ext cx="979755" cy="76944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fr-CH" sz="4400" dirty="0" smtClean="0"/>
              <a:t>JSG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052736"/>
            <a:ext cx="8127674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 smtClean="0"/>
              <a:t>DAQ / online </a:t>
            </a:r>
            <a:r>
              <a:rPr lang="fr-CH" dirty="0" err="1" smtClean="0"/>
              <a:t>responsibility</a:t>
            </a:r>
            <a:r>
              <a:rPr lang="fr-CH" dirty="0" smtClean="0"/>
              <a:t> (JSG) </a:t>
            </a:r>
            <a:r>
              <a:rPr lang="fr-CH" dirty="0" err="1" smtClean="0"/>
              <a:t>until</a:t>
            </a:r>
            <a:r>
              <a:rPr lang="fr-CH" dirty="0" smtClean="0"/>
              <a:t> </a:t>
            </a:r>
            <a:r>
              <a:rPr lang="fr-CH" dirty="0" err="1" smtClean="0"/>
              <a:t>June</a:t>
            </a:r>
            <a:r>
              <a:rPr lang="fr-CH" dirty="0" smtClean="0"/>
              <a:t> 2011 </a:t>
            </a:r>
          </a:p>
          <a:p>
            <a:endParaRPr lang="fr-CH" dirty="0"/>
          </a:p>
          <a:p>
            <a:pPr marL="342900" indent="-342900">
              <a:buAutoNum type="arabicPeriod"/>
            </a:pPr>
            <a:r>
              <a:rPr lang="fr-CH" dirty="0" smtClean="0"/>
              <a:t>1 </a:t>
            </a:r>
            <a:r>
              <a:rPr lang="fr-CH" dirty="0" err="1" smtClean="0"/>
              <a:t>Week</a:t>
            </a:r>
            <a:r>
              <a:rPr lang="fr-CH" dirty="0" smtClean="0"/>
              <a:t> / </a:t>
            </a:r>
            <a:r>
              <a:rPr lang="fr-CH" dirty="0" err="1" smtClean="0"/>
              <a:t>month</a:t>
            </a:r>
            <a:r>
              <a:rPr lang="fr-CH" dirty="0" smtClean="0"/>
              <a:t> </a:t>
            </a:r>
            <a:r>
              <a:rPr lang="fr-CH" dirty="0" err="1" smtClean="0"/>
              <a:t>at</a:t>
            </a:r>
            <a:r>
              <a:rPr lang="fr-CH" dirty="0" smtClean="0"/>
              <a:t> RAL</a:t>
            </a:r>
          </a:p>
          <a:p>
            <a:pPr marL="342900" indent="-342900">
              <a:buAutoNum type="arabicPeriod"/>
            </a:pPr>
            <a:endParaRPr lang="fr-CH" dirty="0" smtClean="0"/>
          </a:p>
          <a:p>
            <a:pPr marL="342900" indent="-342900">
              <a:buAutoNum type="arabicPeriod"/>
            </a:pPr>
            <a:r>
              <a:rPr lang="fr-CH" dirty="0" err="1" smtClean="0"/>
              <a:t>Organization</a:t>
            </a:r>
            <a:r>
              <a:rPr lang="fr-CH" dirty="0" smtClean="0"/>
              <a:t> of MICE  control room and </a:t>
            </a:r>
          </a:p>
          <a:p>
            <a:pPr marL="342900" indent="-342900">
              <a:buAutoNum type="arabicPeriod"/>
            </a:pPr>
            <a:endParaRPr lang="fr-CH" dirty="0"/>
          </a:p>
          <a:p>
            <a:pPr marL="342900" indent="-342900">
              <a:buAutoNum type="arabicPeriod"/>
            </a:pPr>
            <a:r>
              <a:rPr lang="fr-CH" dirty="0" err="1" smtClean="0"/>
              <a:t>implementation</a:t>
            </a:r>
            <a:r>
              <a:rPr lang="fr-CH" dirty="0" smtClean="0"/>
              <a:t> of MICE DAQ system </a:t>
            </a:r>
          </a:p>
          <a:p>
            <a:pPr marL="342900" indent="-342900">
              <a:buAutoNum type="arabicPeriod"/>
            </a:pPr>
            <a:endParaRPr lang="fr-CH" dirty="0"/>
          </a:p>
          <a:p>
            <a:pPr marL="342900" indent="-342900">
              <a:buAutoNum type="arabicPeriod"/>
            </a:pPr>
            <a:r>
              <a:rPr lang="fr-CH" dirty="0" err="1" smtClean="0"/>
              <a:t>Organization</a:t>
            </a:r>
            <a:r>
              <a:rPr lang="fr-CH" dirty="0" smtClean="0"/>
              <a:t> of </a:t>
            </a:r>
            <a:r>
              <a:rPr lang="fr-CH" dirty="0" err="1" smtClean="0"/>
              <a:t>Controls</a:t>
            </a:r>
            <a:r>
              <a:rPr lang="fr-CH" dirty="0" smtClean="0"/>
              <a:t> and monitoring and </a:t>
            </a:r>
            <a:r>
              <a:rPr lang="fr-CH" dirty="0" err="1" smtClean="0"/>
              <a:t>relationship</a:t>
            </a:r>
            <a:r>
              <a:rPr lang="fr-CH" dirty="0" smtClean="0"/>
              <a:t> </a:t>
            </a:r>
            <a:r>
              <a:rPr lang="fr-CH" dirty="0" err="1" smtClean="0"/>
              <a:t>with</a:t>
            </a:r>
            <a:r>
              <a:rPr lang="fr-CH" dirty="0" smtClean="0"/>
              <a:t> DAQ</a:t>
            </a:r>
          </a:p>
          <a:p>
            <a:pPr marL="342900" indent="-342900">
              <a:buAutoNum type="arabicPeriod"/>
            </a:pPr>
            <a:endParaRPr lang="fr-CH" dirty="0" smtClean="0"/>
          </a:p>
          <a:p>
            <a:pPr marL="342900" indent="-342900">
              <a:buAutoNum type="arabicPeriod"/>
            </a:pPr>
            <a:r>
              <a:rPr lang="fr-CH" dirty="0" err="1" smtClean="0"/>
              <a:t>Organized</a:t>
            </a:r>
            <a:r>
              <a:rPr lang="fr-CH" dirty="0" smtClean="0"/>
              <a:t> </a:t>
            </a:r>
            <a:r>
              <a:rPr lang="fr-CH" dirty="0" err="1" smtClean="0"/>
              <a:t>review</a:t>
            </a:r>
            <a:r>
              <a:rPr lang="fr-CH" dirty="0" smtClean="0"/>
              <a:t> of MICE DAQ and </a:t>
            </a:r>
            <a:r>
              <a:rPr lang="fr-CH" dirty="0" err="1" smtClean="0"/>
              <a:t>controls</a:t>
            </a:r>
            <a:r>
              <a:rPr lang="fr-CH" dirty="0" smtClean="0"/>
              <a:t> </a:t>
            </a:r>
          </a:p>
          <a:p>
            <a:pPr marL="342900" indent="-342900">
              <a:buAutoNum type="arabicPeriod"/>
            </a:pPr>
            <a:endParaRPr lang="fr-CH" dirty="0"/>
          </a:p>
          <a:p>
            <a:pPr marL="342900" indent="-342900">
              <a:buAutoNum type="arabicPeriod"/>
            </a:pPr>
            <a:r>
              <a:rPr lang="fr-CH" dirty="0" smtClean="0"/>
              <a:t>Made </a:t>
            </a:r>
            <a:r>
              <a:rPr lang="fr-CH" dirty="0" err="1" smtClean="0"/>
              <a:t>bid</a:t>
            </a:r>
            <a:r>
              <a:rPr lang="fr-CH" dirty="0" smtClean="0"/>
              <a:t> for </a:t>
            </a:r>
            <a:r>
              <a:rPr lang="fr-CH" dirty="0" err="1" smtClean="0"/>
              <a:t>funding</a:t>
            </a:r>
            <a:r>
              <a:rPr lang="fr-CH" dirty="0" smtClean="0"/>
              <a:t> of MICE online </a:t>
            </a:r>
            <a:r>
              <a:rPr lang="fr-CH" dirty="0" err="1" smtClean="0"/>
              <a:t>farm</a:t>
            </a:r>
            <a:r>
              <a:rPr lang="fr-CH" dirty="0" smtClean="0"/>
              <a:t> and installation </a:t>
            </a:r>
            <a:r>
              <a:rPr lang="fr-CH" dirty="0" err="1" smtClean="0"/>
              <a:t>at</a:t>
            </a:r>
            <a:r>
              <a:rPr lang="fr-CH" dirty="0" smtClean="0"/>
              <a:t> RAL </a:t>
            </a:r>
          </a:p>
          <a:p>
            <a:pPr marL="342900" indent="-342900"/>
            <a:r>
              <a:rPr lang="fr-CH" dirty="0"/>
              <a:t> </a:t>
            </a:r>
            <a:r>
              <a:rPr lang="fr-CH" dirty="0" smtClean="0"/>
              <a:t>      </a:t>
            </a:r>
            <a:r>
              <a:rPr lang="fr-CH" dirty="0" smtClean="0">
                <a:sym typeface="Wingdings" pitchFamily="2" charset="2"/>
              </a:rPr>
              <a:t> online data reconstruction</a:t>
            </a:r>
            <a:endParaRPr lang="fr-CH" dirty="0" smtClean="0"/>
          </a:p>
          <a:p>
            <a:pPr marL="342900" indent="-342900">
              <a:buAutoNum type="arabicPeriod"/>
            </a:pPr>
            <a:endParaRPr lang="fr-CH" dirty="0"/>
          </a:p>
          <a:p>
            <a:pPr marL="342900" indent="-342900"/>
            <a:r>
              <a:rPr lang="fr-CH" dirty="0" err="1" smtClean="0"/>
              <a:t>Yordan</a:t>
            </a:r>
            <a:r>
              <a:rPr lang="fr-CH" dirty="0" smtClean="0"/>
              <a:t> has </a:t>
            </a:r>
            <a:r>
              <a:rPr lang="fr-CH" dirty="0" err="1" smtClean="0"/>
              <a:t>taken</a:t>
            </a:r>
            <a:r>
              <a:rPr lang="fr-CH" dirty="0" smtClean="0"/>
              <a:t> over DAQ/trigger part, Linda </a:t>
            </a:r>
            <a:r>
              <a:rPr lang="fr-CH" dirty="0" err="1" smtClean="0"/>
              <a:t>Coney</a:t>
            </a:r>
            <a:r>
              <a:rPr lang="fr-CH" dirty="0" smtClean="0"/>
              <a:t> the online groupe coordination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867650" cy="40767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75" y="3573016"/>
            <a:ext cx="6715125" cy="3067050"/>
          </a:xfrm>
          <a:prstGeom prst="rect">
            <a:avLst/>
          </a:prstGeom>
          <a:noFill/>
          <a:ln w="9525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1070</TotalTime>
  <Words>1024</Words>
  <Application>Microsoft Office PowerPoint</Application>
  <PresentationFormat>On-screen Show (4:3)</PresentationFormat>
  <Paragraphs>248</Paragraphs>
  <Slides>24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Emittance Measurement Result: Data vs MC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Geneva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bdl</dc:creator>
  <cp:lastModifiedBy>bdl</cp:lastModifiedBy>
  <cp:revision>13</cp:revision>
  <dcterms:created xsi:type="dcterms:W3CDTF">2011-12-08T16:45:49Z</dcterms:created>
  <dcterms:modified xsi:type="dcterms:W3CDTF">2011-12-09T10:36:17Z</dcterms:modified>
</cp:coreProperties>
</file>