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4" r:id="rId2"/>
    <p:sldId id="409" r:id="rId3"/>
    <p:sldId id="366" r:id="rId4"/>
    <p:sldId id="370" r:id="rId5"/>
    <p:sldId id="371" r:id="rId6"/>
    <p:sldId id="416" r:id="rId7"/>
    <p:sldId id="385" r:id="rId8"/>
    <p:sldId id="406" r:id="rId9"/>
    <p:sldId id="412" r:id="rId10"/>
    <p:sldId id="376" r:id="rId11"/>
    <p:sldId id="382" r:id="rId12"/>
    <p:sldId id="400" r:id="rId13"/>
    <p:sldId id="401" r:id="rId14"/>
    <p:sldId id="402" r:id="rId15"/>
    <p:sldId id="403" r:id="rId16"/>
    <p:sldId id="415" r:id="rId17"/>
    <p:sldId id="408" r:id="rId18"/>
    <p:sldId id="391" r:id="rId19"/>
    <p:sldId id="372" r:id="rId20"/>
    <p:sldId id="414" r:id="rId21"/>
    <p:sldId id="405" r:id="rId22"/>
    <p:sldId id="413" r:id="rId23"/>
    <p:sldId id="374" r:id="rId24"/>
    <p:sldId id="420" r:id="rId25"/>
    <p:sldId id="393" r:id="rId26"/>
    <p:sldId id="392" r:id="rId27"/>
    <p:sldId id="418" r:id="rId28"/>
    <p:sldId id="417" r:id="rId29"/>
    <p:sldId id="419" r:id="rId30"/>
    <p:sldId id="375" r:id="rId31"/>
    <p:sldId id="341" r:id="rId32"/>
    <p:sldId id="410" r:id="rId33"/>
    <p:sldId id="407" r:id="rId34"/>
    <p:sldId id="397" r:id="rId35"/>
    <p:sldId id="398" r:id="rId36"/>
    <p:sldId id="404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DA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635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133ED0F-05B6-421B-AD93-5B776A13A92A}" type="datetimeFigureOut">
              <a:rPr lang="en-GB"/>
              <a:pPr>
                <a:defRPr/>
              </a:pPr>
              <a:t>12/01/2012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D155C58-33FC-4D62-8254-889A0B2867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795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A855-507D-429F-A922-5E02E91D0EC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49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A855-507D-429F-A922-5E02E91D0EC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46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13/01/2012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nl-NL" smtClean="0"/>
              <a:t>Sam Harper (RAL)- BSM 4 LHC 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C90DC-25A3-4140-BFF7-63A78A3424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06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28471"/>
            <a:ext cx="7723714" cy="65241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69360"/>
            <a:ext cx="2133600" cy="20726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13/01/2012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669360"/>
            <a:ext cx="3687688" cy="1886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5017" y="6669360"/>
            <a:ext cx="2133600" cy="1886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48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13/01/2012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 smtClean="0"/>
              <a:t>Sam Harper (RAL)- BSM 4 LHC 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B306FD-0357-4322-AC88-FC2E2DCFDA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wiki.cern.ch/twiki/bin/view/CMSPublic/PhysicsResultsEXO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256584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/>
              <a:t>Searches for </a:t>
            </a:r>
            <a:r>
              <a:rPr lang="en-GB" sz="3600" dirty="0" err="1"/>
              <a:t>dilepton</a:t>
            </a:r>
            <a:r>
              <a:rPr lang="en-GB" sz="3600" dirty="0"/>
              <a:t> </a:t>
            </a:r>
            <a:r>
              <a:rPr lang="en-GB" sz="3600" dirty="0" smtClean="0"/>
              <a:t>resonances (CMS)</a:t>
            </a:r>
            <a:endParaRPr lang="en-US" sz="3600" dirty="0"/>
          </a:p>
          <a:p>
            <a:pPr marL="0" indent="0" algn="ctr">
              <a:buFont typeface="Arial" charset="0"/>
              <a:buNone/>
            </a:pPr>
            <a:endParaRPr lang="en-US" dirty="0" smtClean="0"/>
          </a:p>
          <a:p>
            <a:pPr marL="0" indent="0" algn="ctr">
              <a:buFont typeface="Arial" charset="0"/>
              <a:buNone/>
            </a:pPr>
            <a:endParaRPr lang="en-US" sz="2800" dirty="0" smtClean="0"/>
          </a:p>
          <a:p>
            <a:pPr marL="0" indent="0" algn="ctr">
              <a:buFont typeface="Arial" charset="0"/>
              <a:buNone/>
            </a:pPr>
            <a:r>
              <a:rPr lang="en-US" sz="2800" dirty="0" smtClean="0"/>
              <a:t>Sam </a:t>
            </a:r>
            <a:r>
              <a:rPr lang="en-US" sz="2800" dirty="0" smtClean="0"/>
              <a:t>Harper (RAL/STFC)</a:t>
            </a:r>
            <a:endParaRPr lang="en-US" dirty="0" smtClean="0"/>
          </a:p>
          <a:p>
            <a:pPr marL="0" indent="0" algn="ctr">
              <a:buFont typeface="Arial" charset="0"/>
              <a:buNone/>
            </a:pPr>
            <a:r>
              <a:rPr lang="en-US" dirty="0" smtClean="0"/>
              <a:t>13/01/12</a:t>
            </a:r>
            <a:endParaRPr lang="en-US" dirty="0"/>
          </a:p>
          <a:p>
            <a:pPr marL="0" indent="0" algn="ctr">
              <a:buNone/>
            </a:pPr>
            <a:r>
              <a:rPr lang="en-GB" b="1" dirty="0"/>
              <a:t>BSM 4 LHC </a:t>
            </a:r>
            <a:r>
              <a:rPr lang="en-GB" b="1" dirty="0" smtClean="0"/>
              <a:t>UK- Durham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sz="2400" b="1" dirty="0" smtClean="0"/>
              <a:t>further information can be found</a:t>
            </a:r>
            <a:r>
              <a:rPr lang="en-GB" b="1" dirty="0" smtClean="0"/>
              <a:t>:</a:t>
            </a:r>
          </a:p>
          <a:p>
            <a:pPr marL="0" indent="0" algn="ctr">
              <a:buNone/>
            </a:pPr>
            <a:r>
              <a:rPr lang="en-GB" sz="1800" dirty="0">
                <a:hlinkClick r:id="rId2"/>
              </a:rPr>
              <a:t>https://twiki.cern.ch/twiki/bin/view/CMSPublic/PhysicsResultsEXO</a:t>
            </a:r>
            <a:endParaRPr lang="en-GB" sz="1800" b="1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13/01/2012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ttbar</a:t>
            </a:r>
            <a:r>
              <a:rPr lang="en-GB" dirty="0" smtClean="0"/>
              <a:t> 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4634601" cy="4171192"/>
          </a:xfrm>
        </p:spPr>
        <p:txBody>
          <a:bodyPr/>
          <a:lstStyle/>
          <a:p>
            <a:r>
              <a:rPr lang="en-GB" sz="2400" dirty="0" smtClean="0"/>
              <a:t>biggest (non </a:t>
            </a:r>
            <a:r>
              <a:rPr lang="en-GB" sz="2400" dirty="0" err="1" smtClean="0"/>
              <a:t>Drell</a:t>
            </a:r>
            <a:r>
              <a:rPr lang="en-GB" sz="2400" dirty="0" smtClean="0"/>
              <a:t>-Yan) </a:t>
            </a:r>
            <a:r>
              <a:rPr lang="en-GB" sz="2400" dirty="0" err="1" smtClean="0"/>
              <a:t>bkg</a:t>
            </a:r>
            <a:endParaRPr lang="en-GB" sz="2400" dirty="0" smtClean="0"/>
          </a:p>
          <a:p>
            <a:r>
              <a:rPr lang="en-GB" sz="2400" dirty="0" smtClean="0"/>
              <a:t>need to ensure understand high mass tails</a:t>
            </a:r>
            <a:endParaRPr lang="en-GB" sz="2400" dirty="0" smtClean="0"/>
          </a:p>
          <a:p>
            <a:r>
              <a:rPr lang="en-GB" sz="2400" dirty="0" smtClean="0"/>
              <a:t>estimate </a:t>
            </a:r>
            <a:r>
              <a:rPr lang="en-GB" sz="2400" dirty="0" smtClean="0"/>
              <a:t>from MC verified by the “e-</a:t>
            </a:r>
            <a:r>
              <a:rPr lang="el-GR" sz="2400" dirty="0" smtClean="0"/>
              <a:t>μ</a:t>
            </a:r>
            <a:r>
              <a:rPr lang="en-GB" sz="2400" dirty="0" smtClean="0"/>
              <a:t>” method</a:t>
            </a:r>
          </a:p>
          <a:p>
            <a:pPr lvl="1"/>
            <a:r>
              <a:rPr lang="en-GB" sz="2000" dirty="0" smtClean="0"/>
              <a:t>exploit </a:t>
            </a:r>
            <a:r>
              <a:rPr lang="en-GB" sz="2000" dirty="0" smtClean="0"/>
              <a:t>that e-mu mass spectrum is 2x the </a:t>
            </a:r>
            <a:r>
              <a:rPr lang="en-GB" sz="2000" dirty="0" err="1" smtClean="0"/>
              <a:t>ee</a:t>
            </a:r>
            <a:r>
              <a:rPr lang="en-GB" sz="2000" dirty="0" smtClean="0"/>
              <a:t> mass spectrum</a:t>
            </a:r>
          </a:p>
          <a:p>
            <a:pPr lvl="1"/>
            <a:r>
              <a:rPr lang="en-GB" sz="2000" dirty="0" smtClean="0"/>
              <a:t>also includes similar processes such as WW,WZ, tau </a:t>
            </a:r>
            <a:r>
              <a:rPr lang="en-GB" sz="2000" dirty="0" err="1" smtClean="0"/>
              <a:t>tau</a:t>
            </a:r>
            <a:r>
              <a:rPr lang="en-GB" sz="2000" dirty="0" smtClean="0"/>
              <a:t>, single </a:t>
            </a:r>
            <a:r>
              <a:rPr lang="en-GB" sz="2000" dirty="0" smtClean="0"/>
              <a:t>top</a:t>
            </a:r>
          </a:p>
          <a:p>
            <a:r>
              <a:rPr lang="en-GB" sz="2400" dirty="0" smtClean="0"/>
              <a:t>good agreement with prediction</a:t>
            </a:r>
            <a:endParaRPr lang="en-GB" sz="2400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sp>
        <p:nvSpPr>
          <p:cNvPr id="7" name="AutoShape 2" descr="muon mass spect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muon mass spect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muon mass spectr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601" y="908720"/>
            <a:ext cx="4322966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23772" y="5297487"/>
            <a:ext cx="3520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work on going to re-</a:t>
            </a:r>
            <a:r>
              <a:rPr lang="en-GB" dirty="0" err="1" smtClean="0"/>
              <a:t>inteprate</a:t>
            </a:r>
            <a:r>
              <a:rPr lang="en-GB" dirty="0" smtClean="0"/>
              <a:t> this plot in terms of limits on X-&gt;emu (</a:t>
            </a:r>
            <a:r>
              <a:rPr lang="en-GB" dirty="0" err="1" smtClean="0"/>
              <a:t>eg</a:t>
            </a:r>
            <a:r>
              <a:rPr lang="en-GB" dirty="0" smtClean="0"/>
              <a:t> RPV </a:t>
            </a:r>
            <a:r>
              <a:rPr lang="en-GB" dirty="0" err="1" smtClean="0"/>
              <a:t>Susy</a:t>
            </a:r>
            <a:r>
              <a:rPr lang="en-GB" dirty="0" smtClean="0"/>
              <a:t>)</a:t>
            </a:r>
            <a:endParaRPr lang="en-GB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423966"/>
              </p:ext>
            </p:extLst>
          </p:nvPr>
        </p:nvGraphicFramePr>
        <p:xfrm>
          <a:off x="514592" y="5324711"/>
          <a:ext cx="412000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681"/>
                <a:gridCol w="1728192"/>
                <a:gridCol w="1224136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est</a:t>
                      </a:r>
                      <a:r>
                        <a:rPr lang="en-GB" dirty="0" smtClean="0"/>
                        <a:t> using</a:t>
                      </a:r>
                      <a:r>
                        <a:rPr lang="en-GB" baseline="0" dirty="0" smtClean="0"/>
                        <a:t> e-mu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observed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electrons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139</a:t>
                      </a:r>
                      <a:r>
                        <a:rPr lang="en-GB" dirty="0" smtClean="0"/>
                        <a:t>±8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124</a:t>
                      </a:r>
                      <a:r>
                        <a:rPr lang="en-GB" dirty="0" smtClean="0"/>
                        <a:t>±20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muons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194±15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171</a:t>
                      </a:r>
                      <a:r>
                        <a:rPr lang="en-GB" dirty="0" smtClean="0"/>
                        <a:t>±22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2775" y="4991110"/>
            <a:ext cx="230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M&gt;200 </a:t>
            </a:r>
            <a:r>
              <a:rPr lang="en-GB" dirty="0" err="1" smtClean="0"/>
              <a:t>GeV</a:t>
            </a:r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95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Understanding Energy</a:t>
            </a:r>
            <a:r>
              <a:rPr lang="en-GB" dirty="0" smtClean="0"/>
              <a:t>/ </a:t>
            </a:r>
            <a:r>
              <a:rPr lang="en-GB" dirty="0" err="1" smtClean="0"/>
              <a:t>p</a:t>
            </a:r>
            <a:r>
              <a:rPr lang="en-GB" baseline="-25000" dirty="0" err="1"/>
              <a:t>T</a:t>
            </a:r>
            <a:r>
              <a:rPr lang="en-GB" dirty="0" smtClean="0"/>
              <a:t> </a:t>
            </a:r>
            <a:r>
              <a:rPr lang="en-GB" dirty="0" smtClean="0"/>
              <a:t>Scale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5688632" cy="4968552"/>
          </a:xfrm>
        </p:spPr>
        <p:txBody>
          <a:bodyPr/>
          <a:lstStyle/>
          <a:p>
            <a:r>
              <a:rPr lang="en-GB" sz="2400" dirty="0" smtClean="0"/>
              <a:t>calibration point: Z, order magnitude away from signal region</a:t>
            </a:r>
          </a:p>
          <a:p>
            <a:r>
              <a:rPr lang="en-GB" sz="2400" dirty="0" smtClean="0"/>
              <a:t>how </a:t>
            </a:r>
            <a:r>
              <a:rPr lang="en-GB" sz="2400" dirty="0" smtClean="0"/>
              <a:t>do we know our ECAL energy scale out </a:t>
            </a:r>
            <a:r>
              <a:rPr lang="en-GB" sz="2400" dirty="0" smtClean="0"/>
              <a:t>there -&gt; missing crystal method</a:t>
            </a:r>
            <a:endParaRPr lang="en-GB" sz="2400" dirty="0" smtClean="0"/>
          </a:p>
          <a:p>
            <a:pPr lvl="1"/>
            <a:r>
              <a:rPr lang="en-GB" sz="2000" dirty="0" smtClean="0"/>
              <a:t>remove </a:t>
            </a:r>
            <a:r>
              <a:rPr lang="en-GB" sz="2000" dirty="0" smtClean="0"/>
              <a:t>centre crystal from the </a:t>
            </a:r>
            <a:r>
              <a:rPr lang="en-GB" sz="2000" dirty="0" smtClean="0"/>
              <a:t>cluster</a:t>
            </a:r>
            <a:endParaRPr lang="en-GB" sz="2000" dirty="0" smtClean="0"/>
          </a:p>
          <a:p>
            <a:pPr lvl="1"/>
            <a:r>
              <a:rPr lang="en-GB" sz="2000" dirty="0" smtClean="0"/>
              <a:t>use surrounding crystals to estimate energy of centre </a:t>
            </a:r>
            <a:r>
              <a:rPr lang="en-GB" sz="2000" dirty="0" smtClean="0"/>
              <a:t>crystal</a:t>
            </a:r>
          </a:p>
          <a:p>
            <a:pPr lvl="2"/>
            <a:r>
              <a:rPr lang="en-GB" sz="1600" dirty="0" smtClean="0"/>
              <a:t>these crystals are at energies we know the calibration is good</a:t>
            </a:r>
            <a:endParaRPr lang="en-GB" sz="1600" dirty="0" smtClean="0"/>
          </a:p>
          <a:p>
            <a:pPr lvl="1"/>
            <a:r>
              <a:rPr lang="en-GB" sz="2000" dirty="0" smtClean="0"/>
              <a:t>accuracy: about </a:t>
            </a:r>
            <a:r>
              <a:rPr lang="en-GB" sz="2000" dirty="0" smtClean="0">
                <a:solidFill>
                  <a:srgbClr val="FF0000"/>
                </a:solidFill>
              </a:rPr>
              <a:t>2% scale with a 40% RMS</a:t>
            </a:r>
            <a:endParaRPr lang="en-GB" sz="2000" dirty="0" smtClean="0">
              <a:solidFill>
                <a:srgbClr val="FF0000"/>
              </a:solidFill>
            </a:endParaRPr>
          </a:p>
          <a:p>
            <a:r>
              <a:rPr lang="en-GB" sz="2400" dirty="0" err="1" smtClean="0"/>
              <a:t>muons</a:t>
            </a:r>
            <a:r>
              <a:rPr lang="en-GB" sz="2400" dirty="0" smtClean="0"/>
              <a:t> use </a:t>
            </a:r>
            <a:r>
              <a:rPr lang="en-GB" sz="2400" dirty="0" err="1" smtClean="0"/>
              <a:t>cosmics</a:t>
            </a:r>
            <a:r>
              <a:rPr lang="en-GB" sz="2400" dirty="0" smtClean="0"/>
              <a:t> to set scale</a:t>
            </a:r>
          </a:p>
          <a:p>
            <a:pPr lvl="1"/>
            <a:r>
              <a:rPr lang="en-GB" sz="2000" dirty="0" smtClean="0"/>
              <a:t>easier to understand in central region, forward </a:t>
            </a:r>
            <a:r>
              <a:rPr lang="en-GB" sz="2000" dirty="0" smtClean="0"/>
              <a:t>regions where less new physics is expected to present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3419844" cy="231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67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2011 Turn on: first 20 pb</a:t>
            </a:r>
            <a:r>
              <a:rPr lang="en-GB" baseline="30000" dirty="0" smtClean="0"/>
              <a:t>-1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6" y="1052736"/>
            <a:ext cx="4349080" cy="4788532"/>
          </a:xfrm>
        </p:spPr>
        <p:txBody>
          <a:bodyPr/>
          <a:lstStyle/>
          <a:p>
            <a:r>
              <a:rPr lang="en-GB" sz="2800" dirty="0" smtClean="0"/>
              <a:t>1017 </a:t>
            </a:r>
            <a:r>
              <a:rPr lang="en-GB" sz="2800" dirty="0" err="1" smtClean="0"/>
              <a:t>GeV</a:t>
            </a:r>
            <a:r>
              <a:rPr lang="en-GB" sz="2800" dirty="0" smtClean="0"/>
              <a:t> </a:t>
            </a:r>
            <a:r>
              <a:rPr lang="en-GB" sz="2800" dirty="0" err="1" smtClean="0"/>
              <a:t>muon</a:t>
            </a:r>
            <a:r>
              <a:rPr lang="en-GB" sz="2800" dirty="0" smtClean="0"/>
              <a:t> pair detected</a:t>
            </a:r>
          </a:p>
          <a:p>
            <a:pPr lvl="1"/>
            <a:r>
              <a:rPr lang="en-GB" sz="2400" dirty="0" smtClean="0"/>
              <a:t>SM </a:t>
            </a:r>
            <a:r>
              <a:rPr lang="en-GB" sz="2400" dirty="0" err="1" smtClean="0"/>
              <a:t>bkg</a:t>
            </a:r>
            <a:r>
              <a:rPr lang="en-GB" sz="2400" dirty="0" smtClean="0"/>
              <a:t>  &gt;900 </a:t>
            </a:r>
            <a:r>
              <a:rPr lang="en-GB" sz="2400" dirty="0" err="1" smtClean="0"/>
              <a:t>GeV</a:t>
            </a:r>
            <a:r>
              <a:rPr lang="en-GB" sz="2400" dirty="0" smtClean="0"/>
              <a:t>:       ~0.05 events </a:t>
            </a:r>
            <a:endParaRPr lang="en-GB" sz="2000" dirty="0" smtClean="0"/>
          </a:p>
          <a:p>
            <a:r>
              <a:rPr lang="en-GB" sz="2800" dirty="0" smtClean="0"/>
              <a:t>was a nice start to the year but of course 1 event is meaningless on its own, need to wait for more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698" y="1040971"/>
            <a:ext cx="4855897" cy="377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02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2011 Turn on: first 20 pb</a:t>
            </a:r>
            <a:r>
              <a:rPr lang="en-GB" baseline="30000" dirty="0" smtClean="0"/>
              <a:t>-1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92896"/>
            <a:ext cx="8295051" cy="3348372"/>
          </a:xfrm>
        </p:spPr>
        <p:txBody>
          <a:bodyPr/>
          <a:lstStyle/>
          <a:p>
            <a:pPr marL="0" indent="0" algn="ctr">
              <a:buNone/>
            </a:pPr>
            <a:r>
              <a:rPr lang="en-GB" sz="4400" i="1" dirty="0" smtClean="0"/>
              <a:t>2 and a half hours later….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5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2011 Turn on: first 20 pb</a:t>
            </a:r>
            <a:r>
              <a:rPr lang="en-GB" baseline="30000" dirty="0" smtClean="0"/>
              <a:t>-1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40" y="1484784"/>
            <a:ext cx="4981797" cy="4788532"/>
          </a:xfrm>
        </p:spPr>
        <p:txBody>
          <a:bodyPr/>
          <a:lstStyle/>
          <a:p>
            <a:r>
              <a:rPr lang="en-GB" sz="2800" dirty="0" smtClean="0"/>
              <a:t>950 </a:t>
            </a:r>
            <a:r>
              <a:rPr lang="en-GB" sz="2800" dirty="0" err="1" smtClean="0"/>
              <a:t>GeV</a:t>
            </a:r>
            <a:r>
              <a:rPr lang="en-GB" sz="2800" dirty="0" smtClean="0"/>
              <a:t> electron pair appears</a:t>
            </a:r>
          </a:p>
          <a:p>
            <a:r>
              <a:rPr lang="en-GB" sz="2800" dirty="0" smtClean="0"/>
              <a:t>given CDF had 1 </a:t>
            </a:r>
            <a:r>
              <a:rPr lang="en-GB" sz="2800" dirty="0" err="1" smtClean="0"/>
              <a:t>ee</a:t>
            </a:r>
            <a:r>
              <a:rPr lang="en-GB" sz="2800" dirty="0" smtClean="0"/>
              <a:t> event at 970 </a:t>
            </a:r>
            <a:r>
              <a:rPr lang="en-GB" sz="2800" dirty="0" err="1" smtClean="0"/>
              <a:t>GeV</a:t>
            </a:r>
            <a:r>
              <a:rPr lang="en-GB" sz="2800" dirty="0" smtClean="0"/>
              <a:t>, Z’ physics suddenly becomes pretty 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interesting…</a:t>
            </a:r>
          </a:p>
          <a:p>
            <a:endParaRPr lang="en-GB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78401"/>
            <a:ext cx="3755710" cy="364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0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evt971_rph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9"/>
          <a:stretch/>
        </p:blipFill>
        <p:spPr bwMode="auto">
          <a:xfrm>
            <a:off x="3718203" y="1069272"/>
            <a:ext cx="2813091" cy="23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0.5fb</a:t>
            </a:r>
            <a:r>
              <a:rPr lang="en-GB" baseline="30000" dirty="0" smtClean="0"/>
              <a:t>-1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4464496" cy="5112568"/>
          </a:xfrm>
        </p:spPr>
        <p:txBody>
          <a:bodyPr/>
          <a:lstStyle/>
          <a:p>
            <a:r>
              <a:rPr lang="en-GB" sz="2800" dirty="0" smtClean="0"/>
              <a:t>two more electron pairs</a:t>
            </a:r>
          </a:p>
          <a:p>
            <a:pPr lvl="1"/>
            <a:r>
              <a:rPr lang="en-GB" sz="2400" dirty="0" smtClean="0"/>
              <a:t>  M = 971, 930 </a:t>
            </a:r>
            <a:r>
              <a:rPr lang="en-GB" sz="2400" dirty="0" err="1" smtClean="0"/>
              <a:t>GeV</a:t>
            </a:r>
            <a:r>
              <a:rPr lang="en-GB" sz="2400" dirty="0" smtClean="0"/>
              <a:t>, </a:t>
            </a:r>
          </a:p>
          <a:p>
            <a:r>
              <a:rPr lang="en-GB" sz="2800" dirty="0" smtClean="0"/>
              <a:t>one </a:t>
            </a:r>
            <a:r>
              <a:rPr lang="en-GB" sz="2800" dirty="0" err="1" smtClean="0"/>
              <a:t>muon</a:t>
            </a:r>
            <a:r>
              <a:rPr lang="en-GB" sz="2800" dirty="0" smtClean="0"/>
              <a:t> pair, </a:t>
            </a:r>
          </a:p>
          <a:p>
            <a:pPr lvl="1"/>
            <a:r>
              <a:rPr lang="en-GB" sz="2400" dirty="0" smtClean="0"/>
              <a:t>M = 1026 </a:t>
            </a:r>
            <a:r>
              <a:rPr lang="en-GB" sz="2400" dirty="0" err="1"/>
              <a:t>G</a:t>
            </a:r>
            <a:r>
              <a:rPr lang="en-GB" sz="2400" dirty="0" err="1" smtClean="0"/>
              <a:t>eV</a:t>
            </a:r>
            <a:endParaRPr lang="en-GB" sz="2400" dirty="0" smtClean="0"/>
          </a:p>
          <a:p>
            <a:r>
              <a:rPr lang="en-GB" dirty="0" smtClean="0"/>
              <a:t>ATLAS also had an electron candidate there too…</a:t>
            </a:r>
          </a:p>
          <a:p>
            <a:r>
              <a:rPr lang="en-GB" sz="2800" dirty="0" smtClean="0"/>
              <a:t>Z’ physics was getting very exciting indeed</a:t>
            </a:r>
          </a:p>
          <a:p>
            <a:r>
              <a:rPr lang="en-GB" sz="2800" dirty="0" smtClean="0"/>
              <a:t>and then nothing </a:t>
            </a:r>
            <a:r>
              <a:rPr lang="en-GB" sz="2800" dirty="0" smtClean="0">
                <a:sym typeface="Wingdings" pitchFamily="2" charset="2"/>
              </a:rPr>
              <a:t></a:t>
            </a:r>
          </a:p>
          <a:p>
            <a:pPr lvl="1"/>
            <a:r>
              <a:rPr lang="en-GB" sz="2400" dirty="0" smtClean="0">
                <a:sym typeface="Wingdings" pitchFamily="2" charset="2"/>
              </a:rPr>
              <a:t>damn statistics…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13/01/2012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pic>
        <p:nvPicPr>
          <p:cNvPr id="10244" name="Picture 4" descr="tev_event-165617_337750503_242_Rho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17032"/>
            <a:ext cx="3272744" cy="23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evt971_rphi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2" b="14917"/>
          <a:stretch/>
        </p:blipFill>
        <p:spPr bwMode="auto">
          <a:xfrm>
            <a:off x="6516216" y="1124744"/>
            <a:ext cx="2525825" cy="231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6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81967"/>
            <a:ext cx="5832648" cy="6093296"/>
          </a:xfrm>
        </p:spPr>
        <p:txBody>
          <a:bodyPr/>
          <a:lstStyle/>
          <a:p>
            <a:r>
              <a:rPr lang="en-GB" sz="2400" dirty="0" smtClean="0"/>
              <a:t>search strategy:</a:t>
            </a:r>
            <a:endParaRPr lang="en-GB" sz="2000" dirty="0" smtClean="0"/>
          </a:p>
          <a:p>
            <a:pPr lvl="1"/>
            <a:r>
              <a:rPr lang="en-US" sz="2000" dirty="0" smtClean="0"/>
              <a:t>excess with mass &gt;200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pPr lvl="1"/>
            <a:r>
              <a:rPr lang="en-US" sz="2000" dirty="0" smtClean="0"/>
              <a:t>inclusive search: mass of 2 leptons |</a:t>
            </a:r>
            <a:r>
              <a:rPr lang="el-GR" sz="2000" dirty="0" smtClean="0"/>
              <a:t>η</a:t>
            </a:r>
            <a:r>
              <a:rPr lang="en-US" sz="2000" dirty="0" smtClean="0"/>
              <a:t>|&lt;2.5,   no cuts on MET / other activity in </a:t>
            </a:r>
            <a:r>
              <a:rPr lang="en-US" sz="2000" dirty="0" smtClean="0"/>
              <a:t>event</a:t>
            </a:r>
          </a:p>
          <a:p>
            <a:pPr lvl="2"/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&gt; 35 </a:t>
            </a:r>
            <a:r>
              <a:rPr lang="en-US" sz="1600" dirty="0" err="1" smtClean="0"/>
              <a:t>GeV</a:t>
            </a:r>
            <a:r>
              <a:rPr lang="en-US" sz="1600" dirty="0" smtClean="0"/>
              <a:t>  (40 </a:t>
            </a:r>
            <a:r>
              <a:rPr lang="en-US" sz="1600" dirty="0" err="1" smtClean="0"/>
              <a:t>GeV</a:t>
            </a:r>
            <a:r>
              <a:rPr lang="en-US" sz="1600" dirty="0" smtClean="0"/>
              <a:t> </a:t>
            </a:r>
            <a:r>
              <a:rPr lang="en-US" sz="1600" dirty="0" err="1" smtClean="0"/>
              <a:t>endcap</a:t>
            </a:r>
            <a:r>
              <a:rPr lang="en-US" sz="1600" dirty="0" smtClean="0"/>
              <a:t> electrons)</a:t>
            </a:r>
            <a:endParaRPr lang="en-US" sz="1600" dirty="0" smtClean="0"/>
          </a:p>
          <a:p>
            <a:pPr lvl="1"/>
            <a:r>
              <a:rPr lang="en-US" sz="2000" dirty="0" smtClean="0"/>
              <a:t>no OS required </a:t>
            </a:r>
            <a:r>
              <a:rPr lang="en-US" sz="2000" dirty="0" err="1" smtClean="0"/>
              <a:t>eles</a:t>
            </a:r>
            <a:r>
              <a:rPr lang="en-US" sz="2000" dirty="0" smtClean="0"/>
              <a:t> / OS required </a:t>
            </a:r>
            <a:r>
              <a:rPr lang="en-US" sz="2000" dirty="0" err="1" smtClean="0"/>
              <a:t>muons</a:t>
            </a:r>
            <a:r>
              <a:rPr lang="en-US" sz="2000" dirty="0" smtClean="0"/>
              <a:t> </a:t>
            </a:r>
          </a:p>
          <a:p>
            <a:r>
              <a:rPr lang="en-US" sz="2400" dirty="0" smtClean="0"/>
              <a:t>at 1 </a:t>
            </a:r>
            <a:r>
              <a:rPr lang="en-US" sz="2400" dirty="0" err="1" smtClean="0"/>
              <a:t>TeV</a:t>
            </a:r>
            <a:r>
              <a:rPr lang="en-US" sz="2400" dirty="0" smtClean="0"/>
              <a:t>: </a:t>
            </a:r>
          </a:p>
          <a:p>
            <a:pPr lvl="1"/>
            <a:r>
              <a:rPr lang="en-US" sz="2000" dirty="0" err="1" smtClean="0"/>
              <a:t>ele</a:t>
            </a:r>
            <a:r>
              <a:rPr lang="en-US" sz="2000" dirty="0" smtClean="0"/>
              <a:t>: </a:t>
            </a:r>
            <a:r>
              <a:rPr lang="en-US" sz="2000" dirty="0" err="1" smtClean="0"/>
              <a:t>Acc</a:t>
            </a:r>
            <a:r>
              <a:rPr lang="en-US" sz="2000" dirty="0" smtClean="0"/>
              <a:t> x </a:t>
            </a:r>
            <a:r>
              <a:rPr lang="en-US" sz="2000" dirty="0" err="1" smtClean="0"/>
              <a:t>Eff</a:t>
            </a:r>
            <a:r>
              <a:rPr lang="en-US" sz="2000" dirty="0" smtClean="0"/>
              <a:t>: ~64%, resolution </a:t>
            </a:r>
            <a:r>
              <a:rPr lang="en-US" sz="2000" dirty="0" smtClean="0"/>
              <a:t>1.7%</a:t>
            </a:r>
            <a:endParaRPr lang="en-US" sz="2000" dirty="0" smtClean="0"/>
          </a:p>
          <a:p>
            <a:pPr lvl="2"/>
            <a:r>
              <a:rPr lang="en-US" sz="1600" dirty="0" smtClean="0"/>
              <a:t>improvable but not by much</a:t>
            </a:r>
          </a:p>
          <a:p>
            <a:pPr lvl="1"/>
            <a:r>
              <a:rPr lang="en-US" sz="2000" dirty="0" err="1" smtClean="0"/>
              <a:t>muons</a:t>
            </a:r>
            <a:r>
              <a:rPr lang="en-US" sz="2000" dirty="0" smtClean="0"/>
              <a:t>: </a:t>
            </a:r>
            <a:r>
              <a:rPr lang="en-US" sz="2000" dirty="0" err="1" smtClean="0"/>
              <a:t>Acc</a:t>
            </a:r>
            <a:r>
              <a:rPr lang="en-US" sz="2000" dirty="0" smtClean="0"/>
              <a:t> x </a:t>
            </a:r>
            <a:r>
              <a:rPr lang="en-US" sz="2000" dirty="0" err="1" smtClean="0"/>
              <a:t>Eff</a:t>
            </a:r>
            <a:r>
              <a:rPr lang="en-US" sz="2000" dirty="0" smtClean="0"/>
              <a:t>: ~80%, resolution 7%</a:t>
            </a:r>
            <a:endParaRPr lang="en-US" sz="1600" dirty="0"/>
          </a:p>
          <a:p>
            <a:r>
              <a:rPr lang="en-US" sz="2400" dirty="0" smtClean="0"/>
              <a:t>no magic bullet to improve sensitivity</a:t>
            </a:r>
          </a:p>
          <a:p>
            <a:pPr lvl="1"/>
            <a:r>
              <a:rPr lang="en-US" sz="2000" dirty="0" smtClean="0"/>
              <a:t>so if no excess hint in 2011, a long time before any discovery could occur at same √s</a:t>
            </a:r>
          </a:p>
          <a:p>
            <a:r>
              <a:rPr lang="en-US" sz="2400" dirty="0" smtClean="0"/>
              <a:t>most significant excess: </a:t>
            </a:r>
          </a:p>
          <a:p>
            <a:pPr lvl="1"/>
            <a:r>
              <a:rPr lang="en-US" sz="2000" dirty="0" smtClean="0"/>
              <a:t>970 </a:t>
            </a:r>
            <a:r>
              <a:rPr lang="en-US" sz="2000" dirty="0" err="1" smtClean="0"/>
              <a:t>GeV</a:t>
            </a:r>
            <a:r>
              <a:rPr lang="en-US" sz="2000" dirty="0" smtClean="0"/>
              <a:t> with Z (1sided </a:t>
            </a:r>
            <a:r>
              <a:rPr lang="el-GR" sz="2000" dirty="0" smtClean="0"/>
              <a:t>σ</a:t>
            </a:r>
            <a:r>
              <a:rPr lang="en-US" sz="2000" dirty="0" smtClean="0"/>
              <a:t>)=2.1</a:t>
            </a:r>
          </a:p>
          <a:p>
            <a:pPr lvl="1"/>
            <a:r>
              <a:rPr lang="en-US" sz="2000" dirty="0" smtClean="0"/>
              <a:t>to observe such excess somewhere between 600-1800: Z = 0.2 </a:t>
            </a:r>
            <a:endParaRPr lang="en-GB" sz="20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5652121" y="620688"/>
            <a:ext cx="3376036" cy="6120680"/>
            <a:chOff x="5792323" y="620688"/>
            <a:chExt cx="3235833" cy="5916410"/>
          </a:xfrm>
        </p:grpSpPr>
        <p:pic>
          <p:nvPicPr>
            <p:cNvPr id="1026" name="Picture 2" descr="muon mass spectr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323" y="620688"/>
              <a:ext cx="3226261" cy="3096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electron mass spectr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8" b="-1868"/>
            <a:stretch/>
          </p:blipFill>
          <p:spPr bwMode="auto">
            <a:xfrm>
              <a:off x="5792323" y="3431567"/>
              <a:ext cx="3235833" cy="3105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13/01/2012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695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lot_lhc_ee_mm_35_40_all_ALL_c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12458"/>
            <a:ext cx="3523456" cy="334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1256"/>
            <a:ext cx="5292080" cy="5382691"/>
          </a:xfrm>
        </p:spPr>
        <p:txBody>
          <a:bodyPr/>
          <a:lstStyle/>
          <a:p>
            <a:r>
              <a:rPr lang="en-US" sz="2400" dirty="0" smtClean="0"/>
              <a:t>limits are</a:t>
            </a:r>
            <a:r>
              <a:rPr lang="en-US" sz="2400" dirty="0" smtClean="0"/>
              <a:t> slightly different to normal</a:t>
            </a:r>
          </a:p>
          <a:p>
            <a:pPr lvl="1"/>
            <a:r>
              <a:rPr lang="el-GR" sz="2000" dirty="0"/>
              <a:t>σ</a:t>
            </a:r>
            <a:r>
              <a:rPr lang="en-US" sz="2000" dirty="0" smtClean="0"/>
              <a:t>.Br (Z’-&gt;</a:t>
            </a:r>
            <a:r>
              <a:rPr lang="en-US" sz="2000" dirty="0" err="1" smtClean="0"/>
              <a:t>ee</a:t>
            </a:r>
            <a:r>
              <a:rPr lang="en-US" sz="2000" dirty="0" smtClean="0"/>
              <a:t>) / </a:t>
            </a:r>
            <a:r>
              <a:rPr lang="el-GR" sz="2000" dirty="0"/>
              <a:t>σ</a:t>
            </a:r>
            <a:r>
              <a:rPr lang="en-US" sz="2000" dirty="0"/>
              <a:t>.Br </a:t>
            </a:r>
            <a:r>
              <a:rPr lang="en-US" sz="2000" dirty="0" smtClean="0"/>
              <a:t>(Z/</a:t>
            </a:r>
            <a:r>
              <a:rPr lang="el-GR" sz="2000" dirty="0" smtClean="0"/>
              <a:t>γ</a:t>
            </a:r>
            <a:r>
              <a:rPr lang="en-US" sz="2000" dirty="0" smtClean="0"/>
              <a:t>*-&gt;</a:t>
            </a:r>
            <a:r>
              <a:rPr lang="en-US" sz="2000" dirty="0" err="1" smtClean="0"/>
              <a:t>ee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 lvl="2"/>
            <a:r>
              <a:rPr lang="en-GB" sz="1600" dirty="0" smtClean="0"/>
              <a:t>Z’ cross-section in window of ±40% of       </a:t>
            </a:r>
            <a:r>
              <a:rPr lang="en-GB" sz="1600" dirty="0" err="1" smtClean="0"/>
              <a:t>onshell</a:t>
            </a:r>
            <a:r>
              <a:rPr lang="en-GB" sz="1600" dirty="0" smtClean="0"/>
              <a:t> mass</a:t>
            </a:r>
          </a:p>
          <a:p>
            <a:pPr lvl="2"/>
            <a:r>
              <a:rPr lang="en-GB" sz="1600" dirty="0" smtClean="0"/>
              <a:t>Z cross-section in range 60-120 </a:t>
            </a:r>
            <a:r>
              <a:rPr lang="en-GB" sz="1600" dirty="0" err="1" smtClean="0"/>
              <a:t>GeV</a:t>
            </a:r>
            <a:endParaRPr lang="en-GB" sz="1600" dirty="0" smtClean="0"/>
          </a:p>
          <a:p>
            <a:pPr lvl="1"/>
            <a:r>
              <a:rPr lang="en-GB" sz="2000" dirty="0" smtClean="0"/>
              <a:t>was designed when we thought we wouldn’t understand our </a:t>
            </a:r>
            <a:r>
              <a:rPr lang="en-GB" sz="2000" dirty="0" err="1" smtClean="0"/>
              <a:t>lumi</a:t>
            </a:r>
            <a:endParaRPr lang="en-GB" sz="2000" dirty="0" smtClean="0"/>
          </a:p>
          <a:p>
            <a:pPr lvl="2"/>
            <a:r>
              <a:rPr lang="en-GB" sz="1600" dirty="0" smtClean="0"/>
              <a:t>revisit in 2012...</a:t>
            </a:r>
            <a:endParaRPr lang="en-GB" sz="2000" dirty="0" smtClean="0"/>
          </a:p>
          <a:p>
            <a:r>
              <a:rPr lang="en-US" sz="2400" dirty="0" smtClean="0"/>
              <a:t>for some benchmark models convert this </a:t>
            </a:r>
            <a:r>
              <a:rPr lang="el-GR" sz="2400" dirty="0"/>
              <a:t>σ</a:t>
            </a:r>
            <a:r>
              <a:rPr lang="en-US" sz="2400" dirty="0"/>
              <a:t>.Br </a:t>
            </a:r>
            <a:r>
              <a:rPr lang="en-US" sz="2400" dirty="0" smtClean="0"/>
              <a:t>limit to </a:t>
            </a:r>
            <a:r>
              <a:rPr lang="en-US" sz="2400" dirty="0" smtClean="0"/>
              <a:t>mass limit</a:t>
            </a:r>
          </a:p>
          <a:p>
            <a:pPr lvl="1"/>
            <a:r>
              <a:rPr lang="en-US" sz="2000" dirty="0" smtClean="0"/>
              <a:t>has very little meaning theory wise</a:t>
            </a:r>
            <a:endParaRPr lang="en-US" sz="2000" dirty="0" smtClean="0"/>
          </a:p>
          <a:p>
            <a:r>
              <a:rPr lang="en-GB" sz="2400" dirty="0" smtClean="0"/>
              <a:t>convert limits on </a:t>
            </a:r>
            <a:r>
              <a:rPr lang="el-GR" sz="2400" dirty="0"/>
              <a:t>σ</a:t>
            </a:r>
            <a:r>
              <a:rPr lang="en-US" sz="2400" dirty="0" smtClean="0"/>
              <a:t>.Br to</a:t>
            </a:r>
            <a:r>
              <a:rPr lang="en-GB" sz="2400" dirty="0" smtClean="0"/>
              <a:t>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u</a:t>
            </a:r>
            <a:r>
              <a:rPr lang="en-US" sz="2400" dirty="0" smtClean="0"/>
              <a:t>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 limits</a:t>
            </a:r>
          </a:p>
          <a:p>
            <a:pPr lvl="1"/>
            <a:r>
              <a:rPr lang="en-US" sz="1800" dirty="0" smtClean="0"/>
              <a:t>not done </a:t>
            </a:r>
            <a:r>
              <a:rPr lang="en-US" sz="1800" dirty="0" smtClean="0"/>
              <a:t>for 1.1fb PAS but planned for paper</a:t>
            </a:r>
            <a:endParaRPr lang="en-US" sz="1800" dirty="0" smtClean="0"/>
          </a:p>
          <a:p>
            <a:endParaRPr lang="en-US" sz="2200" dirty="0" smtClean="0"/>
          </a:p>
          <a:p>
            <a:endParaRPr lang="en-US" sz="2200" dirty="0" smtClean="0"/>
          </a:p>
        </p:txBody>
      </p:sp>
      <p:pic>
        <p:nvPicPr>
          <p:cNvPr id="17412" name="Picture 4" descr="zpr_ssm_ratio_mcmc_comb_40pb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50" y="692695"/>
            <a:ext cx="3990950" cy="248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13/01/2012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sp>
        <p:nvSpPr>
          <p:cNvPr id="8" name="Down Arrow 7"/>
          <p:cNvSpPr/>
          <p:nvPr/>
        </p:nvSpPr>
        <p:spPr>
          <a:xfrm>
            <a:off x="7276200" y="3086869"/>
            <a:ext cx="231787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063762"/>
              </p:ext>
            </p:extLst>
          </p:nvPr>
        </p:nvGraphicFramePr>
        <p:xfrm>
          <a:off x="683568" y="5089240"/>
          <a:ext cx="4320481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303"/>
                <a:gridCol w="1160726"/>
                <a:gridCol w="1160726"/>
                <a:gridCol w="1160726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Model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Mass Limit (GeV)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ee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bg1"/>
                          </a:solidFill>
                        </a:rPr>
                        <a:t>μμ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ee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el-GR" dirty="0" smtClean="0">
                          <a:solidFill>
                            <a:schemeClr val="bg1"/>
                          </a:solidFill>
                        </a:rPr>
                        <a:t>μμ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Z’</a:t>
                      </a:r>
                      <a:r>
                        <a:rPr lang="en-US" baseline="-25000" dirty="0" smtClean="0"/>
                        <a:t>SSM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1730 </a:t>
                      </a:r>
                      <a:endParaRPr lang="en-GB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1780</a:t>
                      </a:r>
                      <a:endParaRPr lang="en-GB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1940</a:t>
                      </a:r>
                      <a:endParaRPr lang="en-GB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Z’</a:t>
                      </a:r>
                      <a:r>
                        <a:rPr lang="el-GR" baseline="-25000" dirty="0" smtClean="0"/>
                        <a:t>ψ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1440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1620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60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Channel Comparison at 1 </a:t>
            </a:r>
            <a:r>
              <a:rPr lang="en-GB" dirty="0" err="1" smtClean="0"/>
              <a:t>TeV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5364088" cy="446108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at 1 </a:t>
            </a:r>
            <a:r>
              <a:rPr lang="en-US" sz="2400" dirty="0" err="1"/>
              <a:t>TeV</a:t>
            </a:r>
            <a:r>
              <a:rPr lang="en-US" sz="2400" dirty="0"/>
              <a:t>: </a:t>
            </a:r>
          </a:p>
          <a:p>
            <a:r>
              <a:rPr lang="en-US" sz="2000" dirty="0" err="1"/>
              <a:t>ele</a:t>
            </a:r>
            <a:r>
              <a:rPr lang="en-US" sz="2000" dirty="0"/>
              <a:t>: </a:t>
            </a:r>
            <a:r>
              <a:rPr lang="en-US" sz="2000" dirty="0" err="1"/>
              <a:t>Acc</a:t>
            </a:r>
            <a:r>
              <a:rPr lang="en-US" sz="2000" dirty="0"/>
              <a:t> x </a:t>
            </a:r>
            <a:r>
              <a:rPr lang="en-US" sz="2000" dirty="0" err="1"/>
              <a:t>Eff</a:t>
            </a:r>
            <a:r>
              <a:rPr lang="en-US" sz="2000" dirty="0"/>
              <a:t>: ~64%, resolution </a:t>
            </a:r>
            <a:r>
              <a:rPr lang="en-US" sz="2000" dirty="0" smtClean="0"/>
              <a:t>1.7%</a:t>
            </a:r>
            <a:endParaRPr lang="en-US" sz="2000" dirty="0"/>
          </a:p>
          <a:p>
            <a:r>
              <a:rPr lang="en-US" sz="2000" dirty="0" err="1" smtClean="0"/>
              <a:t>muons</a:t>
            </a:r>
            <a:r>
              <a:rPr lang="en-US" sz="2000" dirty="0"/>
              <a:t>: </a:t>
            </a:r>
            <a:r>
              <a:rPr lang="en-US" sz="2000" dirty="0" err="1"/>
              <a:t>Acc</a:t>
            </a:r>
            <a:r>
              <a:rPr lang="en-US" sz="2000" dirty="0"/>
              <a:t> x </a:t>
            </a:r>
            <a:r>
              <a:rPr lang="en-US" sz="2000" dirty="0" err="1"/>
              <a:t>Eff</a:t>
            </a:r>
            <a:r>
              <a:rPr lang="en-US" sz="2000" dirty="0"/>
              <a:t>: ~80%, resolution 7</a:t>
            </a:r>
            <a:r>
              <a:rPr lang="en-US" sz="2400" dirty="0" smtClean="0"/>
              <a:t>%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Expected limits:</a:t>
            </a:r>
            <a:endParaRPr lang="en-GB" sz="2800" dirty="0" smtClean="0"/>
          </a:p>
          <a:p>
            <a:r>
              <a:rPr lang="en-GB" sz="2000" dirty="0" smtClean="0"/>
              <a:t>5fb</a:t>
            </a:r>
            <a:r>
              <a:rPr lang="en-GB" sz="2000" baseline="30000" dirty="0" smtClean="0"/>
              <a:t>-1</a:t>
            </a:r>
            <a:r>
              <a:rPr lang="en-GB" sz="2000" dirty="0" smtClean="0"/>
              <a:t> </a:t>
            </a:r>
            <a:r>
              <a:rPr lang="en-GB" sz="2000" dirty="0" err="1" smtClean="0"/>
              <a:t>muons</a:t>
            </a:r>
            <a:r>
              <a:rPr lang="en-GB" sz="2000" dirty="0"/>
              <a:t> </a:t>
            </a:r>
            <a:r>
              <a:rPr lang="en-GB" sz="2000" dirty="0" smtClean="0"/>
              <a:t>, </a:t>
            </a:r>
            <a:r>
              <a:rPr lang="en-GB" sz="2000" dirty="0" smtClean="0"/>
              <a:t>6fb</a:t>
            </a:r>
            <a:r>
              <a:rPr lang="en-GB" sz="2000" baseline="30000" dirty="0" smtClean="0"/>
              <a:t>-1</a:t>
            </a:r>
            <a:r>
              <a:rPr lang="en-GB" sz="2000" dirty="0" smtClean="0"/>
              <a:t> electrons</a:t>
            </a:r>
          </a:p>
          <a:p>
            <a:pPr marL="0" indent="0">
              <a:buNone/>
            </a:pPr>
            <a:r>
              <a:rPr lang="en-GB" sz="2400" dirty="0" smtClean="0"/>
              <a:t>Example Discovery:</a:t>
            </a:r>
            <a:endParaRPr lang="en-GB" sz="2400" dirty="0"/>
          </a:p>
          <a:p>
            <a:r>
              <a:rPr lang="en-GB" sz="2000" dirty="0" smtClean="0"/>
              <a:t>background inside ±1.5</a:t>
            </a:r>
            <a:r>
              <a:rPr lang="el-GR" sz="2000" dirty="0" smtClean="0"/>
              <a:t>σ</a:t>
            </a:r>
            <a:r>
              <a:rPr lang="en-GB" sz="2000" dirty="0" smtClean="0"/>
              <a:t> at </a:t>
            </a:r>
            <a:r>
              <a:rPr lang="en-GB" sz="2000" dirty="0" err="1" smtClean="0"/>
              <a:t>TeV</a:t>
            </a:r>
            <a:r>
              <a:rPr lang="en-GB" sz="2000" dirty="0" smtClean="0"/>
              <a:t>:</a:t>
            </a:r>
          </a:p>
          <a:p>
            <a:pPr lvl="1"/>
            <a:r>
              <a:rPr lang="en-GB" sz="1800" dirty="0" smtClean="0"/>
              <a:t>electrons: ~0.4 events</a:t>
            </a:r>
          </a:p>
          <a:p>
            <a:pPr lvl="1"/>
            <a:r>
              <a:rPr lang="en-GB" sz="1800" dirty="0" err="1" smtClean="0"/>
              <a:t>muons</a:t>
            </a:r>
            <a:r>
              <a:rPr lang="en-GB" sz="1800" dirty="0" smtClean="0"/>
              <a:t>: ~1.6 events</a:t>
            </a:r>
          </a:p>
          <a:p>
            <a:r>
              <a:rPr lang="en-GB" sz="2000" dirty="0" smtClean="0"/>
              <a:t>so if we have 5 events electrons, 6 events </a:t>
            </a:r>
            <a:r>
              <a:rPr lang="en-GB" sz="2000" dirty="0" err="1" smtClean="0"/>
              <a:t>muons</a:t>
            </a:r>
            <a:r>
              <a:rPr lang="en-GB" sz="2000" dirty="0" smtClean="0"/>
              <a:t> above background:</a:t>
            </a:r>
          </a:p>
          <a:p>
            <a:pPr lvl="1"/>
            <a:r>
              <a:rPr lang="en-GB" sz="1800" dirty="0" smtClean="0"/>
              <a:t>p-value</a:t>
            </a:r>
            <a:r>
              <a:rPr lang="en-GB" sz="1800" dirty="0"/>
              <a:t> </a:t>
            </a:r>
            <a:r>
              <a:rPr lang="en-GB" sz="1800" dirty="0" err="1" smtClean="0"/>
              <a:t>ele</a:t>
            </a:r>
            <a:r>
              <a:rPr lang="en-GB" sz="1800" dirty="0" smtClean="0"/>
              <a:t>: 4E-6 (6 data events)</a:t>
            </a:r>
          </a:p>
          <a:p>
            <a:pPr lvl="1"/>
            <a:r>
              <a:rPr lang="en-GB" sz="1800" dirty="0" smtClean="0"/>
              <a:t>p-value </a:t>
            </a:r>
            <a:r>
              <a:rPr lang="en-GB" sz="1800" dirty="0" err="1" smtClean="0"/>
              <a:t>muon</a:t>
            </a:r>
            <a:r>
              <a:rPr lang="en-GB" sz="1800" dirty="0" smtClean="0"/>
              <a:t>: 3E-4 (8 data events</a:t>
            </a:r>
            <a:r>
              <a:rPr lang="en-GB" sz="2000" dirty="0" smtClean="0"/>
              <a:t>)</a:t>
            </a:r>
          </a:p>
          <a:p>
            <a:pPr marL="0" indent="0" algn="ctr">
              <a:buNone/>
            </a:pPr>
            <a:r>
              <a:rPr lang="en-GB" dirty="0" err="1" smtClean="0">
                <a:solidFill>
                  <a:srgbClr val="FF0000"/>
                </a:solidFill>
              </a:rPr>
              <a:t>muons</a:t>
            </a:r>
            <a:r>
              <a:rPr lang="en-GB" dirty="0" smtClean="0">
                <a:solidFill>
                  <a:srgbClr val="FF0000"/>
                </a:solidFill>
              </a:rPr>
              <a:t> give better limits, electrons better at discovery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pic>
        <p:nvPicPr>
          <p:cNvPr id="2050" name="Picture 2" descr="integral electron mass spect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16" y="1043162"/>
            <a:ext cx="3995406" cy="266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tegral electron mass spect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331" y="3717032"/>
            <a:ext cx="4089520" cy="262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6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Bumps in the Night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36" y="3885655"/>
            <a:ext cx="8795320" cy="2837939"/>
          </a:xfrm>
        </p:spPr>
        <p:txBody>
          <a:bodyPr/>
          <a:lstStyle/>
          <a:p>
            <a:r>
              <a:rPr lang="en-GB" sz="2400" dirty="0" smtClean="0"/>
              <a:t>The great thing about a Z’ search is that you </a:t>
            </a:r>
            <a:r>
              <a:rPr lang="en-GB" sz="2400" dirty="0" smtClean="0"/>
              <a:t>will </a:t>
            </a:r>
            <a:r>
              <a:rPr lang="en-GB" sz="2400" dirty="0" err="1" smtClean="0"/>
              <a:t>usally</a:t>
            </a:r>
            <a:r>
              <a:rPr lang="en-GB" sz="2400" dirty="0" smtClean="0"/>
              <a:t> get a </a:t>
            </a:r>
            <a:r>
              <a:rPr lang="en-GB" sz="2400" dirty="0" err="1" smtClean="0"/>
              <a:t>a</a:t>
            </a:r>
            <a:r>
              <a:rPr lang="en-GB" sz="2400" dirty="0" smtClean="0"/>
              <a:t> &gt;2 </a:t>
            </a:r>
            <a:r>
              <a:rPr lang="en-GB" sz="2400" dirty="0" smtClean="0"/>
              <a:t>sigma local </a:t>
            </a:r>
            <a:r>
              <a:rPr lang="en-GB" sz="2400" dirty="0" smtClean="0"/>
              <a:t>excess due to the mass range searched!</a:t>
            </a:r>
            <a:endParaRPr lang="en-GB" sz="2400" dirty="0" smtClean="0"/>
          </a:p>
          <a:p>
            <a:pPr lvl="1"/>
            <a:r>
              <a:rPr lang="en-GB" sz="2000" dirty="0" smtClean="0"/>
              <a:t>always exciting but I’m beginning to get a little jaded </a:t>
            </a:r>
            <a:r>
              <a:rPr lang="en-GB" sz="2000" dirty="0" smtClean="0"/>
              <a:t>;)</a:t>
            </a:r>
          </a:p>
          <a:p>
            <a:r>
              <a:rPr lang="en-GB" sz="2400" dirty="0" smtClean="0"/>
              <a:t>test using toy experiment generated using smooth </a:t>
            </a:r>
            <a:r>
              <a:rPr lang="en-GB" sz="2400" dirty="0" err="1" smtClean="0"/>
              <a:t>bkg</a:t>
            </a:r>
            <a:r>
              <a:rPr lang="en-GB" sz="2400" dirty="0" smtClean="0"/>
              <a:t> function similar to 1.1fb</a:t>
            </a:r>
            <a:r>
              <a:rPr lang="en-GB" sz="2400" baseline="30000" dirty="0" smtClean="0"/>
              <a:t>-1</a:t>
            </a:r>
            <a:r>
              <a:rPr lang="en-GB" sz="2400" dirty="0" smtClean="0"/>
              <a:t> analysis:</a:t>
            </a:r>
          </a:p>
          <a:p>
            <a:pPr lvl="1"/>
            <a:r>
              <a:rPr lang="en-GB" sz="2000" dirty="0" smtClean="0"/>
              <a:t>gives a rough idea of effect and you can try it a home folks </a:t>
            </a:r>
            <a:r>
              <a:rPr lang="en-GB" sz="2000" dirty="0" smtClean="0">
                <a:sym typeface="Wingdings" pitchFamily="2" charset="2"/>
              </a:rPr>
              <a:t></a:t>
            </a:r>
            <a:r>
              <a:rPr lang="en-GB" sz="2000" dirty="0" smtClean="0"/>
              <a:t> </a:t>
            </a:r>
          </a:p>
          <a:p>
            <a:pPr lvl="1"/>
            <a:r>
              <a:rPr lang="en-GB" sz="2000" dirty="0" smtClean="0"/>
              <a:t>from toy expect p-value in range 0.005-0.055 somewhere in mass range </a:t>
            </a:r>
            <a:endParaRPr lang="en-GB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13/01/2012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29" y="733872"/>
            <a:ext cx="3410616" cy="323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2" y="866029"/>
            <a:ext cx="3489613" cy="325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1600" y="548679"/>
            <a:ext cx="4068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TOY EXPERIMENT GENERATED FROM SMOOTH EXAMPLE BKG FUNC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211960" y="1988840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99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6585" y="0"/>
            <a:ext cx="7290810" cy="647700"/>
          </a:xfrm>
        </p:spPr>
        <p:txBody>
          <a:bodyPr/>
          <a:lstStyle/>
          <a:p>
            <a:r>
              <a:rPr lang="en-GB" dirty="0" smtClean="0"/>
              <a:t>Introduction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73705"/>
            <a:ext cx="9144000" cy="6007100"/>
          </a:xfrm>
        </p:spPr>
        <p:txBody>
          <a:bodyPr/>
          <a:lstStyle/>
          <a:p>
            <a:r>
              <a:rPr lang="en-GB" sz="2800" dirty="0" smtClean="0"/>
              <a:t>a </a:t>
            </a:r>
            <a:r>
              <a:rPr lang="en-GB" sz="2800" dirty="0" smtClean="0"/>
              <a:t>di-lepton </a:t>
            </a:r>
            <a:r>
              <a:rPr lang="en-GB" sz="2800" dirty="0" smtClean="0"/>
              <a:t>is a very clean                                           </a:t>
            </a:r>
            <a:r>
              <a:rPr lang="en-GB" sz="2800" dirty="0" smtClean="0"/>
              <a:t>                 final </a:t>
            </a:r>
            <a:r>
              <a:rPr lang="en-GB" sz="2800" dirty="0" smtClean="0"/>
              <a:t>state for a hadron collider</a:t>
            </a:r>
          </a:p>
          <a:p>
            <a:pPr lvl="1"/>
            <a:r>
              <a:rPr lang="en-GB" sz="2400" dirty="0" smtClean="0"/>
              <a:t>easily identifiable final state with low                                       backgrounds</a:t>
            </a:r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ee</a:t>
            </a:r>
            <a:r>
              <a:rPr lang="en-US" dirty="0" smtClean="0"/>
              <a:t> + µµ, tau is different story</a:t>
            </a:r>
            <a:endParaRPr lang="en-GB" sz="2000" dirty="0" smtClean="0"/>
          </a:p>
          <a:p>
            <a:r>
              <a:rPr lang="en-GB" sz="2800" dirty="0" smtClean="0"/>
              <a:t>has a handy calibration point: Z</a:t>
            </a:r>
            <a:r>
              <a:rPr lang="en-GB" sz="2800" baseline="30000" dirty="0" smtClean="0"/>
              <a:t>0</a:t>
            </a:r>
            <a:endParaRPr lang="en-GB" sz="2800" dirty="0" smtClean="0"/>
          </a:p>
          <a:p>
            <a:pPr lvl="1"/>
            <a:r>
              <a:rPr lang="en-GB" sz="2400" dirty="0" smtClean="0"/>
              <a:t>can study selection efficiency, cross-check luminosity and calibrate calorimeter energy and tracker </a:t>
            </a:r>
            <a:r>
              <a:rPr lang="en-GB" sz="2400" dirty="0" err="1" smtClean="0"/>
              <a:t>p</a:t>
            </a:r>
            <a:r>
              <a:rPr lang="en-GB" sz="2400" baseline="-25000" dirty="0" err="1" smtClean="0"/>
              <a:t>T</a:t>
            </a:r>
            <a:r>
              <a:rPr lang="en-GB" sz="2400" dirty="0" smtClean="0"/>
              <a:t> scales</a:t>
            </a:r>
          </a:p>
          <a:p>
            <a:r>
              <a:rPr lang="en-GB" sz="2800" dirty="0" smtClean="0"/>
              <a:t>broad sensitivity to a wealth of new physics scenarios</a:t>
            </a:r>
          </a:p>
          <a:p>
            <a:pPr lvl="1"/>
            <a:r>
              <a:rPr lang="en-GB" sz="2400" dirty="0" smtClean="0"/>
              <a:t>Z's, Technicolor, SUSY, Little Higgs, Large Extra Dimensions (ADD), Universal Extra Dimensions, Warped Extra </a:t>
            </a:r>
            <a:r>
              <a:rPr lang="en-GB" sz="2400" dirty="0" smtClean="0"/>
              <a:t>Dimensions</a:t>
            </a:r>
            <a:endParaRPr lang="en-GB" sz="2400" dirty="0" smtClean="0"/>
          </a:p>
          <a:p>
            <a:pPr lvl="1"/>
            <a:r>
              <a:rPr lang="en-GB" sz="2400" dirty="0" smtClean="0"/>
              <a:t>all of the above can show up as an excess in the di-lepton mass spectrum</a:t>
            </a:r>
            <a:endParaRPr lang="en-GB" sz="2400" dirty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" t="41887" r="17007" b="6621"/>
          <a:stretch>
            <a:fillRect/>
          </a:stretch>
        </p:blipFill>
        <p:spPr bwMode="auto">
          <a:xfrm>
            <a:off x="6102170" y="1133745"/>
            <a:ext cx="2808287" cy="16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13/01/2012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107061"/>
      </p:ext>
    </p:extLst>
  </p:cSld>
  <p:clrMapOvr>
    <a:masterClrMapping/>
  </p:clrMapOvr>
  <p:transition advTm="66893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5400" dirty="0" smtClean="0"/>
              <a:t>Other Channels</a:t>
            </a:r>
            <a:endParaRPr lang="en-GB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13/01/2012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900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141" y="2872864"/>
            <a:ext cx="4559514" cy="343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Z’-&gt;</a:t>
            </a:r>
            <a:r>
              <a:rPr lang="el-GR" dirty="0" smtClean="0"/>
              <a:t>ττ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8" y="2996952"/>
            <a:ext cx="4697808" cy="3600979"/>
          </a:xfrm>
        </p:spPr>
        <p:txBody>
          <a:bodyPr/>
          <a:lstStyle/>
          <a:p>
            <a:r>
              <a:rPr lang="en-US" sz="2400" dirty="0" smtClean="0"/>
              <a:t>only 2010 result out </a:t>
            </a:r>
            <a:endParaRPr lang="en-US" sz="2400" dirty="0" smtClean="0"/>
          </a:p>
          <a:p>
            <a:pPr lvl="1"/>
            <a:r>
              <a:rPr lang="en-US" sz="2000" dirty="0" smtClean="0"/>
              <a:t>2011 result coming out very soon!</a:t>
            </a:r>
            <a:endParaRPr lang="en-US" sz="2000" dirty="0" smtClean="0"/>
          </a:p>
          <a:p>
            <a:r>
              <a:rPr lang="en-US" sz="2400" dirty="0" smtClean="0"/>
              <a:t>low backgrounds but complicated final state</a:t>
            </a:r>
          </a:p>
          <a:p>
            <a:pPr lvl="1"/>
            <a:r>
              <a:rPr lang="en-US" sz="2000" dirty="0" smtClean="0"/>
              <a:t>acceptance: of order ~15% at 1 </a:t>
            </a:r>
            <a:r>
              <a:rPr lang="en-US" sz="2000" dirty="0" err="1" smtClean="0"/>
              <a:t>TeV</a:t>
            </a:r>
            <a:r>
              <a:rPr lang="en-US" sz="2000" dirty="0" smtClean="0"/>
              <a:t> over all </a:t>
            </a:r>
            <a:r>
              <a:rPr lang="en-US" sz="2000" dirty="0" smtClean="0"/>
              <a:t>channels (</a:t>
            </a:r>
            <a:r>
              <a:rPr lang="en-US" sz="2000" dirty="0" err="1" smtClean="0"/>
              <a:t>ee</a:t>
            </a:r>
            <a:r>
              <a:rPr lang="en-US" sz="2000" dirty="0" smtClean="0"/>
              <a:t>/</a:t>
            </a:r>
            <a:r>
              <a:rPr lang="el-GR" sz="2000" dirty="0" smtClean="0"/>
              <a:t>μμ</a:t>
            </a:r>
            <a:r>
              <a:rPr lang="en-GB" sz="2000" dirty="0" smtClean="0"/>
              <a:t> is ~70-80%)</a:t>
            </a:r>
            <a:endParaRPr lang="en-US" sz="2000" dirty="0" smtClean="0"/>
          </a:p>
          <a:p>
            <a:r>
              <a:rPr lang="en-US" sz="2000" dirty="0" smtClean="0"/>
              <a:t>MET in final state means Z’ is wide, signal will not be as clear cut as in light </a:t>
            </a:r>
            <a:r>
              <a:rPr lang="en-US" sz="2000" dirty="0" smtClean="0"/>
              <a:t>leptons</a:t>
            </a:r>
            <a:endParaRPr lang="en-US" sz="20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7" y="696745"/>
            <a:ext cx="2281481" cy="214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787" y="669162"/>
            <a:ext cx="2336985" cy="216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027" y="678459"/>
            <a:ext cx="2280076" cy="215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403" y="669930"/>
            <a:ext cx="2398417" cy="221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13/01/2012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164288" y="1166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EXO-10-022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2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Di-Photon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20688"/>
            <a:ext cx="4715618" cy="4968552"/>
          </a:xfrm>
        </p:spPr>
        <p:txBody>
          <a:bodyPr/>
          <a:lstStyle/>
          <a:p>
            <a:r>
              <a:rPr lang="en-GB" sz="2800" dirty="0" smtClean="0"/>
              <a:t>favoured channel for ED</a:t>
            </a:r>
          </a:p>
          <a:p>
            <a:pPr lvl="1"/>
            <a:r>
              <a:rPr lang="en-GB" sz="2400" dirty="0" smtClean="0"/>
              <a:t>factor 2 high BR to photons over </a:t>
            </a:r>
            <a:r>
              <a:rPr lang="en-GB" sz="2400" dirty="0" err="1" smtClean="0"/>
              <a:t>eles</a:t>
            </a:r>
            <a:r>
              <a:rPr lang="en-GB" sz="2400" dirty="0" smtClean="0"/>
              <a:t>/</a:t>
            </a:r>
            <a:r>
              <a:rPr lang="en-GB" sz="2400" dirty="0" err="1" smtClean="0"/>
              <a:t>muons</a:t>
            </a:r>
            <a:endParaRPr lang="en-GB" sz="2400" dirty="0" smtClean="0"/>
          </a:p>
          <a:p>
            <a:r>
              <a:rPr lang="en-GB" sz="2800" dirty="0" smtClean="0"/>
              <a:t>requires two photons with    E</a:t>
            </a:r>
            <a:r>
              <a:rPr lang="en-GB" sz="2800" baseline="-25000" dirty="0" smtClean="0"/>
              <a:t>T</a:t>
            </a:r>
            <a:r>
              <a:rPr lang="en-GB" sz="2800" dirty="0" smtClean="0"/>
              <a:t> &gt; 70 </a:t>
            </a:r>
            <a:r>
              <a:rPr lang="en-GB" sz="2800" dirty="0" err="1" smtClean="0"/>
              <a:t>GeV</a:t>
            </a:r>
            <a:r>
              <a:rPr lang="en-GB" sz="2800" dirty="0" smtClean="0"/>
              <a:t>, |</a:t>
            </a:r>
            <a:r>
              <a:rPr lang="el-GR" sz="2800" dirty="0" smtClean="0"/>
              <a:t>η</a:t>
            </a:r>
            <a:r>
              <a:rPr lang="en-GB" sz="2800" dirty="0" smtClean="0"/>
              <a:t>|&lt;1.44</a:t>
            </a:r>
          </a:p>
          <a:p>
            <a:pPr lvl="1"/>
            <a:r>
              <a:rPr lang="en-GB" sz="2400" dirty="0" smtClean="0"/>
              <a:t>data driven background estimates of jet background</a:t>
            </a:r>
          </a:p>
          <a:p>
            <a:pPr lvl="1"/>
            <a:r>
              <a:rPr lang="en-GB" sz="2400" dirty="0" smtClean="0"/>
              <a:t>di-photon background from </a:t>
            </a:r>
            <a:r>
              <a:rPr lang="en-GB" sz="2400" dirty="0" err="1" smtClean="0"/>
              <a:t>pythia</a:t>
            </a:r>
            <a:r>
              <a:rPr lang="en-GB" sz="2400" dirty="0" smtClean="0"/>
              <a:t> reweighted by mass dependent NLO k-factor from DIPHOX+GAMMA2MC</a:t>
            </a:r>
          </a:p>
          <a:p>
            <a:r>
              <a:rPr lang="en-GB" sz="2800" dirty="0" smtClean="0"/>
              <a:t>searches for both warped (resonant) and ADD (non-resonant) scenarios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808174"/>
              </p:ext>
            </p:extLst>
          </p:nvPr>
        </p:nvGraphicFramePr>
        <p:xfrm>
          <a:off x="4716015" y="5081050"/>
          <a:ext cx="432048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774"/>
                <a:gridCol w="1255459"/>
                <a:gridCol w="1296144"/>
                <a:gridCol w="936104"/>
              </a:tblGrid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k/</a:t>
                      </a:r>
                      <a:r>
                        <a:rPr lang="en-GB" dirty="0" err="1" smtClean="0"/>
                        <a:t>M</a:t>
                      </a:r>
                      <a:r>
                        <a:rPr lang="en-GB" baseline="-25000" dirty="0" err="1" smtClean="0"/>
                        <a:t>pl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γ</a:t>
                      </a:r>
                      <a:r>
                        <a:rPr lang="el-GR" dirty="0" smtClean="0"/>
                        <a:t>γ</a:t>
                      </a:r>
                      <a:r>
                        <a:rPr lang="en-GB" dirty="0" smtClean="0"/>
                        <a:t> (1.1fb</a:t>
                      </a:r>
                      <a:r>
                        <a:rPr lang="en-GB" baseline="30000" dirty="0" smtClean="0"/>
                        <a:t>-1</a:t>
                      </a:r>
                      <a:r>
                        <a:rPr lang="en-GB" baseline="0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γ</a:t>
                      </a:r>
                      <a:r>
                        <a:rPr lang="el-GR" dirty="0" smtClean="0"/>
                        <a:t>γ</a:t>
                      </a:r>
                      <a:r>
                        <a:rPr lang="en-GB" dirty="0" smtClean="0"/>
                        <a:t> (2.2fb</a:t>
                      </a:r>
                      <a:r>
                        <a:rPr lang="en-GB" baseline="30000" dirty="0" smtClean="0"/>
                        <a:t>-1</a:t>
                      </a:r>
                      <a:r>
                        <a:rPr lang="en-GB" baseline="0" dirty="0" smtClean="0"/>
                        <a:t>)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ee</a:t>
                      </a:r>
                      <a:r>
                        <a:rPr lang="en-GB" dirty="0" smtClean="0"/>
                        <a:t> + </a:t>
                      </a:r>
                      <a:r>
                        <a:rPr lang="el-GR" dirty="0" smtClean="0"/>
                        <a:t>μμ</a:t>
                      </a:r>
                      <a:endParaRPr lang="en-GB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0.77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0.86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1.41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1.45</a:t>
                      </a:r>
                      <a:endParaRPr lang="en-GB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1.74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1.84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1.78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52120" y="465313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RS Graviton Mass Limits (</a:t>
            </a:r>
            <a:r>
              <a:rPr lang="en-GB" dirty="0" err="1" smtClean="0"/>
              <a:t>TeV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11" name="Picture 2" descr="invMass.pd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20071"/>
            <a:ext cx="3981399" cy="383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0192" y="33265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arXiv:1112.0688, submitted to PRL</a:t>
            </a:r>
            <a:endParaRPr lang="en-GB" b="1" dirty="0"/>
          </a:p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96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2012 </a:t>
            </a:r>
            <a:r>
              <a:rPr lang="en-GB" dirty="0" smtClean="0"/>
              <a:t>Outlook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071" y="667326"/>
            <a:ext cx="4878301" cy="3959426"/>
          </a:xfrm>
        </p:spPr>
        <p:txBody>
          <a:bodyPr/>
          <a:lstStyle/>
          <a:p>
            <a:r>
              <a:rPr lang="en-GB" sz="2800" i="1" dirty="0" smtClean="0"/>
              <a:t>Currently</a:t>
            </a:r>
            <a:r>
              <a:rPr lang="en-GB" sz="2800" dirty="0" smtClean="0"/>
              <a:t> LHC plans to deliver 10-16fb</a:t>
            </a:r>
            <a:r>
              <a:rPr lang="en-GB" sz="2800" baseline="30000" dirty="0" smtClean="0"/>
              <a:t>-1</a:t>
            </a:r>
            <a:r>
              <a:rPr lang="en-GB" sz="2800" dirty="0" smtClean="0"/>
              <a:t> at √s=8 </a:t>
            </a:r>
            <a:r>
              <a:rPr lang="en-GB" sz="2800" dirty="0" err="1" smtClean="0"/>
              <a:t>TeV</a:t>
            </a:r>
            <a:endParaRPr lang="en-GB" sz="2800" dirty="0" smtClean="0"/>
          </a:p>
          <a:p>
            <a:pPr lvl="1"/>
            <a:r>
              <a:rPr lang="en-GB" sz="2400" dirty="0" smtClean="0"/>
              <a:t>Z’ is big part of case for increase in energy</a:t>
            </a:r>
          </a:p>
          <a:p>
            <a:pPr lvl="2"/>
            <a:r>
              <a:rPr lang="en-GB" sz="2000" dirty="0" smtClean="0"/>
              <a:t>benefit really felt at high mass</a:t>
            </a:r>
            <a:endParaRPr lang="en-GB" sz="2400" dirty="0" smtClean="0"/>
          </a:p>
          <a:p>
            <a:pPr lvl="1"/>
            <a:r>
              <a:rPr lang="en-GB" sz="2400" dirty="0" smtClean="0"/>
              <a:t>Energy gives </a:t>
            </a:r>
            <a:r>
              <a:rPr lang="en-GB" sz="2400" dirty="0" smtClean="0"/>
              <a:t>x1.4-1.8 at 1 </a:t>
            </a:r>
            <a:r>
              <a:rPr lang="en-GB" sz="2400" dirty="0" err="1" smtClean="0"/>
              <a:t>TeV</a:t>
            </a:r>
            <a:r>
              <a:rPr lang="en-GB" sz="2400" dirty="0" smtClean="0"/>
              <a:t>, x2-2.5 at 2 </a:t>
            </a:r>
            <a:r>
              <a:rPr lang="en-GB" sz="2400" dirty="0" err="1" smtClean="0"/>
              <a:t>TeV</a:t>
            </a:r>
            <a:r>
              <a:rPr lang="en-GB" sz="2400" dirty="0" smtClean="0"/>
              <a:t>, x10 at 3 </a:t>
            </a:r>
            <a:r>
              <a:rPr lang="en-GB" sz="2400" dirty="0" err="1" smtClean="0"/>
              <a:t>TeV</a:t>
            </a:r>
            <a:r>
              <a:rPr lang="en-GB" sz="2400" dirty="0" smtClean="0"/>
              <a:t> </a:t>
            </a:r>
            <a:endParaRPr lang="en-GB" sz="2400" dirty="0" smtClean="0"/>
          </a:p>
          <a:p>
            <a:pPr lvl="2"/>
            <a:r>
              <a:rPr lang="en-GB" sz="2000" dirty="0" smtClean="0"/>
              <a:t>7-&gt;8 gives us </a:t>
            </a:r>
            <a:r>
              <a:rPr lang="en-GB" sz="2000" dirty="0" smtClean="0">
                <a:solidFill>
                  <a:srgbClr val="FF0000"/>
                </a:solidFill>
              </a:rPr>
              <a:t>extra 10 fb</a:t>
            </a:r>
            <a:r>
              <a:rPr lang="en-GB" sz="2000" baseline="30000" dirty="0" smtClean="0">
                <a:solidFill>
                  <a:srgbClr val="FF0000"/>
                </a:solidFill>
              </a:rPr>
              <a:t>-1</a:t>
            </a:r>
            <a:r>
              <a:rPr lang="en-GB" sz="2000" baseline="-25000" dirty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at 2 </a:t>
            </a:r>
            <a:r>
              <a:rPr lang="en-GB" sz="2000" dirty="0" err="1" smtClean="0">
                <a:solidFill>
                  <a:srgbClr val="FF0000"/>
                </a:solidFill>
              </a:rPr>
              <a:t>TeV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even if you throw away 7 </a:t>
            </a:r>
            <a:r>
              <a:rPr lang="en-GB" sz="2000" dirty="0" err="1" smtClean="0"/>
              <a:t>TeV</a:t>
            </a:r>
            <a:r>
              <a:rPr lang="en-GB" sz="2000" dirty="0" smtClean="0"/>
              <a:t> data</a:t>
            </a:r>
            <a:endParaRPr lang="en-GB" sz="400" dirty="0" smtClean="0"/>
          </a:p>
          <a:p>
            <a:pPr lvl="2"/>
            <a:r>
              <a:rPr lang="en-GB" sz="2000" dirty="0" smtClean="0"/>
              <a:t>100-400 </a:t>
            </a:r>
            <a:r>
              <a:rPr lang="en-GB" sz="2000" dirty="0" err="1" smtClean="0"/>
              <a:t>GeV</a:t>
            </a:r>
            <a:r>
              <a:rPr lang="en-GB" sz="2000" dirty="0" smtClean="0"/>
              <a:t> higher reach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30" y="851992"/>
            <a:ext cx="4321481" cy="317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00192" y="66732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James Stirling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15010" y="4581128"/>
            <a:ext cx="901810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past 2 </a:t>
            </a:r>
            <a:r>
              <a:rPr lang="en-GB" sz="2800" dirty="0" err="1" smtClean="0"/>
              <a:t>TeV</a:t>
            </a:r>
            <a:r>
              <a:rPr lang="en-GB" sz="2800" dirty="0" smtClean="0"/>
              <a:t>: factor 30 jump compared to public result</a:t>
            </a:r>
          </a:p>
          <a:p>
            <a:pPr lvl="1"/>
            <a:r>
              <a:rPr lang="en-GB" sz="2400" dirty="0" smtClean="0"/>
              <a:t>equivalent to 2010 -&gt;2011 jump at </a:t>
            </a:r>
            <a:r>
              <a:rPr lang="en-GB" sz="2400" dirty="0" err="1" smtClean="0"/>
              <a:t>TeV</a:t>
            </a:r>
            <a:endParaRPr lang="en-GB" sz="2400" dirty="0" smtClean="0"/>
          </a:p>
          <a:p>
            <a:pPr lvl="1"/>
            <a:r>
              <a:rPr lang="en-GB" sz="2400" dirty="0" smtClean="0"/>
              <a:t>factor 6 compared to analysed but not public data</a:t>
            </a:r>
          </a:p>
          <a:p>
            <a:r>
              <a:rPr lang="en-GB" sz="2800" dirty="0" smtClean="0"/>
              <a:t>large phase space till to explore!</a:t>
            </a:r>
            <a:endParaRPr lang="en-GB" sz="2800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6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2012 Outlook: Limits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05064"/>
            <a:ext cx="7560840" cy="1717651"/>
          </a:xfrm>
        </p:spPr>
        <p:txBody>
          <a:bodyPr/>
          <a:lstStyle/>
          <a:p>
            <a:r>
              <a:rPr lang="en-GB" dirty="0" smtClean="0"/>
              <a:t>almost a </a:t>
            </a:r>
            <a:r>
              <a:rPr lang="en-GB" dirty="0" err="1" smtClean="0"/>
              <a:t>TeV</a:t>
            </a:r>
            <a:r>
              <a:rPr lang="en-GB" dirty="0" smtClean="0"/>
              <a:t> jump in reach in 2012!</a:t>
            </a:r>
          </a:p>
          <a:p>
            <a:r>
              <a:rPr lang="en-GB" dirty="0" smtClean="0"/>
              <a:t>a lot of phase space to explore </a:t>
            </a:r>
            <a:r>
              <a:rPr lang="en-GB" dirty="0" smtClean="0">
                <a:sym typeface="Wingdings" pitchFamily="2" charset="2"/>
              </a:rPr>
              <a:t>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13/01/2012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48865"/>
              </p:ext>
            </p:extLst>
          </p:nvPr>
        </p:nvGraphicFramePr>
        <p:xfrm>
          <a:off x="1265206" y="1499592"/>
          <a:ext cx="6408716" cy="1608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230"/>
                <a:gridCol w="1157128"/>
                <a:gridCol w="1602179"/>
                <a:gridCol w="1602179"/>
              </a:tblGrid>
              <a:tr h="242848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current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2012</a:t>
                      </a:r>
                      <a:r>
                        <a:rPr lang="en-GB" sz="2000" baseline="0" dirty="0" smtClean="0"/>
                        <a:t> (7 </a:t>
                      </a:r>
                      <a:r>
                        <a:rPr lang="en-GB" sz="2000" baseline="0" dirty="0" err="1" smtClean="0"/>
                        <a:t>TeV</a:t>
                      </a:r>
                      <a:r>
                        <a:rPr lang="en-GB" sz="2000" baseline="0" dirty="0" smtClean="0"/>
                        <a:t>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2012 (8 </a:t>
                      </a:r>
                      <a:r>
                        <a:rPr lang="en-GB" sz="2000" dirty="0" err="1" smtClean="0"/>
                        <a:t>TeV</a:t>
                      </a:r>
                      <a:r>
                        <a:rPr lang="en-GB" sz="2000" dirty="0" smtClean="0"/>
                        <a:t>)</a:t>
                      </a:r>
                      <a:endParaRPr lang="en-GB" sz="2000" dirty="0"/>
                    </a:p>
                  </a:txBody>
                  <a:tcPr/>
                </a:tc>
              </a:tr>
              <a:tr h="244908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Z’</a:t>
                      </a:r>
                      <a:r>
                        <a:rPr lang="en-GB" sz="2000" baseline="-25000" dirty="0" smtClean="0"/>
                        <a:t> </a:t>
                      </a:r>
                      <a:r>
                        <a:rPr lang="en-GB" sz="2000" baseline="0" dirty="0" smtClean="0"/>
                        <a:t>SSM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1.9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2.5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2.8</a:t>
                      </a:r>
                      <a:endParaRPr lang="en-GB" sz="2000" dirty="0"/>
                    </a:p>
                  </a:txBody>
                  <a:tcPr/>
                </a:tc>
              </a:tr>
              <a:tr h="244908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Z’ </a:t>
                      </a:r>
                      <a:r>
                        <a:rPr lang="el-GR" sz="2000" dirty="0" smtClean="0"/>
                        <a:t>ψ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1.6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2.2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2.4</a:t>
                      </a:r>
                      <a:endParaRPr lang="en-GB" sz="2000" dirty="0"/>
                    </a:p>
                  </a:txBody>
                  <a:tcPr/>
                </a:tc>
              </a:tr>
              <a:tr h="419464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RS</a:t>
                      </a:r>
                      <a:r>
                        <a:rPr lang="en-GB" sz="2000" baseline="0" dirty="0" smtClean="0"/>
                        <a:t> G (K/</a:t>
                      </a:r>
                      <a:r>
                        <a:rPr lang="en-GB" sz="2000" baseline="0" dirty="0" err="1" smtClean="0"/>
                        <a:t>M</a:t>
                      </a:r>
                      <a:r>
                        <a:rPr lang="en-GB" sz="2000" baseline="-25000" dirty="0" err="1" smtClean="0"/>
                        <a:t>pl</a:t>
                      </a:r>
                      <a:r>
                        <a:rPr lang="en-GB" sz="2000" baseline="0" dirty="0" smtClean="0"/>
                        <a:t>=0.01)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1.8</a:t>
                      </a:r>
                      <a:r>
                        <a:rPr lang="en-GB" sz="2000" baseline="0" dirty="0" smtClean="0"/>
                        <a:t>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2.2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2.6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19872" y="1054830"/>
            <a:ext cx="297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mass limits in </a:t>
            </a:r>
            <a:r>
              <a:rPr lang="en-GB" sz="2400" dirty="0" err="1" smtClean="0"/>
              <a:t>TeV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02148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290" y="908720"/>
            <a:ext cx="8964488" cy="4525963"/>
          </a:xfrm>
        </p:spPr>
        <p:txBody>
          <a:bodyPr/>
          <a:lstStyle/>
          <a:p>
            <a:r>
              <a:rPr lang="en-GB" sz="2400" dirty="0" smtClean="0"/>
              <a:t>no significant evidence of a new neutral boson found despite excitement early on</a:t>
            </a:r>
          </a:p>
          <a:p>
            <a:pPr lvl="1"/>
            <a:r>
              <a:rPr lang="en-GB" sz="2000" dirty="0" smtClean="0"/>
              <a:t>excellent dry run of our discovery procedures</a:t>
            </a:r>
          </a:p>
          <a:p>
            <a:pPr marL="0" indent="0">
              <a:buNone/>
            </a:pPr>
            <a:r>
              <a:rPr lang="en-GB" sz="2400" dirty="0" smtClean="0"/>
              <a:t>near future:</a:t>
            </a:r>
          </a:p>
          <a:p>
            <a:r>
              <a:rPr lang="en-GB" sz="2400" dirty="0" smtClean="0"/>
              <a:t>Z’-&gt;</a:t>
            </a:r>
            <a:r>
              <a:rPr lang="el-GR" sz="2400" dirty="0" smtClean="0"/>
              <a:t>ττ</a:t>
            </a:r>
            <a:r>
              <a:rPr lang="en-GB" sz="2400" dirty="0" smtClean="0"/>
              <a:t> coming out very soon</a:t>
            </a:r>
          </a:p>
          <a:p>
            <a:r>
              <a:rPr lang="en-GB" sz="2400" dirty="0" smtClean="0"/>
              <a:t>Z’-&gt;</a:t>
            </a:r>
            <a:r>
              <a:rPr lang="en-GB" sz="2400" dirty="0" err="1" smtClean="0"/>
              <a:t>ee</a:t>
            </a:r>
            <a:r>
              <a:rPr lang="en-GB" sz="2400" dirty="0" smtClean="0"/>
              <a:t>/</a:t>
            </a:r>
            <a:r>
              <a:rPr lang="el-GR" sz="2400" dirty="0" smtClean="0"/>
              <a:t>μμ</a:t>
            </a:r>
            <a:r>
              <a:rPr lang="en-GB" sz="2400" dirty="0" smtClean="0"/>
              <a:t> 5fb</a:t>
            </a:r>
            <a:r>
              <a:rPr lang="en-GB" sz="2400" baseline="30000" dirty="0" smtClean="0"/>
              <a:t>-1</a:t>
            </a:r>
            <a:r>
              <a:rPr lang="en-GB" sz="2400" dirty="0" smtClean="0"/>
              <a:t> result aiming for </a:t>
            </a:r>
            <a:r>
              <a:rPr lang="en-GB" sz="2400" dirty="0" err="1" smtClean="0"/>
              <a:t>Moriond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this time next year:</a:t>
            </a:r>
          </a:p>
          <a:p>
            <a:r>
              <a:rPr lang="en-GB" sz="2400" dirty="0" smtClean="0"/>
              <a:t>effectively factor 30 data </a:t>
            </a:r>
            <a:r>
              <a:rPr lang="en-GB" sz="2400" dirty="0" err="1" smtClean="0"/>
              <a:t>compaired</a:t>
            </a:r>
            <a:r>
              <a:rPr lang="en-GB" sz="2400" dirty="0" smtClean="0"/>
              <a:t> to public result expected</a:t>
            </a:r>
          </a:p>
          <a:p>
            <a:r>
              <a:rPr lang="en-GB" sz="2400" dirty="0" smtClean="0"/>
              <a:t>CMS has several robust and mature analyses ready to quickly take advantage of whatever surprise nature has in store for us</a:t>
            </a:r>
          </a:p>
          <a:p>
            <a:pPr marL="0" indent="0" algn="ctr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2012: the year of the Z’</a:t>
            </a:r>
          </a:p>
          <a:p>
            <a:pPr marL="0" indent="0" algn="ctr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(I say this every year, one year I have to be right </a:t>
            </a:r>
            <a:r>
              <a:rPr lang="en-GB" sz="1800" dirty="0" smtClean="0">
                <a:solidFill>
                  <a:schemeClr val="tx1"/>
                </a:solidFill>
                <a:sym typeface="Wingdings" pitchFamily="2" charset="2"/>
              </a:rPr>
              <a:t></a:t>
            </a:r>
            <a:r>
              <a:rPr lang="en-GB" sz="1800" dirty="0" smtClean="0">
                <a:solidFill>
                  <a:schemeClr val="tx1"/>
                </a:solidFill>
              </a:rPr>
              <a:t>)</a:t>
            </a:r>
          </a:p>
          <a:p>
            <a:pPr lvl="1"/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3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backups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6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Electron Efficiencies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6553203" y="5409551"/>
            <a:ext cx="1475181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Eff vs 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6"/>
          <a:stretch/>
        </p:blipFill>
        <p:spPr bwMode="auto">
          <a:xfrm>
            <a:off x="395536" y="1793702"/>
            <a:ext cx="4053975" cy="387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f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3"/>
          <a:stretch/>
        </p:blipFill>
        <p:spPr bwMode="auto">
          <a:xfrm>
            <a:off x="4751274" y="3498473"/>
            <a:ext cx="4266121" cy="29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f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94"/>
          <a:stretch/>
        </p:blipFill>
        <p:spPr bwMode="auto">
          <a:xfrm>
            <a:off x="4751274" y="764704"/>
            <a:ext cx="428169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13/01/2012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60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508"/>
    </mc:Choice>
    <mc:Fallback xmlns="">
      <p:transition spd="slow" advTm="153508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Electron 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1" cy="580564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selection unchanged since pre-LHC 2010 </a:t>
            </a:r>
            <a:r>
              <a:rPr lang="en-GB" sz="2400" dirty="0" err="1" smtClean="0"/>
              <a:t>startup</a:t>
            </a:r>
            <a:r>
              <a:rPr lang="en-GB" sz="2400" dirty="0" smtClean="0"/>
              <a:t> (</a:t>
            </a:r>
            <a:r>
              <a:rPr lang="en-GB" sz="2400" dirty="0" err="1" smtClean="0"/>
              <a:t>trumph</a:t>
            </a:r>
            <a:r>
              <a:rPr lang="en-GB" sz="2400" dirty="0" smtClean="0"/>
              <a:t> of simulation!)</a:t>
            </a:r>
          </a:p>
          <a:p>
            <a:pPr lvl="1"/>
            <a:r>
              <a:rPr lang="en-GB" sz="2000" dirty="0" smtClean="0"/>
              <a:t>selection is unbiased!</a:t>
            </a:r>
            <a:endParaRPr lang="en-GB" sz="2400" dirty="0" smtClean="0"/>
          </a:p>
          <a:p>
            <a:r>
              <a:rPr lang="en-GB" sz="2400" dirty="0" smtClean="0"/>
              <a:t>shower-shape </a:t>
            </a:r>
            <a:r>
              <a:rPr lang="en-GB" sz="2400" dirty="0" smtClean="0"/>
              <a:t>consistent with that of an electron</a:t>
            </a:r>
          </a:p>
          <a:p>
            <a:pPr lvl="1"/>
            <a:r>
              <a:rPr lang="en-GB" sz="1600" dirty="0" smtClean="0"/>
              <a:t>EB: 93% of its energy in in 2 crystal strip in </a:t>
            </a:r>
            <a:r>
              <a:rPr lang="el-GR" sz="1600" dirty="0" smtClean="0"/>
              <a:t>η</a:t>
            </a:r>
            <a:r>
              <a:rPr lang="en-GB" sz="1600" dirty="0" smtClean="0"/>
              <a:t>, or </a:t>
            </a:r>
            <a:r>
              <a:rPr lang="en-GB" sz="1600" dirty="0" smtClean="0"/>
              <a:t>83% </a:t>
            </a:r>
            <a:r>
              <a:rPr lang="en-GB" sz="1600" dirty="0" smtClean="0"/>
              <a:t>in 1 crystal </a:t>
            </a:r>
            <a:r>
              <a:rPr lang="en-GB" sz="1600" dirty="0" smtClean="0"/>
              <a:t>strip</a:t>
            </a:r>
          </a:p>
          <a:p>
            <a:pPr lvl="1"/>
            <a:r>
              <a:rPr lang="en-GB" sz="1600" dirty="0" smtClean="0"/>
              <a:t>EE: RMS of </a:t>
            </a:r>
            <a:r>
              <a:rPr lang="el-GR" sz="1600" dirty="0" smtClean="0"/>
              <a:t>η</a:t>
            </a:r>
            <a:r>
              <a:rPr lang="en-GB" sz="1600" dirty="0" smtClean="0"/>
              <a:t> width of shower &lt; 0.66 crystal</a:t>
            </a:r>
          </a:p>
          <a:p>
            <a:r>
              <a:rPr lang="en-GB" sz="2400" dirty="0" smtClean="0"/>
              <a:t>well matched prompt track in </a:t>
            </a:r>
            <a:r>
              <a:rPr lang="el-GR" sz="2400" dirty="0" smtClean="0"/>
              <a:t>η</a:t>
            </a:r>
            <a:r>
              <a:rPr lang="en-US" sz="2400" dirty="0" smtClean="0"/>
              <a:t>/</a:t>
            </a:r>
            <a:r>
              <a:rPr lang="el-GR" sz="2400" dirty="0" smtClean="0"/>
              <a:t>ϕ</a:t>
            </a:r>
            <a:endParaRPr lang="en-GB" sz="2400" dirty="0" smtClean="0"/>
          </a:p>
          <a:p>
            <a:pPr lvl="1"/>
            <a:r>
              <a:rPr lang="en-GB" sz="1800" dirty="0" smtClean="0"/>
              <a:t>avoid variables using tracker curvatur</a:t>
            </a:r>
            <a:r>
              <a:rPr lang="en-GB" sz="2000" dirty="0" smtClean="0"/>
              <a:t>e</a:t>
            </a:r>
          </a:p>
          <a:p>
            <a:r>
              <a:rPr lang="en-GB" sz="2400" dirty="0" smtClean="0"/>
              <a:t>little </a:t>
            </a:r>
            <a:r>
              <a:rPr lang="en-GB" sz="2400" dirty="0" err="1" smtClean="0"/>
              <a:t>hadronic</a:t>
            </a:r>
            <a:r>
              <a:rPr lang="en-GB" sz="2400" dirty="0" smtClean="0"/>
              <a:t> energy in 0.15 cone</a:t>
            </a:r>
          </a:p>
          <a:p>
            <a:pPr lvl="1"/>
            <a:r>
              <a:rPr lang="en-GB" sz="1800" dirty="0" err="1" smtClean="0"/>
              <a:t>hadronic</a:t>
            </a:r>
            <a:r>
              <a:rPr lang="en-GB" sz="1800" dirty="0" smtClean="0"/>
              <a:t> energy behind </a:t>
            </a:r>
            <a:r>
              <a:rPr lang="en-GB" sz="1800" dirty="0" err="1" smtClean="0"/>
              <a:t>ele</a:t>
            </a:r>
            <a:r>
              <a:rPr lang="en-GB" sz="1800" dirty="0" smtClean="0"/>
              <a:t> &lt; 5% of </a:t>
            </a:r>
            <a:r>
              <a:rPr lang="en-GB" sz="1800" dirty="0" err="1" smtClean="0"/>
              <a:t>ecal</a:t>
            </a:r>
            <a:r>
              <a:rPr lang="en-GB" sz="1800" dirty="0" smtClean="0"/>
              <a:t> energy</a:t>
            </a:r>
          </a:p>
          <a:p>
            <a:r>
              <a:rPr lang="en-GB" sz="2400" dirty="0" smtClean="0"/>
              <a:t>isolated in 0.3 cone:</a:t>
            </a:r>
          </a:p>
          <a:p>
            <a:pPr lvl="1"/>
            <a:r>
              <a:rPr lang="en-GB" sz="1800" dirty="0" smtClean="0"/>
              <a:t>sum </a:t>
            </a:r>
            <a:r>
              <a:rPr lang="en-GB" sz="1800" dirty="0" err="1" smtClean="0"/>
              <a:t>pt</a:t>
            </a:r>
            <a:r>
              <a:rPr lang="en-GB" sz="1800" dirty="0" smtClean="0"/>
              <a:t> of tracks  &lt; 7.5 (EB), 15 (EE) </a:t>
            </a:r>
            <a:r>
              <a:rPr lang="en-GB" sz="1800" dirty="0" err="1" smtClean="0"/>
              <a:t>GeV</a:t>
            </a:r>
            <a:r>
              <a:rPr lang="en-GB" sz="1800" dirty="0" smtClean="0"/>
              <a:t>/c</a:t>
            </a:r>
          </a:p>
          <a:p>
            <a:pPr lvl="2"/>
            <a:r>
              <a:rPr lang="en-GB" sz="1400" dirty="0" smtClean="0"/>
              <a:t>only consider tracks come from electron vertex, PU safe</a:t>
            </a:r>
            <a:endParaRPr lang="en-GB" sz="1400" dirty="0" smtClean="0"/>
          </a:p>
          <a:p>
            <a:pPr lvl="1"/>
            <a:r>
              <a:rPr lang="en-GB" sz="1800" dirty="0" smtClean="0"/>
              <a:t>calorimeter energy: </a:t>
            </a:r>
          </a:p>
          <a:p>
            <a:pPr lvl="2"/>
            <a:r>
              <a:rPr lang="en-GB" sz="1600" dirty="0" smtClean="0"/>
              <a:t>barrel: &lt; 2.0+0.03 E</a:t>
            </a:r>
            <a:r>
              <a:rPr lang="en-GB" sz="1600" baseline="-25000" dirty="0" smtClean="0"/>
              <a:t>T</a:t>
            </a:r>
            <a:r>
              <a:rPr lang="en-GB" sz="1600" dirty="0" smtClean="0"/>
              <a:t> </a:t>
            </a:r>
            <a:r>
              <a:rPr lang="en-GB" sz="1600" dirty="0" err="1" smtClean="0"/>
              <a:t>GeV</a:t>
            </a:r>
            <a:endParaRPr lang="en-GB" sz="1600" dirty="0" smtClean="0"/>
          </a:p>
          <a:p>
            <a:pPr lvl="2"/>
            <a:r>
              <a:rPr lang="en-GB" sz="1600" dirty="0" err="1" smtClean="0"/>
              <a:t>endcap</a:t>
            </a:r>
            <a:r>
              <a:rPr lang="en-GB" sz="1600" dirty="0" smtClean="0"/>
              <a:t>: &lt; 2.5 + 0.03 E</a:t>
            </a:r>
            <a:r>
              <a:rPr lang="en-GB" sz="1600" baseline="-25000" dirty="0" smtClean="0"/>
              <a:t>T</a:t>
            </a:r>
            <a:r>
              <a:rPr lang="en-GB" sz="1600" dirty="0" smtClean="0"/>
              <a:t> </a:t>
            </a:r>
            <a:r>
              <a:rPr lang="en-GB" sz="1600" dirty="0" err="1" smtClean="0"/>
              <a:t>GeV</a:t>
            </a:r>
            <a:r>
              <a:rPr lang="en-GB" sz="1600" dirty="0" smtClean="0"/>
              <a:t>, &lt;0.5 </a:t>
            </a:r>
            <a:r>
              <a:rPr lang="en-GB" sz="1600" dirty="0" err="1" smtClean="0"/>
              <a:t>GeV</a:t>
            </a:r>
            <a:r>
              <a:rPr lang="en-GB" sz="1600" dirty="0" smtClean="0"/>
              <a:t> HcalDepth2   </a:t>
            </a:r>
            <a:endParaRPr lang="en-GB" sz="1600" dirty="0" smtClean="0"/>
          </a:p>
          <a:p>
            <a:pPr lvl="2"/>
            <a:endParaRPr lang="en-GB" sz="1600" dirty="0" smtClean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2915816" y="6045979"/>
            <a:ext cx="1144106" cy="25402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0" y="6045979"/>
            <a:ext cx="2295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noise/underlying event term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2363" y="5976835"/>
            <a:ext cx="4962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leakage of </a:t>
            </a:r>
            <a:r>
              <a:rPr lang="en-GB" b="1" dirty="0" err="1" smtClean="0">
                <a:solidFill>
                  <a:srgbClr val="FF0000"/>
                </a:solidFill>
              </a:rPr>
              <a:t>ele</a:t>
            </a:r>
            <a:r>
              <a:rPr lang="en-GB" b="1" dirty="0" smtClean="0">
                <a:solidFill>
                  <a:srgbClr val="FF0000"/>
                </a:solidFill>
              </a:rPr>
              <a:t> energy into </a:t>
            </a:r>
            <a:r>
              <a:rPr lang="en-GB" b="1" dirty="0" err="1" smtClean="0">
                <a:solidFill>
                  <a:srgbClr val="FF0000"/>
                </a:solidFill>
              </a:rPr>
              <a:t>isol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cone (dominates at high energy, PU effect reduced)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1824601" y="6045979"/>
            <a:ext cx="399450" cy="25402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840" y="1628799"/>
            <a:ext cx="2158620" cy="325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" name="TextBox 110"/>
          <p:cNvSpPr txBox="1"/>
          <p:nvPr/>
        </p:nvSpPr>
        <p:spPr>
          <a:xfrm>
            <a:off x="6372200" y="4884718"/>
            <a:ext cx="2476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each crystal is 0.0175x0.0175 in </a:t>
            </a:r>
            <a:r>
              <a:rPr lang="el-GR" dirty="0" smtClean="0"/>
              <a:t>η</a:t>
            </a:r>
            <a:r>
              <a:rPr lang="en-GB" dirty="0" smtClean="0"/>
              <a:t>/</a:t>
            </a:r>
            <a:r>
              <a:rPr lang="el-GR" dirty="0" smtClean="0"/>
              <a:t>ϕ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13/01/2012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00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912"/>
    </mc:Choice>
    <mc:Fallback xmlns="">
      <p:transition spd="slow" advTm="142912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Selection: Muons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04" y="863714"/>
            <a:ext cx="4590511" cy="5445606"/>
          </a:xfrm>
        </p:spPr>
        <p:txBody>
          <a:bodyPr/>
          <a:lstStyle/>
          <a:p>
            <a:r>
              <a:rPr lang="en-US" sz="2800" dirty="0" smtClean="0"/>
              <a:t>reconstruction:</a:t>
            </a:r>
          </a:p>
          <a:p>
            <a:pPr lvl="1"/>
            <a:r>
              <a:rPr lang="en-US" sz="2400" dirty="0" smtClean="0"/>
              <a:t>reconstruct separately as tracks in </a:t>
            </a:r>
          </a:p>
          <a:p>
            <a:pPr lvl="2"/>
            <a:r>
              <a:rPr lang="en-US" sz="2000" dirty="0" smtClean="0"/>
              <a:t>silicon tracker    </a:t>
            </a:r>
          </a:p>
          <a:p>
            <a:pPr lvl="2"/>
            <a:r>
              <a:rPr lang="en-US" sz="2000" dirty="0" err="1" smtClean="0"/>
              <a:t>muon</a:t>
            </a:r>
            <a:r>
              <a:rPr lang="en-US" sz="2000" dirty="0" smtClean="0"/>
              <a:t> detectors</a:t>
            </a:r>
          </a:p>
          <a:p>
            <a:pPr lvl="1"/>
            <a:r>
              <a:rPr lang="en-US" sz="2400" dirty="0" smtClean="0"/>
              <a:t>match and fit simultaneously to form a “global </a:t>
            </a:r>
            <a:r>
              <a:rPr lang="en-US" sz="2400" dirty="0" err="1" smtClean="0"/>
              <a:t>muon</a:t>
            </a:r>
            <a:r>
              <a:rPr lang="en-US" sz="2400" dirty="0" smtClean="0"/>
              <a:t>”</a:t>
            </a:r>
          </a:p>
          <a:p>
            <a:r>
              <a:rPr lang="en-US" sz="2800" dirty="0" smtClean="0"/>
              <a:t>selection:</a:t>
            </a:r>
          </a:p>
          <a:p>
            <a:pPr lvl="1"/>
            <a:r>
              <a:rPr lang="en-US" sz="2400" dirty="0" smtClean="0"/>
              <a:t>10 hits in </a:t>
            </a:r>
            <a:r>
              <a:rPr lang="en-US" sz="2400" dirty="0" err="1" smtClean="0"/>
              <a:t>si</a:t>
            </a:r>
            <a:r>
              <a:rPr lang="en-US" sz="2400" dirty="0" smtClean="0"/>
              <a:t> tracker</a:t>
            </a:r>
          </a:p>
          <a:p>
            <a:pPr lvl="1"/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&gt; </a:t>
            </a:r>
            <a:r>
              <a:rPr lang="en-US" sz="2400" dirty="0" smtClean="0"/>
              <a:t>35</a:t>
            </a:r>
            <a:r>
              <a:rPr lang="en-US" sz="2400" dirty="0" smtClean="0"/>
              <a:t> </a:t>
            </a:r>
            <a:r>
              <a:rPr lang="en-US" sz="2400" dirty="0" err="1" smtClean="0"/>
              <a:t>GeV</a:t>
            </a:r>
            <a:r>
              <a:rPr lang="en-US" sz="2400" dirty="0" smtClean="0"/>
              <a:t>/c</a:t>
            </a:r>
          </a:p>
          <a:p>
            <a:pPr lvl="1"/>
            <a:r>
              <a:rPr lang="en-US" sz="2400" dirty="0" smtClean="0"/>
              <a:t>isolated in the </a:t>
            </a:r>
            <a:r>
              <a:rPr lang="en-US" sz="2400" dirty="0" smtClean="0"/>
              <a:t>tracker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PU safe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37220" name="Picture 4" descr="http://cms.web.cern.ch/cms/Resources/Website/Detector/Muons/MuStatio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135" y="827000"/>
            <a:ext cx="30289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3288897" y="2400871"/>
            <a:ext cx="3821964" cy="36235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endCxn id="11" idx="4"/>
          </p:cNvCxnSpPr>
          <p:nvPr/>
        </p:nvCxnSpPr>
        <p:spPr bwMode="auto">
          <a:xfrm flipV="1">
            <a:off x="2951820" y="1685417"/>
            <a:ext cx="3002421" cy="7154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Oval 10"/>
          <p:cNvSpPr/>
          <p:nvPr/>
        </p:nvSpPr>
        <p:spPr bwMode="auto">
          <a:xfrm rot="2233880">
            <a:off x="5652473" y="1305630"/>
            <a:ext cx="859391" cy="422878"/>
          </a:xfrm>
          <a:prstGeom prst="ellipse">
            <a:avLst/>
          </a:prstGeom>
          <a:noFill/>
          <a:ln w="28575">
            <a:solidFill>
              <a:srgbClr val="00206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 rot="1294144">
            <a:off x="7162319" y="2379444"/>
            <a:ext cx="1480030" cy="561862"/>
          </a:xfrm>
          <a:prstGeom prst="ellipse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 rot="1806008">
            <a:off x="5511380" y="1577623"/>
            <a:ext cx="3292382" cy="1111803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594061" y="4035149"/>
            <a:ext cx="4770530" cy="234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/>
            <a:r>
              <a:rPr lang="en-US" dirty="0" smtClean="0"/>
              <a:t>global fit </a:t>
            </a:r>
            <a:r>
              <a:rPr lang="el-GR" dirty="0" smtClean="0"/>
              <a:t>χ</a:t>
            </a:r>
            <a:r>
              <a:rPr lang="en-GB" baseline="30000" dirty="0"/>
              <a:t>2</a:t>
            </a:r>
            <a:r>
              <a:rPr lang="en-GB" dirty="0" smtClean="0"/>
              <a:t> </a:t>
            </a:r>
            <a:r>
              <a:rPr lang="en-US" dirty="0" smtClean="0"/>
              <a:t>&lt; 10</a:t>
            </a:r>
          </a:p>
          <a:p>
            <a:pPr lvl="1"/>
            <a:r>
              <a:rPr lang="en-US" dirty="0" smtClean="0"/>
              <a:t>1 hit in the pixel system</a:t>
            </a:r>
          </a:p>
          <a:p>
            <a:pPr lvl="1"/>
            <a:r>
              <a:rPr lang="en-US" dirty="0" smtClean="0"/>
              <a:t>hits in two </a:t>
            </a:r>
            <a:r>
              <a:rPr lang="en-US" dirty="0" err="1" smtClean="0"/>
              <a:t>muon</a:t>
            </a:r>
            <a:r>
              <a:rPr lang="en-US" dirty="0" smtClean="0"/>
              <a:t> stations</a:t>
            </a:r>
          </a:p>
          <a:p>
            <a:pPr lvl="1"/>
            <a:r>
              <a:rPr lang="en-US" dirty="0" smtClean="0"/>
              <a:t>d</a:t>
            </a:r>
            <a:r>
              <a:rPr lang="en-US" baseline="-25000" dirty="0"/>
              <a:t>0</a:t>
            </a:r>
            <a:r>
              <a:rPr lang="en-US" dirty="0" smtClean="0"/>
              <a:t> &lt; 0.2 wr.t prim </a:t>
            </a:r>
            <a:r>
              <a:rPr lang="en-US" dirty="0" err="1" smtClean="0"/>
              <a:t>vert</a:t>
            </a:r>
            <a:endParaRPr lang="en-US" dirty="0" smtClean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4572000" y="2660375"/>
            <a:ext cx="2250250" cy="7796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1644947" y="5959367"/>
            <a:ext cx="5465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ID: 95% </a:t>
            </a:r>
            <a:r>
              <a:rPr lang="en-GB" sz="2400" b="1" dirty="0" err="1" smtClean="0">
                <a:solidFill>
                  <a:srgbClr val="FF0000"/>
                </a:solidFill>
              </a:rPr>
              <a:t>efficient</a:t>
            </a:r>
            <a:r>
              <a:rPr lang="en-GB" sz="2400" b="1" dirty="0" err="1" smtClean="0">
                <a:solidFill>
                  <a:srgbClr val="FF0000"/>
                </a:solidFill>
              </a:rPr>
              <a:t>,efficiencies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stable </a:t>
            </a:r>
            <a:r>
              <a:rPr lang="en-GB" sz="2400" b="1" dirty="0" err="1" smtClean="0">
                <a:solidFill>
                  <a:srgbClr val="FF0000"/>
                </a:solidFill>
              </a:rPr>
              <a:t>vs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p</a:t>
            </a:r>
            <a:r>
              <a:rPr lang="en-GB" sz="2400" b="1" baseline="-25000" dirty="0" err="1" smtClean="0">
                <a:solidFill>
                  <a:srgbClr val="FF0000"/>
                </a:solidFill>
              </a:rPr>
              <a:t>T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13/01/2012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33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461"/>
    </mc:Choice>
    <mc:Fallback xmlns="">
      <p:transition spd="slow" advTm="8146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Strategy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004101" cy="5904656"/>
          </a:xfrm>
        </p:spPr>
        <p:txBody>
          <a:bodyPr/>
          <a:lstStyle/>
          <a:p>
            <a:r>
              <a:rPr lang="en-US" sz="2800" dirty="0" smtClean="0"/>
              <a:t>search is </a:t>
            </a:r>
            <a:r>
              <a:rPr lang="en-US" sz="2800" dirty="0" smtClean="0"/>
              <a:t>are inclusive and model independent</a:t>
            </a:r>
          </a:p>
          <a:p>
            <a:pPr lvl="1"/>
            <a:r>
              <a:rPr lang="en-US" sz="2400" dirty="0" smtClean="0"/>
              <a:t>just look for an excess above a background</a:t>
            </a:r>
            <a:endParaRPr lang="en-GB" sz="2400" dirty="0" smtClean="0"/>
          </a:p>
          <a:p>
            <a:pPr lvl="1"/>
            <a:r>
              <a:rPr lang="en-US" sz="2400" dirty="0" smtClean="0"/>
              <a:t>search assumes </a:t>
            </a:r>
            <a:r>
              <a:rPr lang="en-US" sz="2400" dirty="0" smtClean="0"/>
              <a:t>a ‘narrow’ resonance</a:t>
            </a:r>
          </a:p>
          <a:p>
            <a:pPr lvl="1"/>
            <a:r>
              <a:rPr lang="en-US" sz="2400" dirty="0" smtClean="0"/>
              <a:t>no specific topological cuts beyond basic </a:t>
            </a:r>
            <a:r>
              <a:rPr lang="en-US" sz="2400" dirty="0" smtClean="0"/>
              <a:t>ones</a:t>
            </a:r>
            <a:endParaRPr lang="en-US" sz="2400" dirty="0" smtClean="0"/>
          </a:p>
          <a:p>
            <a:r>
              <a:rPr lang="en-US" sz="2800" dirty="0" smtClean="0"/>
              <a:t>challenges:</a:t>
            </a:r>
          </a:p>
          <a:p>
            <a:pPr lvl="1"/>
            <a:r>
              <a:rPr lang="en-US" sz="2400" dirty="0" smtClean="0"/>
              <a:t>understanding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 of electrons and </a:t>
            </a:r>
            <a:r>
              <a:rPr lang="en-US" sz="2400" dirty="0" err="1" smtClean="0"/>
              <a:t>muons</a:t>
            </a:r>
            <a:r>
              <a:rPr lang="en-US" sz="2400" dirty="0" smtClean="0"/>
              <a:t> at high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endParaRPr lang="en-US" sz="2400" dirty="0" smtClean="0"/>
          </a:p>
          <a:p>
            <a:pPr lvl="2"/>
            <a:r>
              <a:rPr lang="en-US" sz="2000" dirty="0" smtClean="0"/>
              <a:t>particularly challenging for </a:t>
            </a:r>
            <a:r>
              <a:rPr lang="en-US" sz="2000" dirty="0" err="1" smtClean="0"/>
              <a:t>eles</a:t>
            </a:r>
            <a:r>
              <a:rPr lang="en-US" sz="2000" dirty="0" smtClean="0"/>
              <a:t> as there is no abundant high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source </a:t>
            </a:r>
          </a:p>
          <a:p>
            <a:pPr lvl="2"/>
            <a:r>
              <a:rPr lang="en-US" sz="2000" dirty="0" smtClean="0"/>
              <a:t>analysis is very reliant on MC at high energies for backgrounds and signal studies, this must be proven to model well</a:t>
            </a:r>
            <a:endParaRPr lang="en-US" sz="2000" dirty="0" smtClean="0"/>
          </a:p>
          <a:p>
            <a:pPr lvl="1"/>
            <a:r>
              <a:rPr lang="en-US" sz="2400" dirty="0" smtClean="0"/>
              <a:t>understanding SM backgrounds at high mass</a:t>
            </a:r>
          </a:p>
          <a:p>
            <a:pPr lvl="2"/>
            <a:r>
              <a:rPr lang="en-US" sz="2000" dirty="0" smtClean="0"/>
              <a:t>looking at the tails is always a challenge</a:t>
            </a:r>
          </a:p>
          <a:p>
            <a:pPr lvl="2"/>
            <a:r>
              <a:rPr lang="en-US" sz="2000" dirty="0" smtClean="0"/>
              <a:t>data driven methods are a must</a:t>
            </a:r>
          </a:p>
          <a:p>
            <a:pPr marL="0" indent="0" algn="ctr">
              <a:buNone/>
            </a:pPr>
            <a:r>
              <a:rPr lang="en-US" sz="2800" dirty="0" smtClean="0"/>
              <a:t>in general, main Z’ challenge is not finding the Z’ but proving you didn’t throw it away when you don’t find it</a:t>
            </a:r>
            <a:endParaRPr lang="en-US" sz="2800" dirty="0"/>
          </a:p>
          <a:p>
            <a:pPr lvl="1"/>
            <a:endParaRPr lang="en-US" dirty="0" smtClean="0"/>
          </a:p>
          <a:p>
            <a:pPr lvl="1"/>
            <a:endParaRPr lang="en-US" sz="2400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96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Di-Photon Resonances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pic>
        <p:nvPicPr>
          <p:cNvPr id="1026" name="Picture 2" descr="invMass.pd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7861"/>
            <a:ext cx="3621359" cy="348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001_limit.pd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11228"/>
            <a:ext cx="3600400" cy="345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44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ntegral electron mass spect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53" y="1052736"/>
            <a:ext cx="482009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Z’-&gt;</a:t>
            </a:r>
            <a:r>
              <a:rPr lang="en-GB" dirty="0" err="1" smtClean="0"/>
              <a:t>ee</a:t>
            </a:r>
            <a:r>
              <a:rPr lang="en-GB" dirty="0" smtClean="0"/>
              <a:t> / µµ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4499992" cy="5472608"/>
          </a:xfrm>
        </p:spPr>
        <p:txBody>
          <a:bodyPr/>
          <a:lstStyle/>
          <a:p>
            <a:r>
              <a:rPr lang="en-US" sz="2400" dirty="0" smtClean="0"/>
              <a:t>limits are set using Bayesian </a:t>
            </a:r>
            <a:r>
              <a:rPr lang="en-US" sz="2400" dirty="0" err="1" smtClean="0"/>
              <a:t>unbinned</a:t>
            </a:r>
            <a:r>
              <a:rPr lang="en-US" sz="2400" dirty="0" smtClean="0"/>
              <a:t> likelihood in window of ±40% of resonance mass</a:t>
            </a:r>
          </a:p>
          <a:p>
            <a:pPr lvl="1"/>
            <a:r>
              <a:rPr lang="en-US" sz="2000" dirty="0" err="1" smtClean="0"/>
              <a:t>roostats</a:t>
            </a:r>
            <a:r>
              <a:rPr lang="en-US" sz="2000" dirty="0" smtClean="0"/>
              <a:t> implementation</a:t>
            </a:r>
          </a:p>
          <a:p>
            <a:r>
              <a:rPr lang="en-US" sz="2400" dirty="0" smtClean="0"/>
              <a:t>limits are ratio of Z’/Z </a:t>
            </a:r>
            <a:r>
              <a:rPr lang="el-GR" sz="2400" dirty="0" smtClean="0"/>
              <a:t>σ</a:t>
            </a:r>
            <a:r>
              <a:rPr lang="en-US" sz="2400" dirty="0" smtClean="0"/>
              <a:t>.Br</a:t>
            </a:r>
          </a:p>
          <a:p>
            <a:pPr lvl="1"/>
            <a:r>
              <a:rPr lang="en-US" sz="2000" dirty="0" smtClean="0"/>
              <a:t>reduces PDF uncertainties and removes luminosity dependence</a:t>
            </a:r>
          </a:p>
          <a:p>
            <a:r>
              <a:rPr lang="en-US" sz="2400" dirty="0" err="1" smtClean="0"/>
              <a:t>muons</a:t>
            </a:r>
            <a:r>
              <a:rPr lang="en-US" sz="2400" dirty="0" smtClean="0"/>
              <a:t> have better expected limits due to higher acceptance but worse obs. due to 1.2 </a:t>
            </a:r>
            <a:r>
              <a:rPr lang="en-US" sz="2400" dirty="0" err="1" smtClean="0"/>
              <a:t>TeV</a:t>
            </a:r>
            <a:r>
              <a:rPr lang="en-US" sz="2400" dirty="0" smtClean="0"/>
              <a:t> </a:t>
            </a:r>
            <a:r>
              <a:rPr lang="en-US" sz="2400" dirty="0" err="1" smtClean="0"/>
              <a:t>muon</a:t>
            </a:r>
            <a:r>
              <a:rPr lang="en-US" sz="2400" dirty="0" smtClean="0"/>
              <a:t> event</a:t>
            </a:r>
          </a:p>
          <a:p>
            <a:endParaRPr lang="en-US" sz="24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532378"/>
              </p:ext>
            </p:extLst>
          </p:nvPr>
        </p:nvGraphicFramePr>
        <p:xfrm>
          <a:off x="4570261" y="4332064"/>
          <a:ext cx="4320481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303"/>
                <a:gridCol w="1160726"/>
                <a:gridCol w="1160726"/>
                <a:gridCol w="1160726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Model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Mass Limit (GeV)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ee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bg1"/>
                          </a:solidFill>
                        </a:rPr>
                        <a:t>μμ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ee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el-GR" dirty="0" smtClean="0">
                          <a:solidFill>
                            <a:schemeClr val="bg1"/>
                          </a:solidFill>
                        </a:rPr>
                        <a:t>μμ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Z’</a:t>
                      </a:r>
                      <a:r>
                        <a:rPr lang="en-US" baseline="-25000" dirty="0" smtClean="0"/>
                        <a:t>SSM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1730 </a:t>
                      </a:r>
                      <a:endParaRPr lang="en-GB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1780</a:t>
                      </a:r>
                      <a:endParaRPr lang="en-GB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1940</a:t>
                      </a:r>
                      <a:endParaRPr lang="en-GB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Z’</a:t>
                      </a:r>
                      <a:r>
                        <a:rPr lang="el-GR" baseline="-25000" dirty="0" smtClean="0"/>
                        <a:t>ψ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1440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1620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13/01/2012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70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Signal Acceptance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5" y="4676092"/>
            <a:ext cx="8887695" cy="1993268"/>
          </a:xfrm>
        </p:spPr>
        <p:txBody>
          <a:bodyPr/>
          <a:lstStyle/>
          <a:p>
            <a:r>
              <a:rPr lang="en-US" sz="2800" dirty="0" smtClean="0"/>
              <a:t>high acceptance: ~80-90% at high mass</a:t>
            </a:r>
          </a:p>
          <a:p>
            <a:pPr lvl="1"/>
            <a:r>
              <a:rPr lang="en-US" sz="2400" dirty="0" err="1" smtClean="0"/>
              <a:t>muons</a:t>
            </a:r>
            <a:r>
              <a:rPr lang="en-US" sz="2400" dirty="0" smtClean="0"/>
              <a:t> beat </a:t>
            </a:r>
            <a:r>
              <a:rPr lang="en-US" sz="2400" dirty="0" err="1" smtClean="0"/>
              <a:t>eles</a:t>
            </a:r>
            <a:r>
              <a:rPr lang="en-US" sz="2400" dirty="0" smtClean="0"/>
              <a:t> due to gap between barrel and </a:t>
            </a:r>
            <a:r>
              <a:rPr lang="en-US" sz="2400" dirty="0" err="1" smtClean="0"/>
              <a:t>endcap</a:t>
            </a:r>
            <a:endParaRPr lang="en-US" sz="2400" dirty="0" smtClean="0"/>
          </a:p>
          <a:p>
            <a:pPr lvl="1"/>
            <a:r>
              <a:rPr lang="en-US" sz="2400" dirty="0" err="1" smtClean="0"/>
              <a:t>endcap-endcap</a:t>
            </a:r>
            <a:r>
              <a:rPr lang="en-US" sz="2400" dirty="0" smtClean="0"/>
              <a:t> channel has small accept but large </a:t>
            </a:r>
            <a:r>
              <a:rPr lang="en-US" sz="2400" dirty="0" err="1" smtClean="0"/>
              <a:t>bkg</a:t>
            </a:r>
            <a:endParaRPr lang="en-US" sz="2400" dirty="0" smtClean="0"/>
          </a:p>
          <a:p>
            <a:pPr lvl="2"/>
            <a:r>
              <a:rPr lang="en-US" sz="2000" dirty="0" smtClean="0"/>
              <a:t>ignored in </a:t>
            </a:r>
            <a:r>
              <a:rPr lang="en-US" sz="2000" dirty="0" err="1" smtClean="0"/>
              <a:t>ele</a:t>
            </a:r>
            <a:r>
              <a:rPr lang="en-US" sz="2000" dirty="0" smtClean="0"/>
              <a:t> channel</a:t>
            </a:r>
            <a:endParaRPr lang="en-GB" sz="2000" dirty="0"/>
          </a:p>
        </p:txBody>
      </p:sp>
      <p:pic>
        <p:nvPicPr>
          <p:cNvPr id="131076" name="Picture 4" descr="C:\Users\sharper\Desktop\spin1AccCM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t="6911" r="-127" b="-1029"/>
          <a:stretch/>
        </p:blipFill>
        <p:spPr bwMode="auto">
          <a:xfrm>
            <a:off x="476544" y="901148"/>
            <a:ext cx="4225331" cy="381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8" name="Picture 6" descr="C:\Users\sharper\Desktop\spin2AccCM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/>
          <a:stretch/>
        </p:blipFill>
        <p:spPr bwMode="auto">
          <a:xfrm>
            <a:off x="4701875" y="901148"/>
            <a:ext cx="4200906" cy="375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11860" y="2024717"/>
            <a:ext cx="103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Spin-1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52320" y="1995254"/>
            <a:ext cx="103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Spin-2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13/01/2012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19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94"/>
    </mc:Choice>
    <mc:Fallback xmlns="">
      <p:transition spd="slow" advTm="67194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Jet Background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245" y="863715"/>
            <a:ext cx="5915905" cy="599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dirty="0" smtClean="0"/>
              <a:t>important in barrel-</a:t>
            </a:r>
            <a:r>
              <a:rPr lang="en-US" sz="2400" dirty="0" err="1" smtClean="0"/>
              <a:t>endcap</a:t>
            </a:r>
            <a:r>
              <a:rPr lang="en-US" sz="2400" dirty="0" smtClean="0"/>
              <a:t> region, less so in barrel-barrel</a:t>
            </a:r>
          </a:p>
          <a:p>
            <a:r>
              <a:rPr lang="en-US" sz="2400" dirty="0" smtClean="0"/>
              <a:t>estimated using fake rate method</a:t>
            </a:r>
          </a:p>
          <a:p>
            <a:pPr lvl="1"/>
            <a:r>
              <a:rPr lang="en-US" sz="2000" dirty="0" smtClean="0"/>
              <a:t>select events with 1 and only 1 loose electron</a:t>
            </a:r>
            <a:endParaRPr lang="en-US" sz="1600" dirty="0" smtClean="0"/>
          </a:p>
          <a:p>
            <a:pPr lvl="1"/>
            <a:r>
              <a:rPr lang="en-US" sz="2200" dirty="0" smtClean="0"/>
              <a:t>fraction of events remaining                          after applying selection = fake rate</a:t>
            </a:r>
          </a:p>
          <a:p>
            <a:r>
              <a:rPr lang="en-US" sz="2400" dirty="0" smtClean="0"/>
              <a:t>can start from </a:t>
            </a:r>
            <a:r>
              <a:rPr lang="en-US" sz="2400" dirty="0" err="1" smtClean="0"/>
              <a:t>tight+loose</a:t>
            </a:r>
            <a:r>
              <a:rPr lang="en-US" sz="2400" dirty="0" smtClean="0"/>
              <a:t> or from 2 loose:</a:t>
            </a:r>
          </a:p>
          <a:p>
            <a:pPr lvl="1"/>
            <a:r>
              <a:rPr lang="en-US" sz="2000" dirty="0" smtClean="0"/>
              <a:t>apply </a:t>
            </a:r>
            <a:r>
              <a:rPr lang="en-US" sz="2000" dirty="0" err="1" smtClean="0"/>
              <a:t>fakerate</a:t>
            </a:r>
            <a:r>
              <a:rPr lang="en-US" sz="2000" dirty="0" smtClean="0"/>
              <a:t> either once or twice</a:t>
            </a:r>
          </a:p>
          <a:p>
            <a:pPr lvl="2"/>
            <a:r>
              <a:rPr lang="en-US" sz="1600" dirty="0" smtClean="0"/>
              <a:t>starting from 1 tight+ loose means contaminated by </a:t>
            </a:r>
            <a:r>
              <a:rPr lang="en-US" sz="1600" dirty="0" err="1" smtClean="0"/>
              <a:t>Zs</a:t>
            </a:r>
            <a:endParaRPr lang="en-US" sz="1600" dirty="0" smtClean="0"/>
          </a:p>
          <a:p>
            <a:pPr lvl="2"/>
            <a:r>
              <a:rPr lang="en-US" sz="1600" dirty="0" smtClean="0"/>
              <a:t>starting from 2 loose means you don’t include </a:t>
            </a:r>
            <a:r>
              <a:rPr lang="en-US" sz="1600" dirty="0" err="1" smtClean="0"/>
              <a:t>W+jet</a:t>
            </a:r>
            <a:endParaRPr lang="en-US" sz="1600" dirty="0" smtClean="0"/>
          </a:p>
          <a:p>
            <a:pPr lvl="1"/>
            <a:r>
              <a:rPr lang="en-US" sz="2000" dirty="0" smtClean="0"/>
              <a:t>closure test compare results</a:t>
            </a:r>
          </a:p>
          <a:p>
            <a:pPr lvl="1"/>
            <a:r>
              <a:rPr lang="en-US" sz="2000" dirty="0" smtClean="0"/>
              <a:t>agreement within systematic uncertainty of 40%  of method</a:t>
            </a:r>
            <a:endParaRPr lang="en-US" dirty="0" smtClean="0"/>
          </a:p>
          <a:p>
            <a:pPr lvl="1"/>
            <a:endParaRPr lang="en-GB" dirty="0"/>
          </a:p>
        </p:txBody>
      </p:sp>
      <p:pic>
        <p:nvPicPr>
          <p:cNvPr id="3074" name="Picture 2" descr="acc x e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13" y="861281"/>
            <a:ext cx="3084576" cy="296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cc x e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13" y="3860857"/>
            <a:ext cx="3000929" cy="288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13/01/2012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1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09"/>
    </mc:Choice>
    <mc:Fallback xmlns="">
      <p:transition spd="slow" advTm="98109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Resolution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pic>
        <p:nvPicPr>
          <p:cNvPr id="4098" name="Picture 2" descr="mass res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28598"/>
            <a:ext cx="5292080" cy="413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051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35pb</a:t>
            </a:r>
            <a:r>
              <a:rPr lang="en-US" baseline="30000" dirty="0" smtClean="0"/>
              <a:t>-1</a:t>
            </a:r>
            <a:r>
              <a:rPr lang="en-US" dirty="0" smtClean="0"/>
              <a:t> to 1.1fb</a:t>
            </a:r>
            <a:r>
              <a:rPr lang="en-US" baseline="30000" dirty="0" smtClean="0"/>
              <a:t>-1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655021"/>
            <a:ext cx="8229600" cy="1656184"/>
          </a:xfrm>
        </p:spPr>
        <p:txBody>
          <a:bodyPr/>
          <a:lstStyle/>
          <a:p>
            <a:r>
              <a:rPr lang="en-US" dirty="0"/>
              <a:t>Z’-&gt;</a:t>
            </a:r>
            <a:r>
              <a:rPr lang="en-US" dirty="0" err="1"/>
              <a:t>ee</a:t>
            </a:r>
            <a:r>
              <a:rPr lang="en-US" dirty="0"/>
              <a:t>/</a:t>
            </a:r>
            <a:r>
              <a:rPr lang="en-GB" dirty="0"/>
              <a:t>µµ exclusion from 0.05pb to </a:t>
            </a:r>
            <a:r>
              <a:rPr lang="en-GB" dirty="0" smtClean="0"/>
              <a:t>0.002pb</a:t>
            </a:r>
          </a:p>
          <a:p>
            <a:r>
              <a:rPr lang="en-US" dirty="0" smtClean="0"/>
              <a:t>large jump in sensitivity</a:t>
            </a:r>
          </a:p>
          <a:p>
            <a:pPr lvl="1"/>
            <a:r>
              <a:rPr lang="en-US" dirty="0" smtClean="0"/>
              <a:t>thanks LHC for the </a:t>
            </a:r>
            <a:r>
              <a:rPr lang="en-US" dirty="0" err="1" smtClean="0"/>
              <a:t>lumi</a:t>
            </a:r>
            <a:r>
              <a:rPr lang="en-US" dirty="0" smtClean="0"/>
              <a:t>!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pic>
        <p:nvPicPr>
          <p:cNvPr id="7" name="Picture 4" descr="zpr_ssm_ratio_mcmc_comb_40pb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" y="1700808"/>
            <a:ext cx="3888085" cy="242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ntegral electron mass spect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47" y="1556790"/>
            <a:ext cx="4710554" cy="309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3733800" y="1916833"/>
            <a:ext cx="1126232" cy="186459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43325" y="3838575"/>
            <a:ext cx="1028700" cy="33337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7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Comparisons to ATLAS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3645"/>
            <a:ext cx="5652120" cy="5864355"/>
          </a:xfrm>
        </p:spPr>
        <p:txBody>
          <a:bodyPr/>
          <a:lstStyle/>
          <a:p>
            <a:r>
              <a:rPr lang="en-GB" sz="2400" dirty="0" smtClean="0"/>
              <a:t>only two important numbers: </a:t>
            </a:r>
            <a:r>
              <a:rPr lang="en-GB" sz="2400" dirty="0" err="1" smtClean="0"/>
              <a:t>accxeff</a:t>
            </a:r>
            <a:r>
              <a:rPr lang="en-GB" sz="2400" dirty="0"/>
              <a:t> </a:t>
            </a:r>
            <a:r>
              <a:rPr lang="en-GB" sz="2400" dirty="0" smtClean="0"/>
              <a:t>and resolution</a:t>
            </a:r>
            <a:endParaRPr lang="en-GB" sz="2000" dirty="0" smtClean="0"/>
          </a:p>
          <a:p>
            <a:pPr lvl="1"/>
            <a:r>
              <a:rPr lang="en-GB" sz="2000" dirty="0" smtClean="0"/>
              <a:t>backgrounds are small and are dominated by SM DY which is irreducible</a:t>
            </a:r>
            <a:endParaRPr lang="en-US" sz="2000" dirty="0" smtClean="0"/>
          </a:p>
          <a:p>
            <a:pPr lvl="1"/>
            <a:r>
              <a:rPr lang="en-US" sz="2000" dirty="0" smtClean="0"/>
              <a:t>both analyses are similar and straightforward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analyses equal in electrons, CMS far superior for </a:t>
            </a:r>
            <a:r>
              <a:rPr lang="en-US" sz="2400" dirty="0" err="1" smtClean="0"/>
              <a:t>muons</a:t>
            </a:r>
            <a:endParaRPr lang="en-US" sz="2400" dirty="0" smtClean="0"/>
          </a:p>
          <a:p>
            <a:pPr lvl="1"/>
            <a:r>
              <a:rPr lang="en-US" sz="2000" dirty="0" smtClean="0"/>
              <a:t>CMS will always set better limits</a:t>
            </a:r>
          </a:p>
          <a:p>
            <a:pPr lvl="1"/>
            <a:r>
              <a:rPr lang="en-US" sz="2000" dirty="0" smtClean="0"/>
              <a:t>however </a:t>
            </a:r>
            <a:r>
              <a:rPr lang="en-US" sz="2000" dirty="0" err="1" smtClean="0"/>
              <a:t>muons</a:t>
            </a:r>
            <a:r>
              <a:rPr lang="en-US" sz="2000" dirty="0" smtClean="0"/>
              <a:t> don’t help that much for discovery past 1 </a:t>
            </a:r>
            <a:r>
              <a:rPr lang="en-US" sz="2000" dirty="0" err="1" smtClean="0"/>
              <a:t>TeV</a:t>
            </a:r>
            <a:endParaRPr lang="en-US" sz="2000" dirty="0" smtClean="0"/>
          </a:p>
          <a:p>
            <a:pPr lvl="2"/>
            <a:r>
              <a:rPr lang="en-US" sz="1600" dirty="0" smtClean="0"/>
              <a:t>large resolution means larger SM DY background washes out gain in acceptance over electrons</a:t>
            </a:r>
            <a:endParaRPr lang="en-US" sz="1600" dirty="0"/>
          </a:p>
        </p:txBody>
      </p:sp>
      <p:pic>
        <p:nvPicPr>
          <p:cNvPr id="1028" name="Picture 4" descr="electron mass spect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b="-1868"/>
          <a:stretch/>
        </p:blipFill>
        <p:spPr bwMode="auto">
          <a:xfrm>
            <a:off x="5652120" y="692696"/>
            <a:ext cx="3235833" cy="310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50732"/>
            <a:ext cx="2133600" cy="207268"/>
          </a:xfrm>
        </p:spPr>
        <p:txBody>
          <a:bodyPr/>
          <a:lstStyle/>
          <a:p>
            <a:pPr>
              <a:defRPr/>
            </a:pPr>
            <a:r>
              <a:rPr lang="en-US" smtClean="0"/>
              <a:t>13/01/2012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48441" y="6669360"/>
            <a:ext cx="3687688" cy="188640"/>
          </a:xfrm>
        </p:spPr>
        <p:txBody>
          <a:bodyPr/>
          <a:lstStyle/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438839"/>
              </p:ext>
            </p:extLst>
          </p:nvPr>
        </p:nvGraphicFramePr>
        <p:xfrm>
          <a:off x="369281" y="2924944"/>
          <a:ext cx="508788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577"/>
                <a:gridCol w="1017577"/>
                <a:gridCol w="1017577"/>
                <a:gridCol w="1017577"/>
                <a:gridCol w="1017577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acc</a:t>
                      </a:r>
                      <a:r>
                        <a:rPr lang="en-GB" baseline="0" dirty="0" smtClean="0"/>
                        <a:t> (</a:t>
                      </a:r>
                      <a:r>
                        <a:rPr lang="en-GB" baseline="0" dirty="0" err="1" smtClean="0"/>
                        <a:t>ele</a:t>
                      </a:r>
                      <a:r>
                        <a:rPr lang="en-GB" baseline="0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res (</a:t>
                      </a:r>
                      <a:r>
                        <a:rPr lang="en-GB" dirty="0" err="1" smtClean="0"/>
                        <a:t>ele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acc</a:t>
                      </a:r>
                      <a:r>
                        <a:rPr lang="en-GB" dirty="0" smtClean="0"/>
                        <a:t> (mu)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res</a:t>
                      </a:r>
                      <a:r>
                        <a:rPr lang="en-GB" baseline="0" dirty="0" smtClean="0"/>
                        <a:t> (mu)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64%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1.7%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ATLAS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65%*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~1%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40%*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9281" y="4081085"/>
            <a:ext cx="5288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*ATLAS </a:t>
            </a:r>
            <a:r>
              <a:rPr lang="en-GB" sz="1200" dirty="0" err="1" smtClean="0"/>
              <a:t>accxeff</a:t>
            </a:r>
            <a:r>
              <a:rPr lang="en-GB" sz="1200" dirty="0" smtClean="0"/>
              <a:t> quoted at 1.5 </a:t>
            </a:r>
            <a:r>
              <a:rPr lang="en-GB" sz="1200" dirty="0" err="1" smtClean="0"/>
              <a:t>TeV</a:t>
            </a:r>
            <a:r>
              <a:rPr lang="en-GB" sz="1200" dirty="0" smtClean="0"/>
              <a:t> but should be similar at 1 </a:t>
            </a:r>
            <a:r>
              <a:rPr lang="en-GB" sz="1200" dirty="0" err="1" smtClean="0"/>
              <a:t>TeV</a:t>
            </a:r>
            <a:endParaRPr lang="en-GB" sz="12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511962"/>
              </p:ext>
            </p:extLst>
          </p:nvPr>
        </p:nvGraphicFramePr>
        <p:xfrm>
          <a:off x="5047507" y="4653136"/>
          <a:ext cx="412047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497"/>
                <a:gridCol w="1106994"/>
                <a:gridCol w="1106994"/>
                <a:gridCol w="1106994"/>
              </a:tblGrid>
              <a:tr h="258493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Model</a:t>
                      </a:r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Mass Limit (GeV)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258493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ee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bg1"/>
                          </a:solidFill>
                        </a:rPr>
                        <a:t>μμ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ee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el-GR" dirty="0" smtClean="0">
                          <a:solidFill>
                            <a:schemeClr val="bg1"/>
                          </a:solidFill>
                        </a:rPr>
                        <a:t>μμ</a:t>
                      </a:r>
                      <a:endParaRPr lang="en-GB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620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1730 </a:t>
                      </a:r>
                      <a:endParaRPr lang="en-GB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1780</a:t>
                      </a:r>
                      <a:endParaRPr lang="en-GB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1940</a:t>
                      </a:r>
                      <a:endParaRPr lang="en-GB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2083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ATLAS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1830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033893" y="4256920"/>
            <a:ext cx="247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Z’ SSM limits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08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Triggering: Electrons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08504" cy="5976664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Z’ analysis lives and dies by the trigger</a:t>
            </a:r>
          </a:p>
          <a:p>
            <a:r>
              <a:rPr lang="en-GB" sz="2800" dirty="0" smtClean="0"/>
              <a:t>Main </a:t>
            </a:r>
            <a:r>
              <a:rPr lang="en-GB" sz="2800" dirty="0" smtClean="0"/>
              <a:t>trigger: </a:t>
            </a:r>
            <a:r>
              <a:rPr lang="en-GB" sz="2800" dirty="0" smtClean="0"/>
              <a:t>two EM clusters </a:t>
            </a:r>
            <a:r>
              <a:rPr lang="en-GB" sz="2800" dirty="0" smtClean="0"/>
              <a:t>with E</a:t>
            </a:r>
            <a:r>
              <a:rPr lang="en-GB" sz="2800" baseline="-25000" dirty="0" smtClean="0"/>
              <a:t>T</a:t>
            </a:r>
            <a:r>
              <a:rPr lang="en-GB" sz="2800" dirty="0" smtClean="0"/>
              <a:t> &gt; 33 </a:t>
            </a:r>
            <a:r>
              <a:rPr lang="en-GB" sz="2800" dirty="0" err="1" smtClean="0"/>
              <a:t>GeV</a:t>
            </a:r>
            <a:r>
              <a:rPr lang="en-GB" sz="2800" dirty="0" smtClean="0"/>
              <a:t> matched to </a:t>
            </a:r>
            <a:r>
              <a:rPr lang="en-GB" sz="2800" dirty="0" smtClean="0"/>
              <a:t>hits in the two inner most tracker layers</a:t>
            </a:r>
            <a:r>
              <a:rPr lang="en-GB" sz="2800" dirty="0" smtClean="0"/>
              <a:t>, </a:t>
            </a:r>
            <a:r>
              <a:rPr lang="en-GB" sz="2800" dirty="0" smtClean="0"/>
              <a:t>with loose cuts on longitudinal and lateral </a:t>
            </a:r>
            <a:r>
              <a:rPr lang="en-GB" sz="2800" dirty="0" err="1" smtClean="0"/>
              <a:t>showershape</a:t>
            </a:r>
            <a:endParaRPr lang="en-GB" sz="2800" dirty="0" smtClean="0"/>
          </a:p>
          <a:p>
            <a:pPr lvl="1"/>
            <a:r>
              <a:rPr lang="en-GB" sz="2400" dirty="0" smtClean="0"/>
              <a:t>Efficiency: &gt;99% for two offline selected electrons</a:t>
            </a:r>
          </a:p>
          <a:p>
            <a:pPr lvl="1"/>
            <a:r>
              <a:rPr lang="en-GB" sz="2400" dirty="0" smtClean="0"/>
              <a:t>High E</a:t>
            </a:r>
            <a:r>
              <a:rPr lang="en-GB" sz="2400" baseline="-25000" dirty="0" smtClean="0"/>
              <a:t>T </a:t>
            </a:r>
            <a:r>
              <a:rPr lang="en-GB" sz="2400" dirty="0" smtClean="0"/>
              <a:t>thresholds allow a loose trigger to be </a:t>
            </a:r>
            <a:r>
              <a:rPr lang="en-GB" sz="2400" dirty="0" smtClean="0"/>
              <a:t>used</a:t>
            </a:r>
          </a:p>
          <a:p>
            <a:pPr lvl="2"/>
            <a:r>
              <a:rPr lang="en-GB" sz="2000" dirty="0" smtClean="0"/>
              <a:t>requires offline cut of 35 </a:t>
            </a:r>
            <a:r>
              <a:rPr lang="en-GB" sz="2000" dirty="0" err="1" smtClean="0"/>
              <a:t>GeV</a:t>
            </a:r>
            <a:r>
              <a:rPr lang="en-GB" sz="2000" dirty="0" smtClean="0"/>
              <a:t> (barrel), 40 </a:t>
            </a:r>
            <a:r>
              <a:rPr lang="en-GB" sz="2000" dirty="0" err="1" smtClean="0"/>
              <a:t>GeV</a:t>
            </a:r>
            <a:r>
              <a:rPr lang="en-GB" sz="2000" dirty="0" smtClean="0"/>
              <a:t> (</a:t>
            </a:r>
            <a:r>
              <a:rPr lang="en-GB" sz="2000" dirty="0" err="1" smtClean="0"/>
              <a:t>endcap</a:t>
            </a:r>
            <a:r>
              <a:rPr lang="en-GB" sz="2000" dirty="0" smtClean="0"/>
              <a:t>)</a:t>
            </a:r>
            <a:endParaRPr lang="en-GB" sz="2000" dirty="0" smtClean="0"/>
          </a:p>
          <a:p>
            <a:pPr lvl="1"/>
            <a:r>
              <a:rPr lang="en-GB" sz="2400" dirty="0" smtClean="0"/>
              <a:t>Loose trigger lowers chance of something going wrong and allows for a more flexible analysis</a:t>
            </a:r>
          </a:p>
          <a:p>
            <a:r>
              <a:rPr lang="en-GB" sz="2800" dirty="0" smtClean="0"/>
              <a:t>Safety trigger: 200 </a:t>
            </a:r>
            <a:r>
              <a:rPr lang="en-GB" sz="2800" dirty="0" err="1" smtClean="0"/>
              <a:t>GeV</a:t>
            </a:r>
            <a:r>
              <a:rPr lang="en-GB" sz="2800" dirty="0" smtClean="0"/>
              <a:t> </a:t>
            </a:r>
            <a:r>
              <a:rPr lang="en-GB" sz="2800" dirty="0" err="1" smtClean="0"/>
              <a:t>supercluster</a:t>
            </a:r>
            <a:endParaRPr lang="en-GB" sz="2800" dirty="0"/>
          </a:p>
          <a:p>
            <a:pPr lvl="1"/>
            <a:r>
              <a:rPr lang="en-GB" sz="2400" dirty="0" smtClean="0"/>
              <a:t>No cuts beyond spike killing</a:t>
            </a:r>
          </a:p>
          <a:p>
            <a:pPr lvl="1"/>
            <a:r>
              <a:rPr lang="en-GB" sz="2400" dirty="0" smtClean="0"/>
              <a:t>Only e/gamma trigger in CMS without a H/E cut</a:t>
            </a:r>
          </a:p>
          <a:p>
            <a:pPr lvl="1"/>
            <a:r>
              <a:rPr lang="en-GB" sz="2400" dirty="0" smtClean="0"/>
              <a:t>Just </a:t>
            </a:r>
            <a:r>
              <a:rPr lang="en-GB" sz="2400" dirty="0" err="1" smtClean="0"/>
              <a:t>incase</a:t>
            </a:r>
            <a:r>
              <a:rPr lang="en-GB" sz="2400" dirty="0" smtClean="0"/>
              <a:t> things </a:t>
            </a:r>
            <a:r>
              <a:rPr lang="en-GB" sz="2400" dirty="0" err="1" smtClean="0"/>
              <a:t>arent</a:t>
            </a:r>
            <a:r>
              <a:rPr lang="en-GB" sz="2400" dirty="0" smtClean="0"/>
              <a:t> as we expect…</a:t>
            </a:r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13/01/2012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47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Triggering: </a:t>
            </a:r>
            <a:r>
              <a:rPr lang="en-GB" dirty="0" err="1" smtClean="0"/>
              <a:t>Muons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365104"/>
            <a:ext cx="8568952" cy="2016224"/>
          </a:xfrm>
        </p:spPr>
        <p:txBody>
          <a:bodyPr/>
          <a:lstStyle/>
          <a:p>
            <a:r>
              <a:rPr lang="en-GB" sz="2400" dirty="0" smtClean="0"/>
              <a:t>Main </a:t>
            </a:r>
            <a:r>
              <a:rPr lang="en-GB" sz="2400" dirty="0" smtClean="0"/>
              <a:t>trigger: </a:t>
            </a:r>
            <a:r>
              <a:rPr lang="en-GB" sz="2400" dirty="0" smtClean="0"/>
              <a:t>single </a:t>
            </a:r>
            <a:r>
              <a:rPr lang="en-GB" sz="2400" dirty="0" err="1" smtClean="0"/>
              <a:t>muon</a:t>
            </a:r>
            <a:r>
              <a:rPr lang="en-GB" sz="2400" dirty="0" smtClean="0"/>
              <a:t> trigger at </a:t>
            </a:r>
            <a:r>
              <a:rPr lang="en-GB" sz="2400" dirty="0" smtClean="0"/>
              <a:t>30 </a:t>
            </a:r>
            <a:r>
              <a:rPr lang="en-GB" sz="2400" dirty="0" err="1" smtClean="0"/>
              <a:t>GeV</a:t>
            </a:r>
            <a:endParaRPr lang="en-GB" sz="2400" dirty="0" smtClean="0"/>
          </a:p>
          <a:p>
            <a:pPr lvl="1"/>
            <a:r>
              <a:rPr lang="en-GB" sz="2000" dirty="0" smtClean="0"/>
              <a:t>offline cut: 35 </a:t>
            </a:r>
            <a:r>
              <a:rPr lang="en-GB" sz="2000" dirty="0" err="1" smtClean="0"/>
              <a:t>GeV</a:t>
            </a:r>
            <a:r>
              <a:rPr lang="en-GB" sz="2000" dirty="0" smtClean="0"/>
              <a:t>/c</a:t>
            </a:r>
            <a:endParaRPr lang="en-GB" sz="2000" dirty="0" smtClean="0"/>
          </a:p>
          <a:p>
            <a:pPr lvl="1"/>
            <a:r>
              <a:rPr lang="en-GB" sz="2000" dirty="0" smtClean="0"/>
              <a:t>should hold around 30-40 </a:t>
            </a:r>
            <a:r>
              <a:rPr lang="en-GB" sz="2000" dirty="0" err="1" smtClean="0"/>
              <a:t>GeV</a:t>
            </a:r>
            <a:r>
              <a:rPr lang="en-GB" sz="2000" dirty="0" smtClean="0"/>
              <a:t> next year</a:t>
            </a:r>
          </a:p>
          <a:p>
            <a:pPr lvl="1"/>
            <a:r>
              <a:rPr lang="en-GB" sz="2000" dirty="0" smtClean="0"/>
              <a:t>90-95% efficient, mainly from L1 </a:t>
            </a:r>
            <a:endParaRPr lang="en-GB" sz="2000" dirty="0"/>
          </a:p>
          <a:p>
            <a:r>
              <a:rPr lang="en-GB" sz="2400" dirty="0" smtClean="0"/>
              <a:t>Prefer </a:t>
            </a:r>
            <a:r>
              <a:rPr lang="en-GB" sz="2400" dirty="0" smtClean="0"/>
              <a:t>high threshold single </a:t>
            </a:r>
            <a:r>
              <a:rPr lang="en-GB" sz="2400" dirty="0" err="1" smtClean="0"/>
              <a:t>muon</a:t>
            </a:r>
            <a:r>
              <a:rPr lang="en-GB" sz="2400" dirty="0" smtClean="0"/>
              <a:t> trigger to lower threshold double </a:t>
            </a:r>
            <a:r>
              <a:rPr lang="en-GB" sz="2400" dirty="0" err="1" smtClean="0"/>
              <a:t>muon</a:t>
            </a:r>
            <a:r>
              <a:rPr lang="en-GB" sz="2400" dirty="0" smtClean="0"/>
              <a:t> </a:t>
            </a:r>
            <a:r>
              <a:rPr lang="en-GB" sz="2400" dirty="0" smtClean="0"/>
              <a:t>trigger</a:t>
            </a:r>
            <a:endParaRPr lang="en-GB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pic>
        <p:nvPicPr>
          <p:cNvPr id="4098" name="Picture 2" descr="HLTMu30VsPtBarrelEPS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10576"/>
            <a:ext cx="3888432" cy="37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LTMu30VsPtEndcapEPS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10576"/>
            <a:ext cx="3733855" cy="362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99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 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5868144" cy="4032448"/>
          </a:xfrm>
        </p:spPr>
        <p:txBody>
          <a:bodyPr/>
          <a:lstStyle/>
          <a:p>
            <a:r>
              <a:rPr lang="en-GB" sz="2400" dirty="0" smtClean="0"/>
              <a:t>both </a:t>
            </a:r>
            <a:r>
              <a:rPr lang="en-GB" sz="2400" dirty="0" err="1" smtClean="0"/>
              <a:t>eles</a:t>
            </a:r>
            <a:r>
              <a:rPr lang="en-GB" sz="2400" dirty="0" smtClean="0"/>
              <a:t>/mu use simple cut based ID</a:t>
            </a:r>
          </a:p>
          <a:p>
            <a:pPr lvl="1"/>
            <a:r>
              <a:rPr lang="en-GB" sz="2000" dirty="0" smtClean="0"/>
              <a:t>designed to be well modelled in MC</a:t>
            </a:r>
          </a:p>
          <a:p>
            <a:pPr lvl="1"/>
            <a:r>
              <a:rPr lang="en-GB" sz="2000" dirty="0" smtClean="0"/>
              <a:t>electron separated out into barrel (|</a:t>
            </a:r>
            <a:r>
              <a:rPr lang="el-GR" sz="2000" dirty="0" smtClean="0"/>
              <a:t>η</a:t>
            </a:r>
            <a:r>
              <a:rPr lang="en-GB" sz="2000" dirty="0" smtClean="0"/>
              <a:t>|&lt;1.442) and </a:t>
            </a:r>
            <a:r>
              <a:rPr lang="en-GB" sz="2000" dirty="0" err="1" smtClean="0"/>
              <a:t>endcap</a:t>
            </a:r>
            <a:r>
              <a:rPr lang="en-GB" sz="2000" dirty="0" smtClean="0"/>
              <a:t> (1.56&lt;|</a:t>
            </a:r>
            <a:r>
              <a:rPr lang="el-GR" sz="2000" dirty="0" smtClean="0"/>
              <a:t>η</a:t>
            </a:r>
            <a:r>
              <a:rPr lang="en-GB" sz="2000" dirty="0" smtClean="0"/>
              <a:t>|&lt;2.5) regions</a:t>
            </a:r>
          </a:p>
          <a:p>
            <a:pPr lvl="1"/>
            <a:r>
              <a:rPr lang="en-GB" sz="2000" dirty="0" err="1" smtClean="0"/>
              <a:t>muons</a:t>
            </a:r>
            <a:r>
              <a:rPr lang="en-GB" sz="2000" dirty="0" smtClean="0"/>
              <a:t> do not have this gap and are divided into </a:t>
            </a:r>
            <a:r>
              <a:rPr lang="en-GB" sz="2000" dirty="0"/>
              <a:t>(|</a:t>
            </a:r>
            <a:r>
              <a:rPr lang="el-GR" sz="2000" dirty="0"/>
              <a:t>η</a:t>
            </a:r>
            <a:r>
              <a:rPr lang="en-GB" sz="2000" dirty="0" smtClean="0"/>
              <a:t>|&lt;0.9) and (0.9|</a:t>
            </a:r>
            <a:r>
              <a:rPr lang="el-GR" sz="2000" dirty="0"/>
              <a:t>η</a:t>
            </a:r>
            <a:r>
              <a:rPr lang="en-GB" sz="2000" dirty="0" smtClean="0"/>
              <a:t>|&lt;2.4)</a:t>
            </a:r>
          </a:p>
          <a:p>
            <a:r>
              <a:rPr lang="en-GB" sz="2400" dirty="0" smtClean="0"/>
              <a:t>cuts tuned on MC and sideband regions</a:t>
            </a:r>
          </a:p>
          <a:p>
            <a:pPr lvl="1"/>
            <a:r>
              <a:rPr lang="en-GB" sz="2000" dirty="0" smtClean="0"/>
              <a:t>electron cuts were chosen in 2009!</a:t>
            </a:r>
          </a:p>
          <a:p>
            <a:r>
              <a:rPr lang="en-GB" sz="2400" dirty="0" smtClean="0"/>
              <a:t>efficiencies estimated by MC corrected by a scale factor measured at Z peak</a:t>
            </a:r>
          </a:p>
          <a:p>
            <a:pPr lvl="1"/>
            <a:r>
              <a:rPr lang="en-GB" sz="2000" dirty="0" err="1" smtClean="0"/>
              <a:t>muon</a:t>
            </a:r>
            <a:r>
              <a:rPr lang="en-GB" sz="2000" dirty="0" smtClean="0"/>
              <a:t> eff </a:t>
            </a:r>
            <a:r>
              <a:rPr lang="en-GB" sz="2000" dirty="0" err="1" smtClean="0"/>
              <a:t>const</a:t>
            </a:r>
            <a:r>
              <a:rPr lang="en-GB" sz="2000" dirty="0" smtClean="0"/>
              <a:t> in </a:t>
            </a:r>
            <a:r>
              <a:rPr lang="en-GB" sz="2000" dirty="0" err="1" smtClean="0"/>
              <a:t>p</a:t>
            </a:r>
            <a:r>
              <a:rPr lang="en-GB" sz="2000" baseline="-25000" dirty="0" err="1" smtClean="0"/>
              <a:t>T</a:t>
            </a:r>
            <a:endParaRPr lang="en-GB" sz="2000" baseline="-25000" dirty="0" smtClean="0"/>
          </a:p>
          <a:p>
            <a:pPr lvl="1"/>
            <a:r>
              <a:rPr lang="en-GB" sz="2000" dirty="0" err="1" smtClean="0"/>
              <a:t>ele</a:t>
            </a:r>
            <a:r>
              <a:rPr lang="en-GB" sz="2000" dirty="0" smtClean="0"/>
              <a:t> eff </a:t>
            </a:r>
            <a:r>
              <a:rPr lang="en-GB" sz="2000" dirty="0" err="1" smtClean="0"/>
              <a:t>const</a:t>
            </a:r>
            <a:r>
              <a:rPr lang="en-GB" sz="2000" dirty="0" smtClean="0"/>
              <a:t> after ~100 </a:t>
            </a:r>
            <a:r>
              <a:rPr lang="en-GB" sz="2000" dirty="0" err="1" smtClean="0"/>
              <a:t>GeV</a:t>
            </a:r>
            <a:endParaRPr lang="en-GB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13/01/2012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96" y="5021425"/>
            <a:ext cx="9144000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comment on pile up</a:t>
            </a:r>
          </a:p>
          <a:p>
            <a:pPr lvl="1"/>
            <a:r>
              <a:rPr lang="en-GB" sz="2400" dirty="0" err="1" smtClean="0"/>
              <a:t>muon</a:t>
            </a:r>
            <a:r>
              <a:rPr lang="en-GB" sz="2400" dirty="0" smtClean="0"/>
              <a:t> + </a:t>
            </a:r>
            <a:r>
              <a:rPr lang="en-GB" sz="2400" dirty="0" err="1" smtClean="0"/>
              <a:t>ele</a:t>
            </a:r>
            <a:r>
              <a:rPr lang="en-GB" sz="2400" dirty="0" smtClean="0"/>
              <a:t> ID PU safe at high </a:t>
            </a:r>
            <a:r>
              <a:rPr lang="en-GB" sz="2400" dirty="0" err="1" smtClean="0"/>
              <a:t>p</a:t>
            </a:r>
            <a:r>
              <a:rPr lang="en-GB" sz="2400" baseline="-25000" dirty="0" err="1" smtClean="0"/>
              <a:t>T</a:t>
            </a:r>
            <a:endParaRPr lang="en-GB" sz="2400" dirty="0" smtClean="0"/>
          </a:p>
          <a:p>
            <a:pPr lvl="2"/>
            <a:r>
              <a:rPr lang="en-GB" sz="2000" dirty="0" err="1" smtClean="0"/>
              <a:t>muon</a:t>
            </a:r>
            <a:r>
              <a:rPr lang="en-GB" sz="2000" dirty="0" smtClean="0"/>
              <a:t> only uses tracker isolation</a:t>
            </a:r>
          </a:p>
          <a:p>
            <a:pPr lvl="2"/>
            <a:r>
              <a:rPr lang="en-GB" sz="2000" dirty="0" err="1" smtClean="0"/>
              <a:t>eles</a:t>
            </a:r>
            <a:r>
              <a:rPr lang="en-GB" sz="2000" dirty="0" smtClean="0"/>
              <a:t>: leakage into </a:t>
            </a:r>
            <a:r>
              <a:rPr lang="en-GB" sz="2000" dirty="0" err="1" smtClean="0"/>
              <a:t>ele</a:t>
            </a:r>
            <a:r>
              <a:rPr lang="en-GB" sz="2000" dirty="0" smtClean="0"/>
              <a:t> cone dominates PU contribution &gt;100 </a:t>
            </a:r>
            <a:r>
              <a:rPr lang="en-GB" sz="2000" dirty="0" err="1" smtClean="0"/>
              <a:t>GeV</a:t>
            </a:r>
            <a:endParaRPr lang="en-GB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986853"/>
              </p:ext>
            </p:extLst>
          </p:nvPr>
        </p:nvGraphicFramePr>
        <p:xfrm>
          <a:off x="5796136" y="3356992"/>
          <a:ext cx="3168352" cy="1421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059"/>
                <a:gridCol w="1344149"/>
                <a:gridCol w="1296144"/>
              </a:tblGrid>
              <a:tr h="24002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central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forward</a:t>
                      </a:r>
                      <a:endParaRPr lang="en-GB" dirty="0"/>
                    </a:p>
                  </a:txBody>
                  <a:tcPr/>
                </a:tc>
              </a:tr>
              <a:tr h="528059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1.008±0.011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1.017±0.01</a:t>
                      </a:r>
                      <a:endParaRPr lang="en-GB" dirty="0"/>
                    </a:p>
                  </a:txBody>
                  <a:tcPr/>
                </a:tc>
              </a:tr>
              <a:tr h="528059">
                <a:tc>
                  <a:txBody>
                    <a:bodyPr/>
                    <a:lstStyle/>
                    <a:p>
                      <a:r>
                        <a:rPr lang="en-GB" dirty="0" smtClean="0"/>
                        <a:t>mu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0.999±0.003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0.983±0.05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436407"/>
              </p:ext>
            </p:extLst>
          </p:nvPr>
        </p:nvGraphicFramePr>
        <p:xfrm>
          <a:off x="5724128" y="1196752"/>
          <a:ext cx="3168352" cy="1421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059"/>
                <a:gridCol w="1344149"/>
                <a:gridCol w="1296144"/>
              </a:tblGrid>
              <a:tr h="24002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central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forward</a:t>
                      </a:r>
                      <a:endParaRPr lang="en-GB" dirty="0"/>
                    </a:p>
                  </a:txBody>
                  <a:tcPr/>
                </a:tc>
              </a:tr>
              <a:tr h="528059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89±2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84±3</a:t>
                      </a:r>
                      <a:endParaRPr lang="en-GB" dirty="0"/>
                    </a:p>
                  </a:txBody>
                  <a:tcPr/>
                </a:tc>
              </a:tr>
              <a:tr h="528059">
                <a:tc>
                  <a:txBody>
                    <a:bodyPr/>
                    <a:lstStyle/>
                    <a:p>
                      <a:r>
                        <a:rPr lang="en-GB" dirty="0" smtClean="0"/>
                        <a:t>mu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96.4±0.2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96.0±0.03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84168" y="29969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MC eff scale factor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827237" y="778294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Corrected MC Eff past 100 </a:t>
            </a:r>
            <a:r>
              <a:rPr lang="en-GB" dirty="0" err="1" smtClean="0"/>
              <a:t>GeV</a:t>
            </a:r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86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f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3" r="12339"/>
          <a:stretch/>
        </p:blipFill>
        <p:spPr bwMode="auto">
          <a:xfrm>
            <a:off x="4311749" y="3770784"/>
            <a:ext cx="4669347" cy="284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Electron Selection at High Mass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39976"/>
            <a:ext cx="4608512" cy="5086188"/>
          </a:xfrm>
        </p:spPr>
        <p:txBody>
          <a:bodyPr/>
          <a:lstStyle/>
          <a:p>
            <a:r>
              <a:rPr lang="en-GB" sz="2400" dirty="0" smtClean="0"/>
              <a:t>we know MC works well at Z peak but does it work at </a:t>
            </a:r>
            <a:r>
              <a:rPr lang="en-GB" sz="2400" dirty="0" err="1" smtClean="0"/>
              <a:t>TeV</a:t>
            </a:r>
            <a:endParaRPr lang="en-GB" sz="2400" dirty="0" smtClean="0"/>
          </a:p>
          <a:p>
            <a:pPr lvl="1"/>
            <a:r>
              <a:rPr lang="en-GB" sz="2000" dirty="0" smtClean="0"/>
              <a:t>need to check data/MC         agreement </a:t>
            </a:r>
            <a:r>
              <a:rPr lang="en-GB" sz="2000" dirty="0" err="1" smtClean="0"/>
              <a:t>vs</a:t>
            </a:r>
            <a:r>
              <a:rPr lang="en-GB" sz="2000" dirty="0" smtClean="0"/>
              <a:t> E</a:t>
            </a:r>
            <a:r>
              <a:rPr lang="en-GB" sz="2000" baseline="-25000" dirty="0" smtClean="0"/>
              <a:t>T</a:t>
            </a:r>
            <a:r>
              <a:rPr lang="en-GB" sz="2000" dirty="0" smtClean="0"/>
              <a:t> </a:t>
            </a:r>
          </a:p>
          <a:p>
            <a:pPr lvl="1"/>
            <a:r>
              <a:rPr lang="en-GB" sz="2000" dirty="0" smtClean="0"/>
              <a:t>use </a:t>
            </a:r>
            <a:r>
              <a:rPr lang="en-GB" sz="2000" dirty="0" err="1" smtClean="0"/>
              <a:t>tag&amp;probe</a:t>
            </a:r>
            <a:r>
              <a:rPr lang="en-GB" sz="2000" dirty="0" smtClean="0"/>
              <a:t> off the Z peak</a:t>
            </a:r>
          </a:p>
          <a:p>
            <a:r>
              <a:rPr lang="en-GB" sz="2400" dirty="0" smtClean="0"/>
              <a:t>challenging to measure the efficiency off the Z peak</a:t>
            </a:r>
          </a:p>
          <a:p>
            <a:pPr lvl="1"/>
            <a:r>
              <a:rPr lang="en-GB" sz="2000" dirty="0" smtClean="0"/>
              <a:t>statistics are low</a:t>
            </a:r>
          </a:p>
          <a:p>
            <a:pPr lvl="1"/>
            <a:r>
              <a:rPr lang="en-GB" sz="2000" dirty="0" err="1" smtClean="0"/>
              <a:t>w+jets</a:t>
            </a:r>
            <a:r>
              <a:rPr lang="en-GB" sz="2000" dirty="0"/>
              <a:t> </a:t>
            </a:r>
            <a:r>
              <a:rPr lang="en-GB" sz="2000" dirty="0" smtClean="0"/>
              <a:t>becomes significant</a:t>
            </a:r>
          </a:p>
          <a:p>
            <a:r>
              <a:rPr lang="en-GB" sz="2400" dirty="0" smtClean="0"/>
              <a:t>Simulation tracks data </a:t>
            </a:r>
            <a:r>
              <a:rPr lang="en-GB" sz="2400" dirty="0" err="1" smtClean="0"/>
              <a:t>vs</a:t>
            </a:r>
            <a:r>
              <a:rPr lang="en-GB" sz="2400" dirty="0" smtClean="0"/>
              <a:t> energy</a:t>
            </a:r>
          </a:p>
          <a:p>
            <a:pPr lvl="1"/>
            <a:r>
              <a:rPr lang="en-GB" sz="2000" dirty="0" smtClean="0"/>
              <a:t>know this within few %</a:t>
            </a:r>
          </a:p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can trust MC extrapolations at high mass!</a:t>
            </a:r>
          </a:p>
          <a:p>
            <a:endParaRPr lang="en-GB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13/01/2012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pic>
        <p:nvPicPr>
          <p:cNvPr id="7" name="Picture 4" descr="ef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2" r="12571"/>
          <a:stretch/>
        </p:blipFill>
        <p:spPr bwMode="auto">
          <a:xfrm>
            <a:off x="4311749" y="1039975"/>
            <a:ext cx="4669347" cy="272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3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Backgrounds to New Physics</a:t>
            </a: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191" y="826340"/>
            <a:ext cx="5620052" cy="603166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Principle backgrounds are:</a:t>
            </a:r>
          </a:p>
          <a:p>
            <a:r>
              <a:rPr lang="en-GB" sz="2400" dirty="0" smtClean="0"/>
              <a:t>SM </a:t>
            </a:r>
            <a:r>
              <a:rPr lang="en-GB" sz="2400" dirty="0" err="1" smtClean="0"/>
              <a:t>Drell</a:t>
            </a:r>
            <a:r>
              <a:rPr lang="en-GB" sz="2400" dirty="0" smtClean="0"/>
              <a:t>-Yan: </a:t>
            </a:r>
            <a:r>
              <a:rPr lang="el-GR" sz="2400" dirty="0" smtClean="0"/>
              <a:t>γ</a:t>
            </a:r>
            <a:r>
              <a:rPr lang="en-GB" sz="2400" dirty="0" smtClean="0"/>
              <a:t>*/Z-&gt; </a:t>
            </a:r>
            <a:r>
              <a:rPr lang="en-GB" sz="2400" dirty="0" err="1" smtClean="0"/>
              <a:t>l</a:t>
            </a:r>
            <a:r>
              <a:rPr lang="en-GB" sz="2400" baseline="30000" dirty="0" err="1" smtClean="0"/>
              <a:t>+</a:t>
            </a:r>
            <a:r>
              <a:rPr lang="en-GB" sz="2400" dirty="0" err="1" smtClean="0"/>
              <a:t>l</a:t>
            </a:r>
            <a:r>
              <a:rPr lang="en-GB" sz="2400" baseline="30000" dirty="0" smtClean="0"/>
              <a:t>-</a:t>
            </a:r>
            <a:endParaRPr lang="en-GB" sz="2400" dirty="0" smtClean="0"/>
          </a:p>
          <a:p>
            <a:pPr lvl="1"/>
            <a:r>
              <a:rPr lang="en-GB" sz="2000" dirty="0" smtClean="0"/>
              <a:t>shape taken from Monte Carlo</a:t>
            </a:r>
          </a:p>
          <a:p>
            <a:pPr lvl="1"/>
            <a:r>
              <a:rPr lang="en-GB" sz="2000" dirty="0" smtClean="0"/>
              <a:t>normalisation taken from Z peak in data</a:t>
            </a:r>
            <a:endParaRPr lang="el-GR" sz="2000" dirty="0" smtClean="0"/>
          </a:p>
          <a:p>
            <a:r>
              <a:rPr lang="en-GB" sz="2400" dirty="0" smtClean="0"/>
              <a:t>t-</a:t>
            </a:r>
            <a:r>
              <a:rPr lang="en-GB" sz="2400" dirty="0" err="1" smtClean="0"/>
              <a:t>tbar</a:t>
            </a:r>
            <a:r>
              <a:rPr lang="en-GB" sz="2400" dirty="0" smtClean="0"/>
              <a:t>:</a:t>
            </a:r>
          </a:p>
          <a:p>
            <a:pPr lvl="1"/>
            <a:r>
              <a:rPr lang="en-GB" sz="2000" dirty="0" smtClean="0"/>
              <a:t>where </a:t>
            </a:r>
            <a:r>
              <a:rPr lang="en-GB" sz="2000" dirty="0" err="1" smtClean="0"/>
              <a:t>tt</a:t>
            </a:r>
            <a:r>
              <a:rPr lang="en-GB" sz="2000" dirty="0" smtClean="0"/>
              <a:t> goes to </a:t>
            </a:r>
            <a:r>
              <a:rPr lang="en-GB" sz="2000" dirty="0" err="1" smtClean="0"/>
              <a:t>e+e</a:t>
            </a:r>
            <a:r>
              <a:rPr lang="en-GB" sz="2000" dirty="0" smtClean="0"/>
              <a:t>-, </a:t>
            </a:r>
            <a:r>
              <a:rPr lang="en-GB" sz="2000" dirty="0" err="1" smtClean="0"/>
              <a:t>mu+mu</a:t>
            </a:r>
            <a:r>
              <a:rPr lang="en-GB" sz="2000" dirty="0" smtClean="0"/>
              <a:t>-</a:t>
            </a:r>
          </a:p>
          <a:p>
            <a:pPr lvl="1"/>
            <a:r>
              <a:rPr lang="en-US" sz="2000" dirty="0" smtClean="0"/>
              <a:t>est. from MC, cross-checked in data</a:t>
            </a:r>
          </a:p>
          <a:p>
            <a:pPr lvl="1"/>
            <a:r>
              <a:rPr lang="en-US" sz="2000" dirty="0" smtClean="0"/>
              <a:t>also includes </a:t>
            </a:r>
            <a:r>
              <a:rPr lang="en-GB" sz="2000" dirty="0" smtClean="0"/>
              <a:t>Z-&gt;</a:t>
            </a:r>
            <a:r>
              <a:rPr lang="el-GR" sz="2000" dirty="0" smtClean="0"/>
              <a:t>ττ</a:t>
            </a:r>
            <a:r>
              <a:rPr lang="en-GB" sz="2000" dirty="0" smtClean="0"/>
              <a:t>, WW, WZ</a:t>
            </a:r>
          </a:p>
          <a:p>
            <a:r>
              <a:rPr lang="en-GB" sz="2400" dirty="0" smtClean="0"/>
              <a:t>Jet Background:</a:t>
            </a:r>
          </a:p>
          <a:p>
            <a:pPr lvl="1"/>
            <a:r>
              <a:rPr lang="en-GB" sz="2000" dirty="0" smtClean="0"/>
              <a:t>di-jet, </a:t>
            </a:r>
            <a:r>
              <a:rPr lang="en-GB" sz="2000" dirty="0" err="1" smtClean="0"/>
              <a:t>W+jet</a:t>
            </a:r>
            <a:r>
              <a:rPr lang="en-GB" sz="2000" dirty="0" smtClean="0"/>
              <a:t> events where the jets are misidentified as electrons/</a:t>
            </a:r>
            <a:r>
              <a:rPr lang="en-GB" sz="2000" dirty="0" err="1" smtClean="0"/>
              <a:t>muons</a:t>
            </a:r>
            <a:endParaRPr lang="en-GB" sz="2000" dirty="0" smtClean="0"/>
          </a:p>
          <a:p>
            <a:r>
              <a:rPr lang="en-US" sz="2400" dirty="0" smtClean="0"/>
              <a:t>Cosmic Ray Background:</a:t>
            </a:r>
          </a:p>
          <a:p>
            <a:pPr lvl="1"/>
            <a:r>
              <a:rPr lang="en-US" sz="2000" dirty="0" err="1" smtClean="0"/>
              <a:t>muons</a:t>
            </a:r>
            <a:r>
              <a:rPr lang="en-US" sz="2000" dirty="0" smtClean="0"/>
              <a:t> from cosmic rays</a:t>
            </a:r>
          </a:p>
          <a:p>
            <a:pPr lvl="1"/>
            <a:r>
              <a:rPr lang="en-US" sz="2000" dirty="0" smtClean="0"/>
              <a:t>estimated &lt;0.1 event after vertex and angular difference requirements</a:t>
            </a:r>
            <a:endParaRPr lang="en-GB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685242" y="2271378"/>
            <a:ext cx="3375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common to both channels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8501" y="3822345"/>
            <a:ext cx="3289415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only significant in </a:t>
            </a:r>
            <a:r>
              <a:rPr lang="en-US" sz="2400" dirty="0" err="1" smtClean="0">
                <a:solidFill>
                  <a:srgbClr val="FF0000"/>
                </a:solidFill>
              </a:rPr>
              <a:t>ee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channel, known to 40% from data driven fake rate method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8991" y="5454225"/>
            <a:ext cx="3375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99"/>
                </a:solidFill>
              </a:rPr>
              <a:t>only a concern in </a:t>
            </a:r>
            <a:r>
              <a:rPr lang="el-GR" sz="2400" dirty="0" smtClean="0">
                <a:solidFill>
                  <a:srgbClr val="003399"/>
                </a:solidFill>
              </a:rPr>
              <a:t>μμ</a:t>
            </a:r>
            <a:r>
              <a:rPr lang="en-US" sz="2400" dirty="0" smtClean="0">
                <a:solidFill>
                  <a:srgbClr val="003399"/>
                </a:solidFill>
              </a:rPr>
              <a:t> channel</a:t>
            </a:r>
            <a:endParaRPr lang="en-GB" sz="2400" dirty="0">
              <a:solidFill>
                <a:srgbClr val="003399"/>
              </a:solidFill>
            </a:endParaRPr>
          </a:p>
        </p:txBody>
      </p:sp>
      <p:sp>
        <p:nvSpPr>
          <p:cNvPr id="3" name="Right Brace 2"/>
          <p:cNvSpPr/>
          <p:nvPr/>
        </p:nvSpPr>
        <p:spPr bwMode="auto">
          <a:xfrm>
            <a:off x="5370207" y="1358770"/>
            <a:ext cx="315035" cy="2656214"/>
          </a:xfrm>
          <a:prstGeom prst="rightBrace">
            <a:avLst/>
          </a:prstGeom>
          <a:solidFill>
            <a:schemeClr val="bg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9" name="Right Brace 8"/>
          <p:cNvSpPr/>
          <p:nvPr/>
        </p:nvSpPr>
        <p:spPr bwMode="auto">
          <a:xfrm>
            <a:off x="5393957" y="4018103"/>
            <a:ext cx="291286" cy="1178145"/>
          </a:xfrm>
          <a:prstGeom prst="rightBrac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10" name="Right Brace 9"/>
          <p:cNvSpPr/>
          <p:nvPr/>
        </p:nvSpPr>
        <p:spPr bwMode="auto">
          <a:xfrm>
            <a:off x="5400714" y="5188894"/>
            <a:ext cx="284528" cy="1480466"/>
          </a:xfrm>
          <a:prstGeom prst="rightBrace">
            <a:avLst/>
          </a:prstGeom>
          <a:solidFill>
            <a:schemeClr val="bg1"/>
          </a:solidFill>
          <a:ln w="2857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13/01/2012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704848"/>
      </p:ext>
    </p:extLst>
  </p:cSld>
  <p:clrMapOvr>
    <a:masterClrMapping/>
  </p:clrMapOvr>
  <p:transition advTm="13314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 </a:t>
            </a:r>
            <a:r>
              <a:rPr lang="en-GB" dirty="0" err="1" smtClean="0"/>
              <a:t>Drell</a:t>
            </a:r>
            <a:r>
              <a:rPr lang="en-GB" dirty="0" smtClean="0"/>
              <a:t>-Yan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796044"/>
            <a:ext cx="5832648" cy="5585284"/>
          </a:xfrm>
        </p:spPr>
        <p:txBody>
          <a:bodyPr/>
          <a:lstStyle/>
          <a:p>
            <a:r>
              <a:rPr lang="en-GB" sz="2800" dirty="0" smtClean="0"/>
              <a:t>largest SM background to new physics</a:t>
            </a:r>
          </a:p>
          <a:p>
            <a:pPr lvl="1"/>
            <a:r>
              <a:rPr lang="en-GB" sz="2400" dirty="0" smtClean="0"/>
              <a:t>new physics may </a:t>
            </a:r>
            <a:r>
              <a:rPr lang="en-GB" sz="2400" dirty="0" err="1" smtClean="0"/>
              <a:t>interfer</a:t>
            </a:r>
            <a:r>
              <a:rPr lang="en-GB" sz="2400" dirty="0" smtClean="0"/>
              <a:t>, this is currently ignored</a:t>
            </a:r>
            <a:endParaRPr lang="en-GB" sz="2400" dirty="0"/>
          </a:p>
          <a:p>
            <a:r>
              <a:rPr lang="en-GB" sz="2800" dirty="0" smtClean="0"/>
              <a:t>estimate using </a:t>
            </a:r>
            <a:r>
              <a:rPr lang="en-GB" sz="2800" dirty="0" err="1" smtClean="0"/>
              <a:t>pythia</a:t>
            </a:r>
            <a:r>
              <a:rPr lang="en-GB" sz="2800" dirty="0" smtClean="0"/>
              <a:t> normalised to the data in 60-120 </a:t>
            </a:r>
            <a:r>
              <a:rPr lang="en-GB" sz="2800" dirty="0" err="1" smtClean="0"/>
              <a:t>GeV</a:t>
            </a:r>
            <a:r>
              <a:rPr lang="en-GB" sz="2800" dirty="0" smtClean="0"/>
              <a:t> region</a:t>
            </a:r>
          </a:p>
          <a:p>
            <a:pPr lvl="1"/>
            <a:r>
              <a:rPr lang="en-GB" sz="2400" dirty="0" smtClean="0"/>
              <a:t>removes luminosity uncertainty</a:t>
            </a:r>
          </a:p>
          <a:p>
            <a:r>
              <a:rPr lang="en-GB" sz="2800" dirty="0" smtClean="0"/>
              <a:t>main uncertainties are due to       PDF and NNLO effects</a:t>
            </a:r>
          </a:p>
          <a:p>
            <a:pPr lvl="1"/>
            <a:r>
              <a:rPr lang="en-GB" sz="2400" dirty="0" smtClean="0"/>
              <a:t>PDF uncertainties dominate</a:t>
            </a:r>
          </a:p>
          <a:p>
            <a:pPr lvl="1"/>
            <a:r>
              <a:rPr lang="en-GB" sz="2400" dirty="0" smtClean="0"/>
              <a:t>range from 6% at 0.5 </a:t>
            </a:r>
            <a:r>
              <a:rPr lang="en-GB" sz="2400" dirty="0" err="1" smtClean="0"/>
              <a:t>TeV</a:t>
            </a:r>
            <a:r>
              <a:rPr lang="en-GB" sz="2400" dirty="0" smtClean="0"/>
              <a:t> to            20% at 1 </a:t>
            </a:r>
            <a:r>
              <a:rPr lang="en-GB" sz="2400" dirty="0" err="1" smtClean="0"/>
              <a:t>TeV</a:t>
            </a:r>
            <a:endParaRPr lang="en-GB" sz="2400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13/01/2012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Sam Harper (RAL)- BSM 4 LHC UK</a:t>
            </a: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692696"/>
            <a:ext cx="312909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633" y="3933056"/>
            <a:ext cx="4129885" cy="277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0666D-F64D-4C1B-9544-C505E21D54D3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8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57136</TotalTime>
  <Words>2959</Words>
  <Application>Microsoft Office PowerPoint</Application>
  <PresentationFormat>On-screen Show (4:3)</PresentationFormat>
  <Paragraphs>526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Introduction</vt:lpstr>
      <vt:lpstr>Analysis Strategy</vt:lpstr>
      <vt:lpstr>Triggering: Electrons</vt:lpstr>
      <vt:lpstr>Triggering: Muons</vt:lpstr>
      <vt:lpstr>Object ID</vt:lpstr>
      <vt:lpstr>Electron Selection at High Mass</vt:lpstr>
      <vt:lpstr>Backgrounds to New Physics</vt:lpstr>
      <vt:lpstr>SM Drell-Yan</vt:lpstr>
      <vt:lpstr>ttbar background</vt:lpstr>
      <vt:lpstr>Understanding Energy/ pT Scale</vt:lpstr>
      <vt:lpstr>2011 Turn on: first 20 pb-1</vt:lpstr>
      <vt:lpstr>2011 Turn on: first 20 pb-1</vt:lpstr>
      <vt:lpstr>2011 Turn on: first 20 pb-1</vt:lpstr>
      <vt:lpstr>First 0.5fb-1</vt:lpstr>
      <vt:lpstr>Results</vt:lpstr>
      <vt:lpstr>Limits</vt:lpstr>
      <vt:lpstr>Channel Comparison at 1 TeV</vt:lpstr>
      <vt:lpstr>Bumps in the Night</vt:lpstr>
      <vt:lpstr>PowerPoint Presentation</vt:lpstr>
      <vt:lpstr>Z’-&gt;ττ</vt:lpstr>
      <vt:lpstr>Di-Photon</vt:lpstr>
      <vt:lpstr>2012 Outlook</vt:lpstr>
      <vt:lpstr>2012 Outlook: Limits</vt:lpstr>
      <vt:lpstr>Summary</vt:lpstr>
      <vt:lpstr>backups</vt:lpstr>
      <vt:lpstr>Electron Efficiencies</vt:lpstr>
      <vt:lpstr>Electron Selection</vt:lpstr>
      <vt:lpstr>Selection: Muons</vt:lpstr>
      <vt:lpstr>Di-Photon Resonances</vt:lpstr>
      <vt:lpstr>Z’-&gt;ee / µµ</vt:lpstr>
      <vt:lpstr>Signal Acceptance</vt:lpstr>
      <vt:lpstr>Jet Background</vt:lpstr>
      <vt:lpstr>Resolution</vt:lpstr>
      <vt:lpstr>35pb-1 to 1.1fb-1</vt:lpstr>
      <vt:lpstr>Comparisons to ATLAS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Exotica Rates</dc:title>
  <dc:creator>sharper</dc:creator>
  <cp:lastModifiedBy>sharper</cp:lastModifiedBy>
  <cp:revision>877</cp:revision>
  <dcterms:created xsi:type="dcterms:W3CDTF">2011-02-03T20:33:46Z</dcterms:created>
  <dcterms:modified xsi:type="dcterms:W3CDTF">2012-01-13T09:53:41Z</dcterms:modified>
</cp:coreProperties>
</file>