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544" r:id="rId2"/>
    <p:sldId id="575" r:id="rId3"/>
    <p:sldId id="563" r:id="rId4"/>
    <p:sldId id="580" r:id="rId5"/>
    <p:sldId id="576" r:id="rId6"/>
    <p:sldId id="595" r:id="rId7"/>
    <p:sldId id="594" r:id="rId8"/>
    <p:sldId id="591" r:id="rId9"/>
    <p:sldId id="588" r:id="rId10"/>
    <p:sldId id="582" r:id="rId11"/>
    <p:sldId id="581" r:id="rId12"/>
    <p:sldId id="584" r:id="rId13"/>
    <p:sldId id="585" r:id="rId14"/>
    <p:sldId id="586" r:id="rId15"/>
    <p:sldId id="568" r:id="rId16"/>
    <p:sldId id="592" r:id="rId17"/>
    <p:sldId id="589" r:id="rId18"/>
    <p:sldId id="590" r:id="rId19"/>
    <p:sldId id="587" r:id="rId20"/>
    <p:sldId id="593" r:id="rId2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8E08"/>
    <a:srgbClr val="104086"/>
    <a:srgbClr val="F9AE49"/>
    <a:srgbClr val="FBCC8D"/>
    <a:srgbClr val="F0C0AA"/>
    <a:srgbClr val="CFCECB"/>
    <a:srgbClr val="FFFFFF"/>
    <a:srgbClr val="00B0F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4485" autoAdjust="0"/>
  </p:normalViewPr>
  <p:slideViewPr>
    <p:cSldViewPr>
      <p:cViewPr varScale="1">
        <p:scale>
          <a:sx n="85" d="100"/>
          <a:sy n="85" d="100"/>
        </p:scale>
        <p:origin x="-11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50B349-59B9-4C02-AF1D-F34FA59BC3EB}" type="datetimeFigureOut">
              <a:rPr kumimoji="1" lang="ja-JP" altLang="en-US" smtClean="0"/>
              <a:pPr/>
              <a:t>2012/9/17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CD115B-D4E3-4D7E-9566-B6E6D9BD5E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115B-D4E3-4D7E-9566-B6E6D9BD5EA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9636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9637" name="Freeform 5"/>
            <p:cNvSpPr>
              <a:spLocks/>
            </p:cNvSpPr>
            <p:nvPr userDrawn="1"/>
          </p:nvSpPr>
          <p:spPr bwMode="ltGray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9638" name="Freeform 6"/>
            <p:cNvSpPr>
              <a:spLocks/>
            </p:cNvSpPr>
            <p:nvPr userDrawn="1"/>
          </p:nvSpPr>
          <p:spPr bwMode="ltGray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9639" name="Freeform 7"/>
            <p:cNvSpPr>
              <a:spLocks/>
            </p:cNvSpPr>
            <p:nvPr userDrawn="1"/>
          </p:nvSpPr>
          <p:spPr bwMode="ltGray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9640" name="Freeform 8"/>
            <p:cNvSpPr>
              <a:spLocks/>
            </p:cNvSpPr>
            <p:nvPr userDrawn="1"/>
          </p:nvSpPr>
          <p:spPr bwMode="ltGray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9641" name="Freeform 9"/>
            <p:cNvSpPr>
              <a:spLocks/>
            </p:cNvSpPr>
            <p:nvPr userDrawn="1"/>
          </p:nvSpPr>
          <p:spPr bwMode="ltGray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</p:grpSp>
      <p:sp>
        <p:nvSpPr>
          <p:cNvPr id="6964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3100" y="12366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403600"/>
            <a:ext cx="5781675" cy="25812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6E3E96-5647-49BE-8709-2B9AC2090DAD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C7769-BD45-4DFD-8402-8D897A0D6BB5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E52D-6052-4E6B-83C3-33188BEAD688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239000" y="6669088"/>
            <a:ext cx="1905000" cy="188912"/>
          </a:xfrm>
        </p:spPr>
        <p:txBody>
          <a:bodyPr/>
          <a:lstStyle>
            <a:lvl1pPr>
              <a:defRPr/>
            </a:lvl1pPr>
          </a:lstStyle>
          <a:p>
            <a:fld id="{87B5D886-286D-4F5B-A276-B40BAD7336CC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9400"/>
            <a:ext cx="8229600" cy="5816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239000" y="6669088"/>
            <a:ext cx="1905000" cy="188912"/>
          </a:xfrm>
        </p:spPr>
        <p:txBody>
          <a:bodyPr/>
          <a:lstStyle>
            <a:lvl1pPr>
              <a:defRPr/>
            </a:lvl1pPr>
          </a:lstStyle>
          <a:p>
            <a:fld id="{95DB60FD-A5C1-46DA-B97B-AD8107210022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239000" y="6669088"/>
            <a:ext cx="1905000" cy="188912"/>
          </a:xfrm>
        </p:spPr>
        <p:txBody>
          <a:bodyPr/>
          <a:lstStyle>
            <a:lvl1pPr>
              <a:defRPr/>
            </a:lvl1pPr>
          </a:lstStyle>
          <a:p>
            <a:fld id="{AE2E7AA9-FFEE-4FCE-BC7C-E11ADA2E439E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343F45-46B3-4BE6-91C2-8DF76F817216}" type="slidenum">
              <a:rPr lang="en-US" altLang="ja-JP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8642350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825" y="3756025"/>
            <a:ext cx="8642350" cy="2697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110288" y="6621463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99CC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621463"/>
            <a:ext cx="2024063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99CC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507413" y="6577013"/>
            <a:ext cx="649287" cy="188912"/>
          </a:xfrm>
        </p:spPr>
        <p:txBody>
          <a:bodyPr/>
          <a:lstStyle>
            <a:lvl1pPr>
              <a:defRPr/>
            </a:lvl1pPr>
          </a:lstStyle>
          <a:p>
            <a:fld id="{DB5FB190-C2FC-4202-81BA-CFD4A2E5D0A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B70E-023C-400E-91B7-7534895B02CC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FD3F-7E8A-4DAE-AFCE-E6D7B29BBD8F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80A31-F3A9-4D12-96E3-27692DA8CF55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8CA1-D411-47C2-9896-B2BF92A50D88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A54E9-54CA-4482-B079-00D2A6D37AF3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0627F-59EC-4BED-9E11-98AB6485BE52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FF73-5B05-4144-B4ED-F89890FC2FA8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8E3A-4F33-4FEF-8B72-B3B1749C3324}" type="slidenum">
              <a:rPr lang="ja-JP" altLang="en-US">
                <a:solidFill>
                  <a:srgbClr val="2E2E48"/>
                </a:solidFill>
              </a:rPr>
              <a:pPr/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68611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8612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8613" name="Freeform 5"/>
            <p:cNvSpPr>
              <a:spLocks/>
            </p:cNvSpPr>
            <p:nvPr userDrawn="1"/>
          </p:nvSpPr>
          <p:spPr bwMode="white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8614" name="Freeform 6"/>
            <p:cNvSpPr>
              <a:spLocks/>
            </p:cNvSpPr>
            <p:nvPr userDrawn="1"/>
          </p:nvSpPr>
          <p:spPr bwMode="white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8615" name="Freeform 7"/>
            <p:cNvSpPr>
              <a:spLocks/>
            </p:cNvSpPr>
            <p:nvPr userDrawn="1"/>
          </p:nvSpPr>
          <p:spPr bwMode="white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8616" name="Freeform 8"/>
            <p:cNvSpPr>
              <a:spLocks/>
            </p:cNvSpPr>
            <p:nvPr userDrawn="1"/>
          </p:nvSpPr>
          <p:spPr bwMode="white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  <p:sp>
          <p:nvSpPr>
            <p:cNvPr id="68617" name="Freeform 9"/>
            <p:cNvSpPr>
              <a:spLocks/>
            </p:cNvSpPr>
            <p:nvPr userDrawn="1"/>
          </p:nvSpPr>
          <p:spPr bwMode="white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>
                <a:solidFill>
                  <a:srgbClr val="2E2E48"/>
                </a:solidFill>
              </a:endParaRPr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69088"/>
            <a:ext cx="1905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2159E-B3C3-4F19-84A4-2EFFA63444F4}" type="slidenum">
              <a:rPr lang="ja-JP" altLang="en-US">
                <a:solidFill>
                  <a:srgbClr val="2E2E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2E2E4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90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Neutrino Detectors 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3284984"/>
            <a:ext cx="7848872" cy="2581275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        </a:t>
            </a:r>
            <a:r>
              <a:rPr lang="en-GB" sz="2800" dirty="0" smtClean="0">
                <a:latin typeface="Comic Sans MS" pitchFamily="66" charset="0"/>
              </a:rPr>
              <a:t>Gary Barker</a:t>
            </a:r>
            <a:endParaRPr lang="en-GB" sz="2800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sz="2800" dirty="0" smtClean="0">
                <a:latin typeface="Comic Sans MS" pitchFamily="66" charset="0"/>
              </a:rPr>
              <a:t>                (</a:t>
            </a:r>
            <a:r>
              <a:rPr lang="en-GB" sz="2800" dirty="0">
                <a:latin typeface="Comic Sans MS" pitchFamily="66" charset="0"/>
              </a:rPr>
              <a:t>University of Warwick)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380316"/>
            <a:ext cx="1896763" cy="477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907704" y="6381328"/>
            <a:ext cx="4752528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     PPAP, Uni. Birmingham ,  18-09-12</a:t>
            </a: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0" y="4941168"/>
            <a:ext cx="5796136" cy="504056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1268760"/>
            <a:ext cx="4211960" cy="504056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GB" dirty="0" smtClean="0"/>
              <a:t>UK Focus:  Purity/Field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10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822376"/>
            <a:ext cx="1869579" cy="30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610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 bwMode="auto">
          <a:xfrm>
            <a:off x="0" y="1196752"/>
            <a:ext cx="449999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Long drift distances in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(&gt;10m) demand low electronegative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impurities: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LAPD@FNAL (30t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volume , non-evacuated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dewar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 recently demonstrated 3ms electron lifetime (100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ppt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oxygen equiv.)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In right ball-park: 10ms  gives 20m attenuation length (for drift of 1 kV/cm)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Liverpool /ETHZ tests @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CERN demonstrate `piston effect’ and impurity effect on e-lifetime studies (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K.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Mavrokoridis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et al. JINST 6 P08003)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0" y="4365104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4869160"/>
            <a:ext cx="608416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HV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feed-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throughs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of 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~a few MV 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can be avoided by internal HV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generation (Cockcroft-Walton voltage multiplier) 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ArDM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experiment@CERN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has demonstrated  1kV/cm over 1.2m (5m demonstration underway –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ARGONTUBE@Bern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0" y="5013176"/>
            <a:ext cx="4932040" cy="864096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1124744"/>
            <a:ext cx="504056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UK companies* are playing a lead role in defining engineering solutions for a large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TPC through LAGUNA-LBNO: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Tank design: based on industrial LNG tank with stainless steel or membrane options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Non-standard roof : must support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field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cage inside and electronics from above,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feed-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throughs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etc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D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elivery of argon underground/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ventillation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Underground risk assessment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Green light for a given project would trigger rapid engineering progress – the UK could be at forefront of this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UK Focus: Engineering Solutions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11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23262" y="749546"/>
            <a:ext cx="2853278" cy="331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46330" y="3394830"/>
            <a:ext cx="1726702" cy="352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251520" y="6381328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Technodyne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International Ltd in collaboration with Alan Auld Ltd,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Ryhal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Engineering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596336" y="5733256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Technodyne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51520" y="4941168"/>
            <a:ext cx="5472608" cy="576064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UK Focus: Electronics/DAQ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12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79512" y="1484784"/>
            <a:ext cx="576064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Expertise and experience (LHC, MINOS, T2K,..)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Some conceptual design work already starting: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Generic DAQ concept for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(Proposed by UCL, Manchester for LBNE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testbeam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Triggering on events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with high background environment e.g. surface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detectors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at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LBNE  (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Oxford group)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Interesting progress in integrating more of the electronics chain (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amplifier+digitiser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 into dedicated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CMOS ASICS 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running in the liquid volume itself (French and US groups)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Real international need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for solutions that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could put UK in strong position for future involvement</a:t>
            </a:r>
          </a:p>
          <a:p>
            <a:pPr>
              <a:spcBef>
                <a:spcPct val="50000"/>
              </a:spcBef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3429000"/>
            <a:ext cx="2207518" cy="2687780"/>
          </a:xfrm>
          <a:prstGeom prst="rect">
            <a:avLst/>
          </a:prstGeom>
          <a:noFill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12160" y="6093296"/>
            <a:ext cx="2665413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/>
              <a:t>0.35 </a:t>
            </a:r>
            <a:r>
              <a:rPr lang="en-GB" sz="1400" dirty="0">
                <a:latin typeface="Symbol" pitchFamily="18" charset="2"/>
              </a:rPr>
              <a:t>m</a:t>
            </a:r>
            <a:r>
              <a:rPr lang="en-GB" sz="1400" dirty="0"/>
              <a:t>m CMOS amp. working at </a:t>
            </a:r>
            <a:r>
              <a:rPr lang="en-GB" sz="1400" dirty="0" smtClean="0"/>
              <a:t>cryo</a:t>
            </a:r>
            <a:r>
              <a:rPr lang="en-GB" sz="1400" dirty="0" smtClean="0"/>
              <a:t>genic</a:t>
            </a:r>
            <a:r>
              <a:rPr lang="en-GB" sz="1400" dirty="0" smtClean="0"/>
              <a:t> temps. </a:t>
            </a:r>
            <a:r>
              <a:rPr lang="en-GB" sz="1400" dirty="0"/>
              <a:t>(IPNL, Lyon)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3114160" cy="2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79512" y="980728"/>
            <a:ext cx="4032448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UK Focus: Reconstruction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13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988840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Neutrino event topology reconstruction (cellular automaton, principle curves), e-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mag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hadron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shower separation (Warwick)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First application to ARGONTUBE data – measure diffusion constants over 5m drift (Warwick)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Electron/pi0 separation using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dE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dx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; energy resolution; hit simulation (QMUL/ETHZ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Cambridge starting to apply particle flow algorithms for LBNE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studies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Sheffield leading cosmic background studies @ LBNE</a:t>
            </a:r>
          </a:p>
        </p:txBody>
      </p:sp>
      <p:pic>
        <p:nvPicPr>
          <p:cNvPr id="5" name="Picture 4" descr="Lpc_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0968"/>
            <a:ext cx="2808312" cy="2106234"/>
          </a:xfrm>
          <a:prstGeom prst="rect">
            <a:avLst/>
          </a:prstGeom>
        </p:spPr>
      </p:pic>
      <p:pic>
        <p:nvPicPr>
          <p:cNvPr id="7" name="Picture 6" descr="event_6_ccpi.jpg"/>
          <p:cNvPicPr>
            <a:picLocks noChangeAspect="1"/>
          </p:cNvPicPr>
          <p:nvPr/>
        </p:nvPicPr>
        <p:blipFill>
          <a:blip r:embed="rId4" cstate="print"/>
          <a:srcRect l="20199" t="9528" r="6733" b="28585"/>
          <a:stretch>
            <a:fillRect/>
          </a:stretch>
        </p:blipFill>
        <p:spPr>
          <a:xfrm>
            <a:off x="5076056" y="908720"/>
            <a:ext cx="3637310" cy="2177017"/>
          </a:xfrm>
          <a:prstGeom prst="rect">
            <a:avLst/>
          </a:prstGeom>
        </p:spPr>
      </p:pic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6012160" y="1844824"/>
          <a:ext cx="2048198" cy="641843"/>
        </p:xfrm>
        <a:graphic>
          <a:graphicData uri="http://schemas.openxmlformats.org/presentationml/2006/ole">
            <p:oleObj spid="_x0000_s59393" name="Equation" r:id="rId5" imgW="1333440" imgH="431640" progId="Equation.3">
              <p:embed/>
            </p:oleObj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28606"/>
            <a:ext cx="2825872" cy="21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179512" y="980728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True automatic event reconstruction only recently seriously developed: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148064" y="2780928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simulation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004048" y="3429000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ARGONTUBE 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UK Focus: Readout R&amp;D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14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124744"/>
            <a:ext cx="52200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Liverpool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test-stand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(40l) working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CEA-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Saclay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to investigate bulk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MicroMegas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for charge amplification </a:t>
            </a:r>
          </a:p>
          <a:p>
            <a:pPr>
              <a:spcBef>
                <a:spcPct val="50000"/>
              </a:spcBef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UV_P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24384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79512" y="2996952"/>
            <a:ext cx="2952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 Prompt light important for t</a:t>
            </a:r>
            <a:r>
              <a:rPr lang="en-GB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/triggering. Liverpool /Sheffield WLS coatings for PMT’s (128nm-&gt;430nm).</a:t>
            </a:r>
          </a:p>
        </p:txBody>
      </p:sp>
      <p:pic>
        <p:nvPicPr>
          <p:cNvPr id="7" name="Picture 6" descr="Picture 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74786" y="908720"/>
            <a:ext cx="1869214" cy="28628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Warwick and Sheffield have investigated possibility of  using secondary scintillation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emission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from TGEM in single phase experiment</a:t>
            </a:r>
            <a:endParaRPr lang="en-GB" dirty="0"/>
          </a:p>
        </p:txBody>
      </p:sp>
      <p:pic>
        <p:nvPicPr>
          <p:cNvPr id="11" name="Picture 10" descr="LAr_fieldc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08720"/>
            <a:ext cx="1345704" cy="2952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484784"/>
            <a:ext cx="1132050" cy="748804"/>
          </a:xfrm>
          <a:prstGeom prst="rect">
            <a:avLst/>
          </a:prstGeom>
        </p:spPr>
      </p:pic>
      <p:sp>
        <p:nvSpPr>
          <p:cNvPr id="14" name="Circular Arrow 13"/>
          <p:cNvSpPr/>
          <p:nvPr/>
        </p:nvSpPr>
        <p:spPr bwMode="auto">
          <a:xfrm>
            <a:off x="6228184" y="1556792"/>
            <a:ext cx="618368" cy="762384"/>
          </a:xfrm>
          <a:prstGeom prst="circularArrow">
            <a:avLst/>
          </a:prstGeom>
          <a:solidFill>
            <a:srgbClr val="C0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4437112"/>
            <a:ext cx="2482670" cy="220980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437112"/>
            <a:ext cx="221678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580112" y="6304002"/>
            <a:ext cx="3240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P K Lightfoot et al., JINST 4:P04002,2009</a:t>
            </a:r>
            <a:endParaRPr lang="en-GB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427984" y="1340768"/>
            <a:ext cx="4032448" cy="576064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</a:t>
            </a:r>
            <a:r>
              <a:rPr lang="en-GB" dirty="0" err="1" smtClean="0"/>
              <a:t>Focus:Near</a:t>
            </a:r>
            <a:r>
              <a:rPr lang="en-GB" dirty="0" smtClean="0"/>
              <a:t> Detectors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15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362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51520" y="3573016"/>
            <a:ext cx="2664296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Longhin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@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nuTURN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751883" cy="27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4355976" y="1268760"/>
            <a:ext cx="432048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Used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to constrain (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un-oscillated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) event rate at far detector in LBL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experiments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Essential to control beam flux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</a:rPr>
              <a:t>systematics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at 5% or better for </a:t>
            </a:r>
            <a:r>
              <a:rPr lang="en-GB" sz="20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sz="2000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CP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-reach in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</a:rPr>
              <a:t>any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of the future LBL projects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UK experience e.g. T2K ND280 (ECAL, DAQ, engineering) and Glasgow have studied for a Neutrino Factory 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Hybrid design under consideration: 10- bar argon gas TPC surrounded by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</a:rPr>
              <a:t>scintillator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bars (readout as in T2K) to contain showers + 0.5T B-field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27584" y="6519446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Near detector concept for LBNO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en-GB" dirty="0" smtClean="0"/>
              <a:t>Short-term opportunities (1)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16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1124744"/>
            <a:ext cx="561662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</a:rPr>
              <a:t>US: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MicroBooNE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(low E cross sections,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MiniBooNE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anomaly+R&amp;D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 leading onto LBNE 10kt (or even 5kt+5kt) ?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</a:rPr>
              <a:t>Japan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: prototype work in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340MeV/c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kaon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beamline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@ JPARC (reconstruction work)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leading onto large detector at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Okinoshima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065909" cy="200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104456" cy="2627139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97" y="3140968"/>
            <a:ext cx="432659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9512" y="56612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smtClean="0"/>
              <a:t>AIDA(Euro Integrating Activity Project): </a:t>
            </a:r>
            <a:r>
              <a:rPr lang="en-GB" dirty="0" smtClean="0"/>
              <a:t>Test </a:t>
            </a:r>
            <a:r>
              <a:rPr lang="en-GB" dirty="0" smtClean="0"/>
              <a:t>beam infrastructure (tagged electrons and </a:t>
            </a:r>
            <a:r>
              <a:rPr lang="en-GB" dirty="0" err="1" smtClean="0"/>
              <a:t>muons</a:t>
            </a:r>
            <a:r>
              <a:rPr lang="en-GB" dirty="0" smtClean="0"/>
              <a:t> with charge ID) at CERN for neutrino detector prototyping : </a:t>
            </a:r>
            <a:r>
              <a:rPr lang="en-GB" dirty="0" err="1" smtClean="0"/>
              <a:t>MiniMIND</a:t>
            </a:r>
            <a:r>
              <a:rPr lang="en-GB" dirty="0" smtClean="0"/>
              <a:t>, DAQ (Glasgow, </a:t>
            </a:r>
            <a:r>
              <a:rPr lang="en-GB" dirty="0" err="1" smtClean="0"/>
              <a:t>Liverpool,Oxford</a:t>
            </a:r>
            <a:r>
              <a:rPr lang="en-GB" dirty="0" smtClean="0"/>
              <a:t>, Sheffield)</a:t>
            </a:r>
            <a:endParaRPr lang="en-GB" dirty="0" smtClean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380312" y="836712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MicroBooNE</a:t>
            </a:r>
            <a:endParaRPr lang="en-GB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788024" y="530120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100kt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@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Okinoshima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term Opportunities (2) LAGUNA-LBNO R&amp;D@CERN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17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67544" y="1700808"/>
            <a:ext cx="820891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A 6x6x6 m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(300 t) prototype is proposed to be constructed and operated in the CERN North Area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To demonstrate feasibility, optimise technologies and evaluate physics performance of  the double-phase TPC concept on a large scale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Charged particle test beams will be available to collect the first-ever large, controlled, data set to measure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calorimetry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and PID performance and to validate /develop further our simulation and reconstruction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To be positioned in the EHN1 (North Area Hall)  - design work already started in GS division for extension of the building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Start of construction expected next year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Ideal facility for R&amp;D and preparation of the full LAGUNA-LBNO proposal  and of interest to other options using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e.g. LBNE,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Okinoshima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en-GB" baseline="30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18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GB" dirty="0" smtClean="0"/>
              <a:t>Closing Remarks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19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836712"/>
            <a:ext cx="80648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Next project choice clearly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still in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flux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......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UK focus has been on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and  groups have managed,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minimal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funding, to start laying foundations for contributions to a future project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Many areas of R&amp;D are common to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all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of the detector technology options : e.g. DAQ,  underground engineering, near detectors,...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Staged solutions involving gradual build-up of detector mass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are the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favoured strategy (LAGUNA-LBNO, LBNE)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Final detector implementations may involve hybrid solutions combining the best from different technologies e.g.: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122468" cy="21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67544" y="6237312"/>
            <a:ext cx="3168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LAGUNA-LBNO far detector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347864" cy="24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4788024" y="6237312"/>
            <a:ext cx="396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GLACIER+LENA installation @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Pyhasalmi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to cover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high+low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E physics programme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dirty="0" smtClean="0"/>
              <a:t>Requirements of the detectors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2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39552" y="1268760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To have sensitivity to mass hierarchy and </a:t>
            </a:r>
            <a:r>
              <a:rPr lang="en-GB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CP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in a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</a:rPr>
              <a:t>single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experiment will require: </a:t>
            </a: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59632" y="3284984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979712" y="3573016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43608" y="1772816"/>
            <a:ext cx="734481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Target mass at least as big as T2K/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SuperK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and Nova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To record neutrino interactions over a spread of energies (Wide Band Beam)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Excellent reconstruction of  kinematics (esp. E</a:t>
            </a:r>
            <a:r>
              <a:rPr lang="en-GB" baseline="-250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Clean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baseline="-25000" dirty="0" smtClean="0">
                <a:solidFill>
                  <a:srgbClr val="000000"/>
                </a:solidFill>
              </a:rPr>
              <a:t>e</a:t>
            </a:r>
            <a:r>
              <a:rPr lang="en-GB" dirty="0" smtClean="0">
                <a:solidFill>
                  <a:srgbClr val="000000"/>
                </a:solidFill>
              </a:rPr>
              <a:t> CC reconstruction  (i.e.  small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baseline="-25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 CC and NC backgrounds) </a:t>
            </a:r>
            <a:endParaRPr lang="en-GB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3429000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Ideally with charge reconstruction ability: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87624" y="3861048"/>
            <a:ext cx="795637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Essential for a Neutrino factory beam to discriminate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baseline="-25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GB" dirty="0" smtClean="0">
                <a:solidFill>
                  <a:srgbClr val="000000"/>
                </a:solidFill>
              </a:rPr>
              <a:t>anti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baseline="-25000" dirty="0" smtClean="0">
                <a:solidFill>
                  <a:srgbClr val="000000"/>
                </a:solidFill>
                <a:latin typeface="Symbol" pitchFamily="18" charset="2"/>
              </a:rPr>
              <a:t>m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(Golden Channel)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Unfolding the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baseline="-25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GB" dirty="0" smtClean="0">
                <a:solidFill>
                  <a:srgbClr val="000000"/>
                </a:solidFill>
              </a:rPr>
              <a:t>anti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baseline="-25000" dirty="0" smtClean="0">
                <a:solidFill>
                  <a:srgbClr val="000000"/>
                </a:solidFill>
                <a:latin typeface="Symbol" pitchFamily="18" charset="2"/>
              </a:rPr>
              <a:t>m </a:t>
            </a:r>
            <a:r>
              <a:rPr lang="en-GB" dirty="0" smtClean="0">
                <a:solidFill>
                  <a:srgbClr val="000000"/>
                </a:solidFill>
              </a:rPr>
              <a:t>components of a conventional beam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11560" y="4869160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For a Particle Astrophysics/nucleon decay/geo-neutrino programme: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59632" y="5373216"/>
            <a:ext cx="648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Low threshold physics (&lt; few tens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MeV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): core collapse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SNe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diffuse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SNe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remnants, thermonuclear solar neutrinos, geo-neutrinos...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to...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20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1560" y="1988840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Kostas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Mavrokoridis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Andre Rubbia, Neil Spooner, Lee Thompson, Christos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Touramanis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07504" y="692696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229600" cy="1143000"/>
          </a:xfrm>
        </p:spPr>
        <p:txBody>
          <a:bodyPr/>
          <a:lstStyle/>
          <a:p>
            <a:r>
              <a:rPr lang="en-GB" dirty="0" smtClean="0"/>
              <a:t>Main Technology Choices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3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60417" name="Picture 1" descr="E:\NuNextGen\Detectors\Talks\BubbleChamber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2873896" cy="2338633"/>
          </a:xfrm>
          <a:prstGeom prst="rect">
            <a:avLst/>
          </a:prstGeom>
          <a:noFill/>
        </p:spPr>
      </p:pic>
      <p:pic>
        <p:nvPicPr>
          <p:cNvPr id="10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952750" cy="230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 descr="MINOSd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28797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 bwMode="auto">
          <a:xfrm>
            <a:off x="5148064" y="692696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Liquid argon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76056" y="3645024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Times New Roman" pitchFamily="18" charset="0"/>
                <a:ea typeface="ＭＳ Ｐゴシック" pitchFamily="50" charset="-128"/>
              </a:rPr>
              <a:t>Liquid </a:t>
            </a:r>
            <a:r>
              <a:rPr lang="en-GB" sz="2400" dirty="0" err="1" smtClean="0">
                <a:latin typeface="Times New Roman" pitchFamily="18" charset="0"/>
                <a:ea typeface="ＭＳ Ｐゴシック" pitchFamily="50" charset="-128"/>
              </a:rPr>
              <a:t>scintillator</a:t>
            </a:r>
            <a:r>
              <a:rPr lang="en-GB" sz="24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endParaRPr kumimoji="1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0" y="3717032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Times New Roman" pitchFamily="18" charset="0"/>
                <a:ea typeface="ＭＳ Ｐゴシック" pitchFamily="50" charset="-128"/>
              </a:rPr>
              <a:t>Water Cherenkov </a:t>
            </a:r>
            <a:endParaRPr kumimoji="1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0" y="692696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Iron/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</a:rPr>
              <a:t>scintillator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sandwich tracking calorimeter </a:t>
            </a:r>
          </a:p>
        </p:txBody>
      </p:sp>
      <p:pic>
        <p:nvPicPr>
          <p:cNvPr id="69634" name="Picture 2" descr="Borexino: Inner Vess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4307936"/>
            <a:ext cx="3384376" cy="241217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 bwMode="auto">
          <a:xfrm rot="16200000">
            <a:off x="-1451193" y="5037475"/>
            <a:ext cx="3271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SUPERKAMIOKANDE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 rot="16200000">
            <a:off x="4324618" y="576461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BOREXINO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 rot="16200000">
            <a:off x="-283894" y="259626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MINOS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79950" y="1124744"/>
            <a:ext cx="446405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>
                <a:solidFill>
                  <a:srgbClr val="FF0000"/>
                </a:solidFill>
              </a:rPr>
              <a:t>For</a:t>
            </a:r>
            <a:r>
              <a:rPr lang="en-GB" sz="1600" b="1" dirty="0" smtClean="0">
                <a:solidFill>
                  <a:srgbClr val="FF6600"/>
                </a:solidFill>
              </a:rPr>
              <a:t>:</a:t>
            </a:r>
            <a:endParaRPr lang="en-GB" sz="16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 True 3D imaging with pixel </a:t>
            </a:r>
            <a:r>
              <a:rPr lang="en-GB" sz="1600" dirty="0" smtClean="0">
                <a:solidFill>
                  <a:srgbClr val="000000"/>
                </a:solidFill>
              </a:rPr>
              <a:t>size ~ (3mmx3mmx0.3mm</a:t>
            </a:r>
            <a:r>
              <a:rPr lang="en-GB" sz="1600" dirty="0">
                <a:solidFill>
                  <a:srgbClr val="000000"/>
                </a:solidFill>
              </a:rPr>
              <a:t>)  </a:t>
            </a:r>
            <a:endParaRPr lang="en-GB" sz="1600" baseline="-250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 High granularity </a:t>
            </a:r>
            <a:r>
              <a:rPr lang="en-GB" sz="1600" dirty="0" err="1">
                <a:solidFill>
                  <a:srgbClr val="000000"/>
                </a:solidFill>
              </a:rPr>
              <a:t>dE</a:t>
            </a:r>
            <a:r>
              <a:rPr lang="en-GB" sz="1600" dirty="0">
                <a:solidFill>
                  <a:srgbClr val="000000"/>
                </a:solidFill>
              </a:rPr>
              <a:t>/</a:t>
            </a:r>
            <a:r>
              <a:rPr lang="en-GB" sz="1600" dirty="0" err="1">
                <a:solidFill>
                  <a:srgbClr val="000000"/>
                </a:solidFill>
              </a:rPr>
              <a:t>dx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  (PID)</a:t>
            </a:r>
            <a:endParaRPr lang="en-GB" sz="16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 Total absorption </a:t>
            </a:r>
            <a:r>
              <a:rPr lang="en-GB" sz="1600" dirty="0" smtClean="0">
                <a:solidFill>
                  <a:srgbClr val="000000"/>
                </a:solidFill>
              </a:rPr>
              <a:t>cal.                  (</a:t>
            </a:r>
            <a:r>
              <a:rPr lang="en-GB" sz="1600" dirty="0" err="1" smtClean="0">
                <a:solidFill>
                  <a:srgbClr val="000000"/>
                </a:solidFill>
              </a:rPr>
              <a:t>e’s</a:t>
            </a:r>
            <a:r>
              <a:rPr lang="en-GB" sz="1600" dirty="0" smtClean="0">
                <a:solidFill>
                  <a:srgbClr val="000000"/>
                </a:solidFill>
              </a:rPr>
              <a:t>)</a:t>
            </a:r>
            <a:endParaRPr lang="en-GB" sz="16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Relatively low </a:t>
            </a:r>
            <a:r>
              <a:rPr lang="en-GB" sz="1600" dirty="0">
                <a:solidFill>
                  <a:srgbClr val="000000"/>
                </a:solidFill>
              </a:rPr>
              <a:t>energy threshold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 Charge and scintillation light readout</a:t>
            </a:r>
          </a:p>
          <a:p>
            <a:pPr eaLnBrk="0" hangingPunct="0">
              <a:spcBef>
                <a:spcPct val="50000"/>
              </a:spcBef>
            </a:pPr>
            <a:r>
              <a:rPr lang="en-GB" sz="1600" dirty="0" smtClean="0">
                <a:solidFill>
                  <a:srgbClr val="FF0000"/>
                </a:solidFill>
              </a:rPr>
              <a:t>Against</a:t>
            </a:r>
            <a:r>
              <a:rPr lang="en-GB" sz="1600" dirty="0" smtClean="0">
                <a:solidFill>
                  <a:srgbClr val="FF6600"/>
                </a:solidFill>
              </a:rPr>
              <a:t>: </a:t>
            </a:r>
            <a:r>
              <a:rPr lang="en-GB" sz="1600" dirty="0" smtClean="0"/>
              <a:t>Scale-up issues?</a:t>
            </a:r>
          </a:p>
          <a:p>
            <a:pPr eaLnBrk="0" hangingPunct="0">
              <a:spcBef>
                <a:spcPct val="50000"/>
              </a:spcBef>
            </a:pPr>
            <a:endParaRPr lang="en-GB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7504" y="692696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229600" cy="1143000"/>
          </a:xfrm>
        </p:spPr>
        <p:txBody>
          <a:bodyPr/>
          <a:lstStyle/>
          <a:p>
            <a:r>
              <a:rPr lang="en-GB" dirty="0" smtClean="0"/>
              <a:t>Pros and Cons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4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364088" y="548680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Liquid argon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64088" y="3933056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Times New Roman" pitchFamily="18" charset="0"/>
                <a:ea typeface="ＭＳ Ｐゴシック" pitchFamily="50" charset="-128"/>
              </a:rPr>
              <a:t>Liquid </a:t>
            </a:r>
            <a:r>
              <a:rPr lang="en-GB" sz="2400" dirty="0" err="1" smtClean="0">
                <a:latin typeface="Times New Roman" pitchFamily="18" charset="0"/>
                <a:ea typeface="ＭＳ Ｐゴシック" pitchFamily="50" charset="-128"/>
              </a:rPr>
              <a:t>scintillator</a:t>
            </a:r>
            <a:r>
              <a:rPr lang="en-GB" sz="24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endParaRPr kumimoji="1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9512" y="3933056"/>
            <a:ext cx="3528392" cy="64807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Times New Roman" pitchFamily="18" charset="0"/>
                <a:ea typeface="ＭＳ Ｐゴシック" pitchFamily="50" charset="-128"/>
              </a:rPr>
              <a:t>Water Cherenkov </a:t>
            </a:r>
            <a:endParaRPr kumimoji="1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0" y="692696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Iron/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</a:rPr>
              <a:t>scintillator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sandwich tracking calorimeter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0" y="1556792"/>
            <a:ext cx="29158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For:</a:t>
            </a:r>
            <a:r>
              <a:rPr lang="en-GB" sz="1600" dirty="0" smtClean="0"/>
              <a:t> Little  R&amp;D needed, optimised for Golden channel </a:t>
            </a:r>
            <a:r>
              <a:rPr lang="en-GB" sz="1600" dirty="0" smtClean="0"/>
              <a:t>   at a high energy NF</a:t>
            </a:r>
            <a:endParaRPr lang="en-GB" sz="1600" dirty="0" smtClean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Against:</a:t>
            </a:r>
            <a:r>
              <a:rPr lang="en-GB" sz="1600" dirty="0" smtClean="0"/>
              <a:t>  Relatively high thresholds, no electron ID</a:t>
            </a:r>
            <a:endParaRPr lang="en-GB" sz="1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9512" y="4595018"/>
            <a:ext cx="47625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None/>
              <a:tabLst/>
              <a:defRPr/>
            </a:pP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For: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Excellent e-</a:t>
            </a:r>
            <a:r>
              <a:rPr kumimoji="1" lang="en-GB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muon</a:t>
            </a: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separation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Against: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Reconstruction:</a:t>
            </a:r>
            <a:r>
              <a:rPr kumimoji="1" lang="en-GB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o</a:t>
            </a: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nly a low E</a:t>
            </a:r>
            <a:r>
              <a:rPr kumimoji="1" lang="en-GB" sz="160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n</a:t>
            </a: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option </a:t>
            </a: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GB" sz="1600" kern="0" dirty="0" smtClean="0"/>
              <a:t>&lt;O</a:t>
            </a:r>
            <a:r>
              <a:rPr kumimoji="1" lang="en-GB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GeV</a:t>
            </a: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Cherenkov threshold e.g.  </a:t>
            </a:r>
            <a:endParaRPr kumimoji="1" lang="en-GB" sz="1600" i="0" u="none" strike="sng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GB" sz="1600" kern="0" dirty="0" smtClean="0"/>
              <a:t>Size:  maybe </a:t>
            </a: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1Mton  (x20 </a:t>
            </a:r>
            <a:r>
              <a:rPr kumimoji="1" lang="en-GB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SuperK</a:t>
            </a:r>
            <a:r>
              <a:rPr kumimoji="1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endParaRPr kumimoji="1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8024" y="4509120"/>
            <a:ext cx="4355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For: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 smtClean="0"/>
              <a:t>Very low thresholds possible (200 </a:t>
            </a:r>
            <a:r>
              <a:rPr lang="en-GB" sz="1600" dirty="0" err="1" smtClean="0"/>
              <a:t>p.e</a:t>
            </a:r>
            <a:r>
              <a:rPr lang="en-GB" sz="1600" dirty="0" smtClean="0"/>
              <a:t>./</a:t>
            </a:r>
            <a:r>
              <a:rPr lang="en-GB" sz="1600" dirty="0" err="1" smtClean="0"/>
              <a:t>MeV</a:t>
            </a:r>
            <a:r>
              <a:rPr lang="en-GB" sz="1600" dirty="0" smtClean="0"/>
              <a:t>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 smtClean="0"/>
              <a:t> Well matched to low-energy programme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Against: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 smtClean="0"/>
              <a:t> Reconstruction:  similar issues to H2O at high energy, directional information difficult</a:t>
            </a:r>
            <a:endParaRPr lang="en-GB" sz="1600" dirty="0"/>
          </a:p>
        </p:txBody>
      </p:sp>
      <p:pic>
        <p:nvPicPr>
          <p:cNvPr id="23" name="Picture 7" descr="muon-603M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65104"/>
            <a:ext cx="1152128" cy="10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 bwMode="auto">
          <a:xfrm>
            <a:off x="2627784" y="2780928"/>
            <a:ext cx="1368152" cy="47705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 smtClean="0">
                <a:solidFill>
                  <a:srgbClr val="000000"/>
                </a:solidFill>
                <a:latin typeface="Comic Sans MS" pitchFamily="66" charset="0"/>
              </a:rPr>
              <a:t>Signal efficiency</a:t>
            </a:r>
          </a:p>
          <a:p>
            <a:pPr>
              <a:spcBef>
                <a:spcPct val="50000"/>
              </a:spcBef>
            </a:pPr>
            <a:r>
              <a:rPr lang="en-GB" sz="1000" dirty="0" smtClean="0">
                <a:solidFill>
                  <a:srgbClr val="000000"/>
                </a:solidFill>
                <a:latin typeface="Comic Sans MS" pitchFamily="66" charset="0"/>
              </a:rPr>
              <a:t>“wrong-sign” </a:t>
            </a:r>
            <a:r>
              <a:rPr lang="en-GB" sz="1000" dirty="0" err="1" smtClean="0">
                <a:solidFill>
                  <a:srgbClr val="000000"/>
                </a:solidFill>
                <a:latin typeface="Comic Sans MS" pitchFamily="66" charset="0"/>
              </a:rPr>
              <a:t>muons</a:t>
            </a:r>
            <a:endParaRPr lang="en-GB" sz="1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3203848" y="2132856"/>
            <a:ext cx="11521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Glasgow/Valencia</a:t>
            </a:r>
          </a:p>
        </p:txBody>
      </p:sp>
      <p:pic>
        <p:nvPicPr>
          <p:cNvPr id="26" name="Picture 4" descr="IcarusEvent1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67948" y="1597148"/>
            <a:ext cx="2423862" cy="10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09" name="Object 4"/>
          <p:cNvGraphicFramePr>
            <a:graphicFrameLocks noChangeAspect="1"/>
          </p:cNvGraphicFramePr>
          <p:nvPr/>
        </p:nvGraphicFramePr>
        <p:xfrm>
          <a:off x="2771800" y="5805264"/>
          <a:ext cx="838646" cy="295355"/>
        </p:xfrm>
        <a:graphic>
          <a:graphicData uri="http://schemas.openxmlformats.org/presentationml/2006/ole">
            <p:oleObj spid="_x0000_s68609" name="Equation" r:id="rId5" imgW="647640" imgH="228600" progId="Equation.3">
              <p:embed/>
            </p:oleObj>
          </a:graphicData>
        </a:graphic>
      </p:graphicFrame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51938"/>
            <a:ext cx="1871695" cy="13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6660232" y="2492896"/>
          <a:ext cx="674687" cy="360362"/>
        </p:xfrm>
        <a:graphic>
          <a:graphicData uri="http://schemas.openxmlformats.org/presentationml/2006/ole">
            <p:oleObj spid="_x0000_s68611" name="Equation" r:id="rId7" imgW="520560" imgH="27936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3059832" y="2348880"/>
            <a:ext cx="12241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 smtClean="0">
                <a:solidFill>
                  <a:srgbClr val="000000"/>
                </a:solidFill>
                <a:latin typeface="Times New Roman" pitchFamily="18" charset="0"/>
              </a:rPr>
              <a:t>Glasgow/Valencia</a:t>
            </a:r>
            <a:endParaRPr lang="en-GB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5004048" y="4077072"/>
            <a:ext cx="2304256" cy="1512168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23528" y="3573016"/>
            <a:ext cx="3888432" cy="36004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732240" y="908720"/>
            <a:ext cx="2411760" cy="1224136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3528" y="764704"/>
            <a:ext cx="2808312" cy="432048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52229" name="Picture 5" descr="http://images.iop.org/objects/ccr/cern/45/6/16/CCEbig3_07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27947"/>
            <a:ext cx="4104456" cy="2478770"/>
          </a:xfrm>
          <a:prstGeom prst="rect">
            <a:avLst/>
          </a:prstGeom>
          <a:noFill/>
        </p:spPr>
      </p:pic>
      <p:pic>
        <p:nvPicPr>
          <p:cNvPr id="67586" name="Picture 2" descr="http://images.iop.org/objects/ccr/cern/45/6/16/CCEbig1_07-05.jpg"/>
          <p:cNvPicPr>
            <a:picLocks noChangeAspect="1" noChangeArrowheads="1"/>
          </p:cNvPicPr>
          <p:nvPr/>
        </p:nvPicPr>
        <p:blipFill>
          <a:blip r:embed="rId3" cstate="print"/>
          <a:srcRect r="35534"/>
          <a:stretch>
            <a:fillRect/>
          </a:stretch>
        </p:blipFill>
        <p:spPr bwMode="auto">
          <a:xfrm>
            <a:off x="179512" y="4509120"/>
            <a:ext cx="2166621" cy="21888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en-GB" dirty="0" smtClean="0"/>
              <a:t>Options Worldwide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5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4" name="Picture 5" descr="100KT_Detector_close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03767"/>
            <a:ext cx="3672408" cy="216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132856"/>
            <a:ext cx="2741080" cy="142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http://ars.els-cdn.com/content/image/1-s2.0-S0927650512000503-g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861048"/>
            <a:ext cx="1418065" cy="279772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 bwMode="auto">
          <a:xfrm>
            <a:off x="251520" y="3573016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6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ton-scale water-Cherenkov detectors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baseline="30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699792" y="40050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Memphis in Europe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51520" y="6453336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</a:rPr>
              <a:t>HyperK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in Japan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23528" y="836712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MIND: x9 MINOS @ NF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63688" y="3212976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40m x14m x 14m, B=1T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124744"/>
            <a:ext cx="2476525" cy="202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6732240" y="908720"/>
            <a:ext cx="2411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: single tank (20m drift)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vs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modular approach (4m maximum drift )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004048" y="4077072"/>
            <a:ext cx="2304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LENA: 70kt liquid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scintillator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 (100m x 30m) with active veto for direct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cosmics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and fast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spallation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neutrons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0" y="1124744"/>
            <a:ext cx="5580112" cy="792088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LAr</a:t>
            </a:r>
            <a:r>
              <a:rPr lang="en-GB" dirty="0" smtClean="0"/>
              <a:t> TPC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6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052736"/>
            <a:ext cx="59401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UK focus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has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been on a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LAr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TPC as being the most able to provide a physics program across a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</a:rPr>
              <a:t>broad spectrum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of neutrino physics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Superb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oscillation physics capability to measure oscillations as a function of energy and for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n/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anti-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 </a:t>
            </a:r>
            <a:r>
              <a:rPr lang="en-GB" dirty="0" smtClean="0">
                <a:solidFill>
                  <a:srgbClr val="000000"/>
                </a:solidFill>
              </a:rPr>
              <a:t>separately to break MH/</a:t>
            </a:r>
            <a:r>
              <a:rPr lang="en-GB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baseline="-25000" dirty="0" err="1" smtClean="0">
                <a:solidFill>
                  <a:srgbClr val="000000"/>
                </a:solidFill>
              </a:rPr>
              <a:t>CP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degeneracies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in a single experiment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(6: 1 mass advantage c.f. Water Cherenkov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Nucleon decay lifetime sensitivities &gt;10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34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years: </a:t>
            </a:r>
          </a:p>
          <a:p>
            <a:pPr lvl="1"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* multi-prong channels: </a:t>
            </a:r>
          </a:p>
          <a:p>
            <a:pPr lvl="1"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kaon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channels :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(Order -of- magnitude improvement in efficiency for same background over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SuperK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Supernova burst neutrinos (for galactic event, expect O10k neutrinos/10secs for 20kt) ; sensitivity to remnant supernova neutrinos (all </a:t>
            </a:r>
            <a:r>
              <a:rPr lang="en-GB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-flavours visible)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3698739"/>
            <a:ext cx="3205144" cy="227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3077426" cy="20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61" name="Object 4"/>
          <p:cNvGraphicFramePr>
            <a:graphicFrameLocks noChangeAspect="1"/>
          </p:cNvGraphicFramePr>
          <p:nvPr/>
        </p:nvGraphicFramePr>
        <p:xfrm>
          <a:off x="2267744" y="4077072"/>
          <a:ext cx="838200" cy="295275"/>
        </p:xfrm>
        <a:graphic>
          <a:graphicData uri="http://schemas.openxmlformats.org/presentationml/2006/ole">
            <p:oleObj spid="_x0000_s66561" name="Equation" r:id="rId5" imgW="647640" imgH="228600" progId="Equation.3">
              <p:embed/>
            </p:oleObj>
          </a:graphicData>
        </a:graphic>
      </p:graphicFrame>
      <p:graphicFrame>
        <p:nvGraphicFramePr>
          <p:cNvPr id="66563" name="Object 4"/>
          <p:cNvGraphicFramePr>
            <a:graphicFrameLocks noChangeAspect="1"/>
          </p:cNvGraphicFramePr>
          <p:nvPr/>
        </p:nvGraphicFramePr>
        <p:xfrm>
          <a:off x="2915816" y="3717032"/>
          <a:ext cx="1069975" cy="295275"/>
        </p:xfrm>
        <a:graphic>
          <a:graphicData uri="http://schemas.openxmlformats.org/presentationml/2006/ole">
            <p:oleObj spid="_x0000_s66563" name="Equation" r:id="rId6" imgW="8762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GB" dirty="0" smtClean="0"/>
              <a:t>Current State of the Art: ICARUS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7</a:t>
            </a:fld>
            <a:endParaRPr lang="en-US" altLang="ja-JP">
              <a:solidFill>
                <a:srgbClr val="2E2E4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594928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</a:rPr>
              <a:t>Jim Strait (Project Director for LBNE):</a:t>
            </a:r>
            <a:r>
              <a:rPr lang="en-GB" sz="2000" dirty="0" smtClean="0">
                <a:solidFill>
                  <a:schemeClr val="accent4"/>
                </a:solidFill>
                <a:latin typeface="Times New Roman" pitchFamily="18" charset="0"/>
              </a:rPr>
              <a:t>`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R&amp;D for an ICARUS-style detector complete – what remains are engineering issues’</a:t>
            </a:r>
            <a:endParaRPr lang="en-GB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745781" cy="28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7654" y="836712"/>
            <a:ext cx="3046346" cy="278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836712"/>
            <a:ext cx="2520280" cy="27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carusEvent1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54244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3" y="3501008"/>
            <a:ext cx="2746077" cy="241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5940152" y="2276872"/>
            <a:ext cx="1584176" cy="288032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1560" y="2132856"/>
            <a:ext cx="2808312" cy="36004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15816" y="908720"/>
            <a:ext cx="3096344" cy="576064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en-GB" dirty="0" err="1" smtClean="0"/>
              <a:t>LAr</a:t>
            </a:r>
            <a:r>
              <a:rPr lang="en-GB" dirty="0" smtClean="0"/>
              <a:t>: Readout Technology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8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816424" cy="327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80928"/>
            <a:ext cx="4504711" cy="284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915816" y="836712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Two main options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39552" y="2132856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Single phase e.g. ICARUS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0152" y="2204864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Double phase </a:t>
            </a:r>
          </a:p>
        </p:txBody>
      </p:sp>
      <p:sp>
        <p:nvSpPr>
          <p:cNvPr id="11" name="Down Arrow 10"/>
          <p:cNvSpPr/>
          <p:nvPr/>
        </p:nvSpPr>
        <p:spPr bwMode="auto">
          <a:xfrm rot="2413156">
            <a:off x="2417419" y="1340128"/>
            <a:ext cx="288032" cy="792088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9135678">
            <a:off x="6236919" y="1337914"/>
            <a:ext cx="288032" cy="792088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000" dirty="0" smtClean="0"/>
              <a:t>Challenges Towards a Large </a:t>
            </a:r>
            <a:r>
              <a:rPr lang="en-GB" sz="4000" dirty="0" err="1" smtClean="0"/>
              <a:t>LAr</a:t>
            </a:r>
            <a:r>
              <a:rPr lang="en-GB" sz="4000" dirty="0" smtClean="0"/>
              <a:t> TPC </a:t>
            </a:r>
            <a:endParaRPr lang="en-GB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54E9-54CA-4482-B079-00D2A6D37AF3}" type="slidenum">
              <a:rPr lang="ja-JP" altLang="en-US" smtClean="0">
                <a:solidFill>
                  <a:srgbClr val="2E2E48"/>
                </a:solidFill>
              </a:rPr>
              <a:pPr/>
              <a:t>9</a:t>
            </a:fld>
            <a:endParaRPr lang="en-US" altLang="ja-JP">
              <a:solidFill>
                <a:srgbClr val="2E2E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2960947" cy="2217243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 bwMode="auto">
          <a:xfrm>
            <a:off x="0" y="2996952"/>
            <a:ext cx="1763688" cy="129614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Engineering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3528" y="1412776"/>
            <a:ext cx="2160240" cy="18002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Times New Roman" pitchFamily="18" charset="0"/>
                <a:ea typeface="ＭＳ Ｐゴシック" pitchFamily="50" charset="-128"/>
              </a:rPr>
              <a:t>2-phase charge readout 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Times New Roman" pitchFamily="18" charset="0"/>
                <a:ea typeface="ＭＳ Ｐゴシック" pitchFamily="50" charset="-128"/>
              </a:rPr>
              <a:t>light readout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67744" y="1052736"/>
            <a:ext cx="1728192" cy="129614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err="1" smtClean="0">
                <a:latin typeface="Times New Roman" pitchFamily="18" charset="0"/>
                <a:ea typeface="ＭＳ Ｐゴシック" pitchFamily="50" charset="-128"/>
              </a:rPr>
              <a:t>LAr</a:t>
            </a:r>
            <a:r>
              <a:rPr lang="en-GB" sz="1600" b="1" dirty="0" smtClean="0">
                <a:latin typeface="Times New Roman" pitchFamily="18" charset="0"/>
                <a:ea typeface="ＭＳ Ｐゴシック" pitchFamily="50" charset="-128"/>
              </a:rPr>
              <a:t> purity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139952" y="980728"/>
            <a:ext cx="1584176" cy="1152128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Times New Roman" pitchFamily="18" charset="0"/>
                <a:ea typeface="ＭＳ Ｐゴシック" pitchFamily="50" charset="-128"/>
              </a:rPr>
              <a:t>Drift field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96136" y="1124744"/>
            <a:ext cx="1872208" cy="1368152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Times New Roman" pitchFamily="18" charset="0"/>
                <a:ea typeface="ＭＳ Ｐゴシック" pitchFamily="50" charset="-128"/>
              </a:rPr>
              <a:t> DAQ/trigger/electronic</a:t>
            </a:r>
            <a:r>
              <a:rPr lang="en-GB" sz="1600" dirty="0" smtClean="0">
                <a:latin typeface="Times New Roman" pitchFamily="18" charset="0"/>
                <a:ea typeface="ＭＳ Ｐゴシック" pitchFamily="50" charset="-128"/>
              </a:rPr>
              <a:t>s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08304" y="2204864"/>
            <a:ext cx="1656184" cy="1224136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Times New Roman" pitchFamily="18" charset="0"/>
                <a:ea typeface="ＭＳ Ｐゴシック" pitchFamily="50" charset="-128"/>
              </a:rPr>
              <a:t>Near Detectors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6" name="Straight Connector 15"/>
          <p:cNvCxnSpPr>
            <a:stCxn id="8" idx="5"/>
          </p:cNvCxnSpPr>
          <p:nvPr/>
        </p:nvCxnSpPr>
        <p:spPr bwMode="auto">
          <a:xfrm>
            <a:off x="1505402" y="4103280"/>
            <a:ext cx="1554430" cy="76588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>
            <a:stCxn id="10" idx="5"/>
          </p:cNvCxnSpPr>
          <p:nvPr/>
        </p:nvCxnSpPr>
        <p:spPr bwMode="auto">
          <a:xfrm>
            <a:off x="2167408" y="2949343"/>
            <a:ext cx="892424" cy="112772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>
            <a:stCxn id="11" idx="4"/>
          </p:cNvCxnSpPr>
          <p:nvPr/>
        </p:nvCxnSpPr>
        <p:spPr bwMode="auto">
          <a:xfrm>
            <a:off x="3131840" y="2348880"/>
            <a:ext cx="72008" cy="57606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>
            <a:stCxn id="12" idx="4"/>
          </p:cNvCxnSpPr>
          <p:nvPr/>
        </p:nvCxnSpPr>
        <p:spPr bwMode="auto">
          <a:xfrm flipH="1">
            <a:off x="4860032" y="2132856"/>
            <a:ext cx="72008" cy="7920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6012160" y="2492896"/>
            <a:ext cx="504056" cy="43204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084168" y="4365104"/>
            <a:ext cx="1080120" cy="57606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7092280" y="3501008"/>
            <a:ext cx="2051720" cy="1368152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b="1" dirty="0" smtClean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Event reconstruction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6012160" y="3140968"/>
            <a:ext cx="1458059" cy="748582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" name="TextBox 28"/>
          <p:cNvSpPr txBox="1"/>
          <p:nvPr/>
        </p:nvSpPr>
        <p:spPr bwMode="auto">
          <a:xfrm>
            <a:off x="539552" y="5733256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UK activity (to varying degrees) in all these areas mainly through participation in Euro design studies: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EuroNu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IDS-NF, LAGUNA, LAGUNA-LBNO, ASPERA....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tfuji2">
  <a:themeElements>
    <a:clrScheme name="mtfuji2 2">
      <a:dk1>
        <a:srgbClr val="2E2E48"/>
      </a:dk1>
      <a:lt1>
        <a:srgbClr val="B9CCE9"/>
      </a:lt1>
      <a:dk2>
        <a:srgbClr val="1451AA"/>
      </a:dk2>
      <a:lt2>
        <a:srgbClr val="C0D7D8"/>
      </a:lt2>
      <a:accent1>
        <a:srgbClr val="D6D5B2"/>
      </a:accent1>
      <a:accent2>
        <a:srgbClr val="FFFFE9"/>
      </a:accent2>
      <a:accent3>
        <a:srgbClr val="D9E2F2"/>
      </a:accent3>
      <a:accent4>
        <a:srgbClr val="26263C"/>
      </a:accent4>
      <a:accent5>
        <a:srgbClr val="E8E7D5"/>
      </a:accent5>
      <a:accent6>
        <a:srgbClr val="E7E7D3"/>
      </a:accent6>
      <a:hlink>
        <a:srgbClr val="6B94D1"/>
      </a:hlink>
      <a:folHlink>
        <a:srgbClr val="FFFFFF"/>
      </a:folHlink>
    </a:clrScheme>
    <a:fontScheme name="mtfuji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spcBef>
            <a:spcPct val="50000"/>
          </a:spcBef>
          <a:defRPr dirty="0" smtClean="0">
            <a:solidFill>
              <a:srgbClr val="000000"/>
            </a:solidFill>
            <a:latin typeface="Times New Roman" pitchFamily="18" charset="0"/>
          </a:defRPr>
        </a:defPPr>
      </a:lstStyle>
    </a:txDef>
  </a:objectDefaults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13657</TotalTime>
  <Words>1550</Words>
  <Application>Microsoft Office PowerPoint</Application>
  <PresentationFormat>On-screen Show (4:3)</PresentationFormat>
  <Paragraphs>181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mtfuji2</vt:lpstr>
      <vt:lpstr>Equation</vt:lpstr>
      <vt:lpstr>Microsoft Equation 3.0</vt:lpstr>
      <vt:lpstr>Neutrino Detectors  </vt:lpstr>
      <vt:lpstr>Requirements of the detectors</vt:lpstr>
      <vt:lpstr>Main Technology Choices</vt:lpstr>
      <vt:lpstr>Pros and Cons</vt:lpstr>
      <vt:lpstr>Options Worldwide</vt:lpstr>
      <vt:lpstr>LAr TPC </vt:lpstr>
      <vt:lpstr>Current State of the Art: ICARUS</vt:lpstr>
      <vt:lpstr>LAr: Readout Technology</vt:lpstr>
      <vt:lpstr>Challenges Towards a Large LAr TPC </vt:lpstr>
      <vt:lpstr>UK Focus:  Purity/Field </vt:lpstr>
      <vt:lpstr>UK Focus: Engineering Solutions</vt:lpstr>
      <vt:lpstr>UK Focus: Electronics/DAQ</vt:lpstr>
      <vt:lpstr>UK Focus: Reconstruction</vt:lpstr>
      <vt:lpstr>UK Focus: Readout R&amp;D</vt:lpstr>
      <vt:lpstr>UK Focus:Near Detectors</vt:lpstr>
      <vt:lpstr>Short-term opportunities (1)</vt:lpstr>
      <vt:lpstr>Short term Opportunities (2) LAGUNA-LBNO R&amp;D@CERN</vt:lpstr>
      <vt:lpstr>Slide 18</vt:lpstr>
      <vt:lpstr>Closing Remarks</vt:lpstr>
      <vt:lpstr>Thanks to...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Indication of Electron Neutrino Appearance in the T2K experiment and its long-term implications</dc:title>
  <dc:creator>kobayasi</dc:creator>
  <cp:lastModifiedBy>Gary Barker</cp:lastModifiedBy>
  <cp:revision>786</cp:revision>
  <dcterms:created xsi:type="dcterms:W3CDTF">2011-07-10T04:35:44Z</dcterms:created>
  <dcterms:modified xsi:type="dcterms:W3CDTF">2012-09-17T19:08:56Z</dcterms:modified>
</cp:coreProperties>
</file>