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8"/>
  </p:notesMasterIdLst>
  <p:sldIdLst>
    <p:sldId id="417" r:id="rId2"/>
    <p:sldId id="421" r:id="rId3"/>
    <p:sldId id="423" r:id="rId4"/>
    <p:sldId id="424" r:id="rId5"/>
    <p:sldId id="422" r:id="rId6"/>
    <p:sldId id="425" r:id="rId7"/>
    <p:sldId id="427" r:id="rId8"/>
    <p:sldId id="426" r:id="rId9"/>
    <p:sldId id="431" r:id="rId10"/>
    <p:sldId id="428" r:id="rId11"/>
    <p:sldId id="429" r:id="rId12"/>
    <p:sldId id="430" r:id="rId13"/>
    <p:sldId id="441" r:id="rId14"/>
    <p:sldId id="432" r:id="rId15"/>
    <p:sldId id="433" r:id="rId16"/>
    <p:sldId id="442" r:id="rId17"/>
    <p:sldId id="434" r:id="rId18"/>
    <p:sldId id="435" r:id="rId19"/>
    <p:sldId id="436" r:id="rId20"/>
    <p:sldId id="437" r:id="rId21"/>
    <p:sldId id="439" r:id="rId22"/>
    <p:sldId id="440" r:id="rId23"/>
    <p:sldId id="443" r:id="rId24"/>
    <p:sldId id="445" r:id="rId25"/>
    <p:sldId id="444" r:id="rId26"/>
    <p:sldId id="438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00"/>
    <a:srgbClr val="A50021"/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5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26389DB-E0D6-254C-8CC2-BAB9DDE2F2D6}" type="datetime1">
              <a:rPr lang="en-US"/>
              <a:pPr>
                <a:defRPr/>
              </a:pPr>
              <a:t>9/17/12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2A821FB-6AF5-D248-94E8-9CA02E507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45C4-2D1E-CC45-A488-D51008FF5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1E25-5447-8F4A-943F-2DC36454C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D0833-DF02-D548-9005-B4E79BE7E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4623-B6CD-614B-9DAE-0E37A4745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4238-BAA4-374A-A5F4-C41D95447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880F-714D-DF46-94B8-446B244EB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7FBA-058A-6042-ABFC-5200E52B11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707C-34F8-8D4B-B1E4-B1F31A42B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6EF5-70B9-4D47-BABC-EA58E2F94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F4460-B2ED-054E-AF37-667519350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F936-B9ED-6C47-A5F5-827F84129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6651625"/>
            <a:ext cx="9144000" cy="2063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3746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225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9325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F56E03-7C6B-2A4E-A7B7-9378E7AB1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588963" y="6018213"/>
            <a:ext cx="13589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0" y="65532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GB" sz="1400" b="1"/>
              <a:t>Dan Tovey</a:t>
            </a:r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8360324" y="6550223"/>
            <a:ext cx="78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400" b="1" baseline="0" dirty="0" smtClean="0"/>
              <a:t>17/9/12</a:t>
            </a:r>
            <a:endParaRPr lang="en-GB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006600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rgbClr val="000066"/>
          </a:solidFill>
          <a:latin typeface="Arial" charset="0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rgbClr val="A50021"/>
          </a:solidFill>
          <a:latin typeface="Arial" charset="0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rakow_rynek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70" y="0"/>
            <a:ext cx="9554085" cy="68580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293A24A-F599-3B4B-B7B0-B117818B01AC}" type="slidenum">
              <a:rPr lang="en-GB"/>
              <a:pPr/>
              <a:t>1</a:t>
            </a:fld>
            <a:endParaRPr lang="en-GB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20265" y="881404"/>
            <a:ext cx="6562806" cy="2057738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ESPP12: Energy Frontier Report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8947" y="4808991"/>
            <a:ext cx="6400800" cy="896938"/>
          </a:xfrm>
        </p:spPr>
        <p:txBody>
          <a:bodyPr/>
          <a:lstStyle/>
          <a:p>
            <a:r>
              <a:rPr lang="en-GB" sz="2400" dirty="0" smtClean="0">
                <a:solidFill>
                  <a:srgbClr val="FF0000"/>
                </a:solidFill>
              </a:rPr>
              <a:t>Dan </a:t>
            </a:r>
            <a:r>
              <a:rPr lang="en-GB" sz="2400" dirty="0">
                <a:solidFill>
                  <a:srgbClr val="FF0000"/>
                </a:solidFill>
              </a:rPr>
              <a:t>Tovey</a:t>
            </a:r>
          </a:p>
          <a:p>
            <a:r>
              <a:rPr lang="en-GB" sz="2400" dirty="0">
                <a:solidFill>
                  <a:srgbClr val="FF0000"/>
                </a:solidFill>
              </a:rPr>
              <a:t>University of Sheffield</a:t>
            </a:r>
          </a:p>
        </p:txBody>
      </p:sp>
      <p:pic>
        <p:nvPicPr>
          <p:cNvPr id="9" name="Picture 8" descr="fig_29.png"/>
          <p:cNvPicPr>
            <a:picLocks noChangeAspect="1"/>
          </p:cNvPicPr>
          <p:nvPr/>
        </p:nvPicPr>
        <p:blipFill>
          <a:blip r:embed="rId3"/>
          <a:srcRect b="34569"/>
          <a:stretch>
            <a:fillRect/>
          </a:stretch>
        </p:blipFill>
        <p:spPr>
          <a:xfrm>
            <a:off x="580571" y="2766787"/>
            <a:ext cx="1242786" cy="4989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tw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86783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6982" y="64886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Wyatt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tw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13838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3772" y="629564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Wyatt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tw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70586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30957" y="608167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Wyatt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43" y="2752725"/>
            <a:ext cx="8229600" cy="504825"/>
          </a:xfrm>
        </p:spPr>
        <p:txBody>
          <a:bodyPr/>
          <a:lstStyle/>
          <a:p>
            <a:r>
              <a:rPr lang="en-US" dirty="0" smtClean="0"/>
              <a:t>Japan / 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jap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6071" y="-1"/>
            <a:ext cx="9557549" cy="68580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8824" y="0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Yamauchi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jap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152" y="0"/>
            <a:ext cx="7004061" cy="54247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 descr="efjap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4426"/>
            <a:ext cx="9144000" cy="1663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1590" y="6318943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Yamauchi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6" y="2934154"/>
            <a:ext cx="8229600" cy="504825"/>
          </a:xfrm>
        </p:spPr>
        <p:txBody>
          <a:bodyPr/>
          <a:lstStyle/>
          <a:p>
            <a:r>
              <a:rPr lang="en-US" dirty="0" smtClean="0"/>
              <a:t>USA / Americas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us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84702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us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26994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us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5437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Frontier Session</a:t>
            </a:r>
            <a:endParaRPr lang="en-US" dirty="0"/>
          </a:p>
        </p:txBody>
      </p:sp>
      <p:pic>
        <p:nvPicPr>
          <p:cNvPr id="5" name="Content Placeholder 4" descr="ef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14150"/>
            <a:ext cx="9059463" cy="38954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ef2.png"/>
          <p:cNvPicPr>
            <a:picLocks noChangeAspect="1"/>
          </p:cNvPicPr>
          <p:nvPr/>
        </p:nvPicPr>
        <p:blipFill>
          <a:blip r:embed="rId3"/>
          <a:srcRect b="66509"/>
          <a:stretch>
            <a:fillRect/>
          </a:stretch>
        </p:blipFill>
        <p:spPr>
          <a:xfrm>
            <a:off x="24320" y="5207423"/>
            <a:ext cx="5125357" cy="898987"/>
          </a:xfrm>
          <a:prstGeom prst="rect">
            <a:avLst/>
          </a:prstGeom>
        </p:spPr>
      </p:pic>
      <p:pic>
        <p:nvPicPr>
          <p:cNvPr id="7" name="Picture 6" descr="ef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177" y="5050588"/>
            <a:ext cx="5016501" cy="12901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70392" y="6059715"/>
            <a:ext cx="1614714" cy="4263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53986" y="566059"/>
            <a:ext cx="525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http://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indico.cern.ch/conferenceDisplay.py?confId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=182232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Frontier Summary</a:t>
            </a:r>
            <a:endParaRPr lang="en-US" dirty="0"/>
          </a:p>
        </p:txBody>
      </p:sp>
      <p:pic>
        <p:nvPicPr>
          <p:cNvPr id="5" name="Content Placeholder 4" descr="ef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7571"/>
            <a:ext cx="9459945" cy="61504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361714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16143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485775"/>
          </a:xfrm>
        </p:spPr>
        <p:txBody>
          <a:bodyPr/>
          <a:lstStyle/>
          <a:p>
            <a:r>
              <a:rPr lang="en-US" dirty="0" smtClean="0"/>
              <a:t>Personal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35" y="759051"/>
            <a:ext cx="8666042" cy="5148943"/>
          </a:xfrm>
        </p:spPr>
        <p:txBody>
          <a:bodyPr/>
          <a:lstStyle/>
          <a:p>
            <a:r>
              <a:rPr lang="en-US" dirty="0" smtClean="0"/>
              <a:t>Top priority for future EF </a:t>
            </a:r>
            <a:r>
              <a:rPr lang="en-US" dirty="0" err="1" smtClean="0"/>
              <a:t>programme</a:t>
            </a:r>
            <a:r>
              <a:rPr lang="en-US" dirty="0" smtClean="0"/>
              <a:t> has to be building and exploiting HL-LHC and experiments</a:t>
            </a:r>
          </a:p>
          <a:p>
            <a:pPr lvl="1"/>
            <a:r>
              <a:rPr lang="en-US" dirty="0" smtClean="0"/>
              <a:t>Consensus in both EF and accelerator discussion sessions</a:t>
            </a:r>
          </a:p>
          <a:p>
            <a:pPr lvl="1"/>
            <a:r>
              <a:rPr lang="en-US" dirty="0" smtClean="0"/>
              <a:t>Must not </a:t>
            </a:r>
            <a:r>
              <a:rPr lang="en-US" dirty="0" err="1" smtClean="0"/>
              <a:t>jeopardise</a:t>
            </a:r>
            <a:r>
              <a:rPr lang="en-US" dirty="0" smtClean="0"/>
              <a:t> this when selling future facilities to </a:t>
            </a:r>
            <a:r>
              <a:rPr lang="en-US" dirty="0" err="1" smtClean="0"/>
              <a:t>FAs</a:t>
            </a:r>
            <a:r>
              <a:rPr lang="en-US" dirty="0" smtClean="0"/>
              <a:t> etc.</a:t>
            </a:r>
          </a:p>
          <a:p>
            <a:r>
              <a:rPr lang="en-US" dirty="0" smtClean="0"/>
              <a:t>Big questions relate to next generation</a:t>
            </a:r>
            <a:r>
              <a:rPr lang="en-US" dirty="0" smtClean="0"/>
              <a:t> EF machine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Historically consensus for lepton collider</a:t>
            </a:r>
          </a:p>
          <a:p>
            <a:pPr lvl="1"/>
            <a:r>
              <a:rPr lang="en-US" dirty="0" smtClean="0"/>
              <a:t>Strong support expressed in EF and accelerator discussion sessions</a:t>
            </a:r>
          </a:p>
          <a:p>
            <a:pPr lvl="1"/>
            <a:r>
              <a:rPr lang="en-US" dirty="0" smtClean="0"/>
              <a:t>When should the community ‘press the button’?</a:t>
            </a:r>
          </a:p>
          <a:p>
            <a:pPr lvl="1"/>
            <a:r>
              <a:rPr lang="en-US" dirty="0" smtClean="0"/>
              <a:t>What is the science case at that point?</a:t>
            </a:r>
          </a:p>
          <a:p>
            <a:r>
              <a:rPr lang="en-US" dirty="0" smtClean="0"/>
              <a:t>Cannot decouple this from money</a:t>
            </a:r>
          </a:p>
          <a:p>
            <a:pPr lvl="1"/>
            <a:r>
              <a:rPr lang="en-US" dirty="0" smtClean="0"/>
              <a:t>E.g. Japan volunteers large fraction of cost of 250 </a:t>
            </a:r>
            <a:r>
              <a:rPr lang="en-US" dirty="0" err="1" smtClean="0"/>
              <a:t>GeV</a:t>
            </a:r>
            <a:r>
              <a:rPr lang="en-US" dirty="0" smtClean="0"/>
              <a:t> ILC</a:t>
            </a:r>
          </a:p>
          <a:p>
            <a:pPr lvl="1"/>
            <a:r>
              <a:rPr lang="en-US" dirty="0" smtClean="0"/>
              <a:t>Have to pursue strategy which stands the best chance of success</a:t>
            </a:r>
          </a:p>
          <a:p>
            <a:r>
              <a:rPr lang="en-US" dirty="0" smtClean="0"/>
              <a:t>Must not </a:t>
            </a:r>
            <a:r>
              <a:rPr lang="en-US" dirty="0" err="1" smtClean="0"/>
              <a:t>jeopardise</a:t>
            </a:r>
            <a:r>
              <a:rPr lang="en-US" dirty="0" smtClean="0"/>
              <a:t> CERN subscription</a:t>
            </a:r>
          </a:p>
          <a:p>
            <a:pPr lvl="1"/>
            <a:r>
              <a:rPr lang="en-US" dirty="0" smtClean="0"/>
              <a:t>Way forward must therefore be part of CERN strategy 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31" y="1405698"/>
            <a:ext cx="8458284" cy="3822661"/>
          </a:xfrm>
        </p:spPr>
        <p:txBody>
          <a:bodyPr/>
          <a:lstStyle/>
          <a:p>
            <a:r>
              <a:rPr lang="en-US" dirty="0" smtClean="0"/>
              <a:t>Viewpoint 1:</a:t>
            </a:r>
          </a:p>
          <a:p>
            <a:pPr lvl="1"/>
            <a:r>
              <a:rPr lang="en-US" dirty="0" smtClean="0"/>
              <a:t>Discovery of the ‘Higgs’ gives us a unique opportunity which we must exploit while still timely. Case must be made for an upgradeable 250 </a:t>
            </a:r>
            <a:r>
              <a:rPr lang="en-US" dirty="0" err="1" smtClean="0"/>
              <a:t>GeV</a:t>
            </a:r>
            <a:r>
              <a:rPr lang="en-US" dirty="0" smtClean="0"/>
              <a:t> Higgs factory with all speed.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Viewpoint 2:</a:t>
            </a:r>
          </a:p>
          <a:p>
            <a:pPr lvl="1"/>
            <a:r>
              <a:rPr lang="en-US" dirty="0" smtClean="0"/>
              <a:t>LHC physics </a:t>
            </a:r>
            <a:r>
              <a:rPr lang="en-US" dirty="0" err="1" smtClean="0"/>
              <a:t>programme</a:t>
            </a:r>
            <a:r>
              <a:rPr lang="en-US" dirty="0" smtClean="0"/>
              <a:t> is just beginning. We still do not know the nature or mass scale of any new physics which might appear. Without this information we risk building a facility which can explore the Higgs (and top) </a:t>
            </a:r>
            <a:r>
              <a:rPr lang="en-US" dirty="0" err="1" smtClean="0"/>
              <a:t>sector(s</a:t>
            </a:r>
            <a:r>
              <a:rPr lang="en-US" dirty="0" smtClean="0"/>
              <a:t>) but do little else. We should wait until LHC14 results (or even later) before deciding next step / technology.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72" y="2925083"/>
            <a:ext cx="3484521" cy="504825"/>
          </a:xfrm>
        </p:spPr>
        <p:txBody>
          <a:bodyPr/>
          <a:lstStyle/>
          <a:p>
            <a:r>
              <a:rPr lang="en-US" dirty="0" smtClean="0"/>
              <a:t>Discuss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7351"/>
            <a:ext cx="4864189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Content Placeholder 4" descr="IMAG0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32414" y="632599"/>
            <a:ext cx="3391059" cy="56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627785" y="987300"/>
            <a:ext cx="2832860" cy="2949844"/>
            <a:chOff x="3680397" y="1532458"/>
            <a:chExt cx="2032000" cy="2041071"/>
          </a:xfrm>
        </p:grpSpPr>
        <p:sp>
          <p:nvSpPr>
            <p:cNvPr id="7" name="Or 6"/>
            <p:cNvSpPr/>
            <p:nvPr/>
          </p:nvSpPr>
          <p:spPr>
            <a:xfrm>
              <a:off x="3680397" y="1532458"/>
              <a:ext cx="2032000" cy="2041071"/>
            </a:xfrm>
            <a:prstGeom prst="flowChar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666791" y="2593383"/>
              <a:ext cx="26307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864549" y="2591571"/>
              <a:ext cx="26307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091333" y="2582498"/>
              <a:ext cx="26307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433905" y="2591570"/>
              <a:ext cx="26307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225262" y="2582498"/>
              <a:ext cx="26307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71262" y="2591569"/>
              <a:ext cx="26307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33112" y="1781487"/>
              <a:ext cx="317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31298" y="1979245"/>
              <a:ext cx="317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31298" y="2169745"/>
              <a:ext cx="317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40370" y="3485102"/>
              <a:ext cx="317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40368" y="3285529"/>
              <a:ext cx="317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40370" y="3085958"/>
              <a:ext cx="317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Summary</a:t>
            </a:r>
            <a:endParaRPr lang="en-US" dirty="0"/>
          </a:p>
        </p:txBody>
      </p:sp>
      <p:pic>
        <p:nvPicPr>
          <p:cNvPr id="5" name="Content Placeholder 4" descr="ef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57" y="1053129"/>
            <a:ext cx="8930948" cy="38545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90795" y="5039220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Nakada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efg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860" y="29214"/>
            <a:ext cx="9144000" cy="682878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 descr="efg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019" y="0"/>
            <a:ext cx="9008981" cy="67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gd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04" y="154213"/>
            <a:ext cx="8684382" cy="64768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faccel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08" y="208644"/>
            <a:ext cx="8757050" cy="65352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eftw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38" y="2250334"/>
            <a:ext cx="3327090" cy="2478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eftw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02" y="513378"/>
            <a:ext cx="3365730" cy="2468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eftw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654" y="3916355"/>
            <a:ext cx="3536671" cy="2495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eftw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911" y="1092873"/>
            <a:ext cx="3442089" cy="2460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eftw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90" y="0"/>
            <a:ext cx="3350886" cy="2334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eftw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3291" y="3499084"/>
            <a:ext cx="3195322" cy="2291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066447" y="52688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Wyatt</a:t>
            </a:r>
            <a:endParaRPr lang="en-US" b="1" dirty="0"/>
          </a:p>
        </p:txBody>
      </p:sp>
      <p:pic>
        <p:nvPicPr>
          <p:cNvPr id="5" name="Content Placeholder 4" descr="eftw2.png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0" y="4729981"/>
            <a:ext cx="3013095" cy="21280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tw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65306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30957" y="39178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Wyatt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ftw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542574" cy="67400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C4623-B6CD-614B-9DAE-0E37A4745DE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30957" y="37827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Wyatt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5731</TotalTime>
  <Words>307</Words>
  <Application>Microsoft Macintosh PowerPoint</Application>
  <PresentationFormat>On-screen Show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ESPP12: Energy Frontier Report</vt:lpstr>
      <vt:lpstr>Energy Frontier Session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Japan / Asia</vt:lpstr>
      <vt:lpstr>Slide 14</vt:lpstr>
      <vt:lpstr>Slide 15</vt:lpstr>
      <vt:lpstr>USA / Americas</vt:lpstr>
      <vt:lpstr>Slide 17</vt:lpstr>
      <vt:lpstr>Slide 18</vt:lpstr>
      <vt:lpstr>Slide 19</vt:lpstr>
      <vt:lpstr>Energy Frontier Summary</vt:lpstr>
      <vt:lpstr>Slide 21</vt:lpstr>
      <vt:lpstr>Slide 22</vt:lpstr>
      <vt:lpstr>Personal Impressions</vt:lpstr>
      <vt:lpstr>Viewpoints</vt:lpstr>
      <vt:lpstr>Discuss ….</vt:lpstr>
      <vt:lpstr>Accelerator Summary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 Smearing Method – 2010 Overview and Plans for 2011</dc:title>
  <dc:creator>Simon Owen</dc:creator>
  <cp:lastModifiedBy>Dan Tovey</cp:lastModifiedBy>
  <cp:revision>1002</cp:revision>
  <dcterms:created xsi:type="dcterms:W3CDTF">2012-09-17T08:23:27Z</dcterms:created>
  <dcterms:modified xsi:type="dcterms:W3CDTF">2012-09-17T09:41:25Z</dcterms:modified>
</cp:coreProperties>
</file>