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84" r:id="rId2"/>
    <p:sldMasterId id="2147484586" r:id="rId3"/>
    <p:sldMasterId id="2147484596" r:id="rId4"/>
    <p:sldMasterId id="2147484606" r:id="rId5"/>
    <p:sldMasterId id="2147484618" r:id="rId6"/>
    <p:sldMasterId id="2147484630" r:id="rId7"/>
  </p:sldMasterIdLst>
  <p:notesMasterIdLst>
    <p:notesMasterId r:id="rId48"/>
  </p:notesMasterIdLst>
  <p:sldIdLst>
    <p:sldId id="458" r:id="rId8"/>
    <p:sldId id="433" r:id="rId9"/>
    <p:sldId id="408" r:id="rId10"/>
    <p:sldId id="443" r:id="rId11"/>
    <p:sldId id="467" r:id="rId12"/>
    <p:sldId id="468" r:id="rId13"/>
    <p:sldId id="445" r:id="rId14"/>
    <p:sldId id="446" r:id="rId15"/>
    <p:sldId id="447" r:id="rId16"/>
    <p:sldId id="448" r:id="rId17"/>
    <p:sldId id="449" r:id="rId18"/>
    <p:sldId id="450" r:id="rId19"/>
    <p:sldId id="451" r:id="rId20"/>
    <p:sldId id="452" r:id="rId21"/>
    <p:sldId id="453" r:id="rId22"/>
    <p:sldId id="454" r:id="rId23"/>
    <p:sldId id="455" r:id="rId24"/>
    <p:sldId id="442" r:id="rId25"/>
    <p:sldId id="461" r:id="rId26"/>
    <p:sldId id="463" r:id="rId27"/>
    <p:sldId id="480" r:id="rId28"/>
    <p:sldId id="457" r:id="rId29"/>
    <p:sldId id="456" r:id="rId30"/>
    <p:sldId id="483" r:id="rId31"/>
    <p:sldId id="435" r:id="rId32"/>
    <p:sldId id="420" r:id="rId33"/>
    <p:sldId id="469" r:id="rId34"/>
    <p:sldId id="424" r:id="rId35"/>
    <p:sldId id="471" r:id="rId36"/>
    <p:sldId id="472" r:id="rId37"/>
    <p:sldId id="474" r:id="rId38"/>
    <p:sldId id="473" r:id="rId39"/>
    <p:sldId id="475" r:id="rId40"/>
    <p:sldId id="478" r:id="rId41"/>
    <p:sldId id="423" r:id="rId42"/>
    <p:sldId id="479" r:id="rId43"/>
    <p:sldId id="476" r:id="rId44"/>
    <p:sldId id="477" r:id="rId45"/>
    <p:sldId id="484" r:id="rId46"/>
    <p:sldId id="482" r:id="rId47"/>
  </p:sldIdLst>
  <p:sldSz cx="9144000" cy="6858000" type="screen4x3"/>
  <p:notesSz cx="9928225" cy="6797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Grande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Grande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Grande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Grande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006600"/>
    <a:srgbClr val="E1E1FF"/>
    <a:srgbClr val="D0E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9559" autoAdjust="0"/>
  </p:normalViewPr>
  <p:slideViewPr>
    <p:cSldViewPr>
      <p:cViewPr>
        <p:scale>
          <a:sx n="90" d="100"/>
          <a:sy n="90" d="100"/>
        </p:scale>
        <p:origin x="-1472" y="-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00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notesViewPr>
    <p:cSldViewPr>
      <p:cViewPr>
        <p:scale>
          <a:sx n="100" d="100"/>
          <a:sy n="100" d="100"/>
        </p:scale>
        <p:origin x="-654" y="-594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International Subs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Sheet1!$C$3:$F$3</c:f>
              <c:strCache>
                <c:ptCount val="4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</c:strCache>
            </c:strRef>
          </c:cat>
          <c:val>
            <c:numRef>
              <c:f>Sheet1!$C$4:$F$4</c:f>
              <c:numCache>
                <c:formatCode>General</c:formatCode>
                <c:ptCount val="4"/>
                <c:pt idx="0">
                  <c:v>3.838</c:v>
                </c:pt>
                <c:pt idx="1">
                  <c:v>7.772</c:v>
                </c:pt>
                <c:pt idx="2">
                  <c:v>11.804</c:v>
                </c:pt>
                <c:pt idx="3">
                  <c:v>15.937</c:v>
                </c:pt>
              </c:numCache>
            </c:numRef>
          </c:val>
        </c:ser>
        <c:ser>
          <c:idx val="1"/>
          <c:order val="1"/>
          <c:tx>
            <c:strRef>
              <c:f>Sheet1!$B$5</c:f>
              <c:strCache>
                <c:ptCount val="1"/>
                <c:pt idx="0">
                  <c:v>UK Facilities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Sheet1!$C$3:$F$3</c:f>
              <c:strCache>
                <c:ptCount val="4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</c:strCache>
            </c:strRef>
          </c:cat>
          <c:val>
            <c:numRef>
              <c:f>Sheet1!$C$5:$F$5</c:f>
              <c:numCache>
                <c:formatCode>General</c:formatCode>
                <c:ptCount val="4"/>
                <c:pt idx="0">
                  <c:v>3.4</c:v>
                </c:pt>
                <c:pt idx="1">
                  <c:v>6.89</c:v>
                </c:pt>
                <c:pt idx="2">
                  <c:v>10.46</c:v>
                </c:pt>
                <c:pt idx="3">
                  <c:v>14.142</c:v>
                </c:pt>
              </c:numCache>
            </c:numRef>
          </c:val>
        </c:ser>
        <c:ser>
          <c:idx val="2"/>
          <c:order val="2"/>
          <c:tx>
            <c:strRef>
              <c:f>Sheet1!$B$6</c:f>
              <c:strCache>
                <c:ptCount val="1"/>
                <c:pt idx="0">
                  <c:v>Core Programme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Sheet1!$C$3:$F$3</c:f>
              <c:strCache>
                <c:ptCount val="4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</c:strCache>
            </c:strRef>
          </c:cat>
          <c:val>
            <c:numRef>
              <c:f>Sheet1!$C$6:$F$6</c:f>
              <c:numCache>
                <c:formatCode>General</c:formatCode>
                <c:ptCount val="4"/>
                <c:pt idx="0">
                  <c:v>5.156999999999996</c:v>
                </c:pt>
                <c:pt idx="1">
                  <c:v>10.447</c:v>
                </c:pt>
                <c:pt idx="2">
                  <c:v>15.865</c:v>
                </c:pt>
                <c:pt idx="3">
                  <c:v>21.433</c:v>
                </c:pt>
              </c:numCache>
            </c:numRef>
          </c:val>
        </c:ser>
        <c:ser>
          <c:idx val="3"/>
          <c:order val="3"/>
          <c:tx>
            <c:strRef>
              <c:f>Sheet1!$B$7</c:f>
              <c:strCache>
                <c:ptCount val="1"/>
                <c:pt idx="0">
                  <c:v>Administration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Sheet1!$C$3:$F$3</c:f>
              <c:strCache>
                <c:ptCount val="4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</c:strCache>
            </c:strRef>
          </c:cat>
          <c:val>
            <c:numRef>
              <c:f>Sheet1!$C$7:$F$7</c:f>
              <c:numCache>
                <c:formatCode>General</c:formatCode>
                <c:ptCount val="4"/>
                <c:pt idx="0">
                  <c:v>0.457</c:v>
                </c:pt>
                <c:pt idx="1">
                  <c:v>0.926</c:v>
                </c:pt>
                <c:pt idx="2">
                  <c:v>1.405999999999999</c:v>
                </c:pt>
                <c:pt idx="3">
                  <c:v>1.898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116904760"/>
        <c:axId val="2116901688"/>
        <c:axId val="0"/>
      </c:bar3DChart>
      <c:catAx>
        <c:axId val="21169047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116901688"/>
        <c:crosses val="autoZero"/>
        <c:auto val="1"/>
        <c:lblAlgn val="ctr"/>
        <c:lblOffset val="100"/>
        <c:noMultiLvlLbl val="0"/>
      </c:catAx>
      <c:valAx>
        <c:axId val="2116901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1690476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 b="1">
                <a:latin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1">
                <a:latin typeface="Calibri"/>
                <a:cs typeface="Calibri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 b="1">
                <a:latin typeface="Calibri"/>
                <a:cs typeface="Calibri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400" b="1">
                <a:latin typeface="Calibri"/>
                <a:cs typeface="Calibri"/>
              </a:defRPr>
            </a:pPr>
            <a:endParaRPr lang="en-US"/>
          </a:p>
        </c:txPr>
      </c:legendEntry>
      <c:layout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912" y="0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919" y="3229277"/>
            <a:ext cx="7280389" cy="30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466"/>
            <a:ext cx="4303313" cy="34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912" y="6457466"/>
            <a:ext cx="4303313" cy="34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4FE072-BE27-0041-8B3D-DF6DD92050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67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Lucida Grande" charset="0"/>
              <a:ea typeface="ヒラギノ角ゴ Pro W3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9pPr>
          </a:lstStyle>
          <a:p>
            <a:fld id="{0348A2A4-79F0-5F42-9FA9-5597C2232BA3}" type="slidenum">
              <a:rPr lang="en-US" sz="1200"/>
              <a:pPr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E072-BE27-0041-8B3D-DF6DD920503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9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E072-BE27-0041-8B3D-DF6DD920503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85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E072-BE27-0041-8B3D-DF6DD920503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18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E072-BE27-0041-8B3D-DF6DD920503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01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E072-BE27-0041-8B3D-DF6DD920503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56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E072-BE27-0041-8B3D-DF6DD920503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62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Lucida Grande" charset="0"/>
              <a:ea typeface="ヒラギノ角ゴ Pro W3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CA6D3D-6C3E-47C7-93F6-4E05EA2D6D4B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E072-BE27-0041-8B3D-DF6DD920503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28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7888" y="539750"/>
            <a:ext cx="3398837" cy="2547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CLASP Environment Call:</a:t>
            </a:r>
          </a:p>
          <a:p>
            <a:r>
              <a:rPr lang="en-GB" dirty="0" smtClean="0"/>
              <a:t>22 Expressions of Interest, shortlisted to 11 full applications  who will present their projects in person to the CLASP panel on 19</a:t>
            </a:r>
            <a:r>
              <a:rPr lang="en-GB" baseline="30000" dirty="0" smtClean="0"/>
              <a:t>th</a:t>
            </a:r>
            <a:r>
              <a:rPr lang="en-GB" dirty="0" smtClean="0"/>
              <a:t> and 20</a:t>
            </a:r>
            <a:r>
              <a:rPr lang="en-GB" baseline="30000" dirty="0" smtClean="0"/>
              <a:t>th</a:t>
            </a:r>
            <a:r>
              <a:rPr lang="en-GB" dirty="0" smtClean="0"/>
              <a:t> Feb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E072-BE27-0041-8B3D-DF6DD920503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196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E072-BE27-0041-8B3D-DF6DD920503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81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E072-BE27-0041-8B3D-DF6DD920503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73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 smtClean="0"/>
              <a:t>OK</a:t>
            </a:r>
          </a:p>
          <a:p>
            <a:pPr marL="228600" indent="-228600">
              <a:buAutoNum type="arabicPeriod"/>
            </a:pPr>
            <a:endParaRPr lang="en-GB" dirty="0"/>
          </a:p>
          <a:p>
            <a:pPr marL="228600" indent="-228600">
              <a:buAutoNum type="arabicPeriod"/>
            </a:pPr>
            <a:r>
              <a:rPr lang="en-GB" dirty="0" smtClean="0"/>
              <a:t>Looking in particular at the impact of changes in the levels of academic time and PDRAs funded in recent grants rounds</a:t>
            </a:r>
            <a:br>
              <a:rPr lang="en-GB" dirty="0" smtClean="0"/>
            </a:br>
            <a:endParaRPr lang="en-GB" dirty="0" smtClean="0"/>
          </a:p>
          <a:p>
            <a:pPr marL="228600" indent="-228600">
              <a:buAutoNum type="arabicPeriod"/>
            </a:pPr>
            <a:r>
              <a:rPr lang="en-GB" dirty="0" smtClean="0"/>
              <a:t>Next round of Fellowships closed Sept 2012, sifting and interviewing during Jan-Feb 2013.   Grant funding has been awarded and will start on 1 Jan 2013 </a:t>
            </a:r>
            <a:br>
              <a:rPr lang="en-GB" dirty="0" smtClean="0"/>
            </a:br>
            <a:endParaRPr lang="en-GB" dirty="0" smtClean="0"/>
          </a:p>
          <a:p>
            <a:pPr marL="228600" indent="-228600">
              <a:buAutoNum type="arabicPeriod"/>
            </a:pPr>
            <a:r>
              <a:rPr lang="en-GB" dirty="0" smtClean="0"/>
              <a:t>Feedback for STEP has been positive from departments with awards already completed</a:t>
            </a:r>
          </a:p>
          <a:p>
            <a:pPr marL="228600" indent="-228600">
              <a:buAutoNum type="arabicPeriod"/>
            </a:pPr>
            <a:endParaRPr lang="en-GB" dirty="0" smtClean="0"/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E072-BE27-0041-8B3D-DF6DD920503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815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E072-BE27-0041-8B3D-DF6DD920503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002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E072-BE27-0041-8B3D-DF6DD920503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002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E072-BE27-0041-8B3D-DF6DD920503E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811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Annual requirement from BIS - ministerial launch expected</a:t>
            </a:r>
          </a:p>
          <a:p>
            <a:endParaRPr lang="en-GB" smtClean="0"/>
          </a:p>
          <a:p>
            <a:r>
              <a:rPr lang="en-GB" smtClean="0"/>
              <a:t>26m people reached by TV and radio coverage of Higgs announcement </a:t>
            </a:r>
          </a:p>
          <a:p>
            <a:r>
              <a:rPr lang="en-GB" smtClean="0"/>
              <a:t>£3bn saved by deferring decommissioning and replacement of two nuclear power stations, due to research at ISIS enabling 5-year life extensions to be made</a:t>
            </a:r>
          </a:p>
          <a:p>
            <a:r>
              <a:rPr lang="en-GB" smtClean="0"/>
              <a:t>£500-£700m economic benefit realised by Oxford Instruments and e2v over 40 years of collaboration and engagement with STFC and its university research communities</a:t>
            </a:r>
          </a:p>
          <a:p>
            <a:r>
              <a:rPr lang="en-GB" smtClean="0"/>
              <a:t>$1m investment from Space Florida in STFC spin-out Cella Energy</a:t>
            </a:r>
          </a:p>
          <a:p>
            <a:r>
              <a:rPr lang="en-GB" smtClean="0"/>
              <a:t>£25bn forecast annual revenue generated through successful exploitation of high performance computing</a:t>
            </a:r>
          </a:p>
          <a:p>
            <a:r>
              <a:rPr lang="en-GB" smtClean="0"/>
              <a:t>90 new jobs created at Sci-Tech Daresbury and Harwell Oxford Campuses</a:t>
            </a:r>
          </a:p>
          <a:p>
            <a:r>
              <a:rPr lang="en-GB" smtClean="0"/>
              <a:t>93% percentage of STFC PhD graduates in employment</a:t>
            </a:r>
          </a:p>
          <a:p>
            <a:r>
              <a:rPr lang="en-GB" smtClean="0"/>
              <a:t>8.3% increase in applications to physics degree courses</a:t>
            </a:r>
          </a:p>
          <a:p>
            <a:r>
              <a:rPr lang="en-GB" smtClean="0"/>
              <a:t>46.5m estimated total audience reached by STFC Public Engagement schemes since 2006</a:t>
            </a:r>
          </a:p>
          <a:p>
            <a:endParaRPr lang="en-GB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A9C77E-E9CC-42F8-8823-16CBEA6A0E25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Calibri"/>
              </a:rPr>
              <a:t>Two phases to the 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Calibri"/>
              </a:rPr>
              <a:t>review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  <a:latin typeface="Calibri" charset="0"/>
              <a:ea typeface="ヒラギノ角ゴ Pro W3" charset="0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1800" b="1" dirty="0">
                <a:ea typeface="ＭＳ Ｐゴシック" charset="0"/>
                <a:cs typeface="Calibri"/>
              </a:rPr>
              <a:t>Phase I</a:t>
            </a:r>
          </a:p>
          <a:p>
            <a:pPr lvl="1">
              <a:lnSpc>
                <a:spcPct val="80000"/>
              </a:lnSpc>
            </a:pPr>
            <a:r>
              <a:rPr lang="en-GB" sz="1800" dirty="0">
                <a:ea typeface="ＭＳ Ｐゴシック" charset="0"/>
                <a:cs typeface="Calibri"/>
              </a:rPr>
              <a:t>identifies and examines the key functions </a:t>
            </a:r>
          </a:p>
          <a:p>
            <a:pPr lvl="1">
              <a:lnSpc>
                <a:spcPct val="80000"/>
              </a:lnSpc>
            </a:pPr>
            <a:r>
              <a:rPr lang="en-GB" sz="1800" dirty="0">
                <a:ea typeface="ＭＳ Ｐゴシック" charset="0"/>
                <a:cs typeface="Calibri"/>
              </a:rPr>
              <a:t>considers whether the functions are needed </a:t>
            </a:r>
          </a:p>
          <a:p>
            <a:pPr lvl="1">
              <a:lnSpc>
                <a:spcPct val="80000"/>
              </a:lnSpc>
            </a:pPr>
            <a:r>
              <a:rPr lang="en-GB" sz="1800" dirty="0">
                <a:ea typeface="ＭＳ Ｐゴシック" charset="0"/>
                <a:cs typeface="Calibri"/>
              </a:rPr>
              <a:t>if so examines how the functions might best be delivered </a:t>
            </a:r>
          </a:p>
          <a:p>
            <a:pPr lvl="1">
              <a:lnSpc>
                <a:spcPct val="80000"/>
              </a:lnSpc>
            </a:pPr>
            <a:r>
              <a:rPr lang="en-GB" sz="1800" dirty="0">
                <a:ea typeface="ＭＳ Ｐゴシック" charset="0"/>
                <a:cs typeface="Calibri"/>
              </a:rPr>
              <a:t>report to ‘challenge panel’ and then Ministers</a:t>
            </a:r>
          </a:p>
          <a:p>
            <a:pPr>
              <a:lnSpc>
                <a:spcPct val="80000"/>
              </a:lnSpc>
            </a:pPr>
            <a:endParaRPr lang="en-GB" sz="1800" dirty="0">
              <a:ea typeface="ＭＳ Ｐゴシック" charset="0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1800" dirty="0">
                <a:ea typeface="ＭＳ Ｐゴシック" charset="0"/>
                <a:cs typeface="Calibri"/>
              </a:rPr>
              <a:t>If the current delivery model is ok then</a:t>
            </a:r>
          </a:p>
          <a:p>
            <a:pPr>
              <a:lnSpc>
                <a:spcPct val="80000"/>
              </a:lnSpc>
            </a:pPr>
            <a:endParaRPr lang="en-GB" sz="1800" dirty="0">
              <a:ea typeface="ＭＳ Ｐゴシック" charset="0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1800" b="1" dirty="0">
                <a:ea typeface="ＭＳ Ｐゴシック" charset="0"/>
                <a:cs typeface="Calibri"/>
              </a:rPr>
              <a:t>Phase II</a:t>
            </a:r>
          </a:p>
          <a:p>
            <a:pPr lvl="1">
              <a:lnSpc>
                <a:spcPct val="80000"/>
              </a:lnSpc>
            </a:pPr>
            <a:r>
              <a:rPr lang="en-GB" sz="1800" dirty="0">
                <a:ea typeface="ＭＳ Ｐゴシック" charset="0"/>
                <a:cs typeface="Calibri"/>
              </a:rPr>
              <a:t>examines whether the body’s control and governance arrangements are in accordance with the recognised principles of good corporate governance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612A1-4153-4F4A-BF41-C41E89D1F8E3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737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26244" y="3228896"/>
            <a:ext cx="8558747" cy="3058954"/>
          </a:xfrm>
        </p:spPr>
        <p:txBody>
          <a:bodyPr/>
          <a:lstStyle/>
          <a:p>
            <a:r>
              <a:rPr lang="en-GB" sz="1600" dirty="0">
                <a:latin typeface="Calibri" pitchFamily="34" charset="0"/>
                <a:ea typeface="ヒラギノ角ゴ Pro W3" charset="0"/>
                <a:cs typeface="Calibri" pitchFamily="34" charset="0"/>
              </a:rPr>
              <a:t>Our strategy for the Triennial </a:t>
            </a:r>
            <a:r>
              <a:rPr lang="en-GB" sz="1600" dirty="0" smtClean="0">
                <a:latin typeface="Calibri" pitchFamily="34" charset="0"/>
                <a:ea typeface="ヒラギノ角ゴ Pro W3" charset="0"/>
                <a:cs typeface="Calibri" pitchFamily="34" charset="0"/>
              </a:rPr>
              <a:t>Review</a:t>
            </a:r>
          </a:p>
          <a:p>
            <a:endParaRPr lang="en-GB" dirty="0">
              <a:solidFill>
                <a:srgbClr val="3C8C93"/>
              </a:solidFill>
              <a:latin typeface="Calibri" pitchFamily="34" charset="0"/>
              <a:ea typeface="ヒラギノ角ゴ Pro W3" charset="0"/>
              <a:cs typeface="Calibri" pitchFamily="34" charset="0"/>
            </a:endParaRPr>
          </a:p>
          <a:p>
            <a:pPr marL="342900" lvl="1" indent="-342900">
              <a:buFontTx/>
              <a:buChar char="•"/>
            </a:pPr>
            <a:r>
              <a:rPr lang="en-GB" sz="1800" dirty="0">
                <a:latin typeface="Calibri" pitchFamily="34" charset="0"/>
                <a:cs typeface="Calibri" pitchFamily="34" charset="0"/>
              </a:rPr>
              <a:t>Fully support RCUK in managing the Triennial Review to secure improvement for UK science</a:t>
            </a:r>
          </a:p>
          <a:p>
            <a:pPr marL="342900" lvl="1" indent="-342900">
              <a:buFontTx/>
              <a:buChar char="•"/>
            </a:pPr>
            <a:r>
              <a:rPr lang="en-GB" sz="1800" dirty="0">
                <a:latin typeface="Calibri" pitchFamily="34" charset="0"/>
                <a:cs typeface="Calibri" pitchFamily="34" charset="0"/>
              </a:rPr>
              <a:t>Support harmonisation (only) </a:t>
            </a:r>
            <a:r>
              <a:rPr lang="en-GB" sz="1800" dirty="0">
                <a:latin typeface="Calibri" pitchFamily="34" charset="0"/>
                <a:ea typeface="ヒラギノ角ゴ Pro W3" charset="0"/>
                <a:cs typeface="Calibri" pitchFamily="34" charset="0"/>
              </a:rPr>
              <a:t>where it makes sense</a:t>
            </a:r>
          </a:p>
          <a:p>
            <a:pPr marL="342900" lvl="1" indent="-342900">
              <a:buFontTx/>
              <a:buChar char="•"/>
            </a:pPr>
            <a:r>
              <a:rPr lang="en-GB" sz="1800" dirty="0">
                <a:latin typeface="Calibri" pitchFamily="34" charset="0"/>
                <a:cs typeface="Calibri" pitchFamily="34" charset="0"/>
              </a:rPr>
              <a:t>Articulate our distinctiveness and the significant improvements and achievements since the last review </a:t>
            </a:r>
          </a:p>
          <a:p>
            <a:pPr marL="342900" lvl="1" indent="-342900">
              <a:buFontTx/>
              <a:buChar char="•"/>
            </a:pPr>
            <a:r>
              <a:rPr lang="en-GB" sz="1800" dirty="0">
                <a:latin typeface="Calibri" pitchFamily="34" charset="0"/>
                <a:cs typeface="Calibri" pitchFamily="34" charset="0"/>
              </a:rPr>
              <a:t>Subtly flag up potential items for change </a:t>
            </a:r>
          </a:p>
          <a:p>
            <a:pPr marL="342900" lvl="1" indent="-342900">
              <a:buFontTx/>
              <a:buChar char="•"/>
            </a:pPr>
            <a:r>
              <a:rPr lang="en-GB" sz="1800" dirty="0">
                <a:latin typeface="Calibri" pitchFamily="34" charset="0"/>
                <a:cs typeface="Calibri" pitchFamily="34" charset="0"/>
              </a:rPr>
              <a:t>Offer up changes that reduce cost / increase efficiency </a:t>
            </a:r>
          </a:p>
          <a:p>
            <a:pPr marL="342900" lvl="1" indent="-342900">
              <a:buFontTx/>
              <a:buChar char="•"/>
            </a:pPr>
            <a:r>
              <a:rPr lang="en-GB" sz="1800" dirty="0">
                <a:latin typeface="Calibri" pitchFamily="34" charset="0"/>
                <a:cs typeface="Calibri" pitchFamily="34" charset="0"/>
              </a:rPr>
              <a:t>Identify governance arrangements to deliver improvement and make matters more transparent or accountable</a:t>
            </a:r>
          </a:p>
          <a:p>
            <a:pPr marL="342900" lvl="1" indent="-342900">
              <a:buFontTx/>
              <a:buChar char="•"/>
            </a:pPr>
            <a:r>
              <a:rPr lang="en-GB" sz="1800" dirty="0">
                <a:latin typeface="Calibri" pitchFamily="34" charset="0"/>
                <a:cs typeface="Calibri" pitchFamily="34" charset="0"/>
              </a:rPr>
              <a:t>Secure new responsibilities with good strategic fit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612A1-4153-4F4A-BF41-C41E89D1F8E3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61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E072-BE27-0041-8B3D-DF6DD920503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02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E072-BE27-0041-8B3D-DF6DD920503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75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E072-BE27-0041-8B3D-DF6DD920503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60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E072-BE27-0041-8B3D-DF6DD920503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60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E072-BE27-0041-8B3D-DF6DD920503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72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03563" y="539750"/>
            <a:ext cx="3397250" cy="2547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E072-BE27-0041-8B3D-DF6DD920503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75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E072-BE27-0041-8B3D-DF6DD920503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94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31611B-A414-8449-BAB6-380A57A6AF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7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05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6366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485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53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54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4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7396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591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000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8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26EDC-615C-244B-A5C8-161DF94F8D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32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1759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2320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4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57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4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3748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9693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56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69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591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6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47EE2-BE45-684E-8CE8-6971C56E51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266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52549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John Womersley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E95B5-0CFC-40A9-8E0B-FE37EE26C2A3}" type="slidenum">
              <a:rPr lang="en-US">
                <a:cs typeface="ヒラギノ角ゴ Pro W3"/>
              </a:rPr>
              <a:pPr>
                <a:defRPr/>
              </a:pPr>
              <a:t>‹#›</a:t>
            </a:fld>
            <a:endParaRPr lang="en-US"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2309180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John Womersley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6D5D2-B45A-4A7E-92B0-A620EA342AC4}" type="slidenum">
              <a:rPr lang="en-US">
                <a:cs typeface="ヒラギノ角ゴ Pro W3"/>
              </a:rPr>
              <a:pPr>
                <a:defRPr/>
              </a:pPr>
              <a:t>‹#›</a:t>
            </a:fld>
            <a:endParaRPr lang="en-US"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2974430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John Womersley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DC5F0-0850-4987-9415-3097643CDFF1}" type="slidenum">
              <a:rPr lang="en-US">
                <a:cs typeface="ヒラギノ角ゴ Pro W3"/>
              </a:rPr>
              <a:pPr>
                <a:defRPr/>
              </a:pPr>
              <a:t>‹#›</a:t>
            </a:fld>
            <a:endParaRPr lang="en-US"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714115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484313"/>
            <a:ext cx="38100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84313"/>
            <a:ext cx="38100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John Womersley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A4877-B43A-40C4-9D90-BA4C430C42FA}" type="slidenum">
              <a:rPr lang="en-US">
                <a:cs typeface="ヒラギノ角ゴ Pro W3"/>
              </a:rPr>
              <a:pPr>
                <a:defRPr/>
              </a:pPr>
              <a:t>‹#›</a:t>
            </a:fld>
            <a:endParaRPr lang="en-US"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1684935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John Womersley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81CE7-3B6D-4E12-9F14-A03525A2F276}" type="slidenum">
              <a:rPr lang="en-US">
                <a:cs typeface="ヒラギノ角ゴ Pro W3"/>
              </a:rPr>
              <a:pPr>
                <a:defRPr/>
              </a:pPr>
              <a:t>‹#›</a:t>
            </a:fld>
            <a:endParaRPr lang="en-US"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967666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John Womersley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96702-0FDE-440A-AB00-F498A620B6A9}" type="slidenum">
              <a:rPr lang="en-US">
                <a:cs typeface="ヒラギノ角ゴ Pro W3"/>
              </a:rPr>
              <a:pPr>
                <a:defRPr/>
              </a:pPr>
              <a:t>‹#›</a:t>
            </a:fld>
            <a:endParaRPr lang="en-US"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8877356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John Womersley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4E6B7-CD81-4DEC-94F1-A1136AEFBA03}" type="slidenum">
              <a:rPr lang="en-US">
                <a:cs typeface="ヒラギノ角ゴ Pro W3"/>
              </a:rPr>
              <a:pPr>
                <a:defRPr/>
              </a:pPr>
              <a:t>‹#›</a:t>
            </a:fld>
            <a:endParaRPr lang="en-US"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95046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John Womersley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75DFF-E4E2-4DB1-B962-4C4FFE7D1F56}" type="slidenum">
              <a:rPr lang="en-US">
                <a:cs typeface="ヒラギノ角ゴ Pro W3"/>
              </a:rPr>
              <a:pPr>
                <a:defRPr/>
              </a:pPr>
              <a:t>‹#›</a:t>
            </a:fld>
            <a:endParaRPr lang="en-US"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6577354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John Womersley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A95D7-978F-45F5-ABD8-8D1B06D06910}" type="slidenum">
              <a:rPr lang="en-US">
                <a:cs typeface="ヒラギノ角ゴ Pro W3"/>
              </a:rPr>
              <a:pPr>
                <a:defRPr/>
              </a:pPr>
              <a:t>‹#›</a:t>
            </a:fld>
            <a:endParaRPr lang="en-US"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657597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34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John Womersley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87506-2C0C-4528-871C-A78714FB6C70}" type="slidenum">
              <a:rPr lang="en-US">
                <a:cs typeface="ヒラギノ角ゴ Pro W3"/>
              </a:rPr>
              <a:pPr>
                <a:defRPr/>
              </a:pPr>
              <a:t>‹#›</a:t>
            </a:fld>
            <a:endParaRPr lang="en-US"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0122392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433388"/>
            <a:ext cx="2114550" cy="594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33388"/>
            <a:ext cx="6192837" cy="594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John Womersley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CFFCE-2168-4020-A291-F33E1923536E}" type="slidenum">
              <a:rPr lang="en-US">
                <a:cs typeface="ヒラギノ角ゴ Pro W3"/>
              </a:rPr>
              <a:pPr>
                <a:defRPr/>
              </a:pPr>
              <a:t>‹#›</a:t>
            </a:fld>
            <a:endParaRPr lang="en-US"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2730242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latin typeface="Lucida Sans"/>
                <a:ea typeface="ヒラギノ角ゴ Pro W3"/>
                <a:cs typeface="ヒラギノ角ゴ Pro W3"/>
              </a:rPr>
              <a:t>John Womersley</a:t>
            </a:r>
            <a:endParaRPr lang="en-US">
              <a:latin typeface="Lucida Sans"/>
              <a:ea typeface="ヒラギノ角ゴ Pro W3"/>
              <a:cs typeface="ヒラギノ角ゴ Pro W3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E7E24-DD4F-46BD-98DB-E4F3B8FCF7E3}" type="slidenum">
              <a:rPr lang="en-US">
                <a:cs typeface="ヒラギノ角ゴ Pro W3"/>
              </a:rPr>
              <a:pPr>
                <a:defRPr/>
              </a:pPr>
              <a:t>‹#›</a:t>
            </a:fld>
            <a:endParaRPr lang="en-US"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2797370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latin typeface="Lucida Sans"/>
                <a:ea typeface="ヒラギノ角ゴ Pro W3"/>
                <a:cs typeface="ヒラギノ角ゴ Pro W3"/>
              </a:rPr>
              <a:t>John Womersley</a:t>
            </a:r>
            <a:endParaRPr lang="en-US">
              <a:latin typeface="Lucida Sans"/>
              <a:ea typeface="ヒラギノ角ゴ Pro W3"/>
              <a:cs typeface="ヒラギノ角ゴ Pro W3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9F11F-AB75-4477-AD42-1DA346EC8F3C}" type="slidenum">
              <a:rPr lang="en-US">
                <a:cs typeface="ヒラギノ角ゴ Pro W3"/>
              </a:rPr>
              <a:pPr>
                <a:defRPr/>
              </a:pPr>
              <a:t>‹#›</a:t>
            </a:fld>
            <a:endParaRPr lang="en-US"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4554358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latin typeface="Lucida Sans"/>
                <a:ea typeface="ヒラギノ角ゴ Pro W3"/>
                <a:cs typeface="ヒラギノ角ゴ Pro W3"/>
              </a:rPr>
              <a:t>John Womersley</a:t>
            </a:r>
            <a:endParaRPr lang="en-US">
              <a:latin typeface="Lucida Sans"/>
              <a:ea typeface="ヒラギノ角ゴ Pro W3"/>
              <a:cs typeface="ヒラギノ角ゴ Pro W3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CCB13-5BD4-41DB-B323-5181CA574FBC}" type="slidenum">
              <a:rPr lang="en-US">
                <a:cs typeface="ヒラギノ角ゴ Pro W3"/>
              </a:rPr>
              <a:pPr>
                <a:defRPr/>
              </a:pPr>
              <a:t>‹#›</a:t>
            </a:fld>
            <a:endParaRPr lang="en-US"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3414403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484313"/>
            <a:ext cx="38100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84313"/>
            <a:ext cx="38100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latin typeface="Lucida Sans"/>
                <a:ea typeface="ヒラギノ角ゴ Pro W3"/>
                <a:cs typeface="ヒラギノ角ゴ Pro W3"/>
              </a:rPr>
              <a:t>John Womersley</a:t>
            </a:r>
            <a:endParaRPr lang="en-US">
              <a:latin typeface="Lucida Sans"/>
              <a:ea typeface="ヒラギノ角ゴ Pro W3"/>
              <a:cs typeface="ヒラギノ角ゴ Pro W3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4FC22-A64F-47F0-AD2F-82F3C210EA0A}" type="slidenum">
              <a:rPr lang="en-US">
                <a:cs typeface="ヒラギノ角ゴ Pro W3"/>
              </a:rPr>
              <a:pPr>
                <a:defRPr/>
              </a:pPr>
              <a:t>‹#›</a:t>
            </a:fld>
            <a:endParaRPr lang="en-US"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5488829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latin typeface="Lucida Sans"/>
                <a:ea typeface="ヒラギノ角ゴ Pro W3"/>
                <a:cs typeface="ヒラギノ角ゴ Pro W3"/>
              </a:rPr>
              <a:t>John Womersley</a:t>
            </a:r>
            <a:endParaRPr lang="en-US">
              <a:latin typeface="Lucida Sans"/>
              <a:ea typeface="ヒラギノ角ゴ Pro W3"/>
              <a:cs typeface="ヒラギノ角ゴ Pro W3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9E600-B6B1-4358-A950-3EF67F2E7190}" type="slidenum">
              <a:rPr lang="en-US">
                <a:cs typeface="ヒラギノ角ゴ Pro W3"/>
              </a:rPr>
              <a:pPr>
                <a:defRPr/>
              </a:pPr>
              <a:t>‹#›</a:t>
            </a:fld>
            <a:endParaRPr lang="en-US"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3603138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latin typeface="Lucida Sans"/>
                <a:ea typeface="ヒラギノ角ゴ Pro W3"/>
                <a:cs typeface="ヒラギノ角ゴ Pro W3"/>
              </a:rPr>
              <a:t>John Womersley</a:t>
            </a:r>
            <a:endParaRPr lang="en-US">
              <a:latin typeface="Lucida Sans"/>
              <a:ea typeface="ヒラギノ角ゴ Pro W3"/>
              <a:cs typeface="ヒラギノ角ゴ Pro W3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FAB21-72AB-4D87-8A01-0246BAFC9D09}" type="slidenum">
              <a:rPr lang="en-US">
                <a:cs typeface="ヒラギノ角ゴ Pro W3"/>
              </a:rPr>
              <a:pPr>
                <a:defRPr/>
              </a:pPr>
              <a:t>‹#›</a:t>
            </a:fld>
            <a:endParaRPr lang="en-US"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9426492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latin typeface="Lucida Sans"/>
                <a:ea typeface="ヒラギノ角ゴ Pro W3"/>
                <a:cs typeface="ヒラギノ角ゴ Pro W3"/>
              </a:rPr>
              <a:t>John Womersley</a:t>
            </a:r>
            <a:endParaRPr lang="en-US">
              <a:latin typeface="Lucida Sans"/>
              <a:ea typeface="ヒラギノ角ゴ Pro W3"/>
              <a:cs typeface="ヒラギノ角ゴ Pro W3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D78B7-5802-432C-A1E3-B373587536D2}" type="slidenum">
              <a:rPr lang="en-US">
                <a:cs typeface="ヒラギノ角ゴ Pro W3"/>
              </a:rPr>
              <a:pPr>
                <a:defRPr/>
              </a:pPr>
              <a:t>‹#›</a:t>
            </a:fld>
            <a:endParaRPr lang="en-US"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6527419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latin typeface="Lucida Sans"/>
                <a:ea typeface="ヒラギノ角ゴ Pro W3"/>
                <a:cs typeface="ヒラギノ角ゴ Pro W3"/>
              </a:rPr>
              <a:t>John Womersley</a:t>
            </a:r>
            <a:endParaRPr lang="en-US">
              <a:latin typeface="Lucida Sans"/>
              <a:ea typeface="ヒラギノ角ゴ Pro W3"/>
              <a:cs typeface="ヒラギノ角ゴ Pro W3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497CE-E031-4D9D-877A-908D2078FEF1}" type="slidenum">
              <a:rPr lang="en-US">
                <a:cs typeface="ヒラギノ角ゴ Pro W3"/>
              </a:rPr>
              <a:pPr>
                <a:defRPr/>
              </a:pPr>
              <a:t>‹#›</a:t>
            </a:fld>
            <a:endParaRPr lang="en-US"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693371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76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latin typeface="Lucida Sans"/>
                <a:ea typeface="ヒラギノ角ゴ Pro W3"/>
                <a:cs typeface="ヒラギノ角ゴ Pro W3"/>
              </a:rPr>
              <a:t>John Womersley</a:t>
            </a:r>
            <a:endParaRPr lang="en-US">
              <a:latin typeface="Lucida Sans"/>
              <a:ea typeface="ヒラギノ角ゴ Pro W3"/>
              <a:cs typeface="ヒラギノ角ゴ Pro W3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94B21-A468-4873-81E5-990A7E20109B}" type="slidenum">
              <a:rPr lang="en-US">
                <a:cs typeface="ヒラギノ角ゴ Pro W3"/>
              </a:rPr>
              <a:pPr>
                <a:defRPr/>
              </a:pPr>
              <a:t>‹#›</a:t>
            </a:fld>
            <a:endParaRPr lang="en-US"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8364786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latin typeface="Lucida Sans"/>
                <a:ea typeface="ヒラギノ角ゴ Pro W3"/>
                <a:cs typeface="ヒラギノ角ゴ Pro W3"/>
              </a:rPr>
              <a:t>John Womersley</a:t>
            </a:r>
            <a:endParaRPr lang="en-US">
              <a:latin typeface="Lucida Sans"/>
              <a:ea typeface="ヒラギノ角ゴ Pro W3"/>
              <a:cs typeface="ヒラギノ角ゴ Pro W3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1BBC4-9E68-403D-B438-FEAD1F47669D}" type="slidenum">
              <a:rPr lang="en-US">
                <a:cs typeface="ヒラギノ角ゴ Pro W3"/>
              </a:rPr>
              <a:pPr>
                <a:defRPr/>
              </a:pPr>
              <a:t>‹#›</a:t>
            </a:fld>
            <a:endParaRPr lang="en-US"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1679173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433388"/>
            <a:ext cx="2114550" cy="594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33388"/>
            <a:ext cx="6192837" cy="594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latin typeface="Lucida Sans"/>
                <a:ea typeface="ヒラギノ角ゴ Pro W3"/>
                <a:cs typeface="ヒラギノ角ゴ Pro W3"/>
              </a:rPr>
              <a:t>John Womersley</a:t>
            </a:r>
            <a:endParaRPr lang="en-US">
              <a:latin typeface="Lucida Sans"/>
              <a:ea typeface="ヒラギノ角ゴ Pro W3"/>
              <a:cs typeface="ヒラギノ角ゴ Pro W3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3A3E9-8F4A-42F2-9D4D-6DAA7D055E90}" type="slidenum">
              <a:rPr lang="en-US">
                <a:cs typeface="ヒラギノ角ゴ Pro W3"/>
              </a:rPr>
              <a:pPr>
                <a:defRPr/>
              </a:pPr>
              <a:t>‹#›</a:t>
            </a:fld>
            <a:endParaRPr lang="en-US"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7908376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007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441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4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57323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9947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6616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887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22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4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33100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70185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39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61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824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1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11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11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theme" Target="../theme/theme4.xml"/><Relationship Id="rId11" Type="http://schemas.openxmlformats.org/officeDocument/2006/relationships/image" Target="../media/image3.jpe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9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9.xml"/><Relationship Id="rId8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1.xml"/><Relationship Id="rId10" Type="http://schemas.openxmlformats.org/officeDocument/2006/relationships/theme" Target="../theme/theme7.xml"/><Relationship Id="rId11" Type="http://schemas.openxmlformats.org/officeDocument/2006/relationships/image" Target="../media/image5.png"/><Relationship Id="rId1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CD401DC8-78A3-9848-9E80-D05DA7B6732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" name="Picture 19" descr="STFC_to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74" r:id="rId1"/>
    <p:sldLayoutId id="2147484575" r:id="rId2"/>
    <p:sldLayoutId id="2147484576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61E18F1-CB95-4142-9AF7-0D6AACE417F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55" name="Picture 19" descr="SCI41098_PPT_Templates_bottom_STFC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94313"/>
            <a:ext cx="9144000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77" r:id="rId1"/>
    <p:sldLayoutId id="2147484578" r:id="rId2"/>
    <p:sldLayoutId id="2147484579" r:id="rId3"/>
    <p:sldLayoutId id="2147484580" r:id="rId4"/>
    <p:sldLayoutId id="2147484581" r:id="rId5"/>
    <p:sldLayoutId id="2147484582" r:id="rId6"/>
    <p:sldLayoutId id="2147484583" r:id="rId7"/>
    <p:sldLayoutId id="2147484584" r:id="rId8"/>
    <p:sldLayoutId id="2147484585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/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cs typeface="ヒラギノ角ゴ Pro W3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/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cs typeface="ヒラギノ角ゴ Pro W3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/>
                <a:ea typeface="ヒラギノ角ゴ Pro W3" pitchFamily="84" charset="-128"/>
              </a:defRPr>
            </a:lvl1pPr>
          </a:lstStyle>
          <a:p>
            <a:pPr>
              <a:defRPr/>
            </a:pPr>
            <a:fld id="{29A2D3A0-4E00-4F23-9D33-3791B773FDE4}" type="slidenum">
              <a:rPr lang="en-US" smtClean="0">
                <a:solidFill>
                  <a:srgbClr val="000000"/>
                </a:solidFill>
                <a:cs typeface="ヒラギノ角ゴ Pro W3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ヒラギノ角ゴ Pro W3"/>
            </a:endParaRPr>
          </a:p>
        </p:txBody>
      </p:sp>
      <p:pic>
        <p:nvPicPr>
          <p:cNvPr id="2055" name="Picture 19" descr="SCI41098_PPT_Templates_bottom_STF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294313"/>
            <a:ext cx="9144000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639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7" r:id="rId1"/>
    <p:sldLayoutId id="2147484588" r:id="rId2"/>
    <p:sldLayoutId id="2147484589" r:id="rId3"/>
    <p:sldLayoutId id="2147484590" r:id="rId4"/>
    <p:sldLayoutId id="2147484591" r:id="rId5"/>
    <p:sldLayoutId id="2147484592" r:id="rId6"/>
    <p:sldLayoutId id="2147484593" r:id="rId7"/>
    <p:sldLayoutId id="2147484594" r:id="rId8"/>
    <p:sldLayoutId id="2147484595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/>
          <a:ea typeface="+mj-ea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Calibri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Calibri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Calibri"/>
              </a:defRPr>
            </a:lvl1pPr>
          </a:lstStyle>
          <a:p>
            <a:pPr>
              <a:defRPr/>
            </a:pPr>
            <a:fld id="{2873A77D-64DA-0E41-BC4D-F45703F51B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151" name="Picture 19" descr="SCI41098_PPT_Templates_bottom_STFC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94313"/>
            <a:ext cx="9144000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52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/>
          <a:ea typeface="+mj-ea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84313"/>
            <a:ext cx="777240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53188"/>
            <a:ext cx="19050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 b="0">
                <a:solidFill>
                  <a:srgbClr val="000000"/>
                </a:solidFill>
                <a:latin typeface="Lucida Sans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r>
              <a:rPr lang="en-GB"/>
              <a:t>John Womersley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19050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rgbClr val="000000"/>
                </a:solidFill>
                <a:latin typeface="Lucida Sans" pitchFamily="34" charset="0"/>
              </a:defRPr>
            </a:lvl1pPr>
          </a:lstStyle>
          <a:p>
            <a:pPr>
              <a:defRPr/>
            </a:pPr>
            <a:fld id="{E86E7715-3E5F-4C12-9309-F9CA7D50AFCA}" type="slidenum">
              <a:rPr lang="en-US">
                <a:ea typeface="ヒラギノ角ゴ Pro W3" charset="-128"/>
                <a:cs typeface="ヒラギノ角ゴ Pro W3"/>
              </a:rPr>
              <a:pPr>
                <a:defRPr/>
              </a:pPr>
              <a:t>‹#›</a:t>
            </a:fld>
            <a:endParaRPr lang="en-US">
              <a:ea typeface="ヒラギノ角ゴ Pro W3" charset="-128"/>
              <a:cs typeface="ヒラギノ角ゴ Pro W3"/>
            </a:endParaRPr>
          </a:p>
        </p:txBody>
      </p:sp>
      <p:pic>
        <p:nvPicPr>
          <p:cNvPr id="6149" name="Picture 11" descr="SCI_PPT_templ4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637222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433388"/>
            <a:ext cx="63722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739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7" r:id="rId1"/>
    <p:sldLayoutId id="2147484608" r:id="rId2"/>
    <p:sldLayoutId id="2147484609" r:id="rId3"/>
    <p:sldLayoutId id="2147484610" r:id="rId4"/>
    <p:sldLayoutId id="2147484611" r:id="rId5"/>
    <p:sldLayoutId id="2147484612" r:id="rId6"/>
    <p:sldLayoutId id="2147484613" r:id="rId7"/>
    <p:sldLayoutId id="2147484614" r:id="rId8"/>
    <p:sldLayoutId id="2147484615" r:id="rId9"/>
    <p:sldLayoutId id="2147484616" r:id="rId10"/>
    <p:sldLayoutId id="2147484617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99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9999"/>
          </a:solidFill>
          <a:latin typeface="Lucida Sans" pitchFamily="34" charset="0"/>
          <a:ea typeface="ヒラギノ角ゴ Pro W3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9999"/>
          </a:solidFill>
          <a:latin typeface="Lucida Sans" pitchFamily="34" charset="0"/>
          <a:ea typeface="ヒラギノ角ゴ Pro W3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9999"/>
          </a:solidFill>
          <a:latin typeface="Lucida Sans" pitchFamily="34" charset="0"/>
          <a:ea typeface="ヒラギノ角ゴ Pro W3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9999"/>
          </a:solidFill>
          <a:latin typeface="Lucida Sans" pitchFamily="34" charset="0"/>
          <a:ea typeface="ヒラギノ角ゴ Pro W3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9999"/>
          </a:solidFill>
          <a:latin typeface="Lucida Sans" pitchFamily="34" charset="0"/>
          <a:ea typeface="ヒラギノ角ゴ Pro W3"/>
          <a:cs typeface="ヒラギノ角ゴ Pro W3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9999"/>
          </a:solidFill>
          <a:latin typeface="Lucida Sans" pitchFamily="34" charset="0"/>
          <a:ea typeface="ヒラギノ角ゴ Pro W3"/>
          <a:cs typeface="ヒラギノ角ゴ Pro W3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9999"/>
          </a:solidFill>
          <a:latin typeface="Lucida Sans" pitchFamily="34" charset="0"/>
          <a:ea typeface="ヒラギノ角ゴ Pro W3"/>
          <a:cs typeface="ヒラギノ角ゴ Pro W3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9999"/>
          </a:solidFill>
          <a:latin typeface="Lucida Sans" pitchFamily="34" charset="0"/>
          <a:ea typeface="ヒラギノ角ゴ Pro W3"/>
          <a:cs typeface="ヒラギノ角ゴ Pro W3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99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chemeClr val="bg2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chemeClr val="bg2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chemeClr val="bg2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84313"/>
            <a:ext cx="777240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53188"/>
            <a:ext cx="19050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 b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>
                <a:latin typeface="Lucida Sans"/>
                <a:ea typeface="ヒラギノ角ゴ Pro W3"/>
                <a:cs typeface="ヒラギノ角ゴ Pro W3"/>
              </a:rPr>
              <a:t>John Womersley</a:t>
            </a:r>
            <a:endParaRPr lang="en-US">
              <a:latin typeface="Lucida Sans"/>
              <a:ea typeface="ヒラギノ角ゴ Pro W3"/>
              <a:cs typeface="ヒラギノ角ゴ Pro W3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19050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rgbClr val="000000"/>
                </a:solidFill>
                <a:latin typeface="Lucida Sans" pitchFamily="34" charset="0"/>
              </a:defRPr>
            </a:lvl1pPr>
          </a:lstStyle>
          <a:p>
            <a:pPr>
              <a:defRPr/>
            </a:pPr>
            <a:fld id="{CCCD9667-C982-41FA-9879-D08B791002AA}" type="slidenum">
              <a:rPr lang="en-US">
                <a:ea typeface="ヒラギノ角ゴ Pro W3" charset="-128"/>
                <a:cs typeface="ヒラギノ角ゴ Pro W3"/>
              </a:rPr>
              <a:pPr>
                <a:defRPr/>
              </a:pPr>
              <a:t>‹#›</a:t>
            </a:fld>
            <a:endParaRPr lang="en-US">
              <a:ea typeface="ヒラギノ角ゴ Pro W3" charset="-128"/>
              <a:cs typeface="ヒラギノ角ゴ Pro W3"/>
            </a:endParaRPr>
          </a:p>
        </p:txBody>
      </p:sp>
      <p:pic>
        <p:nvPicPr>
          <p:cNvPr id="3077" name="Picture 11" descr="SCI_PPT_templ4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637222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433388"/>
            <a:ext cx="63722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523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9" r:id="rId1"/>
    <p:sldLayoutId id="2147484620" r:id="rId2"/>
    <p:sldLayoutId id="2147484621" r:id="rId3"/>
    <p:sldLayoutId id="2147484622" r:id="rId4"/>
    <p:sldLayoutId id="2147484623" r:id="rId5"/>
    <p:sldLayoutId id="2147484624" r:id="rId6"/>
    <p:sldLayoutId id="2147484625" r:id="rId7"/>
    <p:sldLayoutId id="2147484626" r:id="rId8"/>
    <p:sldLayoutId id="2147484627" r:id="rId9"/>
    <p:sldLayoutId id="2147484628" r:id="rId10"/>
    <p:sldLayoutId id="2147484629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99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9999"/>
          </a:solidFill>
          <a:latin typeface="Lucida Sans" pitchFamily="34" charset="0"/>
          <a:ea typeface="ヒラギノ角ゴ Pro W3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9999"/>
          </a:solidFill>
          <a:latin typeface="Lucida Sans" pitchFamily="34" charset="0"/>
          <a:ea typeface="ヒラギノ角ゴ Pro W3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9999"/>
          </a:solidFill>
          <a:latin typeface="Lucida Sans" pitchFamily="34" charset="0"/>
          <a:ea typeface="ヒラギノ角ゴ Pro W3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9999"/>
          </a:solidFill>
          <a:latin typeface="Lucida Sans" pitchFamily="34" charset="0"/>
          <a:ea typeface="ヒラギノ角ゴ Pro W3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9999"/>
          </a:solidFill>
          <a:latin typeface="Lucida Sans" pitchFamily="34" charset="0"/>
          <a:ea typeface="ヒラギノ角ゴ Pro W3"/>
          <a:cs typeface="ヒラギノ角ゴ Pro W3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9999"/>
          </a:solidFill>
          <a:latin typeface="Lucida Sans" pitchFamily="34" charset="0"/>
          <a:ea typeface="ヒラギノ角ゴ Pro W3"/>
          <a:cs typeface="ヒラギノ角ゴ Pro W3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9999"/>
          </a:solidFill>
          <a:latin typeface="Lucida Sans" pitchFamily="34" charset="0"/>
          <a:ea typeface="ヒラギノ角ゴ Pro W3"/>
          <a:cs typeface="ヒラギノ角ゴ Pro W3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9999"/>
          </a:solidFill>
          <a:latin typeface="Lucida Sans" pitchFamily="34" charset="0"/>
          <a:ea typeface="ヒラギノ角ゴ Pro W3"/>
          <a:cs typeface="ヒラギノ角ゴ Pro W3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99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chemeClr val="bg2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chemeClr val="bg2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chemeClr val="bg2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sz="20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/>
              </a:defRPr>
            </a:lvl1pPr>
          </a:lstStyle>
          <a:p>
            <a:fld id="{3B71CF63-E52F-6545-ABFD-5199A282D1B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5" name="Picture 19" descr="STFC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5294313"/>
            <a:ext cx="7580312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4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632" r:id="rId2"/>
    <p:sldLayoutId id="2147484633" r:id="rId3"/>
    <p:sldLayoutId id="2147484634" r:id="rId4"/>
    <p:sldLayoutId id="2147484635" r:id="rId5"/>
    <p:sldLayoutId id="2147484636" r:id="rId6"/>
    <p:sldLayoutId id="2147484637" r:id="rId7"/>
    <p:sldLayoutId id="2147484638" r:id="rId8"/>
    <p:sldLayoutId id="2147484639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/>
          <a:ea typeface="+mj-ea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www.hm-treasury.gov.uk/home.htm" TargetMode="External"/><Relationship Id="rId3" Type="http://schemas.openxmlformats.org/officeDocument/2006/relationships/image" Target="../media/image20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5813" y="1772816"/>
            <a:ext cx="7500937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ヒラギノ角ゴ Pro W3" pitchFamily="84" charset="-128"/>
                <a:cs typeface="+mn-cs"/>
              </a:rPr>
              <a:t>Particle Physics Theory</a:t>
            </a:r>
            <a:br>
              <a:rPr lang="en-GB" sz="4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ヒラギノ角ゴ Pro W3" pitchFamily="84" charset="-128"/>
                <a:cs typeface="+mn-cs"/>
              </a:rPr>
            </a:br>
            <a:r>
              <a:rPr lang="en-GB" sz="4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ヒラギノ角ゴ Pro W3" pitchFamily="84" charset="-128"/>
                <a:cs typeface="+mn-cs"/>
              </a:rPr>
              <a:t>Town Meeting 2012</a:t>
            </a:r>
          </a:p>
          <a:p>
            <a:pPr algn="ctr">
              <a:defRPr/>
            </a:pPr>
            <a:endParaRPr lang="en-GB" sz="44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ヒラギノ角ゴ Pro W3" pitchFamily="84" charset="-128"/>
              <a:cs typeface="+mn-cs"/>
            </a:endParaRPr>
          </a:p>
          <a:p>
            <a:pPr algn="ctr">
              <a:defRPr/>
            </a:pPr>
            <a:r>
              <a:rPr lang="en-GB" dirty="0" smtClean="0">
                <a:latin typeface="Calibri" pitchFamily="34" charset="0"/>
                <a:ea typeface="ヒラギノ角ゴ Pro W3" pitchFamily="84" charset="-128"/>
                <a:cs typeface="+mn-cs"/>
              </a:rPr>
              <a:t>Professor John Womersley </a:t>
            </a:r>
          </a:p>
          <a:p>
            <a:pPr algn="ctr">
              <a:defRPr/>
            </a:pPr>
            <a:r>
              <a:rPr lang="en-GB" dirty="0" smtClean="0">
                <a:latin typeface="Calibri" pitchFamily="34" charset="0"/>
                <a:ea typeface="ヒラギノ角ゴ Pro W3" pitchFamily="84" charset="-128"/>
                <a:cs typeface="+mn-cs"/>
              </a:rPr>
              <a:t>Science and Technology Facilities Council</a:t>
            </a:r>
          </a:p>
          <a:p>
            <a:pPr algn="ctr">
              <a:defRPr/>
            </a:pPr>
            <a:endParaRPr lang="en-GB" dirty="0">
              <a:latin typeface="Calibri" pitchFamily="34" charset="0"/>
              <a:ea typeface="ヒラギノ角ゴ Pro W3" pitchFamily="84" charset="-128"/>
              <a:cs typeface="+mn-cs"/>
            </a:endParaRPr>
          </a:p>
          <a:p>
            <a:pPr algn="ctr">
              <a:defRPr/>
            </a:pPr>
            <a:r>
              <a:rPr lang="en-GB" dirty="0" smtClean="0">
                <a:latin typeface="Calibri" pitchFamily="34" charset="0"/>
                <a:ea typeface="ヒラギノ角ゴ Pro W3" pitchFamily="84" charset="-128"/>
                <a:cs typeface="+mn-cs"/>
              </a:rPr>
              <a:t>19</a:t>
            </a:r>
            <a:r>
              <a:rPr lang="en-GB" baseline="30000" dirty="0" smtClean="0">
                <a:latin typeface="Calibri" pitchFamily="34" charset="0"/>
                <a:ea typeface="ヒラギノ角ゴ Pro W3" pitchFamily="84" charset="-128"/>
                <a:cs typeface="+mn-cs"/>
              </a:rPr>
              <a:t>th</a:t>
            </a:r>
            <a:r>
              <a:rPr lang="en-GB" dirty="0" smtClean="0">
                <a:latin typeface="Calibri" pitchFamily="34" charset="0"/>
                <a:ea typeface="ヒラギノ角ゴ Pro W3" pitchFamily="84" charset="-128"/>
                <a:cs typeface="+mn-cs"/>
              </a:rPr>
              <a:t> </a:t>
            </a:r>
            <a:r>
              <a:rPr lang="en-GB" dirty="0" smtClean="0">
                <a:latin typeface="Calibri" pitchFamily="34" charset="0"/>
                <a:ea typeface="ヒラギノ角ゴ Pro W3" pitchFamily="84" charset="-128"/>
                <a:cs typeface="+mn-cs"/>
              </a:rPr>
              <a:t>December 2012</a:t>
            </a:r>
            <a:endParaRPr lang="en-GB" dirty="0">
              <a:latin typeface="Lucida Grande" pitchFamily="84" charset="0"/>
              <a:ea typeface="ヒラギノ角ゴ Pro W3" pitchFamily="8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39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549275"/>
            <a:ext cx="7596187" cy="1007517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3C8C93"/>
                </a:solidFill>
                <a:latin typeface="Calibri" pitchFamily="34" charset="0"/>
              </a:rPr>
              <a:t>Advanced LIGO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73238"/>
            <a:ext cx="7772400" cy="4538662"/>
          </a:xfrm>
        </p:spPr>
        <p:txBody>
          <a:bodyPr/>
          <a:lstStyle/>
          <a:p>
            <a:pPr>
              <a:defRPr/>
            </a:pPr>
            <a:r>
              <a:rPr lang="en-GB" sz="2400" dirty="0" smtClean="0">
                <a:latin typeface="Calibri"/>
                <a:cs typeface="Calibri"/>
              </a:rPr>
              <a:t>The LIGO international collaboration have been considering relocating one of the </a:t>
            </a:r>
            <a:r>
              <a:rPr lang="en-GB" sz="2400" dirty="0" err="1" smtClean="0">
                <a:latin typeface="Calibri"/>
                <a:cs typeface="Calibri"/>
              </a:rPr>
              <a:t>AdLIGO</a:t>
            </a:r>
            <a:r>
              <a:rPr lang="en-GB" sz="2400" dirty="0" smtClean="0">
                <a:latin typeface="Calibri"/>
                <a:cs typeface="Calibri"/>
              </a:rPr>
              <a:t> interferometers in the US to India to extend the scientific reach of the detector array. </a:t>
            </a:r>
          </a:p>
          <a:p>
            <a:pPr>
              <a:defRPr/>
            </a:pPr>
            <a:r>
              <a:rPr lang="en-GB" sz="2400" dirty="0" smtClean="0">
                <a:latin typeface="Calibri"/>
                <a:cs typeface="Calibri"/>
              </a:rPr>
              <a:t>Strong science case has now been supported by  the outcome of an intensive feasibility study that meets the necessary short-term requirements for the LIGO-India project to move forward.</a:t>
            </a:r>
          </a:p>
          <a:p>
            <a:pPr>
              <a:defRPr/>
            </a:pPr>
            <a:endParaRPr lang="en-GB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  <a:buFont typeface="Symbol" pitchFamily="18" charset="2"/>
              <a:buChar char=""/>
              <a:defRPr/>
            </a:pPr>
            <a:endParaRPr lang="en-GB" sz="2400" b="1" dirty="0" smtClean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  <a:buFont typeface="Symbol" pitchFamily="18" charset="2"/>
              <a:buChar char=""/>
              <a:defRPr/>
            </a:pPr>
            <a:endParaRPr lang="en-GB" sz="2400" b="1" dirty="0" smtClean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  <a:buFont typeface="Symbol" pitchFamily="18" charset="2"/>
              <a:buChar char=""/>
              <a:defRPr/>
            </a:pPr>
            <a:endParaRPr lang="en-US" sz="240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454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85938" y="357188"/>
            <a:ext cx="6372225" cy="908050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3C8C93"/>
                </a:solidFill>
                <a:latin typeface="Calibri" pitchFamily="34" charset="0"/>
              </a:rPr>
              <a:t>Accelerator R&amp;D</a:t>
            </a:r>
          </a:p>
        </p:txBody>
      </p:sp>
      <p:pic>
        <p:nvPicPr>
          <p:cNvPr id="35843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075" y="4352925"/>
            <a:ext cx="7462838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241425"/>
            <a:ext cx="7772400" cy="5040313"/>
          </a:xfrm>
        </p:spPr>
        <p:txBody>
          <a:bodyPr/>
          <a:lstStyle/>
          <a:p>
            <a:pPr eaLnBrk="1" hangingPunct="1"/>
            <a:r>
              <a:rPr lang="en-GB" sz="2400" dirty="0" smtClean="0">
                <a:latin typeface="Calibri" pitchFamily="34" charset="0"/>
              </a:rPr>
              <a:t>The Accelerator Strategy Board continues to provide strategic programme advice</a:t>
            </a:r>
          </a:p>
          <a:p>
            <a:pPr lvl="1" eaLnBrk="1" hangingPunct="1"/>
            <a:r>
              <a:rPr lang="en-GB" sz="2200" dirty="0" smtClean="0">
                <a:solidFill>
                  <a:srgbClr val="3C8C93"/>
                </a:solidFill>
                <a:latin typeface="Calibri" pitchFamily="34" charset="0"/>
              </a:rPr>
              <a:t>Set out the strategy, programme and future funding level for electron, laser-plasma and proton accelerator R&amp;D </a:t>
            </a:r>
          </a:p>
          <a:p>
            <a:pPr lvl="1" eaLnBrk="1" hangingPunct="1"/>
            <a:r>
              <a:rPr lang="en-GB" sz="2200" dirty="0" smtClean="0">
                <a:solidFill>
                  <a:srgbClr val="3C8C93"/>
                </a:solidFill>
                <a:latin typeface="Calibri" pitchFamily="34" charset="0"/>
              </a:rPr>
              <a:t>Review 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STFC’s accelerator R&amp;D programme over 2011 and 2012</a:t>
            </a:r>
          </a:p>
          <a:p>
            <a:pPr lvl="1" eaLnBrk="1" hangingPunct="1"/>
            <a:r>
              <a:rPr lang="en-GB" sz="2200" dirty="0" smtClean="0">
                <a:solidFill>
                  <a:srgbClr val="3C8C93"/>
                </a:solidFill>
                <a:latin typeface="Calibri" pitchFamily="34" charset="0"/>
              </a:rPr>
              <a:t>Good progress continues to be made</a:t>
            </a:r>
          </a:p>
        </p:txBody>
      </p:sp>
    </p:spTree>
    <p:extLst>
      <p:ext uri="{BB962C8B-B14F-4D97-AF65-F5344CB8AC3E}">
        <p14:creationId xmlns:p14="http://schemas.microsoft.com/office/powerpoint/2010/main" val="1432388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0125" y="357188"/>
            <a:ext cx="7596188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3C8C93"/>
                </a:solidFill>
                <a:latin typeface="Calibri" pitchFamily="34" charset="0"/>
              </a:rPr>
              <a:t>Accelerator R&amp;D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375" y="1428750"/>
            <a:ext cx="7772400" cy="45386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Symbol" pitchFamily="18" charset="2"/>
              <a:buChar char="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In 2011, STFC reviewed accelerator proposals for MICE, FETS and Target Studies and core support for the John Adams Institute 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Char char="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The mid-term review of the Cockcroft Institute and a review the science programme managed by STFC’s accelerator department, ASTEC, took place in 2012.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 lvl="1" eaLnBrk="1" hangingPunct="1"/>
            <a:r>
              <a:rPr lang="en-GB" sz="2200" dirty="0" smtClean="0">
                <a:solidFill>
                  <a:srgbClr val="3C8C93"/>
                </a:solidFill>
                <a:latin typeface="Calibri" pitchFamily="34" charset="0"/>
              </a:rPr>
              <a:t>In particular, wanted to understand the synergies and benefits of co-location as well as fit with STFC strategy</a:t>
            </a:r>
            <a:endParaRPr lang="en-GB" sz="22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buFont typeface="Symbol" pitchFamily="18" charset="2"/>
              <a:buChar char="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The outcome of the reviews was reported to the Science Board meeting in December 2012.  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Char char="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These reviews complete the evaluation of STFC’s accelerator R&amp;D programme. 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Char char="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Outcomes will be fed into the ASB’s work on developing the Accelerator Roadmap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GB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610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5656" y="404664"/>
            <a:ext cx="6372225" cy="90805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6666"/>
                </a:solidFill>
                <a:latin typeface="Calibri" pitchFamily="34" charset="0"/>
              </a:rPr>
              <a:t>Nuclear Physics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9" y="1412776"/>
            <a:ext cx="3888432" cy="2304727"/>
          </a:xfrm>
        </p:spPr>
        <p:txBody>
          <a:bodyPr/>
          <a:lstStyle/>
          <a:p>
            <a:pPr eaLnBrk="1" hangingPunct="1"/>
            <a:r>
              <a:rPr lang="en-GB" sz="2200" dirty="0" smtClean="0">
                <a:latin typeface="Calibri" pitchFamily="34" charset="0"/>
              </a:rPr>
              <a:t>A new generation of facilities offering beams of highly unstable ions promises breakthroughs in understanding the behaviour and origin of hadrons and nuclei</a:t>
            </a:r>
          </a:p>
        </p:txBody>
      </p:sp>
      <p:pic>
        <p:nvPicPr>
          <p:cNvPr id="96259" name="Picture 4" descr="065_7_11_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3599947" cy="215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0" name="Rectangle 6"/>
          <p:cNvSpPr>
            <a:spLocks noChangeArrowheads="1"/>
          </p:cNvSpPr>
          <p:nvPr/>
        </p:nvSpPr>
        <p:spPr bwMode="auto">
          <a:xfrm>
            <a:off x="683568" y="3789040"/>
            <a:ext cx="8136904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"/>
            </a:pP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ea typeface="ヒラギノ角ゴ Pro W3" charset="-128"/>
                <a:cs typeface="Calibri" pitchFamily="34" charset="0"/>
              </a:rPr>
              <a:t>UK groups have won time on a range of international facilities and lead many international physics programmes at facilities such as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  <a:ea typeface="ヒラギノ角ゴ Pro W3" charset="-128"/>
                <a:cs typeface="Calibri" pitchFamily="34" charset="0"/>
              </a:rPr>
              <a:t>Isolde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ea typeface="ヒラギノ角ゴ Pro W3" charset="-128"/>
                <a:cs typeface="Calibri" pitchFamily="34" charset="0"/>
              </a:rPr>
              <a:t>, Jyvaskyla, GSI, </a:t>
            </a:r>
            <a:r>
              <a:rPr lang="en-US" sz="2200" dirty="0" err="1" smtClean="0">
                <a:solidFill>
                  <a:srgbClr val="000000"/>
                </a:solidFill>
                <a:latin typeface="Calibri" pitchFamily="34" charset="0"/>
                <a:ea typeface="ヒラギノ角ゴ Pro W3" charset="-128"/>
                <a:cs typeface="Calibri" pitchFamily="34" charset="0"/>
              </a:rPr>
              <a:t>MaxLab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ea typeface="ヒラギノ角ゴ Pro W3" charset="-128"/>
                <a:cs typeface="Calibri" pitchFamily="34" charset="0"/>
              </a:rPr>
              <a:t>, GANIL and JLAB, and continue to play a key role in the LHC ALICE project at CERN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"/>
            </a:pPr>
            <a:r>
              <a:rPr lang="en-GB" sz="2200" dirty="0" smtClean="0">
                <a:solidFill>
                  <a:srgbClr val="000000"/>
                </a:solidFill>
                <a:latin typeface="Calibri" pitchFamily="34" charset="0"/>
                <a:ea typeface="ヒラギノ角ゴ Pro W3" charset="-128"/>
                <a:cs typeface="ヒラギノ角ゴ Pro W3"/>
              </a:rPr>
              <a:t>Our </a:t>
            </a:r>
            <a:r>
              <a:rPr lang="en-GB" sz="2200" dirty="0">
                <a:solidFill>
                  <a:srgbClr val="000000"/>
                </a:solidFill>
                <a:latin typeface="Calibri" pitchFamily="34" charset="0"/>
                <a:ea typeface="ヒラギノ角ゴ Pro W3" charset="-128"/>
                <a:cs typeface="ヒラギノ角ゴ Pro W3"/>
              </a:rPr>
              <a:t>highest priority in nuclear physics is to participate in the </a:t>
            </a:r>
            <a:r>
              <a:rPr lang="en-GB" sz="2200" dirty="0" err="1">
                <a:solidFill>
                  <a:srgbClr val="006666"/>
                </a:solidFill>
                <a:latin typeface="Calibri" pitchFamily="34" charset="0"/>
                <a:ea typeface="ヒラギノ角ゴ Pro W3" charset="-128"/>
                <a:cs typeface="ヒラギノ角ゴ Pro W3"/>
              </a:rPr>
              <a:t>NuSTAR</a:t>
            </a:r>
            <a:r>
              <a:rPr lang="en-GB" sz="2200" dirty="0">
                <a:solidFill>
                  <a:srgbClr val="000000"/>
                </a:solidFill>
                <a:latin typeface="Calibri" pitchFamily="34" charset="0"/>
                <a:ea typeface="ヒラギノ角ゴ Pro W3" charset="-128"/>
                <a:cs typeface="ヒラギノ角ゴ Pro W3"/>
              </a:rPr>
              <a:t> experiment at the Facility for Antiproton and Ion Research, the new European laboratory being constructed at GSI in Darmstadt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GB" sz="1600" dirty="0">
              <a:solidFill>
                <a:srgbClr val="000000"/>
              </a:solidFill>
              <a:latin typeface="Calibri" pitchFamily="34" charset="0"/>
              <a:ea typeface="ヒラギノ角ゴ Pro W3" charset="-128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86503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0125" y="357188"/>
            <a:ext cx="7596188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3C8C93"/>
                </a:solidFill>
                <a:latin typeface="Calibri" pitchFamily="34" charset="0"/>
              </a:rPr>
              <a:t>Nuclear Physics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375" y="1428750"/>
            <a:ext cx="7772400" cy="45386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Symbol" pitchFamily="18" charset="2"/>
              <a:buChar char="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A number of new opportunities have been under consideration by the NP community.  These include: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en-GB" sz="2200" dirty="0" smtClean="0">
                <a:latin typeface="Calibri" pitchFamily="34" charset="0"/>
                <a:cs typeface="Calibri" pitchFamily="34" charset="0"/>
              </a:rPr>
              <a:t>future UK contributions to the Jefferson Lab upgrade in US, 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en-GB" sz="2200" dirty="0" smtClean="0">
                <a:latin typeface="Calibri" pitchFamily="34" charset="0"/>
                <a:cs typeface="Calibri" pitchFamily="34" charset="0"/>
              </a:rPr>
              <a:t>future ISOL facilities (ISOLDE), and 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en-GB" sz="2200" dirty="0" smtClean="0">
                <a:latin typeface="Calibri" pitchFamily="34" charset="0"/>
                <a:cs typeface="Calibri" pitchFamily="34" charset="0"/>
              </a:rPr>
              <a:t>upgrades for the ALICE, AGATA and </a:t>
            </a:r>
            <a:r>
              <a:rPr lang="en-GB" sz="2200" dirty="0" err="1" smtClean="0">
                <a:latin typeface="Calibri" pitchFamily="34" charset="0"/>
                <a:cs typeface="Calibri" pitchFamily="34" charset="0"/>
              </a:rPr>
              <a:t>NuSTAR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 detectors. 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SoIs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for three of these proposals are being submitted to Science Board for consideration in April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The NP advisory panel is also embarking on an update to its community roadmap.  This update, together with the supporting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SoIs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, will provide an important input to the programmatic review.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Char char=""/>
            </a:pPr>
            <a:endParaRPr lang="en-GB" sz="24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8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0125" y="357188"/>
            <a:ext cx="6812235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3C8C93"/>
                </a:solidFill>
                <a:latin typeface="Calibri" pitchFamily="34" charset="0"/>
              </a:rPr>
              <a:t>FAIR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375" y="1428750"/>
            <a:ext cx="7772400" cy="45386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Symbol" pitchFamily="18" charset="2"/>
              <a:buChar char="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The FAIR Council has created an Associate Partner status and has invited the UK to consider such status. 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Char char="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The NP community and Science Board considered that it would be in the UK’s strategic interests to be an Associate member of FAIR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Char char="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Financial costs of ~£600k pa (0.5% of operating costs) 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Char char="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UK’s status would be valid until 3 years after the start of operation i.e. to 2020 on current schedules.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Char char="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STFC Council has now endorsed this approach which will be taken forward during the coming year.</a:t>
            </a:r>
            <a:endParaRPr lang="en-GB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30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476250"/>
            <a:ext cx="6372225" cy="908050"/>
          </a:xfrm>
        </p:spPr>
        <p:txBody>
          <a:bodyPr/>
          <a:lstStyle/>
          <a:p>
            <a:r>
              <a:rPr lang="en-GB" b="1" dirty="0" smtClean="0">
                <a:solidFill>
                  <a:srgbClr val="3C8C93"/>
                </a:solidFill>
                <a:latin typeface="Calibri" pitchFamily="34" charset="0"/>
              </a:rPr>
              <a:t>Consolidated Grants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412875"/>
            <a:ext cx="8029575" cy="4968875"/>
          </a:xfrm>
        </p:spPr>
        <p:txBody>
          <a:bodyPr/>
          <a:lstStyle/>
          <a:p>
            <a:pPr marL="324000" indent="-324000">
              <a:defRPr/>
            </a:pPr>
            <a:r>
              <a:rPr lang="en-GB" sz="2400" dirty="0" smtClean="0">
                <a:latin typeface="Calibri" pitchFamily="34" charset="0"/>
              </a:rPr>
              <a:t>Existing standard and rolling grant mechanisms have now been replaced by a single consolidated grant scheme</a:t>
            </a:r>
          </a:p>
          <a:p>
            <a:pPr marL="724050" lvl="1" indent="-324000">
              <a:defRPr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Not a major change for Particle Physics</a:t>
            </a:r>
          </a:p>
          <a:p>
            <a:pPr marL="724050" lvl="1" indent="-324000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Continued support for core posts and R&amp;D and early stage technology development in universities</a:t>
            </a:r>
            <a:endParaRPr lang="en-GB" sz="2400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>
              <a:defRPr/>
            </a:pPr>
            <a:r>
              <a:rPr lang="en-GB" sz="2400" dirty="0" smtClean="0">
                <a:latin typeface="Calibri" pitchFamily="34" charset="0"/>
              </a:rPr>
              <a:t>2011 PPGP Theory grants round was one of the first to use consolidated grants mechanism </a:t>
            </a:r>
          </a:p>
          <a:p>
            <a:pPr lvl="1">
              <a:defRPr/>
            </a:pPr>
            <a:r>
              <a:rPr lang="en-GB" dirty="0" smtClean="0">
                <a:latin typeface="Calibri" pitchFamily="34" charset="0"/>
              </a:rPr>
              <a:t>Some points of clarification needed but overall has worked well</a:t>
            </a:r>
          </a:p>
          <a:p>
            <a:pPr lvl="1">
              <a:defRPr/>
            </a:pPr>
            <a:r>
              <a:rPr lang="en-GB" dirty="0" smtClean="0">
                <a:latin typeface="Calibri"/>
                <a:ea typeface="Calibri"/>
                <a:cs typeface="Times New Roman"/>
              </a:rPr>
              <a:t>the </a:t>
            </a:r>
            <a:r>
              <a:rPr lang="en-GB" dirty="0">
                <a:latin typeface="Calibri"/>
                <a:ea typeface="Calibri"/>
                <a:cs typeface="Times New Roman"/>
              </a:rPr>
              <a:t>next Particle Physics Theory Grants </a:t>
            </a:r>
            <a:r>
              <a:rPr lang="en-GB" dirty="0" smtClean="0">
                <a:latin typeface="Calibri"/>
                <a:ea typeface="Calibri"/>
                <a:cs typeface="Times New Roman"/>
              </a:rPr>
              <a:t>round is now underway.</a:t>
            </a:r>
            <a:r>
              <a:rPr lang="en-GB" dirty="0">
                <a:latin typeface="Calibri"/>
                <a:ea typeface="Calibri"/>
                <a:cs typeface="Times New Roman"/>
              </a:rPr>
              <a:t> </a:t>
            </a:r>
            <a:endParaRPr lang="en-GB" dirty="0" smtClean="0">
              <a:latin typeface="Calibri" pitchFamily="34" charset="0"/>
            </a:endParaRPr>
          </a:p>
          <a:p>
            <a:r>
              <a:rPr lang="en-GB" sz="2400" dirty="0" err="1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Wakeham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 re-investment will help us to maintain support for this round, though funding remains tight</a:t>
            </a:r>
          </a:p>
          <a:p>
            <a:pPr>
              <a:defRPr/>
            </a:pPr>
            <a:endParaRPr lang="en-GB" sz="2400" dirty="0" smtClean="0">
              <a:latin typeface="Calibri" pitchFamily="34" charset="0"/>
            </a:endParaRPr>
          </a:p>
          <a:p>
            <a:pPr>
              <a:buFontTx/>
              <a:buNone/>
              <a:defRPr/>
            </a:pPr>
            <a:endParaRPr lang="en-GB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803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1547664" y="476672"/>
            <a:ext cx="6372225" cy="90805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3C8C93"/>
                </a:solidFill>
                <a:latin typeface="Calibri" pitchFamily="34" charset="0"/>
              </a:rPr>
              <a:t>Consolidated Grants</a:t>
            </a:r>
            <a:endParaRPr lang="en-US" b="1" dirty="0" smtClean="0">
              <a:solidFill>
                <a:srgbClr val="3C8C93"/>
              </a:solidFill>
              <a:latin typeface="Calibri" pitchFamily="34" charset="0"/>
            </a:endParaRPr>
          </a:p>
        </p:txBody>
      </p:sp>
      <p:sp>
        <p:nvSpPr>
          <p:cNvPr id="107522" name="Content Placeholder 2"/>
          <p:cNvSpPr>
            <a:spLocks noGrp="1"/>
          </p:cNvSpPr>
          <p:nvPr>
            <p:ph idx="4294967295"/>
          </p:nvPr>
        </p:nvSpPr>
        <p:spPr>
          <a:xfrm>
            <a:off x="684213" y="1341438"/>
            <a:ext cx="7991475" cy="5111898"/>
          </a:xfrm>
        </p:spPr>
        <p:txBody>
          <a:bodyPr/>
          <a:lstStyle/>
          <a:p>
            <a:pPr lvl="0"/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The 2012 PPGP Experiment grants round, which underpins the UK’s particle physics research and exploitation programme, completed.  Grants announced October 2012</a:t>
            </a:r>
          </a:p>
          <a:p>
            <a:pPr marL="342000" indent="-342000" eaLnBrk="1" hangingPunct="1">
              <a:lnSpc>
                <a:spcPts val="2800"/>
              </a:lnSpc>
              <a:defRPr/>
            </a:pPr>
            <a:r>
              <a:rPr lang="en-US" sz="2400" dirty="0" smtClean="0">
                <a:latin typeface="Calibri" charset="0"/>
              </a:rPr>
              <a:t>Strategic guidance from PPAN on n</a:t>
            </a:r>
            <a:r>
              <a:rPr lang="en-US" sz="2400" dirty="0" smtClean="0">
                <a:latin typeface="Calibri" pitchFamily="34" charset="0"/>
              </a:rPr>
              <a:t>eed for some additional small scale activities to keep options for the future and some vitality in the programme</a:t>
            </a:r>
          </a:p>
          <a:p>
            <a:pPr lvl="1" eaLnBrk="1" hangingPunct="1">
              <a:buFontTx/>
              <a:buChar char="-"/>
            </a:pPr>
            <a:r>
              <a:rPr lang="en-US" dirty="0">
                <a:latin typeface="Calibri" pitchFamily="34" charset="0"/>
              </a:rPr>
              <a:t>F</a:t>
            </a:r>
            <a:r>
              <a:rPr lang="en-US" dirty="0" smtClean="0">
                <a:latin typeface="Calibri" pitchFamily="34" charset="0"/>
              </a:rPr>
              <a:t>lexibility for Grants Panel used to award a small amount of FTE and travel to new activities (or existing activities currently not supported by STFC) where a strong science case made</a:t>
            </a:r>
          </a:p>
          <a:p>
            <a:pPr marL="342000" indent="-342000" eaLnBrk="1" hangingPunct="1">
              <a:lnSpc>
                <a:spcPts val="2800"/>
              </a:lnSpc>
              <a:buFont typeface="Symbol" pitchFamily="18" charset="2"/>
              <a:buChar char=""/>
              <a:defRPr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Coordinated 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the consolidated grants round with the ATLAS and CMS upgrade proposals.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342000" indent="-342000" eaLnBrk="1" hangingPunct="1">
              <a:lnSpc>
                <a:spcPts val="2800"/>
              </a:lnSpc>
              <a:buFont typeface="Symbol" pitchFamily="18" charset="2"/>
              <a:buChar char=""/>
              <a:defRPr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Sharp reduction in STFC capital allocation post-CSR means capital for grants will be limited by available funding</a:t>
            </a:r>
          </a:p>
          <a:p>
            <a:pPr marL="800100" lvl="2" indent="-399600" eaLnBrk="1" hangingPunct="1">
              <a:lnSpc>
                <a:spcPts val="2800"/>
              </a:lnSpc>
              <a:spcBef>
                <a:spcPts val="300"/>
              </a:spcBef>
              <a:buFontTx/>
              <a:buChar char="-"/>
              <a:defRPr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options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to manage impact of reduced capital being considered</a:t>
            </a:r>
          </a:p>
          <a:p>
            <a:pPr marL="342900" lvl="1" indent="-342900" eaLnBrk="1" hangingPunct="1">
              <a:lnSpc>
                <a:spcPts val="2800"/>
              </a:lnSpc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ts val="3800"/>
              </a:lnSpc>
              <a:buFont typeface="Arial" charset="0"/>
              <a:buChar char="•"/>
              <a:defRPr/>
            </a:pPr>
            <a:endParaRPr lang="en-US" sz="2400" dirty="0">
              <a:latin typeface="Calibri" charset="0"/>
            </a:endParaRPr>
          </a:p>
          <a:p>
            <a:pPr eaLnBrk="1" hangingPunct="1">
              <a:lnSpc>
                <a:spcPts val="3800"/>
              </a:lnSpc>
              <a:buFont typeface="Arial" charset="0"/>
              <a:buChar char="•"/>
              <a:defRPr/>
            </a:pPr>
            <a:endParaRPr lang="en-US" sz="2400" dirty="0">
              <a:latin typeface="Calibri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GB" sz="2400" dirty="0">
              <a:latin typeface="Calibri" charset="0"/>
            </a:endParaRPr>
          </a:p>
        </p:txBody>
      </p:sp>
      <p:sp>
        <p:nvSpPr>
          <p:cNvPr id="31748" name="Date Placeholder 3"/>
          <p:cNvSpPr txBox="1">
            <a:spLocks noGrp="1"/>
          </p:cNvSpPr>
          <p:nvPr/>
        </p:nvSpPr>
        <p:spPr bwMode="auto">
          <a:xfrm>
            <a:off x="685800" y="6453188"/>
            <a:ext cx="19050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900">
              <a:solidFill>
                <a:srgbClr val="000000"/>
              </a:solidFill>
              <a:latin typeface="Lucida Sans" pitchFamily="34" charset="0"/>
              <a:ea typeface="ヒラギノ角ゴ Pro W3" charset="-128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697918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</a:rPr>
              <a:t>STFC Innovations</a:t>
            </a:r>
            <a:endParaRPr lang="en-GB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0808"/>
            <a:ext cx="7990656" cy="3657018"/>
          </a:xfrm>
        </p:spPr>
        <p:txBody>
          <a:bodyPr/>
          <a:lstStyle/>
          <a:p>
            <a:pPr lvl="0"/>
            <a:r>
              <a:rPr lang="en-GB" sz="2400" dirty="0" smtClean="0"/>
              <a:t>STFC </a:t>
            </a:r>
            <a:r>
              <a:rPr lang="en-GB" sz="2400" dirty="0"/>
              <a:t>External Innovations has made 5 awards under the CLASP Security Call and all projects are about to start</a:t>
            </a:r>
            <a:r>
              <a:rPr lang="en-GB" sz="2400" dirty="0" smtClean="0"/>
              <a:t>.</a:t>
            </a:r>
            <a:br>
              <a:rPr lang="en-GB" sz="2400" dirty="0" smtClean="0"/>
            </a:br>
            <a:endParaRPr lang="en-GB" sz="2400" dirty="0"/>
          </a:p>
          <a:p>
            <a:pPr lvl="0"/>
            <a:r>
              <a:rPr lang="en-GB" sz="2400" dirty="0"/>
              <a:t>The current CLASP Environment call is part way through taking advice from DEFRA, NERC and the Environment Agency to set and assess priority </a:t>
            </a:r>
            <a:r>
              <a:rPr lang="en-GB" sz="2400" dirty="0" smtClean="0"/>
              <a:t>areas</a:t>
            </a:r>
          </a:p>
          <a:p>
            <a:endParaRPr lang="en-GB" sz="2400" dirty="0" smtClean="0"/>
          </a:p>
          <a:p>
            <a:pPr lvl="0"/>
            <a:r>
              <a:rPr lang="en-GB" sz="2400" dirty="0" smtClean="0"/>
              <a:t>The </a:t>
            </a:r>
            <a:r>
              <a:rPr lang="en-GB" sz="2400" dirty="0"/>
              <a:t>2013 CLASP call theme is under discussion and is expected to be announced early </a:t>
            </a:r>
            <a:r>
              <a:rPr lang="en-GB" sz="2400" dirty="0" smtClean="0"/>
              <a:t>next year </a:t>
            </a:r>
            <a:endParaRPr lang="en-GB" sz="2400" dirty="0"/>
          </a:p>
          <a:p>
            <a:pPr>
              <a:spcAft>
                <a:spcPts val="1200"/>
              </a:spcAft>
            </a:pPr>
            <a:endParaRPr lang="en-GB" sz="2400" dirty="0" smtClean="0">
              <a:solidFill>
                <a:prstClr val="black"/>
              </a:solidFill>
              <a:ea typeface="ヒラギノ角ゴ Pro W3" pitchFamily="48" charset="-128"/>
            </a:endParaRP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889122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</a:rPr>
              <a:t>STFC Innovations</a:t>
            </a:r>
            <a:endParaRPr lang="en-GB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IPS </a:t>
            </a:r>
            <a:r>
              <a:rPr lang="en-GB" sz="2400" dirty="0"/>
              <a:t>Fellowships </a:t>
            </a:r>
            <a:endParaRPr lang="en-GB" sz="2400" dirty="0" smtClean="0"/>
          </a:p>
          <a:p>
            <a:r>
              <a:rPr lang="en-GB" sz="2400" dirty="0" smtClean="0"/>
              <a:t>co-funded </a:t>
            </a:r>
            <a:r>
              <a:rPr lang="en-GB" sz="2400" dirty="0"/>
              <a:t>technology transfer staff to support knowledge exchange from STFC’s research </a:t>
            </a:r>
            <a:r>
              <a:rPr lang="en-GB" sz="2400" dirty="0" smtClean="0"/>
              <a:t>base</a:t>
            </a:r>
            <a:endParaRPr lang="en-GB" sz="2400" dirty="0"/>
          </a:p>
          <a:p>
            <a:pPr lvl="0"/>
            <a:r>
              <a:rPr lang="en-GB" sz="2400" dirty="0"/>
              <a:t>There are now 5 IPS Fellows in post </a:t>
            </a:r>
            <a:endParaRPr lang="en-GB" sz="2400" dirty="0" smtClean="0"/>
          </a:p>
          <a:p>
            <a:pPr lvl="0"/>
            <a:r>
              <a:rPr lang="en-GB" sz="2400" dirty="0" smtClean="0"/>
              <a:t>The </a:t>
            </a:r>
            <a:r>
              <a:rPr lang="en-GB" sz="2400" dirty="0"/>
              <a:t>cohort now has critical mass and meets regularly to share best practice and facilitate new collaborations between their institutes.</a:t>
            </a:r>
          </a:p>
          <a:p>
            <a:pPr>
              <a:spcAft>
                <a:spcPts val="1200"/>
              </a:spcAft>
            </a:pPr>
            <a:endParaRPr lang="en-GB" sz="2400" dirty="0" smtClean="0">
              <a:solidFill>
                <a:prstClr val="black"/>
              </a:solidFill>
              <a:ea typeface="ヒラギノ角ゴ Pro W3" pitchFamily="48" charset="-128"/>
            </a:endParaRP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697224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Outline</a:t>
            </a:r>
            <a:endParaRPr lang="en-GB" sz="3600" dirty="0">
              <a:solidFill>
                <a:schemeClr val="accent1">
                  <a:lumMod val="50000"/>
                </a:schemeClr>
              </a:solidFill>
              <a:latin typeface="Calibri" charset="0"/>
              <a:ea typeface="ヒラギノ角ゴ Pro W3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500188"/>
            <a:ext cx="8172450" cy="3800475"/>
          </a:xfrm>
        </p:spPr>
        <p:txBody>
          <a:bodyPr/>
          <a:lstStyle/>
          <a:p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Updates on STFC and on the programme</a:t>
            </a:r>
          </a:p>
          <a:p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Looking forward to the next Spending Review</a:t>
            </a:r>
          </a:p>
          <a:p>
            <a:pPr lvl="1"/>
            <a:endParaRPr lang="en-GB" sz="2000" dirty="0" smtClean="0">
              <a:solidFill>
                <a:srgbClr val="000000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endParaRPr lang="en-GB" sz="2400" dirty="0" smtClean="0">
              <a:solidFill>
                <a:srgbClr val="000000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pPr>
              <a:buFontTx/>
              <a:buNone/>
            </a:pPr>
            <a:endParaRPr lang="en-GB" sz="2400" b="1" dirty="0">
              <a:solidFill>
                <a:srgbClr val="3C8C93"/>
              </a:solidFill>
              <a:latin typeface="Calibri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061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</a:rPr>
              <a:t>Education and Training</a:t>
            </a:r>
            <a:endParaRPr lang="en-GB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134672" cy="439248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400" dirty="0" smtClean="0">
                <a:solidFill>
                  <a:prstClr val="black"/>
                </a:solidFill>
                <a:ea typeface="ヒラギノ角ゴ Pro W3" pitchFamily="48" charset="-128"/>
              </a:rPr>
              <a:t>Departmental studentship quota </a:t>
            </a:r>
            <a:r>
              <a:rPr lang="en-GB" sz="2400" dirty="0" smtClean="0">
                <a:solidFill>
                  <a:prstClr val="black"/>
                </a:solidFill>
                <a:ea typeface="ヒラギノ角ゴ Pro W3" pitchFamily="48" charset="-128"/>
              </a:rPr>
              <a:t>allocations </a:t>
            </a:r>
            <a:r>
              <a:rPr lang="en-GB" sz="2400" dirty="0" smtClean="0">
                <a:solidFill>
                  <a:prstClr val="black"/>
                </a:solidFill>
                <a:ea typeface="ヒラギノ角ゴ Pro W3" pitchFamily="48" charset="-128"/>
              </a:rPr>
              <a:t>for 2012 and 2013 have now been announced</a:t>
            </a:r>
          </a:p>
          <a:p>
            <a:pPr>
              <a:spcAft>
                <a:spcPts val="1200"/>
              </a:spcAft>
            </a:pPr>
            <a:r>
              <a:rPr lang="en-GB" sz="2400" dirty="0" smtClean="0">
                <a:solidFill>
                  <a:prstClr val="black"/>
                </a:solidFill>
                <a:ea typeface="ヒラギノ角ゴ Pro W3" pitchFamily="48" charset="-128"/>
              </a:rPr>
              <a:t>ETCC is commencing a light touch review of the </a:t>
            </a:r>
            <a:r>
              <a:rPr lang="en-GB" sz="2400" dirty="0" smtClean="0">
                <a:solidFill>
                  <a:prstClr val="black"/>
                </a:solidFill>
                <a:ea typeface="ヒラギノ角ゴ Pro W3" pitchFamily="48" charset="-128"/>
              </a:rPr>
              <a:t>algorithm </a:t>
            </a:r>
            <a:endParaRPr lang="en-GB" sz="2400" dirty="0" smtClean="0">
              <a:solidFill>
                <a:prstClr val="black"/>
              </a:solidFill>
              <a:ea typeface="ヒラギノ角ゴ Pro W3" pitchFamily="48" charset="-128"/>
            </a:endParaRPr>
          </a:p>
          <a:p>
            <a:pPr>
              <a:spcAft>
                <a:spcPts val="1200"/>
              </a:spcAft>
            </a:pPr>
            <a:r>
              <a:rPr lang="en-GB" sz="2400" dirty="0" smtClean="0">
                <a:solidFill>
                  <a:prstClr val="black"/>
                </a:solidFill>
                <a:ea typeface="ヒラギノ角ゴ Pro W3" pitchFamily="48" charset="-128"/>
              </a:rPr>
              <a:t>Ernest Rutherford Fellowships-sifting and interviews to be held in Jan-Feb 2013, expect to make 12 awards. </a:t>
            </a:r>
          </a:p>
          <a:p>
            <a:pPr>
              <a:spcAft>
                <a:spcPts val="1200"/>
              </a:spcAft>
            </a:pPr>
            <a:r>
              <a:rPr lang="en-GB" sz="2400" dirty="0" smtClean="0">
                <a:solidFill>
                  <a:prstClr val="black"/>
                </a:solidFill>
                <a:ea typeface="ヒラギノ角ゴ Pro W3" pitchFamily="48" charset="-128"/>
              </a:rPr>
              <a:t>Funding for Student Enhancement Programme (STEP) started on 1 April</a:t>
            </a:r>
          </a:p>
          <a:p>
            <a:pPr>
              <a:spcAft>
                <a:spcPts val="1200"/>
              </a:spcAft>
            </a:pPr>
            <a:r>
              <a:rPr lang="en-GB" sz="2400" dirty="0" smtClean="0">
                <a:solidFill>
                  <a:prstClr val="black"/>
                </a:solidFill>
                <a:ea typeface="ヒラギノ角ゴ Pro W3" pitchFamily="48" charset="-128"/>
              </a:rPr>
              <a:t>CASE Awards- closed in Oct 2012, expect to make 5 awards in Feb 2013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23061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err="1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ResearchFish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 e-Val 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Update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352928" cy="4175918"/>
          </a:xfrm>
        </p:spPr>
        <p:txBody>
          <a:bodyPr/>
          <a:lstStyle/>
          <a:p>
            <a:r>
              <a:rPr lang="en-GB" sz="2400" dirty="0">
                <a:latin typeface="Calibri" pitchFamily="34" charset="0"/>
                <a:cs typeface="Calibri" pitchFamily="34" charset="0"/>
              </a:rPr>
              <a:t>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-Val Pilot study – July 2010</a:t>
            </a:r>
          </a:p>
          <a:p>
            <a:r>
              <a:rPr lang="en-GB" sz="2400" dirty="0" smtClean="0">
                <a:latin typeface="Calibri" pitchFamily="34" charset="0"/>
                <a:cs typeface="Calibri" pitchFamily="34" charset="0"/>
              </a:rPr>
              <a:t>Data collection – Feb-May 2011</a:t>
            </a:r>
          </a:p>
          <a:p>
            <a:r>
              <a:rPr lang="en-GB" sz="2400" dirty="0" smtClean="0">
                <a:latin typeface="Calibri" pitchFamily="34" charset="0"/>
                <a:cs typeface="Calibri" pitchFamily="34" charset="0"/>
              </a:rPr>
              <a:t>Data used for reporting during 2011/12</a:t>
            </a:r>
          </a:p>
          <a:p>
            <a:r>
              <a:rPr lang="en-GB" sz="2400" dirty="0" smtClean="0">
                <a:latin typeface="Calibri" pitchFamily="34" charset="0"/>
                <a:cs typeface="Calibri" pitchFamily="34" charset="0"/>
              </a:rPr>
              <a:t>Panel review of system/questions – November 2011</a:t>
            </a:r>
          </a:p>
          <a:p>
            <a:r>
              <a:rPr lang="en-GB" sz="2400" dirty="0" smtClean="0">
                <a:latin typeface="Calibri" pitchFamily="34" charset="0"/>
                <a:cs typeface="Calibri" pitchFamily="34" charset="0"/>
              </a:rPr>
              <a:t>Revisions to system – Jan-Sept 2012</a:t>
            </a:r>
          </a:p>
          <a:p>
            <a:r>
              <a:rPr lang="en-GB" sz="2400" dirty="0" smtClean="0">
                <a:latin typeface="Calibri" pitchFamily="34" charset="0"/>
                <a:cs typeface="Calibri" pitchFamily="34" charset="0"/>
              </a:rPr>
              <a:t>User testing of revised ResearchFish system – Oct 2012</a:t>
            </a:r>
          </a:p>
          <a:p>
            <a:r>
              <a:rPr lang="en-GB" sz="2400" dirty="0" smtClean="0">
                <a:latin typeface="Calibri" pitchFamily="34" charset="0"/>
                <a:cs typeface="Calibri" pitchFamily="34" charset="0"/>
              </a:rPr>
              <a:t>Second data collection – starts Jan 2013</a:t>
            </a:r>
          </a:p>
          <a:p>
            <a:r>
              <a:rPr lang="en-GB" sz="2400" dirty="0" smtClean="0">
                <a:latin typeface="Calibri" pitchFamily="34" charset="0"/>
                <a:cs typeface="Calibri" pitchFamily="34" charset="0"/>
              </a:rPr>
              <a:t>Submission deadline – end Mar 2013</a:t>
            </a:r>
          </a:p>
        </p:txBody>
      </p:sp>
    </p:spTree>
    <p:extLst>
      <p:ext uri="{BB962C8B-B14F-4D97-AF65-F5344CB8AC3E}">
        <p14:creationId xmlns:p14="http://schemas.microsoft.com/office/powerpoint/2010/main" val="3605207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Programmatic Review 2013</a:t>
            </a:r>
            <a:endParaRPr lang="en-GB" sz="3600" dirty="0">
              <a:solidFill>
                <a:schemeClr val="accent1">
                  <a:lumMod val="50000"/>
                </a:schemeClr>
              </a:solidFill>
              <a:latin typeface="Calibri" charset="0"/>
              <a:ea typeface="ヒラギノ角ゴ Pro W3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83445"/>
            <a:ext cx="8172450" cy="3800475"/>
          </a:xfrm>
        </p:spPr>
        <p:txBody>
          <a:bodyPr/>
          <a:lstStyle/>
          <a:p>
            <a:pPr lvl="0"/>
            <a:r>
              <a:rPr lang="en-GB" sz="2400" dirty="0" smtClean="0">
                <a:latin typeface="Calibri"/>
                <a:cs typeface="Calibri"/>
              </a:rPr>
              <a:t>Overseen by Science Board with community input through the advisory panels</a:t>
            </a:r>
          </a:p>
          <a:p>
            <a:pPr lvl="0"/>
            <a:r>
              <a:rPr lang="en-GB" sz="2400" dirty="0" smtClean="0">
                <a:latin typeface="Calibri"/>
                <a:cs typeface="Calibri"/>
              </a:rPr>
              <a:t>The goal is </a:t>
            </a:r>
            <a:r>
              <a:rPr lang="en-GB" sz="2400" u="sng" dirty="0" smtClean="0">
                <a:latin typeface="Calibri"/>
                <a:cs typeface="Calibri"/>
              </a:rPr>
              <a:t>not</a:t>
            </a:r>
            <a:r>
              <a:rPr lang="en-GB" sz="2400" dirty="0" smtClean="0">
                <a:latin typeface="Calibri"/>
                <a:cs typeface="Calibri"/>
              </a:rPr>
              <a:t> to shrink the programme or to fit within a reduced budget</a:t>
            </a:r>
          </a:p>
          <a:p>
            <a:pPr lvl="1"/>
            <a:r>
              <a:rPr lang="en-GB" sz="2400" dirty="0" smtClean="0">
                <a:solidFill>
                  <a:srgbClr val="3C8C93"/>
                </a:solidFill>
                <a:latin typeface="Calibri"/>
                <a:cs typeface="Calibri"/>
              </a:rPr>
              <a:t>This is a process to optimise our science programme</a:t>
            </a:r>
          </a:p>
          <a:p>
            <a:pPr lvl="1"/>
            <a:r>
              <a:rPr lang="en-GB" sz="2400" dirty="0" smtClean="0">
                <a:solidFill>
                  <a:srgbClr val="3C8C93"/>
                </a:solidFill>
                <a:latin typeface="Calibri"/>
                <a:cs typeface="Calibri"/>
              </a:rPr>
              <a:t>Includes both identification of future opportunities and realisation of where science productivity may have passed its peak</a:t>
            </a:r>
          </a:p>
          <a:p>
            <a:pPr lvl="1"/>
            <a:r>
              <a:rPr lang="en-GB" sz="2400" dirty="0" smtClean="0">
                <a:solidFill>
                  <a:srgbClr val="3C8C93"/>
                </a:solidFill>
                <a:latin typeface="Calibri"/>
                <a:cs typeface="Calibri"/>
              </a:rPr>
              <a:t>Will include consideration of issues such as fraction of spend on grants vs. projects vs. students</a:t>
            </a:r>
          </a:p>
          <a:p>
            <a:r>
              <a:rPr lang="en-GB" sz="2400" dirty="0" smtClean="0">
                <a:latin typeface="Calibri"/>
                <a:cs typeface="Calibri"/>
              </a:rPr>
              <a:t>Best position ourselves for next CSR</a:t>
            </a:r>
          </a:p>
        </p:txBody>
      </p:sp>
    </p:spTree>
    <p:extLst>
      <p:ext uri="{BB962C8B-B14F-4D97-AF65-F5344CB8AC3E}">
        <p14:creationId xmlns:p14="http://schemas.microsoft.com/office/powerpoint/2010/main" val="3081551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Terms of Reference</a:t>
            </a:r>
            <a:endParaRPr lang="en-GB" sz="3600" dirty="0">
              <a:solidFill>
                <a:schemeClr val="accent1">
                  <a:lumMod val="50000"/>
                </a:schemeClr>
              </a:solidFill>
              <a:latin typeface="Calibri" charset="0"/>
              <a:ea typeface="ヒラギノ角ゴ Pro W3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500188"/>
            <a:ext cx="8172450" cy="4089052"/>
          </a:xfrm>
        </p:spPr>
        <p:txBody>
          <a:bodyPr/>
          <a:lstStyle/>
          <a:p>
            <a:pPr lvl="0"/>
            <a:r>
              <a:rPr lang="en-GB" sz="2400" dirty="0">
                <a:latin typeface="Calibri"/>
                <a:cs typeface="Calibri"/>
              </a:rPr>
              <a:t>E</a:t>
            </a:r>
            <a:r>
              <a:rPr lang="en-GB" sz="2400" dirty="0" smtClean="0">
                <a:latin typeface="Calibri"/>
                <a:cs typeface="Calibri"/>
              </a:rPr>
              <a:t>valuate </a:t>
            </a:r>
            <a:r>
              <a:rPr lang="en-GB" sz="2400" dirty="0">
                <a:latin typeface="Calibri"/>
                <a:cs typeface="Calibri"/>
              </a:rPr>
              <a:t>the recent, current, and likely future scientific excellence, operational effectiveness, and impact of the scientific aspects of each of STFC's programmes</a:t>
            </a:r>
            <a:r>
              <a:rPr lang="en-GB" sz="2400" dirty="0" smtClean="0">
                <a:latin typeface="Calibri"/>
                <a:cs typeface="Calibri"/>
              </a:rPr>
              <a:t>;</a:t>
            </a:r>
            <a:endParaRPr lang="en-GB" sz="2400" dirty="0">
              <a:latin typeface="Calibri"/>
              <a:cs typeface="Calibri"/>
            </a:endParaRPr>
          </a:p>
          <a:p>
            <a:pPr lvl="0"/>
            <a:r>
              <a:rPr lang="en-GB" sz="2400" dirty="0">
                <a:latin typeface="Calibri"/>
                <a:cs typeface="Calibri"/>
              </a:rPr>
              <a:t>I</a:t>
            </a:r>
            <a:r>
              <a:rPr lang="en-GB" sz="2400" dirty="0" smtClean="0">
                <a:latin typeface="Calibri"/>
                <a:cs typeface="Calibri"/>
              </a:rPr>
              <a:t>dentify </a:t>
            </a:r>
            <a:r>
              <a:rPr lang="en-GB" sz="2400" dirty="0">
                <a:latin typeface="Calibri"/>
                <a:cs typeface="Calibri"/>
              </a:rPr>
              <a:t>any aspects of STFC's programmes that are less well-matched to the Council's </a:t>
            </a:r>
            <a:r>
              <a:rPr lang="en-GB" sz="2400" dirty="0" smtClean="0">
                <a:latin typeface="Calibri"/>
                <a:cs typeface="Calibri"/>
              </a:rPr>
              <a:t>strategy and </a:t>
            </a:r>
            <a:r>
              <a:rPr lang="en-GB" sz="2400" dirty="0">
                <a:latin typeface="Calibri"/>
                <a:cs typeface="Calibri"/>
              </a:rPr>
              <a:t>to make recommendations concerning the future of these activities</a:t>
            </a:r>
            <a:r>
              <a:rPr lang="en-GB" sz="2400" dirty="0" smtClean="0">
                <a:latin typeface="Calibri"/>
                <a:cs typeface="Calibri"/>
              </a:rPr>
              <a:t>;</a:t>
            </a:r>
            <a:endParaRPr lang="en-GB" sz="2400" dirty="0">
              <a:latin typeface="Calibri"/>
              <a:cs typeface="Calibri"/>
            </a:endParaRPr>
          </a:p>
          <a:p>
            <a:pPr lvl="0"/>
            <a:r>
              <a:rPr lang="en-GB" sz="2400" dirty="0">
                <a:latin typeface="Calibri"/>
                <a:cs typeface="Calibri"/>
              </a:rPr>
              <a:t>C</a:t>
            </a:r>
            <a:r>
              <a:rPr lang="en-GB" sz="2400" dirty="0" smtClean="0">
                <a:latin typeface="Calibri"/>
                <a:cs typeface="Calibri"/>
              </a:rPr>
              <a:t>onsider </a:t>
            </a:r>
            <a:r>
              <a:rPr lang="en-GB" sz="2400" dirty="0">
                <a:latin typeface="Calibri"/>
                <a:cs typeface="Calibri"/>
              </a:rPr>
              <a:t>future programme opportunities </a:t>
            </a:r>
            <a:r>
              <a:rPr lang="en-GB" sz="2400" dirty="0" smtClean="0">
                <a:latin typeface="Calibri"/>
                <a:cs typeface="Calibri"/>
              </a:rPr>
              <a:t>and</a:t>
            </a:r>
            <a:r>
              <a:rPr lang="en-GB" sz="2400" dirty="0">
                <a:latin typeface="Calibri"/>
                <a:cs typeface="Calibri"/>
              </a:rPr>
              <a:t> </a:t>
            </a:r>
            <a:r>
              <a:rPr lang="en-GB" sz="2400" dirty="0" smtClean="0">
                <a:latin typeface="Calibri"/>
                <a:cs typeface="Calibri"/>
              </a:rPr>
              <a:t>make </a:t>
            </a:r>
            <a:r>
              <a:rPr lang="en-GB" sz="2400" dirty="0">
                <a:latin typeface="Calibri"/>
                <a:cs typeface="Calibri"/>
              </a:rPr>
              <a:t>recommendations on how these could be taken forward</a:t>
            </a:r>
            <a:r>
              <a:rPr lang="en-GB" sz="2400" dirty="0" smtClean="0">
                <a:latin typeface="Calibri"/>
                <a:cs typeface="Calibri"/>
              </a:rPr>
              <a:t>;</a:t>
            </a:r>
            <a:endParaRPr lang="en-GB" sz="2400" dirty="0">
              <a:latin typeface="Calibri"/>
              <a:cs typeface="Calibri"/>
            </a:endParaRPr>
          </a:p>
          <a:p>
            <a:pPr lvl="0"/>
            <a:r>
              <a:rPr lang="en-GB" sz="2400" dirty="0">
                <a:latin typeface="Calibri"/>
                <a:cs typeface="Calibri"/>
              </a:rPr>
              <a:t>E</a:t>
            </a:r>
            <a:r>
              <a:rPr lang="en-GB" sz="2400" dirty="0" smtClean="0">
                <a:latin typeface="Calibri"/>
                <a:cs typeface="Calibri"/>
              </a:rPr>
              <a:t>valuate </a:t>
            </a:r>
            <a:r>
              <a:rPr lang="en-GB" sz="2400" dirty="0">
                <a:latin typeface="Calibri"/>
                <a:cs typeface="Calibri"/>
              </a:rPr>
              <a:t>the balance of STFC's programmes and to recommend a future research </a:t>
            </a:r>
            <a:r>
              <a:rPr lang="en-GB" sz="2400" dirty="0" smtClean="0">
                <a:latin typeface="Calibri"/>
                <a:cs typeface="Calibri"/>
              </a:rPr>
              <a:t>portfolio</a:t>
            </a:r>
            <a:endParaRPr lang="en-GB" sz="2400" dirty="0">
              <a:latin typeface="Calibri"/>
              <a:cs typeface="Calibri"/>
            </a:endParaRPr>
          </a:p>
          <a:p>
            <a:pPr lvl="1"/>
            <a:endParaRPr lang="en-GB" sz="2400" dirty="0" smtClean="0">
              <a:solidFill>
                <a:srgbClr val="000000"/>
              </a:solidFill>
              <a:latin typeface="Calibri"/>
              <a:ea typeface="ヒラギノ角ゴ Pro W3" charset="0"/>
              <a:cs typeface="Calibri"/>
            </a:endParaRPr>
          </a:p>
          <a:p>
            <a:endParaRPr lang="en-GB" sz="2400" dirty="0" smtClean="0">
              <a:solidFill>
                <a:srgbClr val="000000"/>
              </a:solidFill>
              <a:latin typeface="Calibri"/>
              <a:ea typeface="ヒラギノ角ゴ Pro W3" charset="0"/>
              <a:cs typeface="Calibri"/>
            </a:endParaRPr>
          </a:p>
          <a:p>
            <a:pPr>
              <a:buFontTx/>
              <a:buNone/>
            </a:pPr>
            <a:endParaRPr lang="en-GB" sz="2400" b="1" dirty="0">
              <a:solidFill>
                <a:srgbClr val="3C8C93"/>
              </a:solidFill>
              <a:latin typeface="Calibri"/>
              <a:ea typeface="ヒラギノ角ゴ Pro W3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9852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Advisory Panels</a:t>
            </a:r>
            <a:endParaRPr lang="en-GB" sz="3600" dirty="0">
              <a:solidFill>
                <a:schemeClr val="accent1">
                  <a:lumMod val="50000"/>
                </a:schemeClr>
              </a:solidFill>
              <a:latin typeface="Calibri" charset="0"/>
              <a:ea typeface="ヒラギノ角ゴ Pro W3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83445"/>
            <a:ext cx="8172450" cy="3800475"/>
          </a:xfrm>
        </p:spPr>
        <p:txBody>
          <a:bodyPr/>
          <a:lstStyle/>
          <a:p>
            <a:pPr lvl="0"/>
            <a:r>
              <a:rPr lang="en-GB" sz="2400" dirty="0">
                <a:ea typeface="Calibri"/>
                <a:cs typeface="Times New Roman"/>
              </a:rPr>
              <a:t>M</a:t>
            </a:r>
            <a:r>
              <a:rPr lang="en-GB" sz="2400" dirty="0" smtClean="0">
                <a:ea typeface="Calibri"/>
                <a:cs typeface="Times New Roman"/>
              </a:rPr>
              <a:t>embership </a:t>
            </a:r>
            <a:r>
              <a:rPr lang="en-GB" sz="2400" dirty="0">
                <a:ea typeface="Calibri"/>
                <a:cs typeface="Times New Roman"/>
              </a:rPr>
              <a:t>of the Particle Physics, Nuclear Physics and Particle Astrophysics Advisory Panels have all be revised.  </a:t>
            </a:r>
            <a:endParaRPr lang="en-GB" sz="2400" dirty="0" smtClean="0">
              <a:ea typeface="Calibri"/>
              <a:cs typeface="Times New Roman"/>
            </a:endParaRPr>
          </a:p>
          <a:p>
            <a:pPr lvl="0"/>
            <a:r>
              <a:rPr lang="en-GB" sz="2400" dirty="0" smtClean="0">
                <a:ea typeface="Calibri"/>
                <a:cs typeface="Times New Roman"/>
              </a:rPr>
              <a:t>AP’s have completed updated </a:t>
            </a:r>
            <a:r>
              <a:rPr lang="en-GB" sz="2400" dirty="0">
                <a:ea typeface="Calibri"/>
                <a:cs typeface="Times New Roman"/>
              </a:rPr>
              <a:t>roadmaps and submitted these as part of the Programmatic Review.  </a:t>
            </a:r>
            <a:endParaRPr lang="en-GB" sz="2400" dirty="0" smtClean="0">
              <a:ea typeface="Calibri"/>
              <a:cs typeface="Times New Roman"/>
            </a:endParaRPr>
          </a:p>
          <a:p>
            <a:pPr lvl="1"/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Each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panel undertook an extensive consultation exercise with their communities, which included community town meetings as well written submissions.  </a:t>
            </a:r>
            <a:endParaRPr lang="en-GB" sz="2000" dirty="0" smtClean="0">
              <a:solidFill>
                <a:schemeClr val="accent1">
                  <a:lumMod val="50000"/>
                </a:schemeClr>
              </a:solidFill>
              <a:ea typeface="Calibri"/>
              <a:cs typeface="Times New Roman"/>
            </a:endParaRPr>
          </a:p>
          <a:p>
            <a:pPr lvl="1"/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Panel reports were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considered by the PPAN Sub-Group at its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meeting in November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.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 </a:t>
            </a:r>
          </a:p>
          <a:p>
            <a:r>
              <a:rPr lang="en-GB" sz="2400" dirty="0" smtClean="0">
                <a:cs typeface="Times New Roman"/>
              </a:rPr>
              <a:t>More on Programmatic Review later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024458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Outline</a:t>
            </a:r>
            <a:endParaRPr lang="en-GB" sz="3600" dirty="0">
              <a:solidFill>
                <a:schemeClr val="accent1">
                  <a:lumMod val="50000"/>
                </a:schemeClr>
              </a:solidFill>
              <a:latin typeface="Calibri" charset="0"/>
              <a:ea typeface="ヒラギノ角ゴ Pro W3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500188"/>
            <a:ext cx="8172450" cy="3800475"/>
          </a:xfrm>
        </p:spPr>
        <p:txBody>
          <a:bodyPr/>
          <a:lstStyle/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Updates on STFC and on the programme</a:t>
            </a:r>
          </a:p>
          <a:p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Looking forward to the next Spending Review</a:t>
            </a:r>
          </a:p>
          <a:p>
            <a:pPr lvl="1"/>
            <a:endParaRPr lang="en-GB" sz="2000" dirty="0" smtClean="0">
              <a:solidFill>
                <a:srgbClr val="000000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endParaRPr lang="en-GB" sz="2400" dirty="0" smtClean="0">
              <a:solidFill>
                <a:srgbClr val="000000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pPr>
              <a:buFontTx/>
              <a:buNone/>
            </a:pPr>
            <a:endParaRPr lang="en-GB" sz="2400" b="1" dirty="0">
              <a:solidFill>
                <a:srgbClr val="3C8C93"/>
              </a:solidFill>
              <a:latin typeface="Calibri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996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0016"/>
            <a:ext cx="9144000" cy="980752"/>
          </a:xfrm>
        </p:spPr>
        <p:txBody>
          <a:bodyPr/>
          <a:lstStyle/>
          <a:p>
            <a:r>
              <a:rPr lang="en-GB" sz="4000" dirty="0" smtClean="0">
                <a:solidFill>
                  <a:srgbClr val="3C8C93"/>
                </a:solidFill>
              </a:rPr>
              <a:t>The next two years</a:t>
            </a:r>
            <a:endParaRPr lang="en-GB" sz="4000" dirty="0">
              <a:solidFill>
                <a:srgbClr val="3C8C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136904" cy="4176463"/>
          </a:xfrm>
        </p:spPr>
        <p:txBody>
          <a:bodyPr/>
          <a:lstStyle/>
          <a:p>
            <a:r>
              <a:rPr lang="en-GB" sz="2400" dirty="0" smtClean="0"/>
              <a:t>We have a </a:t>
            </a:r>
            <a:r>
              <a:rPr lang="en-US" sz="2400" dirty="0" smtClean="0"/>
              <a:t>reasonably </a:t>
            </a:r>
            <a:r>
              <a:rPr lang="en-US" sz="2400" dirty="0"/>
              <a:t>well-defined (and </a:t>
            </a:r>
            <a:r>
              <a:rPr lang="en-US" sz="2400" dirty="0" smtClean="0"/>
              <a:t>sustainable</a:t>
            </a:r>
            <a:r>
              <a:rPr lang="en-US" sz="2400" dirty="0"/>
              <a:t>) science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</a:t>
            </a:r>
            <a:r>
              <a:rPr lang="en-US" sz="2400" dirty="0"/>
              <a:t>and priorities for </a:t>
            </a:r>
            <a:r>
              <a:rPr lang="en-US" sz="2400" dirty="0" smtClean="0"/>
              <a:t>2013-15</a:t>
            </a:r>
          </a:p>
          <a:p>
            <a:pPr lvl="1"/>
            <a:r>
              <a:rPr lang="en-US" sz="2400" dirty="0" smtClean="0">
                <a:solidFill>
                  <a:srgbClr val="3C8C93"/>
                </a:solidFill>
              </a:rPr>
              <a:t>We should look for imaginative and affordable ways to broaden it where we can</a:t>
            </a:r>
          </a:p>
          <a:p>
            <a:pPr lvl="1"/>
            <a:r>
              <a:rPr lang="en-US" sz="2400" dirty="0" smtClean="0">
                <a:solidFill>
                  <a:srgbClr val="3C8C93"/>
                </a:solidFill>
              </a:rPr>
              <a:t>Take advantage of </a:t>
            </a:r>
            <a:r>
              <a:rPr lang="en-US" sz="2400" dirty="0">
                <a:solidFill>
                  <a:srgbClr val="3C8C93"/>
                </a:solidFill>
              </a:rPr>
              <a:t>a</a:t>
            </a:r>
            <a:r>
              <a:rPr lang="en-US" sz="2400" dirty="0" smtClean="0">
                <a:solidFill>
                  <a:srgbClr val="3C8C93"/>
                </a:solidFill>
              </a:rPr>
              <a:t>dditional capital opportunities</a:t>
            </a:r>
            <a:r>
              <a:rPr lang="en-US" sz="2400" dirty="0">
                <a:solidFill>
                  <a:srgbClr val="3C8C93"/>
                </a:solidFill>
              </a:rPr>
              <a:t> </a:t>
            </a:r>
            <a:r>
              <a:rPr lang="en-US" sz="2400" dirty="0" smtClean="0">
                <a:solidFill>
                  <a:srgbClr val="3C8C93"/>
                </a:solidFill>
              </a:rPr>
              <a:t>(e.g. for DIRAC in 2011-12)</a:t>
            </a:r>
          </a:p>
          <a:p>
            <a:r>
              <a:rPr lang="en-US" sz="2400" dirty="0" smtClean="0"/>
              <a:t>We need to deliver on our commitments to government from the 2010 Comprehensive Spending Review</a:t>
            </a:r>
          </a:p>
          <a:p>
            <a:pPr lvl="1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Maintain the quality of the UK’s science base</a:t>
            </a:r>
          </a:p>
          <a:p>
            <a:pPr lvl="1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Deliver excellent science with high impact</a:t>
            </a:r>
          </a:p>
          <a:p>
            <a:pPr lv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9703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5940152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Impact!</a:t>
            </a:r>
            <a:endParaRPr lang="en-GB" sz="3600" b="1" dirty="0">
              <a:solidFill>
                <a:schemeClr val="accent1">
                  <a:lumMod val="50000"/>
                </a:schemeClr>
              </a:solidFill>
              <a:latin typeface="Calibri" charset="0"/>
              <a:ea typeface="ヒラギノ角ゴ Pro W3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4608512" cy="4371057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The Higgs discovery</a:t>
            </a:r>
          </a:p>
          <a:p>
            <a:pPr marL="0" indent="0">
              <a:buNone/>
            </a:pPr>
            <a:endParaRPr lang="en-GB" sz="800" dirty="0" smtClean="0">
              <a:solidFill>
                <a:srgbClr val="000000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Reached 12 </a:t>
            </a:r>
            <a:r>
              <a:rPr lang="en-GB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million 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on UK TV </a:t>
            </a:r>
          </a:p>
          <a:p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14 </a:t>
            </a:r>
            <a:r>
              <a:rPr lang="en-GB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million 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on UK radio</a:t>
            </a:r>
            <a:endParaRPr lang="en-GB" sz="2400" dirty="0">
              <a:solidFill>
                <a:srgbClr val="000000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1200 stories in UK broadcast media over 24 hours</a:t>
            </a:r>
            <a:endParaRPr lang="en-GB" sz="2400" dirty="0">
              <a:solidFill>
                <a:srgbClr val="000000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r>
              <a:rPr lang="en-GB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M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entioned every </a:t>
            </a:r>
            <a:r>
              <a:rPr lang="en-GB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1.1 seconds on Twitter at the peak of the 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excitement</a:t>
            </a:r>
            <a:endParaRPr lang="en-GB" sz="2400" dirty="0">
              <a:solidFill>
                <a:srgbClr val="000000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pPr lvl="1"/>
            <a:r>
              <a:rPr lang="en-GB" sz="20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8 of 10 </a:t>
            </a:r>
            <a:r>
              <a:rPr lang="en-GB" sz="20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‘trending’ topics were Higgs-</a:t>
            </a:r>
            <a:r>
              <a:rPr lang="en-GB" sz="20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related</a:t>
            </a:r>
            <a:endParaRPr lang="en-GB" sz="2000" dirty="0">
              <a:solidFill>
                <a:srgbClr val="000000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r>
              <a:rPr lang="en-GB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A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lmost </a:t>
            </a:r>
            <a:r>
              <a:rPr lang="en-GB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4,500 articles 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printed globally</a:t>
            </a:r>
            <a:endParaRPr lang="en-GB" sz="2400" dirty="0">
              <a:solidFill>
                <a:srgbClr val="000000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endParaRPr lang="en-GB" sz="2400" dirty="0" smtClean="0">
              <a:solidFill>
                <a:srgbClr val="000000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pPr lvl="1"/>
            <a:endParaRPr lang="en-GB" sz="2000" dirty="0">
              <a:solidFill>
                <a:srgbClr val="000000"/>
              </a:solidFill>
              <a:latin typeface="Calibri" charset="0"/>
              <a:ea typeface="ヒラギノ角ゴ Pro W3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93894">
            <a:off x="5656496" y="470474"/>
            <a:ext cx="2708423" cy="3573614"/>
          </a:xfrm>
          <a:prstGeom prst="rect">
            <a:avLst/>
          </a:prstGeom>
        </p:spPr>
      </p:pic>
      <p:pic>
        <p:nvPicPr>
          <p:cNvPr id="5" name="Picture 3" descr="BBC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680420"/>
            <a:ext cx="3421063" cy="2628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527127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4464496" cy="504056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 typeface="Arial"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Very high level of public interest </a:t>
            </a:r>
            <a:r>
              <a:rPr lang="en-GB" sz="2400" dirty="0">
                <a:solidFill>
                  <a:srgbClr val="000000"/>
                </a:solidFill>
              </a:rPr>
              <a:t>in </a:t>
            </a:r>
            <a:r>
              <a:rPr lang="en-GB" sz="2400" dirty="0" smtClean="0">
                <a:solidFill>
                  <a:srgbClr val="000000"/>
                </a:solidFill>
              </a:rPr>
              <a:t>fundamental physics</a:t>
            </a:r>
          </a:p>
          <a:p>
            <a:pPr lvl="1" eaLnBrk="1" hangingPunct="1">
              <a:spcAft>
                <a:spcPts val="600"/>
              </a:spcAft>
              <a:buFont typeface="Arial"/>
              <a:buChar char="•"/>
            </a:pP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STFC is supporting an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</a:rPr>
              <a:t>ngoing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communications programme throughout the UK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400" dirty="0" smtClean="0"/>
              <a:t>Applications </a:t>
            </a:r>
            <a:r>
              <a:rPr lang="en-GB" sz="2400" dirty="0"/>
              <a:t>for physics courses at university in </a:t>
            </a:r>
            <a:r>
              <a:rPr lang="en-GB" sz="2400" dirty="0" smtClean="0"/>
              <a:t>2012 are up 8.3% - despite overall decrease (8.7%) in applications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2213">
            <a:off x="5195532" y="3816953"/>
            <a:ext cx="3495299" cy="18997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24171">
            <a:off x="5055304" y="982147"/>
            <a:ext cx="3551001" cy="265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15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584176"/>
          </a:xfrm>
        </p:spPr>
        <p:txBody>
          <a:bodyPr/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And more broadly, STFC has</a:t>
            </a:r>
            <a:endParaRPr lang="en-GB" sz="3600" dirty="0">
              <a:solidFill>
                <a:schemeClr val="accent1">
                  <a:lumMod val="50000"/>
                </a:schemeClr>
              </a:solidFill>
              <a:latin typeface="Calibri" charset="0"/>
              <a:ea typeface="ヒラギノ角ゴ Pro W3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340768"/>
            <a:ext cx="7960940" cy="4896544"/>
          </a:xfrm>
        </p:spPr>
        <p:txBody>
          <a:bodyPr/>
          <a:lstStyle/>
          <a:p>
            <a:pPr>
              <a:tabLst>
                <a:tab pos="449263" algn="l"/>
                <a:tab pos="801688" algn="l"/>
                <a:tab pos="1168400" algn="l"/>
              </a:tabLst>
            </a:pPr>
            <a:r>
              <a:rPr lang="en-GB" sz="2400" kern="1200" dirty="0" smtClean="0">
                <a:solidFill>
                  <a:srgbClr val="000000"/>
                </a:solidFill>
                <a:latin typeface="Calibri" pitchFamily="34" charset="0"/>
              </a:rPr>
              <a:t>Stabilised and </a:t>
            </a:r>
            <a:r>
              <a:rPr lang="en-GB" sz="2400" kern="1200" dirty="0">
                <a:solidFill>
                  <a:srgbClr val="000000"/>
                </a:solidFill>
                <a:latin typeface="Calibri" pitchFamily="34" charset="0"/>
              </a:rPr>
              <a:t>turned </a:t>
            </a:r>
            <a:r>
              <a:rPr lang="en-GB" sz="2400" kern="1200" dirty="0" smtClean="0">
                <a:solidFill>
                  <a:srgbClr val="000000"/>
                </a:solidFill>
                <a:latin typeface="Calibri" pitchFamily="34" charset="0"/>
              </a:rPr>
              <a:t>around management and finances</a:t>
            </a:r>
          </a:p>
          <a:p>
            <a:pPr>
              <a:tabLst>
                <a:tab pos="449263" algn="l"/>
                <a:tab pos="801688" algn="l"/>
                <a:tab pos="1168400" algn="l"/>
              </a:tabLst>
            </a:pPr>
            <a:r>
              <a:rPr lang="en-GB" sz="2400" kern="1200" dirty="0" smtClean="0">
                <a:solidFill>
                  <a:srgbClr val="000000"/>
                </a:solidFill>
                <a:latin typeface="Calibri" pitchFamily="34" charset="0"/>
              </a:rPr>
              <a:t>Turned around stakeholder relations</a:t>
            </a:r>
          </a:p>
          <a:p>
            <a:pPr>
              <a:tabLst>
                <a:tab pos="449263" algn="l"/>
                <a:tab pos="801688" algn="l"/>
                <a:tab pos="1168400" algn="l"/>
              </a:tabLst>
            </a:pPr>
            <a:r>
              <a:rPr lang="en-GB" sz="2400" kern="1200" dirty="0" smtClean="0">
                <a:solidFill>
                  <a:srgbClr val="000000"/>
                </a:solidFill>
                <a:latin typeface="Calibri" pitchFamily="34" charset="0"/>
              </a:rPr>
              <a:t>Collaboration </a:t>
            </a:r>
            <a:r>
              <a:rPr lang="en-GB" sz="2400" kern="1200" dirty="0">
                <a:solidFill>
                  <a:srgbClr val="000000"/>
                </a:solidFill>
                <a:latin typeface="Calibri" pitchFamily="34" charset="0"/>
              </a:rPr>
              <a:t>with other Councils and TSB </a:t>
            </a:r>
          </a:p>
          <a:p>
            <a:pPr>
              <a:tabLst>
                <a:tab pos="449263" algn="l"/>
                <a:tab pos="801688" algn="l"/>
                <a:tab pos="1168400" algn="l"/>
              </a:tabLst>
            </a:pPr>
            <a:r>
              <a:rPr lang="en-GB" sz="2400" kern="1200" dirty="0" smtClean="0">
                <a:solidFill>
                  <a:srgbClr val="000000"/>
                </a:solidFill>
                <a:latin typeface="Calibri" pitchFamily="34" charset="0"/>
              </a:rPr>
              <a:t>Major </a:t>
            </a:r>
            <a:r>
              <a:rPr lang="en-GB" sz="2400" kern="1200" dirty="0">
                <a:solidFill>
                  <a:srgbClr val="000000"/>
                </a:solidFill>
                <a:latin typeface="Calibri" pitchFamily="34" charset="0"/>
              </a:rPr>
              <a:t>Projects </a:t>
            </a:r>
            <a:r>
              <a:rPr lang="en-GB" sz="2400" kern="1200" dirty="0" smtClean="0">
                <a:solidFill>
                  <a:srgbClr val="000000"/>
                </a:solidFill>
                <a:latin typeface="Calibri" pitchFamily="34" charset="0"/>
              </a:rPr>
              <a:t>delivered</a:t>
            </a:r>
          </a:p>
          <a:p>
            <a:pPr lvl="1">
              <a:tabLst>
                <a:tab pos="449263" algn="l"/>
                <a:tab pos="801688" algn="l"/>
                <a:tab pos="1168400" algn="l"/>
              </a:tabLst>
            </a:pPr>
            <a:r>
              <a:rPr lang="en-GB" sz="2400" kern="1200" dirty="0" smtClean="0">
                <a:solidFill>
                  <a:srgbClr val="3C8C93"/>
                </a:solidFill>
                <a:latin typeface="Calibri" pitchFamily="34" charset="0"/>
              </a:rPr>
              <a:t>E-infrastructure, Catapult, ELI,…</a:t>
            </a:r>
            <a:endParaRPr lang="en-GB" sz="2400" kern="1200" dirty="0">
              <a:solidFill>
                <a:srgbClr val="3C8C93"/>
              </a:solidFill>
              <a:latin typeface="Calibri" pitchFamily="34" charset="0"/>
            </a:endParaRPr>
          </a:p>
          <a:p>
            <a:pPr>
              <a:tabLst>
                <a:tab pos="449263" algn="l"/>
                <a:tab pos="801688" algn="l"/>
                <a:tab pos="1168400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Calibri" pitchFamily="34" charset="0"/>
              </a:rPr>
              <a:t>Scientific Successes</a:t>
            </a:r>
          </a:p>
          <a:p>
            <a:pPr lvl="1">
              <a:tabLst>
                <a:tab pos="449263" algn="l"/>
                <a:tab pos="801688" algn="l"/>
                <a:tab pos="1168400" algn="l"/>
              </a:tabLst>
            </a:pPr>
            <a:r>
              <a:rPr lang="en-GB" sz="2400" kern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Higgs, </a:t>
            </a:r>
            <a:r>
              <a:rPr lang="en-GB" sz="2400" kern="1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SKA, KMOS, first light with DES, Diamond 10</a:t>
            </a:r>
            <a:r>
              <a:rPr lang="en-GB" sz="2400" kern="1200" baseline="30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th</a:t>
            </a:r>
            <a:r>
              <a:rPr lang="en-GB" sz="2400" kern="1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anniversary…</a:t>
            </a:r>
          </a:p>
          <a:p>
            <a:pPr>
              <a:tabLst>
                <a:tab pos="449263" algn="l"/>
                <a:tab pos="801688" algn="l"/>
                <a:tab pos="1168400" algn="l"/>
              </a:tabLst>
            </a:pPr>
            <a:r>
              <a:rPr lang="en-GB" sz="2400" kern="1200" dirty="0" smtClean="0">
                <a:latin typeface="Calibri" pitchFamily="34" charset="0"/>
              </a:rPr>
              <a:t>Continued momentum</a:t>
            </a:r>
          </a:p>
          <a:p>
            <a:pPr lvl="1">
              <a:tabLst>
                <a:tab pos="449263" algn="l"/>
                <a:tab pos="801688" algn="l"/>
                <a:tab pos="1168400" algn="l"/>
              </a:tabLst>
            </a:pPr>
            <a:r>
              <a:rPr lang="en-GB" sz="2400" kern="1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ESA at Harwell</a:t>
            </a:r>
            <a:endParaRPr lang="en-GB" sz="2400" kern="12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lvl="1">
              <a:tabLst>
                <a:tab pos="449263" algn="l"/>
                <a:tab pos="801688" algn="l"/>
                <a:tab pos="1168400" algn="l"/>
              </a:tabLst>
            </a:pPr>
            <a:endParaRPr lang="en-GB" sz="2000" kern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60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6512" y="44624"/>
            <a:ext cx="9144000" cy="1143000"/>
          </a:xfrm>
        </p:spPr>
        <p:txBody>
          <a:bodyPr/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New STFC senior management structure</a:t>
            </a:r>
            <a:endParaRPr lang="en-GB" sz="3600" dirty="0">
              <a:solidFill>
                <a:schemeClr val="accent1">
                  <a:lumMod val="50000"/>
                </a:schemeClr>
              </a:solidFill>
              <a:latin typeface="Calibri" charset="0"/>
              <a:ea typeface="ヒラギノ角ゴ Pro W3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707904" y="1124744"/>
            <a:ext cx="1728192" cy="576064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ea typeface="ヒラギノ角ゴ Pro W3" pitchFamily="84" charset="-128"/>
                <a:cs typeface="Calibri"/>
              </a:rPr>
              <a:t>JOHN WOMERSLEY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ea typeface="ヒラギノ角ゴ Pro W3" pitchFamily="84" charset="-128"/>
                <a:cs typeface="Calibri"/>
              </a:rPr>
              <a:t>Chief Executive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51520" y="1916832"/>
            <a:ext cx="8715230" cy="4824536"/>
            <a:chOff x="251520" y="1916832"/>
            <a:chExt cx="8715230" cy="48245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2" name="Group 11"/>
            <p:cNvGrpSpPr/>
            <p:nvPr/>
          </p:nvGrpSpPr>
          <p:grpSpPr>
            <a:xfrm>
              <a:off x="251520" y="1916832"/>
              <a:ext cx="1296144" cy="4824536"/>
              <a:chOff x="251520" y="1916832"/>
              <a:chExt cx="1296144" cy="4824536"/>
            </a:xfrm>
          </p:grpSpPr>
          <p:sp>
            <p:nvSpPr>
              <p:cNvPr id="6" name="Rounded Rectangle 5"/>
              <p:cNvSpPr/>
              <p:nvPr/>
            </p:nvSpPr>
            <p:spPr bwMode="auto">
              <a:xfrm>
                <a:off x="268137" y="1916832"/>
                <a:ext cx="1262910" cy="1440160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solidFill>
                      <a:schemeClr val="bg1"/>
                    </a:solidFill>
                    <a:latin typeface="Calibri"/>
                    <a:ea typeface="ヒラギノ角ゴ Pro W3" pitchFamily="84" charset="-128"/>
                    <a:cs typeface="Calibri"/>
                  </a:rPr>
                  <a:t>Grahame Blair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/>
                  <a:ea typeface="ヒラギノ角ゴ Pro W3" pitchFamily="84" charset="-128"/>
                  <a:cs typeface="Calibri"/>
                </a:endParaRP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/>
                    <a:ea typeface="ヒラギノ角ゴ Pro W3" pitchFamily="84" charset="-128"/>
                    <a:cs typeface="Calibri"/>
                  </a:rPr>
                  <a:t>Executive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solidFill>
                      <a:schemeClr val="bg1"/>
                    </a:solidFill>
                    <a:latin typeface="Calibri"/>
                    <a:ea typeface="ヒラギノ角ゴ Pro W3" pitchFamily="84" charset="-128"/>
                    <a:cs typeface="Calibri"/>
                  </a:rPr>
                  <a:t>Director, </a:t>
                </a:r>
                <a:r>
                  <a:rPr lang="en-US" sz="1400" dirty="0" err="1" smtClean="0">
                    <a:solidFill>
                      <a:schemeClr val="bg1"/>
                    </a:solidFill>
                    <a:latin typeface="Calibri"/>
                    <a:ea typeface="ヒラギノ角ゴ Pro W3" pitchFamily="84" charset="-128"/>
                    <a:cs typeface="Calibri"/>
                  </a:rPr>
                  <a:t>Programmes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/>
                  <a:ea typeface="ヒラギノ角ゴ Pro W3" pitchFamily="84" charset="-128"/>
                  <a:cs typeface="Calibri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 bwMode="auto">
              <a:xfrm>
                <a:off x="251520" y="3429000"/>
                <a:ext cx="1296144" cy="331236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>
                    <a:latin typeface="Calibri"/>
                    <a:ea typeface="ヒラギノ角ゴ Pro W3" pitchFamily="84" charset="-128"/>
                    <a:cs typeface="Calibri"/>
                  </a:rPr>
                  <a:t>Astronomy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ヒラギノ角ゴ Pro W3" pitchFamily="84" charset="-128"/>
                    <a:cs typeface="Calibri"/>
                  </a:rPr>
                  <a:t>Particle</a:t>
                </a:r>
                <a:r>
                  <a:rPr kumimoji="0" lang="en-US" sz="12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ヒラギノ角ゴ Pro W3" pitchFamily="84" charset="-128"/>
                    <a:cs typeface="Calibri"/>
                  </a:rPr>
                  <a:t> Physics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baseline="0" dirty="0" smtClean="0">
                    <a:latin typeface="Calibri"/>
                    <a:ea typeface="ヒラギノ角ゴ Pro W3" pitchFamily="84" charset="-128"/>
                    <a:cs typeface="Calibri"/>
                  </a:rPr>
                  <a:t>Nuclear</a:t>
                </a:r>
                <a:r>
                  <a:rPr lang="en-US" sz="1200" dirty="0" smtClean="0">
                    <a:latin typeface="Calibri"/>
                    <a:ea typeface="ヒラギノ角ゴ Pro W3" pitchFamily="84" charset="-128"/>
                    <a:cs typeface="Calibri"/>
                  </a:rPr>
                  <a:t> </a:t>
                </a:r>
                <a:r>
                  <a:rPr lang="en-US" sz="1200" dirty="0" err="1" smtClean="0">
                    <a:latin typeface="Calibri"/>
                    <a:ea typeface="ヒラギノ角ゴ Pro W3" pitchFamily="84" charset="-128"/>
                    <a:cs typeface="Calibri"/>
                  </a:rPr>
                  <a:t>Phys</a:t>
                </a:r>
                <a:endParaRPr lang="en-US" sz="1200" dirty="0" smtClean="0">
                  <a:latin typeface="Calibri"/>
                  <a:ea typeface="ヒラギノ角ゴ Pro W3" pitchFamily="84" charset="-128"/>
                  <a:cs typeface="Calibri"/>
                </a:endParaRP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>
                    <a:latin typeface="Calibri"/>
                    <a:ea typeface="ヒラギノ角ゴ Pro W3" pitchFamily="84" charset="-128"/>
                    <a:cs typeface="Calibri"/>
                  </a:rPr>
                  <a:t>Science Board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ヒラギノ角ゴ Pro W3" pitchFamily="84" charset="-128"/>
                    <a:cs typeface="Calibri"/>
                  </a:rPr>
                  <a:t>ESRF,</a:t>
                </a:r>
                <a:r>
                  <a:rPr kumimoji="0" lang="en-US" sz="12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ヒラギノ角ゴ Pro W3" pitchFamily="84" charset="-128"/>
                    <a:cs typeface="Calibri"/>
                  </a:rPr>
                  <a:t> ILL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baseline="0" dirty="0" smtClean="0">
                    <a:latin typeface="Calibri"/>
                    <a:ea typeface="ヒラギノ角ゴ Pro W3" pitchFamily="84" charset="-128"/>
                    <a:cs typeface="Calibri"/>
                  </a:rPr>
                  <a:t>Diamond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ヒラギノ角ゴ Pro W3" pitchFamily="84" charset="-128"/>
                    <a:cs typeface="Calibri"/>
                  </a:rPr>
                  <a:t>Futures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baseline="0" dirty="0" smtClean="0">
                    <a:latin typeface="Calibri"/>
                    <a:ea typeface="ヒラギノ角ゴ Pro W3" pitchFamily="84" charset="-128"/>
                    <a:cs typeface="Calibri"/>
                  </a:rPr>
                  <a:t>External</a:t>
                </a:r>
                <a:r>
                  <a:rPr lang="en-US" sz="1200" dirty="0" smtClean="0">
                    <a:latin typeface="Calibri"/>
                    <a:ea typeface="ヒラギノ角ゴ Pro W3" pitchFamily="84" charset="-128"/>
                    <a:cs typeface="Calibri"/>
                  </a:rPr>
                  <a:t> </a:t>
                </a:r>
                <a:r>
                  <a:rPr lang="en-US" sz="1200" dirty="0" err="1" smtClean="0">
                    <a:latin typeface="Calibri"/>
                    <a:ea typeface="ヒラギノ角ゴ Pro W3" pitchFamily="84" charset="-128"/>
                    <a:cs typeface="Calibri"/>
                  </a:rPr>
                  <a:t>Innov</a:t>
                </a:r>
                <a:r>
                  <a:rPr lang="en-US" sz="1200" dirty="0" smtClean="0">
                    <a:latin typeface="Calibri"/>
                    <a:ea typeface="ヒラギノ角ゴ Pro W3" pitchFamily="84" charset="-128"/>
                    <a:cs typeface="Calibri"/>
                  </a:rPr>
                  <a:t>.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>
                    <a:latin typeface="Calibri"/>
                    <a:ea typeface="ヒラギノ角ゴ Pro W3" pitchFamily="84" charset="-128"/>
                    <a:cs typeface="Calibri"/>
                  </a:rPr>
                  <a:t>Public engagement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>
                    <a:latin typeface="Calibri"/>
                    <a:ea typeface="ヒラギノ角ゴ Pro W3" pitchFamily="84" charset="-128"/>
                    <a:cs typeface="Calibri"/>
                  </a:rPr>
                  <a:t>Education and Training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>
                    <a:latin typeface="Calibri"/>
                    <a:ea typeface="ヒラギノ角ゴ Pro W3" pitchFamily="84" charset="-128"/>
                    <a:cs typeface="Calibri"/>
                  </a:rPr>
                  <a:t>ING, JAC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ヒラギノ角ゴ Pro W3" pitchFamily="84" charset="-128"/>
                  <a:cs typeface="Calibri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699435" y="1916832"/>
              <a:ext cx="1296144" cy="4392488"/>
              <a:chOff x="1706082" y="1916832"/>
              <a:chExt cx="1296144" cy="4392488"/>
            </a:xfrm>
          </p:grpSpPr>
          <p:sp>
            <p:nvSpPr>
              <p:cNvPr id="7" name="Rounded Rectangle 6"/>
              <p:cNvSpPr/>
              <p:nvPr/>
            </p:nvSpPr>
            <p:spPr bwMode="auto">
              <a:xfrm>
                <a:off x="1722699" y="1916832"/>
                <a:ext cx="1262910" cy="1440160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/>
                    <a:ea typeface="ヒラギノ角ゴ Pro W3" pitchFamily="84" charset="-128"/>
                    <a:cs typeface="Calibri"/>
                  </a:rPr>
                  <a:t>ANDREW TAYLOR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/>
                    <a:ea typeface="ヒラギノ角ゴ Pro W3" pitchFamily="84" charset="-128"/>
                    <a:cs typeface="Calibri"/>
                  </a:rPr>
                  <a:t>Executive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solidFill>
                      <a:schemeClr val="bg1"/>
                    </a:solidFill>
                    <a:latin typeface="Calibri"/>
                    <a:ea typeface="ヒラギノ角ゴ Pro W3" pitchFamily="84" charset="-128"/>
                    <a:cs typeface="Calibri"/>
                  </a:rPr>
                  <a:t>Director, National Laboratories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/>
                  <a:ea typeface="ヒラギノ角ゴ Pro W3" pitchFamily="84" charset="-128"/>
                  <a:cs typeface="Calibri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1706082" y="3429000"/>
                <a:ext cx="1296144" cy="288032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/>
                    <a:ea typeface="ヒラギノ角ゴ Pro W3" pitchFamily="84" charset="-128"/>
                    <a:cs typeface="Calibri"/>
                  </a:rPr>
                  <a:t>SUSAN SMITH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/>
                    <a:ea typeface="ヒラギノ角ゴ Pro W3" pitchFamily="84" charset="-128"/>
                    <a:cs typeface="Calibri"/>
                  </a:rPr>
                  <a:t>Head of DL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/>
                  <a:ea typeface="ヒラギノ角ゴ Pro W3" pitchFamily="84" charset="-128"/>
                  <a:cs typeface="Calibri"/>
                </a:endParaRP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>
                    <a:latin typeface="Calibri"/>
                    <a:ea typeface="ヒラギノ角ゴ Pro W3" pitchFamily="84" charset="-128"/>
                    <a:cs typeface="Calibri"/>
                  </a:rPr>
                  <a:t>ISIS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>
                    <a:latin typeface="Calibri"/>
                    <a:ea typeface="ヒラギノ角ゴ Pro W3" pitchFamily="84" charset="-128"/>
                    <a:cs typeface="Calibri"/>
                  </a:rPr>
                  <a:t>CLF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>
                    <a:latin typeface="Calibri"/>
                    <a:ea typeface="ヒラギノ角ゴ Pro W3" pitchFamily="84" charset="-128"/>
                    <a:cs typeface="Calibri"/>
                  </a:rPr>
                  <a:t>RAL Space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>
                    <a:latin typeface="Calibri"/>
                    <a:ea typeface="ヒラギノ角ゴ Pro W3" pitchFamily="84" charset="-128"/>
                    <a:cs typeface="Calibri"/>
                  </a:rPr>
                  <a:t>Technology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>
                    <a:latin typeface="Calibri"/>
                    <a:ea typeface="ヒラギノ角ゴ Pro W3" pitchFamily="84" charset="-128"/>
                    <a:cs typeface="Calibri"/>
                  </a:rPr>
                  <a:t>(UKATC, NPG)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err="1" smtClean="0">
                    <a:latin typeface="Calibri"/>
                    <a:ea typeface="ヒラギノ角ゴ Pro W3" pitchFamily="84" charset="-128"/>
                    <a:cs typeface="Calibri"/>
                  </a:rPr>
                  <a:t>ASTeC</a:t>
                </a:r>
                <a:endParaRPr lang="en-US" sz="1200" dirty="0" smtClean="0">
                  <a:latin typeface="Calibri"/>
                  <a:ea typeface="ヒラギノ角ゴ Pro W3" pitchFamily="84" charset="-128"/>
                  <a:cs typeface="Calibri"/>
                </a:endParaRP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>
                    <a:latin typeface="Calibri"/>
                    <a:ea typeface="ヒラギノ角ゴ Pro W3" pitchFamily="84" charset="-128"/>
                    <a:cs typeface="Calibri"/>
                  </a:rPr>
                  <a:t>PPD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>
                    <a:latin typeface="Calibri"/>
                    <a:ea typeface="ヒラギノ角ゴ Pro W3" pitchFamily="84" charset="-128"/>
                    <a:cs typeface="Calibri"/>
                  </a:rPr>
                  <a:t>Scientific Computing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ヒラギノ角ゴ Pro W3" pitchFamily="84" charset="-128"/>
                  <a:cs typeface="Calibri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3147350" y="1916832"/>
              <a:ext cx="1296144" cy="3600400"/>
              <a:chOff x="3160644" y="1916832"/>
              <a:chExt cx="1296144" cy="3600400"/>
            </a:xfrm>
          </p:grpSpPr>
          <p:sp>
            <p:nvSpPr>
              <p:cNvPr id="8" name="Rounded Rectangle 7"/>
              <p:cNvSpPr/>
              <p:nvPr/>
            </p:nvSpPr>
            <p:spPr bwMode="auto">
              <a:xfrm>
                <a:off x="3177261" y="1916832"/>
                <a:ext cx="1262910" cy="1440160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/>
                    <a:ea typeface="ヒラギノ角ゴ Pro W3" pitchFamily="84" charset="-128"/>
                    <a:cs typeface="Calibri"/>
                  </a:rPr>
                  <a:t>GORDON STEWART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/>
                    <a:ea typeface="ヒラギノ角ゴ Pro W3" pitchFamily="84" charset="-128"/>
                    <a:cs typeface="Calibri"/>
                  </a:rPr>
                  <a:t>Executive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solidFill>
                      <a:schemeClr val="bg1"/>
                    </a:solidFill>
                    <a:latin typeface="Calibri"/>
                    <a:ea typeface="ヒラギノ角ゴ Pro W3" pitchFamily="84" charset="-128"/>
                    <a:cs typeface="Calibri"/>
                  </a:rPr>
                  <a:t>Director, Corporate Services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/>
                  <a:ea typeface="ヒラギノ角ゴ Pro W3" pitchFamily="84" charset="-128"/>
                  <a:cs typeface="Calibri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3160644" y="3429000"/>
                <a:ext cx="1296144" cy="208823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/>
                    <a:ea typeface="ヒラギノ角ゴ Pro W3" pitchFamily="84" charset="-128"/>
                    <a:cs typeface="Calibri"/>
                  </a:rPr>
                  <a:t>HR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ヒラギノ角ゴ Pro W3" pitchFamily="84" charset="-128"/>
                  <a:cs typeface="Calibri"/>
                </a:endParaRP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ヒラギノ角ゴ Pro W3" pitchFamily="84" charset="-128"/>
                    <a:cs typeface="Calibri"/>
                  </a:rPr>
                  <a:t>Safety, Health and Environment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ヒラギノ角ゴ Pro W3" pitchFamily="84" charset="-128"/>
                  <a:cs typeface="Calibri"/>
                </a:endParaRP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ヒラギノ角ゴ Pro W3" pitchFamily="84" charset="-128"/>
                    <a:cs typeface="Calibri"/>
                  </a:rPr>
                  <a:t>Legal Services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>
                    <a:latin typeface="Calibri"/>
                    <a:ea typeface="ヒラギノ角ゴ Pro W3" pitchFamily="84" charset="-128"/>
                    <a:cs typeface="Calibri"/>
                  </a:rPr>
                  <a:t>Estates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ヒラギノ角ゴ Pro W3" pitchFamily="84" charset="-128"/>
                    <a:cs typeface="Calibri"/>
                  </a:rPr>
                  <a:t>Corporate ICT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595265" y="1916832"/>
              <a:ext cx="1224136" cy="3240360"/>
              <a:chOff x="4615206" y="1916832"/>
              <a:chExt cx="1224136" cy="324036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651210" y="1916832"/>
                <a:ext cx="1152128" cy="1440160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/>
                    <a:ea typeface="ヒラギノ角ゴ Pro W3" pitchFamily="84" charset="-128"/>
                    <a:cs typeface="Calibri"/>
                  </a:rPr>
                  <a:t>JANE TIRARD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/>
                    <a:ea typeface="ヒラギノ角ゴ Pro W3" pitchFamily="84" charset="-128"/>
                    <a:cs typeface="Calibri"/>
                  </a:rPr>
                  <a:t>Executive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solidFill>
                      <a:schemeClr val="bg1"/>
                    </a:solidFill>
                    <a:latin typeface="Calibri"/>
                    <a:ea typeface="ヒラギノ角ゴ Pro W3" pitchFamily="84" charset="-128"/>
                    <a:cs typeface="Calibri"/>
                  </a:rPr>
                  <a:t>Director, Finance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/>
                  <a:ea typeface="ヒラギノ角ゴ Pro W3" pitchFamily="84" charset="-128"/>
                  <a:cs typeface="Calibri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4615206" y="3429000"/>
                <a:ext cx="1224136" cy="172819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/>
                    <a:ea typeface="ヒラギノ角ゴ Pro W3" pitchFamily="84" charset="-128"/>
                    <a:cs typeface="Calibri"/>
                  </a:rPr>
                  <a:t>Financial Accounting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ヒラギノ角ゴ Pro W3" pitchFamily="84" charset="-128"/>
                  <a:cs typeface="Calibri"/>
                </a:endParaRP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ヒラギノ角ゴ Pro W3" pitchFamily="84" charset="-128"/>
                    <a:cs typeface="Calibri"/>
                  </a:rPr>
                  <a:t>Financial Management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dirty="0" smtClean="0">
                  <a:latin typeface="Calibri"/>
                  <a:ea typeface="ヒラギノ角ゴ Pro W3" pitchFamily="84" charset="-128"/>
                  <a:cs typeface="Calibri"/>
                </a:endParaRP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>
                    <a:latin typeface="Calibri"/>
                    <a:ea typeface="ヒラギノ角ゴ Pro W3" pitchFamily="84" charset="-128"/>
                    <a:cs typeface="Calibri"/>
                  </a:rPr>
                  <a:t>Governance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ヒラギノ角ゴ Pro W3" pitchFamily="84" charset="-128"/>
                  <a:cs typeface="Calibri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971172" y="1916832"/>
              <a:ext cx="1296144" cy="3240360"/>
              <a:chOff x="5980589" y="1916832"/>
              <a:chExt cx="1296144" cy="3240360"/>
            </a:xfrm>
          </p:grpSpPr>
          <p:sp>
            <p:nvSpPr>
              <p:cNvPr id="10" name="Rounded Rectangle 9"/>
              <p:cNvSpPr/>
              <p:nvPr/>
            </p:nvSpPr>
            <p:spPr bwMode="auto">
              <a:xfrm>
                <a:off x="5997206" y="1916832"/>
                <a:ext cx="1262910" cy="1440160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/>
                    <a:ea typeface="ヒラギノ角ゴ Pro W3" pitchFamily="84" charset="-128"/>
                    <a:cs typeface="Calibri"/>
                  </a:rPr>
                  <a:t>TIM BESTWICK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/>
                    <a:ea typeface="ヒラギノ角ゴ Pro W3" pitchFamily="84" charset="-128"/>
                    <a:cs typeface="Calibri"/>
                  </a:rPr>
                  <a:t>Executive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solidFill>
                      <a:schemeClr val="bg1"/>
                    </a:solidFill>
                    <a:latin typeface="Calibri"/>
                    <a:ea typeface="ヒラギノ角ゴ Pro W3" pitchFamily="84" charset="-128"/>
                    <a:cs typeface="Calibri"/>
                  </a:rPr>
                  <a:t>Director, Business and Innovation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/>
                  <a:ea typeface="ヒラギノ角ゴ Pro W3" pitchFamily="84" charset="-128"/>
                  <a:cs typeface="Calibri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5980589" y="3429000"/>
                <a:ext cx="1296144" cy="172819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/>
                    <a:ea typeface="ヒラギノ角ゴ Pro W3" pitchFamily="84" charset="-128"/>
                    <a:cs typeface="Calibri"/>
                  </a:rPr>
                  <a:t>Business Development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ヒラギノ角ゴ Pro W3" pitchFamily="84" charset="-128"/>
                  <a:cs typeface="Calibri"/>
                </a:endParaRP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ヒラギノ角ゴ Pro W3" pitchFamily="84" charset="-128"/>
                    <a:cs typeface="Calibri"/>
                  </a:rPr>
                  <a:t>Innovation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dirty="0" smtClean="0">
                  <a:latin typeface="Calibri"/>
                  <a:ea typeface="ヒラギノ角ゴ Pro W3" pitchFamily="84" charset="-128"/>
                  <a:cs typeface="Calibri"/>
                </a:endParaRP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>
                    <a:latin typeface="Calibri"/>
                    <a:ea typeface="ヒラギノ角ゴ Pro W3" pitchFamily="84" charset="-128"/>
                    <a:cs typeface="Calibri"/>
                  </a:rPr>
                  <a:t>Campus Development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ヒラギノ角ゴ Pro W3" pitchFamily="84" charset="-128"/>
                  <a:cs typeface="Calibri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419086" y="1916832"/>
              <a:ext cx="1547664" cy="3240360"/>
              <a:chOff x="7419086" y="1916832"/>
              <a:chExt cx="1547664" cy="3240360"/>
            </a:xfrm>
          </p:grpSpPr>
          <p:sp>
            <p:nvSpPr>
              <p:cNvPr id="11" name="Rounded Rectangle 10"/>
              <p:cNvSpPr/>
              <p:nvPr/>
            </p:nvSpPr>
            <p:spPr bwMode="auto">
              <a:xfrm>
                <a:off x="7419086" y="1916832"/>
                <a:ext cx="1547664" cy="1440160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/>
                    <a:ea typeface="ヒラギノ角ゴ Pro W3" pitchFamily="84" charset="-128"/>
                    <a:cs typeface="Calibri"/>
                  </a:rPr>
                  <a:t>SHARON COSGROVE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/>
                    <a:ea typeface="ヒラギノ角ゴ Pro W3" pitchFamily="84" charset="-128"/>
                    <a:cs typeface="Calibri"/>
                  </a:rPr>
                  <a:t>Executive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solidFill>
                      <a:schemeClr val="bg1"/>
                    </a:solidFill>
                    <a:latin typeface="Calibri"/>
                    <a:ea typeface="ヒラギノ角ゴ Pro W3" pitchFamily="84" charset="-128"/>
                    <a:cs typeface="Calibri"/>
                  </a:rPr>
                  <a:t>Director, Strategy and Communication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/>
                  <a:ea typeface="ヒラギノ角ゴ Pro W3" pitchFamily="84" charset="-128"/>
                  <a:cs typeface="Calibri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7436834" y="3429000"/>
                <a:ext cx="1512168" cy="172819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/>
                    <a:ea typeface="ヒラギノ角ゴ Pro W3" pitchFamily="84" charset="-128"/>
                    <a:cs typeface="Calibri"/>
                  </a:rPr>
                  <a:t>Strategy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ヒラギノ角ゴ Pro W3" pitchFamily="84" charset="-128"/>
                  <a:cs typeface="Calibri"/>
                </a:endParaRP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ヒラギノ角ゴ Pro W3" pitchFamily="84" charset="-128"/>
                    <a:cs typeface="Calibri"/>
                  </a:rPr>
                  <a:t>Performance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800" dirty="0" smtClean="0">
                  <a:latin typeface="Calibri"/>
                  <a:ea typeface="ヒラギノ角ゴ Pro W3" pitchFamily="84" charset="-128"/>
                  <a:cs typeface="Calibri"/>
                </a:endParaRP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/>
                    <a:ea typeface="ヒラギノ角ゴ Pro W3" pitchFamily="84" charset="-128"/>
                    <a:cs typeface="Calibri"/>
                  </a:rPr>
                  <a:t>Planning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ヒラギノ角ゴ Pro W3" pitchFamily="84" charset="-128"/>
                  <a:cs typeface="Calibri"/>
                </a:endParaRP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ヒラギノ角ゴ Pro W3" pitchFamily="84" charset="-128"/>
                    <a:cs typeface="Calibri"/>
                  </a:rPr>
                  <a:t>Communications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800" dirty="0" smtClean="0">
                  <a:latin typeface="Calibri"/>
                  <a:ea typeface="ヒラギノ角ゴ Pro W3" pitchFamily="84" charset="-128"/>
                  <a:cs typeface="Calibri"/>
                </a:endParaRP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/>
                    <a:ea typeface="ヒラギノ角ゴ Pro W3" pitchFamily="84" charset="-128"/>
                    <a:cs typeface="Calibri"/>
                  </a:rPr>
                  <a:t>International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ヒラギノ角ゴ Pro W3" pitchFamily="84" charset="-128"/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2321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l_fi" descr="http://lovesstories.files.wordpress.com/2011/01/stormy_weather_by_stock_by_brink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1029714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6957392"/>
          </a:xfrm>
        </p:spPr>
        <p:txBody>
          <a:bodyPr/>
          <a:lstStyle/>
          <a:p>
            <a:r>
              <a:rPr lang="en-GB" sz="3600" dirty="0" smtClean="0">
                <a:solidFill>
                  <a:schemeClr val="bg1"/>
                </a:solidFill>
                <a:latin typeface="Calibri" charset="0"/>
                <a:ea typeface="ヒラギノ角ゴ Pro W3" charset="0"/>
                <a:cs typeface="Arial" charset="0"/>
              </a:rPr>
              <a:t>And yet…</a:t>
            </a:r>
            <a:endParaRPr lang="en-GB" sz="3200" b="0" dirty="0">
              <a:solidFill>
                <a:schemeClr val="accent1">
                  <a:lumMod val="90000"/>
                </a:schemeClr>
              </a:solidFill>
              <a:latin typeface="Calibri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236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860032" y="1556792"/>
            <a:ext cx="4644008" cy="3672408"/>
            <a:chOff x="0" y="1916832"/>
            <a:chExt cx="3991620" cy="3312368"/>
          </a:xfrm>
        </p:grpSpPr>
        <p:pic>
          <p:nvPicPr>
            <p:cNvPr id="86025" name="Picture 9" descr="http://www.dreamstime.com/bundle-of-50-pound-sterling-bank-notes-thumb21626656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916832"/>
              <a:ext cx="3810000" cy="3114676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 bwMode="auto">
            <a:xfrm>
              <a:off x="2195736" y="4869160"/>
              <a:ext cx="1728192" cy="3600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smtClean="0">
                <a:solidFill>
                  <a:srgbClr val="000000"/>
                </a:solidFill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191148" y="4771752"/>
              <a:ext cx="800472" cy="3600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smtClean="0">
                <a:solidFill>
                  <a:srgbClr val="000000"/>
                </a:solidFill>
                <a:latin typeface="Lucida Grande" pitchFamily="84" charset="0"/>
                <a:ea typeface="ヒラギノ角ゴ Pro W3" pitchFamily="84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National economic context</a:t>
            </a:r>
            <a:endParaRPr lang="en-GB" sz="3600" dirty="0">
              <a:solidFill>
                <a:schemeClr val="accent1">
                  <a:lumMod val="50000"/>
                </a:schemeClr>
              </a:solidFill>
              <a:latin typeface="Calibri" charset="0"/>
              <a:ea typeface="ヒラギノ角ゴ Pro W3" charset="0"/>
              <a:cs typeface="Arial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7544" y="1268760"/>
            <a:ext cx="489654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GB" kern="0" dirty="0">
                <a:solidFill>
                  <a:srgbClr val="000000"/>
                </a:solidFill>
                <a:latin typeface="Calibri" pitchFamily="34" charset="0"/>
                <a:ea typeface="ヒラギノ角ゴ Pro W3"/>
                <a:cs typeface="Arial" pitchFamily="34" charset="0"/>
              </a:rPr>
              <a:t>Sharp deterioration in public finances over the summer</a:t>
            </a:r>
          </a:p>
          <a:p>
            <a:pPr marL="3429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GB" kern="0" dirty="0" smtClean="0">
                <a:solidFill>
                  <a:srgbClr val="000000"/>
                </a:solidFill>
                <a:latin typeface="Calibri" pitchFamily="34" charset="0"/>
                <a:ea typeface="ヒラギノ角ゴ Pro W3"/>
                <a:cs typeface="Arial" pitchFamily="34" charset="0"/>
              </a:rPr>
              <a:t>National debt £1.1 trillion predicted to rise to £1.4 trillion by 2014</a:t>
            </a:r>
          </a:p>
          <a:p>
            <a:pPr marL="3429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GB" kern="0" dirty="0" smtClean="0">
                <a:solidFill>
                  <a:srgbClr val="000000"/>
                </a:solidFill>
                <a:latin typeface="Calibri" pitchFamily="34" charset="0"/>
                <a:ea typeface="ヒラギノ角ゴ Pro W3"/>
                <a:cs typeface="Arial" pitchFamily="34" charset="0"/>
              </a:rPr>
              <a:t>Bank of England cut growth forecast</a:t>
            </a:r>
          </a:p>
          <a:p>
            <a:pPr marL="3429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GB" kern="0" dirty="0" smtClean="0">
                <a:solidFill>
                  <a:srgbClr val="000000"/>
                </a:solidFill>
                <a:latin typeface="Calibri" pitchFamily="34" charset="0"/>
                <a:ea typeface="ヒラギノ角ゴ Pro W3"/>
                <a:cs typeface="Arial" pitchFamily="34" charset="0"/>
              </a:rPr>
              <a:t>ONS data shows that public borrowing has exceeded official estimates for every month this year </a:t>
            </a:r>
          </a:p>
          <a:p>
            <a:pPr marL="3429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GB" kern="0" dirty="0" smtClean="0">
                <a:solidFill>
                  <a:srgbClr val="000000"/>
                </a:solidFill>
                <a:latin typeface="Calibri" pitchFamily="34" charset="0"/>
                <a:ea typeface="ヒラギノ角ゴ Pro W3"/>
                <a:cs typeface="Arial" pitchFamily="34" charset="0"/>
              </a:rPr>
              <a:t>Budget deficit up on last year</a:t>
            </a:r>
          </a:p>
        </p:txBody>
      </p:sp>
    </p:spTree>
    <p:extLst>
      <p:ext uri="{BB962C8B-B14F-4D97-AF65-F5344CB8AC3E}">
        <p14:creationId xmlns:p14="http://schemas.microsoft.com/office/powerpoint/2010/main" val="278146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Chancellor’s autumn statement</a:t>
            </a:r>
            <a:endParaRPr lang="en-GB" sz="3600" dirty="0">
              <a:solidFill>
                <a:schemeClr val="accent1">
                  <a:lumMod val="50000"/>
                </a:schemeClr>
              </a:solidFill>
              <a:latin typeface="Calibri" charset="0"/>
              <a:ea typeface="ヒラギノ角ゴ Pro W3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3789040"/>
            <a:ext cx="3960440" cy="2016224"/>
          </a:xfrm>
        </p:spPr>
        <p:txBody>
          <a:bodyPr/>
          <a:lstStyle/>
          <a:p>
            <a:pPr marL="342900" lvl="1" indent="-342900">
              <a:buFontTx/>
              <a:buChar char="•"/>
              <a:defRPr/>
            </a:pP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  <a:ea typeface="ヒラギノ角ゴ Pro W3"/>
              </a:rPr>
              <a:t>Vince Cable earlier called on the Chancellor to drop plans for spending cuts in science</a:t>
            </a:r>
            <a:r>
              <a:rPr lang="en-GB" sz="2400" dirty="0">
                <a:solidFill>
                  <a:srgbClr val="000000"/>
                </a:solidFill>
                <a:latin typeface="Calibri" pitchFamily="34" charset="0"/>
                <a:ea typeface="ヒラギノ角ゴ Pro W3"/>
              </a:rPr>
              <a:t/>
            </a:r>
            <a:br>
              <a:rPr lang="en-GB" sz="2400" dirty="0">
                <a:solidFill>
                  <a:srgbClr val="000000"/>
                </a:solidFill>
                <a:latin typeface="Calibri" pitchFamily="34" charset="0"/>
                <a:ea typeface="ヒラギノ角ゴ Pro W3"/>
              </a:rPr>
            </a:br>
            <a:endParaRPr lang="en-GB" sz="2000" dirty="0">
              <a:solidFill>
                <a:srgbClr val="000000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endParaRPr lang="en-GB" sz="1800" dirty="0">
              <a:solidFill>
                <a:srgbClr val="000000"/>
              </a:solidFill>
              <a:latin typeface="Calibri" charset="0"/>
              <a:ea typeface="ヒラギノ角ゴ Pro W3" charset="0"/>
              <a:cs typeface="Arial" charset="0"/>
            </a:endParaRPr>
          </a:p>
        </p:txBody>
      </p:sp>
      <p:pic>
        <p:nvPicPr>
          <p:cNvPr id="86018" name="Picture 2" descr="Vince C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789040"/>
            <a:ext cx="3096700" cy="1858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11560" y="1196752"/>
            <a:ext cx="417646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GB" kern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Additional budget cuts of 1-2% across government</a:t>
            </a:r>
          </a:p>
          <a:p>
            <a:pPr marL="3429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GB" kern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Science </a:t>
            </a:r>
            <a:r>
              <a:rPr lang="en-GB" kern="0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Ringfence</a:t>
            </a:r>
            <a:r>
              <a:rPr lang="en-GB" kern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exempted</a:t>
            </a:r>
          </a:p>
          <a:p>
            <a:pPr marL="3429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GB" kern="0" dirty="0" smtClean="0">
                <a:solidFill>
                  <a:srgbClr val="000000"/>
                </a:solidFill>
                <a:latin typeface="Calibri" pitchFamily="34" charset="0"/>
                <a:ea typeface="ヒラギノ角ゴ Pro W3"/>
                <a:cs typeface="Arial" pitchFamily="34" charset="0"/>
              </a:rPr>
              <a:t>Additional £600M of capital investment in research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en-GB" kern="0" dirty="0" smtClean="0">
              <a:solidFill>
                <a:srgbClr val="000000"/>
              </a:solidFill>
              <a:latin typeface="Calibri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GB" sz="1800" kern="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79860"/>
            <a:ext cx="3219450" cy="220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1564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584176"/>
          </a:xfrm>
        </p:spPr>
        <p:txBody>
          <a:bodyPr/>
          <a:lstStyle/>
          <a:p>
            <a:r>
              <a:rPr lang="en-GB" sz="4000" kern="1200" dirty="0">
                <a:solidFill>
                  <a:srgbClr val="3C8C93"/>
                </a:solidFill>
              </a:rPr>
              <a:t>Comprehensive Spending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878" y="1850162"/>
            <a:ext cx="7960940" cy="4752528"/>
          </a:xfrm>
        </p:spPr>
        <p:txBody>
          <a:bodyPr/>
          <a:lstStyle/>
          <a:p>
            <a:pPr>
              <a:tabLst>
                <a:tab pos="449263" algn="l"/>
                <a:tab pos="801688" algn="l"/>
                <a:tab pos="1168400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GB" sz="2400" kern="1200" dirty="0" smtClean="0">
                <a:solidFill>
                  <a:srgbClr val="000000"/>
                </a:solidFill>
                <a:latin typeface="Calibri" pitchFamily="34" charset="0"/>
              </a:rPr>
              <a:t>onsensus now that there will not be a full CSR until after the election</a:t>
            </a:r>
          </a:p>
          <a:p>
            <a:pPr>
              <a:tabLst>
                <a:tab pos="449263" algn="l"/>
                <a:tab pos="801688" algn="l"/>
                <a:tab pos="1168400" algn="l"/>
              </a:tabLst>
            </a:pPr>
            <a:r>
              <a:rPr lang="en-GB" sz="2400" kern="1200" dirty="0" smtClean="0">
                <a:solidFill>
                  <a:srgbClr val="000000"/>
                </a:solidFill>
                <a:latin typeface="Calibri" pitchFamily="34" charset="0"/>
              </a:rPr>
              <a:t>Means some mechanism needed to set spending levels for 2015/16 and probably 2016/17</a:t>
            </a:r>
          </a:p>
          <a:p>
            <a:pPr lvl="1">
              <a:tabLst>
                <a:tab pos="449263" algn="l"/>
                <a:tab pos="801688" algn="l"/>
                <a:tab pos="1168400" algn="l"/>
              </a:tabLst>
            </a:pPr>
            <a:r>
              <a:rPr lang="en-GB" sz="2400" dirty="0">
                <a:solidFill>
                  <a:srgbClr val="336699"/>
                </a:solidFill>
              </a:rPr>
              <a:t>a </a:t>
            </a:r>
            <a:r>
              <a:rPr lang="en-GB" sz="2400" dirty="0">
                <a:solidFill>
                  <a:srgbClr val="3C8C93"/>
                </a:solidFill>
              </a:rPr>
              <a:t>simple “roll-over” of </a:t>
            </a:r>
            <a:r>
              <a:rPr lang="en-GB" sz="2400" dirty="0" smtClean="0">
                <a:solidFill>
                  <a:srgbClr val="3C8C93"/>
                </a:solidFill>
              </a:rPr>
              <a:t>one/two </a:t>
            </a:r>
            <a:r>
              <a:rPr lang="en-GB" sz="2400" dirty="0">
                <a:solidFill>
                  <a:srgbClr val="3C8C93"/>
                </a:solidFill>
              </a:rPr>
              <a:t>more years flat cash?</a:t>
            </a:r>
          </a:p>
          <a:p>
            <a:pPr lvl="1">
              <a:tabLst>
                <a:tab pos="449263" algn="l"/>
                <a:tab pos="801688" algn="l"/>
                <a:tab pos="1168400" algn="l"/>
              </a:tabLst>
            </a:pPr>
            <a:r>
              <a:rPr lang="en-GB" sz="2400" dirty="0">
                <a:solidFill>
                  <a:srgbClr val="3C8C93"/>
                </a:solidFill>
              </a:rPr>
              <a:t>Perhaps worse than that: </a:t>
            </a:r>
            <a:br>
              <a:rPr lang="en-GB" sz="2400" dirty="0">
                <a:solidFill>
                  <a:srgbClr val="3C8C93"/>
                </a:solidFill>
              </a:rPr>
            </a:br>
            <a:r>
              <a:rPr lang="en-GB" sz="2400" dirty="0">
                <a:solidFill>
                  <a:srgbClr val="3C8C93"/>
                </a:solidFill>
              </a:rPr>
              <a:t>HMT very nervous about commitments beyond the current CSR period (e.g. E-ELT</a:t>
            </a:r>
            <a:r>
              <a:rPr lang="en-GB" sz="2400" dirty="0" smtClean="0">
                <a:solidFill>
                  <a:srgbClr val="3C8C93"/>
                </a:solidFill>
              </a:rPr>
              <a:t>)</a:t>
            </a:r>
            <a:endParaRPr lang="en-GB" sz="2400" dirty="0">
              <a:solidFill>
                <a:srgbClr val="3C8C93"/>
              </a:solidFill>
            </a:endParaRPr>
          </a:p>
          <a:p>
            <a:pPr>
              <a:tabLst>
                <a:tab pos="449263" algn="l"/>
                <a:tab pos="801688" algn="l"/>
                <a:tab pos="1168400" algn="l"/>
              </a:tabLst>
            </a:pPr>
            <a:r>
              <a:rPr lang="en-GB" sz="2400" dirty="0" smtClean="0"/>
              <a:t>We’re therefore planning for a “spending review” </a:t>
            </a:r>
            <a:br>
              <a:rPr lang="en-GB" sz="2400" dirty="0" smtClean="0"/>
            </a:br>
            <a:r>
              <a:rPr lang="en-GB" sz="2400" dirty="0" smtClean="0"/>
              <a:t>starting in spring 2013</a:t>
            </a:r>
          </a:p>
        </p:txBody>
      </p:sp>
      <p:pic>
        <p:nvPicPr>
          <p:cNvPr id="10242" name="Picture 2" descr="HM Treasur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196752"/>
            <a:ext cx="2667000" cy="552451"/>
          </a:xfrm>
          <a:prstGeom prst="rect">
            <a:avLst/>
          </a:prstGeom>
          <a:noFill/>
        </p:spPr>
      </p:pic>
      <p:cxnSp>
        <p:nvCxnSpPr>
          <p:cNvPr id="4" name="Straight Connector 3"/>
          <p:cNvCxnSpPr/>
          <p:nvPr/>
        </p:nvCxnSpPr>
        <p:spPr bwMode="auto">
          <a:xfrm flipV="1">
            <a:off x="1115616" y="476672"/>
            <a:ext cx="3240360" cy="576064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592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-184056"/>
            <a:ext cx="9144000" cy="1584176"/>
          </a:xfrm>
        </p:spPr>
        <p:txBody>
          <a:bodyPr/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Flat cash = loss of purchasing power</a:t>
            </a:r>
            <a:endParaRPr lang="en-GB" sz="3600" dirty="0">
              <a:solidFill>
                <a:schemeClr val="accent1">
                  <a:lumMod val="50000"/>
                </a:schemeClr>
              </a:solidFill>
              <a:latin typeface="Calibri" charset="0"/>
              <a:ea typeface="ヒラギノ角ゴ Pro W3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99" y="4005064"/>
            <a:ext cx="8276167" cy="2412377"/>
          </a:xfrm>
        </p:spPr>
        <p:txBody>
          <a:bodyPr/>
          <a:lstStyle/>
          <a:p>
            <a:pPr>
              <a:tabLst>
                <a:tab pos="449263" algn="l"/>
                <a:tab pos="801688" algn="l"/>
                <a:tab pos="1168400" algn="l"/>
              </a:tabLst>
            </a:pPr>
            <a:r>
              <a:rPr lang="en-GB" sz="2400" kern="1200" dirty="0" smtClean="0">
                <a:solidFill>
                  <a:srgbClr val="000000"/>
                </a:solidFill>
                <a:latin typeface="Calibri" pitchFamily="34" charset="0"/>
              </a:rPr>
              <a:t>Modelled 2 more years flat cash:</a:t>
            </a:r>
            <a:r>
              <a:rPr lang="en-GB" sz="2400" kern="12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2400" kern="1200" dirty="0" smtClean="0">
                <a:solidFill>
                  <a:srgbClr val="000000"/>
                </a:solidFill>
                <a:latin typeface="Calibri" pitchFamily="34" charset="0"/>
              </a:rPr>
              <a:t>results are not pretty</a:t>
            </a:r>
          </a:p>
          <a:p>
            <a:pPr lvl="1">
              <a:tabLst>
                <a:tab pos="449263" algn="l"/>
                <a:tab pos="801688" algn="l"/>
                <a:tab pos="1168400" algn="l"/>
              </a:tabLst>
            </a:pPr>
            <a:r>
              <a:rPr lang="en-GB" sz="2200" kern="1200" dirty="0" smtClean="0">
                <a:solidFill>
                  <a:srgbClr val="3C8C93"/>
                </a:solidFill>
                <a:latin typeface="Calibri" pitchFamily="34" charset="0"/>
              </a:rPr>
              <a:t>Pressure from electricity prices, inflation, new programme </a:t>
            </a:r>
            <a:br>
              <a:rPr lang="en-GB" sz="2200" kern="1200" dirty="0" smtClean="0">
                <a:solidFill>
                  <a:srgbClr val="3C8C93"/>
                </a:solidFill>
                <a:latin typeface="Calibri" pitchFamily="34" charset="0"/>
              </a:rPr>
            </a:br>
            <a:r>
              <a:rPr lang="en-GB" sz="2200" kern="1200" dirty="0" smtClean="0">
                <a:solidFill>
                  <a:srgbClr val="3C8C93"/>
                </a:solidFill>
                <a:latin typeface="Calibri" pitchFamily="34" charset="0"/>
              </a:rPr>
              <a:t>(e.g. Diamond </a:t>
            </a:r>
            <a:r>
              <a:rPr lang="en-GB" sz="2200" kern="1200" dirty="0" err="1" smtClean="0">
                <a:solidFill>
                  <a:srgbClr val="3C8C93"/>
                </a:solidFill>
                <a:latin typeface="Calibri" pitchFamily="34" charset="0"/>
              </a:rPr>
              <a:t>beamlines</a:t>
            </a:r>
            <a:r>
              <a:rPr lang="en-GB" sz="2200" kern="1200" dirty="0" smtClean="0">
                <a:solidFill>
                  <a:srgbClr val="3C8C93"/>
                </a:solidFill>
                <a:latin typeface="Calibri" pitchFamily="34" charset="0"/>
              </a:rPr>
              <a:t>, open access publishing…)</a:t>
            </a:r>
          </a:p>
          <a:p>
            <a:pPr lvl="1">
              <a:tabLst>
                <a:tab pos="449263" algn="l"/>
                <a:tab pos="801688" algn="l"/>
                <a:tab pos="1168400" algn="l"/>
              </a:tabLst>
            </a:pPr>
            <a:r>
              <a:rPr lang="en-GB" sz="2200" kern="1200" dirty="0" smtClean="0">
                <a:solidFill>
                  <a:srgbClr val="3C8C93"/>
                </a:solidFill>
                <a:latin typeface="Calibri" pitchFamily="34" charset="0"/>
              </a:rPr>
              <a:t>Take us beyond the “tipping point” from 2010 CSR</a:t>
            </a:r>
          </a:p>
          <a:p>
            <a:pPr lvl="1">
              <a:tabLst>
                <a:tab pos="449263" algn="l"/>
                <a:tab pos="801688" algn="l"/>
                <a:tab pos="1168400" algn="l"/>
              </a:tabLst>
            </a:pPr>
            <a:r>
              <a:rPr lang="en-GB" sz="2200" kern="1200" dirty="0" smtClean="0">
                <a:solidFill>
                  <a:srgbClr val="3C8C93"/>
                </a:solidFill>
                <a:latin typeface="Calibri" pitchFamily="34" charset="0"/>
              </a:rPr>
              <a:t>Results have gone to BIS</a:t>
            </a:r>
          </a:p>
          <a:p>
            <a:pPr>
              <a:tabLst>
                <a:tab pos="449263" algn="l"/>
                <a:tab pos="801688" algn="l"/>
                <a:tab pos="1168400" algn="l"/>
              </a:tabLst>
            </a:pPr>
            <a:endParaRPr lang="en-GB" sz="2200" kern="1200" dirty="0">
              <a:solidFill>
                <a:srgbClr val="3C8C93"/>
              </a:solidFill>
              <a:latin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43608" y="896064"/>
            <a:ext cx="7056784" cy="2971428"/>
            <a:chOff x="1043608" y="980728"/>
            <a:chExt cx="7056784" cy="2971428"/>
          </a:xfrm>
        </p:grpSpPr>
        <p:grpSp>
          <p:nvGrpSpPr>
            <p:cNvPr id="6" name="Group 5"/>
            <p:cNvGrpSpPr/>
            <p:nvPr/>
          </p:nvGrpSpPr>
          <p:grpSpPr>
            <a:xfrm>
              <a:off x="1043608" y="980728"/>
              <a:ext cx="7056784" cy="2971428"/>
              <a:chOff x="1043608" y="980728"/>
              <a:chExt cx="7056784" cy="2971428"/>
            </a:xfrm>
          </p:grpSpPr>
          <p:graphicFrame>
            <p:nvGraphicFramePr>
              <p:cNvPr id="4" name="Chart 3"/>
              <p:cNvGraphicFramePr/>
              <p:nvPr>
                <p:extLst>
                  <p:ext uri="{D42A27DB-BD31-4B8C-83A1-F6EECF244321}">
                    <p14:modId xmlns:p14="http://schemas.microsoft.com/office/powerpoint/2010/main" val="1825372813"/>
                  </p:ext>
                </p:extLst>
              </p:nvPr>
            </p:nvGraphicFramePr>
            <p:xfrm>
              <a:off x="1187624" y="980728"/>
              <a:ext cx="6912768" cy="29714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5" name="TextBox 4"/>
              <p:cNvSpPr txBox="1"/>
              <p:nvPr/>
            </p:nvSpPr>
            <p:spPr>
              <a:xfrm>
                <a:off x="1043608" y="2060848"/>
                <a:ext cx="5040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£m</a:t>
                </a:r>
                <a:endParaRPr lang="en-GB" sz="1600" dirty="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411760" y="1268760"/>
              <a:ext cx="38164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000000"/>
                  </a:solidFill>
                  <a:latin typeface="Calibri"/>
                  <a:cs typeface="Calibri"/>
                </a:rPr>
                <a:t>Equivalent loss of purchasing power</a:t>
              </a:r>
              <a:endParaRPr lang="en-GB" sz="20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4353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/>
          <p:cNvCxnSpPr/>
          <p:nvPr/>
        </p:nvCxnSpPr>
        <p:spPr bwMode="auto">
          <a:xfrm flipH="1">
            <a:off x="3635896" y="2564904"/>
            <a:ext cx="288033" cy="50405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2699793" y="3645024"/>
            <a:ext cx="576063" cy="93610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3779912" y="3717032"/>
            <a:ext cx="1296144" cy="57606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6372200" y="2780928"/>
            <a:ext cx="720080" cy="18002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2" name="Straight Arrow Connector 21"/>
          <p:cNvCxnSpPr>
            <a:endCxn id="8" idx="6"/>
          </p:cNvCxnSpPr>
          <p:nvPr/>
        </p:nvCxnSpPr>
        <p:spPr bwMode="auto">
          <a:xfrm flipH="1" flipV="1">
            <a:off x="4427984" y="2240868"/>
            <a:ext cx="1872208" cy="18002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0016"/>
            <a:ext cx="9144000" cy="980752"/>
          </a:xfrm>
        </p:spPr>
        <p:txBody>
          <a:bodyPr/>
          <a:lstStyle/>
          <a:p>
            <a:r>
              <a:rPr lang="en-GB" sz="4000" dirty="0" smtClean="0">
                <a:solidFill>
                  <a:srgbClr val="3C8C93"/>
                </a:solidFill>
              </a:rPr>
              <a:t>Why does government support science?</a:t>
            </a:r>
            <a:endParaRPr lang="en-GB" sz="3200" dirty="0">
              <a:solidFill>
                <a:srgbClr val="3C8C93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123728" y="3068960"/>
            <a:ext cx="2664296" cy="100811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  <a:ea typeface="ヒラギノ角ゴ Pro W3" pitchFamily="84" charset="-128"/>
                <a:cs typeface="Calibri"/>
              </a:rPr>
              <a:t>Science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827584" y="4581128"/>
            <a:ext cx="3024336" cy="11521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  <a:ea typeface="ヒラギノ角ゴ Pro W3" pitchFamily="84" charset="-128"/>
                <a:cs typeface="Calibri"/>
              </a:rPr>
              <a:t>Understanding of the Universe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716016" y="4077072"/>
            <a:ext cx="3168352" cy="108012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  <a:ea typeface="ヒラギノ角ゴ Pro W3" pitchFamily="84" charset="-128"/>
                <a:cs typeface="Calibri"/>
              </a:rPr>
              <a:t>Technological innovation, skills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3635896" y="1844824"/>
            <a:ext cx="792088" cy="7920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  <a:ea typeface="ヒラギノ角ゴ Pro W3" pitchFamily="84" charset="-128"/>
                <a:cs typeface="Calibri"/>
              </a:rPr>
              <a:t>£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5220072" y="2060848"/>
            <a:ext cx="2880320" cy="71169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  <a:ea typeface="ヒラギノ角ゴ Pro W3" pitchFamily="84" charset="-128"/>
                <a:cs typeface="Calibri"/>
              </a:rPr>
              <a:t>Government</a:t>
            </a:r>
          </a:p>
        </p:txBody>
      </p:sp>
    </p:spTree>
    <p:extLst>
      <p:ext uri="{BB962C8B-B14F-4D97-AF65-F5344CB8AC3E}">
        <p14:creationId xmlns:p14="http://schemas.microsoft.com/office/powerpoint/2010/main" val="3024786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4213" y="44450"/>
            <a:ext cx="7772400" cy="1008063"/>
          </a:xfrm>
        </p:spPr>
        <p:txBody>
          <a:bodyPr/>
          <a:lstStyle/>
          <a:p>
            <a:r>
              <a:rPr lang="en-GB" sz="4000" kern="1200" dirty="0">
                <a:solidFill>
                  <a:srgbClr val="3C8C93"/>
                </a:solidFill>
              </a:rPr>
              <a:t>Impact Report 2012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51521" y="980728"/>
            <a:ext cx="5544615" cy="5256237"/>
          </a:xfrm>
        </p:spPr>
        <p:txBody>
          <a:bodyPr/>
          <a:lstStyle/>
          <a:p>
            <a:pPr marL="342900" lvl="1" indent="-342900">
              <a:buFontTx/>
              <a:buChar char="•"/>
              <a:defRPr/>
            </a:pPr>
            <a:r>
              <a:rPr lang="en-GB" sz="2400" kern="1200" dirty="0" smtClean="0">
                <a:solidFill>
                  <a:srgbClr val="000000"/>
                </a:solidFill>
                <a:latin typeface="Calibri" charset="0"/>
                <a:ea typeface="ヒラギノ角ゴ Pro W3" charset="0"/>
              </a:rPr>
              <a:t>Impacts </a:t>
            </a:r>
            <a:r>
              <a:rPr lang="en-GB" sz="2400" kern="1200" dirty="0">
                <a:solidFill>
                  <a:srgbClr val="000000"/>
                </a:solidFill>
                <a:latin typeface="Calibri" charset="0"/>
                <a:ea typeface="ヒラギノ角ゴ Pro W3" charset="0"/>
              </a:rPr>
              <a:t>from across STFC, grant programmes, campuses, labs….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200" b="1" dirty="0">
                <a:solidFill>
                  <a:srgbClr val="3C8C93"/>
                </a:solidFill>
              </a:rPr>
              <a:t>£3bn </a:t>
            </a:r>
            <a:r>
              <a:rPr lang="en-GB" sz="2200" dirty="0">
                <a:solidFill>
                  <a:srgbClr val="3C8C93"/>
                </a:solidFill>
              </a:rPr>
              <a:t>saved by deferring decommissioning and replacement of two nuclear power stations, enabled by research at ISIS 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200" b="1" dirty="0">
                <a:solidFill>
                  <a:srgbClr val="3C8C93"/>
                </a:solidFill>
              </a:rPr>
              <a:t>£500-£700m </a:t>
            </a:r>
            <a:r>
              <a:rPr lang="en-GB" sz="2200" dirty="0">
                <a:solidFill>
                  <a:srgbClr val="3C8C93"/>
                </a:solidFill>
              </a:rPr>
              <a:t>economic benefit realised by </a:t>
            </a:r>
            <a:r>
              <a:rPr lang="en-GB" sz="2200" dirty="0" smtClean="0">
                <a:solidFill>
                  <a:srgbClr val="3C8C93"/>
                </a:solidFill>
              </a:rPr>
              <a:t>Oxford </a:t>
            </a:r>
            <a:r>
              <a:rPr lang="en-GB" sz="2200" dirty="0">
                <a:solidFill>
                  <a:srgbClr val="3C8C93"/>
                </a:solidFill>
              </a:rPr>
              <a:t>Instruments and e2v over 40 years of collaboration and engagement with STFC and its university research communities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200" b="1" dirty="0" smtClean="0">
                <a:solidFill>
                  <a:srgbClr val="3C8C93"/>
                </a:solidFill>
              </a:rPr>
              <a:t>46.5m</a:t>
            </a:r>
            <a:r>
              <a:rPr lang="en-GB" sz="2200" dirty="0" smtClean="0">
                <a:solidFill>
                  <a:srgbClr val="3C8C93"/>
                </a:solidFill>
              </a:rPr>
              <a:t> </a:t>
            </a:r>
            <a:r>
              <a:rPr lang="en-GB" sz="2200" dirty="0">
                <a:solidFill>
                  <a:srgbClr val="3C8C93"/>
                </a:solidFill>
              </a:rPr>
              <a:t>estimated total audience reached by STFC Public Engagement schemes since 2006</a:t>
            </a:r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1228">
            <a:off x="6105480" y="1305822"/>
            <a:ext cx="2414475" cy="3421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9876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584176"/>
          </a:xfrm>
        </p:spPr>
        <p:txBody>
          <a:bodyPr/>
          <a:lstStyle/>
          <a:p>
            <a:r>
              <a:rPr lang="en-GB" sz="4000" kern="1200" dirty="0">
                <a:solidFill>
                  <a:schemeClr val="accent1">
                    <a:lumMod val="50000"/>
                  </a:schemeClr>
                </a:solidFill>
              </a:rPr>
              <a:t>Triennial </a:t>
            </a:r>
            <a:r>
              <a:rPr lang="en-GB" sz="4000" kern="1200" dirty="0" smtClean="0">
                <a:solidFill>
                  <a:schemeClr val="accent1">
                    <a:lumMod val="50000"/>
                  </a:schemeClr>
                </a:solidFill>
              </a:rPr>
              <a:t>Review of Research Councils</a:t>
            </a:r>
            <a:endParaRPr lang="en-GB" sz="4000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124743"/>
            <a:ext cx="5461000" cy="5309923"/>
          </a:xfrm>
        </p:spPr>
        <p:txBody>
          <a:bodyPr/>
          <a:lstStyle/>
          <a:p>
            <a:pPr>
              <a:tabLst>
                <a:tab pos="449263" algn="l"/>
                <a:tab pos="801688" algn="l"/>
                <a:tab pos="1168400" algn="l"/>
              </a:tabLst>
            </a:pPr>
            <a:r>
              <a:rPr lang="en-GB" sz="2400" kern="1200" dirty="0" smtClean="0">
                <a:solidFill>
                  <a:srgbClr val="000000"/>
                </a:solidFill>
                <a:latin typeface="Calibri" pitchFamily="34" charset="0"/>
              </a:rPr>
              <a:t>Cabinet Office process; “politically driven”</a:t>
            </a:r>
          </a:p>
          <a:p>
            <a:pPr>
              <a:tabLst>
                <a:tab pos="449263" algn="l"/>
                <a:tab pos="801688" algn="l"/>
                <a:tab pos="1168400" algn="l"/>
              </a:tabLst>
            </a:pPr>
            <a:r>
              <a:rPr lang="en-GB" sz="2400" kern="1200" dirty="0" err="1" smtClean="0">
                <a:solidFill>
                  <a:srgbClr val="000000"/>
                </a:solidFill>
                <a:latin typeface="Calibri" pitchFamily="34" charset="0"/>
              </a:rPr>
              <a:t>Ceri</a:t>
            </a:r>
            <a:r>
              <a:rPr lang="en-GB" sz="2400" kern="1200" dirty="0" smtClean="0">
                <a:solidFill>
                  <a:srgbClr val="000000"/>
                </a:solidFill>
                <a:latin typeface="Calibri" pitchFamily="34" charset="0"/>
              </a:rPr>
              <a:t> Smith (Director Labour Markets) is lead reviewer, day to day lead will be Richard Ney (Deputy Director - Finance &amp; Corporate Services)</a:t>
            </a:r>
          </a:p>
          <a:p>
            <a:pPr>
              <a:tabLst>
                <a:tab pos="449263" algn="l"/>
                <a:tab pos="801688" algn="l"/>
                <a:tab pos="1168400" algn="l"/>
              </a:tabLst>
            </a:pPr>
            <a:r>
              <a:rPr lang="en-GB" sz="2400" dirty="0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ヒラギノ角ゴ Pro W3" charset="0"/>
              </a:rPr>
              <a:t>Andrew </a:t>
            </a:r>
            <a:r>
              <a:rPr lang="en-GB" sz="2400" dirty="0" err="1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ヒラギノ角ゴ Pro W3" charset="0"/>
              </a:rPr>
              <a:t>Whitty</a:t>
            </a:r>
            <a:r>
              <a:rPr lang="en-GB" sz="2400" dirty="0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ヒラギノ角ゴ Pro W3" charset="0"/>
              </a:rPr>
              <a:t> (CEO GSK) expert help </a:t>
            </a:r>
          </a:p>
          <a:p>
            <a:pPr>
              <a:tabLst>
                <a:tab pos="449263" algn="l"/>
                <a:tab pos="801688" algn="l"/>
                <a:tab pos="1168400" algn="l"/>
              </a:tabLst>
              <a:defRPr/>
            </a:pPr>
            <a:r>
              <a:rPr lang="en-GB" sz="2400" dirty="0">
                <a:solidFill>
                  <a:srgbClr val="000000"/>
                </a:solidFill>
                <a:latin typeface="Calibri" pitchFamily="34" charset="0"/>
                <a:ea typeface="ヒラギノ角ゴ Pro W3" charset="0"/>
              </a:rPr>
              <a:t>RCUK working group has developed briefing for BIS</a:t>
            </a:r>
          </a:p>
          <a:p>
            <a:pPr>
              <a:tabLst>
                <a:tab pos="449263" algn="l"/>
                <a:tab pos="801688" algn="l"/>
                <a:tab pos="1168400" algn="l"/>
              </a:tabLst>
              <a:defRPr/>
            </a:pPr>
            <a:r>
              <a:rPr lang="en-GB" sz="2400" dirty="0">
                <a:solidFill>
                  <a:srgbClr val="000000"/>
                </a:solidFill>
                <a:latin typeface="Calibri" pitchFamily="34" charset="0"/>
                <a:ea typeface="ヒラギノ角ゴ Pro W3" charset="0"/>
              </a:rPr>
              <a:t>Review starts in early 2013 scheduled for 3 months - now expected to last 6 months</a:t>
            </a:r>
          </a:p>
          <a:p>
            <a:pPr>
              <a:tabLst>
                <a:tab pos="449263" algn="l"/>
                <a:tab pos="801688" algn="l"/>
                <a:tab pos="1168400" algn="l"/>
              </a:tabLst>
              <a:defRPr/>
            </a:pPr>
            <a:r>
              <a:rPr lang="en-GB" sz="2400" dirty="0">
                <a:solidFill>
                  <a:srgbClr val="000000"/>
                </a:solidFill>
                <a:latin typeface="Calibri" pitchFamily="34" charset="0"/>
                <a:ea typeface="ヒラギノ角ゴ Pro W3" charset="0"/>
              </a:rPr>
              <a:t>Will review all seven councils at once</a:t>
            </a:r>
            <a:endParaRPr lang="en-GB" sz="2000" dirty="0">
              <a:solidFill>
                <a:srgbClr val="000000"/>
              </a:solidFill>
              <a:latin typeface="Calibri" pitchFamily="34" charset="0"/>
              <a:ea typeface="ヒラギノ角ゴ Pro W3" charset="0"/>
            </a:endParaRPr>
          </a:p>
          <a:p>
            <a:pPr>
              <a:buNone/>
              <a:tabLst>
                <a:tab pos="449263" algn="l"/>
                <a:tab pos="801688" algn="l"/>
                <a:tab pos="1168400" algn="l"/>
              </a:tabLst>
            </a:pPr>
            <a:endParaRPr lang="en-GB" sz="2400" kern="1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" name="Picture 5" descr="http://farm9.staticflickr.com/8002/7460082506_2c2911db2f_z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228183" y="1412776"/>
            <a:ext cx="2559557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3524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76672"/>
            <a:ext cx="8363312" cy="5760640"/>
          </a:xfrm>
        </p:spPr>
        <p:txBody>
          <a:bodyPr/>
          <a:lstStyle/>
          <a:p>
            <a:pPr marL="0" indent="0">
              <a:buNone/>
              <a:tabLst>
                <a:tab pos="449263" algn="l"/>
                <a:tab pos="801688" algn="l"/>
                <a:tab pos="1168400" algn="l"/>
              </a:tabLst>
            </a:pPr>
            <a:r>
              <a:rPr lang="en-GB" sz="2000" kern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	</a:t>
            </a:r>
            <a:r>
              <a:rPr lang="en-GB" sz="2200" kern="12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Ceri’s</a:t>
            </a:r>
            <a:r>
              <a:rPr lang="en-GB" sz="2200" kern="1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very </a:t>
            </a:r>
            <a:r>
              <a:rPr lang="en-GB" sz="2200" i="1" kern="1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initial</a:t>
            </a:r>
            <a:r>
              <a:rPr lang="en-GB" sz="2200" kern="1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ideas on the scope of the review are: </a:t>
            </a:r>
          </a:p>
          <a:p>
            <a:pPr marL="0" indent="0">
              <a:buNone/>
              <a:tabLst>
                <a:tab pos="449263" algn="l"/>
                <a:tab pos="801688" algn="l"/>
                <a:tab pos="1168400" algn="l"/>
              </a:tabLst>
            </a:pPr>
            <a:endParaRPr lang="en-GB" sz="900" kern="1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  <a:tabLst>
                <a:tab pos="449263" algn="l"/>
                <a:tab pos="801688" algn="l"/>
                <a:tab pos="1168400" algn="l"/>
              </a:tabLst>
            </a:pPr>
            <a:r>
              <a:rPr lang="en-GB" sz="2200" dirty="0"/>
              <a:t>Examine each RC and how organised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  <a:tabLst>
                <a:tab pos="449263" algn="l"/>
                <a:tab pos="801688" algn="l"/>
                <a:tab pos="1168400" algn="l"/>
              </a:tabLst>
            </a:pPr>
            <a:r>
              <a:rPr lang="en-GB" sz="2200" dirty="0"/>
              <a:t>Look at international comparators and reasons why different - NSF, NIH etc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  <a:tabLst>
                <a:tab pos="449263" algn="l"/>
                <a:tab pos="801688" algn="l"/>
                <a:tab pos="1168400" algn="l"/>
              </a:tabLst>
            </a:pPr>
            <a:r>
              <a:rPr lang="en-GB" sz="2200" dirty="0"/>
              <a:t>Talk to very wide range of stakeholders 	</a:t>
            </a:r>
            <a:br>
              <a:rPr lang="en-GB" sz="2200" dirty="0"/>
            </a:br>
            <a:r>
              <a:rPr lang="en-GB" sz="2200" dirty="0"/>
              <a:t>(not clear how he intends to do this)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  <a:tabLst>
                <a:tab pos="449263" algn="l"/>
                <a:tab pos="801688" algn="l"/>
                <a:tab pos="1168400" algn="l"/>
              </a:tabLst>
            </a:pPr>
            <a:r>
              <a:rPr lang="en-GB" sz="2200" dirty="0"/>
              <a:t>Economic analysis of potential delivery models </a:t>
            </a:r>
            <a:endParaRPr lang="en-GB" sz="2200" dirty="0" smtClean="0"/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  <a:tabLst>
                <a:tab pos="449263" algn="l"/>
                <a:tab pos="801688" algn="l"/>
                <a:tab pos="1168400" algn="l"/>
              </a:tabLst>
            </a:pPr>
            <a:r>
              <a:rPr lang="en-GB" sz="2200" dirty="0" smtClean="0"/>
              <a:t>'</a:t>
            </a:r>
            <a:r>
              <a:rPr lang="en-GB" sz="2200" dirty="0"/>
              <a:t>Institutes'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  <a:tabLst>
                <a:tab pos="449263" algn="l"/>
                <a:tab pos="801688" algn="l"/>
                <a:tab pos="1168400" algn="l"/>
              </a:tabLst>
            </a:pPr>
            <a:r>
              <a:rPr lang="en-GB" sz="2200" dirty="0"/>
              <a:t>'Theology and politics' in the area - Haldane </a:t>
            </a:r>
            <a:r>
              <a:rPr lang="en-GB" sz="2200" dirty="0" smtClean="0"/>
              <a:t>principle, </a:t>
            </a:r>
            <a:r>
              <a:rPr lang="en-GB" sz="2200" dirty="0" err="1" smtClean="0"/>
              <a:t>etc</a:t>
            </a:r>
            <a:r>
              <a:rPr lang="en-GB" sz="2200" dirty="0" smtClean="0"/>
              <a:t> </a:t>
            </a:r>
            <a:endParaRPr lang="en-GB" sz="2200" dirty="0"/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  <a:tabLst>
                <a:tab pos="449263" algn="l"/>
                <a:tab pos="801688" algn="l"/>
                <a:tab pos="1168400" algn="l"/>
              </a:tabLst>
            </a:pPr>
            <a:r>
              <a:rPr lang="en-GB" sz="2200" dirty="0"/>
              <a:t>Analysis of impact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  <a:tabLst>
                <a:tab pos="449263" algn="l"/>
                <a:tab pos="801688" algn="l"/>
                <a:tab pos="1168400" algn="l"/>
              </a:tabLst>
            </a:pPr>
            <a:r>
              <a:rPr lang="en-GB" sz="2200" dirty="0"/>
              <a:t>Governance good practice - interested in role of </a:t>
            </a:r>
            <a:r>
              <a:rPr lang="en-GB" sz="2200" dirty="0" smtClean="0"/>
              <a:t>the public</a:t>
            </a:r>
            <a:endParaRPr lang="en-GB" sz="2200" dirty="0"/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  <a:tabLst>
                <a:tab pos="449263" algn="l"/>
                <a:tab pos="801688" algn="l"/>
                <a:tab pos="1168400" algn="l"/>
              </a:tabLst>
            </a:pPr>
            <a:r>
              <a:rPr lang="en-GB" sz="2200" dirty="0"/>
              <a:t>Research spend in context of other research funding</a:t>
            </a:r>
          </a:p>
          <a:p>
            <a:pPr marL="800100" lvl="1" indent="-342900">
              <a:buFont typeface="+mj-lt"/>
              <a:buAutoNum type="arabicPeriod"/>
              <a:tabLst>
                <a:tab pos="449263" algn="l"/>
                <a:tab pos="801688" algn="l"/>
                <a:tab pos="1168400" algn="l"/>
              </a:tabLst>
            </a:pPr>
            <a:endParaRPr lang="en-GB" sz="900" kern="1200" dirty="0" smtClean="0">
              <a:solidFill>
                <a:srgbClr val="3C8C93"/>
              </a:solidFill>
              <a:latin typeface="Calibri" pitchFamily="34" charset="0"/>
            </a:endParaRPr>
          </a:p>
          <a:p>
            <a:pPr marL="457200" lvl="1" indent="0">
              <a:buNone/>
              <a:tabLst>
                <a:tab pos="449263" algn="l"/>
                <a:tab pos="801688" algn="l"/>
                <a:tab pos="1168400" algn="l"/>
              </a:tabLst>
            </a:pPr>
            <a:r>
              <a:rPr lang="en-GB" sz="2200" i="1" kern="1200" dirty="0" smtClean="0">
                <a:solidFill>
                  <a:srgbClr val="3C8C93"/>
                </a:solidFill>
                <a:latin typeface="Calibri" pitchFamily="34" charset="0"/>
              </a:rPr>
              <a:t>And yes, will include the question of 1 vs. 7 research councils</a:t>
            </a:r>
          </a:p>
          <a:p>
            <a:pPr marL="400050">
              <a:tabLst>
                <a:tab pos="449263" algn="l"/>
                <a:tab pos="801688" algn="l"/>
                <a:tab pos="1168400" algn="l"/>
              </a:tabLst>
            </a:pPr>
            <a:endParaRPr lang="en-GB" sz="2400" kern="1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tabLst>
                <a:tab pos="449263" algn="l"/>
                <a:tab pos="801688" algn="l"/>
                <a:tab pos="1168400" algn="l"/>
              </a:tabLst>
            </a:pPr>
            <a:endParaRPr lang="en-GB" sz="2400" kern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37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160" y="1340768"/>
            <a:ext cx="8550320" cy="5816160"/>
          </a:xfrm>
        </p:spPr>
        <p:txBody>
          <a:bodyPr/>
          <a:lstStyle/>
          <a:p>
            <a:r>
              <a:rPr lang="en-GB" sz="2200" dirty="0" smtClean="0">
                <a:solidFill>
                  <a:schemeClr val="accent4"/>
                </a:solidFill>
                <a:latin typeface="Calibri" charset="0"/>
                <a:ea typeface="ヒラギノ角ゴ Pro W3" charset="0"/>
                <a:cs typeface="Arial" charset="0"/>
              </a:rPr>
              <a:t>2012 was an outstanding year for </a:t>
            </a:r>
            <a:br>
              <a:rPr lang="en-GB" sz="2200" dirty="0" smtClean="0">
                <a:solidFill>
                  <a:schemeClr val="accent4"/>
                </a:solidFill>
                <a:latin typeface="Calibri" charset="0"/>
                <a:ea typeface="ヒラギノ角ゴ Pro W3" charset="0"/>
                <a:cs typeface="Arial" charset="0"/>
              </a:rPr>
            </a:br>
            <a:r>
              <a:rPr lang="en-GB" sz="2200" dirty="0" smtClean="0">
                <a:solidFill>
                  <a:schemeClr val="accent4"/>
                </a:solidFill>
                <a:latin typeface="Calibri" charset="0"/>
                <a:ea typeface="ヒラギノ角ゴ Pro W3" charset="0"/>
                <a:cs typeface="Arial" charset="0"/>
              </a:rPr>
              <a:t>particle physics</a:t>
            </a:r>
          </a:p>
          <a:p>
            <a:r>
              <a:rPr lang="en-GB" sz="2200" dirty="0" smtClean="0">
                <a:solidFill>
                  <a:schemeClr val="accent4"/>
                </a:solidFill>
                <a:latin typeface="Calibri" charset="0"/>
                <a:ea typeface="ヒラギノ角ゴ Pro W3" charset="0"/>
                <a:cs typeface="Arial" charset="0"/>
              </a:rPr>
              <a:t>We have an excellent story to tell</a:t>
            </a:r>
          </a:p>
          <a:p>
            <a:r>
              <a:rPr lang="en-GB" sz="2200" dirty="0" smtClean="0">
                <a:solidFill>
                  <a:schemeClr val="accent4"/>
                </a:solidFill>
                <a:latin typeface="Calibri" charset="0"/>
                <a:ea typeface="ヒラギノ角ゴ Pro W3" charset="0"/>
                <a:cs typeface="Arial" charset="0"/>
              </a:rPr>
              <a:t>High level of government support</a:t>
            </a:r>
            <a:br>
              <a:rPr lang="en-GB" sz="2200" dirty="0" smtClean="0">
                <a:solidFill>
                  <a:schemeClr val="accent4"/>
                </a:solidFill>
                <a:latin typeface="Calibri" charset="0"/>
                <a:ea typeface="ヒラギノ角ゴ Pro W3" charset="0"/>
                <a:cs typeface="Arial" charset="0"/>
              </a:rPr>
            </a:br>
            <a:r>
              <a:rPr lang="en-GB" sz="2200" i="1" dirty="0" smtClean="0">
                <a:solidFill>
                  <a:schemeClr val="accent4"/>
                </a:solidFill>
                <a:latin typeface="Calibri" charset="0"/>
                <a:ea typeface="ヒラギノ角ゴ Pro W3" charset="0"/>
                <a:cs typeface="Arial" charset="0"/>
              </a:rPr>
              <a:t>BUT </a:t>
            </a:r>
            <a:r>
              <a:rPr lang="en-GB" sz="2200" dirty="0" smtClean="0">
                <a:solidFill>
                  <a:schemeClr val="accent4"/>
                </a:solidFill>
                <a:latin typeface="Calibri" charset="0"/>
                <a:ea typeface="ヒラギノ角ゴ Pro W3" charset="0"/>
                <a:cs typeface="Arial" charset="0"/>
              </a:rPr>
              <a:t>challenging </a:t>
            </a:r>
            <a:r>
              <a:rPr lang="en-GB" sz="2200" dirty="0" smtClean="0">
                <a:solidFill>
                  <a:schemeClr val="accent4"/>
                </a:solidFill>
                <a:latin typeface="Calibri" charset="0"/>
                <a:ea typeface="ヒラギノ角ゴ Pro W3" charset="0"/>
                <a:cs typeface="Arial" charset="0"/>
              </a:rPr>
              <a:t>economic climate</a:t>
            </a:r>
          </a:p>
          <a:p>
            <a:r>
              <a:rPr lang="en-GB" sz="2200" dirty="0" smtClean="0">
                <a:solidFill>
                  <a:schemeClr val="accent4"/>
                </a:solidFill>
                <a:latin typeface="Calibri" charset="0"/>
                <a:ea typeface="ヒラギノ角ゴ Pro W3" charset="0"/>
                <a:cs typeface="Arial" charset="0"/>
              </a:rPr>
              <a:t>Spending review likely in 2013</a:t>
            </a:r>
          </a:p>
          <a:p>
            <a:pPr marL="0" indent="0">
              <a:buNone/>
            </a:pPr>
            <a:endParaRPr lang="en-GB" sz="1050" dirty="0" smtClean="0">
              <a:solidFill>
                <a:schemeClr val="accent4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pPr marL="0" indent="0">
              <a:buNone/>
            </a:pPr>
            <a:r>
              <a:rPr lang="en-GB" sz="2200" dirty="0" smtClean="0">
                <a:solidFill>
                  <a:schemeClr val="accent4"/>
                </a:solidFill>
                <a:latin typeface="Calibri" charset="0"/>
                <a:ea typeface="ヒラギノ角ゴ Pro W3" charset="0"/>
                <a:cs typeface="Arial" charset="0"/>
              </a:rPr>
              <a:t>What do we need from you?</a:t>
            </a:r>
          </a:p>
          <a:p>
            <a:r>
              <a:rPr lang="en-GB" sz="2200" dirty="0" smtClean="0">
                <a:solidFill>
                  <a:schemeClr val="accent4"/>
                </a:solidFill>
                <a:latin typeface="Calibri" charset="0"/>
                <a:ea typeface="ヒラギノ角ゴ Pro W3" charset="0"/>
                <a:cs typeface="Arial" charset="0"/>
              </a:rPr>
              <a:t>Impact examples (e.g. studies for the REF)</a:t>
            </a:r>
          </a:p>
          <a:p>
            <a:r>
              <a:rPr lang="en-GB" sz="2200" dirty="0" smtClean="0">
                <a:solidFill>
                  <a:schemeClr val="accent4"/>
                </a:solidFill>
                <a:latin typeface="Calibri" charset="0"/>
                <a:ea typeface="ヒラギノ角ゴ Pro W3" charset="0"/>
                <a:cs typeface="Arial" charset="0"/>
              </a:rPr>
              <a:t>Consistent, national message of broad support for science </a:t>
            </a:r>
            <a:br>
              <a:rPr lang="en-GB" sz="2200" dirty="0" smtClean="0">
                <a:solidFill>
                  <a:schemeClr val="accent4"/>
                </a:solidFill>
                <a:latin typeface="Calibri" charset="0"/>
                <a:ea typeface="ヒラギノ角ゴ Pro W3" charset="0"/>
                <a:cs typeface="Arial" charset="0"/>
              </a:rPr>
            </a:br>
            <a:r>
              <a:rPr lang="en-GB" sz="2200" i="1" dirty="0" smtClean="0">
                <a:solidFill>
                  <a:schemeClr val="accent4"/>
                </a:solidFill>
                <a:latin typeface="Calibri" charset="0"/>
                <a:ea typeface="ヒラギノ角ゴ Pro W3" charset="0"/>
                <a:cs typeface="Arial" charset="0"/>
              </a:rPr>
              <a:t>(no shooting inwards please)</a:t>
            </a:r>
            <a:endParaRPr lang="en-GB" sz="2200" i="1" dirty="0">
              <a:solidFill>
                <a:schemeClr val="accent4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pPr marL="0" indent="0" algn="ctr">
              <a:buNone/>
            </a:pPr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Most of all: we need to sell the excellence and importance of fundamental science</a:t>
            </a:r>
            <a:endParaRPr lang="en-GB" sz="1200" dirty="0" smtClean="0">
              <a:solidFill>
                <a:schemeClr val="accent4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pPr lvl="1"/>
            <a:endParaRPr lang="en-GB" sz="2400" i="1" dirty="0" smtClean="0">
              <a:solidFill>
                <a:srgbClr val="000000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pPr lvl="1"/>
            <a:endParaRPr lang="en-GB" sz="1800" kern="1200" dirty="0" smtClean="0">
              <a:solidFill>
                <a:srgbClr val="3C8C93"/>
              </a:solidFill>
              <a:latin typeface="Calibri" pitchFamily="34" charset="0"/>
              <a:ea typeface="ヒラギノ角ゴ Pro W3"/>
              <a:cs typeface="Calibri" pitchFamily="34" charset="0"/>
            </a:endParaRPr>
          </a:p>
          <a:p>
            <a:pPr lvl="2"/>
            <a:endParaRPr lang="en-GB" sz="1600" dirty="0">
              <a:solidFill>
                <a:srgbClr val="000000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pPr>
              <a:buFontTx/>
              <a:buNone/>
            </a:pPr>
            <a:endParaRPr lang="en-GB" sz="2400" b="1" dirty="0">
              <a:solidFill>
                <a:srgbClr val="3C8C93"/>
              </a:solidFill>
              <a:latin typeface="Calibri" charset="0"/>
              <a:ea typeface="ヒラギノ角ゴ Pro W3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8924">
            <a:off x="5001177" y="650665"/>
            <a:ext cx="3769171" cy="3117354"/>
          </a:xfrm>
          <a:prstGeom prst="rect">
            <a:avLst/>
          </a:prstGeom>
          <a:effectLst>
            <a:outerShdw blurRad="95250" dist="1524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1688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1908175" y="333375"/>
            <a:ext cx="6372225" cy="908050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3C8C93"/>
                </a:solidFill>
                <a:latin typeface="Calibri" pitchFamily="34" charset="0"/>
              </a:rPr>
              <a:t>Particle Physics</a:t>
            </a:r>
            <a:endParaRPr lang="en-US" b="1" smtClean="0">
              <a:solidFill>
                <a:srgbClr val="3C8C93"/>
              </a:solidFill>
              <a:latin typeface="Calibri" pitchFamily="34" charset="0"/>
            </a:endParaRPr>
          </a:p>
        </p:txBody>
      </p:sp>
      <p:sp>
        <p:nvSpPr>
          <p:cNvPr id="107522" name="Content Placeholder 2"/>
          <p:cNvSpPr>
            <a:spLocks noGrp="1"/>
          </p:cNvSpPr>
          <p:nvPr>
            <p:ph idx="4294967295"/>
          </p:nvPr>
        </p:nvSpPr>
        <p:spPr>
          <a:xfrm>
            <a:off x="539750" y="1341438"/>
            <a:ext cx="8064500" cy="4897437"/>
          </a:xfrm>
        </p:spPr>
        <p:txBody>
          <a:bodyPr/>
          <a:lstStyle/>
          <a:p>
            <a:pPr eaLnBrk="1" hangingPunct="1">
              <a:lnSpc>
                <a:spcPts val="2800"/>
              </a:lnSpc>
              <a:buFont typeface="Arial" charset="0"/>
              <a:buChar char="•"/>
              <a:defRPr/>
            </a:pPr>
            <a:r>
              <a:rPr lang="en-US" sz="2400" dirty="0">
                <a:latin typeface="Calibri" charset="0"/>
              </a:rPr>
              <a:t>Our highest priority in particle physics is the exploitation of  the </a:t>
            </a:r>
            <a:r>
              <a:rPr lang="en-US" sz="2400" dirty="0">
                <a:solidFill>
                  <a:srgbClr val="3C8C93"/>
                </a:solidFill>
                <a:latin typeface="Calibri" charset="0"/>
              </a:rPr>
              <a:t>Large Hadron Collider </a:t>
            </a:r>
            <a:r>
              <a:rPr lang="en-US" sz="2400" dirty="0">
                <a:latin typeface="Calibri" charset="0"/>
              </a:rPr>
              <a:t>at CERN</a:t>
            </a:r>
            <a:r>
              <a:rPr lang="en-US" sz="2400" dirty="0" smtClean="0">
                <a:latin typeface="Calibri" charset="0"/>
              </a:rPr>
              <a:t>. </a:t>
            </a:r>
          </a:p>
          <a:p>
            <a:pPr lvl="1" eaLnBrk="1" hangingPunct="1">
              <a:buFontTx/>
              <a:buChar char="-"/>
              <a:defRPr/>
            </a:pPr>
            <a:r>
              <a:rPr lang="en-US" sz="2200" dirty="0" smtClean="0">
                <a:latin typeface="Calibri" charset="0"/>
              </a:rPr>
              <a:t>ATLAS, CMS </a:t>
            </a:r>
            <a:r>
              <a:rPr lang="en-US" sz="2200" dirty="0" smtClean="0">
                <a:solidFill>
                  <a:schemeClr val="tx1"/>
                </a:solidFill>
                <a:latin typeface="Calibri" charset="0"/>
              </a:rPr>
              <a:t>and </a:t>
            </a:r>
            <a:r>
              <a:rPr lang="en-US" sz="2200" dirty="0" err="1" smtClean="0">
                <a:latin typeface="Calibri" charset="0"/>
              </a:rPr>
              <a:t>LHCb</a:t>
            </a:r>
            <a:r>
              <a:rPr lang="en-US" sz="2200" dirty="0" smtClean="0">
                <a:latin typeface="Calibri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Calibri" charset="0"/>
              </a:rPr>
              <a:t>(and ALICE) experiments</a:t>
            </a:r>
          </a:p>
          <a:p>
            <a:pPr lvl="1" eaLnBrk="1" hangingPunct="1">
              <a:buFontTx/>
              <a:buChar char="-"/>
              <a:defRPr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</a:rPr>
              <a:t>GridPP</a:t>
            </a:r>
          </a:p>
          <a:p>
            <a:pPr eaLnBrk="1" hangingPunct="1">
              <a:lnSpc>
                <a:spcPts val="2800"/>
              </a:lnSpc>
              <a:buFont typeface="Arial" charset="0"/>
              <a:buChar char="•"/>
              <a:defRPr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The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ATLAS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CMS upgrades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are highest priority projects </a:t>
            </a:r>
          </a:p>
          <a:p>
            <a:pPr eaLnBrk="1" hangingPunct="1">
              <a:lnSpc>
                <a:spcPts val="2800"/>
              </a:lnSpc>
              <a:buFont typeface="Arial" charset="0"/>
              <a:buChar char="•"/>
              <a:defRPr/>
            </a:pPr>
            <a:r>
              <a:rPr lang="en-US" sz="2400" dirty="0" smtClean="0">
                <a:latin typeface="Calibri" charset="0"/>
              </a:rPr>
              <a:t>Exploring neutrino mass and mixing with </a:t>
            </a:r>
            <a:r>
              <a:rPr lang="en-US" sz="2400" dirty="0" smtClean="0">
                <a:solidFill>
                  <a:srgbClr val="3C8C93"/>
                </a:solidFill>
                <a:latin typeface="Calibri" charset="0"/>
              </a:rPr>
              <a:t>T2K </a:t>
            </a:r>
            <a:r>
              <a:rPr lang="en-US" sz="2400" dirty="0" smtClean="0">
                <a:latin typeface="Calibri" charset="0"/>
              </a:rPr>
              <a:t>and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Calibri" charset="0"/>
              </a:rPr>
              <a:t>SuperNEMO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ts val="3800"/>
              </a:lnSpc>
              <a:buFont typeface="Arial" charset="0"/>
              <a:buChar char="•"/>
              <a:defRPr/>
            </a:pPr>
            <a:endParaRPr lang="en-US" sz="2400" dirty="0">
              <a:latin typeface="Calibri" charset="0"/>
            </a:endParaRPr>
          </a:p>
          <a:p>
            <a:pPr eaLnBrk="1" hangingPunct="1">
              <a:lnSpc>
                <a:spcPts val="3800"/>
              </a:lnSpc>
              <a:buFont typeface="Arial" charset="0"/>
              <a:buChar char="•"/>
              <a:defRPr/>
            </a:pPr>
            <a:endParaRPr lang="en-US" sz="2400" dirty="0">
              <a:latin typeface="Calibri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GB" sz="2400" dirty="0">
              <a:latin typeface="Calibri" charset="0"/>
            </a:endParaRPr>
          </a:p>
        </p:txBody>
      </p:sp>
      <p:pic>
        <p:nvPicPr>
          <p:cNvPr id="33797" name="Picture 4" descr="ATLAS_Toroid_0507009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8620" y="4293096"/>
            <a:ext cx="29527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4" descr="CERN-atlas-001_30_3_201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4970" y="4293096"/>
            <a:ext cx="311943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8366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-72008"/>
            <a:ext cx="9505056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75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1547664" y="476672"/>
            <a:ext cx="6372225" cy="90805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3C8C93"/>
                </a:solidFill>
                <a:latin typeface="Calibri" pitchFamily="34" charset="0"/>
              </a:rPr>
              <a:t>LHC</a:t>
            </a:r>
            <a:endParaRPr lang="en-US" b="1" dirty="0" smtClean="0">
              <a:solidFill>
                <a:srgbClr val="3C8C93"/>
              </a:solidFill>
              <a:latin typeface="Calibri" pitchFamily="34" charset="0"/>
            </a:endParaRPr>
          </a:p>
        </p:txBody>
      </p:sp>
      <p:sp>
        <p:nvSpPr>
          <p:cNvPr id="107522" name="Content Placeholder 2"/>
          <p:cNvSpPr>
            <a:spLocks noGrp="1"/>
          </p:cNvSpPr>
          <p:nvPr>
            <p:ph idx="4294967295"/>
          </p:nvPr>
        </p:nvSpPr>
        <p:spPr>
          <a:xfrm>
            <a:off x="539553" y="1341438"/>
            <a:ext cx="8280920" cy="4897437"/>
          </a:xfrm>
        </p:spPr>
        <p:txBody>
          <a:bodyPr/>
          <a:lstStyle/>
          <a:p>
            <a:pPr eaLnBrk="1" hangingPunct="1">
              <a:lnSpc>
                <a:spcPts val="2800"/>
              </a:lnSpc>
              <a:buFont typeface="Arial" charset="0"/>
              <a:buChar char="•"/>
              <a:defRPr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The LHC delivered over 23fb</a:t>
            </a:r>
            <a:r>
              <a:rPr lang="en-GB" sz="2400" baseline="30000" dirty="0" smtClean="0">
                <a:latin typeface="Calibri" pitchFamily="34" charset="0"/>
                <a:cs typeface="Calibri" pitchFamily="34" charset="0"/>
              </a:rPr>
              <a:t>-1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at 8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TeV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in 2012</a:t>
            </a:r>
          </a:p>
          <a:p>
            <a:pPr lvl="1" eaLnBrk="1" hangingPunct="1">
              <a:lnSpc>
                <a:spcPts val="2800"/>
              </a:lnSpc>
              <a:buNone/>
              <a:defRPr/>
            </a:pPr>
            <a:r>
              <a:rPr lang="en-GB" sz="2200" dirty="0" smtClean="0">
                <a:latin typeface="Calibri" pitchFamily="34" charset="0"/>
                <a:cs typeface="Calibri" pitchFamily="34" charset="0"/>
              </a:rPr>
              <a:t>-	data analysis and Grid computing resources were able to keep pace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ts val="2800"/>
              </a:lnSpc>
              <a:buFont typeface="Arial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These data have started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to shed light on some of the big science questions, including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placing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challenging limits on physics beyond the standard model. </a:t>
            </a:r>
          </a:p>
          <a:p>
            <a:pPr eaLnBrk="1" hangingPunct="1">
              <a:lnSpc>
                <a:spcPts val="2800"/>
              </a:lnSpc>
              <a:buFont typeface="Arial" charset="0"/>
              <a:buChar char="•"/>
              <a:defRPr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Latest physics updates:</a:t>
            </a:r>
          </a:p>
          <a:p>
            <a:pPr lvl="1" eaLnBrk="1" hangingPunct="1">
              <a:lnSpc>
                <a:spcPts val="2800"/>
              </a:lnSpc>
              <a:buFont typeface="Arial" charset="0"/>
              <a:buChar char="•"/>
              <a:defRPr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Higgs results now 6-7σ, generally all consistent with SM (but 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still some 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puzzling features)</a:t>
            </a:r>
          </a:p>
          <a:p>
            <a:pPr lvl="1" eaLnBrk="1" hangingPunct="1">
              <a:lnSpc>
                <a:spcPts val="2800"/>
              </a:lnSpc>
              <a:buFont typeface="Arial" charset="0"/>
              <a:buChar char="•"/>
              <a:defRPr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ATLAS excludes spin-2 hypothesis at 91% CL</a:t>
            </a:r>
          </a:p>
          <a:p>
            <a:pPr lvl="1" eaLnBrk="1" hangingPunct="1">
              <a:lnSpc>
                <a:spcPts val="2800"/>
              </a:lnSpc>
              <a:buFont typeface="Arial" charset="0"/>
              <a:buChar char="•"/>
              <a:defRPr/>
            </a:pPr>
            <a:r>
              <a:rPr lang="en-GB" sz="2400" dirty="0" err="1">
                <a:latin typeface="Calibri" pitchFamily="34" charset="0"/>
                <a:cs typeface="Calibri" pitchFamily="34" charset="0"/>
              </a:rPr>
              <a:t>LHCb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observes B</a:t>
            </a:r>
            <a:r>
              <a:rPr lang="en-GB" sz="2400" baseline="-25000" dirty="0">
                <a:latin typeface="Calibri" pitchFamily="34" charset="0"/>
                <a:cs typeface="Calibri" pitchFamily="34" charset="0"/>
              </a:rPr>
              <a:t>S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>
                <a:latin typeface="Calibri" pitchFamily="34" charset="0"/>
                <a:cs typeface="Calibri" pitchFamily="34" charset="0"/>
                <a:sym typeface="Wingdings"/>
              </a:rPr>
              <a:t> </a:t>
            </a:r>
            <a:r>
              <a:rPr lang="en-GB" sz="2400" dirty="0" err="1">
                <a:latin typeface="Calibri" pitchFamily="34" charset="0"/>
                <a:cs typeface="Calibri" pitchFamily="34" charset="0"/>
                <a:sym typeface="Wingdings"/>
              </a:rPr>
              <a:t>μμ</a:t>
            </a:r>
            <a:r>
              <a:rPr lang="en-GB" sz="2400" dirty="0">
                <a:latin typeface="Calibri" pitchFamily="34" charset="0"/>
                <a:cs typeface="Calibri" pitchFamily="34" charset="0"/>
                <a:sym typeface="Wingdings"/>
              </a:rPr>
              <a:t> decay at rate compatible with SM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GB" sz="2400" dirty="0">
              <a:latin typeface="Calibri" charset="0"/>
            </a:endParaRPr>
          </a:p>
        </p:txBody>
      </p:sp>
      <p:sp>
        <p:nvSpPr>
          <p:cNvPr id="31748" name="Date Placeholder 3"/>
          <p:cNvSpPr txBox="1">
            <a:spLocks noGrp="1"/>
          </p:cNvSpPr>
          <p:nvPr/>
        </p:nvSpPr>
        <p:spPr bwMode="auto">
          <a:xfrm>
            <a:off x="685800" y="6453188"/>
            <a:ext cx="19050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900">
              <a:solidFill>
                <a:srgbClr val="000000"/>
              </a:solidFill>
              <a:latin typeface="Lucida Sans" pitchFamily="34" charset="0"/>
              <a:ea typeface="ヒラギノ角ゴ Pro W3" charset="-128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632413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1547664" y="476672"/>
            <a:ext cx="6372225" cy="90805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3C8C93"/>
                </a:solidFill>
                <a:latin typeface="Calibri" pitchFamily="34" charset="0"/>
              </a:rPr>
              <a:t>LHC next steps</a:t>
            </a:r>
            <a:endParaRPr lang="en-US" b="1" dirty="0" smtClean="0">
              <a:solidFill>
                <a:srgbClr val="3C8C93"/>
              </a:solidFill>
              <a:latin typeface="Calibri" pitchFamily="34" charset="0"/>
            </a:endParaRPr>
          </a:p>
        </p:txBody>
      </p:sp>
      <p:sp>
        <p:nvSpPr>
          <p:cNvPr id="107522" name="Content Placeholder 2"/>
          <p:cNvSpPr>
            <a:spLocks noGrp="1"/>
          </p:cNvSpPr>
          <p:nvPr>
            <p:ph idx="4294967295"/>
          </p:nvPr>
        </p:nvSpPr>
        <p:spPr>
          <a:xfrm>
            <a:off x="539553" y="1341438"/>
            <a:ext cx="8280920" cy="5039890"/>
          </a:xfrm>
        </p:spPr>
        <p:txBody>
          <a:bodyPr/>
          <a:lstStyle/>
          <a:p>
            <a:pPr eaLnBrk="1" hangingPunct="1">
              <a:lnSpc>
                <a:spcPts val="2800"/>
              </a:lnSpc>
              <a:buFont typeface="Arial" charset="0"/>
              <a:buChar char="•"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Next steps</a:t>
            </a:r>
          </a:p>
          <a:p>
            <a:pPr lvl="1" eaLnBrk="1" hangingPunct="1">
              <a:spcBef>
                <a:spcPts val="200"/>
              </a:spcBef>
              <a:buFont typeface="Arial" charset="0"/>
              <a:buChar char="•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Heavy ion run </a:t>
            </a:r>
          </a:p>
          <a:p>
            <a:pPr lvl="1" eaLnBrk="1" hangingPunct="1">
              <a:spcBef>
                <a:spcPts val="200"/>
              </a:spcBef>
              <a:buFont typeface="Arial" charset="0"/>
              <a:buChar char="•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Long Shutdown 1 Feb 2013 – Dec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2014, possibly 2 years  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spcBef>
                <a:spcPts val="200"/>
              </a:spcBef>
              <a:buFont typeface="Arial" charset="0"/>
              <a:buChar char="•"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Machine restart in 2015 at 13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TeV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ts val="2800"/>
              </a:lnSpc>
              <a:buFont typeface="Arial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Proposals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for the UK participation in the Phase 1 construction and Phase 2 R&amp;D for the ATLAS and CMS upgrade programmes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being considered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in 2012. 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spcBef>
                <a:spcPts val="200"/>
              </a:spcBef>
              <a:buFont typeface="Arial" charset="0"/>
              <a:buChar char="•"/>
              <a:defRPr/>
            </a:pPr>
            <a:r>
              <a:rPr lang="en-GB" dirty="0" smtClean="0">
                <a:latin typeface="Calibri"/>
                <a:ea typeface="Calibri"/>
                <a:cs typeface="Times New Roman"/>
              </a:rPr>
              <a:t>Collaborations asked </a:t>
            </a:r>
            <a:r>
              <a:rPr lang="en-GB" dirty="0">
                <a:latin typeface="Calibri"/>
                <a:ea typeface="Calibri"/>
                <a:cs typeface="Times New Roman"/>
              </a:rPr>
              <a:t>to consider a number of de-scope </a:t>
            </a:r>
            <a:r>
              <a:rPr lang="en-GB" dirty="0" smtClean="0">
                <a:latin typeface="Calibri"/>
                <a:ea typeface="Calibri"/>
                <a:cs typeface="Times New Roman"/>
              </a:rPr>
              <a:t>options</a:t>
            </a:r>
          </a:p>
          <a:p>
            <a:pPr lvl="1" eaLnBrk="1" hangingPunct="1">
              <a:spcBef>
                <a:spcPts val="200"/>
              </a:spcBef>
              <a:buFont typeface="Arial" charset="0"/>
              <a:buChar char="•"/>
              <a:defRPr/>
            </a:pPr>
            <a:r>
              <a:rPr lang="en-GB" dirty="0" smtClean="0">
                <a:latin typeface="Calibri"/>
                <a:ea typeface="Calibri"/>
                <a:cs typeface="Times New Roman"/>
              </a:rPr>
              <a:t>PPRP </a:t>
            </a:r>
            <a:r>
              <a:rPr lang="en-GB" dirty="0">
                <a:latin typeface="Calibri"/>
                <a:ea typeface="Calibri"/>
                <a:cs typeface="Times New Roman"/>
              </a:rPr>
              <a:t>will present its recommendations to Science Board at its December </a:t>
            </a:r>
            <a:r>
              <a:rPr lang="en-GB" dirty="0" smtClean="0">
                <a:latin typeface="Calibri"/>
                <a:ea typeface="Calibri"/>
                <a:cs typeface="Times New Roman"/>
              </a:rPr>
              <a:t>meeting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ts val="2880"/>
              </a:lnSpc>
              <a:buFont typeface="Arial" charset="0"/>
              <a:buChar char="•"/>
              <a:defRPr/>
            </a:pPr>
            <a:r>
              <a:rPr lang="en-GB" sz="2400" dirty="0" smtClean="0">
                <a:latin typeface="Calibri"/>
                <a:ea typeface="Calibri"/>
                <a:cs typeface="Times New Roman"/>
              </a:rPr>
              <a:t>Future </a:t>
            </a:r>
            <a:r>
              <a:rPr lang="en-GB" sz="2400" dirty="0">
                <a:latin typeface="Calibri"/>
                <a:ea typeface="Calibri"/>
                <a:cs typeface="Times New Roman"/>
              </a:rPr>
              <a:t>participation in the </a:t>
            </a:r>
            <a:r>
              <a:rPr lang="en-GB" sz="2400" dirty="0" err="1">
                <a:latin typeface="Calibri"/>
                <a:ea typeface="Calibri"/>
                <a:cs typeface="Times New Roman"/>
              </a:rPr>
              <a:t>LHCb</a:t>
            </a:r>
            <a:r>
              <a:rPr lang="en-GB" sz="2400" dirty="0">
                <a:latin typeface="Calibri"/>
                <a:ea typeface="Calibri"/>
                <a:cs typeface="Times New Roman"/>
              </a:rPr>
              <a:t> upgrade will be decided as part of </a:t>
            </a:r>
            <a:r>
              <a:rPr lang="en-GB" sz="2400" dirty="0" smtClean="0">
                <a:latin typeface="Calibri"/>
                <a:ea typeface="Calibri"/>
                <a:cs typeface="Times New Roman"/>
              </a:rPr>
              <a:t>Programmatic Review</a:t>
            </a:r>
          </a:p>
          <a:p>
            <a:pPr lvl="1" eaLnBrk="1" hangingPunct="1">
              <a:spcBef>
                <a:spcPts val="200"/>
              </a:spcBef>
              <a:buFont typeface="Arial" charset="0"/>
              <a:buChar char="•"/>
              <a:defRPr/>
            </a:pPr>
            <a:r>
              <a:rPr lang="en-GB" dirty="0" smtClean="0">
                <a:latin typeface="Calibri"/>
                <a:ea typeface="Calibri"/>
                <a:cs typeface="Times New Roman"/>
              </a:rPr>
              <a:t>meanwhile</a:t>
            </a:r>
            <a:r>
              <a:rPr lang="en-GB" dirty="0">
                <a:latin typeface="Calibri"/>
                <a:ea typeface="Calibri"/>
                <a:cs typeface="Times New Roman"/>
              </a:rPr>
              <a:t>, UK groups have </a:t>
            </a:r>
            <a:r>
              <a:rPr lang="en-GB" dirty="0" smtClean="0">
                <a:latin typeface="Calibri"/>
                <a:ea typeface="Calibri"/>
                <a:cs typeface="Times New Roman"/>
              </a:rPr>
              <a:t>some </a:t>
            </a:r>
            <a:r>
              <a:rPr lang="en-GB" dirty="0">
                <a:latin typeface="Calibri"/>
                <a:ea typeface="Calibri"/>
                <a:cs typeface="Times New Roman"/>
              </a:rPr>
              <a:t>modest bridging funding </a:t>
            </a:r>
            <a:r>
              <a:rPr lang="en-GB" dirty="0" smtClean="0">
                <a:latin typeface="Calibri"/>
                <a:ea typeface="Calibri"/>
                <a:cs typeface="Times New Roman"/>
              </a:rPr>
              <a:t>to </a:t>
            </a:r>
            <a:r>
              <a:rPr lang="en-GB" dirty="0">
                <a:latin typeface="Calibri"/>
                <a:ea typeface="Calibri"/>
                <a:cs typeface="Times New Roman"/>
              </a:rPr>
              <a:t>remain engaged with the upgrade R&amp;D </a:t>
            </a:r>
            <a:r>
              <a:rPr lang="en-GB" dirty="0" smtClean="0">
                <a:latin typeface="Calibri"/>
                <a:ea typeface="Calibri"/>
                <a:cs typeface="Times New Roman"/>
              </a:rPr>
              <a:t>programme </a:t>
            </a:r>
            <a:endParaRPr lang="en-GB" dirty="0">
              <a:latin typeface="Calibri" pitchFamily="34" charset="0"/>
              <a:cs typeface="Calibri" pitchFamily="34" charset="0"/>
              <a:sym typeface="Wingdings"/>
            </a:endParaRPr>
          </a:p>
        </p:txBody>
      </p:sp>
      <p:sp>
        <p:nvSpPr>
          <p:cNvPr id="31748" name="Date Placeholder 3"/>
          <p:cNvSpPr txBox="1">
            <a:spLocks noGrp="1"/>
          </p:cNvSpPr>
          <p:nvPr/>
        </p:nvSpPr>
        <p:spPr bwMode="auto">
          <a:xfrm>
            <a:off x="685800" y="6453188"/>
            <a:ext cx="19050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900">
              <a:solidFill>
                <a:srgbClr val="000000"/>
              </a:solidFill>
              <a:latin typeface="Lucida Sans" pitchFamily="34" charset="0"/>
              <a:ea typeface="ヒラギノ角ゴ Pro W3" charset="-128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144942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1547664" y="476672"/>
            <a:ext cx="6372225" cy="90805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3C8C93"/>
                </a:solidFill>
                <a:latin typeface="Calibri" pitchFamily="34" charset="0"/>
              </a:rPr>
              <a:t>Neutrino Physics</a:t>
            </a:r>
            <a:endParaRPr lang="en-US" b="1" dirty="0" smtClean="0">
              <a:solidFill>
                <a:srgbClr val="3C8C93"/>
              </a:solidFill>
              <a:latin typeface="Calibri" pitchFamily="34" charset="0"/>
            </a:endParaRPr>
          </a:p>
        </p:txBody>
      </p:sp>
      <p:sp>
        <p:nvSpPr>
          <p:cNvPr id="107522" name="Content Placeholder 2"/>
          <p:cNvSpPr>
            <a:spLocks noGrp="1"/>
          </p:cNvSpPr>
          <p:nvPr>
            <p:ph idx="4294967295"/>
          </p:nvPr>
        </p:nvSpPr>
        <p:spPr>
          <a:xfrm>
            <a:off x="539552" y="1341438"/>
            <a:ext cx="8352927" cy="4897437"/>
          </a:xfrm>
        </p:spPr>
        <p:txBody>
          <a:bodyPr/>
          <a:lstStyle/>
          <a:p>
            <a:pPr eaLnBrk="1" hangingPunct="1">
              <a:lnSpc>
                <a:spcPts val="2800"/>
              </a:lnSpc>
              <a:buFont typeface="Arial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The international T2K project at JPARC in Japan, in which the UK holds key leadership roles, is a world leading experiment for the study of neutrino oscillations</a:t>
            </a:r>
          </a:p>
          <a:p>
            <a:pPr lvl="1" eaLnBrk="1" hangingPunct="1">
              <a:spcBef>
                <a:spcPts val="200"/>
              </a:spcBef>
              <a:buFontTx/>
              <a:buChar char="-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Accelerator,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beamline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and experiment restored following 2011 earthquake, and experiment began taking data again in Q1 2012.</a:t>
            </a:r>
          </a:p>
          <a:p>
            <a:pPr lvl="1" eaLnBrk="1" hangingPunct="1">
              <a:spcBef>
                <a:spcPts val="200"/>
              </a:spcBef>
              <a:buFontTx/>
              <a:buChar char="-"/>
              <a:defRPr/>
            </a:pPr>
            <a:r>
              <a:rPr lang="en-GB" dirty="0" smtClean="0">
                <a:latin typeface="Calibri"/>
                <a:ea typeface="Calibri"/>
                <a:cs typeface="Times New Roman"/>
              </a:rPr>
              <a:t>presented </a:t>
            </a:r>
            <a:r>
              <a:rPr lang="en-GB" dirty="0">
                <a:latin typeface="Calibri"/>
                <a:ea typeface="Calibri"/>
                <a:cs typeface="Times New Roman"/>
              </a:rPr>
              <a:t>new results on electron neutrino appearance from </a:t>
            </a:r>
            <a:r>
              <a:rPr lang="en-GB" dirty="0" err="1">
                <a:latin typeface="Calibri"/>
                <a:ea typeface="Calibri"/>
                <a:cs typeface="Times New Roman"/>
              </a:rPr>
              <a:t>muon</a:t>
            </a:r>
            <a:r>
              <a:rPr lang="en-GB" dirty="0">
                <a:latin typeface="Calibri"/>
                <a:ea typeface="Calibri"/>
                <a:cs typeface="Times New Roman"/>
              </a:rPr>
              <a:t> </a:t>
            </a:r>
            <a:r>
              <a:rPr lang="en-GB" dirty="0" smtClean="0">
                <a:latin typeface="Calibri"/>
                <a:ea typeface="Calibri"/>
                <a:cs typeface="Times New Roman"/>
              </a:rPr>
              <a:t>neutrinos at </a:t>
            </a:r>
            <a:r>
              <a:rPr lang="en-GB" dirty="0">
                <a:latin typeface="Calibri"/>
                <a:ea typeface="Calibri"/>
                <a:cs typeface="Times New Roman"/>
              </a:rPr>
              <a:t>2012 Neutrino conference in </a:t>
            </a:r>
            <a:r>
              <a:rPr lang="en-GB" dirty="0" smtClean="0">
                <a:latin typeface="Calibri"/>
                <a:ea typeface="Calibri"/>
                <a:cs typeface="Times New Roman"/>
              </a:rPr>
              <a:t>Kyoto </a:t>
            </a:r>
          </a:p>
          <a:p>
            <a:pPr lvl="1" eaLnBrk="1" hangingPunct="1">
              <a:spcBef>
                <a:spcPts val="200"/>
              </a:spcBef>
              <a:buFontTx/>
              <a:buChar char="-"/>
              <a:defRPr/>
            </a:pPr>
            <a:r>
              <a:rPr lang="en-GB" dirty="0">
                <a:latin typeface="Calibri"/>
                <a:ea typeface="Calibri"/>
                <a:cs typeface="Times New Roman"/>
              </a:rPr>
              <a:t>first single experimental indication that θ</a:t>
            </a:r>
            <a:r>
              <a:rPr lang="en-GB" baseline="-25000" dirty="0">
                <a:latin typeface="Calibri"/>
                <a:ea typeface="Calibri"/>
                <a:cs typeface="Times New Roman"/>
              </a:rPr>
              <a:t>13 </a:t>
            </a:r>
            <a:r>
              <a:rPr lang="en-GB" dirty="0">
                <a:latin typeface="Calibri"/>
                <a:ea typeface="Calibri"/>
                <a:cs typeface="Times New Roman"/>
              </a:rPr>
              <a:t>is non-zero and large with a 2.5 σ level of significance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ts val="2800"/>
              </a:lnSpc>
              <a:buFont typeface="Arial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We are supporting the Demonstrator phase of the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SuperNEMO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project, a UK-France led experiment to search for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neutrinoless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double-beta decay</a:t>
            </a:r>
          </a:p>
          <a:p>
            <a:pPr lvl="1" eaLnBrk="1" hangingPunct="1">
              <a:spcBef>
                <a:spcPts val="200"/>
              </a:spcBef>
              <a:buFont typeface="Arial" charset="0"/>
              <a:buChar char="•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Aim is to demonstrate required sensitivity before a final decision on participation in the detector construction project.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GB" sz="2400" dirty="0">
              <a:latin typeface="Calibri" charset="0"/>
            </a:endParaRPr>
          </a:p>
        </p:txBody>
      </p:sp>
      <p:sp>
        <p:nvSpPr>
          <p:cNvPr id="31748" name="Date Placeholder 3"/>
          <p:cNvSpPr txBox="1">
            <a:spLocks noGrp="1"/>
          </p:cNvSpPr>
          <p:nvPr/>
        </p:nvSpPr>
        <p:spPr bwMode="auto">
          <a:xfrm>
            <a:off x="685800" y="6453188"/>
            <a:ext cx="19050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900">
              <a:solidFill>
                <a:srgbClr val="000000"/>
              </a:solidFill>
              <a:latin typeface="Lucida Sans" pitchFamily="34" charset="0"/>
              <a:ea typeface="ヒラギノ角ゴ Pro W3" charset="-128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059479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0" y="476250"/>
            <a:ext cx="6372225" cy="908050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3C8C93"/>
                </a:solidFill>
                <a:latin typeface="Calibri" pitchFamily="34" charset="0"/>
              </a:rPr>
              <a:t>Particle Astrophysics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268413"/>
            <a:ext cx="4608512" cy="489743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In the coming decade we expect to directly detect, for the first time, gravitational waves from distant cosmic phenomena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lvl="1">
              <a:defRPr/>
            </a:pPr>
            <a:r>
              <a:rPr lang="en-GB" sz="2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Exploitation of ground-based Gravitational Wave Detectors</a:t>
            </a:r>
          </a:p>
          <a:p>
            <a:pPr lvl="1">
              <a:defRPr/>
            </a:pPr>
            <a:r>
              <a:rPr lang="en-GB" sz="2200" dirty="0" smtClean="0">
                <a:solidFill>
                  <a:srgbClr val="3C8C93"/>
                </a:solidFill>
                <a:latin typeface="Calibri" pitchFamily="34" charset="0"/>
                <a:cs typeface="Calibri" pitchFamily="34" charset="0"/>
              </a:rPr>
              <a:t>Advanced LIGO </a:t>
            </a:r>
          </a:p>
          <a:p>
            <a:pPr>
              <a:defRPr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Opportunity to fund future activity in direct detection of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dark matter 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and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high energy gamma rays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at a modest level </a:t>
            </a:r>
          </a:p>
          <a:p>
            <a:pPr lvl="1">
              <a:defRPr/>
            </a:pPr>
            <a:r>
              <a:rPr lang="en-GB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focused R&amp;D</a:t>
            </a:r>
            <a:endParaRPr lang="en-GB" sz="2200" dirty="0" smtClean="0">
              <a:solidFill>
                <a:srgbClr val="3C8C93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endParaRPr lang="en-US" sz="2400" dirty="0" smtClean="0">
              <a:latin typeface="Calibri" pitchFamily="34" charset="0"/>
            </a:endParaRPr>
          </a:p>
          <a:p>
            <a:pPr eaLnBrk="1" hangingPunct="1">
              <a:defRPr/>
            </a:pPr>
            <a:endParaRPr lang="en-GB" sz="2400" dirty="0" smtClean="0">
              <a:latin typeface="Calibri" pitchFamily="34" charset="0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3860800"/>
            <a:ext cx="31226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1412875"/>
            <a:ext cx="3106738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1501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76250"/>
            <a:ext cx="6372225" cy="90805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3C8C93"/>
                </a:solidFill>
                <a:latin typeface="Calibri" pitchFamily="34" charset="0"/>
              </a:rPr>
              <a:t>Particle Astrophysics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4212" y="1484313"/>
            <a:ext cx="7920235" cy="4897437"/>
          </a:xfrm>
        </p:spPr>
        <p:txBody>
          <a:bodyPr/>
          <a:lstStyle/>
          <a:p>
            <a:pPr marL="342000" indent="-342000" eaLnBrk="1" hangingPunct="1">
              <a:lnSpc>
                <a:spcPts val="2800"/>
              </a:lnSpc>
              <a:buFont typeface="Symbol" pitchFamily="18" charset="2"/>
              <a:buChar char=""/>
              <a:defRPr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Science Board has recommended funding for a 3 year R&amp;D programme towards Cherenkov Telescope Array (CTA) observatory in high energy gamma</a:t>
            </a:r>
          </a:p>
          <a:p>
            <a:pPr marL="742050" lvl="1" indent="-342000" eaLnBrk="1" hangingPunct="1">
              <a:lnSpc>
                <a:spcPts val="2800"/>
              </a:lnSpc>
              <a:buNone/>
              <a:defRPr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-	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places the UK in a strong position to lead the high-energy component of CTA in the construction phase and ensure future access to data for the UK scientific community</a:t>
            </a:r>
          </a:p>
          <a:p>
            <a:pPr marL="342000" indent="-342000" eaLnBrk="1" hangingPunct="1">
              <a:lnSpc>
                <a:spcPts val="2800"/>
              </a:lnSpc>
              <a:buFont typeface="Symbol" pitchFamily="18" charset="2"/>
              <a:buChar char=""/>
              <a:defRPr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Science Board also endorsed Dark Matter as a strategically important area of research for the UK </a:t>
            </a:r>
          </a:p>
          <a:p>
            <a:pPr marL="741600" lvl="1" indent="-342000" eaLnBrk="1" hangingPunct="1">
              <a:lnSpc>
                <a:spcPts val="2800"/>
              </a:lnSpc>
              <a:buNone/>
              <a:defRPr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-	SB sub-group worked with Community to develop a coordinated strategy for UK involvement</a:t>
            </a:r>
          </a:p>
          <a:p>
            <a:pPr marL="742050" lvl="1" indent="-342000" eaLnBrk="1" hangingPunct="1">
              <a:lnSpc>
                <a:spcPts val="2800"/>
              </a:lnSpc>
              <a:buNone/>
              <a:defRPr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-	</a:t>
            </a:r>
            <a:r>
              <a:rPr lang="en-GB" sz="2400" dirty="0" smtClean="0">
                <a:latin typeface="Calibri"/>
                <a:ea typeface="Calibri"/>
                <a:cs typeface="Times New Roman"/>
              </a:rPr>
              <a:t>DM-UK </a:t>
            </a:r>
            <a:r>
              <a:rPr lang="en-GB" sz="2400" dirty="0">
                <a:latin typeface="Calibri"/>
                <a:ea typeface="Calibri"/>
                <a:cs typeface="Times New Roman"/>
              </a:rPr>
              <a:t>collaboration submitted </a:t>
            </a:r>
            <a:r>
              <a:rPr lang="en-GB" sz="2400" dirty="0" smtClean="0">
                <a:latin typeface="Calibri"/>
                <a:ea typeface="Calibri"/>
                <a:cs typeface="Times New Roman"/>
              </a:rPr>
              <a:t>revised </a:t>
            </a:r>
            <a:r>
              <a:rPr lang="en-GB" sz="2400" dirty="0">
                <a:latin typeface="Calibri"/>
                <a:ea typeface="Calibri"/>
                <a:cs typeface="Times New Roman"/>
              </a:rPr>
              <a:t>project </a:t>
            </a:r>
            <a:r>
              <a:rPr lang="en-GB" sz="2400" dirty="0" smtClean="0">
                <a:latin typeface="Calibri"/>
                <a:ea typeface="Calibri"/>
                <a:cs typeface="Times New Roman"/>
              </a:rPr>
              <a:t>R&amp;D proposal </a:t>
            </a:r>
            <a:r>
              <a:rPr lang="en-GB" sz="2400" dirty="0">
                <a:latin typeface="Calibri"/>
                <a:ea typeface="Calibri"/>
                <a:cs typeface="Times New Roman"/>
              </a:rPr>
              <a:t>to STFC </a:t>
            </a:r>
            <a:r>
              <a:rPr lang="en-GB" sz="2400" dirty="0" smtClean="0">
                <a:latin typeface="Calibri"/>
                <a:ea typeface="Calibri"/>
                <a:cs typeface="Times New Roman"/>
              </a:rPr>
              <a:t>aligned to strategy </a:t>
            </a:r>
            <a:r>
              <a:rPr lang="en-GB" sz="2400" dirty="0">
                <a:latin typeface="Calibri"/>
                <a:ea typeface="Calibri"/>
                <a:cs typeface="Times New Roman"/>
              </a:rPr>
              <a:t>agreed by Science Board </a:t>
            </a:r>
            <a:r>
              <a:rPr lang="en-GB" sz="2400" dirty="0" smtClean="0">
                <a:latin typeface="Calibri"/>
                <a:ea typeface="Calibri"/>
                <a:cs typeface="Times New Roman"/>
              </a:rPr>
              <a:t>which has now been approved. </a:t>
            </a:r>
            <a:endParaRPr lang="en-US" sz="22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000" indent="-342000" eaLnBrk="1" hangingPunct="1">
              <a:lnSpc>
                <a:spcPts val="2800"/>
              </a:lnSpc>
              <a:buNone/>
              <a:defRPr/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en-GB" sz="2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095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FC_PowerPoint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Lucida Sans"/>
        <a:ea typeface="ヒラギノ角ゴ Pro W3"/>
        <a:cs typeface="ヒラギノ角ゴ Pro W3"/>
      </a:majorFont>
      <a:minorFont>
        <a:latin typeface="Lucida San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Lucida Sans"/>
        <a:ea typeface="ヒラギノ角ゴ Pro W3"/>
        <a:cs typeface="ヒラギノ角ゴ Pro W3"/>
      </a:majorFont>
      <a:minorFont>
        <a:latin typeface="Lucida San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STFC_PowerPoint_template</Template>
  <TotalTime>7181</TotalTime>
  <Words>2479</Words>
  <Application>Microsoft Macintosh PowerPoint</Application>
  <PresentationFormat>On-screen Show (4:3)</PresentationFormat>
  <Paragraphs>384</Paragraphs>
  <Slides>40</Slides>
  <Notes>26</Notes>
  <HiddenSlides>6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STFC_PowerPoint_template</vt:lpstr>
      <vt:lpstr>1_Blank Presentation</vt:lpstr>
      <vt:lpstr>3_Blank Presentation</vt:lpstr>
      <vt:lpstr>4_Blank Presentation</vt:lpstr>
      <vt:lpstr>5_Blank Presentation</vt:lpstr>
      <vt:lpstr>2_Blank Presentation</vt:lpstr>
      <vt:lpstr>6_Blank Presentation</vt:lpstr>
      <vt:lpstr>PowerPoint Presentation</vt:lpstr>
      <vt:lpstr>Outline</vt:lpstr>
      <vt:lpstr>New STFC senior management structure</vt:lpstr>
      <vt:lpstr>Particle Physics</vt:lpstr>
      <vt:lpstr>LHC</vt:lpstr>
      <vt:lpstr>LHC next steps</vt:lpstr>
      <vt:lpstr>Neutrino Physics</vt:lpstr>
      <vt:lpstr>Particle Astrophysics</vt:lpstr>
      <vt:lpstr>Particle Astrophysics</vt:lpstr>
      <vt:lpstr>Advanced LIGO</vt:lpstr>
      <vt:lpstr>Accelerator R&amp;D</vt:lpstr>
      <vt:lpstr>Accelerator R&amp;D</vt:lpstr>
      <vt:lpstr>Nuclear Physics</vt:lpstr>
      <vt:lpstr>Nuclear Physics</vt:lpstr>
      <vt:lpstr>FAIR</vt:lpstr>
      <vt:lpstr>Consolidated Grants</vt:lpstr>
      <vt:lpstr>Consolidated Grants</vt:lpstr>
      <vt:lpstr>STFC Innovations</vt:lpstr>
      <vt:lpstr>STFC Innovations</vt:lpstr>
      <vt:lpstr>Education and Training</vt:lpstr>
      <vt:lpstr>ResearchFish e-Val Update</vt:lpstr>
      <vt:lpstr>Programmatic Review 2013</vt:lpstr>
      <vt:lpstr>Terms of Reference</vt:lpstr>
      <vt:lpstr>Advisory Panels</vt:lpstr>
      <vt:lpstr>Outline</vt:lpstr>
      <vt:lpstr>The next two years</vt:lpstr>
      <vt:lpstr>Impact!</vt:lpstr>
      <vt:lpstr>PowerPoint Presentation</vt:lpstr>
      <vt:lpstr>And more broadly, STFC has</vt:lpstr>
      <vt:lpstr>And yet…</vt:lpstr>
      <vt:lpstr>National economic context</vt:lpstr>
      <vt:lpstr>Chancellor’s autumn statement</vt:lpstr>
      <vt:lpstr>Comprehensive Spending Review</vt:lpstr>
      <vt:lpstr>Flat cash = loss of purchasing power</vt:lpstr>
      <vt:lpstr>Why does government support science?</vt:lpstr>
      <vt:lpstr>Impact Report 2012</vt:lpstr>
      <vt:lpstr>Triennial Review of Research Councils</vt:lpstr>
      <vt:lpstr>PowerPoint Presentation</vt:lpstr>
      <vt:lpstr>PowerPoint Presentation</vt:lpstr>
      <vt:lpstr>PowerPoint Presentation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STFC PowerPoint template</dc:title>
  <dc:creator>Karen Lynn Summers</dc:creator>
  <dc:description>This is the official template for use by STFC staff</dc:description>
  <cp:lastModifiedBy>W. John Womersley</cp:lastModifiedBy>
  <cp:revision>360</cp:revision>
  <dcterms:created xsi:type="dcterms:W3CDTF">2008-12-05T12:18:49Z</dcterms:created>
  <dcterms:modified xsi:type="dcterms:W3CDTF">2012-12-18T11:16:15Z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