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84" r:id="rId6"/>
  </p:sldMasterIdLst>
  <p:notesMasterIdLst>
    <p:notesMasterId r:id="rId16"/>
  </p:notesMasterIdLst>
  <p:handoutMasterIdLst>
    <p:handoutMasterId r:id="rId17"/>
  </p:handoutMasterIdLst>
  <p:sldIdLst>
    <p:sldId id="405" r:id="rId7"/>
    <p:sldId id="423" r:id="rId8"/>
    <p:sldId id="424" r:id="rId9"/>
    <p:sldId id="425" r:id="rId10"/>
    <p:sldId id="426" r:id="rId11"/>
    <p:sldId id="427" r:id="rId12"/>
    <p:sldId id="428" r:id="rId13"/>
    <p:sldId id="429" r:id="rId14"/>
    <p:sldId id="407" r:id="rId15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6600"/>
    <a:srgbClr val="E1E1FF"/>
    <a:srgbClr val="D0E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6607" autoAdjust="0"/>
  </p:normalViewPr>
  <p:slideViewPr>
    <p:cSldViewPr>
      <p:cViewPr varScale="1">
        <p:scale>
          <a:sx n="78" d="100"/>
          <a:sy n="78" d="100"/>
        </p:scale>
        <p:origin x="-20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98" y="21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CD395-3717-4010-8698-4845D3EA1CA2}" type="datetimeFigureOut">
              <a:rPr lang="en-GB" smtClean="0"/>
              <a:t>19/12/2012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4D21A-0D1A-4AC6-98D6-BC8082520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765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pitchFamily="84" charset="-128"/>
              </a:defRPr>
            </a:lvl1pPr>
          </a:lstStyle>
          <a:p>
            <a:pPr>
              <a:defRPr/>
            </a:pPr>
            <a:fld id="{9BBC7B55-2796-48F0-99A4-D117C352CA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904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1E041-FC1C-490D-A78A-B5664BDB5A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88098-FE43-4793-9680-262CD99104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DB7F2-A21E-4393-99A4-A719748E0B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28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4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11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929063"/>
            <a:ext cx="77724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68A9A2-2462-4282-A4D3-10C22EB04A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9" descr="STFC_to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5" r:id="rId1"/>
    <p:sldLayoutId id="2147484386" r:id="rId2"/>
    <p:sldLayoutId id="2147484387" r:id="rId3"/>
    <p:sldLayoutId id="2147484397" r:id="rId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ヒラギノ角ゴ Pro W3" pitchFamily="84" charset="-128"/>
              </a:defRPr>
            </a:lvl1pPr>
          </a:lstStyle>
          <a:p>
            <a:pPr>
              <a:defRPr/>
            </a:pPr>
            <a:fld id="{B9B932CF-C020-44E5-A352-9A6234A332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294313"/>
            <a:ext cx="9144000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4" r:id="rId7"/>
    <p:sldLayoutId id="2147484395" r:id="rId8"/>
    <p:sldLayoutId id="2147484396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>Introduction to the Programmatic Review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840760" cy="1656184"/>
          </a:xfrm>
        </p:spPr>
        <p:txBody>
          <a:bodyPr/>
          <a:lstStyle/>
          <a:p>
            <a:r>
              <a:rPr lang="en-GB" sz="2800" dirty="0" smtClean="0">
                <a:latin typeface="Arial" charset="0"/>
                <a:cs typeface="Arial" charset="0"/>
              </a:rPr>
              <a:t>Jon </a:t>
            </a:r>
            <a:r>
              <a:rPr lang="en-GB" sz="2800" dirty="0" smtClean="0">
                <a:latin typeface="Arial" charset="0"/>
                <a:cs typeface="Arial" charset="0"/>
              </a:rPr>
              <a:t>Butterworth, UCL</a:t>
            </a:r>
            <a:endParaRPr lang="en-GB" sz="2800" dirty="0" smtClean="0">
              <a:latin typeface="Arial" charset="0"/>
              <a:cs typeface="Arial" charset="0"/>
            </a:endParaRPr>
          </a:p>
          <a:p>
            <a:r>
              <a:rPr lang="en-GB" sz="2800" dirty="0" smtClean="0">
                <a:latin typeface="Arial" charset="0"/>
                <a:cs typeface="Arial" charset="0"/>
              </a:rPr>
              <a:t>(</a:t>
            </a:r>
            <a:r>
              <a:rPr lang="en-GB" sz="2400" i="1" dirty="0" smtClean="0">
                <a:latin typeface="Arial" charset="0"/>
                <a:cs typeface="Arial" charset="0"/>
              </a:rPr>
              <a:t>Most slides </a:t>
            </a:r>
            <a:r>
              <a:rPr lang="en-GB" sz="2400" i="1" dirty="0">
                <a:latin typeface="Arial" charset="0"/>
                <a:cs typeface="Arial" charset="0"/>
              </a:rPr>
              <a:t>from Victoria Wright,</a:t>
            </a:r>
          </a:p>
          <a:p>
            <a:r>
              <a:rPr lang="en-GB" sz="2400" i="1" dirty="0">
                <a:latin typeface="Arial" charset="0"/>
                <a:cs typeface="Arial" charset="0"/>
              </a:rPr>
              <a:t>Head of Science </a:t>
            </a:r>
            <a:r>
              <a:rPr lang="en-GB" sz="2400" i="1" dirty="0" smtClean="0">
                <a:latin typeface="Arial" charset="0"/>
                <a:cs typeface="Arial" charset="0"/>
              </a:rPr>
              <a:t>Strategy, STFC</a:t>
            </a:r>
            <a:r>
              <a:rPr lang="en-GB" sz="2800" dirty="0" smtClean="0">
                <a:latin typeface="Arial" charset="0"/>
                <a:cs typeface="Arial" charset="0"/>
              </a:rPr>
              <a:t>)</a:t>
            </a:r>
            <a:endParaRPr lang="en-GB" sz="2800" dirty="0">
              <a:latin typeface="Arial" charset="0"/>
              <a:cs typeface="Arial" charset="0"/>
            </a:endParaRPr>
          </a:p>
          <a:p>
            <a:endParaRPr lang="en-GB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Review the Programme?</a:t>
            </a:r>
            <a:endParaRPr lang="en-GB" dirty="0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8680" name="AutoShape 8"/>
          <p:cNvSpPr>
            <a:spLocks noChangeAspect="1" noChangeArrowheads="1" noTextEdit="1"/>
          </p:cNvSpPr>
          <p:nvPr/>
        </p:nvSpPr>
        <p:spPr bwMode="auto">
          <a:xfrm>
            <a:off x="1619695" y="2420887"/>
            <a:ext cx="5257800" cy="311308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67545" y="1988840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STFC runs a managed programme of activities</a:t>
            </a:r>
          </a:p>
          <a:p>
            <a:pPr marL="342900" indent="-342900">
              <a:buFont typeface="Arial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For the UK to remain world-leading, we need to regularly assess quality, effectiveness and impact</a:t>
            </a:r>
          </a:p>
          <a:p>
            <a:pPr marL="342900" indent="-342900">
              <a:buFont typeface="Arial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We also need to ensure our programme continues to meet our strategic goals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647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/>
          <a:lstStyle/>
          <a:p>
            <a:r>
              <a:rPr lang="en-GB" sz="3600" dirty="0" smtClean="0"/>
              <a:t>Purpose of the Programmatic Review 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58456" y="1340768"/>
            <a:ext cx="82809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dirty="0" smtClean="0"/>
              <a:t>To </a:t>
            </a:r>
            <a:r>
              <a:rPr lang="en-GB" dirty="0"/>
              <a:t>assess the quality of STFC’s programmes in terms of science, operational effectiveness, and impact;</a:t>
            </a:r>
          </a:p>
          <a:p>
            <a:r>
              <a:rPr lang="en-GB" dirty="0"/>
              <a:t> </a:t>
            </a:r>
          </a:p>
          <a:p>
            <a:pPr lvl="0"/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/>
              <a:t>inform STFC’s future strategic and financial planning;</a:t>
            </a:r>
          </a:p>
          <a:p>
            <a:r>
              <a:rPr lang="en-GB" dirty="0"/>
              <a:t> </a:t>
            </a:r>
          </a:p>
          <a:p>
            <a:pPr lvl="0"/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/>
              <a:t>define appropriate research areas and recommend a research portfolio and planning timeline for STFC support to those research areas.</a:t>
            </a:r>
          </a:p>
          <a:p>
            <a:r>
              <a:rPr lang="en-GB" dirty="0"/>
              <a:t> </a:t>
            </a:r>
          </a:p>
          <a:p>
            <a:r>
              <a:rPr lang="en-GB" sz="2000" dirty="0" smtClean="0"/>
              <a:t>To do this we need to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000" dirty="0" smtClean="0"/>
              <a:t>Prioritise projects / science areas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000" dirty="0" smtClean="0"/>
              <a:t>Optimise science and impact for a range of financial scenarios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000" dirty="0" smtClean="0"/>
              <a:t>Ensure there is balance in the programme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84071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264"/>
            <a:ext cx="9144000" cy="1143000"/>
          </a:xfrm>
        </p:spPr>
        <p:txBody>
          <a:bodyPr/>
          <a:lstStyle/>
          <a:p>
            <a:r>
              <a:rPr lang="en-GB" sz="4000" dirty="0" smtClean="0"/>
              <a:t>Terms of Reference for the Review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235264"/>
            <a:ext cx="79928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GB" sz="1800" dirty="0"/>
              <a:t>T</a:t>
            </a:r>
            <a:r>
              <a:rPr lang="en-GB" sz="1800" dirty="0" smtClean="0"/>
              <a:t>o </a:t>
            </a:r>
            <a:r>
              <a:rPr lang="en-GB" sz="1800" dirty="0"/>
              <a:t>define research areas that are consistent with STFC’s strategic </a:t>
            </a:r>
            <a:r>
              <a:rPr lang="en-GB" sz="1800" dirty="0" smtClean="0"/>
              <a:t>aims</a:t>
            </a:r>
            <a:endParaRPr lang="en-GB" sz="1800" dirty="0"/>
          </a:p>
          <a:p>
            <a:r>
              <a:rPr lang="en-GB" sz="1800" dirty="0"/>
              <a:t> 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800" dirty="0"/>
              <a:t>T</a:t>
            </a:r>
            <a:r>
              <a:rPr lang="en-GB" sz="1800" dirty="0" smtClean="0"/>
              <a:t>o </a:t>
            </a:r>
            <a:r>
              <a:rPr lang="en-GB" sz="1800" dirty="0"/>
              <a:t>evaluate whether each of STFC's current programmes is well-matched to the Council’s </a:t>
            </a:r>
            <a:r>
              <a:rPr lang="en-GB" sz="1800" dirty="0" smtClean="0"/>
              <a:t>strategy</a:t>
            </a:r>
            <a:endParaRPr lang="en-GB" sz="1800" dirty="0"/>
          </a:p>
          <a:p>
            <a:r>
              <a:rPr lang="en-GB" sz="1800" dirty="0"/>
              <a:t> 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800" dirty="0"/>
              <a:t>T</a:t>
            </a:r>
            <a:r>
              <a:rPr lang="en-GB" sz="1800" dirty="0" smtClean="0"/>
              <a:t>o </a:t>
            </a:r>
            <a:r>
              <a:rPr lang="en-GB" sz="1800" dirty="0"/>
              <a:t>evaluate the recent, current, and likely future scientific excellence, operational effectiveness, and impact of the scientific aspects of each of STFC's </a:t>
            </a:r>
            <a:r>
              <a:rPr lang="en-GB" sz="1800" dirty="0" smtClean="0"/>
              <a:t>programmes</a:t>
            </a:r>
            <a:endParaRPr lang="en-GB" sz="1800" dirty="0"/>
          </a:p>
          <a:p>
            <a:r>
              <a:rPr lang="en-GB" sz="1800" dirty="0"/>
              <a:t> 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800" dirty="0"/>
              <a:t>T</a:t>
            </a:r>
            <a:r>
              <a:rPr lang="en-GB" sz="1800" dirty="0" smtClean="0"/>
              <a:t>o </a:t>
            </a:r>
            <a:r>
              <a:rPr lang="en-GB" sz="1800" dirty="0"/>
              <a:t>identify any aspects of STFC's programmes that are less well-matched to the Council's strategy and to make recommendations concerning the future of these </a:t>
            </a:r>
            <a:r>
              <a:rPr lang="en-GB" sz="1800" dirty="0" smtClean="0"/>
              <a:t>activities</a:t>
            </a:r>
            <a:endParaRPr lang="en-GB" sz="1800" dirty="0"/>
          </a:p>
          <a:p>
            <a:r>
              <a:rPr lang="en-GB" sz="1800" dirty="0"/>
              <a:t> 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800" dirty="0"/>
              <a:t>T</a:t>
            </a:r>
            <a:r>
              <a:rPr lang="en-GB" sz="1800" dirty="0" smtClean="0"/>
              <a:t>o </a:t>
            </a:r>
            <a:r>
              <a:rPr lang="en-GB" sz="1800" dirty="0"/>
              <a:t>consider future programme opportunities and, if appropriate, to make recommendations on how these could be taken </a:t>
            </a:r>
            <a:r>
              <a:rPr lang="en-GB" sz="1800" dirty="0" smtClean="0"/>
              <a:t>forward</a:t>
            </a:r>
            <a:endParaRPr lang="en-GB" sz="1800" dirty="0"/>
          </a:p>
          <a:p>
            <a:r>
              <a:rPr lang="en-GB" sz="1800" dirty="0"/>
              <a:t> 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800" dirty="0"/>
              <a:t>T</a:t>
            </a:r>
            <a:r>
              <a:rPr lang="en-GB" sz="1800" dirty="0" smtClean="0"/>
              <a:t>o </a:t>
            </a:r>
            <a:r>
              <a:rPr lang="en-GB" sz="1800" dirty="0"/>
              <a:t>evaluate the balance of STFC's programmes and to recommend a future research </a:t>
            </a:r>
            <a:r>
              <a:rPr lang="en-GB" sz="1800" dirty="0" smtClean="0"/>
              <a:t>portfolio</a:t>
            </a:r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922617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dirty="0" smtClean="0"/>
              <a:t>Who will do the review?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388656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Science Board is leading the review and has set up four sub-groups to do the detailed assessment</a:t>
            </a:r>
          </a:p>
          <a:p>
            <a:endParaRPr lang="en-GB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GB" dirty="0"/>
              <a:t>Particle Physics, Astronomy and Nuclear Physics </a:t>
            </a:r>
            <a:r>
              <a:rPr lang="en-GB" dirty="0" smtClean="0"/>
              <a:t>Sub-Group </a:t>
            </a:r>
            <a:r>
              <a:rPr lang="en-GB" dirty="0"/>
              <a:t>(chair Jon Butterworth</a:t>
            </a:r>
            <a:r>
              <a:rPr lang="en-GB" dirty="0" smtClean="0"/>
              <a:t>)</a:t>
            </a:r>
          </a:p>
          <a:p>
            <a:pPr lvl="0"/>
            <a:endParaRPr lang="en-GB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GB" dirty="0"/>
              <a:t>Large Facilities </a:t>
            </a:r>
            <a:r>
              <a:rPr lang="en-GB" dirty="0" smtClean="0"/>
              <a:t>Sub-Group </a:t>
            </a:r>
            <a:r>
              <a:rPr lang="en-GB" dirty="0"/>
              <a:t>(chair Olwyn Byron</a:t>
            </a:r>
            <a:r>
              <a:rPr lang="en-GB" dirty="0" smtClean="0"/>
              <a:t>)</a:t>
            </a:r>
          </a:p>
          <a:p>
            <a:pPr lvl="0"/>
            <a:endParaRPr lang="en-GB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GB" dirty="0"/>
              <a:t>Impact </a:t>
            </a:r>
            <a:r>
              <a:rPr lang="en-GB" dirty="0" smtClean="0"/>
              <a:t>Sub-Group </a:t>
            </a:r>
            <a:r>
              <a:rPr lang="en-GB" dirty="0"/>
              <a:t>(chair Bob Warwick</a:t>
            </a:r>
            <a:r>
              <a:rPr lang="en-GB" dirty="0" smtClean="0"/>
              <a:t>)</a:t>
            </a:r>
          </a:p>
          <a:p>
            <a:pPr lvl="0"/>
            <a:endParaRPr lang="en-GB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GB" dirty="0"/>
              <a:t>Technology </a:t>
            </a:r>
            <a:r>
              <a:rPr lang="en-GB" dirty="0" smtClean="0"/>
              <a:t>Sub-Group </a:t>
            </a:r>
            <a:r>
              <a:rPr lang="en-GB" dirty="0"/>
              <a:t>(chair Ken Long)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74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dirty="0" smtClean="0"/>
              <a:t>Timescale for the Review</a:t>
            </a:r>
            <a:endParaRPr lang="en-GB" dirty="0"/>
          </a:p>
        </p:txBody>
      </p:sp>
      <p:pic>
        <p:nvPicPr>
          <p:cNvPr id="3" name="Picture 2" descr="Process Flow for PM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80" y="836712"/>
            <a:ext cx="5544616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46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dirty="0" smtClean="0"/>
              <a:t>Where we are now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124744"/>
            <a:ext cx="79208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All subgroups have met</a:t>
            </a:r>
            <a:endParaRPr lang="en-GB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GB" dirty="0" smtClean="0"/>
              <a:t>PPAN-SG has has two in-person and one phone meeting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GB" dirty="0" smtClean="0"/>
              <a:t>In th</a:t>
            </a:r>
            <a:r>
              <a:rPr lang="en-GB" dirty="0" smtClean="0"/>
              <a:t>e most recent meeting (Nov 20) we received reports and had discussions with the advisory groups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dirty="0" smtClean="0"/>
              <a:t>Particle Physics, Astronomy, Solar System, Nuclear Physics, </a:t>
            </a:r>
            <a:r>
              <a:rPr lang="en-GB" dirty="0" err="1" smtClean="0"/>
              <a:t>Astroparticle</a:t>
            </a:r>
            <a:r>
              <a:rPr lang="en-GB" dirty="0" smtClean="0"/>
              <a:t> Physics</a:t>
            </a:r>
            <a:endParaRPr lang="en-GB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We went through the submitted </a:t>
            </a:r>
            <a:r>
              <a:rPr lang="en-GB" dirty="0" err="1" smtClean="0"/>
              <a:t>proformas</a:t>
            </a:r>
            <a:r>
              <a:rPr lang="en-GB" dirty="0" smtClean="0"/>
              <a:t>, making preliminary prioritisations, comments, and identifying missing material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We saw, but did not yet discuss in detail, reports from STFC departments, and reports on computing and accelerator science.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3147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dirty="0" smtClean="0"/>
              <a:t>Planned outputs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856358"/>
            <a:ext cx="792088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Discuss in PPAN-SG and agreed by Science Board last week:</a:t>
            </a:r>
          </a:p>
          <a:p>
            <a:endParaRPr lang="en-GB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GB" dirty="0" smtClean="0"/>
              <a:t>A few pages “contextual document” with prioritisation statements about general areas, balance of programme </a:t>
            </a:r>
            <a:r>
              <a:rPr lang="en-GB" dirty="0" err="1" smtClean="0"/>
              <a:t>etc</a:t>
            </a:r>
            <a:endParaRPr lang="en-GB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GB" dirty="0" smtClean="0"/>
              <a:t>Alpha-rankings of funded projects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GB" dirty="0" smtClean="0"/>
              <a:t>Strategic guidance to grants panels on “exploitation” activities/projects which are under their review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GB" dirty="0" smtClean="0"/>
              <a:t>Future (5-10 year) roadmaps with different financial scenario plans/options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These will come go to Science Board along with the reports from the other SGs to allow construction of an overall programme.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914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>Questions?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FC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ABF215B8A3384E874FC40A3B0B2302" ma:contentTypeVersion="1" ma:contentTypeDescription="Create a new document." ma:contentTypeScope="" ma:versionID="61dd724d292c9f9d6402fb38a3b26647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AEDD1CD-9190-4F8F-B585-354F10A56A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E48F0D-BF64-462E-8350-40C896A295A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3E8E677F-96EB-40BF-8315-9224DF0715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44A6F1F7-840B-4F2D-B418-FAAE90DAE96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STFC_PowerPoint_template</Template>
  <TotalTime>5918</TotalTime>
  <Words>369</Words>
  <Application>Microsoft Macintosh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STFC_PowerPoint_template</vt:lpstr>
      <vt:lpstr>1_Blank Presentation</vt:lpstr>
      <vt:lpstr>Introduction to the Programmatic Review</vt:lpstr>
      <vt:lpstr>Why Review the Programme?</vt:lpstr>
      <vt:lpstr>Purpose of the Programmatic Review </vt:lpstr>
      <vt:lpstr>Terms of Reference for the Review</vt:lpstr>
      <vt:lpstr>Who will do the review?</vt:lpstr>
      <vt:lpstr>Timescale for the Review</vt:lpstr>
      <vt:lpstr>Where we are now</vt:lpstr>
      <vt:lpstr>Planned outputs</vt:lpstr>
      <vt:lpstr>Questions?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STFC PowerPoint template</dc:title>
  <dc:creator>Karen Lynn Summers</dc:creator>
  <cp:lastModifiedBy>Jonathan Butterworth</cp:lastModifiedBy>
  <cp:revision>288</cp:revision>
  <cp:lastPrinted>2012-07-26T10:14:31Z</cp:lastPrinted>
  <dcterms:created xsi:type="dcterms:W3CDTF">2008-12-05T12:18:49Z</dcterms:created>
  <dcterms:modified xsi:type="dcterms:W3CDTF">2012-12-19T10:37:36Z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isplay_urn:schemas-microsoft-com:office:office#Editor">
    <vt:lpwstr>Summers, Karen (STFC,RAL,OBR)</vt:lpwstr>
  </property>
  <property fmtid="{D5CDD505-2E9C-101B-9397-08002B2CF9AE}" pid="4" name="xd_Signature">
    <vt:lpwstr/>
  </property>
  <property fmtid="{D5CDD505-2E9C-101B-9397-08002B2CF9AE}" pid="5" name="display_urn:schemas-microsoft-com:office:office#Author">
    <vt:lpwstr>Summers, Karen (STFC,RAL,OBR)</vt:lpwstr>
  </property>
  <property fmtid="{D5CDD505-2E9C-101B-9397-08002B2CF9AE}" pid="6" name="TemplateUrl">
    <vt:lpwstr/>
  </property>
  <property fmtid="{D5CDD505-2E9C-101B-9397-08002B2CF9AE}" pid="7" name="xd_ProgID">
    <vt:lpwstr/>
  </property>
  <property fmtid="{D5CDD505-2E9C-101B-9397-08002B2CF9AE}" pid="8" name="ContentTypeId">
    <vt:lpwstr>0x010100F731947B08D5984288BC8B16A979FF50</vt:lpwstr>
  </property>
  <property fmtid="{D5CDD505-2E9C-101B-9397-08002B2CF9AE}" pid="9" name="_SourceUrl">
    <vt:lpwstr/>
  </property>
</Properties>
</file>