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909" r:id="rId3"/>
    <p:sldMasterId id="2147483924" r:id="rId4"/>
    <p:sldMasterId id="2147483939" r:id="rId5"/>
    <p:sldMasterId id="2147483966" r:id="rId6"/>
    <p:sldMasterId id="2147483978" r:id="rId7"/>
  </p:sldMasterIdLst>
  <p:notesMasterIdLst>
    <p:notesMasterId r:id="rId152"/>
  </p:notesMasterIdLst>
  <p:sldIdLst>
    <p:sldId id="1312" r:id="rId8"/>
    <p:sldId id="1475" r:id="rId9"/>
    <p:sldId id="1477" r:id="rId10"/>
    <p:sldId id="1350" r:id="rId11"/>
    <p:sldId id="1525" r:id="rId12"/>
    <p:sldId id="1490" r:id="rId13"/>
    <p:sldId id="1396" r:id="rId14"/>
    <p:sldId id="1397" r:id="rId15"/>
    <p:sldId id="1511" r:id="rId16"/>
    <p:sldId id="1512" r:id="rId17"/>
    <p:sldId id="1515" r:id="rId18"/>
    <p:sldId id="1513" r:id="rId19"/>
    <p:sldId id="1514" r:id="rId20"/>
    <p:sldId id="1398" r:id="rId21"/>
    <p:sldId id="1349" r:id="rId22"/>
    <p:sldId id="1399" r:id="rId23"/>
    <p:sldId id="1400" r:id="rId24"/>
    <p:sldId id="1401" r:id="rId25"/>
    <p:sldId id="1402" r:id="rId26"/>
    <p:sldId id="1403" r:id="rId27"/>
    <p:sldId id="1463" r:id="rId28"/>
    <p:sldId id="1471" r:id="rId29"/>
    <p:sldId id="1464" r:id="rId30"/>
    <p:sldId id="1404" r:id="rId31"/>
    <p:sldId id="1406" r:id="rId32"/>
    <p:sldId id="1409" r:id="rId33"/>
    <p:sldId id="1410" r:id="rId34"/>
    <p:sldId id="1411" r:id="rId35"/>
    <p:sldId id="1421" r:id="rId36"/>
    <p:sldId id="1412" r:id="rId37"/>
    <p:sldId id="1413" r:id="rId38"/>
    <p:sldId id="1414" r:id="rId39"/>
    <p:sldId id="1438" r:id="rId40"/>
    <p:sldId id="1419" r:id="rId41"/>
    <p:sldId id="1493" r:id="rId42"/>
    <p:sldId id="1494" r:id="rId43"/>
    <p:sldId id="1375" r:id="rId44"/>
    <p:sldId id="1495" r:id="rId45"/>
    <p:sldId id="1496" r:id="rId46"/>
    <p:sldId id="1497" r:id="rId47"/>
    <p:sldId id="1498" r:id="rId48"/>
    <p:sldId id="1499" r:id="rId49"/>
    <p:sldId id="1500" r:id="rId50"/>
    <p:sldId id="1501" r:id="rId51"/>
    <p:sldId id="1572" r:id="rId52"/>
    <p:sldId id="1503" r:id="rId53"/>
    <p:sldId id="1568" r:id="rId54"/>
    <p:sldId id="1570" r:id="rId55"/>
    <p:sldId id="1571" r:id="rId56"/>
    <p:sldId id="1431" r:id="rId57"/>
    <p:sldId id="1427" r:id="rId58"/>
    <p:sldId id="1504" r:id="rId59"/>
    <p:sldId id="1502" r:id="rId60"/>
    <p:sldId id="1505" r:id="rId61"/>
    <p:sldId id="1506" r:id="rId62"/>
    <p:sldId id="1526" r:id="rId63"/>
    <p:sldId id="1474" r:id="rId64"/>
    <p:sldId id="1509" r:id="rId65"/>
    <p:sldId id="1577" r:id="rId66"/>
    <p:sldId id="1576" r:id="rId67"/>
    <p:sldId id="1578" r:id="rId68"/>
    <p:sldId id="1579" r:id="rId69"/>
    <p:sldId id="1519" r:id="rId70"/>
    <p:sldId id="1520" r:id="rId71"/>
    <p:sldId id="1362" r:id="rId72"/>
    <p:sldId id="1518" r:id="rId73"/>
    <p:sldId id="1543" r:id="rId74"/>
    <p:sldId id="1527" r:id="rId75"/>
    <p:sldId id="1528" r:id="rId76"/>
    <p:sldId id="1529" r:id="rId77"/>
    <p:sldId id="1530" r:id="rId78"/>
    <p:sldId id="1531" r:id="rId79"/>
    <p:sldId id="1532" r:id="rId80"/>
    <p:sldId id="1533" r:id="rId81"/>
    <p:sldId id="1534" r:id="rId82"/>
    <p:sldId id="1554" r:id="rId83"/>
    <p:sldId id="1565" r:id="rId84"/>
    <p:sldId id="1566" r:id="rId85"/>
    <p:sldId id="1567" r:id="rId86"/>
    <p:sldId id="1558" r:id="rId87"/>
    <p:sldId id="1540" r:id="rId88"/>
    <p:sldId id="1541" r:id="rId89"/>
    <p:sldId id="1542" r:id="rId90"/>
    <p:sldId id="1544" r:id="rId91"/>
    <p:sldId id="1545" r:id="rId92"/>
    <p:sldId id="1546" r:id="rId93"/>
    <p:sldId id="1547" r:id="rId94"/>
    <p:sldId id="1548" r:id="rId95"/>
    <p:sldId id="1549" r:id="rId96"/>
    <p:sldId id="1550" r:id="rId97"/>
    <p:sldId id="1551" r:id="rId98"/>
    <p:sldId id="1552" r:id="rId99"/>
    <p:sldId id="1553" r:id="rId100"/>
    <p:sldId id="1574" r:id="rId101"/>
    <p:sldId id="1575" r:id="rId102"/>
    <p:sldId id="1573" r:id="rId103"/>
    <p:sldId id="1517" r:id="rId104"/>
    <p:sldId id="1469" r:id="rId105"/>
    <p:sldId id="1358" r:id="rId106"/>
    <p:sldId id="1507" r:id="rId107"/>
    <p:sldId id="1508" r:id="rId108"/>
    <p:sldId id="1466" r:id="rId109"/>
    <p:sldId id="1423" r:id="rId110"/>
    <p:sldId id="1424" r:id="rId111"/>
    <p:sldId id="1426" r:id="rId112"/>
    <p:sldId id="1439" r:id="rId113"/>
    <p:sldId id="1440" r:id="rId114"/>
    <p:sldId id="1472" r:id="rId115"/>
    <p:sldId id="1444" r:id="rId116"/>
    <p:sldId id="1434" r:id="rId117"/>
    <p:sldId id="1445" r:id="rId118"/>
    <p:sldId id="1359" r:id="rId119"/>
    <p:sldId id="1374" r:id="rId120"/>
    <p:sldId id="1354" r:id="rId121"/>
    <p:sldId id="1372" r:id="rId122"/>
    <p:sldId id="1371" r:id="rId123"/>
    <p:sldId id="1422" r:id="rId124"/>
    <p:sldId id="1380" r:id="rId125"/>
    <p:sldId id="1376" r:id="rId126"/>
    <p:sldId id="1377" r:id="rId127"/>
    <p:sldId id="1378" r:id="rId128"/>
    <p:sldId id="1382" r:id="rId129"/>
    <p:sldId id="1381" r:id="rId130"/>
    <p:sldId id="1385" r:id="rId131"/>
    <p:sldId id="1383" r:id="rId132"/>
    <p:sldId id="1386" r:id="rId133"/>
    <p:sldId id="1441" r:id="rId134"/>
    <p:sldId id="1446" r:id="rId135"/>
    <p:sldId id="1447" r:id="rId136"/>
    <p:sldId id="1452" r:id="rId137"/>
    <p:sldId id="1451" r:id="rId138"/>
    <p:sldId id="1435" r:id="rId139"/>
    <p:sldId id="1448" r:id="rId140"/>
    <p:sldId id="1450" r:id="rId141"/>
    <p:sldId id="1428" r:id="rId142"/>
    <p:sldId id="1437" r:id="rId143"/>
    <p:sldId id="1432" r:id="rId144"/>
    <p:sldId id="1433" r:id="rId145"/>
    <p:sldId id="1443" r:id="rId146"/>
    <p:sldId id="1454" r:id="rId147"/>
    <p:sldId id="1344" r:id="rId148"/>
    <p:sldId id="1369" r:id="rId149"/>
    <p:sldId id="1370" r:id="rId150"/>
    <p:sldId id="1373" r:id="rId151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66FFFF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66FFFF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7B9"/>
    <a:srgbClr val="66FFFF"/>
    <a:srgbClr val="71EBFB"/>
    <a:srgbClr val="79CDEF"/>
    <a:srgbClr val="FF0000"/>
    <a:srgbClr val="FB6BAC"/>
    <a:srgbClr val="FFFF00"/>
    <a:srgbClr val="000066"/>
    <a:srgbClr val="FF505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6" autoAdjust="0"/>
    <p:restoredTop sz="94660" autoAdjust="0"/>
  </p:normalViewPr>
  <p:slideViewPr>
    <p:cSldViewPr>
      <p:cViewPr varScale="1">
        <p:scale>
          <a:sx n="90" d="100"/>
          <a:sy n="90" d="100"/>
        </p:scale>
        <p:origin x="-600" y="-102"/>
      </p:cViewPr>
      <p:guideLst>
        <p:guide orient="horz" pos="3936"/>
        <p:guide orient="horz" pos="3216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6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slide" Target="slides/slide131.xml"/><Relationship Id="rId154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theme" Target="theme/theme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51" Type="http://schemas.openxmlformats.org/officeDocument/2006/relationships/slide" Target="slides/slide144.xml"/><Relationship Id="rId15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EDB8342-EA71-4196-8BF3-36841F4D8D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65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F4277-930A-40CC-B380-096633335B00}" type="slidenum">
              <a:rPr lang="en-GB">
                <a:latin typeface="Times New Roman" charset="0"/>
              </a:rPr>
              <a:pPr/>
              <a:t>1</a:t>
            </a:fld>
            <a:endParaRPr lang="en-GB">
              <a:latin typeface="Times New Roman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515E2-AC2A-42E0-B162-F4C3A9A842B2}" type="slidenum">
              <a:rPr lang="en-GB"/>
              <a:pPr/>
              <a:t>14</a:t>
            </a:fld>
            <a:endParaRPr lang="en-GB"/>
          </a:p>
        </p:txBody>
      </p:sp>
      <p:sp>
        <p:nvSpPr>
          <p:cNvPr id="130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2EBCB-B70C-4E88-9C58-42DE1FAE7839}" type="slidenum">
              <a:rPr lang="en-GB"/>
              <a:pPr/>
              <a:t>19</a:t>
            </a:fld>
            <a:endParaRPr lang="en-GB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0E9BC-C685-4BB3-8B45-9771411A8C30}" type="slidenum">
              <a:rPr lang="en-GB"/>
              <a:pPr/>
              <a:t>20</a:t>
            </a:fld>
            <a:endParaRPr lang="en-GB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28AD38-F4F7-4593-AC43-3E0764F662F3}" type="slidenum">
              <a:rPr lang="en-GB"/>
              <a:pPr/>
              <a:t>21</a:t>
            </a:fld>
            <a:endParaRPr lang="en-GB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4E186-D236-44E7-87CD-A564E3677ADD}" type="slidenum">
              <a:rPr lang="en-GB"/>
              <a:pPr/>
              <a:t>22</a:t>
            </a:fld>
            <a:endParaRPr lang="en-GB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92506-104B-400E-96C5-FF1682D47C3D}" type="slidenum">
              <a:rPr lang="en-GB"/>
              <a:pPr/>
              <a:t>23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67268B-22FC-4E59-91CB-135F96355854}" type="slidenum">
              <a:rPr lang="en-GB"/>
              <a:pPr/>
              <a:t>29</a:t>
            </a:fld>
            <a:endParaRPr lang="en-GB"/>
          </a:p>
        </p:txBody>
      </p:sp>
      <p:sp>
        <p:nvSpPr>
          <p:cNvPr id="130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B86CF-1A9E-4EE2-A909-473F71430AE4}" type="slidenum">
              <a:rPr lang="en-GB"/>
              <a:pPr/>
              <a:t>33</a:t>
            </a:fld>
            <a:endParaRPr lang="en-GB"/>
          </a:p>
        </p:txBody>
      </p:sp>
      <p:sp>
        <p:nvSpPr>
          <p:cNvPr id="155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75429-AFAC-4168-934F-5AD768ABEC07}" type="slidenum">
              <a:rPr lang="en-US" altLang="ja-JP">
                <a:solidFill>
                  <a:srgbClr val="000000"/>
                </a:solidFill>
              </a:rPr>
              <a:pPr/>
              <a:t>44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701C-9B6F-4D38-82A9-A34125CE74E1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6F3B9E-5AA4-478E-8F72-4ED0EF691D98}" type="slidenum">
              <a:rPr lang="en-GB" sz="1200" smtClean="0">
                <a:solidFill>
                  <a:schemeClr val="tx1"/>
                </a:solidFill>
              </a:rPr>
              <a:pPr eaLnBrk="1" hangingPunct="1"/>
              <a:t>2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42B16-F359-406D-87A1-69A2375B3BF9}" type="slidenum">
              <a:rPr lang="en-GB">
                <a:latin typeface="Times New Roman" charset="0"/>
              </a:rPr>
              <a:pPr/>
              <a:t>57</a:t>
            </a:fld>
            <a:endParaRPr lang="en-GB">
              <a:latin typeface="Times New Roman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49C2B-728B-47B2-8C17-DB5C39C254AA}" type="slidenum">
              <a:rPr lang="en-GB">
                <a:solidFill>
                  <a:prstClr val="black"/>
                </a:solidFill>
              </a:rPr>
              <a:pPr/>
              <a:t>74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F6DE1-91D9-429E-B4B5-CECF8EE7573C}" type="slidenum">
              <a:rPr lang="en-GB">
                <a:solidFill>
                  <a:prstClr val="black"/>
                </a:solidFill>
              </a:rPr>
              <a:pPr/>
              <a:t>75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A60C3D-F0EE-4B02-9749-388A1DD2224B}" type="slidenum">
              <a:rPr lang="en-GB"/>
              <a:pPr/>
              <a:t>87</a:t>
            </a:fld>
            <a:endParaRPr lang="en-GB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2A323-8D3D-4FED-9542-10DADF270A63}" type="slidenum">
              <a:rPr lang="en-GB" smtClean="0"/>
              <a:pPr/>
              <a:t>90</a:t>
            </a:fld>
            <a:endParaRPr lang="en-GB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B5DB0-7250-47D7-BD23-BBA932B80B1E}" type="slidenum">
              <a:rPr lang="en-GB" smtClean="0"/>
              <a:pPr/>
              <a:t>91</a:t>
            </a:fld>
            <a:endParaRPr lang="en-GB" smtClean="0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5254-722A-4B79-91DF-078C62D33244}" type="slidenum">
              <a:rPr lang="en-GB" smtClean="0"/>
              <a:pPr/>
              <a:t>92</a:t>
            </a:fld>
            <a:endParaRPr lang="en-GB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992EC8-44A8-4867-A9FB-73FF1C0FA481}" type="slidenum">
              <a:rPr lang="en-GB" smtClean="0"/>
              <a:pPr/>
              <a:t>96</a:t>
            </a:fld>
            <a:endParaRPr lang="en-GB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6F3B9E-5AA4-478E-8F72-4ED0EF691D98}" type="slidenum">
              <a:rPr lang="en-GB" sz="1200" smtClean="0">
                <a:solidFill>
                  <a:schemeClr val="tx1"/>
                </a:solidFill>
              </a:rPr>
              <a:pPr eaLnBrk="1" hangingPunct="1"/>
              <a:t>3</a:t>
            </a:fld>
            <a:endParaRPr lang="en-GB" sz="120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0C4E0-701B-4EF2-9BE3-8D87C1FA8799}" type="slidenum">
              <a:rPr lang="en-GB"/>
              <a:pPr/>
              <a:t>6</a:t>
            </a:fld>
            <a:endParaRPr lang="en-GB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E7F94-E647-4EA7-8EEF-CEC11E6EF3DA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140A77-69E9-475D-ACA9-68A130540BCD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A80AF-BE3D-44A5-92CE-D2A1681BAD6A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3EF92-A9B9-4088-B410-D9B5AAF40885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A22D1-0448-4F4C-A021-CBE431379CD8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3978-7252-420E-8DF1-C6D69223AE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99B25-68B3-4A15-97FC-F5B5EA58D8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E090A-C44C-4D09-BB9E-30475219CB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2781-7F9D-4C45-97C3-F1265EE013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9400"/>
            <a:ext cx="8229600" cy="5816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95DB60FD-A5C1-46DA-B97B-AD8107210022}" type="slidenum">
              <a:rPr lang="ja-JP" altLang="en-US">
                <a:solidFill>
                  <a:srgbClr val="2E2E48"/>
                </a:solidFill>
              </a:rPr>
              <a:pPr/>
              <a:t>‹#›</a:t>
            </a:fld>
            <a:endParaRPr lang="en-US" altLang="ja-JP">
              <a:solidFill>
                <a:srgbClr val="2E2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22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37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360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69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6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2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C7E85-C2B9-4A53-A380-D4F3F9D3A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9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78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600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72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5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9400"/>
            <a:ext cx="8229600" cy="5816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95DB60FD-A5C1-46DA-B97B-AD8107210022}" type="slidenum">
              <a:rPr lang="ja-JP" altLang="en-US">
                <a:solidFill>
                  <a:srgbClr val="2E2E48"/>
                </a:solidFill>
              </a:rPr>
              <a:pPr/>
              <a:t>‹#›</a:t>
            </a:fld>
            <a:endParaRPr lang="en-US" altLang="ja-JP">
              <a:solidFill>
                <a:srgbClr val="2E2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71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6FAC-DF2A-49F9-9B87-BCBF3AAC5BB8}" type="datetime1">
              <a:rPr lang="en-US" altLang="ja-JP" smtClean="0">
                <a:solidFill>
                  <a:prstClr val="black"/>
                </a:solidFill>
              </a:rPr>
              <a:pPr/>
              <a:t>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ICHEP2010  -- T.Nakaya (Kyoto) --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5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04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93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9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BB79-5BD8-4738-83FB-CFF9F18A77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54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18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267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41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22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87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00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45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July 29,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11A1AF-7FE1-4379-8ABE-94C31A6ACD4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72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9400"/>
            <a:ext cx="8229600" cy="58166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2E2E48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239000" y="6669088"/>
            <a:ext cx="1905000" cy="188912"/>
          </a:xfrm>
        </p:spPr>
        <p:txBody>
          <a:bodyPr/>
          <a:lstStyle>
            <a:lvl1pPr>
              <a:defRPr/>
            </a:lvl1pPr>
          </a:lstStyle>
          <a:p>
            <a:fld id="{95DB60FD-A5C1-46DA-B97B-AD8107210022}" type="slidenum">
              <a:rPr lang="ja-JP" altLang="en-US">
                <a:solidFill>
                  <a:srgbClr val="2E2E48"/>
                </a:solidFill>
              </a:rPr>
              <a:pPr/>
              <a:t>‹#›</a:t>
            </a:fld>
            <a:endParaRPr lang="en-US" altLang="ja-JP">
              <a:solidFill>
                <a:srgbClr val="2E2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1CF5-381F-4865-A078-26C39F1C52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6FAC-DF2A-49F9-9B87-BCBF3AAC5BB8}" type="datetime1">
              <a:rPr lang="en-US" altLang="ja-JP" smtClean="0">
                <a:solidFill>
                  <a:prstClr val="black"/>
                </a:solidFill>
              </a:rPr>
              <a:pPr/>
              <a:t>2/12/2013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ICHEP2010  -- T.Nakaya (Kyoto) --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63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8709C-E124-485D-86DB-A5CE9949B2F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8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2A089-85FE-4561-A472-80E2B7A380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75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747DC-84A5-4984-A09B-A78A54767D8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63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F0A63-9D20-4D3A-8025-5DBD53E6E27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1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F0EAC-61EE-4264-B939-85C763001E0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22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BED33-D93B-4B6C-B622-44257F20F56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129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E3548-F84D-4572-B04F-B8694078A00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57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03D9B-7854-45DC-8665-6EF50D6772B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62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BF93A-9AA3-4E84-9E53-5C3852258D4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F5279-19FD-4DD8-A958-827BB433C8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DB44E-E8B4-4318-9816-9D7ED078739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30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A62DF-3DE8-4E43-B9CE-8C04166EC0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1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095EB14B-0261-4066-B139-31A8B7E3087B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12452118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BC16AC95-0501-4882-86F5-306E022F769A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39467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0819C932-2E84-4791-85DE-A70BC674269E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259892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77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77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11C95F36-B592-45FB-BA7A-3FCB5347E176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547094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B4C050F8-651E-4506-B38C-58EE3B05F381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286704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A9FE36AB-9C04-4389-9114-01A1599D9E2C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689903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95B3DB95-3430-40C3-A458-15601A8A65AF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901315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1293BA0A-5595-4C6F-A766-B661FFFCEE6B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422192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8AEB3-B5D9-4C6D-8BBB-6251ACC6FF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1561A929-C391-4A3B-B6EE-5B3CBA987891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130232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3975C388-B33C-4211-926F-D6BE743C076B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412165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163513"/>
            <a:ext cx="2136775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925" y="163513"/>
            <a:ext cx="62611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17E08123-AE94-454E-839F-E0CF97346E94}" type="slidenum">
              <a:rPr lang="de-DE"/>
              <a:pPr>
                <a:defRPr/>
              </a:pPr>
              <a:t>‹#›</a:t>
            </a:fld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523716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D8ABD-8626-4B72-964E-A04903D3F1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3839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F993-EA2C-4439-898C-D2F97F85E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2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2B01B-FDBD-4A62-B789-DDF6EF043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801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093-3400-4888-8AFA-51B3083963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648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798F7-77E9-4DB9-9E16-3FE80BD49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608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47B9-8DFB-4994-B637-4F2FD702A5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3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4DC5-65C4-4F30-B647-166C9DFE1E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230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4C8B-02DA-4AC8-B0F6-79894DD3B2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CC2A-1917-434C-822A-D5E5C27388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09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67D0-90D3-4660-B248-567A51D7B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70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F1579-6791-4132-A60B-C0DCB20394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594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6A3B-CFC6-4E83-A285-DE8EA5618C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3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6A48-744D-4C02-ADB1-32A4FC9307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vmlDrawing" Target="../drawings/vmlDrawing1.vml"/><Relationship Id="rId18" Type="http://schemas.openxmlformats.org/officeDocument/2006/relationships/tags" Target="../tags/tag5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64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7" Type="http://schemas.openxmlformats.org/officeDocument/2006/relationships/tags" Target="../tags/tag4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63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66.xml"/><Relationship Id="rId15" Type="http://schemas.openxmlformats.org/officeDocument/2006/relationships/tags" Target="../tags/tag2.xml"/><Relationship Id="rId23" Type="http://schemas.openxmlformats.org/officeDocument/2006/relationships/tags" Target="../tags/tag10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71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ags" Target="../tags/tag1.xml"/><Relationship Id="rId22" Type="http://schemas.openxmlformats.org/officeDocument/2006/relationships/tags" Target="../tags/tag9.xml"/><Relationship Id="rId27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5A6ABE3-C40B-428B-951E-3A0AF07B67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9223" name="Picture 7" descr="galseq_D_063"/>
          <p:cNvPicPr>
            <a:picLocks noChangeAspect="1" noChangeArrowheads="1"/>
          </p:cNvPicPr>
          <p:nvPr userDrawn="1"/>
        </p:nvPicPr>
        <p:blipFill>
          <a:blip r:embed="rId13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-49792" y="57150"/>
            <a:ext cx="1521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chemeClr val="hlink"/>
                </a:solidFill>
                <a:latin typeface="Haettenschweiler" pitchFamily="34" charset="0"/>
              </a:rPr>
              <a:t>Neutrino</a:t>
            </a:r>
            <a:r>
              <a:rPr lang="en-GB" sz="2000" baseline="0" dirty="0" smtClean="0">
                <a:solidFill>
                  <a:schemeClr val="hlink"/>
                </a:solidFill>
                <a:latin typeface="Haettenschweiler" pitchFamily="34" charset="0"/>
              </a:rPr>
              <a:t> Physics</a:t>
            </a:r>
            <a:endParaRPr lang="en-GB" sz="20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4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-49788" y="57150"/>
            <a:ext cx="1521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chemeClr val="hlink"/>
                </a:solidFill>
                <a:latin typeface="Haettenschweiler" pitchFamily="34" charset="0"/>
              </a:rPr>
              <a:t>Neutrino Physics</a:t>
            </a:r>
            <a:endParaRPr lang="en-GB" sz="20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92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5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-49792" y="44624"/>
            <a:ext cx="1521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chemeClr val="hlink"/>
                </a:solidFill>
                <a:latin typeface="Haettenschweiler" pitchFamily="34" charset="0"/>
              </a:rPr>
              <a:t>Neutrino Physics</a:t>
            </a:r>
            <a:endParaRPr lang="en-GB" sz="2000" dirty="0">
              <a:solidFill>
                <a:schemeClr val="hlink"/>
              </a:solidFill>
              <a:latin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7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6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-36512" y="71046"/>
            <a:ext cx="1521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smtClean="0">
                <a:solidFill>
                  <a:srgbClr val="CCCCFF"/>
                </a:solidFill>
                <a:latin typeface="Haettenschweiler" pitchFamily="34" charset="0"/>
              </a:rPr>
              <a:t>Neutrino Physics</a:t>
            </a:r>
            <a:endParaRPr lang="en-GB" sz="2000" dirty="0">
              <a:solidFill>
                <a:srgbClr val="CCCCFF"/>
              </a:solidFill>
              <a:latin typeface="Haettenschweiler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</p:spTree>
    <p:extLst>
      <p:ext uri="{BB962C8B-B14F-4D97-AF65-F5344CB8AC3E}">
        <p14:creationId xmlns:p14="http://schemas.microsoft.com/office/powerpoint/2010/main" val="369514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/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83CFE5-E8FB-4E0F-BC0D-4D89E386E00B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en-GB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6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 descr="II_PPT_KIT_template_uni"/>
          <p:cNvPicPr>
            <a:picLocks noChangeAspect="1" noChangeArrowheads="1"/>
          </p:cNvPicPr>
          <p:nvPr userDrawn="1">
            <p:custDataLst>
              <p:tags r:id="rId14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8" descr="PPT_KIT_template_fzk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5" cstate="print"/>
          <a:srcRect l="78647" t="92435" r="1683" b="635"/>
          <a:stretch>
            <a:fillRect/>
          </a:stretch>
        </p:blipFill>
        <p:spPr bwMode="auto">
          <a:xfrm>
            <a:off x="5343525" y="6353175"/>
            <a:ext cx="207803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0" descr="II_PPT_KIT_template_uni"/>
          <p:cNvPicPr>
            <a:picLocks noChangeAspect="1" noChangeArrowheads="1"/>
          </p:cNvPicPr>
          <p:nvPr userDrawn="1">
            <p:custDataLst>
              <p:tags r:id="rId16"/>
            </p:custDataLst>
          </p:nvPr>
        </p:nvPicPr>
        <p:blipFill>
          <a:blip r:embed="rId24" cstate="print"/>
          <a:srcRect l="1231" t="1250" r="97206" b="90370"/>
          <a:stretch>
            <a:fillRect/>
          </a:stretch>
        </p:blipFill>
        <p:spPr bwMode="auto">
          <a:xfrm>
            <a:off x="114300" y="84138"/>
            <a:ext cx="1428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2" descr="PPT_KIT_template_fzk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25" cstate="print"/>
          <a:srcRect l="78647" t="92435" r="1683" b="635"/>
          <a:stretch>
            <a:fillRect/>
          </a:stretch>
        </p:blipFill>
        <p:spPr bwMode="auto">
          <a:xfrm>
            <a:off x="5030788" y="6353175"/>
            <a:ext cx="19177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Text Box 13"/>
          <p:cNvSpPr txBox="1">
            <a:spLocks noChangeArrowheads="1"/>
          </p:cNvSpPr>
          <p:nvPr userDrawn="1">
            <p:custDataLst>
              <p:tags r:id="rId18"/>
            </p:custDataLst>
          </p:nvPr>
        </p:nvSpPr>
        <p:spPr bwMode="auto">
          <a:xfrm>
            <a:off x="2411413" y="6359525"/>
            <a:ext cx="26479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588" algn="r">
              <a:lnSpc>
                <a:spcPct val="120000"/>
              </a:lnSpc>
              <a:defRPr/>
            </a:pPr>
            <a:r>
              <a:rPr lang="de-DE" sz="800" b="1">
                <a:solidFill>
                  <a:srgbClr val="808080"/>
                </a:solidFill>
                <a:latin typeface="Arial" charset="0"/>
              </a:rPr>
              <a:t>KIT   -    The cooperation of Forschungszentrum</a:t>
            </a:r>
            <a:br>
              <a:rPr lang="de-DE" sz="800" b="1">
                <a:solidFill>
                  <a:srgbClr val="808080"/>
                </a:solidFill>
                <a:latin typeface="Arial" charset="0"/>
              </a:rPr>
            </a:br>
            <a:r>
              <a:rPr lang="de-DE" sz="800" b="1">
                <a:solidFill>
                  <a:srgbClr val="808080"/>
                </a:solidFill>
                <a:latin typeface="Arial" charset="0"/>
              </a:rPr>
              <a:t> Karlsruhe GmbH and Universität Karlsruhe (TH)</a:t>
            </a:r>
            <a:endParaRPr lang="de-DE" sz="800">
              <a:solidFill>
                <a:srgbClr val="808080"/>
              </a:solidFill>
              <a:latin typeface="Verdana" pitchFamily="34" charset="0"/>
            </a:endParaRPr>
          </a:p>
        </p:txBody>
      </p:sp>
      <p:sp>
        <p:nvSpPr>
          <p:cNvPr id="1033" name="Rectangle 14"/>
          <p:cNvSpPr>
            <a:spLocks noGrp="1" noChangeArrowheads="1"/>
          </p:cNvSpPr>
          <p:nvPr>
            <p:ph type="title"/>
            <p:custDataLst>
              <p:tags r:id="rId19"/>
            </p:custDataLst>
          </p:nvPr>
        </p:nvSpPr>
        <p:spPr bwMode="auto">
          <a:xfrm>
            <a:off x="288925" y="163513"/>
            <a:ext cx="8096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Slide-Headline </a:t>
            </a:r>
          </a:p>
        </p:txBody>
      </p:sp>
      <p:sp>
        <p:nvSpPr>
          <p:cNvPr id="1034" name="Rectangle 15"/>
          <p:cNvSpPr>
            <a:spLocks noGrp="1" noChangeArrowheads="1"/>
          </p:cNvSpPr>
          <p:nvPr>
            <p:ph type="body" idx="1"/>
            <p:custDataLst>
              <p:tags r:id="rId20"/>
            </p:custDataLst>
          </p:nvPr>
        </p:nvSpPr>
        <p:spPr bwMode="auto">
          <a:xfrm>
            <a:off x="304800" y="1295400"/>
            <a:ext cx="85344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Normaler Text</a:t>
            </a:r>
          </a:p>
          <a:p>
            <a:pPr lvl="0"/>
            <a:endParaRPr lang="de-DE" smtClean="0"/>
          </a:p>
          <a:p>
            <a:pPr lvl="1"/>
            <a:r>
              <a:rPr lang="de-DE" smtClean="0"/>
              <a:t>First Level</a:t>
            </a:r>
          </a:p>
          <a:p>
            <a:pPr lvl="2"/>
            <a:r>
              <a:rPr lang="de-DE" smtClean="0"/>
              <a:t>Second Level</a:t>
            </a:r>
          </a:p>
          <a:p>
            <a:pPr lvl="3"/>
            <a:r>
              <a:rPr lang="de-DE" smtClean="0"/>
              <a:t>Third Level</a:t>
            </a:r>
          </a:p>
          <a:p>
            <a:pPr lvl="1"/>
            <a:endParaRPr lang="de-DE" smtClean="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  <p:custDataLst>
              <p:tags r:id="rId21"/>
            </p:custDataLst>
          </p:nvPr>
        </p:nvSpPr>
        <p:spPr bwMode="auto">
          <a:xfrm>
            <a:off x="-36513" y="6445250"/>
            <a:ext cx="5699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1" smtClean="0">
                <a:solidFill>
                  <a:srgbClr val="5F5F5F"/>
                </a:solidFill>
                <a:latin typeface="Arial" charset="0"/>
              </a:defRPr>
            </a:lvl1pPr>
          </a:lstStyle>
          <a:p>
            <a:pPr>
              <a:defRPr/>
            </a:pPr>
            <a:fld id="{81BE266B-AA71-4AE6-8E57-D81A2EBA6B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aphicFrame>
        <p:nvGraphicFramePr>
          <p:cNvPr id="1026" name="Rectangle 2" hidden="1"/>
          <p:cNvGraphicFramePr>
            <a:graphicFrameLocks/>
          </p:cNvGraphicFramePr>
          <p:nvPr>
            <p:custDataLst>
              <p:tags r:id="rId2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795" r:id="rId26" imgW="0" imgH="0" progId="">
                  <p:embed/>
                </p:oleObj>
              </mc:Choice>
              <mc:Fallback>
                <p:oleObj r:id="rId26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20" descr="KIT"/>
          <p:cNvPicPr>
            <a:picLocks noChangeAspect="1" noChangeArrowheads="1"/>
          </p:cNvPicPr>
          <p:nvPr userDrawn="1"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620000" y="214313"/>
            <a:ext cx="1374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" name="Rectangle 21"/>
          <p:cNvSpPr>
            <a:spLocks noChangeArrowheads="1"/>
          </p:cNvSpPr>
          <p:nvPr userDrawn="1">
            <p:custDataLst>
              <p:tags r:id="rId23"/>
            </p:custDataLst>
          </p:nvPr>
        </p:nvSpPr>
        <p:spPr bwMode="auto">
          <a:xfrm>
            <a:off x="387350" y="6364288"/>
            <a:ext cx="15922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r>
              <a:rPr lang="de-DE" sz="900" b="1">
                <a:solidFill>
                  <a:srgbClr val="5F5F5F"/>
                </a:solidFill>
                <a:latin typeface="Arial" charset="0"/>
              </a:rPr>
              <a:t>Florian Fränkle</a:t>
            </a:r>
          </a:p>
          <a:p>
            <a:pPr algn="l">
              <a:defRPr/>
            </a:pPr>
            <a:r>
              <a:rPr lang="de-DE" sz="900" b="1">
                <a:solidFill>
                  <a:srgbClr val="5F5F5F"/>
                </a:solidFill>
                <a:latin typeface="Arial" charset="0"/>
              </a:rPr>
              <a:t>EPS HEP 2009</a:t>
            </a:r>
          </a:p>
          <a:p>
            <a:pPr algn="l">
              <a:defRPr/>
            </a:pPr>
            <a:r>
              <a:rPr lang="de-DE" sz="900" b="1">
                <a:solidFill>
                  <a:srgbClr val="5F5F5F"/>
                </a:solidFill>
                <a:latin typeface="Arial" charset="0"/>
              </a:rPr>
              <a:t>Krakow</a:t>
            </a:r>
          </a:p>
        </p:txBody>
      </p:sp>
      <p:pic>
        <p:nvPicPr>
          <p:cNvPr id="1038" name="Picture 23" descr="KIT_grau"/>
          <p:cNvPicPr>
            <a:picLocks noChangeAspect="1" noChangeArrowheads="1"/>
          </p:cNvPicPr>
          <p:nvPr userDrawn="1"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47813" y="6364288"/>
            <a:ext cx="914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26"/>
          <p:cNvPicPr>
            <a:picLocks noChangeAspect="1" noChangeArrowheads="1"/>
          </p:cNvPicPr>
          <p:nvPr userDrawn="1"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911975" y="6381750"/>
            <a:ext cx="211931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856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July 29,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17F119-1EAA-40AC-86B8-2BDA4F6F6A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1" name="Picture 7" descr="galseq_D_063"/>
          <p:cNvPicPr>
            <a:picLocks noChangeAspect="1" noChangeArrowheads="1"/>
          </p:cNvPicPr>
          <p:nvPr userDrawn="1"/>
        </p:nvPicPr>
        <p:blipFill>
          <a:blip r:embed="rId13" cstate="print">
            <a:lum bright="-34000" contrast="-34000"/>
          </a:blip>
          <a:srcRect/>
          <a:stretch>
            <a:fillRect/>
          </a:stretch>
        </p:blipFill>
        <p:spPr bwMode="auto">
          <a:xfrm>
            <a:off x="-6350" y="-12700"/>
            <a:ext cx="920115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1" name="Text Box 8"/>
          <p:cNvSpPr txBox="1">
            <a:spLocks noChangeArrowheads="1"/>
          </p:cNvSpPr>
          <p:nvPr userDrawn="1"/>
        </p:nvSpPr>
        <p:spPr bwMode="auto">
          <a:xfrm>
            <a:off x="179512" y="116632"/>
            <a:ext cx="10839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  <a:defRPr/>
            </a:pPr>
            <a:r>
              <a:rPr lang="en-GB" sz="2000" dirty="0" err="1" smtClean="0">
                <a:solidFill>
                  <a:srgbClr val="CCCCFF"/>
                </a:solidFill>
                <a:latin typeface="Haettenschweiler" pitchFamily="34" charset="0"/>
              </a:rPr>
              <a:t>Nufact</a:t>
            </a:r>
            <a:r>
              <a:rPr lang="en-GB" sz="2000" dirty="0" smtClean="0">
                <a:solidFill>
                  <a:srgbClr val="CCCCFF"/>
                </a:solidFill>
                <a:latin typeface="Haettenschweiler" pitchFamily="34" charset="0"/>
              </a:rPr>
              <a:t> 2011</a:t>
            </a:r>
            <a:endParaRPr lang="en-GB" sz="2000" dirty="0">
              <a:solidFill>
                <a:srgbClr val="CCCCFF"/>
              </a:solidFill>
              <a:latin typeface="Haettenschweil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0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summerlad.com/wp-content/uploads/2011/10/kyoto-fushimi-inari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9.png"/><Relationship Id="rId4" Type="http://schemas.openxmlformats.org/officeDocument/2006/relationships/image" Target="../media/image9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w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slide" Target="slide6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7.xml"/><Relationship Id="rId5" Type="http://schemas.openxmlformats.org/officeDocument/2006/relationships/slide" Target="slide77.xml"/><Relationship Id="rId4" Type="http://schemas.openxmlformats.org/officeDocument/2006/relationships/slide" Target="slide7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slide" Target="slide56.xml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2.png"/><Relationship Id="rId5" Type="http://schemas.openxmlformats.org/officeDocument/2006/relationships/image" Target="../media/image151.wmf"/><Relationship Id="rId4" Type="http://schemas.openxmlformats.org/officeDocument/2006/relationships/oleObject" Target="../embeddings/oleObject7.bin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3.xml"/><Relationship Id="rId4" Type="http://schemas.openxmlformats.org/officeDocument/2006/relationships/slide" Target="slide8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138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74.wm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8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7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5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2" name="Picture 4" descr="&quot;kyoto&quot;">
            <a:hlinkClick r:id="rId3" tooltip="kyoto-fushimi-inari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0"/>
            <a:ext cx="10546542" cy="7013452"/>
          </a:xfrm>
          <a:prstGeom prst="rect">
            <a:avLst/>
          </a:prstGeom>
          <a:noFill/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28600" y="260648"/>
            <a:ext cx="8686800" cy="1976438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rgbClr val="00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4400" dirty="0" smtClean="0"/>
              <a:t>Neutrino </a:t>
            </a:r>
            <a:r>
              <a:rPr lang="en-GB" sz="4400" dirty="0" smtClean="0"/>
              <a:t>Physics In the Coming Years</a:t>
            </a:r>
            <a:endParaRPr lang="en-GB" sz="4400" dirty="0" smtClean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680286" y="4653136"/>
            <a:ext cx="5565947" cy="1077218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/>
              <a:t>Dave Wark</a:t>
            </a:r>
          </a:p>
          <a:p>
            <a:r>
              <a:rPr lang="en-GB" sz="3200" b="1" dirty="0" smtClean="0"/>
              <a:t>Imperial College London/RAL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635010" y="2780928"/>
            <a:ext cx="3631122" cy="156966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 smtClean="0"/>
              <a:t>Higgs-Maxwell</a:t>
            </a:r>
            <a:endParaRPr lang="en-GB" sz="3200" b="1" dirty="0" smtClean="0"/>
          </a:p>
          <a:p>
            <a:r>
              <a:rPr lang="en-GB" sz="3200" b="1" dirty="0" smtClean="0"/>
              <a:t>Edinburgh</a:t>
            </a:r>
            <a:endParaRPr lang="en-GB" sz="3200" b="1" dirty="0" smtClean="0"/>
          </a:p>
          <a:p>
            <a:r>
              <a:rPr lang="en-GB" sz="3200" b="1" dirty="0" smtClean="0"/>
              <a:t>February </a:t>
            </a:r>
            <a:r>
              <a:rPr lang="en-GB" sz="3200" b="1" dirty="0" smtClean="0"/>
              <a:t>13</a:t>
            </a:r>
            <a:r>
              <a:rPr lang="en-GB" sz="3200" b="1" baseline="30000" dirty="0" smtClean="0"/>
              <a:t>th</a:t>
            </a:r>
            <a:r>
              <a:rPr lang="en-GB" sz="3200" b="1" dirty="0" smtClean="0"/>
              <a:t>, </a:t>
            </a:r>
            <a:r>
              <a:rPr lang="en-GB" sz="3200" b="1" dirty="0" smtClean="0"/>
              <a:t>2013</a:t>
            </a:r>
            <a:endParaRPr lang="en-GB" sz="3200" b="1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0" y="332656"/>
            <a:ext cx="11991012" cy="6529275"/>
          </a:xfrm>
          <a:prstGeom prst="roundRect">
            <a:avLst>
              <a:gd name="adj" fmla="val 60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Line 2"/>
          <p:cNvSpPr>
            <a:spLocks noChangeShapeType="1"/>
          </p:cNvSpPr>
          <p:nvPr/>
        </p:nvSpPr>
        <p:spPr bwMode="auto">
          <a:xfrm flipV="1">
            <a:off x="1219200" y="2057400"/>
            <a:ext cx="0" cy="3505200"/>
          </a:xfrm>
          <a:prstGeom prst="line">
            <a:avLst/>
          </a:prstGeom>
          <a:noFill/>
          <a:ln w="28575">
            <a:solidFill>
              <a:srgbClr val="66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5943600"/>
            <a:ext cx="1239838" cy="457200"/>
            <a:chOff x="240" y="3807"/>
            <a:chExt cx="781" cy="288"/>
          </a:xfrm>
        </p:grpSpPr>
        <p:sp>
          <p:nvSpPr>
            <p:cNvPr id="166957" name="Rectangle 4"/>
            <p:cNvSpPr>
              <a:spLocks noChangeArrowheads="1"/>
            </p:cNvSpPr>
            <p:nvPr/>
          </p:nvSpPr>
          <p:spPr bwMode="auto">
            <a:xfrm>
              <a:off x="240" y="3893"/>
              <a:ext cx="192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58" name="Text Box 5"/>
            <p:cNvSpPr txBox="1">
              <a:spLocks noChangeArrowheads="1"/>
            </p:cNvSpPr>
            <p:nvPr/>
          </p:nvSpPr>
          <p:spPr bwMode="auto">
            <a:xfrm>
              <a:off x="541" y="3807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3300"/>
                  </a:solidFill>
                  <a:latin typeface="Symbol" pitchFamily="18" charset="2"/>
                </a:rPr>
                <a:t>n</a:t>
              </a:r>
              <a:r>
                <a:rPr lang="en-US" b="1" baseline="-25000">
                  <a:solidFill>
                    <a:srgbClr val="FF3300"/>
                  </a:solidFill>
                  <a:latin typeface="Comic Sans MS" pitchFamily="66" charset="0"/>
                </a:rPr>
                <a:t>e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667000" y="5943600"/>
            <a:ext cx="938213" cy="457200"/>
            <a:chOff x="912" y="3805"/>
            <a:chExt cx="591" cy="288"/>
          </a:xfrm>
        </p:grpSpPr>
        <p:sp>
          <p:nvSpPr>
            <p:cNvPr id="166955" name="Rectangle 7"/>
            <p:cNvSpPr>
              <a:spLocks noChangeArrowheads="1"/>
            </p:cNvSpPr>
            <p:nvPr/>
          </p:nvSpPr>
          <p:spPr bwMode="auto">
            <a:xfrm>
              <a:off x="912" y="388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56" name="Rectangle 8"/>
            <p:cNvSpPr>
              <a:spLocks noChangeArrowheads="1"/>
            </p:cNvSpPr>
            <p:nvPr/>
          </p:nvSpPr>
          <p:spPr bwMode="auto">
            <a:xfrm>
              <a:off x="1213" y="3805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n</a:t>
              </a:r>
              <a:r>
                <a:rPr lang="en-US" b="1" baseline="-25000">
                  <a:solidFill>
                    <a:schemeClr val="accent2"/>
                  </a:solidFill>
                  <a:latin typeface="Symbol" pitchFamily="18" charset="2"/>
                </a:rPr>
                <a:t>m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6200" y="5943600"/>
            <a:ext cx="914400" cy="457200"/>
            <a:chOff x="1584" y="3810"/>
            <a:chExt cx="576" cy="288"/>
          </a:xfrm>
        </p:grpSpPr>
        <p:sp>
          <p:nvSpPr>
            <p:cNvPr id="166953" name="Rectangle 10"/>
            <p:cNvSpPr>
              <a:spLocks noChangeArrowheads="1"/>
            </p:cNvSpPr>
            <p:nvPr/>
          </p:nvSpPr>
          <p:spPr bwMode="auto">
            <a:xfrm>
              <a:off x="1584" y="3893"/>
              <a:ext cx="192" cy="192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54" name="Rectangle 11"/>
            <p:cNvSpPr>
              <a:spLocks noChangeArrowheads="1"/>
            </p:cNvSpPr>
            <p:nvPr/>
          </p:nvSpPr>
          <p:spPr bwMode="auto">
            <a:xfrm>
              <a:off x="1888" y="3810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solidFill>
                    <a:srgbClr val="30DD07"/>
                  </a:solidFill>
                  <a:latin typeface="Symbol" pitchFamily="18" charset="2"/>
                </a:rPr>
                <a:t>n</a:t>
              </a:r>
              <a:r>
                <a:rPr lang="en-US" b="1" baseline="-25000">
                  <a:solidFill>
                    <a:srgbClr val="30DD07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166918" name="Text Box 12"/>
          <p:cNvSpPr txBox="1">
            <a:spLocks noChangeArrowheads="1"/>
          </p:cNvSpPr>
          <p:nvPr/>
        </p:nvSpPr>
        <p:spPr bwMode="auto">
          <a:xfrm>
            <a:off x="685800" y="1524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Log m</a:t>
            </a:r>
            <a:r>
              <a:rPr lang="en-US" baseline="30000">
                <a:latin typeface="Comic Sans MS" pitchFamily="66" charset="0"/>
              </a:rPr>
              <a:t>2</a:t>
            </a: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371600" y="4648200"/>
            <a:ext cx="2590800" cy="457200"/>
            <a:chOff x="864" y="2928"/>
            <a:chExt cx="1632" cy="288"/>
          </a:xfrm>
        </p:grpSpPr>
        <p:sp>
          <p:nvSpPr>
            <p:cNvPr id="166949" name="Rectangle 14"/>
            <p:cNvSpPr>
              <a:spLocks noChangeArrowheads="1"/>
            </p:cNvSpPr>
            <p:nvPr/>
          </p:nvSpPr>
          <p:spPr bwMode="auto">
            <a:xfrm>
              <a:off x="1296" y="2976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50" name="Rectangle 15"/>
            <p:cNvSpPr>
              <a:spLocks noChangeArrowheads="1"/>
            </p:cNvSpPr>
            <p:nvPr/>
          </p:nvSpPr>
          <p:spPr bwMode="auto">
            <a:xfrm>
              <a:off x="1824" y="2976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51" name="Rectangle 16"/>
            <p:cNvSpPr>
              <a:spLocks noChangeArrowheads="1"/>
            </p:cNvSpPr>
            <p:nvPr/>
          </p:nvSpPr>
          <p:spPr bwMode="auto">
            <a:xfrm>
              <a:off x="2160" y="2976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52" name="Text Box 17"/>
            <p:cNvSpPr txBox="1">
              <a:spLocks noChangeArrowheads="1"/>
            </p:cNvSpPr>
            <p:nvPr/>
          </p:nvSpPr>
          <p:spPr bwMode="auto">
            <a:xfrm>
              <a:off x="864" y="292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1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447800" y="2667000"/>
            <a:ext cx="2514600" cy="457200"/>
            <a:chOff x="912" y="1680"/>
            <a:chExt cx="1584" cy="288"/>
          </a:xfrm>
        </p:grpSpPr>
        <p:sp>
          <p:nvSpPr>
            <p:cNvPr id="166945" name="Rectangle 19"/>
            <p:cNvSpPr>
              <a:spLocks noChangeArrowheads="1"/>
            </p:cNvSpPr>
            <p:nvPr/>
          </p:nvSpPr>
          <p:spPr bwMode="auto">
            <a:xfrm>
              <a:off x="1296" y="1680"/>
              <a:ext cx="9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6" name="Rectangle 20"/>
            <p:cNvSpPr>
              <a:spLocks noChangeArrowheads="1"/>
            </p:cNvSpPr>
            <p:nvPr/>
          </p:nvSpPr>
          <p:spPr bwMode="auto">
            <a:xfrm>
              <a:off x="1392" y="1680"/>
              <a:ext cx="57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7" name="Rectangle 21"/>
            <p:cNvSpPr>
              <a:spLocks noChangeArrowheads="1"/>
            </p:cNvSpPr>
            <p:nvPr/>
          </p:nvSpPr>
          <p:spPr bwMode="auto">
            <a:xfrm>
              <a:off x="1968" y="1680"/>
              <a:ext cx="528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8" name="Rectangle 22"/>
            <p:cNvSpPr>
              <a:spLocks noChangeArrowheads="1"/>
            </p:cNvSpPr>
            <p:nvPr/>
          </p:nvSpPr>
          <p:spPr bwMode="auto">
            <a:xfrm>
              <a:off x="912" y="1680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3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371600" y="4114800"/>
            <a:ext cx="2590800" cy="457200"/>
            <a:chOff x="864" y="2592"/>
            <a:chExt cx="1632" cy="288"/>
          </a:xfrm>
        </p:grpSpPr>
        <p:sp>
          <p:nvSpPr>
            <p:cNvPr id="166941" name="Rectangle 24"/>
            <p:cNvSpPr>
              <a:spLocks noChangeArrowheads="1"/>
            </p:cNvSpPr>
            <p:nvPr/>
          </p:nvSpPr>
          <p:spPr bwMode="auto">
            <a:xfrm>
              <a:off x="1296" y="2592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2" name="Rectangle 25"/>
            <p:cNvSpPr>
              <a:spLocks noChangeArrowheads="1"/>
            </p:cNvSpPr>
            <p:nvPr/>
          </p:nvSpPr>
          <p:spPr bwMode="auto">
            <a:xfrm>
              <a:off x="1824" y="2592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3" name="Rectangle 26"/>
            <p:cNvSpPr>
              <a:spLocks noChangeArrowheads="1"/>
            </p:cNvSpPr>
            <p:nvPr/>
          </p:nvSpPr>
          <p:spPr bwMode="auto">
            <a:xfrm>
              <a:off x="2160" y="2592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4" name="Rectangle 27"/>
            <p:cNvSpPr>
              <a:spLocks noChangeArrowheads="1"/>
            </p:cNvSpPr>
            <p:nvPr/>
          </p:nvSpPr>
          <p:spPr bwMode="auto">
            <a:xfrm>
              <a:off x="864" y="25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2</a:t>
              </a:r>
            </a:p>
          </p:txBody>
        </p:sp>
      </p:grpSp>
      <p:sp>
        <p:nvSpPr>
          <p:cNvPr id="166922" name="Text Box 29"/>
          <p:cNvSpPr txBox="1">
            <a:spLocks noChangeArrowheads="1"/>
          </p:cNvSpPr>
          <p:nvPr/>
        </p:nvSpPr>
        <p:spPr bwMode="auto">
          <a:xfrm>
            <a:off x="3536950" y="1295400"/>
            <a:ext cx="4845050" cy="64135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But it could look like this</a:t>
            </a:r>
          </a:p>
        </p:txBody>
      </p:sp>
      <p:sp>
        <p:nvSpPr>
          <p:cNvPr id="166923" name="AutoShape 30"/>
          <p:cNvSpPr>
            <a:spLocks/>
          </p:cNvSpPr>
          <p:nvPr/>
        </p:nvSpPr>
        <p:spPr bwMode="auto">
          <a:xfrm>
            <a:off x="3962400" y="3124200"/>
            <a:ext cx="304800" cy="9144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2225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4953000" y="4724400"/>
            <a:ext cx="2514600" cy="457200"/>
            <a:chOff x="912" y="1680"/>
            <a:chExt cx="1584" cy="288"/>
          </a:xfrm>
        </p:grpSpPr>
        <p:sp>
          <p:nvSpPr>
            <p:cNvPr id="166937" name="Rectangle 32"/>
            <p:cNvSpPr>
              <a:spLocks noChangeArrowheads="1"/>
            </p:cNvSpPr>
            <p:nvPr/>
          </p:nvSpPr>
          <p:spPr bwMode="auto">
            <a:xfrm>
              <a:off x="1296" y="1680"/>
              <a:ext cx="9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8" name="Rectangle 33"/>
            <p:cNvSpPr>
              <a:spLocks noChangeArrowheads="1"/>
            </p:cNvSpPr>
            <p:nvPr/>
          </p:nvSpPr>
          <p:spPr bwMode="auto">
            <a:xfrm>
              <a:off x="1392" y="1680"/>
              <a:ext cx="57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9" name="Rectangle 34"/>
            <p:cNvSpPr>
              <a:spLocks noChangeArrowheads="1"/>
            </p:cNvSpPr>
            <p:nvPr/>
          </p:nvSpPr>
          <p:spPr bwMode="auto">
            <a:xfrm>
              <a:off x="1968" y="1680"/>
              <a:ext cx="528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40" name="Rectangle 35"/>
            <p:cNvSpPr>
              <a:spLocks noChangeArrowheads="1"/>
            </p:cNvSpPr>
            <p:nvPr/>
          </p:nvSpPr>
          <p:spPr bwMode="auto">
            <a:xfrm>
              <a:off x="912" y="1680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3</a:t>
              </a: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4876800" y="2667000"/>
            <a:ext cx="2590800" cy="457200"/>
            <a:chOff x="864" y="2592"/>
            <a:chExt cx="1632" cy="288"/>
          </a:xfrm>
        </p:grpSpPr>
        <p:sp>
          <p:nvSpPr>
            <p:cNvPr id="166933" name="Rectangle 37"/>
            <p:cNvSpPr>
              <a:spLocks noChangeArrowheads="1"/>
            </p:cNvSpPr>
            <p:nvPr/>
          </p:nvSpPr>
          <p:spPr bwMode="auto">
            <a:xfrm>
              <a:off x="1296" y="2592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4" name="Rectangle 38"/>
            <p:cNvSpPr>
              <a:spLocks noChangeArrowheads="1"/>
            </p:cNvSpPr>
            <p:nvPr/>
          </p:nvSpPr>
          <p:spPr bwMode="auto">
            <a:xfrm>
              <a:off x="1824" y="2592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5" name="Rectangle 39"/>
            <p:cNvSpPr>
              <a:spLocks noChangeArrowheads="1"/>
            </p:cNvSpPr>
            <p:nvPr/>
          </p:nvSpPr>
          <p:spPr bwMode="auto">
            <a:xfrm>
              <a:off x="2160" y="2592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6" name="Rectangle 40"/>
            <p:cNvSpPr>
              <a:spLocks noChangeArrowheads="1"/>
            </p:cNvSpPr>
            <p:nvPr/>
          </p:nvSpPr>
          <p:spPr bwMode="auto">
            <a:xfrm>
              <a:off x="864" y="25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2</a:t>
              </a:r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4876800" y="3048000"/>
            <a:ext cx="2590800" cy="457200"/>
            <a:chOff x="864" y="2928"/>
            <a:chExt cx="1632" cy="288"/>
          </a:xfrm>
        </p:grpSpPr>
        <p:sp>
          <p:nvSpPr>
            <p:cNvPr id="166929" name="Rectangle 42"/>
            <p:cNvSpPr>
              <a:spLocks noChangeArrowheads="1"/>
            </p:cNvSpPr>
            <p:nvPr/>
          </p:nvSpPr>
          <p:spPr bwMode="auto">
            <a:xfrm>
              <a:off x="1296" y="2976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0" name="Rectangle 43"/>
            <p:cNvSpPr>
              <a:spLocks noChangeArrowheads="1"/>
            </p:cNvSpPr>
            <p:nvPr/>
          </p:nvSpPr>
          <p:spPr bwMode="auto">
            <a:xfrm>
              <a:off x="1824" y="2976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1" name="Rectangle 44"/>
            <p:cNvSpPr>
              <a:spLocks noChangeArrowheads="1"/>
            </p:cNvSpPr>
            <p:nvPr/>
          </p:nvSpPr>
          <p:spPr bwMode="auto">
            <a:xfrm>
              <a:off x="2160" y="2976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932" name="Text Box 45"/>
            <p:cNvSpPr txBox="1">
              <a:spLocks noChangeArrowheads="1"/>
            </p:cNvSpPr>
            <p:nvPr/>
          </p:nvSpPr>
          <p:spPr bwMode="auto">
            <a:xfrm>
              <a:off x="864" y="292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1</a:t>
              </a:r>
            </a:p>
          </p:txBody>
        </p:sp>
      </p:grpSp>
      <p:sp>
        <p:nvSpPr>
          <p:cNvPr id="166927" name="Line 46"/>
          <p:cNvSpPr>
            <a:spLocks noChangeShapeType="1"/>
          </p:cNvSpPr>
          <p:nvPr/>
        </p:nvSpPr>
        <p:spPr bwMode="auto">
          <a:xfrm>
            <a:off x="6324600" y="1905000"/>
            <a:ext cx="0" cy="609600"/>
          </a:xfrm>
          <a:prstGeom prst="line">
            <a:avLst/>
          </a:prstGeom>
          <a:noFill/>
          <a:ln w="22225">
            <a:solidFill>
              <a:srgbClr val="66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6928" name="Text Box 28"/>
          <p:cNvSpPr txBox="1">
            <a:spLocks noChangeArrowheads="1"/>
          </p:cNvSpPr>
          <p:nvPr/>
        </p:nvSpPr>
        <p:spPr bwMode="auto">
          <a:xfrm>
            <a:off x="1231146" y="242888"/>
            <a:ext cx="7673897" cy="6463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dirty="0"/>
              <a:t>What is the pattern of neutrino </a:t>
            </a:r>
            <a:r>
              <a:rPr lang="en-GB" sz="3600" dirty="0" smtClean="0"/>
              <a:t>masses?</a:t>
            </a:r>
            <a:endParaRPr lang="en-GB" sz="3600" dirty="0"/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1334377" y="5374957"/>
            <a:ext cx="2805575" cy="52322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Normal </a:t>
            </a:r>
            <a:r>
              <a:rPr lang="en-GB" dirty="0" err="1" smtClean="0"/>
              <a:t>Heirarchy</a:t>
            </a:r>
            <a:endParaRPr lang="en-GB" dirty="0"/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4957093" y="5373216"/>
            <a:ext cx="2904962" cy="52322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Inverted </a:t>
            </a:r>
            <a:r>
              <a:rPr lang="en-GB" dirty="0" err="1" smtClean="0"/>
              <a:t>Heirarchy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476500" y="3209835"/>
            <a:ext cx="3695700" cy="2216752"/>
            <a:chOff x="2476500" y="3209835"/>
            <a:chExt cx="3695700" cy="2216752"/>
          </a:xfrm>
        </p:grpSpPr>
        <p:sp>
          <p:nvSpPr>
            <p:cNvPr id="51" name="TextBox 50"/>
            <p:cNvSpPr txBox="1"/>
            <p:nvPr/>
          </p:nvSpPr>
          <p:spPr>
            <a:xfrm>
              <a:off x="2476500" y="3209835"/>
              <a:ext cx="3695700" cy="830997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Some argue that this is “unnatural”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>
              <a:off x="3699636" y="3950424"/>
              <a:ext cx="1152128" cy="147616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14281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324528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56992"/>
            <a:ext cx="34705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79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2408" y="1916832"/>
            <a:ext cx="5076056" cy="23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276528" y="0"/>
            <a:ext cx="2952750" cy="1885950"/>
            <a:chOff x="6191250" y="4581128"/>
            <a:chExt cx="2952750" cy="1885950"/>
          </a:xfrm>
        </p:grpSpPr>
        <p:pic>
          <p:nvPicPr>
            <p:cNvPr id="63795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1250" y="4581128"/>
              <a:ext cx="295275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12360" y="5085184"/>
              <a:ext cx="97155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-180528" y="0"/>
            <a:ext cx="3148937" cy="2996952"/>
            <a:chOff x="0" y="0"/>
            <a:chExt cx="3160054" cy="3068960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0" y="0"/>
              <a:ext cx="313889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637" y="185207"/>
              <a:ext cx="3108417" cy="535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407B9"/>
                  </a:solidFill>
                </a:rPr>
                <a:t>LSND Starts it all...</a:t>
              </a:r>
              <a:endParaRPr lang="en-GB" dirty="0">
                <a:solidFill>
                  <a:srgbClr val="1407B9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1560" y="295688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1407B9"/>
                </a:solidFill>
              </a:rPr>
              <a:t>MiniBooNE</a:t>
            </a:r>
            <a:r>
              <a:rPr lang="en-GB" sz="2000" dirty="0" smtClean="0">
                <a:solidFill>
                  <a:srgbClr val="1407B9"/>
                </a:solidFill>
              </a:rPr>
              <a:t> says....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9632" y="3789040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5405154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Yes?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275856" y="404664"/>
            <a:ext cx="3024336" cy="1368152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Short baselines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j-lt"/>
                <a:ea typeface="+mj-ea"/>
                <a:cs typeface="+mj-cs"/>
              </a:rPr>
              <a:t>(L/E ~ 1)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j-lt"/>
                <a:ea typeface="+mj-ea"/>
                <a:cs typeface="+mj-cs"/>
              </a:rPr>
              <a:t>and Sterile </a:t>
            </a:r>
            <a:r>
              <a:rPr lang="en-GB" kern="0" dirty="0" smtClean="0">
                <a:latin typeface="Symbol" pitchFamily="18" charset="2"/>
                <a:ea typeface="+mj-ea"/>
                <a:cs typeface="+mj-cs"/>
              </a:rPr>
              <a:t>n</a:t>
            </a:r>
            <a:r>
              <a:rPr lang="en-GB" kern="0" dirty="0" smtClean="0">
                <a:latin typeface="+mj-lt"/>
                <a:ea typeface="+mj-ea"/>
                <a:cs typeface="+mj-cs"/>
              </a:rPr>
              <a:t>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31" y="4466519"/>
            <a:ext cx="5533730" cy="177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79912" y="4181018"/>
            <a:ext cx="121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1407B9"/>
                </a:solidFill>
              </a:rPr>
              <a:t>Latest…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1456" y="6165304"/>
            <a:ext cx="5237472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Dozens of proposed experiments to test...  </a:t>
            </a:r>
          </a:p>
        </p:txBody>
      </p:sp>
    </p:spTree>
    <p:extLst>
      <p:ext uri="{BB962C8B-B14F-4D97-AF65-F5344CB8AC3E}">
        <p14:creationId xmlns:p14="http://schemas.microsoft.com/office/powerpoint/2010/main" val="10511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4624"/>
            <a:ext cx="3491880" cy="272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7272808" cy="41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4752528" cy="267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4941168"/>
            <a:ext cx="468052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Synergy/Interference with Long-Baseline proposals?</a:t>
            </a:r>
          </a:p>
        </p:txBody>
      </p:sp>
    </p:spTree>
    <p:extLst>
      <p:ext uri="{BB962C8B-B14F-4D97-AF65-F5344CB8AC3E}">
        <p14:creationId xmlns:p14="http://schemas.microsoft.com/office/powerpoint/2010/main" val="30242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36512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07" y="0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accent6"/>
                </a:solidFill>
              </a:rPr>
              <a:t>How will we learn more?</a:t>
            </a:r>
            <a:endParaRPr lang="en-GB" sz="3200" dirty="0">
              <a:solidFill>
                <a:schemeClr val="accent6"/>
              </a:solidFill>
            </a:endParaRPr>
          </a:p>
        </p:txBody>
      </p:sp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3" y="692696"/>
            <a:ext cx="67913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90" y="2060848"/>
            <a:ext cx="28384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24" y="2251348"/>
            <a:ext cx="28670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8279" y="206084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w</a:t>
            </a:r>
            <a:r>
              <a:rPr lang="en-GB" sz="2400" dirty="0" smtClean="0">
                <a:solidFill>
                  <a:schemeClr val="accent6"/>
                </a:solidFill>
              </a:rPr>
              <a:t>here:</a:t>
            </a:r>
            <a:endParaRPr lang="en-GB" sz="2400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47664" y="2780928"/>
            <a:ext cx="5858343" cy="4002488"/>
            <a:chOff x="1547664" y="2780928"/>
            <a:chExt cx="5858343" cy="4002488"/>
          </a:xfrm>
        </p:grpSpPr>
        <p:pic>
          <p:nvPicPr>
            <p:cNvPr id="7536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2780928"/>
              <a:ext cx="5858343" cy="400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33908" y="2884874"/>
              <a:ext cx="5741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NH,</a:t>
              </a:r>
              <a:endParaRPr lang="en-GB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3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733425"/>
            <a:ext cx="69342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3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692727"/>
            <a:ext cx="68675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70398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75"/>
            <a:ext cx="9029104" cy="694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3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adul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6294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2627313" y="447675"/>
            <a:ext cx="3468687" cy="51911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Does this look natural?</a:t>
            </a:r>
          </a:p>
        </p:txBody>
      </p:sp>
    </p:spTree>
    <p:extLst>
      <p:ext uri="{BB962C8B-B14F-4D97-AF65-F5344CB8AC3E}">
        <p14:creationId xmlns:p14="http://schemas.microsoft.com/office/powerpoint/2010/main" val="2314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76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4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44624"/>
            <a:ext cx="2969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CERN to Super-K?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5" y="188640"/>
            <a:ext cx="62388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63885"/>
            <a:ext cx="485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81128"/>
            <a:ext cx="42767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986504"/>
            <a:ext cx="3552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75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1779" y="2060848"/>
            <a:ext cx="42767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3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6"/>
                </a:solidFill>
              </a:rPr>
              <a:t>Sterile Neutrinos</a:t>
            </a:r>
            <a:endParaRPr lang="en-GB" sz="2400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7704" y="1052736"/>
            <a:ext cx="4680520" cy="4464496"/>
            <a:chOff x="0" y="0"/>
            <a:chExt cx="3431945" cy="3068960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0" y="0"/>
              <a:ext cx="284380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188640"/>
              <a:ext cx="3108417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LSND Starts it all...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395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-27384"/>
            <a:ext cx="605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6"/>
                </a:solidFill>
              </a:rPr>
              <a:t>New </a:t>
            </a:r>
            <a:r>
              <a:rPr lang="en-GB" sz="2400" dirty="0" err="1" smtClean="0">
                <a:solidFill>
                  <a:schemeClr val="accent6"/>
                </a:solidFill>
              </a:rPr>
              <a:t>MiniBooNE</a:t>
            </a:r>
            <a:r>
              <a:rPr lang="en-GB" sz="2400" dirty="0" smtClean="0">
                <a:solidFill>
                  <a:schemeClr val="accent6"/>
                </a:solidFill>
              </a:rPr>
              <a:t> Results (from C. Polly’s talk)</a:t>
            </a:r>
            <a:endParaRPr lang="en-GB" sz="2400" dirty="0">
              <a:solidFill>
                <a:schemeClr val="accent6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987824" y="1844824"/>
            <a:ext cx="3419872" cy="2996952"/>
            <a:chOff x="0" y="0"/>
            <a:chExt cx="3431945" cy="3068960"/>
          </a:xfrm>
        </p:grpSpPr>
        <p:pic>
          <p:nvPicPr>
            <p:cNvPr id="7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 bwMode="auto">
            <a:xfrm>
              <a:off x="0" y="0"/>
              <a:ext cx="284380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188640"/>
              <a:ext cx="3108417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LSND Starts it all...</a:t>
              </a:r>
              <a:endParaRPr lang="en-GB" dirty="0"/>
            </a:p>
          </p:txBody>
        </p:sp>
      </p:grpSp>
      <p:pic>
        <p:nvPicPr>
          <p:cNvPr id="898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9881"/>
            <a:ext cx="8640960" cy="647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0946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smtClean="0">
                <a:solidFill>
                  <a:schemeClr val="accent6"/>
                </a:solidFill>
              </a:rPr>
              <a:t>Other Indications of Sterile </a:t>
            </a:r>
            <a:r>
              <a:rPr lang="en-GB" dirty="0" smtClean="0">
                <a:solidFill>
                  <a:schemeClr val="accent6"/>
                </a:solidFill>
                <a:latin typeface="Symbol" pitchFamily="18" charset="2"/>
              </a:rPr>
              <a:t>n 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(or underestimates of systematics)</a:t>
            </a:r>
            <a:endParaRPr lang="en-GB" dirty="0">
              <a:solidFill>
                <a:schemeClr val="accent6"/>
              </a:solidFill>
              <a:latin typeface="Symbol" pitchFamily="18" charset="2"/>
            </a:endParaRPr>
          </a:p>
        </p:txBody>
      </p:sp>
      <p:pic>
        <p:nvPicPr>
          <p:cNvPr id="899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8294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9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93096"/>
            <a:ext cx="2736304" cy="278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4653136"/>
            <a:ext cx="2764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Gallium Anomaly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517232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Must include all data (CDHS, atmos.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dirty="0" smtClean="0"/>
              <a:t>, MINOS,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Line 2"/>
          <p:cNvSpPr>
            <a:spLocks noChangeShapeType="1"/>
          </p:cNvSpPr>
          <p:nvPr/>
        </p:nvSpPr>
        <p:spPr bwMode="auto">
          <a:xfrm flipV="1">
            <a:off x="1219200" y="2057400"/>
            <a:ext cx="0" cy="3505200"/>
          </a:xfrm>
          <a:prstGeom prst="line">
            <a:avLst/>
          </a:prstGeom>
          <a:noFill/>
          <a:ln w="28575">
            <a:solidFill>
              <a:srgbClr val="66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5943600"/>
            <a:ext cx="1239838" cy="457200"/>
            <a:chOff x="240" y="3807"/>
            <a:chExt cx="781" cy="288"/>
          </a:xfrm>
        </p:grpSpPr>
        <p:sp>
          <p:nvSpPr>
            <p:cNvPr id="167979" name="Rectangle 4"/>
            <p:cNvSpPr>
              <a:spLocks noChangeArrowheads="1"/>
            </p:cNvSpPr>
            <p:nvPr/>
          </p:nvSpPr>
          <p:spPr bwMode="auto">
            <a:xfrm>
              <a:off x="240" y="3893"/>
              <a:ext cx="192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80" name="Text Box 5"/>
            <p:cNvSpPr txBox="1">
              <a:spLocks noChangeArrowheads="1"/>
            </p:cNvSpPr>
            <p:nvPr/>
          </p:nvSpPr>
          <p:spPr bwMode="auto">
            <a:xfrm>
              <a:off x="541" y="3807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3300"/>
                  </a:solidFill>
                  <a:latin typeface="Symbol" pitchFamily="18" charset="2"/>
                </a:rPr>
                <a:t>n</a:t>
              </a:r>
              <a:r>
                <a:rPr lang="en-US" b="1" baseline="-25000">
                  <a:solidFill>
                    <a:srgbClr val="FF3300"/>
                  </a:solidFill>
                  <a:latin typeface="Comic Sans MS" pitchFamily="66" charset="0"/>
                </a:rPr>
                <a:t>e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667000" y="5943600"/>
            <a:ext cx="938213" cy="457200"/>
            <a:chOff x="912" y="3805"/>
            <a:chExt cx="591" cy="288"/>
          </a:xfrm>
        </p:grpSpPr>
        <p:sp>
          <p:nvSpPr>
            <p:cNvPr id="167977" name="Rectangle 7"/>
            <p:cNvSpPr>
              <a:spLocks noChangeArrowheads="1"/>
            </p:cNvSpPr>
            <p:nvPr/>
          </p:nvSpPr>
          <p:spPr bwMode="auto">
            <a:xfrm>
              <a:off x="912" y="388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78" name="Rectangle 8"/>
            <p:cNvSpPr>
              <a:spLocks noChangeArrowheads="1"/>
            </p:cNvSpPr>
            <p:nvPr/>
          </p:nvSpPr>
          <p:spPr bwMode="auto">
            <a:xfrm>
              <a:off x="1213" y="3805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n</a:t>
              </a:r>
              <a:r>
                <a:rPr lang="en-US" b="1" baseline="-25000">
                  <a:solidFill>
                    <a:schemeClr val="accent2"/>
                  </a:solidFill>
                  <a:latin typeface="Symbol" pitchFamily="18" charset="2"/>
                </a:rPr>
                <a:t>m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6200" y="5943600"/>
            <a:ext cx="914400" cy="457200"/>
            <a:chOff x="1584" y="3810"/>
            <a:chExt cx="576" cy="288"/>
          </a:xfrm>
        </p:grpSpPr>
        <p:sp>
          <p:nvSpPr>
            <p:cNvPr id="167975" name="Rectangle 10"/>
            <p:cNvSpPr>
              <a:spLocks noChangeArrowheads="1"/>
            </p:cNvSpPr>
            <p:nvPr/>
          </p:nvSpPr>
          <p:spPr bwMode="auto">
            <a:xfrm>
              <a:off x="1584" y="3893"/>
              <a:ext cx="192" cy="192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76" name="Rectangle 11"/>
            <p:cNvSpPr>
              <a:spLocks noChangeArrowheads="1"/>
            </p:cNvSpPr>
            <p:nvPr/>
          </p:nvSpPr>
          <p:spPr bwMode="auto">
            <a:xfrm>
              <a:off x="1888" y="3810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solidFill>
                    <a:srgbClr val="30DD07"/>
                  </a:solidFill>
                  <a:latin typeface="Symbol" pitchFamily="18" charset="2"/>
                </a:rPr>
                <a:t>n</a:t>
              </a:r>
              <a:r>
                <a:rPr lang="en-US" b="1" baseline="-25000">
                  <a:solidFill>
                    <a:srgbClr val="30DD07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167942" name="Text Box 12"/>
          <p:cNvSpPr txBox="1">
            <a:spLocks noChangeArrowheads="1"/>
          </p:cNvSpPr>
          <p:nvPr/>
        </p:nvSpPr>
        <p:spPr bwMode="auto">
          <a:xfrm>
            <a:off x="685800" y="1524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Log m</a:t>
            </a:r>
            <a:r>
              <a:rPr lang="en-US" baseline="30000">
                <a:latin typeface="Comic Sans MS" pitchFamily="66" charset="0"/>
              </a:rPr>
              <a:t>2</a:t>
            </a: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371600" y="4648200"/>
            <a:ext cx="2590800" cy="457200"/>
            <a:chOff x="864" y="2928"/>
            <a:chExt cx="1632" cy="288"/>
          </a:xfrm>
        </p:grpSpPr>
        <p:sp>
          <p:nvSpPr>
            <p:cNvPr id="167971" name="Rectangle 14"/>
            <p:cNvSpPr>
              <a:spLocks noChangeArrowheads="1"/>
            </p:cNvSpPr>
            <p:nvPr/>
          </p:nvSpPr>
          <p:spPr bwMode="auto">
            <a:xfrm>
              <a:off x="1296" y="2976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72" name="Rectangle 15"/>
            <p:cNvSpPr>
              <a:spLocks noChangeArrowheads="1"/>
            </p:cNvSpPr>
            <p:nvPr/>
          </p:nvSpPr>
          <p:spPr bwMode="auto">
            <a:xfrm>
              <a:off x="1824" y="2976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73" name="Rectangle 16"/>
            <p:cNvSpPr>
              <a:spLocks noChangeArrowheads="1"/>
            </p:cNvSpPr>
            <p:nvPr/>
          </p:nvSpPr>
          <p:spPr bwMode="auto">
            <a:xfrm>
              <a:off x="2160" y="2976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74" name="Text Box 17"/>
            <p:cNvSpPr txBox="1">
              <a:spLocks noChangeArrowheads="1"/>
            </p:cNvSpPr>
            <p:nvPr/>
          </p:nvSpPr>
          <p:spPr bwMode="auto">
            <a:xfrm>
              <a:off x="864" y="292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1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447800" y="2667000"/>
            <a:ext cx="2514600" cy="457200"/>
            <a:chOff x="912" y="1680"/>
            <a:chExt cx="1584" cy="288"/>
          </a:xfrm>
        </p:grpSpPr>
        <p:sp>
          <p:nvSpPr>
            <p:cNvPr id="167967" name="Rectangle 19"/>
            <p:cNvSpPr>
              <a:spLocks noChangeArrowheads="1"/>
            </p:cNvSpPr>
            <p:nvPr/>
          </p:nvSpPr>
          <p:spPr bwMode="auto">
            <a:xfrm>
              <a:off x="1296" y="1680"/>
              <a:ext cx="9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8" name="Rectangle 20"/>
            <p:cNvSpPr>
              <a:spLocks noChangeArrowheads="1"/>
            </p:cNvSpPr>
            <p:nvPr/>
          </p:nvSpPr>
          <p:spPr bwMode="auto">
            <a:xfrm>
              <a:off x="1392" y="1680"/>
              <a:ext cx="57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9" name="Rectangle 21"/>
            <p:cNvSpPr>
              <a:spLocks noChangeArrowheads="1"/>
            </p:cNvSpPr>
            <p:nvPr/>
          </p:nvSpPr>
          <p:spPr bwMode="auto">
            <a:xfrm>
              <a:off x="1968" y="1680"/>
              <a:ext cx="528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70" name="Rectangle 22"/>
            <p:cNvSpPr>
              <a:spLocks noChangeArrowheads="1"/>
            </p:cNvSpPr>
            <p:nvPr/>
          </p:nvSpPr>
          <p:spPr bwMode="auto">
            <a:xfrm>
              <a:off x="912" y="1680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3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371600" y="4114800"/>
            <a:ext cx="2590800" cy="457200"/>
            <a:chOff x="864" y="2592"/>
            <a:chExt cx="1632" cy="288"/>
          </a:xfrm>
        </p:grpSpPr>
        <p:sp>
          <p:nvSpPr>
            <p:cNvPr id="167963" name="Rectangle 24"/>
            <p:cNvSpPr>
              <a:spLocks noChangeArrowheads="1"/>
            </p:cNvSpPr>
            <p:nvPr/>
          </p:nvSpPr>
          <p:spPr bwMode="auto">
            <a:xfrm>
              <a:off x="1296" y="2592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4" name="Rectangle 25"/>
            <p:cNvSpPr>
              <a:spLocks noChangeArrowheads="1"/>
            </p:cNvSpPr>
            <p:nvPr/>
          </p:nvSpPr>
          <p:spPr bwMode="auto">
            <a:xfrm>
              <a:off x="1824" y="2592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5" name="Rectangle 26"/>
            <p:cNvSpPr>
              <a:spLocks noChangeArrowheads="1"/>
            </p:cNvSpPr>
            <p:nvPr/>
          </p:nvSpPr>
          <p:spPr bwMode="auto">
            <a:xfrm>
              <a:off x="2160" y="2592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6" name="Rectangle 27"/>
            <p:cNvSpPr>
              <a:spLocks noChangeArrowheads="1"/>
            </p:cNvSpPr>
            <p:nvPr/>
          </p:nvSpPr>
          <p:spPr bwMode="auto">
            <a:xfrm>
              <a:off x="864" y="25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2</a:t>
              </a:r>
            </a:p>
          </p:txBody>
        </p:sp>
      </p:grpSp>
      <p:sp>
        <p:nvSpPr>
          <p:cNvPr id="167946" name="Text Box 28"/>
          <p:cNvSpPr txBox="1">
            <a:spLocks noChangeArrowheads="1"/>
          </p:cNvSpPr>
          <p:nvPr/>
        </p:nvSpPr>
        <p:spPr bwMode="auto">
          <a:xfrm>
            <a:off x="1730375" y="242888"/>
            <a:ext cx="6705600" cy="1373187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This makes a factor of two difference in the </a:t>
            </a:r>
          </a:p>
          <a:p>
            <a:r>
              <a:rPr lang="en-GB"/>
              <a:t>cosmological contribution, but a factor of two</a:t>
            </a:r>
          </a:p>
          <a:p>
            <a:r>
              <a:rPr lang="en-GB"/>
              <a:t>on what?</a:t>
            </a:r>
          </a:p>
        </p:txBody>
      </p:sp>
      <p:sp>
        <p:nvSpPr>
          <p:cNvPr id="167947" name="AutoShape 30"/>
          <p:cNvSpPr>
            <a:spLocks/>
          </p:cNvSpPr>
          <p:nvPr/>
        </p:nvSpPr>
        <p:spPr bwMode="auto">
          <a:xfrm>
            <a:off x="3962400" y="3124200"/>
            <a:ext cx="304800" cy="9144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2225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4953000" y="4724400"/>
            <a:ext cx="2514600" cy="457200"/>
            <a:chOff x="912" y="1680"/>
            <a:chExt cx="1584" cy="288"/>
          </a:xfrm>
        </p:grpSpPr>
        <p:sp>
          <p:nvSpPr>
            <p:cNvPr id="167959" name="Rectangle 32"/>
            <p:cNvSpPr>
              <a:spLocks noChangeArrowheads="1"/>
            </p:cNvSpPr>
            <p:nvPr/>
          </p:nvSpPr>
          <p:spPr bwMode="auto">
            <a:xfrm>
              <a:off x="1296" y="1680"/>
              <a:ext cx="9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0" name="Rectangle 33"/>
            <p:cNvSpPr>
              <a:spLocks noChangeArrowheads="1"/>
            </p:cNvSpPr>
            <p:nvPr/>
          </p:nvSpPr>
          <p:spPr bwMode="auto">
            <a:xfrm>
              <a:off x="1392" y="1680"/>
              <a:ext cx="57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1" name="Rectangle 34"/>
            <p:cNvSpPr>
              <a:spLocks noChangeArrowheads="1"/>
            </p:cNvSpPr>
            <p:nvPr/>
          </p:nvSpPr>
          <p:spPr bwMode="auto">
            <a:xfrm>
              <a:off x="1968" y="1680"/>
              <a:ext cx="528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62" name="Rectangle 35"/>
            <p:cNvSpPr>
              <a:spLocks noChangeArrowheads="1"/>
            </p:cNvSpPr>
            <p:nvPr/>
          </p:nvSpPr>
          <p:spPr bwMode="auto">
            <a:xfrm>
              <a:off x="912" y="1680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3</a:t>
              </a: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4876800" y="2667000"/>
            <a:ext cx="2590800" cy="457200"/>
            <a:chOff x="864" y="2592"/>
            <a:chExt cx="1632" cy="288"/>
          </a:xfrm>
        </p:grpSpPr>
        <p:sp>
          <p:nvSpPr>
            <p:cNvPr id="167955" name="Rectangle 37"/>
            <p:cNvSpPr>
              <a:spLocks noChangeArrowheads="1"/>
            </p:cNvSpPr>
            <p:nvPr/>
          </p:nvSpPr>
          <p:spPr bwMode="auto">
            <a:xfrm>
              <a:off x="1296" y="2592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56" name="Rectangle 38"/>
            <p:cNvSpPr>
              <a:spLocks noChangeArrowheads="1"/>
            </p:cNvSpPr>
            <p:nvPr/>
          </p:nvSpPr>
          <p:spPr bwMode="auto">
            <a:xfrm>
              <a:off x="1824" y="2592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57" name="Rectangle 39"/>
            <p:cNvSpPr>
              <a:spLocks noChangeArrowheads="1"/>
            </p:cNvSpPr>
            <p:nvPr/>
          </p:nvSpPr>
          <p:spPr bwMode="auto">
            <a:xfrm>
              <a:off x="2160" y="2592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58" name="Rectangle 40"/>
            <p:cNvSpPr>
              <a:spLocks noChangeArrowheads="1"/>
            </p:cNvSpPr>
            <p:nvPr/>
          </p:nvSpPr>
          <p:spPr bwMode="auto">
            <a:xfrm>
              <a:off x="864" y="25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2</a:t>
              </a:r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4876800" y="3048000"/>
            <a:ext cx="2590800" cy="457200"/>
            <a:chOff x="864" y="2928"/>
            <a:chExt cx="1632" cy="288"/>
          </a:xfrm>
        </p:grpSpPr>
        <p:sp>
          <p:nvSpPr>
            <p:cNvPr id="167951" name="Rectangle 42"/>
            <p:cNvSpPr>
              <a:spLocks noChangeArrowheads="1"/>
            </p:cNvSpPr>
            <p:nvPr/>
          </p:nvSpPr>
          <p:spPr bwMode="auto">
            <a:xfrm>
              <a:off x="1296" y="2976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52" name="Rectangle 43"/>
            <p:cNvSpPr>
              <a:spLocks noChangeArrowheads="1"/>
            </p:cNvSpPr>
            <p:nvPr/>
          </p:nvSpPr>
          <p:spPr bwMode="auto">
            <a:xfrm>
              <a:off x="1824" y="2976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53" name="Rectangle 44"/>
            <p:cNvSpPr>
              <a:spLocks noChangeArrowheads="1"/>
            </p:cNvSpPr>
            <p:nvPr/>
          </p:nvSpPr>
          <p:spPr bwMode="auto">
            <a:xfrm>
              <a:off x="2160" y="2976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954" name="Text Box 45"/>
            <p:cNvSpPr txBox="1">
              <a:spLocks noChangeArrowheads="1"/>
            </p:cNvSpPr>
            <p:nvPr/>
          </p:nvSpPr>
          <p:spPr bwMode="auto">
            <a:xfrm>
              <a:off x="864" y="292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229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1960" y="332656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Adding more sterile </a:t>
            </a:r>
            <a:r>
              <a:rPr lang="en-GB" sz="2400" dirty="0" err="1" smtClean="0">
                <a:latin typeface="Symbol" pitchFamily="18" charset="2"/>
              </a:rPr>
              <a:t>n</a:t>
            </a:r>
            <a:r>
              <a:rPr lang="en-GB" sz="2400" dirty="0" err="1" smtClean="0"/>
              <a:t>’s</a:t>
            </a:r>
            <a:r>
              <a:rPr lang="en-GB" sz="2400" dirty="0" smtClean="0"/>
              <a:t> doesn’t help!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6866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6786" name="Picture 2" descr="http://www-microboone.fnal.gov/public/Sterile_Neutrino_Oscillations/050509-uB-sens-vs-MB-l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3168352" cy="3444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3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8774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71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317755"/>
            <a:ext cx="9361040" cy="70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-36512" y="6525344"/>
            <a:ext cx="9324528" cy="648072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733256"/>
            <a:ext cx="4572000" cy="1200329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 are comparing sensitivities</a:t>
            </a:r>
          </a:p>
          <a:p>
            <a:r>
              <a:rPr lang="en-GB" sz="2400" dirty="0" smtClean="0"/>
              <a:t>using a model which is known</a:t>
            </a:r>
          </a:p>
          <a:p>
            <a:r>
              <a:rPr lang="en-GB" sz="2400" dirty="0" smtClean="0"/>
              <a:t>to be wrong!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Line 2"/>
          <p:cNvSpPr>
            <a:spLocks noChangeShapeType="1"/>
          </p:cNvSpPr>
          <p:nvPr/>
        </p:nvSpPr>
        <p:spPr bwMode="auto">
          <a:xfrm flipV="1">
            <a:off x="1828800" y="1371600"/>
            <a:ext cx="0" cy="4191000"/>
          </a:xfrm>
          <a:prstGeom prst="line">
            <a:avLst/>
          </a:prstGeom>
          <a:noFill/>
          <a:ln w="28575">
            <a:solidFill>
              <a:srgbClr val="66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5943600"/>
            <a:ext cx="1239838" cy="457200"/>
            <a:chOff x="240" y="3807"/>
            <a:chExt cx="781" cy="288"/>
          </a:xfrm>
        </p:grpSpPr>
        <p:sp>
          <p:nvSpPr>
            <p:cNvPr id="169019" name="Rectangle 4"/>
            <p:cNvSpPr>
              <a:spLocks noChangeArrowheads="1"/>
            </p:cNvSpPr>
            <p:nvPr/>
          </p:nvSpPr>
          <p:spPr bwMode="auto">
            <a:xfrm>
              <a:off x="240" y="3893"/>
              <a:ext cx="192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20" name="Text Box 5"/>
            <p:cNvSpPr txBox="1">
              <a:spLocks noChangeArrowheads="1"/>
            </p:cNvSpPr>
            <p:nvPr/>
          </p:nvSpPr>
          <p:spPr bwMode="auto">
            <a:xfrm>
              <a:off x="541" y="3807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latin typeface="Symbol" pitchFamily="18" charset="2"/>
                </a:rPr>
                <a:t>n</a:t>
              </a:r>
              <a:r>
                <a:rPr lang="en-US" b="1" baseline="-25000">
                  <a:latin typeface="Comic Sans MS" pitchFamily="66" charset="0"/>
                </a:rPr>
                <a:t>e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667000" y="5943600"/>
            <a:ext cx="938213" cy="457200"/>
            <a:chOff x="912" y="3805"/>
            <a:chExt cx="591" cy="288"/>
          </a:xfrm>
        </p:grpSpPr>
        <p:sp>
          <p:nvSpPr>
            <p:cNvPr id="169017" name="Rectangle 7"/>
            <p:cNvSpPr>
              <a:spLocks noChangeArrowheads="1"/>
            </p:cNvSpPr>
            <p:nvPr/>
          </p:nvSpPr>
          <p:spPr bwMode="auto">
            <a:xfrm>
              <a:off x="912" y="388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18" name="Rectangle 8"/>
            <p:cNvSpPr>
              <a:spLocks noChangeArrowheads="1"/>
            </p:cNvSpPr>
            <p:nvPr/>
          </p:nvSpPr>
          <p:spPr bwMode="auto">
            <a:xfrm>
              <a:off x="1213" y="3805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Symbol" pitchFamily="18" charset="2"/>
                </a:rPr>
                <a:t>n</a:t>
              </a:r>
              <a:r>
                <a:rPr lang="en-US" b="1" baseline="-25000">
                  <a:latin typeface="Symbol" pitchFamily="18" charset="2"/>
                </a:rPr>
                <a:t>m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6200" y="5943600"/>
            <a:ext cx="914400" cy="457200"/>
            <a:chOff x="1584" y="3810"/>
            <a:chExt cx="576" cy="288"/>
          </a:xfrm>
        </p:grpSpPr>
        <p:sp>
          <p:nvSpPr>
            <p:cNvPr id="169015" name="Rectangle 10"/>
            <p:cNvSpPr>
              <a:spLocks noChangeArrowheads="1"/>
            </p:cNvSpPr>
            <p:nvPr/>
          </p:nvSpPr>
          <p:spPr bwMode="auto">
            <a:xfrm>
              <a:off x="1584" y="3893"/>
              <a:ext cx="192" cy="192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16" name="Rectangle 11"/>
            <p:cNvSpPr>
              <a:spLocks noChangeArrowheads="1"/>
            </p:cNvSpPr>
            <p:nvPr/>
          </p:nvSpPr>
          <p:spPr bwMode="auto">
            <a:xfrm>
              <a:off x="1888" y="3810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Symbol" pitchFamily="18" charset="2"/>
                </a:rPr>
                <a:t>n</a:t>
              </a:r>
              <a:r>
                <a:rPr lang="en-US" b="1" baseline="-25000"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168966" name="Text Box 12"/>
          <p:cNvSpPr txBox="1">
            <a:spLocks noChangeArrowheads="1"/>
          </p:cNvSpPr>
          <p:nvPr/>
        </p:nvSpPr>
        <p:spPr bwMode="auto">
          <a:xfrm>
            <a:off x="1219200" y="914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Log m</a:t>
            </a:r>
            <a:endParaRPr lang="en-US" baseline="30000">
              <a:latin typeface="Comic Sans MS" pitchFamily="66" charset="0"/>
            </a:endParaRPr>
          </a:p>
        </p:txBody>
      </p:sp>
      <p:sp>
        <p:nvSpPr>
          <p:cNvPr id="168967" name="Text Box 13"/>
          <p:cNvSpPr txBox="1">
            <a:spLocks noChangeArrowheads="1"/>
          </p:cNvSpPr>
          <p:nvPr/>
        </p:nvSpPr>
        <p:spPr bwMode="auto">
          <a:xfrm>
            <a:off x="2360613" y="242888"/>
            <a:ext cx="6326187" cy="5191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Even more significant is the absolute scale.</a:t>
            </a:r>
          </a:p>
        </p:txBody>
      </p:sp>
      <p:sp>
        <p:nvSpPr>
          <p:cNvPr id="168968" name="AutoShape 14"/>
          <p:cNvSpPr>
            <a:spLocks/>
          </p:cNvSpPr>
          <p:nvPr/>
        </p:nvSpPr>
        <p:spPr bwMode="auto">
          <a:xfrm>
            <a:off x="3962400" y="3124200"/>
            <a:ext cx="304800" cy="9144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2225">
            <a:noFill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969" name="Line 15"/>
          <p:cNvSpPr>
            <a:spLocks noChangeShapeType="1"/>
          </p:cNvSpPr>
          <p:nvPr/>
        </p:nvSpPr>
        <p:spPr bwMode="auto">
          <a:xfrm>
            <a:off x="1600200" y="5410200"/>
            <a:ext cx="23018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8970" name="Line 16"/>
          <p:cNvSpPr>
            <a:spLocks noChangeShapeType="1"/>
          </p:cNvSpPr>
          <p:nvPr/>
        </p:nvSpPr>
        <p:spPr bwMode="auto">
          <a:xfrm>
            <a:off x="1600200" y="1600200"/>
            <a:ext cx="23018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8971" name="Line 17"/>
          <p:cNvSpPr>
            <a:spLocks noChangeShapeType="1"/>
          </p:cNvSpPr>
          <p:nvPr/>
        </p:nvSpPr>
        <p:spPr bwMode="auto">
          <a:xfrm>
            <a:off x="1598613" y="3429000"/>
            <a:ext cx="23018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8972" name="Text Box 18"/>
          <p:cNvSpPr txBox="1">
            <a:spLocks noChangeArrowheads="1"/>
          </p:cNvSpPr>
          <p:nvPr/>
        </p:nvSpPr>
        <p:spPr bwMode="auto">
          <a:xfrm>
            <a:off x="457200" y="5181600"/>
            <a:ext cx="1169988" cy="4572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10</a:t>
            </a:r>
            <a:r>
              <a:rPr lang="en-US" baseline="30000">
                <a:latin typeface="Comic Sans MS" pitchFamily="66" charset="0"/>
              </a:rPr>
              <a:t>-2</a:t>
            </a:r>
            <a:r>
              <a:rPr lang="en-US">
                <a:latin typeface="Comic Sans MS" pitchFamily="66" charset="0"/>
              </a:rPr>
              <a:t> eV</a:t>
            </a:r>
            <a:endParaRPr lang="en-GB" baseline="30000">
              <a:latin typeface="Comic Sans MS" pitchFamily="66" charset="0"/>
            </a:endParaRPr>
          </a:p>
        </p:txBody>
      </p:sp>
      <p:sp>
        <p:nvSpPr>
          <p:cNvPr id="168973" name="Text Box 19"/>
          <p:cNvSpPr txBox="1">
            <a:spLocks noChangeArrowheads="1"/>
          </p:cNvSpPr>
          <p:nvPr/>
        </p:nvSpPr>
        <p:spPr bwMode="auto">
          <a:xfrm>
            <a:off x="473075" y="3200400"/>
            <a:ext cx="1138238" cy="4572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10</a:t>
            </a:r>
            <a:r>
              <a:rPr lang="en-US" baseline="30000">
                <a:latin typeface="Comic Sans MS" pitchFamily="66" charset="0"/>
              </a:rPr>
              <a:t>-1</a:t>
            </a:r>
            <a:r>
              <a:rPr lang="en-US">
                <a:latin typeface="Comic Sans MS" pitchFamily="66" charset="0"/>
              </a:rPr>
              <a:t> eV</a:t>
            </a:r>
            <a:endParaRPr lang="en-GB" baseline="30000">
              <a:latin typeface="Comic Sans MS" pitchFamily="66" charset="0"/>
            </a:endParaRPr>
          </a:p>
        </p:txBody>
      </p:sp>
      <p:sp>
        <p:nvSpPr>
          <p:cNvPr id="168974" name="Text Box 20"/>
          <p:cNvSpPr txBox="1">
            <a:spLocks noChangeArrowheads="1"/>
          </p:cNvSpPr>
          <p:nvPr/>
        </p:nvSpPr>
        <p:spPr bwMode="auto">
          <a:xfrm>
            <a:off x="652463" y="1371600"/>
            <a:ext cx="776287" cy="4572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1 eV</a:t>
            </a:r>
            <a:endParaRPr lang="en-GB" baseline="30000">
              <a:latin typeface="Comic Sans MS" pitchFamily="66" charset="0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057400" y="1600200"/>
            <a:ext cx="2743200" cy="4114800"/>
            <a:chOff x="1296" y="1008"/>
            <a:chExt cx="1728" cy="2592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296" y="2592"/>
              <a:ext cx="1728" cy="1008"/>
              <a:chOff x="1296" y="2592"/>
              <a:chExt cx="1728" cy="1008"/>
            </a:xfrm>
          </p:grpSpPr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1296" y="3360"/>
                <a:ext cx="1200" cy="48"/>
                <a:chOff x="1296" y="2976"/>
                <a:chExt cx="1200" cy="240"/>
              </a:xfrm>
            </p:grpSpPr>
            <p:sp>
              <p:nvSpPr>
                <p:cNvPr id="169012" name="Rectangle 24"/>
                <p:cNvSpPr>
                  <a:spLocks noChangeArrowheads="1"/>
                </p:cNvSpPr>
                <p:nvPr/>
              </p:nvSpPr>
              <p:spPr bwMode="auto">
                <a:xfrm>
                  <a:off x="1296" y="2976"/>
                  <a:ext cx="528" cy="24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013" name="Rectangle 25"/>
                <p:cNvSpPr>
                  <a:spLocks noChangeArrowheads="1"/>
                </p:cNvSpPr>
                <p:nvPr/>
              </p:nvSpPr>
              <p:spPr bwMode="auto">
                <a:xfrm>
                  <a:off x="1824" y="2976"/>
                  <a:ext cx="336" cy="24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014" name="Rectangle 26"/>
                <p:cNvSpPr>
                  <a:spLocks noChangeArrowheads="1"/>
                </p:cNvSpPr>
                <p:nvPr/>
              </p:nvSpPr>
              <p:spPr bwMode="auto">
                <a:xfrm>
                  <a:off x="2160" y="2976"/>
                  <a:ext cx="336" cy="240"/>
                </a:xfrm>
                <a:prstGeom prst="rect">
                  <a:avLst/>
                </a:prstGeom>
                <a:solidFill>
                  <a:srgbClr val="30DD0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7"/>
              <p:cNvGrpSpPr>
                <a:grpSpLocks/>
              </p:cNvGrpSpPr>
              <p:nvPr/>
            </p:nvGrpSpPr>
            <p:grpSpPr bwMode="auto">
              <a:xfrm>
                <a:off x="1296" y="2736"/>
                <a:ext cx="1200" cy="48"/>
                <a:chOff x="1296" y="1680"/>
                <a:chExt cx="1200" cy="240"/>
              </a:xfrm>
            </p:grpSpPr>
            <p:sp>
              <p:nvSpPr>
                <p:cNvPr id="16900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96" y="1680"/>
                  <a:ext cx="96" cy="24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01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1680"/>
                  <a:ext cx="576" cy="24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011" name="Rectangle 30"/>
                <p:cNvSpPr>
                  <a:spLocks noChangeArrowheads="1"/>
                </p:cNvSpPr>
                <p:nvPr/>
              </p:nvSpPr>
              <p:spPr bwMode="auto">
                <a:xfrm>
                  <a:off x="1968" y="1680"/>
                  <a:ext cx="528" cy="240"/>
                </a:xfrm>
                <a:prstGeom prst="rect">
                  <a:avLst/>
                </a:prstGeom>
                <a:solidFill>
                  <a:srgbClr val="30DD0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1296" y="3294"/>
                <a:ext cx="1200" cy="48"/>
                <a:chOff x="1296" y="2592"/>
                <a:chExt cx="1200" cy="240"/>
              </a:xfrm>
            </p:grpSpPr>
            <p:sp>
              <p:nvSpPr>
                <p:cNvPr id="169006" name="Rectangle 32"/>
                <p:cNvSpPr>
                  <a:spLocks noChangeArrowheads="1"/>
                </p:cNvSpPr>
                <p:nvPr/>
              </p:nvSpPr>
              <p:spPr bwMode="auto">
                <a:xfrm>
                  <a:off x="1296" y="2592"/>
                  <a:ext cx="528" cy="24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007" name="Rectangle 33"/>
                <p:cNvSpPr>
                  <a:spLocks noChangeArrowheads="1"/>
                </p:cNvSpPr>
                <p:nvPr/>
              </p:nvSpPr>
              <p:spPr bwMode="auto">
                <a:xfrm>
                  <a:off x="1824" y="2592"/>
                  <a:ext cx="336" cy="24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008" name="Rectangle 34"/>
                <p:cNvSpPr>
                  <a:spLocks noChangeArrowheads="1"/>
                </p:cNvSpPr>
                <p:nvPr/>
              </p:nvSpPr>
              <p:spPr bwMode="auto">
                <a:xfrm>
                  <a:off x="2160" y="2592"/>
                  <a:ext cx="336" cy="240"/>
                </a:xfrm>
                <a:prstGeom prst="rect">
                  <a:avLst/>
                </a:prstGeom>
                <a:solidFill>
                  <a:srgbClr val="30DD0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9003" name="Text Box 35"/>
              <p:cNvSpPr txBox="1">
                <a:spLocks noChangeArrowheads="1"/>
              </p:cNvSpPr>
              <p:nvPr/>
            </p:nvSpPr>
            <p:spPr bwMode="auto">
              <a:xfrm>
                <a:off x="2640" y="3312"/>
                <a:ext cx="3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Comic Sans MS" pitchFamily="66" charset="0"/>
                  </a:rPr>
                  <a:t>m</a:t>
                </a:r>
                <a:r>
                  <a:rPr lang="en-US" baseline="-25000">
                    <a:latin typeface="Comic Sans MS" pitchFamily="66" charset="0"/>
                  </a:rPr>
                  <a:t>1</a:t>
                </a:r>
              </a:p>
            </p:txBody>
          </p:sp>
          <p:sp>
            <p:nvSpPr>
              <p:cNvPr id="169004" name="Rectangle 36"/>
              <p:cNvSpPr>
                <a:spLocks noChangeArrowheads="1"/>
              </p:cNvSpPr>
              <p:nvPr/>
            </p:nvSpPr>
            <p:spPr bwMode="auto">
              <a:xfrm>
                <a:off x="2640" y="2592"/>
                <a:ext cx="34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Comic Sans MS" pitchFamily="66" charset="0"/>
                  </a:rPr>
                  <a:t>m</a:t>
                </a:r>
                <a:r>
                  <a:rPr lang="en-US" baseline="-25000">
                    <a:latin typeface="Comic Sans MS" pitchFamily="66" charset="0"/>
                  </a:rPr>
                  <a:t>3</a:t>
                </a:r>
              </a:p>
            </p:txBody>
          </p:sp>
          <p:sp>
            <p:nvSpPr>
              <p:cNvPr id="169005" name="Rectangle 37"/>
              <p:cNvSpPr>
                <a:spLocks noChangeArrowheads="1"/>
              </p:cNvSpPr>
              <p:nvPr/>
            </p:nvSpPr>
            <p:spPr bwMode="auto">
              <a:xfrm>
                <a:off x="2640" y="3072"/>
                <a:ext cx="34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Comic Sans MS" pitchFamily="66" charset="0"/>
                  </a:rPr>
                  <a:t>m</a:t>
                </a:r>
                <a:r>
                  <a:rPr lang="en-US" baseline="-25000">
                    <a:latin typeface="Comic Sans MS" pitchFamily="66" charset="0"/>
                  </a:rPr>
                  <a:t>2</a:t>
                </a:r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1536" y="1008"/>
              <a:ext cx="685" cy="735"/>
              <a:chOff x="1536" y="1008"/>
              <a:chExt cx="685" cy="735"/>
            </a:xfrm>
          </p:grpSpPr>
          <p:sp>
            <p:nvSpPr>
              <p:cNvPr id="168998" name="Text Box 39"/>
              <p:cNvSpPr txBox="1">
                <a:spLocks noChangeArrowheads="1"/>
              </p:cNvSpPr>
              <p:nvPr/>
            </p:nvSpPr>
            <p:spPr bwMode="auto">
              <a:xfrm>
                <a:off x="1536" y="1008"/>
                <a:ext cx="685" cy="365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3200"/>
                  <a:t>This?</a:t>
                </a:r>
              </a:p>
            </p:txBody>
          </p:sp>
          <p:sp>
            <p:nvSpPr>
              <p:cNvPr id="168999" name="Line 40"/>
              <p:cNvSpPr>
                <a:spLocks noChangeShapeType="1"/>
              </p:cNvSpPr>
              <p:nvPr/>
            </p:nvSpPr>
            <p:spPr bwMode="auto">
              <a:xfrm>
                <a:off x="1872" y="1311"/>
                <a:ext cx="0" cy="432"/>
              </a:xfrm>
              <a:prstGeom prst="line">
                <a:avLst/>
              </a:prstGeom>
              <a:noFill/>
              <a:ln w="22225">
                <a:solidFill>
                  <a:srgbClr val="66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5181600" y="1284288"/>
            <a:ext cx="2795588" cy="2297112"/>
            <a:chOff x="3264" y="809"/>
            <a:chExt cx="1761" cy="1447"/>
          </a:xfrm>
        </p:grpSpPr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3264" y="809"/>
              <a:ext cx="1761" cy="601"/>
              <a:chOff x="3264" y="809"/>
              <a:chExt cx="1761" cy="601"/>
            </a:xfrm>
          </p:grpSpPr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3264" y="1152"/>
                <a:ext cx="1200" cy="48"/>
                <a:chOff x="1296" y="2976"/>
                <a:chExt cx="1200" cy="240"/>
              </a:xfrm>
            </p:grpSpPr>
            <p:sp>
              <p:nvSpPr>
                <p:cNvPr id="168993" name="Rectangle 44"/>
                <p:cNvSpPr>
                  <a:spLocks noChangeArrowheads="1"/>
                </p:cNvSpPr>
                <p:nvPr/>
              </p:nvSpPr>
              <p:spPr bwMode="auto">
                <a:xfrm>
                  <a:off x="1296" y="2976"/>
                  <a:ext cx="528" cy="24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994" name="Rectangle 45"/>
                <p:cNvSpPr>
                  <a:spLocks noChangeArrowheads="1"/>
                </p:cNvSpPr>
                <p:nvPr/>
              </p:nvSpPr>
              <p:spPr bwMode="auto">
                <a:xfrm>
                  <a:off x="1824" y="2976"/>
                  <a:ext cx="336" cy="24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995" name="Rectangle 46"/>
                <p:cNvSpPr>
                  <a:spLocks noChangeArrowheads="1"/>
                </p:cNvSpPr>
                <p:nvPr/>
              </p:nvSpPr>
              <p:spPr bwMode="auto">
                <a:xfrm>
                  <a:off x="2160" y="2976"/>
                  <a:ext cx="336" cy="240"/>
                </a:xfrm>
                <a:prstGeom prst="rect">
                  <a:avLst/>
                </a:prstGeom>
                <a:solidFill>
                  <a:srgbClr val="30DD0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7"/>
              <p:cNvGrpSpPr>
                <a:grpSpLocks/>
              </p:cNvGrpSpPr>
              <p:nvPr/>
            </p:nvGrpSpPr>
            <p:grpSpPr bwMode="auto">
              <a:xfrm>
                <a:off x="3264" y="1005"/>
                <a:ext cx="1200" cy="48"/>
                <a:chOff x="1296" y="1680"/>
                <a:chExt cx="1200" cy="240"/>
              </a:xfrm>
            </p:grpSpPr>
            <p:sp>
              <p:nvSpPr>
                <p:cNvPr id="168990" name="Rectangle 48"/>
                <p:cNvSpPr>
                  <a:spLocks noChangeArrowheads="1"/>
                </p:cNvSpPr>
                <p:nvPr/>
              </p:nvSpPr>
              <p:spPr bwMode="auto">
                <a:xfrm>
                  <a:off x="1296" y="1680"/>
                  <a:ext cx="96" cy="24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991" name="Rectangle 49"/>
                <p:cNvSpPr>
                  <a:spLocks noChangeArrowheads="1"/>
                </p:cNvSpPr>
                <p:nvPr/>
              </p:nvSpPr>
              <p:spPr bwMode="auto">
                <a:xfrm>
                  <a:off x="1392" y="1680"/>
                  <a:ext cx="576" cy="24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992" name="Rectangle 50"/>
                <p:cNvSpPr>
                  <a:spLocks noChangeArrowheads="1"/>
                </p:cNvSpPr>
                <p:nvPr/>
              </p:nvSpPr>
              <p:spPr bwMode="auto">
                <a:xfrm>
                  <a:off x="1968" y="1680"/>
                  <a:ext cx="528" cy="240"/>
                </a:xfrm>
                <a:prstGeom prst="rect">
                  <a:avLst/>
                </a:prstGeom>
                <a:solidFill>
                  <a:srgbClr val="30DD0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51"/>
              <p:cNvGrpSpPr>
                <a:grpSpLocks/>
              </p:cNvGrpSpPr>
              <p:nvPr/>
            </p:nvGrpSpPr>
            <p:grpSpPr bwMode="auto">
              <a:xfrm>
                <a:off x="3264" y="1091"/>
                <a:ext cx="1200" cy="48"/>
                <a:chOff x="1296" y="2592"/>
                <a:chExt cx="1200" cy="240"/>
              </a:xfrm>
            </p:grpSpPr>
            <p:sp>
              <p:nvSpPr>
                <p:cNvPr id="168987" name="Rectangle 52"/>
                <p:cNvSpPr>
                  <a:spLocks noChangeArrowheads="1"/>
                </p:cNvSpPr>
                <p:nvPr/>
              </p:nvSpPr>
              <p:spPr bwMode="auto">
                <a:xfrm>
                  <a:off x="1296" y="2592"/>
                  <a:ext cx="528" cy="24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988" name="Rectangle 53"/>
                <p:cNvSpPr>
                  <a:spLocks noChangeArrowheads="1"/>
                </p:cNvSpPr>
                <p:nvPr/>
              </p:nvSpPr>
              <p:spPr bwMode="auto">
                <a:xfrm>
                  <a:off x="1824" y="2592"/>
                  <a:ext cx="336" cy="240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989" name="Rectangle 54"/>
                <p:cNvSpPr>
                  <a:spLocks noChangeArrowheads="1"/>
                </p:cNvSpPr>
                <p:nvPr/>
              </p:nvSpPr>
              <p:spPr bwMode="auto">
                <a:xfrm>
                  <a:off x="2160" y="2592"/>
                  <a:ext cx="336" cy="240"/>
                </a:xfrm>
                <a:prstGeom prst="rect">
                  <a:avLst/>
                </a:prstGeom>
                <a:solidFill>
                  <a:srgbClr val="30DD0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8984" name="Text Box 55"/>
              <p:cNvSpPr txBox="1">
                <a:spLocks noChangeArrowheads="1"/>
              </p:cNvSpPr>
              <p:nvPr/>
            </p:nvSpPr>
            <p:spPr bwMode="auto">
              <a:xfrm>
                <a:off x="4641" y="1122"/>
                <a:ext cx="3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>
                    <a:latin typeface="Comic Sans MS" pitchFamily="66" charset="0"/>
                  </a:rPr>
                  <a:t>m</a:t>
                </a:r>
                <a:r>
                  <a:rPr lang="en-US" baseline="-25000">
                    <a:latin typeface="Comic Sans MS" pitchFamily="66" charset="0"/>
                  </a:rPr>
                  <a:t>1</a:t>
                </a:r>
              </a:p>
            </p:txBody>
          </p:sp>
          <p:sp>
            <p:nvSpPr>
              <p:cNvPr id="168985" name="Rectangle 56"/>
              <p:cNvSpPr>
                <a:spLocks noChangeArrowheads="1"/>
              </p:cNvSpPr>
              <p:nvPr/>
            </p:nvSpPr>
            <p:spPr bwMode="auto">
              <a:xfrm>
                <a:off x="4641" y="809"/>
                <a:ext cx="34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Comic Sans MS" pitchFamily="66" charset="0"/>
                  </a:rPr>
                  <a:t>m</a:t>
                </a:r>
                <a:r>
                  <a:rPr lang="en-US" baseline="-25000">
                    <a:latin typeface="Comic Sans MS" pitchFamily="66" charset="0"/>
                  </a:rPr>
                  <a:t>3</a:t>
                </a:r>
              </a:p>
            </p:txBody>
          </p:sp>
          <p:sp>
            <p:nvSpPr>
              <p:cNvPr id="168986" name="Rectangle 57"/>
              <p:cNvSpPr>
                <a:spLocks noChangeArrowheads="1"/>
              </p:cNvSpPr>
              <p:nvPr/>
            </p:nvSpPr>
            <p:spPr bwMode="auto">
              <a:xfrm>
                <a:off x="4641" y="978"/>
                <a:ext cx="34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latin typeface="Comic Sans MS" pitchFamily="66" charset="0"/>
                  </a:rPr>
                  <a:t>m</a:t>
                </a:r>
                <a:r>
                  <a:rPr lang="en-US" baseline="-25000">
                    <a:latin typeface="Comic Sans MS" pitchFamily="66" charset="0"/>
                  </a:rPr>
                  <a:t>2</a:t>
                </a:r>
              </a:p>
            </p:txBody>
          </p:sp>
        </p:grp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3464" y="1474"/>
              <a:ext cx="934" cy="782"/>
              <a:chOff x="3464" y="1440"/>
              <a:chExt cx="934" cy="782"/>
            </a:xfrm>
          </p:grpSpPr>
          <p:sp>
            <p:nvSpPr>
              <p:cNvPr id="168979" name="Text Box 59"/>
              <p:cNvSpPr txBox="1">
                <a:spLocks noChangeArrowheads="1"/>
              </p:cNvSpPr>
              <p:nvPr/>
            </p:nvSpPr>
            <p:spPr bwMode="auto">
              <a:xfrm>
                <a:off x="3464" y="1857"/>
                <a:ext cx="934" cy="365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3200"/>
                  <a:t>Or this?</a:t>
                </a:r>
              </a:p>
            </p:txBody>
          </p:sp>
          <p:sp>
            <p:nvSpPr>
              <p:cNvPr id="168980" name="Line 60"/>
              <p:cNvSpPr>
                <a:spLocks noChangeShapeType="1"/>
              </p:cNvSpPr>
              <p:nvPr/>
            </p:nvSpPr>
            <p:spPr bwMode="auto">
              <a:xfrm flipV="1">
                <a:off x="3923" y="1440"/>
                <a:ext cx="0" cy="432"/>
              </a:xfrm>
              <a:prstGeom prst="line">
                <a:avLst/>
              </a:prstGeom>
              <a:noFill/>
              <a:ln w="22225">
                <a:solidFill>
                  <a:srgbClr val="66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4767119" y="3927901"/>
            <a:ext cx="4200400" cy="156966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Neutrino oscillations won’t help</a:t>
            </a:r>
          </a:p>
          <a:p>
            <a:r>
              <a:rPr lang="en-GB" sz="2400" dirty="0"/>
              <a:t>y</a:t>
            </a:r>
            <a:r>
              <a:rPr lang="en-GB" sz="2400" dirty="0" smtClean="0"/>
              <a:t>ou here, need absolute mass measurements like </a:t>
            </a:r>
            <a:r>
              <a:rPr lang="en-GB" sz="2400" dirty="0" smtClean="0"/>
              <a:t>T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endpoint</a:t>
            </a:r>
          </a:p>
          <a:p>
            <a:r>
              <a:rPr lang="en-GB" sz="2400" dirty="0"/>
              <a:t> </a:t>
            </a:r>
            <a:r>
              <a:rPr lang="en-GB" sz="2400" dirty="0" smtClean="0"/>
              <a:t>or 0</a:t>
            </a:r>
            <a:r>
              <a:rPr lang="en-GB" sz="2400" dirty="0" smtClean="0">
                <a:latin typeface="Symbol" pitchFamily="18" charset="2"/>
              </a:rPr>
              <a:t>nbb</a:t>
            </a:r>
            <a:r>
              <a:rPr lang="en-GB" sz="2400" dirty="0" smtClean="0"/>
              <a:t> decay</a:t>
            </a:r>
            <a:r>
              <a:rPr lang="en-GB" sz="2400" dirty="0" smtClean="0"/>
              <a:t>…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6459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4052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44310" y="6093296"/>
            <a:ext cx="576064" cy="504056"/>
          </a:xfrm>
          <a:prstGeom prst="ellipse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304581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  <p:pic>
        <p:nvPicPr>
          <p:cNvPr id="130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74713"/>
            <a:ext cx="71437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4583" name="Rectangle 7"/>
          <p:cNvSpPr>
            <a:spLocks noGrp="1" noChangeArrowheads="1"/>
          </p:cNvSpPr>
          <p:nvPr>
            <p:ph type="title"/>
          </p:nvPr>
        </p:nvSpPr>
        <p:spPr>
          <a:xfrm>
            <a:off x="-468560" y="989856"/>
            <a:ext cx="7772400" cy="1143000"/>
          </a:xfrm>
          <a:noFill/>
          <a:ln/>
        </p:spPr>
        <p:txBody>
          <a:bodyPr/>
          <a:lstStyle/>
          <a:p>
            <a:r>
              <a:rPr lang="en-GB" sz="3600" i="1" dirty="0" smtClean="0">
                <a:latin typeface="Arial" charset="0"/>
              </a:rPr>
              <a:t>2004 </a:t>
            </a:r>
            <a:r>
              <a:rPr lang="en-GB" sz="3600" i="1" dirty="0">
                <a:latin typeface="Arial" charset="0"/>
              </a:rPr>
              <a:t>limits on </a:t>
            </a:r>
            <a:r>
              <a:rPr lang="en-GB" sz="3600" i="1" dirty="0">
                <a:latin typeface="Symbol" pitchFamily="18" charset="2"/>
              </a:rPr>
              <a:t>q</a:t>
            </a:r>
            <a:r>
              <a:rPr lang="en-GB" sz="3600" i="1" baseline="-25000" dirty="0">
                <a:latin typeface="Arial" charset="0"/>
              </a:rPr>
              <a:t>13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916832"/>
            <a:ext cx="6588224" cy="4941168"/>
            <a:chOff x="192" y="465"/>
            <a:chExt cx="5088" cy="3737"/>
          </a:xfrm>
        </p:grpSpPr>
        <p:pic>
          <p:nvPicPr>
            <p:cNvPr id="130458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465"/>
              <a:ext cx="5088" cy="373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</p:pic>
        <p:sp>
          <p:nvSpPr>
            <p:cNvPr id="1304587" name="Text Box 11"/>
            <p:cNvSpPr txBox="1">
              <a:spLocks noChangeArrowheads="1"/>
            </p:cNvSpPr>
            <p:nvPr/>
          </p:nvSpPr>
          <p:spPr bwMode="auto">
            <a:xfrm>
              <a:off x="600" y="3817"/>
              <a:ext cx="1398" cy="18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990000"/>
                  </a:solidFill>
                </a:rPr>
                <a:t>J.W.F. Valle, hep-ph/0410103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8144" y="0"/>
            <a:ext cx="3456384" cy="2808312"/>
            <a:chOff x="251520" y="1988840"/>
            <a:chExt cx="3338314" cy="263842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1988840"/>
              <a:ext cx="2762250" cy="263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2060848"/>
              <a:ext cx="609600" cy="209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000400" y="249289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2011 </a:t>
            </a:r>
          </a:p>
        </p:txBody>
      </p:sp>
    </p:spTree>
    <p:extLst>
      <p:ext uri="{BB962C8B-B14F-4D97-AF65-F5344CB8AC3E}">
        <p14:creationId xmlns:p14="http://schemas.microsoft.com/office/powerpoint/2010/main" val="16597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471" y="44624"/>
            <a:ext cx="754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 (plots from </a:t>
            </a:r>
            <a:r>
              <a:rPr lang="en-GB" dirty="0" err="1" smtClean="0">
                <a:solidFill>
                  <a:schemeClr val="accent6"/>
                </a:solidFill>
              </a:rPr>
              <a:t>Itow</a:t>
            </a:r>
            <a:r>
              <a:rPr lang="en-GB" dirty="0" smtClean="0">
                <a:solidFill>
                  <a:schemeClr val="accent6"/>
                </a:solidFill>
              </a:rPr>
              <a:t>-san’s talk)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89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76456" cy="650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0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1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04" y="44624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Atmospheric Neutrinos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96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#</a:t>
            </a:r>
            <a:endParaRPr 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1620" name="Picture 4" descr="birdeye-JPARC-SK-Ko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8"/>
            <a:ext cx="1098073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2613" name="Line 5"/>
          <p:cNvSpPr>
            <a:spLocks noChangeShapeType="1"/>
          </p:cNvSpPr>
          <p:nvPr/>
        </p:nvSpPr>
        <p:spPr bwMode="auto">
          <a:xfrm flipH="1" flipV="1">
            <a:off x="4932363" y="2060575"/>
            <a:ext cx="1655762" cy="338455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7326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863" y="461963"/>
            <a:ext cx="18573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26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525" y="4479925"/>
            <a:ext cx="2800350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95288" y="1916113"/>
            <a:ext cx="4752975" cy="3313112"/>
            <a:chOff x="249" y="1207"/>
            <a:chExt cx="2994" cy="2087"/>
          </a:xfrm>
        </p:grpSpPr>
        <p:pic>
          <p:nvPicPr>
            <p:cNvPr id="111625" name="Picture 18" descr="Ingrid4"/>
            <p:cNvPicPr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249" y="1207"/>
              <a:ext cx="1049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6" name="Picture 10" descr="ND280Exploded-Text-Black-Sma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2" y="2114"/>
              <a:ext cx="1178" cy="1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627" name="Line 12"/>
            <p:cNvSpPr>
              <a:spLocks noChangeShapeType="1"/>
            </p:cNvSpPr>
            <p:nvPr/>
          </p:nvSpPr>
          <p:spPr bwMode="auto">
            <a:xfrm>
              <a:off x="2018" y="2478"/>
              <a:ext cx="1225" cy="81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628" name="Line 13"/>
            <p:cNvSpPr>
              <a:spLocks noChangeShapeType="1"/>
            </p:cNvSpPr>
            <p:nvPr/>
          </p:nvSpPr>
          <p:spPr bwMode="auto">
            <a:xfrm>
              <a:off x="1383" y="1797"/>
              <a:ext cx="1860" cy="1497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3" name="Picture 11" descr="http://www.t2k.org/news/logo/t2k_logo_smal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4664"/>
            <a:ext cx="2105472" cy="1052736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2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2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32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32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3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3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26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8488363" cy="652462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5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6088" y="5410200"/>
            <a:ext cx="7388225" cy="1219200"/>
            <a:chOff x="281" y="3408"/>
            <a:chExt cx="4654" cy="76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81" y="3600"/>
              <a:ext cx="4654" cy="576"/>
              <a:chOff x="281" y="3600"/>
              <a:chExt cx="4654" cy="576"/>
            </a:xfrm>
          </p:grpSpPr>
          <p:graphicFrame>
            <p:nvGraphicFramePr>
              <p:cNvPr id="2053" name="Object 4"/>
              <p:cNvGraphicFramePr>
                <a:graphicFrameLocks noChangeAspect="1"/>
              </p:cNvGraphicFramePr>
              <p:nvPr/>
            </p:nvGraphicFramePr>
            <p:xfrm>
              <a:off x="2784" y="3600"/>
              <a:ext cx="2151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950" name="Photo Editor Photo" r:id="rId3" imgW="3414056" imgH="914479" progId="">
                      <p:embed/>
                    </p:oleObj>
                  </mc:Choice>
                  <mc:Fallback>
                    <p:oleObj name="Photo Editor Photo" r:id="rId3" imgW="3414056" imgH="914479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4" y="3600"/>
                            <a:ext cx="2151" cy="576"/>
                          </a:xfrm>
                          <a:prstGeom prst="rect">
                            <a:avLst/>
                          </a:prstGeom>
                          <a:noFill/>
                          <a:ln w="22225">
                            <a:solidFill>
                              <a:srgbClr val="66FFFF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2" name="Text Box 5"/>
              <p:cNvSpPr txBox="1">
                <a:spLocks noChangeArrowheads="1"/>
              </p:cNvSpPr>
              <p:nvPr/>
            </p:nvSpPr>
            <p:spPr bwMode="auto">
              <a:xfrm>
                <a:off x="281" y="3648"/>
                <a:ext cx="2298" cy="341"/>
              </a:xfrm>
              <a:prstGeom prst="rect">
                <a:avLst/>
              </a:prstGeom>
              <a:noFill/>
              <a:ln w="222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/>
                  <a:t>Precision measurements</a:t>
                </a:r>
              </a:p>
            </p:txBody>
          </p:sp>
          <p:sp>
            <p:nvSpPr>
              <p:cNvPr id="2073" name="Line 6"/>
              <p:cNvSpPr>
                <a:spLocks noChangeShapeType="1"/>
              </p:cNvSpPr>
              <p:nvPr/>
            </p:nvSpPr>
            <p:spPr bwMode="auto">
              <a:xfrm flipV="1">
                <a:off x="2544" y="3744"/>
                <a:ext cx="240" cy="48"/>
              </a:xfrm>
              <a:prstGeom prst="line">
                <a:avLst/>
              </a:prstGeom>
              <a:noFill/>
              <a:ln w="22225">
                <a:solidFill>
                  <a:srgbClr val="66FFFF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4" name="Line 7"/>
              <p:cNvSpPr>
                <a:spLocks noChangeShapeType="1"/>
              </p:cNvSpPr>
              <p:nvPr/>
            </p:nvSpPr>
            <p:spPr bwMode="auto">
              <a:xfrm>
                <a:off x="2544" y="3888"/>
                <a:ext cx="240" cy="48"/>
              </a:xfrm>
              <a:prstGeom prst="line">
                <a:avLst/>
              </a:prstGeom>
              <a:noFill/>
              <a:ln w="22225">
                <a:solidFill>
                  <a:srgbClr val="66FFFF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71" name="Line 8"/>
            <p:cNvSpPr>
              <a:spLocks noChangeShapeType="1"/>
            </p:cNvSpPr>
            <p:nvPr/>
          </p:nvSpPr>
          <p:spPr bwMode="auto">
            <a:xfrm flipH="1" flipV="1">
              <a:off x="768" y="3408"/>
              <a:ext cx="48" cy="240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57200" y="755650"/>
            <a:ext cx="4006850" cy="4532313"/>
            <a:chOff x="288" y="476"/>
            <a:chExt cx="2524" cy="2855"/>
          </a:xfrm>
        </p:grpSpPr>
        <p:pic>
          <p:nvPicPr>
            <p:cNvPr id="206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572" b="1431"/>
            <a:stretch>
              <a:fillRect/>
            </a:stretch>
          </p:blipFill>
          <p:spPr bwMode="auto">
            <a:xfrm>
              <a:off x="288" y="816"/>
              <a:ext cx="2524" cy="2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9" name="Text Box 11"/>
            <p:cNvSpPr txBox="1">
              <a:spLocks noChangeArrowheads="1"/>
            </p:cNvSpPr>
            <p:nvPr/>
          </p:nvSpPr>
          <p:spPr bwMode="auto">
            <a:xfrm>
              <a:off x="641" y="476"/>
              <a:ext cx="1643" cy="32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latin typeface="Symbol" pitchFamily="18" charset="2"/>
                </a:rPr>
                <a:t>n</a:t>
              </a:r>
              <a:r>
                <a:rPr lang="en-GB" baseline="-25000">
                  <a:latin typeface="Symbol" pitchFamily="18" charset="2"/>
                </a:rPr>
                <a:t>m</a:t>
              </a:r>
              <a:r>
                <a:rPr lang="en-GB"/>
                <a:t> disappearance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57238" y="4938713"/>
            <a:ext cx="981075" cy="474662"/>
            <a:chOff x="477" y="3111"/>
            <a:chExt cx="618" cy="299"/>
          </a:xfrm>
        </p:grpSpPr>
        <p:sp>
          <p:nvSpPr>
            <p:cNvPr id="2066" name="Line 13"/>
            <p:cNvSpPr>
              <a:spLocks noChangeShapeType="1"/>
            </p:cNvSpPr>
            <p:nvPr/>
          </p:nvSpPr>
          <p:spPr bwMode="auto">
            <a:xfrm>
              <a:off x="511" y="3111"/>
              <a:ext cx="3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7" name="Text Box 14"/>
            <p:cNvSpPr txBox="1">
              <a:spLocks noChangeArrowheads="1"/>
            </p:cNvSpPr>
            <p:nvPr/>
          </p:nvSpPr>
          <p:spPr bwMode="auto">
            <a:xfrm>
              <a:off x="477" y="3122"/>
              <a:ext cx="6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2400" b="1">
                  <a:solidFill>
                    <a:srgbClr val="FF3300"/>
                  </a:solidFill>
                  <a:latin typeface="Symbol" pitchFamily="18" charset="2"/>
                  <a:ea typeface="MS PGothic" pitchFamily="34" charset="-128"/>
                </a:rPr>
                <a:t>D</a:t>
              </a:r>
              <a:r>
                <a:rPr kumimoji="1" lang="en-US" altLang="ja-JP" sz="2400" b="1">
                  <a:solidFill>
                    <a:srgbClr val="FF3300"/>
                  </a:solidFill>
                  <a:latin typeface="Arial" charset="0"/>
                  <a:ea typeface="MS PGothic" pitchFamily="34" charset="-128"/>
                </a:rPr>
                <a:t>m</a:t>
              </a:r>
              <a:r>
                <a:rPr kumimoji="1" lang="en-US" altLang="ja-JP" sz="2400" b="1" baseline="-25000">
                  <a:solidFill>
                    <a:srgbClr val="FF3300"/>
                  </a:solidFill>
                  <a:latin typeface="Arial" charset="0"/>
                  <a:ea typeface="MS PGothic" pitchFamily="34" charset="-128"/>
                </a:rPr>
                <a:t>23</a:t>
              </a:r>
              <a:r>
                <a:rPr kumimoji="1" lang="en-US" altLang="ja-JP" sz="2400" b="1" baseline="30000">
                  <a:solidFill>
                    <a:srgbClr val="FF3300"/>
                  </a:solidFill>
                  <a:latin typeface="Arial" charset="0"/>
                  <a:ea typeface="MS PGothic" pitchFamily="34" charset="-128"/>
                </a:rPr>
                <a:t>2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914400" y="3505200"/>
            <a:ext cx="1268413" cy="1409700"/>
            <a:chOff x="576" y="2208"/>
            <a:chExt cx="799" cy="888"/>
          </a:xfrm>
        </p:grpSpPr>
        <p:sp>
          <p:nvSpPr>
            <p:cNvPr id="2064" name="Line 16"/>
            <p:cNvSpPr>
              <a:spLocks noChangeShapeType="1"/>
            </p:cNvSpPr>
            <p:nvPr/>
          </p:nvSpPr>
          <p:spPr bwMode="auto">
            <a:xfrm flipH="1">
              <a:off x="818" y="2496"/>
              <a:ext cx="5" cy="6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576" y="2208"/>
              <a:ext cx="7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sin</a:t>
              </a:r>
              <a:r>
                <a:rPr kumimoji="1" lang="en-US" altLang="ja-JP" sz="2400" b="1" baseline="30000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kumimoji="1" lang="en-US" altLang="ja-JP" sz="2400" b="1" baseline="-25000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23</a:t>
              </a:r>
            </a:p>
          </p:txBody>
        </p:sp>
      </p:grpSp>
      <p:sp>
        <p:nvSpPr>
          <p:cNvPr id="2058" name="Rectangle 18"/>
          <p:cNvSpPr>
            <a:spLocks noGrp="1" noChangeArrowheads="1"/>
          </p:cNvSpPr>
          <p:nvPr>
            <p:ph type="title"/>
          </p:nvPr>
        </p:nvSpPr>
        <p:spPr>
          <a:xfrm>
            <a:off x="16002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200" smtClean="0"/>
              <a:t>What are we trying to measure?</a:t>
            </a: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953000" y="838200"/>
            <a:ext cx="3841750" cy="4659313"/>
            <a:chOff x="3120" y="528"/>
            <a:chExt cx="2420" cy="2935"/>
          </a:xfrm>
        </p:grpSpPr>
        <p:graphicFrame>
          <p:nvGraphicFramePr>
            <p:cNvPr id="2050" name="Object 20"/>
            <p:cNvGraphicFramePr>
              <a:graphicFrameLocks noChangeAspect="1"/>
            </p:cNvGraphicFramePr>
            <p:nvPr/>
          </p:nvGraphicFramePr>
          <p:xfrm>
            <a:off x="3504" y="852"/>
            <a:ext cx="1488" cy="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1951" name="Artwork" r:id="rId6" imgW="3161905" imgH="3086531" progId="">
                    <p:embed/>
                  </p:oleObj>
                </mc:Choice>
                <mc:Fallback>
                  <p:oleObj name="Artwork" r:id="rId6" imgW="3161905" imgH="3086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852"/>
                          <a:ext cx="1488" cy="14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3120" y="2352"/>
              <a:ext cx="2420" cy="1111"/>
              <a:chOff x="3120" y="2352"/>
              <a:chExt cx="2420" cy="1111"/>
            </a:xfrm>
          </p:grpSpPr>
          <p:graphicFrame>
            <p:nvGraphicFramePr>
              <p:cNvPr id="2051" name="Object 22"/>
              <p:cNvGraphicFramePr>
                <a:graphicFrameLocks noChangeAspect="1"/>
              </p:cNvGraphicFramePr>
              <p:nvPr/>
            </p:nvGraphicFramePr>
            <p:xfrm>
              <a:off x="4212" y="2390"/>
              <a:ext cx="1328" cy="1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952" name="Artwork" r:id="rId8" imgW="3161905" imgH="3086531" progId="">
                      <p:embed/>
                    </p:oleObj>
                  </mc:Choice>
                  <mc:Fallback>
                    <p:oleObj name="Artwork" r:id="rId8" imgW="3161905" imgH="308653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2" y="2390"/>
                            <a:ext cx="1328" cy="10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23"/>
              <p:cNvGraphicFramePr>
                <a:graphicFrameLocks noChangeAspect="1"/>
              </p:cNvGraphicFramePr>
              <p:nvPr/>
            </p:nvGraphicFramePr>
            <p:xfrm>
              <a:off x="3120" y="2390"/>
              <a:ext cx="1188" cy="1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51953" name="Artwork" r:id="rId10" imgW="2828571" imgH="3086531" progId="">
                      <p:embed/>
                    </p:oleObj>
                  </mc:Choice>
                  <mc:Fallback>
                    <p:oleObj name="Artwork" r:id="rId10" imgW="2828571" imgH="308653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20" y="2390"/>
                            <a:ext cx="1188" cy="10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62" name="Text Box 24"/>
              <p:cNvSpPr txBox="1">
                <a:spLocks noChangeArrowheads="1"/>
              </p:cNvSpPr>
              <p:nvPr/>
            </p:nvSpPr>
            <p:spPr bwMode="auto">
              <a:xfrm>
                <a:off x="4390" y="2352"/>
                <a:ext cx="10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ja-JP" sz="1400" b="1">
                    <a:solidFill>
                      <a:srgbClr val="000099"/>
                    </a:solidFill>
                    <a:latin typeface="Symbol" pitchFamily="18" charset="2"/>
                    <a:ea typeface="MS PGothic" pitchFamily="34" charset="-128"/>
                  </a:rPr>
                  <a:t>D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m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= 2.0 x10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-3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 eV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</a:p>
            </p:txBody>
          </p:sp>
          <p:sp>
            <p:nvSpPr>
              <p:cNvPr id="2063" name="Text Box 25"/>
              <p:cNvSpPr txBox="1">
                <a:spLocks noChangeArrowheads="1"/>
              </p:cNvSpPr>
              <p:nvPr/>
            </p:nvSpPr>
            <p:spPr bwMode="auto">
              <a:xfrm>
                <a:off x="3130" y="2352"/>
                <a:ext cx="106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ja-JP" sz="1400" b="1">
                    <a:solidFill>
                      <a:srgbClr val="000099"/>
                    </a:solidFill>
                    <a:latin typeface="Symbol" pitchFamily="18" charset="2"/>
                    <a:ea typeface="MS PGothic" pitchFamily="34" charset="-128"/>
                  </a:rPr>
                  <a:t>D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m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= 2.5 x10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-3</a:t>
                </a:r>
                <a:r>
                  <a:rPr kumimoji="1" lang="en-US" altLang="ja-JP" sz="1400" b="1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 eV</a:t>
                </a:r>
                <a:r>
                  <a:rPr kumimoji="1" lang="en-US" altLang="ja-JP" sz="1400" b="1" baseline="30000">
                    <a:solidFill>
                      <a:srgbClr val="000099"/>
                    </a:solidFill>
                    <a:latin typeface="Arial" charset="0"/>
                    <a:ea typeface="MS PGothic" pitchFamily="34" charset="-128"/>
                  </a:rPr>
                  <a:t>2</a:t>
                </a:r>
              </a:p>
            </p:txBody>
          </p:sp>
        </p:grpSp>
        <p:sp>
          <p:nvSpPr>
            <p:cNvPr id="2061" name="Rectangle 26"/>
            <p:cNvSpPr>
              <a:spLocks noChangeArrowheads="1"/>
            </p:cNvSpPr>
            <p:nvPr/>
          </p:nvSpPr>
          <p:spPr bwMode="auto">
            <a:xfrm>
              <a:off x="3552" y="528"/>
              <a:ext cx="137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30000"/>
                </a:spcBef>
              </a:pPr>
              <a:r>
                <a:rPr kumimoji="1" lang="en-US" altLang="ja-JP" sz="2400" b="1">
                  <a:latin typeface="Arial" charset="0"/>
                  <a:ea typeface="HGPｺﾞｼｯｸE" pitchFamily="50" charset="-128"/>
                </a:rPr>
                <a:t>No oscillation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4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200" smtClean="0"/>
              <a:t>What are we trying to measure?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36738" y="812800"/>
            <a:ext cx="5759450" cy="5495925"/>
            <a:chOff x="384" y="564"/>
            <a:chExt cx="2812" cy="2872"/>
          </a:xfrm>
        </p:grpSpPr>
        <p:pic>
          <p:nvPicPr>
            <p:cNvPr id="15367" name="Picture 4" descr="e_appear_obayash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4" y="624"/>
              <a:ext cx="2812" cy="28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xt Box 5"/>
            <p:cNvSpPr txBox="1">
              <a:spLocks noChangeArrowheads="1"/>
            </p:cNvSpPr>
            <p:nvPr/>
          </p:nvSpPr>
          <p:spPr bwMode="auto">
            <a:xfrm>
              <a:off x="912" y="564"/>
              <a:ext cx="1643" cy="271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rgbClr val="990000"/>
                  </a:solidFill>
                  <a:latin typeface="Symbol" pitchFamily="18" charset="2"/>
                </a:rPr>
                <a:t>n</a:t>
              </a:r>
              <a:r>
                <a:rPr lang="en-GB" baseline="-25000">
                  <a:solidFill>
                    <a:srgbClr val="990000"/>
                  </a:solidFill>
                </a:rPr>
                <a:t>e</a:t>
              </a:r>
              <a:r>
                <a:rPr lang="en-GB">
                  <a:solidFill>
                    <a:srgbClr val="990000"/>
                  </a:solidFill>
                </a:rPr>
                <a:t> appearance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03575" y="2492375"/>
            <a:ext cx="1573213" cy="2614613"/>
            <a:chOff x="3504" y="1488"/>
            <a:chExt cx="991" cy="1344"/>
          </a:xfrm>
        </p:grpSpPr>
        <p:sp>
          <p:nvSpPr>
            <p:cNvPr id="15365" name="Line 7"/>
            <p:cNvSpPr>
              <a:spLocks noChangeShapeType="1"/>
            </p:cNvSpPr>
            <p:nvPr/>
          </p:nvSpPr>
          <p:spPr bwMode="auto">
            <a:xfrm flipH="1">
              <a:off x="3504" y="1488"/>
              <a:ext cx="7" cy="134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66" name="Text Box 8"/>
            <p:cNvSpPr txBox="1">
              <a:spLocks noChangeArrowheads="1"/>
            </p:cNvSpPr>
            <p:nvPr/>
          </p:nvSpPr>
          <p:spPr bwMode="auto">
            <a:xfrm>
              <a:off x="3696" y="2112"/>
              <a:ext cx="799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sin</a:t>
              </a:r>
              <a:r>
                <a:rPr kumimoji="1" lang="en-US" altLang="ja-JP" sz="2400" b="1" baseline="30000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Arial" charset="0"/>
                  <a:ea typeface="MS PGothic" pitchFamily="34" charset="-128"/>
                </a:rPr>
                <a:t>2</a:t>
              </a:r>
              <a:r>
                <a:rPr kumimoji="1" lang="en-US" altLang="ja-JP" sz="2400" b="1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kumimoji="1" lang="en-US" altLang="ja-JP" sz="2400" b="1" baseline="-25000">
                  <a:solidFill>
                    <a:srgbClr val="00FF00"/>
                  </a:solidFill>
                  <a:latin typeface="Symbol" pitchFamily="18" charset="2"/>
                  <a:ea typeface="MS PGothic" pitchFamily="34" charset="-128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0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1835150" y="404813"/>
            <a:ext cx="56896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sz="4000" i="1" smtClean="0">
                <a:latin typeface="Arial" charset="0"/>
              </a:rPr>
              <a:t>Optimal Far Detector – Super Kamiokande</a:t>
            </a:r>
          </a:p>
        </p:txBody>
      </p:sp>
    </p:spTree>
    <p:extLst>
      <p:ext uri="{BB962C8B-B14F-4D97-AF65-F5344CB8AC3E}">
        <p14:creationId xmlns:p14="http://schemas.microsoft.com/office/powerpoint/2010/main" val="1288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tandard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738563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787900" y="5373688"/>
            <a:ext cx="3744913" cy="360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rot="-5400000">
            <a:off x="6209506" y="3302795"/>
            <a:ext cx="4645025" cy="1444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4248472" cy="5302250"/>
          </a:xfrm>
          <a:noFill/>
        </p:spPr>
        <p:txBody>
          <a:bodyPr/>
          <a:lstStyle/>
          <a:p>
            <a:pPr eaLnBrk="1" hangingPunct="1"/>
            <a:r>
              <a:rPr lang="en-GB" dirty="0" smtClean="0"/>
              <a:t>Neutrinos in the 1981 Standard: </a:t>
            </a:r>
          </a:p>
          <a:p>
            <a:pPr lvl="1" eaLnBrk="1" hangingPunct="1"/>
            <a:r>
              <a:rPr lang="en-GB" dirty="0"/>
              <a:t>T</a:t>
            </a:r>
            <a:r>
              <a:rPr lang="en-GB" dirty="0" smtClean="0"/>
              <a:t>hree neutrinos with a conserved lepton flavour number.</a:t>
            </a:r>
          </a:p>
          <a:p>
            <a:pPr lvl="1" eaLnBrk="1" hangingPunct="1"/>
            <a:r>
              <a:rPr lang="en-GB" dirty="0" smtClean="0"/>
              <a:t>Massless.</a:t>
            </a:r>
          </a:p>
          <a:p>
            <a:pPr lvl="1" eaLnBrk="1" hangingPunct="1"/>
            <a:r>
              <a:rPr lang="en-GB" dirty="0" smtClean="0"/>
              <a:t>Strictly Left-handed.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67159" y="188640"/>
            <a:ext cx="7957369" cy="8640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4400" dirty="0" smtClean="0"/>
              <a:t>The Standard Model (~1981)</a:t>
            </a:r>
            <a:endParaRPr lang="en-GB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32602" y="4889942"/>
            <a:ext cx="583813" cy="784830"/>
          </a:xfrm>
          <a:prstGeom prst="rect">
            <a:avLst/>
          </a:prstGeom>
          <a:solidFill>
            <a:srgbClr val="79CDEF"/>
          </a:solidFill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Handwriting" pitchFamily="66" charset="0"/>
              </a:rPr>
              <a:t>H</a:t>
            </a:r>
          </a:p>
          <a:p>
            <a:r>
              <a:rPr lang="en-GB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Higgs</a:t>
            </a:r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73804" y="3305037"/>
            <a:ext cx="842585" cy="956886"/>
            <a:chOff x="6773804" y="3305037"/>
            <a:chExt cx="842585" cy="956886"/>
          </a:xfrm>
        </p:grpSpPr>
        <p:sp>
          <p:nvSpPr>
            <p:cNvPr id="4" name="Oval 3"/>
            <p:cNvSpPr/>
            <p:nvPr/>
          </p:nvSpPr>
          <p:spPr bwMode="auto">
            <a:xfrm>
              <a:off x="6773804" y="3613851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52186" y="3305037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3413" y="2185700"/>
            <a:ext cx="909094" cy="862478"/>
            <a:chOff x="6763413" y="2185700"/>
            <a:chExt cx="909094" cy="862478"/>
          </a:xfrm>
        </p:grpSpPr>
        <p:sp>
          <p:nvSpPr>
            <p:cNvPr id="16" name="Oval 15"/>
            <p:cNvSpPr/>
            <p:nvPr/>
          </p:nvSpPr>
          <p:spPr bwMode="auto">
            <a:xfrm>
              <a:off x="6763413" y="24001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8304" y="2185700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52320" y="3140968"/>
            <a:ext cx="809849" cy="1110564"/>
            <a:chOff x="7452320" y="3140968"/>
            <a:chExt cx="809849" cy="1110564"/>
          </a:xfrm>
        </p:grpSpPr>
        <p:sp>
          <p:nvSpPr>
            <p:cNvPr id="19" name="Oval 18"/>
            <p:cNvSpPr/>
            <p:nvPr/>
          </p:nvSpPr>
          <p:spPr bwMode="auto">
            <a:xfrm>
              <a:off x="7452320" y="3603460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18429" y="3140968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28073" y="3985900"/>
            <a:ext cx="1104367" cy="862478"/>
            <a:chOff x="7428073" y="3985900"/>
            <a:chExt cx="1104367" cy="862478"/>
          </a:xfrm>
        </p:grpSpPr>
        <p:sp>
          <p:nvSpPr>
            <p:cNvPr id="20" name="Oval 19"/>
            <p:cNvSpPr/>
            <p:nvPr/>
          </p:nvSpPr>
          <p:spPr bwMode="auto">
            <a:xfrm>
              <a:off x="7428073" y="42003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88700" y="3985900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30690" y="4705980"/>
            <a:ext cx="1305806" cy="790470"/>
            <a:chOff x="7730690" y="4705980"/>
            <a:chExt cx="1305806" cy="790470"/>
          </a:xfrm>
        </p:grpSpPr>
        <p:sp>
          <p:nvSpPr>
            <p:cNvPr id="24" name="TextBox 23"/>
            <p:cNvSpPr txBox="1"/>
            <p:nvPr/>
          </p:nvSpPr>
          <p:spPr>
            <a:xfrm>
              <a:off x="8313221" y="4705980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730690" y="4848378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765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uild="p" bldLvl="2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68313" y="1125538"/>
            <a:ext cx="441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962400"/>
            <a:ext cx="3101975" cy="2887663"/>
            <a:chOff x="1965" y="365"/>
            <a:chExt cx="1954" cy="1811"/>
          </a:xfrm>
        </p:grpSpPr>
        <p:pic>
          <p:nvPicPr>
            <p:cNvPr id="17428" name="Picture 4" descr="d-numu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5" y="365"/>
              <a:ext cx="1954" cy="1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9" name="Text Box 5"/>
            <p:cNvSpPr txBox="1">
              <a:spLocks noChangeArrowheads="1"/>
            </p:cNvSpPr>
            <p:nvPr/>
          </p:nvSpPr>
          <p:spPr bwMode="auto">
            <a:xfrm>
              <a:off x="2016" y="923"/>
              <a:ext cx="282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3600" b="1">
                  <a:solidFill>
                    <a:srgbClr val="FF6600"/>
                  </a:solidFill>
                  <a:latin typeface="Symbol" pitchFamily="18" charset="2"/>
                  <a:ea typeface="MS PGothic" pitchFamily="34" charset="-128"/>
                </a:rPr>
                <a:t>m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062663" y="0"/>
            <a:ext cx="3081337" cy="2886075"/>
            <a:chOff x="96" y="377"/>
            <a:chExt cx="1941" cy="1799"/>
          </a:xfrm>
        </p:grpSpPr>
        <p:pic>
          <p:nvPicPr>
            <p:cNvPr id="17426" name="Picture 7" descr="d-n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" y="377"/>
              <a:ext cx="1941" cy="1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7" name="Text Box 8"/>
            <p:cNvSpPr txBox="1">
              <a:spLocks noChangeArrowheads="1"/>
            </p:cNvSpPr>
            <p:nvPr/>
          </p:nvSpPr>
          <p:spPr bwMode="auto">
            <a:xfrm>
              <a:off x="144" y="946"/>
              <a:ext cx="244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3600" b="1">
                  <a:solidFill>
                    <a:srgbClr val="FF6600"/>
                  </a:solidFill>
                  <a:ea typeface="MS PGothic" pitchFamily="34" charset="-128"/>
                </a:rPr>
                <a:t>e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033713" y="1981200"/>
            <a:ext cx="3095625" cy="2881313"/>
            <a:chOff x="3810" y="361"/>
            <a:chExt cx="1950" cy="1815"/>
          </a:xfrm>
        </p:grpSpPr>
        <p:pic>
          <p:nvPicPr>
            <p:cNvPr id="17424" name="Picture 10" descr="d-pi0-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361"/>
              <a:ext cx="1950" cy="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5" name="Text Box 11"/>
            <p:cNvSpPr txBox="1">
              <a:spLocks noChangeArrowheads="1"/>
            </p:cNvSpPr>
            <p:nvPr/>
          </p:nvSpPr>
          <p:spPr bwMode="auto">
            <a:xfrm>
              <a:off x="3888" y="971"/>
              <a:ext cx="3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ja-JP" sz="3600" b="1">
                  <a:solidFill>
                    <a:srgbClr val="FF6600"/>
                  </a:solidFill>
                  <a:latin typeface="Symbol" pitchFamily="18" charset="2"/>
                  <a:ea typeface="MS PGothic" pitchFamily="34" charset="-128"/>
                </a:rPr>
                <a:t>p</a:t>
              </a:r>
              <a:r>
                <a:rPr kumimoji="1" lang="en-US" altLang="ja-JP" sz="3600" b="1" baseline="30000">
                  <a:solidFill>
                    <a:srgbClr val="FF6600"/>
                  </a:solidFill>
                  <a:ea typeface="MS PGothic" pitchFamily="34" charset="-128"/>
                </a:rPr>
                <a:t>0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17488" y="2209800"/>
            <a:ext cx="2613025" cy="2057400"/>
            <a:chOff x="137" y="1392"/>
            <a:chExt cx="1646" cy="1296"/>
          </a:xfrm>
        </p:grpSpPr>
        <p:sp>
          <p:nvSpPr>
            <p:cNvPr id="17422" name="Text Box 13"/>
            <p:cNvSpPr txBox="1">
              <a:spLocks noChangeArrowheads="1"/>
            </p:cNvSpPr>
            <p:nvPr/>
          </p:nvSpPr>
          <p:spPr bwMode="auto">
            <a:xfrm>
              <a:off x="137" y="1392"/>
              <a:ext cx="1646" cy="993"/>
            </a:xfrm>
            <a:prstGeom prst="rect">
              <a:avLst/>
            </a:prstGeom>
            <a:noFill/>
            <a:ln w="222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latin typeface="Symbol" pitchFamily="18" charset="2"/>
                </a:rPr>
                <a:t>n</a:t>
              </a:r>
              <a:r>
                <a:rPr lang="en-GB" sz="3200" baseline="-25000">
                  <a:latin typeface="Symbol" pitchFamily="18" charset="2"/>
                </a:rPr>
                <a:t>m</a:t>
              </a:r>
              <a:r>
                <a:rPr lang="en-GB" sz="3200"/>
                <a:t> </a:t>
              </a:r>
            </a:p>
            <a:p>
              <a:r>
                <a:rPr lang="en-GB" sz="3200"/>
                <a:t>disappearance </a:t>
              </a:r>
            </a:p>
            <a:p>
              <a:r>
                <a:rPr lang="en-GB" sz="3200"/>
                <a:t>signal</a:t>
              </a:r>
            </a:p>
          </p:txBody>
        </p:sp>
        <p:sp>
          <p:nvSpPr>
            <p:cNvPr id="17423" name="Line 14"/>
            <p:cNvSpPr>
              <a:spLocks noChangeShapeType="1"/>
            </p:cNvSpPr>
            <p:nvPr/>
          </p:nvSpPr>
          <p:spPr bwMode="auto">
            <a:xfrm>
              <a:off x="480" y="2232"/>
              <a:ext cx="144" cy="456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702425" y="2743200"/>
            <a:ext cx="2138363" cy="1804988"/>
            <a:chOff x="4222" y="1728"/>
            <a:chExt cx="1347" cy="1137"/>
          </a:xfrm>
        </p:grpSpPr>
        <p:sp>
          <p:nvSpPr>
            <p:cNvPr id="17420" name="Text Box 16"/>
            <p:cNvSpPr txBox="1">
              <a:spLocks noChangeArrowheads="1"/>
            </p:cNvSpPr>
            <p:nvPr/>
          </p:nvSpPr>
          <p:spPr bwMode="auto">
            <a:xfrm>
              <a:off x="4222" y="1872"/>
              <a:ext cx="1347" cy="993"/>
            </a:xfrm>
            <a:prstGeom prst="rect">
              <a:avLst/>
            </a:prstGeom>
            <a:noFill/>
            <a:ln w="222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>
                  <a:latin typeface="Symbol" pitchFamily="18" charset="2"/>
                </a:rPr>
                <a:t>n</a:t>
              </a:r>
              <a:r>
                <a:rPr lang="en-GB" sz="3200" baseline="-25000"/>
                <a:t>e</a:t>
              </a:r>
              <a:r>
                <a:rPr lang="en-GB" sz="3200"/>
                <a:t> </a:t>
              </a:r>
            </a:p>
            <a:p>
              <a:r>
                <a:rPr lang="en-GB" sz="3200"/>
                <a:t>appearance </a:t>
              </a:r>
            </a:p>
            <a:p>
              <a:r>
                <a:rPr lang="en-GB" sz="3200"/>
                <a:t>signal</a:t>
              </a:r>
            </a:p>
          </p:txBody>
        </p:sp>
        <p:sp>
          <p:nvSpPr>
            <p:cNvPr id="17421" name="Line 17"/>
            <p:cNvSpPr>
              <a:spLocks noChangeShapeType="1"/>
            </p:cNvSpPr>
            <p:nvPr/>
          </p:nvSpPr>
          <p:spPr bwMode="auto">
            <a:xfrm flipV="1">
              <a:off x="4992" y="1728"/>
              <a:ext cx="96" cy="384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430588" y="198438"/>
            <a:ext cx="2295525" cy="2392362"/>
            <a:chOff x="2161" y="125"/>
            <a:chExt cx="1446" cy="1507"/>
          </a:xfrm>
        </p:grpSpPr>
        <p:sp>
          <p:nvSpPr>
            <p:cNvPr id="17418" name="Text Box 19"/>
            <p:cNvSpPr txBox="1">
              <a:spLocks noChangeArrowheads="1"/>
            </p:cNvSpPr>
            <p:nvPr/>
          </p:nvSpPr>
          <p:spPr bwMode="auto">
            <a:xfrm>
              <a:off x="2161" y="125"/>
              <a:ext cx="1446" cy="993"/>
            </a:xfrm>
            <a:prstGeom prst="rect">
              <a:avLst/>
            </a:prstGeom>
            <a:noFill/>
            <a:ln w="222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/>
                <a:t>Background </a:t>
              </a:r>
            </a:p>
            <a:p>
              <a:r>
                <a:rPr lang="en-GB" sz="3200"/>
                <a:t>from NC</a:t>
              </a:r>
            </a:p>
            <a:p>
              <a:r>
                <a:rPr lang="en-GB" sz="3200"/>
                <a:t>interactions</a:t>
              </a:r>
            </a:p>
          </p:txBody>
        </p:sp>
        <p:sp>
          <p:nvSpPr>
            <p:cNvPr id="17419" name="Line 20"/>
            <p:cNvSpPr>
              <a:spLocks noChangeShapeType="1"/>
            </p:cNvSpPr>
            <p:nvPr/>
          </p:nvSpPr>
          <p:spPr bwMode="auto">
            <a:xfrm flipH="1">
              <a:off x="2400" y="1152"/>
              <a:ext cx="96" cy="480"/>
            </a:xfrm>
            <a:prstGeom prst="line">
              <a:avLst/>
            </a:prstGeom>
            <a:noFill/>
            <a:ln w="22225">
              <a:solidFill>
                <a:srgbClr val="66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17" name="Text Box 21"/>
          <p:cNvSpPr txBox="1">
            <a:spLocks noChangeArrowheads="1"/>
          </p:cNvSpPr>
          <p:nvPr/>
        </p:nvSpPr>
        <p:spPr bwMode="auto">
          <a:xfrm>
            <a:off x="3419475" y="5041900"/>
            <a:ext cx="5330825" cy="18161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In this energy range, Super Kamiokande well understood,</a:t>
            </a:r>
          </a:p>
          <a:p>
            <a:r>
              <a:rPr lang="en-GB"/>
              <a:t>Excellent for separating </a:t>
            </a:r>
          </a:p>
          <a:p>
            <a:r>
              <a:rPr lang="en-GB"/>
              <a:t>electrons, </a:t>
            </a:r>
            <a:r>
              <a:rPr lang="en-GB">
                <a:latin typeface="Symbol" pitchFamily="18" charset="2"/>
              </a:rPr>
              <a:t>m</a:t>
            </a:r>
            <a:r>
              <a:rPr lang="en-GB"/>
              <a:t>, </a:t>
            </a:r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04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 rot="-5400000">
            <a:off x="-1684337" y="3894137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66"/>
                </a:solidFill>
              </a:rPr>
              <a:t>Data compiled by G.Zeller, hep-ex/0312061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i="1">
                <a:latin typeface="Arial" charset="0"/>
              </a:rPr>
              <a:t>Cross sections are poorly known in range 0.1-10 GeV</a:t>
            </a:r>
            <a:endParaRPr lang="en-GB" sz="3200" i="1" baseline="-25000">
              <a:latin typeface="Arial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447800"/>
            <a:ext cx="4822825" cy="50292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60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 rot="-5400000">
            <a:off x="-1684337" y="3894137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66"/>
                </a:solidFill>
              </a:rPr>
              <a:t>Data compiled by G.Zeller, hep-ex/0312061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i="1">
                <a:latin typeface="Arial" charset="0"/>
              </a:rPr>
              <a:t>Cross sections are poorly known in range 0.1-10 GeV</a:t>
            </a:r>
            <a:endParaRPr lang="en-GB" sz="3200" i="1" baseline="-25000">
              <a:latin typeface="Arial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375" y="1600200"/>
            <a:ext cx="5127625" cy="49911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7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 rot="-5400000">
            <a:off x="-1684337" y="3894137"/>
            <a:ext cx="4679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0066"/>
                </a:solidFill>
              </a:rPr>
              <a:t>Data compiled by G.Zeller, hep-ex/0312061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50" y="1731963"/>
            <a:ext cx="4089400" cy="419100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68863" y="1752600"/>
            <a:ext cx="4198937" cy="4186238"/>
            <a:chOff x="2832" y="1104"/>
            <a:chExt cx="2645" cy="2637"/>
          </a:xfrm>
        </p:grpSpPr>
        <p:pic>
          <p:nvPicPr>
            <p:cNvPr id="2355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32" y="1104"/>
              <a:ext cx="2645" cy="263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</p:pic>
        <p:sp>
          <p:nvSpPr>
            <p:cNvPr id="23560" name="Rectangle 6"/>
            <p:cNvSpPr>
              <a:spLocks noChangeArrowheads="1"/>
            </p:cNvSpPr>
            <p:nvPr/>
          </p:nvSpPr>
          <p:spPr bwMode="auto">
            <a:xfrm>
              <a:off x="4080" y="2544"/>
              <a:ext cx="96" cy="480"/>
            </a:xfrm>
            <a:prstGeom prst="rect">
              <a:avLst/>
            </a:prstGeom>
            <a:solidFill>
              <a:srgbClr val="FFFFFF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609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8863" y="1752600"/>
            <a:ext cx="4198937" cy="4186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200" i="1">
                <a:latin typeface="Arial" charset="0"/>
              </a:rPr>
              <a:t>Some are worse than others…</a:t>
            </a:r>
            <a:endParaRPr lang="en-GB" sz="3200" i="1" baseline="-25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6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27383"/>
            <a:ext cx="7026867" cy="54006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  <p:pic>
        <p:nvPicPr>
          <p:cNvPr id="3" name="Picture 2" descr="run32profi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766283"/>
            <a:ext cx="3635896" cy="2091717"/>
          </a:xfrm>
          <a:prstGeom prst="rect">
            <a:avLst/>
          </a:prstGeom>
        </p:spPr>
      </p:pic>
      <p:pic>
        <p:nvPicPr>
          <p:cNvPr id="4" name="Picture 3" descr="Plot_for_paper_INGRIDrate_day_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109" y="5229200"/>
            <a:ext cx="4259939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471488"/>
            <a:ext cx="7696200" cy="591502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6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781"/>
            <a:ext cx="9412846" cy="666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432" y="6577607"/>
            <a:ext cx="4010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1407B9"/>
                </a:solidFill>
              </a:rPr>
              <a:t>Slides from </a:t>
            </a:r>
            <a:r>
              <a:rPr lang="en-GB" sz="1400" dirty="0" err="1" smtClean="0">
                <a:solidFill>
                  <a:srgbClr val="1407B9"/>
                </a:solidFill>
              </a:rPr>
              <a:t>Sakashita</a:t>
            </a:r>
            <a:r>
              <a:rPr lang="en-GB" sz="1400" dirty="0" smtClean="0">
                <a:solidFill>
                  <a:srgbClr val="1407B9"/>
                </a:solidFill>
              </a:rPr>
              <a:t>-san’s presentation at ICHEP12</a:t>
            </a:r>
            <a:endParaRPr lang="en-GB" sz="1400" dirty="0">
              <a:solidFill>
                <a:srgbClr val="1407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514611" cy="67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56236" y="6309320"/>
            <a:ext cx="4248472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Analysis uses 3.06 x 10</a:t>
            </a:r>
            <a:r>
              <a:rPr lang="en-GB" sz="2400" baseline="30000" dirty="0" smtClean="0"/>
              <a:t>20 </a:t>
            </a:r>
            <a:r>
              <a:rPr lang="en-GB" sz="2400" dirty="0" smtClean="0"/>
              <a:t>POT</a:t>
            </a:r>
          </a:p>
        </p:txBody>
      </p:sp>
    </p:spTree>
    <p:extLst>
      <p:ext uri="{BB962C8B-B14F-4D97-AF65-F5344CB8AC3E}">
        <p14:creationId xmlns:p14="http://schemas.microsoft.com/office/powerpoint/2010/main" val="781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" y="295922"/>
            <a:ext cx="9138643" cy="66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4677" y="2420888"/>
            <a:ext cx="432048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Analysis uses 1.43 x 10</a:t>
            </a:r>
            <a:r>
              <a:rPr lang="en-GB" sz="2400" baseline="30000" dirty="0" smtClean="0"/>
              <a:t>20 </a:t>
            </a:r>
            <a:r>
              <a:rPr lang="en-GB" sz="2400" dirty="0" smtClean="0"/>
              <a:t>POT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55576" y="6381328"/>
            <a:ext cx="5328592" cy="36004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286" y="6256395"/>
            <a:ext cx="7983122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As of this morning, 4.811 x 10</a:t>
            </a:r>
            <a:r>
              <a:rPr lang="en-GB" sz="2400" baseline="30000" dirty="0" smtClean="0"/>
              <a:t>20 </a:t>
            </a:r>
            <a:r>
              <a:rPr lang="en-GB" sz="2400" dirty="0" smtClean="0"/>
              <a:t>POT, more results soon…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213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2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302533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CCCCFF"/>
                </a:solidFill>
                <a:latin typeface="Haettenschweiler" pitchFamily="34" charset="0"/>
              </a:rPr>
              <a:t>Dave Wark </a:t>
            </a:r>
          </a:p>
        </p:txBody>
      </p:sp>
      <p:sp>
        <p:nvSpPr>
          <p:cNvPr id="1302535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772400" cy="1143000"/>
          </a:xfrm>
          <a:noFill/>
          <a:ln/>
        </p:spPr>
        <p:txBody>
          <a:bodyPr/>
          <a:lstStyle/>
          <a:p>
            <a:r>
              <a:rPr lang="en-GB" sz="3200" i="1">
                <a:latin typeface="Arial" charset="0"/>
              </a:rPr>
              <a:t>Effect of 3</a:t>
            </a:r>
            <a:r>
              <a:rPr lang="en-GB" sz="3200" i="1">
                <a:latin typeface="Symbol" pitchFamily="18" charset="2"/>
              </a:rPr>
              <a:t>n</a:t>
            </a:r>
            <a:r>
              <a:rPr lang="en-GB" sz="3200" i="1">
                <a:latin typeface="Arial" charset="0"/>
              </a:rPr>
              <a:t> on reactor disappearance</a:t>
            </a:r>
          </a:p>
        </p:txBody>
      </p:sp>
      <p:pic>
        <p:nvPicPr>
          <p:cNvPr id="1302537" name="Picture 9" descr="kam_sup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685800"/>
            <a:ext cx="4381500" cy="3292475"/>
          </a:xfrm>
          <a:prstGeom prst="rect">
            <a:avLst/>
          </a:prstGeom>
          <a:noFill/>
        </p:spPr>
      </p:pic>
      <p:graphicFrame>
        <p:nvGraphicFramePr>
          <p:cNvPr id="1302539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276725" y="3567113"/>
          <a:ext cx="4638675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24" name="ワークシート" r:id="rId5" imgW="5778500" imgH="3530600" progId="Excel.Sheet.8">
                  <p:embed/>
                </p:oleObj>
              </mc:Choice>
              <mc:Fallback>
                <p:oleObj name="ワークシート" r:id="rId5" imgW="5778500" imgH="3530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5" y="3567113"/>
                        <a:ext cx="4638675" cy="283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2541" name="Line 13"/>
          <p:cNvSpPr>
            <a:spLocks noChangeShapeType="1"/>
          </p:cNvSpPr>
          <p:nvPr/>
        </p:nvSpPr>
        <p:spPr bwMode="auto">
          <a:xfrm>
            <a:off x="4587875" y="2435225"/>
            <a:ext cx="16764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302542" name="Line 14"/>
          <p:cNvSpPr>
            <a:spLocks noChangeShapeType="1"/>
          </p:cNvSpPr>
          <p:nvPr/>
        </p:nvSpPr>
        <p:spPr bwMode="auto">
          <a:xfrm>
            <a:off x="6530975" y="2425700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081213" y="3944938"/>
            <a:ext cx="4167187" cy="519112"/>
            <a:chOff x="1311" y="2485"/>
            <a:chExt cx="2625" cy="327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1311" y="2485"/>
              <a:ext cx="2625" cy="327"/>
              <a:chOff x="1311" y="2485"/>
              <a:chExt cx="2625" cy="327"/>
            </a:xfrm>
          </p:grpSpPr>
          <p:sp>
            <p:nvSpPr>
              <p:cNvPr id="1302544" name="Line 16"/>
              <p:cNvSpPr>
                <a:spLocks noChangeShapeType="1"/>
              </p:cNvSpPr>
              <p:nvPr/>
            </p:nvSpPr>
            <p:spPr bwMode="auto">
              <a:xfrm flipH="1">
                <a:off x="2069" y="2605"/>
                <a:ext cx="1062" cy="0"/>
              </a:xfrm>
              <a:prstGeom prst="line">
                <a:avLst/>
              </a:prstGeom>
              <a:noFill/>
              <a:ln w="28575">
                <a:solidFill>
                  <a:srgbClr val="00CC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302545" name="Line 17"/>
              <p:cNvSpPr>
                <a:spLocks noChangeShapeType="1"/>
              </p:cNvSpPr>
              <p:nvPr/>
            </p:nvSpPr>
            <p:spPr bwMode="auto">
              <a:xfrm flipH="1">
                <a:off x="2112" y="2719"/>
                <a:ext cx="1824" cy="6"/>
              </a:xfrm>
              <a:prstGeom prst="line">
                <a:avLst/>
              </a:prstGeom>
              <a:noFill/>
              <a:ln w="28575">
                <a:solidFill>
                  <a:srgbClr val="00CC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302546" name="Text Box 18"/>
              <p:cNvSpPr txBox="1">
                <a:spLocks noChangeArrowheads="1"/>
              </p:cNvSpPr>
              <p:nvPr/>
            </p:nvSpPr>
            <p:spPr bwMode="auto">
              <a:xfrm>
                <a:off x="1311" y="2485"/>
                <a:ext cx="834" cy="32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ja-JP">
                    <a:solidFill>
                      <a:srgbClr val="FFFF00"/>
                    </a:solidFill>
                    <a:ea typeface="ＭＳ Ｐゴシック" pitchFamily="50" charset="-128"/>
                  </a:rPr>
                  <a:t>sin</a:t>
                </a:r>
                <a:r>
                  <a:rPr kumimoji="1" lang="en-US" altLang="ja-JP" baseline="30000">
                    <a:solidFill>
                      <a:srgbClr val="FFFF00"/>
                    </a:solidFill>
                    <a:ea typeface="ＭＳ Ｐゴシック" pitchFamily="50" charset="-128"/>
                  </a:rPr>
                  <a:t>2</a:t>
                </a:r>
                <a:r>
                  <a:rPr kumimoji="1" lang="en-US" altLang="ja-JP">
                    <a:solidFill>
                      <a:srgbClr val="FFFF00"/>
                    </a:solidFill>
                    <a:ea typeface="ＭＳ Ｐゴシック" pitchFamily="50" charset="-128"/>
                  </a:rPr>
                  <a:t>2</a:t>
                </a:r>
                <a:r>
                  <a:rPr kumimoji="1" lang="en-US" altLang="ja-JP" i="1">
                    <a:solidFill>
                      <a:srgbClr val="FFFF00"/>
                    </a:solidFill>
                    <a:latin typeface="Symbol" pitchFamily="18" charset="2"/>
                    <a:ea typeface="ＭＳ Ｐゴシック" pitchFamily="50" charset="-128"/>
                  </a:rPr>
                  <a:t>q</a:t>
                </a:r>
                <a:r>
                  <a:rPr kumimoji="1" lang="en-US" altLang="ja-JP" baseline="-25000">
                    <a:solidFill>
                      <a:srgbClr val="FFFF00"/>
                    </a:solidFill>
                    <a:ea typeface="ＭＳ Ｐゴシック" pitchFamily="50" charset="-128"/>
                  </a:rPr>
                  <a:t>13</a:t>
                </a:r>
              </a:p>
            </p:txBody>
          </p:sp>
        </p:grpSp>
        <p:sp>
          <p:nvSpPr>
            <p:cNvPr id="1302547" name="Line 19"/>
            <p:cNvSpPr>
              <a:spLocks noChangeShapeType="1"/>
            </p:cNvSpPr>
            <p:nvPr/>
          </p:nvSpPr>
          <p:spPr bwMode="auto">
            <a:xfrm>
              <a:off x="2145" y="2607"/>
              <a:ext cx="0" cy="12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en-GB"/>
            </a:p>
          </p:txBody>
        </p:sp>
      </p:grpSp>
      <p:sp>
        <p:nvSpPr>
          <p:cNvPr id="1302552" name="Text Box 24"/>
          <p:cNvSpPr txBox="1">
            <a:spLocks noChangeArrowheads="1"/>
          </p:cNvSpPr>
          <p:nvPr/>
        </p:nvSpPr>
        <p:spPr bwMode="auto">
          <a:xfrm>
            <a:off x="914400" y="4724400"/>
            <a:ext cx="2936875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Measure this small deficit. Due to </a:t>
            </a:r>
            <a:r>
              <a:rPr kumimoji="1" lang="en-US" altLang="ja-JP" sz="2000">
                <a:solidFill>
                  <a:srgbClr val="FF3300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m</a:t>
            </a:r>
            <a:r>
              <a:rPr kumimoji="1" lang="en-US" altLang="ja-JP" sz="2000" baseline="30000">
                <a:solidFill>
                  <a:srgbClr val="FF3300"/>
                </a:solidFill>
                <a:ea typeface="ＭＳ Ｐゴシック" pitchFamily="50" charset="-128"/>
              </a:rPr>
              <a:t>2</a:t>
            </a:r>
            <a:r>
              <a:rPr kumimoji="1" lang="en-US" altLang="ja-JP" sz="2000" baseline="-25000">
                <a:solidFill>
                  <a:srgbClr val="FF3300"/>
                </a:solidFill>
                <a:ea typeface="ＭＳ Ｐゴシック" pitchFamily="50" charset="-128"/>
              </a:rPr>
              <a:t>12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&lt;</a:t>
            </a:r>
            <a:r>
              <a:rPr kumimoji="1" lang="en-US" altLang="ja-JP" sz="2000">
                <a:solidFill>
                  <a:srgbClr val="FF3300"/>
                </a:solidFill>
                <a:latin typeface="Symbol" pitchFamily="18" charset="2"/>
                <a:ea typeface="ＭＳ Ｐゴシック" pitchFamily="50" charset="-128"/>
              </a:rPr>
              <a:t>D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m</a:t>
            </a:r>
            <a:r>
              <a:rPr kumimoji="1" lang="en-US" altLang="ja-JP" sz="2000" baseline="30000">
                <a:solidFill>
                  <a:srgbClr val="FF3300"/>
                </a:solidFill>
                <a:ea typeface="ＭＳ Ｐゴシック" pitchFamily="50" charset="-128"/>
              </a:rPr>
              <a:t>2</a:t>
            </a:r>
            <a:r>
              <a:rPr kumimoji="1" lang="en-US" altLang="ja-JP" sz="2000" baseline="-25000">
                <a:solidFill>
                  <a:srgbClr val="FF3300"/>
                </a:solidFill>
                <a:ea typeface="ＭＳ Ｐゴシック" pitchFamily="50" charset="-128"/>
              </a:rPr>
              <a:t>23(13)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, this is almost pure </a:t>
            </a:r>
            <a:r>
              <a:rPr kumimoji="1" lang="en-US" altLang="ja-JP" sz="2000" i="1">
                <a:solidFill>
                  <a:srgbClr val="FF3300"/>
                </a:solidFill>
                <a:latin typeface="Symbol" pitchFamily="18" charset="2"/>
                <a:ea typeface="ＭＳ Ｐゴシック" pitchFamily="50" charset="-128"/>
              </a:rPr>
              <a:t>q</a:t>
            </a:r>
            <a:r>
              <a:rPr kumimoji="1" lang="en-US" altLang="ja-JP" sz="2000" baseline="-25000">
                <a:solidFill>
                  <a:srgbClr val="FF3300"/>
                </a:solidFill>
                <a:ea typeface="ＭＳ Ｐゴシック" pitchFamily="50" charset="-128"/>
              </a:rPr>
              <a:t>13</a:t>
            </a:r>
            <a:r>
              <a:rPr kumimoji="1" lang="en-US" altLang="ja-JP" sz="2000">
                <a:solidFill>
                  <a:srgbClr val="FF3300"/>
                </a:solidFill>
                <a:ea typeface="ＭＳ Ｐゴシック" pitchFamily="50" charset="-128"/>
              </a:rPr>
              <a:t> measurement</a:t>
            </a:r>
          </a:p>
        </p:txBody>
      </p:sp>
      <p:sp>
        <p:nvSpPr>
          <p:cNvPr id="1302561" name="Text Box 33"/>
          <p:cNvSpPr txBox="1">
            <a:spLocks noChangeArrowheads="1"/>
          </p:cNvSpPr>
          <p:nvPr/>
        </p:nvSpPr>
        <p:spPr bwMode="auto">
          <a:xfrm rot="-5400000">
            <a:off x="8088312" y="4862513"/>
            <a:ext cx="1838325" cy="3048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FF00"/>
                </a:solidFill>
              </a:rPr>
              <a:t>Figure from Josh Klein</a:t>
            </a:r>
          </a:p>
        </p:txBody>
      </p:sp>
      <p:sp>
        <p:nvSpPr>
          <p:cNvPr id="1302565" name="Text Box 37"/>
          <p:cNvSpPr txBox="1">
            <a:spLocks noChangeArrowheads="1"/>
          </p:cNvSpPr>
          <p:nvPr/>
        </p:nvSpPr>
        <p:spPr bwMode="auto">
          <a:xfrm>
            <a:off x="5029200" y="1295400"/>
            <a:ext cx="3527425" cy="137318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Disappearance on very </a:t>
            </a:r>
          </a:p>
          <a:p>
            <a:r>
              <a:rPr lang="en-GB">
                <a:solidFill>
                  <a:srgbClr val="FFFF00"/>
                </a:solidFill>
              </a:rPr>
              <a:t>short baselines – </a:t>
            </a:r>
          </a:p>
          <a:p>
            <a:r>
              <a:rPr lang="en-GB">
                <a:solidFill>
                  <a:srgbClr val="FFFF00"/>
                </a:solidFill>
              </a:rPr>
              <a:t>no MSW, no CP viol</a:t>
            </a:r>
          </a:p>
        </p:txBody>
      </p:sp>
    </p:spTree>
    <p:extLst>
      <p:ext uri="{BB962C8B-B14F-4D97-AF65-F5344CB8AC3E}">
        <p14:creationId xmlns:p14="http://schemas.microsoft.com/office/powerpoint/2010/main" val="30320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tandard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738563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787900" y="5373688"/>
            <a:ext cx="3744913" cy="360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rot="-5400000">
            <a:off x="6209506" y="3302795"/>
            <a:ext cx="4645025" cy="1444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4248472" cy="5302250"/>
          </a:xfrm>
          <a:noFill/>
        </p:spPr>
        <p:txBody>
          <a:bodyPr/>
          <a:lstStyle/>
          <a:p>
            <a:pPr eaLnBrk="1" hangingPunct="1"/>
            <a:r>
              <a:rPr lang="en-GB" dirty="0" smtClean="0"/>
              <a:t>Neutrinos in the 1981 Standard: </a:t>
            </a:r>
          </a:p>
          <a:p>
            <a:pPr lvl="1" eaLnBrk="1" hangingPunct="1"/>
            <a:r>
              <a:rPr lang="en-GB" dirty="0"/>
              <a:t>T</a:t>
            </a:r>
            <a:r>
              <a:rPr lang="en-GB" dirty="0" smtClean="0"/>
              <a:t>hree neutrinos with a conserved lepton flavour number.</a:t>
            </a:r>
          </a:p>
          <a:p>
            <a:pPr lvl="1" eaLnBrk="1" hangingPunct="1"/>
            <a:r>
              <a:rPr lang="en-GB" dirty="0" smtClean="0"/>
              <a:t>Massless.</a:t>
            </a:r>
          </a:p>
          <a:p>
            <a:pPr lvl="1" eaLnBrk="1" hangingPunct="1"/>
            <a:r>
              <a:rPr lang="en-GB" dirty="0" smtClean="0"/>
              <a:t>Strictly Left-handed.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67159" y="188640"/>
            <a:ext cx="7957369" cy="8640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GB" sz="4400" dirty="0" smtClean="0"/>
              <a:t>The Standard Model (~now)</a:t>
            </a:r>
            <a:endParaRPr lang="en-GB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732602" y="4889942"/>
            <a:ext cx="583813" cy="784830"/>
          </a:xfrm>
          <a:prstGeom prst="rect">
            <a:avLst/>
          </a:prstGeom>
          <a:solidFill>
            <a:srgbClr val="79CDEF"/>
          </a:solidFill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Handwriting" pitchFamily="66" charset="0"/>
              </a:rPr>
              <a:t>H</a:t>
            </a:r>
          </a:p>
          <a:p>
            <a:r>
              <a:rPr lang="en-GB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Higgs</a:t>
            </a:r>
            <a:endParaRPr lang="en-GB" sz="9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73804" y="3305037"/>
            <a:ext cx="842585" cy="956886"/>
            <a:chOff x="6773804" y="3305037"/>
            <a:chExt cx="842585" cy="956886"/>
          </a:xfrm>
        </p:grpSpPr>
        <p:sp>
          <p:nvSpPr>
            <p:cNvPr id="4" name="Oval 3"/>
            <p:cNvSpPr/>
            <p:nvPr/>
          </p:nvSpPr>
          <p:spPr bwMode="auto">
            <a:xfrm>
              <a:off x="6773804" y="3613851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52186" y="3305037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3413" y="2185700"/>
            <a:ext cx="909094" cy="862478"/>
            <a:chOff x="6763413" y="2185700"/>
            <a:chExt cx="909094" cy="862478"/>
          </a:xfrm>
        </p:grpSpPr>
        <p:sp>
          <p:nvSpPr>
            <p:cNvPr id="16" name="Oval 15"/>
            <p:cNvSpPr/>
            <p:nvPr/>
          </p:nvSpPr>
          <p:spPr bwMode="auto">
            <a:xfrm>
              <a:off x="6763413" y="24001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08304" y="2185700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52320" y="3140968"/>
            <a:ext cx="809849" cy="1110564"/>
            <a:chOff x="7452320" y="3140968"/>
            <a:chExt cx="809849" cy="1110564"/>
          </a:xfrm>
        </p:grpSpPr>
        <p:sp>
          <p:nvSpPr>
            <p:cNvPr id="19" name="Oval 18"/>
            <p:cNvSpPr/>
            <p:nvPr/>
          </p:nvSpPr>
          <p:spPr bwMode="auto">
            <a:xfrm>
              <a:off x="7452320" y="3603460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18429" y="3140968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28073" y="3985900"/>
            <a:ext cx="1104367" cy="862478"/>
            <a:chOff x="7428073" y="3985900"/>
            <a:chExt cx="1104367" cy="862478"/>
          </a:xfrm>
        </p:grpSpPr>
        <p:sp>
          <p:nvSpPr>
            <p:cNvPr id="20" name="Oval 19"/>
            <p:cNvSpPr/>
            <p:nvPr/>
          </p:nvSpPr>
          <p:spPr bwMode="auto">
            <a:xfrm>
              <a:off x="7428073" y="4200306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88700" y="3985900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30690" y="4705980"/>
            <a:ext cx="1305806" cy="790470"/>
            <a:chOff x="7730690" y="4705980"/>
            <a:chExt cx="1305806" cy="790470"/>
          </a:xfrm>
        </p:grpSpPr>
        <p:sp>
          <p:nvSpPr>
            <p:cNvPr id="24" name="TextBox 23"/>
            <p:cNvSpPr txBox="1"/>
            <p:nvPr/>
          </p:nvSpPr>
          <p:spPr>
            <a:xfrm>
              <a:off x="8313221" y="4705980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???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730690" y="4848378"/>
              <a:ext cx="648072" cy="648072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7796" y="1209382"/>
            <a:ext cx="4032448" cy="4269254"/>
            <a:chOff x="557796" y="1209382"/>
            <a:chExt cx="4032448" cy="4269254"/>
          </a:xfrm>
        </p:grpSpPr>
        <p:sp>
          <p:nvSpPr>
            <p:cNvPr id="28" name="Oval 27"/>
            <p:cNvSpPr/>
            <p:nvPr/>
          </p:nvSpPr>
          <p:spPr bwMode="auto">
            <a:xfrm>
              <a:off x="899592" y="1674843"/>
              <a:ext cx="3348857" cy="3338333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Multiply 9"/>
            <p:cNvSpPr/>
            <p:nvPr/>
          </p:nvSpPr>
          <p:spPr bwMode="auto">
            <a:xfrm>
              <a:off x="557796" y="1209382"/>
              <a:ext cx="4032448" cy="4269254"/>
            </a:xfrm>
            <a:prstGeom prst="mathMultiply">
              <a:avLst/>
            </a:prstGeom>
            <a:solidFill>
              <a:srgbClr val="FF0000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015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65" y="0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Double </a:t>
            </a:r>
            <a:r>
              <a:rPr lang="en-GB" dirty="0" err="1" smtClean="0">
                <a:solidFill>
                  <a:schemeClr val="accent6"/>
                </a:solidFill>
              </a:rPr>
              <a:t>Chooz</a:t>
            </a:r>
            <a:r>
              <a:rPr lang="en-GB" dirty="0" smtClean="0">
                <a:solidFill>
                  <a:schemeClr val="accent6"/>
                </a:solidFill>
              </a:rPr>
              <a:t> Results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35896" y="3356992"/>
            <a:ext cx="792088" cy="792088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489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4355976" cy="267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81431" y="3246075"/>
            <a:ext cx="3886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smtClean="0">
                <a:solidFill>
                  <a:schemeClr val="accent2"/>
                </a:solidFill>
              </a:rPr>
              <a:t>Currently only far detector, so</a:t>
            </a:r>
          </a:p>
          <a:p>
            <a:pPr algn="l"/>
            <a:r>
              <a:rPr lang="en-GB" sz="2400" dirty="0" smtClean="0">
                <a:solidFill>
                  <a:schemeClr val="accent2"/>
                </a:solidFill>
              </a:rPr>
              <a:t>use </a:t>
            </a:r>
            <a:r>
              <a:rPr lang="en-GB" sz="2400" dirty="0" err="1" smtClean="0">
                <a:solidFill>
                  <a:schemeClr val="accent2"/>
                </a:solidFill>
              </a:rPr>
              <a:t>Bugey</a:t>
            </a:r>
            <a:r>
              <a:rPr lang="en-GB" sz="2400" dirty="0" smtClean="0">
                <a:solidFill>
                  <a:schemeClr val="accent2"/>
                </a:solidFill>
              </a:rPr>
              <a:t> results for norm.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8489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600400" cy="409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88740"/>
            <a:ext cx="4355132" cy="64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0" y="4104456"/>
            <a:ext cx="4503691" cy="2708920"/>
            <a:chOff x="0" y="4104456"/>
            <a:chExt cx="4503691" cy="2708920"/>
          </a:xfrm>
        </p:grpSpPr>
        <p:pic>
          <p:nvPicPr>
            <p:cNvPr id="8489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104456"/>
              <a:ext cx="4503691" cy="2348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tangle 27"/>
            <p:cNvSpPr/>
            <p:nvPr/>
          </p:nvSpPr>
          <p:spPr bwMode="auto">
            <a:xfrm>
              <a:off x="2555776" y="6250012"/>
              <a:ext cx="792088" cy="432048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275856" y="6381328"/>
              <a:ext cx="432048" cy="432048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2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74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139952" cy="27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7179" y="0"/>
            <a:ext cx="2872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accent6"/>
                </a:solidFill>
              </a:rPr>
              <a:t>Daya</a:t>
            </a:r>
            <a:r>
              <a:rPr lang="en-GB" dirty="0" smtClean="0">
                <a:solidFill>
                  <a:schemeClr val="accent6"/>
                </a:solidFill>
              </a:rPr>
              <a:t> Bay Results!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14" y="3573016"/>
            <a:ext cx="398852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3635896" y="3356992"/>
            <a:ext cx="792088" cy="792088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515695" y="3690551"/>
            <a:ext cx="42784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935946" y="3707506"/>
            <a:ext cx="0" cy="513582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2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48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3133" y="2140"/>
            <a:ext cx="3678491" cy="276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817" y="3019048"/>
            <a:ext cx="356356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5280" y="2754256"/>
            <a:ext cx="30670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89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7208" y="6539674"/>
            <a:ext cx="44577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24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337" y="0"/>
            <a:ext cx="23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RENO Results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1175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525"/>
            <a:ext cx="37338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-144016"/>
            <a:ext cx="3328435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7914" y="2924944"/>
            <a:ext cx="3714526" cy="33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12976"/>
            <a:ext cx="3456384" cy="340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55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6525344"/>
            <a:ext cx="370841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heme-reno1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96" y="1327262"/>
            <a:ext cx="4933334" cy="1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5458" name="Picture 2" descr="lisi_pre_s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626" y="958552"/>
            <a:ext cx="4984750" cy="5638800"/>
          </a:xfrm>
          <a:prstGeom prst="rect">
            <a:avLst/>
          </a:prstGeom>
          <a:noFill/>
        </p:spPr>
      </p:pic>
      <p:sp>
        <p:nvSpPr>
          <p:cNvPr id="1555459" name="Text Box 3"/>
          <p:cNvSpPr txBox="1">
            <a:spLocks noChangeArrowheads="1"/>
          </p:cNvSpPr>
          <p:nvPr/>
        </p:nvSpPr>
        <p:spPr bwMode="auto">
          <a:xfrm>
            <a:off x="35496" y="3068960"/>
            <a:ext cx="3068469" cy="138499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Global Solar </a:t>
            </a:r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fit </a:t>
            </a:r>
          </a:p>
          <a:p>
            <a:pPr algn="ctr"/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prior </a:t>
            </a:r>
          </a:p>
          <a:p>
            <a:r>
              <a:rPr lang="en-GB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to SNO/</a:t>
            </a:r>
            <a:r>
              <a:rPr lang="en-GB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KamLAND</a:t>
            </a:r>
            <a:endParaRPr lang="en-GB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772400" cy="1143000"/>
          </a:xfrm>
        </p:spPr>
        <p:txBody>
          <a:bodyPr/>
          <a:lstStyle/>
          <a:p>
            <a:r>
              <a:rPr lang="en-GB" sz="3200" dirty="0" smtClean="0"/>
              <a:t>A word of caution about Global Fits…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787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90" y="908720"/>
            <a:ext cx="34480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5775"/>
            <a:ext cx="5334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7" y="627732"/>
            <a:ext cx="466725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4369"/>
            <a:ext cx="4314825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292586"/>
            <a:ext cx="4176464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These are 99% </a:t>
            </a:r>
            <a:r>
              <a:rPr lang="en-GB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c.l</a:t>
            </a:r>
            <a:r>
              <a:rPr lang="en-GB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 contours!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4" y="4437112"/>
            <a:ext cx="4915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Global Fits do not replace compelling experiments, particularly in 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Symbol" pitchFamily="18" charset="2"/>
              </a:rPr>
              <a:t>n</a:t>
            </a:r>
            <a:r>
              <a:rPr lang="en-GB" sz="2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physics!</a:t>
            </a:r>
          </a:p>
        </p:txBody>
      </p:sp>
    </p:spTree>
    <p:extLst>
      <p:ext uri="{BB962C8B-B14F-4D97-AF65-F5344CB8AC3E}">
        <p14:creationId xmlns:p14="http://schemas.microsoft.com/office/powerpoint/2010/main" val="29838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5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5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10" y="188640"/>
            <a:ext cx="48101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1613" cy="56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2104993" y="3048640"/>
            <a:ext cx="4681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Gonzalez-</a:t>
            </a:r>
            <a:r>
              <a:rPr lang="en-GB" sz="2000" dirty="0" err="1" smtClean="0"/>
              <a:t>Garcia,Maltoni,Salvado,Schwetz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4870" y="620688"/>
            <a:ext cx="2390986" cy="1152128"/>
            <a:chOff x="884870" y="620688"/>
            <a:chExt cx="2390986" cy="1152128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3275856" y="620688"/>
              <a:ext cx="0" cy="115212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884870" y="692696"/>
              <a:ext cx="14494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MH?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785" y="1628800"/>
            <a:ext cx="3618199" cy="2519120"/>
            <a:chOff x="809785" y="1628800"/>
            <a:chExt cx="3618199" cy="251912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rot="10800000">
              <a:off x="3707904" y="1988840"/>
              <a:ext cx="720080" cy="158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4848" y="1628800"/>
              <a:ext cx="15969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Is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</a:p>
            <a:p>
              <a:r>
                <a:rPr lang="en-GB" dirty="0" smtClean="0"/>
                <a:t>maximal?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9785" y="2762925"/>
              <a:ext cx="174599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If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  <a:r>
                <a:rPr lang="en-GB" dirty="0" smtClean="0"/>
                <a:t>≠45º</a:t>
              </a:r>
            </a:p>
            <a:p>
              <a:r>
                <a:rPr lang="en-GB" dirty="0"/>
                <a:t>w</a:t>
              </a:r>
              <a:r>
                <a:rPr lang="en-GB" dirty="0" smtClean="0"/>
                <a:t>hat is 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octant?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32240" y="2420888"/>
            <a:ext cx="2008081" cy="1872208"/>
            <a:chOff x="6732240" y="2420888"/>
            <a:chExt cx="2008081" cy="1872208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6732240" y="2420888"/>
              <a:ext cx="0" cy="187220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451186" y="2906941"/>
              <a:ext cx="12891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 smtClean="0">
                  <a:latin typeface="Symbol" pitchFamily="18" charset="2"/>
                </a:rPr>
                <a:t>d?</a:t>
              </a:r>
              <a:endParaRPr lang="en-GB" dirty="0"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4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10" y="188640"/>
            <a:ext cx="48101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1613" cy="563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2104993" y="3048640"/>
            <a:ext cx="4681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Gonzalez-</a:t>
            </a:r>
            <a:r>
              <a:rPr lang="en-GB" sz="2000" dirty="0" err="1" smtClean="0"/>
              <a:t>Garcia,Maltoni,Salvado,Schwetz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4870" y="620688"/>
            <a:ext cx="2390986" cy="1152128"/>
            <a:chOff x="884870" y="620688"/>
            <a:chExt cx="2390986" cy="1152128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3275856" y="620688"/>
              <a:ext cx="0" cy="115212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884870" y="692696"/>
              <a:ext cx="14494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MH?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9785" y="1628800"/>
            <a:ext cx="3618199" cy="2519120"/>
            <a:chOff x="809785" y="1628800"/>
            <a:chExt cx="3618199" cy="251912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rot="10800000">
              <a:off x="3707904" y="1988840"/>
              <a:ext cx="720080" cy="158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4848" y="1628800"/>
              <a:ext cx="15969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Is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</a:p>
            <a:p>
              <a:r>
                <a:rPr lang="en-GB" dirty="0" smtClean="0"/>
                <a:t>maximal?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9785" y="2762925"/>
              <a:ext cx="174599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If </a:t>
              </a:r>
              <a:r>
                <a:rPr lang="en-GB" dirty="0" smtClean="0">
                  <a:latin typeface="Symbol" pitchFamily="18" charset="2"/>
                </a:rPr>
                <a:t>q</a:t>
              </a:r>
              <a:r>
                <a:rPr lang="en-GB" baseline="-25000" dirty="0" smtClean="0"/>
                <a:t>23</a:t>
              </a:r>
              <a:r>
                <a:rPr lang="en-GB" dirty="0" smtClean="0"/>
                <a:t>≠45º</a:t>
              </a:r>
            </a:p>
            <a:p>
              <a:r>
                <a:rPr lang="en-GB" dirty="0"/>
                <a:t>w</a:t>
              </a:r>
              <a:r>
                <a:rPr lang="en-GB" dirty="0" smtClean="0"/>
                <a:t>hat is </a:t>
              </a:r>
            </a:p>
            <a:p>
              <a:r>
                <a:rPr lang="en-GB" dirty="0"/>
                <a:t>t</a:t>
              </a:r>
              <a:r>
                <a:rPr lang="en-GB" dirty="0" smtClean="0"/>
                <a:t>he octant?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32240" y="2420888"/>
            <a:ext cx="2008081" cy="1872208"/>
            <a:chOff x="6732240" y="2420888"/>
            <a:chExt cx="2008081" cy="1872208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6732240" y="2420888"/>
              <a:ext cx="0" cy="187220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451186" y="2906941"/>
              <a:ext cx="12891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What is</a:t>
              </a:r>
            </a:p>
            <a:p>
              <a:r>
                <a:rPr lang="en-GB" dirty="0" smtClean="0">
                  <a:latin typeface="Symbol" pitchFamily="18" charset="2"/>
                </a:rPr>
                <a:t>d?</a:t>
              </a:r>
              <a:endParaRPr lang="en-GB" dirty="0">
                <a:latin typeface="Symbol" pitchFamily="18" charset="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68760" y="4365104"/>
            <a:ext cx="7075648" cy="1938992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sz="2400" dirty="0" smtClean="0"/>
              <a:t>The determination of these parameters, including </a:t>
            </a:r>
            <a:r>
              <a:rPr lang="en-GB" sz="2400" dirty="0" smtClean="0">
                <a:latin typeface="Symbol" pitchFamily="18" charset="2"/>
              </a:rPr>
              <a:t>d, </a:t>
            </a:r>
            <a:r>
              <a:rPr lang="en-GB" sz="2400" dirty="0" smtClean="0"/>
              <a:t>is critical to completing our understanding of the Standard Model.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400" dirty="0" smtClean="0"/>
              <a:t>There is no credible alternative to long-baseline experiments to measure </a:t>
            </a:r>
            <a:r>
              <a:rPr lang="en-GB" sz="2400" dirty="0" smtClean="0">
                <a:latin typeface="Symbol" pitchFamily="18" charset="2"/>
              </a:rPr>
              <a:t>d.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5009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36512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07" y="0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accent6"/>
                </a:solidFill>
              </a:rPr>
              <a:t>How will we learn more?</a:t>
            </a:r>
            <a:endParaRPr lang="en-GB" sz="3200" dirty="0">
              <a:solidFill>
                <a:schemeClr val="accent6"/>
              </a:solidFill>
            </a:endParaRPr>
          </a:p>
        </p:txBody>
      </p:sp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3" y="692696"/>
            <a:ext cx="67913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90" y="2060848"/>
            <a:ext cx="28384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24" y="2251348"/>
            <a:ext cx="28670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8279" y="2060848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</a:rPr>
              <a:t>w</a:t>
            </a:r>
            <a:r>
              <a:rPr lang="en-GB" sz="2400" dirty="0" smtClean="0">
                <a:solidFill>
                  <a:schemeClr val="accent6"/>
                </a:solidFill>
              </a:rPr>
              <a:t>here:</a:t>
            </a:r>
            <a:endParaRPr lang="en-GB" sz="2400" dirty="0">
              <a:solidFill>
                <a:schemeClr val="accent6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27598"/>
            <a:ext cx="4427984" cy="428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" y="395969"/>
            <a:ext cx="9144000" cy="441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04" y="347112"/>
            <a:ext cx="9115792" cy="4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" y="0"/>
            <a:ext cx="9124702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5688632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 Historic Anniversary…</a:t>
            </a:r>
            <a:endParaRPr lang="en-GB" sz="40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495604"/>
            <a:ext cx="374441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From </a:t>
            </a:r>
            <a:r>
              <a:rPr lang="en-GB" sz="1600" b="1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Nakaya</a:t>
            </a:r>
            <a:r>
              <a:rPr lang="en-GB" sz="16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-san’s talk at Nu2012</a:t>
            </a:r>
            <a:endParaRPr lang="en-GB" sz="16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7" y="324268"/>
            <a:ext cx="909084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8" y="369792"/>
            <a:ext cx="9145016" cy="447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4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07" y="332656"/>
            <a:ext cx="7097985" cy="546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4415" y="5877272"/>
            <a:ext cx="6881961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Statistics an issue for all experiments, and systematics </a:t>
            </a:r>
          </a:p>
          <a:p>
            <a:r>
              <a:rPr lang="en-GB" sz="2400" dirty="0" smtClean="0"/>
              <a:t>become important once you have enough statistics.</a:t>
            </a:r>
          </a:p>
        </p:txBody>
      </p:sp>
    </p:spTree>
    <p:extLst>
      <p:ext uri="{BB962C8B-B14F-4D97-AF65-F5344CB8AC3E}">
        <p14:creationId xmlns:p14="http://schemas.microsoft.com/office/powerpoint/2010/main" val="12868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02" y="1451595"/>
            <a:ext cx="6269099" cy="428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8032" y="332656"/>
            <a:ext cx="813244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3200" dirty="0" smtClean="0"/>
              <a:t>Additional Information from Continuing Long Baseline Experiments - T2K, </a:t>
            </a:r>
            <a:r>
              <a:rPr lang="en-GB" sz="3200" dirty="0" err="1" smtClean="0"/>
              <a:t>NO</a:t>
            </a:r>
            <a:r>
              <a:rPr lang="en-GB" sz="3200" dirty="0" err="1">
                <a:latin typeface="Symbol" pitchFamily="18" charset="2"/>
              </a:rPr>
              <a:t>n</a:t>
            </a:r>
            <a:r>
              <a:rPr lang="en-GB" sz="3200" dirty="0" err="1" smtClean="0"/>
              <a:t>A</a:t>
            </a:r>
            <a:r>
              <a:rPr lang="en-GB" sz="3200" dirty="0" smtClean="0"/>
              <a:t> (+ reactors)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847655"/>
            <a:ext cx="7992888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Indications, hints, guidance – Yes!   Discoveries, sadly, no….</a:t>
            </a:r>
          </a:p>
        </p:txBody>
      </p:sp>
    </p:spTree>
    <p:extLst>
      <p:ext uri="{BB962C8B-B14F-4D97-AF65-F5344CB8AC3E}">
        <p14:creationId xmlns:p14="http://schemas.microsoft.com/office/powerpoint/2010/main" val="22277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Satellite_View_of_Japan_199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0"/>
            <a:ext cx="5376862" cy="6867525"/>
          </a:xfrm>
        </p:spPr>
      </p:pic>
      <p:pic>
        <p:nvPicPr>
          <p:cNvPr id="19459" name="Picture 13" descr="HK-2detectors-041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407988"/>
            <a:ext cx="3646488" cy="23463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60" name="Line 11"/>
          <p:cNvSpPr>
            <a:spLocks noChangeShapeType="1"/>
          </p:cNvSpPr>
          <p:nvPr/>
        </p:nvSpPr>
        <p:spPr bwMode="auto">
          <a:xfrm flipH="1" flipV="1">
            <a:off x="6650038" y="3997325"/>
            <a:ext cx="1057275" cy="301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arrow" w="lg" len="lg"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9462" name="Picture 13" descr="マークカラ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2563" y="3927475"/>
            <a:ext cx="2428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126748" y="2852936"/>
            <a:ext cx="39273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Hyper </a:t>
            </a:r>
            <a:r>
              <a:rPr kumimoji="1" lang="en-US" altLang="ja-JP" sz="1800" dirty="0" err="1" smtClean="0">
                <a:latin typeface="Times New Roman"/>
              </a:rPr>
              <a:t>Kamiokande</a:t>
            </a:r>
            <a:r>
              <a:rPr kumimoji="1" lang="en-US" altLang="ja-JP" sz="1800" dirty="0" smtClean="0">
                <a:latin typeface="Times New Roman"/>
              </a:rPr>
              <a:t> L=295km OA=2.5deg</a:t>
            </a:r>
          </a:p>
        </p:txBody>
      </p:sp>
      <p:sp>
        <p:nvSpPr>
          <p:cNvPr id="19469" name="Line 20"/>
          <p:cNvSpPr>
            <a:spLocks noChangeShapeType="1"/>
          </p:cNvSpPr>
          <p:nvPr/>
        </p:nvSpPr>
        <p:spPr bwMode="auto">
          <a:xfrm>
            <a:off x="3708400" y="2774950"/>
            <a:ext cx="2814638" cy="12128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470" name="Line 21"/>
          <p:cNvSpPr>
            <a:spLocks noChangeShapeType="1"/>
          </p:cNvSpPr>
          <p:nvPr/>
        </p:nvSpPr>
        <p:spPr bwMode="auto">
          <a:xfrm>
            <a:off x="3749675" y="381000"/>
            <a:ext cx="2817813" cy="35226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1800" smtClea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72268" y="2886035"/>
            <a:ext cx="1864228" cy="830997"/>
          </a:xfrm>
          <a:prstGeom prst="rect">
            <a:avLst/>
          </a:prstGeom>
          <a:solidFill>
            <a:srgbClr val="1407B9"/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dirty="0" smtClean="0">
                <a:latin typeface="Times New Roman"/>
              </a:rPr>
              <a:t>J-PARC MR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dirty="0" smtClean="0">
                <a:latin typeface="Times New Roman"/>
                <a:sym typeface="Wingdings" pitchFamily="2" charset="2"/>
              </a:rPr>
              <a:t>~1.0MW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09414" y="3152001"/>
            <a:ext cx="4309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Water Cerenkov selected as the current option.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6447" y="146378"/>
            <a:ext cx="3600400" cy="52322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Next Step in Japan</a:t>
            </a:r>
          </a:p>
        </p:txBody>
      </p:sp>
      <p:pic>
        <p:nvPicPr>
          <p:cNvPr id="19" name="Picture 2" descr="C:\Users\dlw54\AppData\Local\Microsoft\Windows\Temporary Internet Files\Content.Outlook\VZ9MBSKE\IMGP0580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2076"/>
            <a:ext cx="3437140" cy="257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18343" y="6054387"/>
            <a:ext cx="3795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European involvement almost inevitable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 smtClean="0">
                <a:latin typeface="Times New Roman"/>
              </a:rPr>
              <a:t>because of the 280m detector, but greater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800" dirty="0">
                <a:latin typeface="Times New Roman"/>
              </a:rPr>
              <a:t>i</a:t>
            </a:r>
            <a:r>
              <a:rPr kumimoji="1" lang="en-US" altLang="ja-JP" sz="1800" dirty="0" smtClean="0">
                <a:latin typeface="Times New Roman"/>
              </a:rPr>
              <a:t>nvolvement is being considered..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4007" y="6165304"/>
            <a:ext cx="4072839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Interference with ILC in Japan?</a:t>
            </a:r>
          </a:p>
        </p:txBody>
      </p:sp>
    </p:spTree>
    <p:extLst>
      <p:ext uri="{BB962C8B-B14F-4D97-AF65-F5344CB8AC3E}">
        <p14:creationId xmlns:p14="http://schemas.microsoft.com/office/powerpoint/2010/main" val="27030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9625"/>
            <a:ext cx="75247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1560" y="-27384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3200" dirty="0" smtClean="0"/>
              <a:t>T2HK Appearance Spectra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78792"/>
            <a:ext cx="468052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NB:  Normal Hierarchy Assumed!</a:t>
            </a:r>
            <a:endParaRPr lang="en-GB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236296" y="4725144"/>
            <a:ext cx="1728192" cy="646331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Difference from</a:t>
            </a:r>
          </a:p>
          <a:p>
            <a:r>
              <a:rPr lang="en-GB" sz="1800" dirty="0" smtClean="0">
                <a:latin typeface="Symbol" pitchFamily="18" charset="2"/>
              </a:rPr>
              <a:t>d</a:t>
            </a:r>
            <a:r>
              <a:rPr lang="en-GB" sz="1800" dirty="0" smtClean="0"/>
              <a:t> = 0.</a:t>
            </a:r>
            <a:endParaRPr lang="en-GB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31912" y="6237312"/>
            <a:ext cx="6400328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Only 5 </a:t>
            </a:r>
            <a:r>
              <a:rPr lang="en-GB" sz="2400" dirty="0" err="1" smtClean="0"/>
              <a:t>yrs</a:t>
            </a:r>
            <a:r>
              <a:rPr lang="en-GB" sz="2400" dirty="0" smtClean="0"/>
              <a:t> running (1.5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dirty="0" smtClean="0"/>
              <a:t>, 3.5 anti-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dirty="0" smtClean="0"/>
              <a:t>) assumed…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5657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9231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0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068" y="2223618"/>
            <a:ext cx="3611860" cy="185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26" y="2568981"/>
            <a:ext cx="2484744" cy="191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63480" y="4275831"/>
            <a:ext cx="4680520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Possible synergy with a NF beam</a:t>
            </a:r>
          </a:p>
        </p:txBody>
      </p:sp>
    </p:spTree>
    <p:extLst>
      <p:ext uri="{BB962C8B-B14F-4D97-AF65-F5344CB8AC3E}">
        <p14:creationId xmlns:p14="http://schemas.microsoft.com/office/powerpoint/2010/main" val="22866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3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8864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276" y="6237312"/>
            <a:ext cx="7113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</a:rPr>
              <a:t>SPSC feedback very positive, recommends we proceed to a TDR…</a:t>
            </a:r>
            <a:endParaRPr lang="en-GB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693411"/>
            <a:ext cx="5274965" cy="12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" y="-11441"/>
            <a:ext cx="4578205" cy="332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526"/>
            <a:ext cx="4689487" cy="330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57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6" y="3317199"/>
            <a:ext cx="4716016" cy="353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kamland_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5100" y="3317958"/>
            <a:ext cx="4434379" cy="268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 r="911"/>
          <a:stretch>
            <a:fillRect/>
          </a:stretch>
        </p:blipFill>
        <p:spPr bwMode="auto">
          <a:xfrm>
            <a:off x="6219060" y="5578849"/>
            <a:ext cx="2942128" cy="140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57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9000"/>
            <a:ext cx="2290564" cy="4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3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57200"/>
            <a:ext cx="77152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8"/>
            <a:ext cx="3493695" cy="269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708920"/>
            <a:ext cx="3276872" cy="1077218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Do the Finns want to play </a:t>
            </a:r>
            <a:r>
              <a:rPr lang="en-GB" sz="32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53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575"/>
            <a:ext cx="9029104" cy="694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0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236075" cy="6858000"/>
            <a:chOff x="1" y="0"/>
            <a:chExt cx="10158605" cy="7772400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1" y="0"/>
              <a:ext cx="10074569" cy="7772400"/>
              <a:chOff x="0" y="0"/>
              <a:chExt cx="9158699" cy="6858000"/>
            </a:xfrm>
          </p:grpSpPr>
          <p:pic>
            <p:nvPicPr>
              <p:cNvPr id="60424" name="Picture 1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6042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300000">
                <a:off x="6634132" y="3127248"/>
                <a:ext cx="2524567" cy="1706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42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934964"/>
                <a:ext cx="2133600" cy="1341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ectangle 14"/>
            <p:cNvSpPr/>
            <p:nvPr/>
          </p:nvSpPr>
          <p:spPr>
            <a:xfrm rot="2100000">
              <a:off x="7443476" y="3697288"/>
              <a:ext cx="2715130" cy="1504103"/>
            </a:xfrm>
            <a:prstGeom prst="rect">
              <a:avLst/>
            </a:pr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1882" tIns="50941" rIns="101882" bIns="50941" anchor="ctr"/>
            <a:lstStyle/>
            <a:p>
              <a:pPr>
                <a:defRPr/>
              </a:pPr>
              <a:endParaRPr lang="en-US" sz="2400" dirty="0">
                <a:solidFill>
                  <a:srgbClr val="EAEAEA"/>
                </a:solidFill>
              </a:endParaRPr>
            </a:p>
          </p:txBody>
        </p:sp>
      </p:grp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50963" y="268288"/>
            <a:ext cx="6542087" cy="83185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US: Long Baseline Neutrino Experiment</a:t>
            </a:r>
          </a:p>
          <a:p>
            <a:r>
              <a:rPr lang="en-US" sz="2000" dirty="0">
                <a:solidFill>
                  <a:srgbClr val="FFFFFF"/>
                </a:solidFill>
                <a:latin typeface="Arial" charset="0"/>
              </a:rPr>
              <a:t>CD 0: January 2010</a:t>
            </a:r>
          </a:p>
        </p:txBody>
      </p:sp>
      <p:sp>
        <p:nvSpPr>
          <p:cNvPr id="60420" name="TextBox 12"/>
          <p:cNvSpPr txBox="1">
            <a:spLocks noChangeArrowheads="1"/>
          </p:cNvSpPr>
          <p:nvPr/>
        </p:nvSpPr>
        <p:spPr bwMode="auto">
          <a:xfrm rot="600000">
            <a:off x="4133850" y="2967038"/>
            <a:ext cx="1095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00007A"/>
                </a:solidFill>
                <a:latin typeface="Arial" charset="0"/>
              </a:rPr>
              <a:t>1300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5001" y="5301208"/>
            <a:ext cx="4680520" cy="1200329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For cost reasons, the project has</a:t>
            </a:r>
          </a:p>
          <a:p>
            <a:r>
              <a:rPr lang="en-GB" sz="2400" dirty="0"/>
              <a:t>b</a:t>
            </a:r>
            <a:r>
              <a:rPr lang="en-GB" sz="2400" dirty="0" smtClean="0"/>
              <a:t>een phased to a 10 </a:t>
            </a:r>
            <a:r>
              <a:rPr lang="en-GB" sz="2400" dirty="0" err="1" smtClean="0"/>
              <a:t>kT</a:t>
            </a:r>
            <a:r>
              <a:rPr lang="en-GB" sz="2400" dirty="0" smtClean="0"/>
              <a:t> detector</a:t>
            </a:r>
          </a:p>
          <a:p>
            <a:r>
              <a:rPr lang="en-GB" sz="2400" dirty="0"/>
              <a:t>o</a:t>
            </a:r>
            <a:r>
              <a:rPr lang="en-GB" sz="2400" dirty="0" smtClean="0"/>
              <a:t>n the surface and no ND.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440" y="3510389"/>
            <a:ext cx="3888432" cy="3125679"/>
            <a:chOff x="-1920280" y="3253870"/>
            <a:chExt cx="3888432" cy="3125679"/>
          </a:xfrm>
        </p:grpSpPr>
        <p:sp>
          <p:nvSpPr>
            <p:cNvPr id="14" name="TextBox 13"/>
            <p:cNvSpPr txBox="1"/>
            <p:nvPr/>
          </p:nvSpPr>
          <p:spPr>
            <a:xfrm>
              <a:off x="-750961" y="3253870"/>
              <a:ext cx="2195736" cy="830997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34 </a:t>
              </a:r>
              <a:r>
                <a:rPr lang="en-GB" sz="2400" dirty="0" err="1" smtClean="0"/>
                <a:t>kT</a:t>
              </a:r>
              <a:r>
                <a:rPr lang="en-GB" sz="2400" dirty="0" smtClean="0"/>
                <a:t> of </a:t>
              </a:r>
              <a:r>
                <a:rPr lang="en-GB" sz="2400" dirty="0" err="1" smtClean="0"/>
                <a:t>LAr</a:t>
              </a:r>
              <a:endParaRPr lang="en-GB" sz="2400" dirty="0" smtClean="0"/>
            </a:p>
            <a:p>
              <a:r>
                <a:rPr lang="en-GB" sz="2400" dirty="0" smtClean="0"/>
                <a:t>desired option.</a:t>
              </a:r>
            </a:p>
          </p:txBody>
        </p:sp>
        <p:grpSp>
          <p:nvGrpSpPr>
            <p:cNvPr id="16" name="Group 10"/>
            <p:cNvGrpSpPr/>
            <p:nvPr/>
          </p:nvGrpSpPr>
          <p:grpSpPr>
            <a:xfrm>
              <a:off x="-1920280" y="3962200"/>
              <a:ext cx="3888432" cy="2417349"/>
              <a:chOff x="-1920280" y="3962200"/>
              <a:chExt cx="3888432" cy="2417349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920280" y="4221088"/>
                <a:ext cx="3888432" cy="2158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Straight Arrow Connector 17"/>
              <p:cNvCxnSpPr/>
              <p:nvPr/>
            </p:nvCxnSpPr>
            <p:spPr bwMode="auto">
              <a:xfrm rot="16200000" flipH="1">
                <a:off x="94879" y="4214228"/>
                <a:ext cx="720080" cy="216024"/>
              </a:xfrm>
              <a:prstGeom prst="straightConnector1">
                <a:avLst/>
              </a:prstGeom>
              <a:solidFill>
                <a:srgbClr val="FFFFFF"/>
              </a:solidFill>
              <a:ln w="4445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2802244" y="1038605"/>
            <a:ext cx="3626958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charset="0"/>
              </a:rPr>
              <a:t>CD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1: December 2012!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1586"/>
            <a:ext cx="90392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6933" y="90368"/>
            <a:ext cx="3627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1407B9"/>
                </a:solidFill>
              </a:rPr>
              <a:t>From Pilar Hernandez’s talk in </a:t>
            </a:r>
            <a:r>
              <a:rPr lang="en-GB" sz="1600" dirty="0" err="1" smtClean="0">
                <a:solidFill>
                  <a:srgbClr val="1407B9"/>
                </a:solidFill>
              </a:rPr>
              <a:t>Kracow</a:t>
            </a:r>
            <a:r>
              <a:rPr lang="en-GB" sz="1600" dirty="0" smtClean="0">
                <a:solidFill>
                  <a:srgbClr val="1407B9"/>
                </a:solidFill>
              </a:rPr>
              <a:t>…</a:t>
            </a:r>
            <a:endParaRPr lang="en-GB" sz="1600" dirty="0">
              <a:solidFill>
                <a:srgbClr val="1407B9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33895" y="4122077"/>
            <a:ext cx="2078065" cy="1557174"/>
            <a:chOff x="2985849" y="-558443"/>
            <a:chExt cx="2078065" cy="1557174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5063914" y="-558443"/>
              <a:ext cx="0" cy="38704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2985849" y="44624"/>
              <a:ext cx="1717138" cy="954107"/>
            </a:xfrm>
            <a:prstGeom prst="rect">
              <a:avLst/>
            </a:prstGeom>
            <a:solidFill>
              <a:srgbClr val="1407B9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Near</a:t>
              </a:r>
            </a:p>
            <a:p>
              <a:r>
                <a:rPr lang="en-GB" dirty="0" smtClean="0"/>
                <a:t>Detectors?</a:t>
              </a:r>
              <a:endParaRPr lang="en-GB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57692" y="542189"/>
            <a:ext cx="1930337" cy="1734683"/>
            <a:chOff x="7057692" y="542189"/>
            <a:chExt cx="1930337" cy="1734683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8172400" y="1772816"/>
              <a:ext cx="0" cy="504056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057692" y="542189"/>
              <a:ext cx="1930337" cy="954107"/>
            </a:xfrm>
            <a:prstGeom prst="rect">
              <a:avLst/>
            </a:prstGeom>
            <a:solidFill>
              <a:srgbClr val="1407B9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&gt;5</a:t>
              </a:r>
              <a:r>
                <a:rPr lang="en-GB" dirty="0" smtClean="0">
                  <a:latin typeface="Symbol" pitchFamily="18" charset="2"/>
                </a:rPr>
                <a:t>s</a:t>
              </a:r>
              <a:r>
                <a:rPr lang="en-GB" dirty="0" smtClean="0"/>
                <a:t> in</a:t>
              </a:r>
            </a:p>
            <a:p>
              <a:r>
                <a:rPr lang="en-GB" dirty="0" smtClean="0"/>
                <a:t>2 yrs. vs. 10</a:t>
              </a:r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8664" y="6053658"/>
            <a:ext cx="7992888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Other proposals to measure the MH with atm. or reactor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dirty="0" smtClean="0"/>
              <a:t>, hard</a:t>
            </a:r>
          </a:p>
          <a:p>
            <a:pPr algn="l"/>
            <a:r>
              <a:rPr lang="en-GB" sz="2400" dirty="0"/>
              <a:t>t</a:t>
            </a:r>
            <a:r>
              <a:rPr lang="en-GB" sz="2400" dirty="0" smtClean="0"/>
              <a:t>o get convincing evidence at 5</a:t>
            </a:r>
            <a:r>
              <a:rPr lang="en-GB" sz="2400" dirty="0" smtClean="0">
                <a:latin typeface="Symbol" pitchFamily="18" charset="2"/>
              </a:rPr>
              <a:t>s </a:t>
            </a:r>
            <a:r>
              <a:rPr lang="en-GB" sz="2400" dirty="0" smtClean="0"/>
              <a:t>but more work needed.  </a:t>
            </a:r>
          </a:p>
        </p:txBody>
      </p:sp>
    </p:spTree>
    <p:extLst>
      <p:ext uri="{BB962C8B-B14F-4D97-AF65-F5344CB8AC3E}">
        <p14:creationId xmlns:p14="http://schemas.microsoft.com/office/powerpoint/2010/main" val="31164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96" y="73806"/>
            <a:ext cx="5012499" cy="2982746"/>
          </a:xfrm>
          <a:prstGeom prst="rect">
            <a:avLst/>
          </a:prstGeom>
          <a:noFill/>
          <a:ln w="28575">
            <a:solidFill>
              <a:srgbClr val="1407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47094"/>
            <a:ext cx="3916493" cy="386628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5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70" y="3096983"/>
            <a:ext cx="4247594" cy="381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7096" y="2915652"/>
            <a:ext cx="1908720" cy="369332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Neutrino Factory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770" y="1940239"/>
            <a:ext cx="4627376" cy="92333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sz="1800" dirty="0" err="1" smtClean="0"/>
              <a:t>EURONu</a:t>
            </a:r>
            <a:r>
              <a:rPr lang="en-GB" sz="1800" dirty="0" smtClean="0"/>
              <a:t> has considered options and costs and recommends Neutrino Factory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1800" dirty="0" smtClean="0"/>
              <a:t>Costs will be high – R&amp;D needed to reduce.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814881" y="353922"/>
            <a:ext cx="2160240" cy="294424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7522" y="100948"/>
            <a:ext cx="1100902" cy="369332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Symbol" pitchFamily="18" charset="2"/>
              </a:rPr>
              <a:t>b</a:t>
            </a:r>
            <a:r>
              <a:rPr lang="en-GB" sz="1800" dirty="0" smtClean="0"/>
              <a:t> Beam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211" y="-27384"/>
            <a:ext cx="3784709" cy="1859226"/>
            <a:chOff x="77206" y="-27384"/>
            <a:chExt cx="3784709" cy="1859226"/>
          </a:xfrm>
        </p:grpSpPr>
        <p:pic>
          <p:nvPicPr>
            <p:cNvPr id="75674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6" y="303562"/>
              <a:ext cx="2065750" cy="1167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674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332656"/>
              <a:ext cx="1738187" cy="1499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294492" y="-27384"/>
              <a:ext cx="1242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2D2DB9"/>
                  </a:solidFill>
                  <a:latin typeface="Symbol" pitchFamily="18" charset="2"/>
                </a:rPr>
                <a:t>n</a:t>
              </a:r>
              <a:r>
                <a:rPr lang="en-GB" dirty="0" err="1" smtClean="0">
                  <a:solidFill>
                    <a:srgbClr val="2D2DB9"/>
                  </a:solidFill>
                </a:rPr>
                <a:t>Storm</a:t>
              </a:r>
              <a:endParaRPr lang="en-GB" dirty="0">
                <a:solidFill>
                  <a:srgbClr val="2D2DB9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203848" y="1465620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D2DB9"/>
                </a:solidFill>
                <a:latin typeface="Symbol" pitchFamily="18" charset="2"/>
              </a:rPr>
              <a:t>n</a:t>
            </a:r>
            <a:r>
              <a:rPr lang="en-GB" baseline="-25000" dirty="0" smtClean="0">
                <a:solidFill>
                  <a:srgbClr val="2D2DB9"/>
                </a:solidFill>
              </a:rPr>
              <a:t>e</a:t>
            </a:r>
            <a:r>
              <a:rPr lang="en-GB" dirty="0" smtClean="0">
                <a:solidFill>
                  <a:srgbClr val="2D2DB9"/>
                </a:solidFill>
              </a:rPr>
              <a:t> </a:t>
            </a:r>
            <a:r>
              <a:rPr lang="en-GB" dirty="0" smtClean="0">
                <a:solidFill>
                  <a:srgbClr val="2D2DB9"/>
                </a:solidFill>
                <a:latin typeface="Symbol" pitchFamily="18" charset="2"/>
              </a:rPr>
              <a:t>s!</a:t>
            </a:r>
            <a:endParaRPr lang="en-GB" dirty="0">
              <a:solidFill>
                <a:srgbClr val="2D2DB9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160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2" animBg="1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45411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74713"/>
            <a:ext cx="71437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00" y="-2286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600" i="1" dirty="0" smtClean="0">
                <a:latin typeface="Arial" pitchFamily="34" charset="0"/>
              </a:rPr>
              <a:t>Measuring absolute </a:t>
            </a:r>
            <a:r>
              <a:rPr lang="en-GB" sz="3600" i="1" dirty="0" err="1" smtClean="0">
                <a:latin typeface="Arial" pitchFamily="34" charset="0"/>
              </a:rPr>
              <a:t>m</a:t>
            </a:r>
            <a:r>
              <a:rPr lang="en-GB" sz="3600" i="1" baseline="-25000" dirty="0" err="1" smtClean="0">
                <a:latin typeface="Symbol" pitchFamily="18" charset="2"/>
              </a:rPr>
              <a:t>n</a:t>
            </a:r>
            <a:endParaRPr lang="en-GB" sz="3600" i="1" baseline="-25000" dirty="0" smtClean="0">
              <a:latin typeface="Symbol" pitchFamily="18" charset="2"/>
            </a:endParaRPr>
          </a:p>
        </p:txBody>
      </p:sp>
      <p:sp>
        <p:nvSpPr>
          <p:cNvPr id="12564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09600" y="609600"/>
            <a:ext cx="77724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solidFill>
                  <a:srgbClr val="EDF8FF"/>
                </a:solidFill>
                <a:hlinkClick r:id="rId4" action="ppaction://hlinksldjump"/>
              </a:rPr>
              <a:t>Supernovae </a:t>
            </a:r>
            <a:r>
              <a:rPr lang="en-GB" sz="2800" dirty="0" smtClean="0"/>
              <a:t>– Prodigious producers of neutrinos, and measuring time shifts can in principle measure neutrino masses,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m</a:t>
            </a:r>
            <a:r>
              <a:rPr lang="en-GB" sz="2800" baseline="-25000" dirty="0" err="1" smtClean="0">
                <a:latin typeface="Symbol" pitchFamily="18" charset="2"/>
                <a:ea typeface="Batang" pitchFamily="18" charset="-127"/>
                <a:sym typeface="Symbol" pitchFamily="18" charset="2"/>
              </a:rPr>
              <a:t>n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&lt; ~30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eV</a:t>
            </a:r>
            <a:r>
              <a:rPr lang="en-GB" sz="28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hlinkClick r:id="rId5" action="ppaction://hlinksldjump"/>
              </a:rPr>
              <a:t>Kinematic limits</a:t>
            </a:r>
            <a:r>
              <a:rPr lang="en-GB" sz="2800" dirty="0" smtClean="0"/>
              <a:t>: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 smtClean="0"/>
              <a:t>If you believe the oscillation results, all </a:t>
            </a:r>
            <a:r>
              <a:rPr lang="en-GB" sz="2800" dirty="0" smtClean="0">
                <a:sym typeface="Symbol" pitchFamily="18" charset="2"/>
              </a:rPr>
              <a:t></a:t>
            </a:r>
            <a:r>
              <a:rPr lang="en-GB" sz="2800" dirty="0" smtClean="0"/>
              <a:t>m</a:t>
            </a:r>
            <a:r>
              <a:rPr lang="en-GB" sz="2800" baseline="30000" dirty="0" smtClean="0"/>
              <a:t>2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≪1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eV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, therefore only </a:t>
            </a:r>
            <a:r>
              <a:rPr lang="en-GB" sz="2800" dirty="0" smtClean="0">
                <a:latin typeface="Symbol" pitchFamily="18" charset="2"/>
                <a:ea typeface="Batang" pitchFamily="18" charset="-127"/>
                <a:sym typeface="Symbol" pitchFamily="18" charset="2"/>
              </a:rPr>
              <a:t>n</a:t>
            </a:r>
            <a:r>
              <a:rPr lang="en-GB" sz="2800" baseline="-25000" dirty="0" smtClean="0">
                <a:ea typeface="Batang" pitchFamily="18" charset="-127"/>
                <a:sym typeface="Symbol" pitchFamily="18" charset="2"/>
              </a:rPr>
              <a:t>e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measurements have useful sensitivity </a:t>
            </a:r>
            <a:r>
              <a:rPr lang="en-GB" sz="2800" dirty="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→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current best is Tritium Beta Decay,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m</a:t>
            </a:r>
            <a:r>
              <a:rPr lang="en-GB" sz="2800" baseline="-25000" dirty="0" err="1" smtClean="0">
                <a:latin typeface="Symbol" pitchFamily="18" charset="2"/>
                <a:ea typeface="Batang" pitchFamily="18" charset="-127"/>
                <a:sym typeface="Symbol" pitchFamily="18" charset="2"/>
              </a:rPr>
              <a:t>n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&lt; 2.2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eV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ea typeface="Batang" pitchFamily="18" charset="-127"/>
                <a:sym typeface="Symbol" pitchFamily="18" charset="2"/>
              </a:rPr>
              <a:t>If neutrinos have Majorana masses, then zero-neutrino double-beta decay is allowed </a:t>
            </a:r>
            <a:r>
              <a:rPr lang="en-GB" sz="2800" dirty="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→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observation of</a:t>
            </a:r>
            <a:r>
              <a:rPr lang="en-GB" sz="2800" dirty="0" smtClean="0">
                <a:solidFill>
                  <a:srgbClr val="FFFF00"/>
                </a:solidFill>
                <a:ea typeface="Batang" pitchFamily="18" charset="-127"/>
                <a:sym typeface="Symbol" pitchFamily="18" charset="2"/>
              </a:rPr>
              <a:t> </a:t>
            </a:r>
            <a:r>
              <a:rPr lang="en-GB" sz="2800" dirty="0" smtClean="0">
                <a:solidFill>
                  <a:srgbClr val="FFFF00"/>
                </a:solidFill>
                <a:ea typeface="Batang" pitchFamily="18" charset="-127"/>
                <a:sym typeface="Symbol" pitchFamily="18" charset="2"/>
                <a:hlinkClick r:id="rId6" action="ppaction://hlinksldjump"/>
              </a:rPr>
              <a:t>0</a:t>
            </a:r>
            <a:r>
              <a:rPr lang="en-GB" sz="2800" dirty="0" smtClean="0">
                <a:solidFill>
                  <a:srgbClr val="FFFF00"/>
                </a:solidFill>
                <a:latin typeface="Symbol" pitchFamily="18" charset="2"/>
                <a:ea typeface="Batang" pitchFamily="18" charset="-127"/>
                <a:sym typeface="Symbol" pitchFamily="18" charset="2"/>
                <a:hlinkClick r:id="rId6" action="ppaction://hlinksldjump"/>
              </a:rPr>
              <a:t>nbb</a:t>
            </a:r>
            <a:r>
              <a:rPr lang="en-GB" sz="2800" dirty="0" smtClean="0">
                <a:solidFill>
                  <a:srgbClr val="FFFF00"/>
                </a:solidFill>
                <a:ea typeface="Batang" pitchFamily="18" charset="-127"/>
                <a:sym typeface="Symbol" pitchFamily="18" charset="2"/>
                <a:hlinkClick r:id="rId6" action="ppaction://hlinksldjump"/>
              </a:rPr>
              <a:t> decay 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would be direct evidence for neutrino mass, &lt;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m</a:t>
            </a:r>
            <a:r>
              <a:rPr lang="en-GB" sz="2800" baseline="-25000" dirty="0" err="1" smtClean="0">
                <a:latin typeface="Symbol" pitchFamily="18" charset="2"/>
                <a:ea typeface="Batang" pitchFamily="18" charset="-127"/>
                <a:sym typeface="Symbol" pitchFamily="18" charset="2"/>
              </a:rPr>
              <a:t>n</a:t>
            </a:r>
            <a:r>
              <a:rPr lang="en-GB" sz="2800" dirty="0" smtClean="0">
                <a:latin typeface="Symbol" pitchFamily="18" charset="2"/>
                <a:ea typeface="Batang" pitchFamily="18" charset="-127"/>
                <a:sym typeface="Symbol" pitchFamily="18" charset="2"/>
              </a:rPr>
              <a:t>&gt;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&lt; ~1.3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eV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dirty="0" smtClean="0">
                <a:ea typeface="Batang" pitchFamily="18" charset="-127"/>
                <a:sym typeface="Symbol" pitchFamily="18" charset="2"/>
              </a:rPr>
              <a:t>Neutrinos are the second most numerous particle in the Universe </a:t>
            </a:r>
            <a:r>
              <a:rPr lang="en-GB" sz="2800" dirty="0" smtClean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→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even a tiny neutrino mass could have</a:t>
            </a:r>
            <a:r>
              <a:rPr lang="en-GB" sz="2800" dirty="0" smtClean="0">
                <a:solidFill>
                  <a:srgbClr val="FFFF00"/>
                </a:solidFill>
                <a:ea typeface="Batang" pitchFamily="18" charset="-127"/>
                <a:sym typeface="Symbol" pitchFamily="18" charset="2"/>
              </a:rPr>
              <a:t> </a:t>
            </a:r>
            <a:r>
              <a:rPr lang="en-GB" sz="2800" dirty="0" smtClean="0">
                <a:solidFill>
                  <a:srgbClr val="FFFF00"/>
                </a:solidFill>
                <a:ea typeface="Batang" pitchFamily="18" charset="-127"/>
                <a:sym typeface="Symbol" pitchFamily="18" charset="2"/>
                <a:hlinkClick r:id="rId7" action="ppaction://hlinksldjump"/>
              </a:rPr>
              <a:t>astrophysical implications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, </a:t>
            </a:r>
            <a:r>
              <a:rPr lang="en-GB" sz="2800" dirty="0" err="1" smtClean="0">
                <a:latin typeface="Symbol" pitchFamily="18" charset="2"/>
                <a:ea typeface="Batang" pitchFamily="18" charset="-127"/>
                <a:sym typeface="Symbol" pitchFamily="18" charset="2"/>
              </a:rPr>
              <a:t>S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m</a:t>
            </a:r>
            <a:r>
              <a:rPr lang="en-GB" sz="2800" baseline="-25000" dirty="0" err="1" smtClean="0">
                <a:latin typeface="Symbol" pitchFamily="18" charset="2"/>
                <a:ea typeface="Batang" pitchFamily="18" charset="-127"/>
                <a:sym typeface="Symbol" pitchFamily="18" charset="2"/>
              </a:rPr>
              <a:t>n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 &lt; 0.28 </a:t>
            </a:r>
            <a:r>
              <a:rPr lang="en-GB" sz="2800" dirty="0" err="1" smtClean="0">
                <a:ea typeface="Batang" pitchFamily="18" charset="-127"/>
                <a:sym typeface="Symbol" pitchFamily="18" charset="2"/>
              </a:rPr>
              <a:t>eV</a:t>
            </a:r>
            <a:r>
              <a:rPr lang="en-GB" sz="2800" dirty="0" smtClean="0">
                <a:ea typeface="Batang" pitchFamily="18" charset="-127"/>
                <a:sym typeface="Symbol" pitchFamily="18" charset="2"/>
              </a:rPr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9154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4"/>
          <p:cNvSpPr txBox="1">
            <a:spLocks noChangeArrowheads="1"/>
          </p:cNvSpPr>
          <p:nvPr/>
        </p:nvSpPr>
        <p:spPr bwMode="auto">
          <a:xfrm>
            <a:off x="7543800" y="6486525"/>
            <a:ext cx="162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Imperial College/RAL</a:t>
            </a:r>
          </a:p>
        </p:txBody>
      </p:sp>
      <p:sp>
        <p:nvSpPr>
          <p:cNvPr id="145411" name="Text Box 5"/>
          <p:cNvSpPr txBox="1">
            <a:spLocks noChangeArrowheads="1"/>
          </p:cNvSpPr>
          <p:nvPr/>
        </p:nvSpPr>
        <p:spPr bwMode="auto">
          <a:xfrm>
            <a:off x="7935913" y="6272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solidFill>
                  <a:schemeClr val="hlink"/>
                </a:solidFill>
                <a:latin typeface="Haettenschweiler" pitchFamily="34" charset="0"/>
              </a:rPr>
              <a:t>Dave Wark 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74713"/>
            <a:ext cx="71437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7"/>
          <p:cNvSpPr>
            <a:spLocks noGrp="1" noChangeArrowheads="1"/>
          </p:cNvSpPr>
          <p:nvPr>
            <p:ph type="title"/>
          </p:nvPr>
        </p:nvSpPr>
        <p:spPr>
          <a:xfrm>
            <a:off x="899592" y="-306288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GB" sz="3600" i="1" dirty="0" smtClean="0">
                <a:latin typeface="Arial" charset="0"/>
              </a:rPr>
              <a:t>Conclusions</a:t>
            </a:r>
          </a:p>
        </p:txBody>
      </p:sp>
      <p:sp>
        <p:nvSpPr>
          <p:cNvPr id="14541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610344"/>
            <a:ext cx="8663880" cy="4114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Neutrino oscillations are the first confirmed BSM particle physics.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We still have a lot of work to do to completely characterize the MNSP matrix.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latin typeface="Times New Roman" pitchFamily="18" charset="0"/>
              </a:rPr>
              <a:t>The measurement of “large” </a:t>
            </a:r>
            <a:r>
              <a:rPr lang="en-GB" sz="2400" dirty="0">
                <a:latin typeface="Symbol" pitchFamily="18" charset="2"/>
              </a:rPr>
              <a:t>q</a:t>
            </a:r>
            <a:r>
              <a:rPr lang="en-GB" sz="2400" baseline="-25000" dirty="0">
                <a:latin typeface="Times New Roman" pitchFamily="18" charset="0"/>
              </a:rPr>
              <a:t>13</a:t>
            </a:r>
            <a:r>
              <a:rPr lang="en-GB" sz="2400" dirty="0">
                <a:latin typeface="Times New Roman" pitchFamily="18" charset="0"/>
              </a:rPr>
              <a:t> has opened up a whole range of new experiments on </a:t>
            </a:r>
            <a:r>
              <a:rPr lang="en-GB" sz="2400" dirty="0" smtClean="0">
                <a:latin typeface="Times New Roman" pitchFamily="18" charset="0"/>
              </a:rPr>
              <a:t>a realizable </a:t>
            </a:r>
            <a:r>
              <a:rPr lang="en-GB" sz="2400" dirty="0">
                <a:latin typeface="Times New Roman" pitchFamily="18" charset="0"/>
              </a:rPr>
              <a:t>scale</a:t>
            </a:r>
            <a:r>
              <a:rPr lang="en-GB" sz="2400" dirty="0" smtClean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There is no other way to do this physics than build major projects to measure a few numbers – but we need those numbers!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A strong case exists for at least two long-baseline projects in the near to mid-term.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There is and will (or at least should) be a continuing programme to develop towards a Neutrino Factory.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 sterile neutrino question also needs an answer.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European involvement in T2HK is almost certain if the project proceeds, involvement in LBNE </a:t>
            </a:r>
            <a:r>
              <a:rPr lang="en-GB" sz="2400" dirty="0" smtClean="0">
                <a:latin typeface="Times New Roman" pitchFamily="18" charset="0"/>
              </a:rPr>
              <a:t>is being </a:t>
            </a:r>
            <a:r>
              <a:rPr lang="en-GB" sz="2400" dirty="0" smtClean="0">
                <a:latin typeface="Times New Roman" pitchFamily="18" charset="0"/>
              </a:rPr>
              <a:t>considered.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 </a:t>
            </a:r>
            <a:r>
              <a:rPr lang="en-GB" sz="2400" dirty="0" err="1" smtClean="0">
                <a:latin typeface="Times New Roman" pitchFamily="18" charset="0"/>
              </a:rPr>
              <a:t>LAr</a:t>
            </a:r>
            <a:r>
              <a:rPr lang="en-GB" sz="2400" dirty="0" smtClean="0">
                <a:latin typeface="Times New Roman" pitchFamily="18" charset="0"/>
              </a:rPr>
              <a:t> prototype at CERN is a near-term opportunity, and extensive other R&amp;D is needed (like </a:t>
            </a:r>
            <a:r>
              <a:rPr lang="en-GB" sz="2400" dirty="0" err="1" smtClean="0">
                <a:latin typeface="Symbol" pitchFamily="18" charset="2"/>
              </a:rPr>
              <a:t>n</a:t>
            </a:r>
            <a:r>
              <a:rPr lang="en-GB" sz="2400" dirty="0" err="1" smtClean="0">
                <a:latin typeface="Times New Roman" pitchFamily="18" charset="0"/>
              </a:rPr>
              <a:t>Storm</a:t>
            </a:r>
            <a:r>
              <a:rPr lang="en-GB" sz="2400" dirty="0" smtClean="0">
                <a:latin typeface="Times New Roman" pitchFamily="18" charset="0"/>
              </a:rPr>
              <a:t>).  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There is much work to be done!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>
                <a:latin typeface="Times New Roman" pitchFamily="18" charset="0"/>
              </a:rPr>
              <a:t>JOIN US!.  </a:t>
            </a:r>
          </a:p>
          <a:p>
            <a:pPr eaLnBrk="1" hangingPunct="1">
              <a:lnSpc>
                <a:spcPct val="80000"/>
              </a:lnSpc>
            </a:pPr>
            <a:endParaRPr lang="en-GB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5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5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5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5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5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54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54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5" y="2143053"/>
            <a:ext cx="879697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539552" y="620688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600" i="1" dirty="0" smtClean="0">
                <a:latin typeface="Arial" charset="0"/>
              </a:rPr>
              <a:t>Neutrinos in the proposed CERN Strategy… </a:t>
            </a:r>
          </a:p>
        </p:txBody>
      </p:sp>
    </p:spTree>
    <p:extLst>
      <p:ext uri="{BB962C8B-B14F-4D97-AF65-F5344CB8AC3E}">
        <p14:creationId xmlns:p14="http://schemas.microsoft.com/office/powerpoint/2010/main" val="19084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-35156"/>
            <a:ext cx="8964488" cy="69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2488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</a:rPr>
              <a:t>From M. Shaevitz talk</a:t>
            </a: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5982379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Could measure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baseline="-25000" dirty="0" smtClean="0"/>
              <a:t>e</a:t>
            </a:r>
            <a:r>
              <a:rPr lang="en-GB" sz="2400" dirty="0" smtClean="0"/>
              <a:t> cross-sections, critical (?) for 5% systematics?</a:t>
            </a:r>
          </a:p>
        </p:txBody>
      </p:sp>
    </p:spTree>
    <p:extLst>
      <p:ext uri="{BB962C8B-B14F-4D97-AF65-F5344CB8AC3E}">
        <p14:creationId xmlns:p14="http://schemas.microsoft.com/office/powerpoint/2010/main" val="14304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152400" y="1447800"/>
            <a:ext cx="8991600" cy="2209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79376" y="4077072"/>
          <a:ext cx="64770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41" name="Equation" r:id="rId4" imgW="2361960" imgH="419040" progId="Equation.3">
                  <p:embed/>
                </p:oleObj>
              </mc:Choice>
              <mc:Fallback>
                <p:oleObj name="Equation" r:id="rId4" imgW="23619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376" y="4077072"/>
                        <a:ext cx="647700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-306388"/>
            <a:ext cx="7772400" cy="1143001"/>
          </a:xfrm>
        </p:spPr>
        <p:txBody>
          <a:bodyPr/>
          <a:lstStyle/>
          <a:p>
            <a:pPr eaLnBrk="1" hangingPunct="1"/>
            <a:r>
              <a:rPr lang="en-GB" sz="3600" i="1" dirty="0" smtClean="0">
                <a:latin typeface="Arial" charset="0"/>
              </a:rPr>
              <a:t>Three neutrino mixing.</a:t>
            </a:r>
          </a:p>
        </p:txBody>
      </p:sp>
      <p:pic>
        <p:nvPicPr>
          <p:cNvPr id="10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549275"/>
            <a:ext cx="8497887" cy="2303463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395536" y="3078087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If only two neutrinos contribute:</a:t>
            </a:r>
          </a:p>
        </p:txBody>
      </p:sp>
      <p:pic>
        <p:nvPicPr>
          <p:cNvPr id="7" name="Picture 7" descr="vuv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3284984"/>
            <a:ext cx="83058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64088" y="2492896"/>
            <a:ext cx="420040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Complicated equation means</a:t>
            </a:r>
          </a:p>
          <a:p>
            <a:r>
              <a:rPr lang="en-GB" sz="2400" dirty="0" smtClean="0"/>
              <a:t>covariances and degeneracies!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8200" y="3789039"/>
            <a:ext cx="4460304" cy="3024337"/>
            <a:chOff x="4648200" y="3789039"/>
            <a:chExt cx="4460304" cy="3024337"/>
          </a:xfrm>
        </p:grpSpPr>
        <p:sp>
          <p:nvSpPr>
            <p:cNvPr id="9" name="TextBox 8"/>
            <p:cNvSpPr txBox="1"/>
            <p:nvPr/>
          </p:nvSpPr>
          <p:spPr>
            <a:xfrm>
              <a:off x="6119664" y="5982379"/>
              <a:ext cx="2988840" cy="830997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Need Matter effects to </a:t>
              </a:r>
            </a:p>
            <a:p>
              <a:r>
                <a:rPr lang="en-GB" sz="2400" dirty="0" smtClean="0"/>
                <a:t>get the signs of </a:t>
              </a:r>
              <a:r>
                <a:rPr lang="en-GB" sz="2400" dirty="0" smtClean="0">
                  <a:latin typeface="Symbol" pitchFamily="18" charset="2"/>
                </a:rPr>
                <a:t>D</a:t>
              </a:r>
              <a:r>
                <a:rPr lang="en-GB" sz="2400" dirty="0" smtClean="0"/>
                <a:t>m</a:t>
              </a:r>
              <a:r>
                <a:rPr lang="en-GB" sz="2400" baseline="30000" dirty="0" smtClean="0"/>
                <a:t>2</a:t>
              </a:r>
              <a:r>
                <a:rPr lang="en-GB" sz="2400" baseline="-25000" dirty="0" smtClean="0"/>
                <a:t>ij</a:t>
              </a:r>
              <a:endParaRPr lang="en-GB" sz="2400" dirty="0" smtClean="0"/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648200" y="6037837"/>
              <a:ext cx="1471464" cy="1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940152" y="3789039"/>
              <a:ext cx="203448" cy="2232249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180512" y="2692620"/>
            <a:ext cx="4031448" cy="2242575"/>
            <a:chOff x="180512" y="2662588"/>
            <a:chExt cx="4031448" cy="2242575"/>
          </a:xfrm>
        </p:grpSpPr>
        <p:sp>
          <p:nvSpPr>
            <p:cNvPr id="13" name="TextBox 12"/>
            <p:cNvSpPr txBox="1"/>
            <p:nvPr/>
          </p:nvSpPr>
          <p:spPr>
            <a:xfrm>
              <a:off x="180512" y="2662588"/>
              <a:ext cx="4031448" cy="1200329"/>
            </a:xfrm>
            <a:prstGeom prst="rect">
              <a:avLst/>
            </a:prstGeom>
            <a:solidFill>
              <a:srgbClr val="1407B9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CP sensitivity mainly because this term flips sign for </a:t>
              </a:r>
              <a:r>
                <a:rPr lang="en-GB" sz="2400" dirty="0" smtClean="0">
                  <a:latin typeface="Symbol" pitchFamily="18" charset="2"/>
                </a:rPr>
                <a:t>n</a:t>
              </a:r>
              <a:r>
                <a:rPr lang="en-GB" sz="2400" dirty="0" smtClean="0"/>
                <a:t> and anti-</a:t>
              </a:r>
              <a:r>
                <a:rPr lang="en-GB" sz="2400" dirty="0" smtClean="0">
                  <a:latin typeface="Symbol" pitchFamily="18" charset="2"/>
                </a:rPr>
                <a:t>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403648" y="3429000"/>
              <a:ext cx="1152128" cy="1476163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614031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8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7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324528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56992"/>
            <a:ext cx="34705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79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2408" y="1916832"/>
            <a:ext cx="5076056" cy="23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276528" y="0"/>
            <a:ext cx="2952750" cy="1885950"/>
            <a:chOff x="6191250" y="4581128"/>
            <a:chExt cx="2952750" cy="1885950"/>
          </a:xfrm>
        </p:grpSpPr>
        <p:pic>
          <p:nvPicPr>
            <p:cNvPr id="63795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1250" y="4581128"/>
              <a:ext cx="295275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12360" y="5085184"/>
              <a:ext cx="97155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-180528" y="0"/>
            <a:ext cx="3148937" cy="2996952"/>
            <a:chOff x="0" y="0"/>
            <a:chExt cx="3160054" cy="3068960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0" y="0"/>
              <a:ext cx="313889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rgbClr val="66FFFF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637" y="185207"/>
              <a:ext cx="3108417" cy="535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407B9"/>
                  </a:solidFill>
                </a:rPr>
                <a:t>LSND Starts it all...</a:t>
              </a:r>
              <a:endParaRPr lang="en-GB" dirty="0">
                <a:solidFill>
                  <a:srgbClr val="1407B9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1560" y="295688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1407B9"/>
                </a:solidFill>
              </a:rPr>
              <a:t>MiniBooNE</a:t>
            </a:r>
            <a:r>
              <a:rPr lang="en-GB" sz="2000" dirty="0" smtClean="0">
                <a:solidFill>
                  <a:srgbClr val="1407B9"/>
                </a:solidFill>
              </a:rPr>
              <a:t> says....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9632" y="3789040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5405154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Yes?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275856" y="404664"/>
            <a:ext cx="3024336" cy="1368152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Short baselines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j-lt"/>
                <a:ea typeface="+mj-ea"/>
                <a:cs typeface="+mj-cs"/>
              </a:rPr>
              <a:t>(L/E ~ 1)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atin typeface="+mj-lt"/>
                <a:ea typeface="+mj-ea"/>
                <a:cs typeface="+mj-cs"/>
              </a:rPr>
              <a:t>and Sterile </a:t>
            </a:r>
            <a:r>
              <a:rPr lang="en-GB" kern="0" dirty="0" smtClean="0">
                <a:latin typeface="Symbol" pitchFamily="18" charset="2"/>
                <a:ea typeface="+mj-ea"/>
                <a:cs typeface="+mj-cs"/>
              </a:rPr>
              <a:t>n</a:t>
            </a:r>
            <a:r>
              <a:rPr lang="en-GB" kern="0" dirty="0" smtClean="0">
                <a:latin typeface="+mj-lt"/>
                <a:ea typeface="+mj-ea"/>
                <a:cs typeface="+mj-cs"/>
              </a:rPr>
              <a:t>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577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31" y="4466519"/>
            <a:ext cx="5533730" cy="177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79912" y="4181018"/>
            <a:ext cx="1219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1407B9"/>
                </a:solidFill>
              </a:rPr>
              <a:t>Latest…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1456" y="6165304"/>
            <a:ext cx="5237472" cy="461665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Dozens of proposed experiments to test...  </a:t>
            </a:r>
          </a:p>
        </p:txBody>
      </p:sp>
    </p:spTree>
    <p:extLst>
      <p:ext uri="{BB962C8B-B14F-4D97-AF65-F5344CB8AC3E}">
        <p14:creationId xmlns:p14="http://schemas.microsoft.com/office/powerpoint/2010/main" val="20731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5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4624"/>
            <a:ext cx="3491880" cy="272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7272808" cy="41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8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4752528" cy="267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4941168"/>
            <a:ext cx="468052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Synergy/Interference with Long-Baseline proposals?</a:t>
            </a:r>
          </a:p>
        </p:txBody>
      </p:sp>
    </p:spTree>
    <p:extLst>
      <p:ext uri="{BB962C8B-B14F-4D97-AF65-F5344CB8AC3E}">
        <p14:creationId xmlns:p14="http://schemas.microsoft.com/office/powerpoint/2010/main" val="267548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88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" y="-1"/>
            <a:ext cx="9144000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88640"/>
            <a:ext cx="5076056" cy="3168352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Comments: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5% systematics!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 Ambitious….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2000" kern="0" baseline="0" dirty="0" smtClean="0">
                <a:latin typeface="+mn-lt"/>
              </a:rPr>
              <a:t>What is plotted is E</a:t>
            </a:r>
            <a:r>
              <a:rPr lang="en-GB" sz="2000" kern="0" baseline="-25000" dirty="0" smtClean="0">
                <a:latin typeface="Symbol" pitchFamily="18" charset="2"/>
              </a:rPr>
              <a:t>n</a:t>
            </a:r>
            <a:r>
              <a:rPr lang="en-GB" sz="2000" kern="0" baseline="0" dirty="0" smtClean="0">
                <a:latin typeface="+mn-lt"/>
              </a:rPr>
              <a:t>, what</a:t>
            </a:r>
            <a:r>
              <a:rPr lang="en-GB" sz="2000" kern="0" dirty="0" smtClean="0">
                <a:latin typeface="+mn-lt"/>
              </a:rPr>
              <a:t> is measured is the amount of charge in the tubes, true reconstruction needed.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2000" kern="0" dirty="0" smtClean="0">
                <a:latin typeface="+mn-lt"/>
              </a:rPr>
              <a:t>Sorting of events between classes has energy dependent systematics, needs full reconstruction.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All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based on Monte Carlo (and always will be)....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5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" y="-15192"/>
            <a:ext cx="9144000" cy="70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23813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6200000">
            <a:off x="-1477551" y="3394384"/>
            <a:ext cx="332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Slide from Nishikawa’s summary.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583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Further future for reactor experiments.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36512" y="5949280"/>
            <a:ext cx="9361040" cy="108012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7854331" y="1268760"/>
            <a:ext cx="1152128" cy="2160240"/>
          </a:xfrm>
          <a:prstGeom prst="arc">
            <a:avLst>
              <a:gd name="adj1" fmla="val 15932802"/>
              <a:gd name="adj2" fmla="val 5485587"/>
            </a:avLst>
          </a:prstGeom>
          <a:solidFill>
            <a:srgbClr val="FFFFFF"/>
          </a:solidFill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4288" y="1700808"/>
            <a:ext cx="1842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FT of data –</a:t>
            </a:r>
          </a:p>
          <a:p>
            <a:r>
              <a:rPr lang="en-GB" sz="2000" dirty="0" smtClean="0">
                <a:solidFill>
                  <a:schemeClr val="accent2"/>
                </a:solidFill>
              </a:rPr>
              <a:t>Does not create </a:t>
            </a:r>
          </a:p>
          <a:p>
            <a:r>
              <a:rPr lang="en-GB" sz="2000" dirty="0" smtClean="0">
                <a:solidFill>
                  <a:schemeClr val="accent2"/>
                </a:solidFill>
              </a:rPr>
              <a:t>information!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210" y="5877272"/>
            <a:ext cx="4604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Assumes 3% energy resolution in a </a:t>
            </a:r>
          </a:p>
          <a:p>
            <a:r>
              <a:rPr lang="en-GB" sz="2400" dirty="0" smtClean="0">
                <a:solidFill>
                  <a:schemeClr val="accent2"/>
                </a:solidFill>
              </a:rPr>
              <a:t>20 </a:t>
            </a:r>
            <a:r>
              <a:rPr lang="en-GB" sz="2400" dirty="0" err="1" smtClean="0">
                <a:solidFill>
                  <a:schemeClr val="accent2"/>
                </a:solidFill>
              </a:rPr>
              <a:t>kT</a:t>
            </a:r>
            <a:r>
              <a:rPr lang="en-GB" sz="2400" dirty="0" smtClean="0">
                <a:solidFill>
                  <a:schemeClr val="accent2"/>
                </a:solidFill>
              </a:rPr>
              <a:t> organic </a:t>
            </a:r>
            <a:r>
              <a:rPr lang="en-GB" sz="2400" dirty="0" err="1" smtClean="0">
                <a:solidFill>
                  <a:schemeClr val="accent2"/>
                </a:solidFill>
              </a:rPr>
              <a:t>scintillator</a:t>
            </a:r>
            <a:r>
              <a:rPr lang="en-GB" sz="2400" dirty="0" smtClean="0">
                <a:solidFill>
                  <a:schemeClr val="accent2"/>
                </a:solidFill>
              </a:rPr>
              <a:t>!</a:t>
            </a:r>
            <a:endParaRPr lang="en-GB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9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471488"/>
            <a:ext cx="88773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0512" y="6351711"/>
            <a:ext cx="565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Slide from Yvonne Wong’s talk at TAUP ‘11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473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471488"/>
            <a:ext cx="88773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0512" y="6351711"/>
            <a:ext cx="565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Slide from Yvonne Wong’s talk at TAUP ‘11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597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475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82" y="1021804"/>
            <a:ext cx="264778" cy="348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-1706076" y="2542788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1407B9"/>
                </a:solidFill>
              </a:rPr>
              <a:t>Gonzalez-Garcia, </a:t>
            </a:r>
            <a:r>
              <a:rPr lang="en-GB" sz="2000" dirty="0" err="1" smtClean="0">
                <a:solidFill>
                  <a:srgbClr val="1407B9"/>
                </a:solidFill>
              </a:rPr>
              <a:t>Maltoni</a:t>
            </a:r>
            <a:r>
              <a:rPr lang="en-GB" sz="2000" dirty="0" smtClean="0">
                <a:solidFill>
                  <a:srgbClr val="1407B9"/>
                </a:solidFill>
              </a:rPr>
              <a:t>, </a:t>
            </a:r>
            <a:r>
              <a:rPr lang="en-GB" sz="2000" dirty="0" err="1" smtClean="0">
                <a:solidFill>
                  <a:srgbClr val="1407B9"/>
                </a:solidFill>
              </a:rPr>
              <a:t>Salvado</a:t>
            </a:r>
            <a:endParaRPr lang="en-GB" sz="2000" dirty="0">
              <a:solidFill>
                <a:srgbClr val="1407B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016" y="44624"/>
            <a:ext cx="442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1407B9"/>
                </a:solidFill>
                <a:latin typeface="+mn-lt"/>
              </a:rPr>
              <a:t>How well do we know </a:t>
            </a:r>
            <a:r>
              <a:rPr lang="en-GB" dirty="0" smtClean="0">
                <a:solidFill>
                  <a:srgbClr val="1407B9"/>
                </a:solidFill>
                <a:latin typeface="Symbol" pitchFamily="18" charset="2"/>
              </a:rPr>
              <a:t>q</a:t>
            </a:r>
            <a:r>
              <a:rPr lang="en-GB" baseline="-25000" dirty="0" smtClean="0">
                <a:solidFill>
                  <a:srgbClr val="1407B9"/>
                </a:solidFill>
              </a:rPr>
              <a:t>12</a:t>
            </a:r>
            <a:r>
              <a:rPr lang="en-GB" dirty="0" smtClean="0">
                <a:solidFill>
                  <a:srgbClr val="1407B9"/>
                </a:solidFill>
              </a:rPr>
              <a:t>?</a:t>
            </a:r>
            <a:r>
              <a:rPr lang="en-GB" sz="4000" dirty="0" smtClean="0">
                <a:solidFill>
                  <a:srgbClr val="1407B9"/>
                </a:solidFill>
              </a:rPr>
              <a:t> </a:t>
            </a:r>
            <a:endParaRPr lang="en-GB" sz="4000" dirty="0">
              <a:solidFill>
                <a:srgbClr val="1407B9"/>
              </a:solidFill>
            </a:endParaRPr>
          </a:p>
        </p:txBody>
      </p:sp>
      <p:pic>
        <p:nvPicPr>
          <p:cNvPr id="832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360486" cy="295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92696"/>
            <a:ext cx="3476625" cy="3019425"/>
          </a:xfrm>
          <a:prstGeom prst="rect">
            <a:avLst/>
          </a:prstGeom>
          <a:noFill/>
          <a:ln w="44450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573016"/>
            <a:ext cx="2924175" cy="552450"/>
          </a:xfrm>
          <a:prstGeom prst="rect">
            <a:avLst/>
          </a:prstGeom>
          <a:noFill/>
          <a:ln w="44450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757" y="657835"/>
            <a:ext cx="4164707" cy="313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581573" y="-1748924"/>
            <a:ext cx="367093" cy="453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438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694792"/>
            <a:ext cx="4698732" cy="317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438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77275" y="3933056"/>
            <a:ext cx="319709" cy="29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6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471488"/>
            <a:ext cx="88773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0512" y="6351711"/>
            <a:ext cx="565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Slide from Yvonne Wong’s talk at TAUP ‘11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6272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en-GB" sz="3600" dirty="0"/>
              <a:t>If you are measuring a mass, you must QUANTIFY the systematics!</a:t>
            </a:r>
            <a:endParaRPr lang="en-US" sz="3600" dirty="0"/>
          </a:p>
        </p:txBody>
      </p:sp>
      <p:sp>
        <p:nvSpPr>
          <p:cNvPr id="137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3" y="1412875"/>
            <a:ext cx="8840787" cy="32893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</p:pic>
      <p:pic>
        <p:nvPicPr>
          <p:cNvPr id="13721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28900"/>
            <a:ext cx="5010150" cy="422910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42988" y="620713"/>
            <a:ext cx="8101012" cy="4464050"/>
            <a:chOff x="657" y="391"/>
            <a:chExt cx="5103" cy="2812"/>
          </a:xfrm>
        </p:grpSpPr>
        <p:pic>
          <p:nvPicPr>
            <p:cNvPr id="137216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6" y="391"/>
              <a:ext cx="4524" cy="2591"/>
            </a:xfrm>
            <a:prstGeom prst="rect">
              <a:avLst/>
            </a:prstGeom>
            <a:noFill/>
            <a:ln w="44450">
              <a:noFill/>
              <a:miter lim="800000"/>
              <a:headEnd/>
              <a:tailEnd/>
            </a:ln>
            <a:effectLst/>
          </p:spPr>
        </p:pic>
        <p:sp>
          <p:nvSpPr>
            <p:cNvPr id="1372170" name="Rectangle 10"/>
            <p:cNvSpPr>
              <a:spLocks noChangeArrowheads="1"/>
            </p:cNvSpPr>
            <p:nvPr/>
          </p:nvSpPr>
          <p:spPr bwMode="auto">
            <a:xfrm>
              <a:off x="657" y="3067"/>
              <a:ext cx="2132" cy="13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49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72171" name="Line 11"/>
            <p:cNvSpPr>
              <a:spLocks noChangeShapeType="1"/>
            </p:cNvSpPr>
            <p:nvPr/>
          </p:nvSpPr>
          <p:spPr bwMode="auto">
            <a:xfrm flipV="1">
              <a:off x="1338" y="1026"/>
              <a:ext cx="1270" cy="2041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3721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429000"/>
            <a:ext cx="4000500" cy="303847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58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7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7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0" y="-26988"/>
            <a:ext cx="7772400" cy="1143001"/>
          </a:xfrm>
        </p:spPr>
        <p:txBody>
          <a:bodyPr/>
          <a:lstStyle/>
          <a:p>
            <a:pPr eaLnBrk="1" hangingPunct="1"/>
            <a:r>
              <a:rPr lang="en-GB" sz="3200" smtClean="0"/>
              <a:t>SNO Systematic Flux Uncertainties</a:t>
            </a:r>
            <a:endParaRPr lang="en-GB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052513"/>
            <a:ext cx="3810000" cy="4114800"/>
          </a:xfrm>
          <a:noFill/>
        </p:spPr>
        <p:txBody>
          <a:bodyPr/>
          <a:lstStyle/>
          <a:p>
            <a:pPr lvl="1" eaLnBrk="1" hangingPunct="1">
              <a:spcBef>
                <a:spcPts val="1200"/>
              </a:spcBef>
              <a:spcAft>
                <a:spcPct val="15000"/>
              </a:spcAft>
              <a:buFontTx/>
              <a:buNone/>
            </a:pPr>
            <a:r>
              <a:rPr lang="en-US" altLang="en-US" sz="2000" b="1" smtClean="0">
                <a:latin typeface="Palatino" pitchFamily="18" charset="0"/>
              </a:rPr>
              <a:t>Error Source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Energy scale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Energy resolution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Non-linearity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Vertex shift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Vertex resolution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Angular resolution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</a:rPr>
              <a:t>High Energy </a:t>
            </a: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’s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Low energy background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Instrumental background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Trigger efficiency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Live time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Cut acceptance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Earth orbit eccentricity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baseline="30000" smtClean="0">
                <a:latin typeface="Palatino" pitchFamily="18" charset="0"/>
                <a:sym typeface="Symbol" pitchFamily="18" charset="2"/>
              </a:rPr>
              <a:t>17</a:t>
            </a: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O, </a:t>
            </a:r>
            <a:r>
              <a:rPr lang="en-US" altLang="en-US" sz="1800" b="1" baseline="30000" smtClean="0">
                <a:latin typeface="Palatino" pitchFamily="18" charset="0"/>
                <a:sym typeface="Symbol" pitchFamily="18" charset="2"/>
              </a:rPr>
              <a:t>18</a:t>
            </a:r>
            <a:r>
              <a:rPr lang="en-US" altLang="en-US" sz="1800" b="1" smtClean="0">
                <a:latin typeface="Palatino" pitchFamily="18" charset="0"/>
                <a:sym typeface="Symbol" pitchFamily="18" charset="2"/>
              </a:rPr>
              <a:t>O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b="1" smtClean="0">
                <a:solidFill>
                  <a:srgbClr val="FFFFFF"/>
                </a:solidFill>
                <a:latin typeface="Palatino" pitchFamily="18" charset="0"/>
                <a:sym typeface="Symbol" pitchFamily="18" charset="2"/>
              </a:rPr>
              <a:t>Experimental uncertainty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chemeClr val="accent1"/>
                </a:solidFill>
                <a:latin typeface="Palatino" pitchFamily="18" charset="0"/>
                <a:sym typeface="Symbol" pitchFamily="18" charset="2"/>
              </a:rPr>
              <a:t>Cross-section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chemeClr val="accent1"/>
                </a:solidFill>
                <a:latin typeface="Palatino" pitchFamily="18" charset="0"/>
                <a:sym typeface="Symbol" pitchFamily="18" charset="2"/>
              </a:rPr>
              <a:t>Solar Model</a:t>
            </a:r>
            <a:endParaRPr lang="en-US" altLang="en-US" sz="1800" smtClean="0">
              <a:solidFill>
                <a:srgbClr val="FF0000"/>
              </a:solidFill>
              <a:latin typeface="Palatino" pitchFamily="18" charset="0"/>
            </a:endParaRP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6096000" y="1066800"/>
            <a:ext cx="2819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15000"/>
              </a:spcAft>
            </a:pPr>
            <a:r>
              <a:rPr lang="en-US" altLang="en-US" sz="2000" b="1">
                <a:solidFill>
                  <a:srgbClr val="00CC00"/>
                </a:solidFill>
                <a:latin typeface="Palatino" pitchFamily="18" charset="0"/>
              </a:rPr>
              <a:t>       </a:t>
            </a:r>
            <a:r>
              <a:rPr lang="en-US" altLang="en-US" sz="2000" b="1">
                <a:solidFill>
                  <a:srgbClr val="99FF66"/>
                </a:solidFill>
                <a:latin typeface="Palatino" pitchFamily="18" charset="0"/>
              </a:rPr>
              <a:t>ES error (%)</a:t>
            </a:r>
          </a:p>
          <a:p>
            <a:pPr marL="342900" indent="-34290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      -3.5, +5.4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±0.3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±0.4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±3.3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±0.4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±2.2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-1.9, +0.0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-0.2, +0.0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-0.6, +0.0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0.0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±0.1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-0.6, +0.7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±0.2</a:t>
            </a:r>
          </a:p>
          <a:p>
            <a:pPr marL="742950" lvl="1" indent="-285750"/>
            <a:r>
              <a:rPr lang="en-US" altLang="en-US" sz="1800" b="1">
                <a:solidFill>
                  <a:srgbClr val="99FF66"/>
                </a:solidFill>
                <a:latin typeface="Palatino" pitchFamily="18" charset="0"/>
              </a:rPr>
              <a:t>0.0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altLang="en-US" sz="2000" b="1">
                <a:solidFill>
                  <a:srgbClr val="FFFFFF"/>
                </a:solidFill>
                <a:latin typeface="Palatino" pitchFamily="18" charset="0"/>
              </a:rPr>
              <a:t>-5.7, +6.8</a:t>
            </a:r>
          </a:p>
          <a:p>
            <a:pPr marL="742950" lvl="1" indent="-285750">
              <a:lnSpc>
                <a:spcPct val="140000"/>
              </a:lnSpc>
            </a:pPr>
            <a:r>
              <a:rPr lang="en-US" altLang="en-US" sz="1800" b="1">
                <a:solidFill>
                  <a:srgbClr val="00CC99"/>
                </a:solidFill>
                <a:latin typeface="Palatino" pitchFamily="18" charset="0"/>
              </a:rPr>
              <a:t>0.5</a:t>
            </a:r>
          </a:p>
          <a:p>
            <a:pPr marL="742950" lvl="1" indent="-285750"/>
            <a:r>
              <a:rPr lang="en-US" altLang="en-US" sz="1800" b="1">
                <a:solidFill>
                  <a:srgbClr val="00CC99"/>
                </a:solidFill>
                <a:latin typeface="Palatino" pitchFamily="18" charset="0"/>
              </a:rPr>
              <a:t>-16, +20</a:t>
            </a:r>
            <a:endParaRPr lang="en-US" sz="1800">
              <a:solidFill>
                <a:srgbClr val="008080"/>
              </a:solidFill>
            </a:endParaRPr>
          </a:p>
        </p:txBody>
      </p:sp>
      <p:sp>
        <p:nvSpPr>
          <p:cNvPr id="176133" name="Line 5"/>
          <p:cNvSpPr>
            <a:spLocks noChangeShapeType="1"/>
          </p:cNvSpPr>
          <p:nvPr/>
        </p:nvSpPr>
        <p:spPr bwMode="auto">
          <a:xfrm>
            <a:off x="685800" y="1447800"/>
            <a:ext cx="7772400" cy="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6134" name="Line 6"/>
          <p:cNvSpPr>
            <a:spLocks noChangeShapeType="1"/>
          </p:cNvSpPr>
          <p:nvPr/>
        </p:nvSpPr>
        <p:spPr bwMode="auto">
          <a:xfrm>
            <a:off x="685800" y="1066800"/>
            <a:ext cx="7772400" cy="0"/>
          </a:xfrm>
          <a:prstGeom prst="line">
            <a:avLst/>
          </a:prstGeom>
          <a:noFill/>
          <a:ln w="38100" cmpd="dbl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6135" name="Line 7"/>
          <p:cNvSpPr>
            <a:spLocks noChangeShapeType="1"/>
          </p:cNvSpPr>
          <p:nvPr/>
        </p:nvSpPr>
        <p:spPr bwMode="auto">
          <a:xfrm>
            <a:off x="685800" y="6372225"/>
            <a:ext cx="7772400" cy="0"/>
          </a:xfrm>
          <a:prstGeom prst="line">
            <a:avLst/>
          </a:prstGeom>
          <a:noFill/>
          <a:ln w="38100" cmpd="dbl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6136" name="Line 8"/>
          <p:cNvSpPr>
            <a:spLocks noChangeShapeType="1"/>
          </p:cNvSpPr>
          <p:nvPr/>
        </p:nvSpPr>
        <p:spPr bwMode="auto">
          <a:xfrm>
            <a:off x="685800" y="5334000"/>
            <a:ext cx="7772400" cy="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3505200" y="1066800"/>
            <a:ext cx="2286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marL="742950" lvl="1" indent="-285750">
              <a:spcBef>
                <a:spcPts val="1200"/>
              </a:spcBef>
              <a:spcAft>
                <a:spcPct val="15000"/>
              </a:spcAft>
            </a:pPr>
            <a:r>
              <a:rPr lang="en-US" altLang="en-US" sz="2000" b="1">
                <a:solidFill>
                  <a:srgbClr val="FFCC99"/>
                </a:solidFill>
                <a:latin typeface="Palatino" pitchFamily="18" charset="0"/>
              </a:rPr>
              <a:t>CC error (%)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-5.2, +6.1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±0.5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±0.5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±3.1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±0.7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±0.5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-0.8, +0.0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-0.2, +0.0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-0.2, +0.0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0.0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±0.1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-0.6, +0.7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±0.2</a:t>
            </a:r>
          </a:p>
          <a:p>
            <a:pPr marL="742950" lvl="1" indent="-285750"/>
            <a:r>
              <a:rPr lang="en-US" altLang="en-US" sz="1800" b="1">
                <a:solidFill>
                  <a:srgbClr val="FFCC99"/>
                </a:solidFill>
                <a:latin typeface="Palatino" pitchFamily="18" charset="0"/>
              </a:rPr>
              <a:t>0.0</a:t>
            </a:r>
          </a:p>
          <a:p>
            <a:pPr marL="742950" lvl="1" indent="-285750">
              <a:lnSpc>
                <a:spcPct val="120000"/>
              </a:lnSpc>
            </a:pPr>
            <a:r>
              <a:rPr lang="en-US" altLang="en-US" sz="2000" b="1">
                <a:solidFill>
                  <a:srgbClr val="FFFFFF"/>
                </a:solidFill>
                <a:latin typeface="Palatino" pitchFamily="18" charset="0"/>
              </a:rPr>
              <a:t>-6.2, +7.0</a:t>
            </a:r>
            <a:endParaRPr lang="en-US" altLang="en-US" sz="2000" b="1">
              <a:solidFill>
                <a:srgbClr val="FF0066"/>
              </a:solidFill>
              <a:latin typeface="Palatino" pitchFamily="18" charset="0"/>
            </a:endParaRPr>
          </a:p>
          <a:p>
            <a:pPr marL="742950" lvl="1" indent="-285750">
              <a:lnSpc>
                <a:spcPct val="140000"/>
              </a:lnSpc>
            </a:pPr>
            <a:r>
              <a:rPr lang="en-US" altLang="en-US" sz="1800" b="1">
                <a:solidFill>
                  <a:srgbClr val="00CC99"/>
                </a:solidFill>
                <a:latin typeface="Palatino" pitchFamily="18" charset="0"/>
              </a:rPr>
              <a:t>3.0</a:t>
            </a:r>
          </a:p>
          <a:p>
            <a:pPr marL="742950" lvl="1" indent="-285750"/>
            <a:r>
              <a:rPr lang="en-US" altLang="en-US" sz="1800" b="1">
                <a:solidFill>
                  <a:srgbClr val="00CC99"/>
                </a:solidFill>
                <a:latin typeface="Palatino" pitchFamily="18" charset="0"/>
              </a:rPr>
              <a:t>-16, +20</a:t>
            </a:r>
            <a:endParaRPr lang="en-US" altLang="en-US" sz="2000">
              <a:solidFill>
                <a:srgbClr val="008080"/>
              </a:solidFill>
              <a:latin typeface="Palatino" pitchFamily="18" charset="0"/>
              <a:sym typeface="Symbol" pitchFamily="18" charset="2"/>
            </a:endParaRPr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>
            <a:off x="685800" y="5730875"/>
            <a:ext cx="7772400" cy="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71147" name="Text Box 11"/>
          <p:cNvSpPr txBox="1">
            <a:spLocks noChangeArrowheads="1"/>
          </p:cNvSpPr>
          <p:nvPr/>
        </p:nvSpPr>
        <p:spPr bwMode="auto">
          <a:xfrm>
            <a:off x="357188" y="1714500"/>
            <a:ext cx="5380037" cy="1819275"/>
          </a:xfrm>
          <a:prstGeom prst="rect">
            <a:avLst/>
          </a:prstGeom>
          <a:solidFill>
            <a:srgbClr val="000066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87E4F1"/>
                </a:solidFill>
              </a:rPr>
              <a:t>Unless a real error analysis is done </a:t>
            </a:r>
          </a:p>
          <a:p>
            <a:r>
              <a:rPr lang="en-GB">
                <a:solidFill>
                  <a:srgbClr val="87E4F1"/>
                </a:solidFill>
              </a:rPr>
              <a:t>for astrophysical mass “limits” they </a:t>
            </a:r>
          </a:p>
          <a:p>
            <a:r>
              <a:rPr lang="en-GB">
                <a:solidFill>
                  <a:srgbClr val="87E4F1"/>
                </a:solidFill>
              </a:rPr>
              <a:t>cannot really be considered </a:t>
            </a:r>
          </a:p>
          <a:p>
            <a:r>
              <a:rPr lang="en-GB">
                <a:solidFill>
                  <a:srgbClr val="87E4F1"/>
                </a:solidFill>
              </a:rPr>
              <a:t>equivalent to laboratory limits.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220430" y="3786188"/>
            <a:ext cx="4059125" cy="1815882"/>
          </a:xfrm>
          <a:prstGeom prst="rect">
            <a:avLst/>
          </a:prstGeom>
          <a:solidFill>
            <a:srgbClr val="000066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7E4F1"/>
                </a:solidFill>
              </a:rPr>
              <a:t>In any </a:t>
            </a:r>
            <a:r>
              <a:rPr lang="en-GB" dirty="0" smtClean="0">
                <a:solidFill>
                  <a:srgbClr val="87E4F1"/>
                </a:solidFill>
              </a:rPr>
              <a:t>case, using precious</a:t>
            </a:r>
          </a:p>
          <a:p>
            <a:r>
              <a:rPr lang="en-GB" dirty="0" smtClean="0">
                <a:solidFill>
                  <a:srgbClr val="87E4F1"/>
                </a:solidFill>
              </a:rPr>
              <a:t>cosmological data to</a:t>
            </a:r>
          </a:p>
          <a:p>
            <a:r>
              <a:rPr lang="en-GB" dirty="0" smtClean="0">
                <a:solidFill>
                  <a:srgbClr val="87E4F1"/>
                </a:solidFill>
              </a:rPr>
              <a:t>constrain </a:t>
            </a:r>
            <a:r>
              <a:rPr lang="en-GB" dirty="0" err="1" smtClean="0">
                <a:solidFill>
                  <a:srgbClr val="87E4F1"/>
                </a:solidFill>
              </a:rPr>
              <a:t>m</a:t>
            </a:r>
            <a:r>
              <a:rPr lang="en-GB" baseline="-25000" dirty="0" err="1" smtClean="0">
                <a:solidFill>
                  <a:srgbClr val="87E4F1"/>
                </a:solidFill>
                <a:latin typeface="Symbol" pitchFamily="18" charset="2"/>
              </a:rPr>
              <a:t>n</a:t>
            </a:r>
            <a:r>
              <a:rPr lang="en-GB" dirty="0" smtClean="0">
                <a:solidFill>
                  <a:srgbClr val="87E4F1"/>
                </a:solidFill>
              </a:rPr>
              <a:t> would be like</a:t>
            </a:r>
          </a:p>
          <a:p>
            <a:r>
              <a:rPr lang="en-GB" dirty="0" smtClean="0">
                <a:solidFill>
                  <a:srgbClr val="87E4F1"/>
                </a:solidFill>
              </a:rPr>
              <a:t>using LEP as a tide gauge.</a:t>
            </a:r>
            <a:endParaRPr lang="en-GB" dirty="0">
              <a:solidFill>
                <a:srgbClr val="87E4F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9792" y="6416510"/>
            <a:ext cx="14302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2" action="ppaction://hlinksldjump"/>
              </a:rPr>
              <a:t>Return ↑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7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7" grpId="0" animBg="1" autoUpdateAnimBg="0"/>
      <p:bldP spid="14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6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n_ch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"/>
            <a:ext cx="2266950" cy="66675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05200" y="457200"/>
            <a:ext cx="5181600" cy="3276600"/>
            <a:chOff x="2160" y="288"/>
            <a:chExt cx="3264" cy="206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336"/>
              <a:ext cx="1306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2" y="288"/>
              <a:ext cx="1392" cy="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2160" y="2064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February 1984</a:t>
              </a:r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4032" y="2064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smtClean="0">
                  <a:solidFill>
                    <a:srgbClr val="000000"/>
                  </a:solidFill>
                  <a:latin typeface="Times New Roman" pitchFamily="18" charset="0"/>
                </a:rPr>
                <a:t>March 8,1987</a:t>
              </a:r>
            </a:p>
          </p:txBody>
        </p:sp>
      </p:grp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702175" y="4343400"/>
            <a:ext cx="2079625" cy="137318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Times New Roman" pitchFamily="18" charset="0"/>
              </a:rPr>
              <a:t>A supernova </a:t>
            </a:r>
          </a:p>
          <a:p>
            <a:r>
              <a:rPr lang="en-GB" smtClean="0">
                <a:solidFill>
                  <a:srgbClr val="000000"/>
                </a:solidFill>
                <a:latin typeface="Times New Roman" pitchFamily="18" charset="0"/>
              </a:rPr>
              <a:t>converts</a:t>
            </a:r>
          </a:p>
          <a:p>
            <a:r>
              <a:rPr lang="en-GB" smtClean="0">
                <a:solidFill>
                  <a:srgbClr val="000000"/>
                </a:solidFill>
                <a:latin typeface="Times New Roman" pitchFamily="18" charset="0"/>
              </a:rPr>
              <a:t>~ 1 M</a:t>
            </a:r>
            <a:r>
              <a:rPr lang="en-GB" baseline="-2500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GB" smtClean="0">
                <a:solidFill>
                  <a:srgbClr val="000000"/>
                </a:solidFill>
                <a:latin typeface="Times New Roman" pitchFamily="18" charset="0"/>
              </a:rPr>
              <a:t> to </a:t>
            </a:r>
            <a:r>
              <a:rPr lang="en-GB" smtClean="0">
                <a:solidFill>
                  <a:srgbClr val="000000"/>
                </a:solidFill>
                <a:latin typeface="Symbol" pitchFamily="18" charset="2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76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04800" y="2209800"/>
          <a:ext cx="2895600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751" name="Equation" r:id="rId4" imgW="1346040" imgH="495000" progId="Equation.3">
                  <p:embed/>
                </p:oleObj>
              </mc:Choice>
              <mc:Fallback>
                <p:oleObj name="Equation" r:id="rId4" imgW="134604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2895600" cy="1065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3" descr="supernov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52400"/>
            <a:ext cx="5486400" cy="4479925"/>
          </a:xfrm>
          <a:prstGeom prst="rect">
            <a:avLst/>
          </a:prstGeom>
          <a:noFill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1520" y="4437112"/>
            <a:ext cx="6454775" cy="51911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Limit from SN1987a is </a:t>
            </a:r>
            <a:r>
              <a:rPr lang="en-GB" dirty="0" err="1" smtClean="0">
                <a:solidFill>
                  <a:srgbClr val="990000"/>
                </a:solidFill>
                <a:latin typeface="Times New Roman" pitchFamily="18" charset="0"/>
              </a:rPr>
              <a:t>m</a:t>
            </a:r>
            <a:r>
              <a:rPr lang="en-GB" baseline="-25000" dirty="0" err="1" smtClean="0">
                <a:solidFill>
                  <a:srgbClr val="990000"/>
                </a:solidFill>
                <a:latin typeface="Symbol" pitchFamily="18" charset="2"/>
              </a:rPr>
              <a:t>n</a:t>
            </a:r>
            <a:r>
              <a:rPr lang="en-GB" baseline="-42000" dirty="0" err="1" smtClean="0">
                <a:solidFill>
                  <a:srgbClr val="990000"/>
                </a:solidFill>
                <a:latin typeface="Times New Roman" pitchFamily="18" charset="0"/>
              </a:rPr>
              <a:t>e</a:t>
            </a:r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 &gt; 23 </a:t>
            </a:r>
            <a:r>
              <a:rPr lang="en-GB" dirty="0" err="1" smtClean="0">
                <a:solidFill>
                  <a:srgbClr val="990000"/>
                </a:solidFill>
                <a:latin typeface="Times New Roman" pitchFamily="18" charset="0"/>
              </a:rPr>
              <a:t>eV</a:t>
            </a:r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 (PDG)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1520" y="4996333"/>
            <a:ext cx="7949740" cy="52322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Best you can do is ~5-10 </a:t>
            </a:r>
            <a:r>
              <a:rPr lang="en-GB" dirty="0" err="1" smtClean="0">
                <a:solidFill>
                  <a:srgbClr val="990000"/>
                </a:solidFill>
                <a:latin typeface="Times New Roman" pitchFamily="18" charset="0"/>
              </a:rPr>
              <a:t>eV</a:t>
            </a:r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, which isn’t good enough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5499229"/>
            <a:ext cx="8959504" cy="954107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Light and neutrinos got here on the same day after travelling </a:t>
            </a:r>
          </a:p>
          <a:p>
            <a:pPr algn="l"/>
            <a:r>
              <a:rPr lang="en-GB" dirty="0" smtClean="0">
                <a:solidFill>
                  <a:srgbClr val="990000"/>
                </a:solidFill>
                <a:latin typeface="Times New Roman" pitchFamily="18" charset="0"/>
              </a:rPr>
              <a:t>for ~160k yrs, so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</a:rPr>
              <a:t>|</a:t>
            </a:r>
            <a:r>
              <a:rPr lang="en-GB" dirty="0" err="1" smtClean="0">
                <a:solidFill>
                  <a:srgbClr val="C00000"/>
                </a:solidFill>
                <a:latin typeface="Times New Roman" pitchFamily="18" charset="0"/>
              </a:rPr>
              <a:t>v</a:t>
            </a:r>
            <a:r>
              <a:rPr lang="en-GB" baseline="-25000" dirty="0" err="1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</a:rPr>
              <a:t>-c|/c &lt; 2×10</a:t>
            </a:r>
            <a:r>
              <a:rPr lang="en-GB" baseline="30000" dirty="0" smtClean="0">
                <a:solidFill>
                  <a:srgbClr val="C00000"/>
                </a:solidFill>
                <a:latin typeface="Times New Roman" pitchFamily="18" charset="0"/>
              </a:rPr>
              <a:t>-9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</a:rPr>
              <a:t>  at E</a:t>
            </a:r>
            <a:r>
              <a:rPr lang="en-GB" baseline="-25000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</a:rPr>
              <a:t> ~ 10 </a:t>
            </a:r>
            <a:r>
              <a:rPr lang="en-GB" dirty="0" err="1" smtClean="0">
                <a:solidFill>
                  <a:srgbClr val="C00000"/>
                </a:solidFill>
                <a:latin typeface="Times New Roman" pitchFamily="18" charset="0"/>
              </a:rPr>
              <a:t>MeV</a:t>
            </a:r>
            <a:endParaRPr lang="en-GB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165304"/>
            <a:ext cx="14302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7" action="ppaction://hlinksldjump"/>
              </a:rPr>
              <a:t>Return ↑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6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49" grpId="0" autoUpdateAnimBg="0"/>
      <p:bldP spid="8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0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 marL="190500" indent="-190500"/>
            <a:fld id="{0BC4E690-C851-4FD0-AAF9-CABD8246A6DE}" type="slidenum">
              <a:rPr lang="de-DE">
                <a:latin typeface="Arial" pitchFamily="34" charset="0"/>
              </a:rPr>
              <a:pPr marL="190500" indent="-190500"/>
              <a:t>77</a:t>
            </a:fld>
            <a:endParaRPr lang="de-DE" b="0">
              <a:latin typeface="Arial" pitchFamily="34" charset="0"/>
            </a:endParaRPr>
          </a:p>
        </p:txBody>
      </p:sp>
      <p:sp>
        <p:nvSpPr>
          <p:cNvPr id="146435" name="Text Box 2"/>
          <p:cNvSpPr txBox="1">
            <a:spLocks noChangeArrowheads="1"/>
          </p:cNvSpPr>
          <p:nvPr/>
        </p:nvSpPr>
        <p:spPr bwMode="auto">
          <a:xfrm>
            <a:off x="971550" y="120650"/>
            <a:ext cx="6480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smtClean="0">
                <a:solidFill>
                  <a:srgbClr val="000000"/>
                </a:solidFill>
                <a:latin typeface="Arial" pitchFamily="34" charset="0"/>
              </a:rPr>
              <a:t>Tritium </a:t>
            </a:r>
            <a:r>
              <a:rPr lang="en-GB" sz="3200" b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 sz="3200" b="1" smtClean="0">
                <a:solidFill>
                  <a:srgbClr val="000000"/>
                </a:solidFill>
                <a:latin typeface="Arial" pitchFamily="34" charset="0"/>
              </a:rPr>
              <a:t>-decay</a:t>
            </a:r>
          </a:p>
        </p:txBody>
      </p:sp>
      <p:sp>
        <p:nvSpPr>
          <p:cNvPr id="146436" name="Text Box 6"/>
          <p:cNvSpPr txBox="1">
            <a:spLocks noChangeArrowheads="1"/>
          </p:cNvSpPr>
          <p:nvPr/>
        </p:nvSpPr>
        <p:spPr bwMode="auto">
          <a:xfrm>
            <a:off x="395288" y="3651250"/>
            <a:ext cx="3024187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tritium as </a:t>
            </a:r>
            <a:r>
              <a:rPr lang="en-US" sz="180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 emitter: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 high specific activity</a:t>
            </a:r>
            <a:br>
              <a:rPr lang="en-US" sz="18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  (half-life: 12.3 years)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 low endpoint energy E</a:t>
            </a:r>
            <a:r>
              <a:rPr lang="en-US" sz="1800" baseline="-25000" smtClean="0">
                <a:solidFill>
                  <a:srgbClr val="000000"/>
                </a:solidFill>
                <a:latin typeface="Arial" pitchFamily="34" charset="0"/>
              </a:rPr>
              <a:t>0</a:t>
            </a:r>
            <a:br>
              <a:rPr lang="en-US" sz="1800" baseline="-2500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800" baseline="-2500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(18.57 keV)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 super-allowed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05163" y="1447800"/>
            <a:ext cx="5543550" cy="1700213"/>
            <a:chOff x="2019" y="908"/>
            <a:chExt cx="3492" cy="1071"/>
          </a:xfrm>
        </p:grpSpPr>
        <p:pic>
          <p:nvPicPr>
            <p:cNvPr id="146443" name="Picture 4" descr="formelb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19" y="908"/>
              <a:ext cx="3220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444" name="Picture 5" descr="n_mass_ob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4" y="1452"/>
              <a:ext cx="1387" cy="527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</p:spPr>
        </p:pic>
        <p:sp>
          <p:nvSpPr>
            <p:cNvPr id="146445" name="Line 8"/>
            <p:cNvSpPr>
              <a:spLocks noChangeShapeType="1"/>
            </p:cNvSpPr>
            <p:nvPr/>
          </p:nvSpPr>
          <p:spPr bwMode="auto">
            <a:xfrm flipV="1">
              <a:off x="4124" y="1117"/>
              <a:ext cx="843" cy="317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400" smtClean="0">
                <a:latin typeface="Times New Roman" pitchFamily="18" charset="0"/>
              </a:endParaRPr>
            </a:p>
          </p:txBody>
        </p:sp>
        <p:sp>
          <p:nvSpPr>
            <p:cNvPr id="146446" name="Line 9"/>
            <p:cNvSpPr>
              <a:spLocks noChangeShapeType="1"/>
            </p:cNvSpPr>
            <p:nvPr/>
          </p:nvSpPr>
          <p:spPr bwMode="auto">
            <a:xfrm flipH="1" flipV="1">
              <a:off x="5175" y="1117"/>
              <a:ext cx="336" cy="317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2400" smtClean="0">
                <a:latin typeface="Times New Roman" pitchFamily="18" charset="0"/>
              </a:endParaRPr>
            </a:p>
          </p:txBody>
        </p:sp>
        <p:sp>
          <p:nvSpPr>
            <p:cNvPr id="146447" name="Text Box 10"/>
            <p:cNvSpPr txBox="1">
              <a:spLocks noChangeArrowheads="1"/>
            </p:cNvSpPr>
            <p:nvPr/>
          </p:nvSpPr>
          <p:spPr bwMode="auto">
            <a:xfrm>
              <a:off x="3198" y="1611"/>
              <a:ext cx="8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smtClean="0">
                  <a:solidFill>
                    <a:srgbClr val="CC0000"/>
                  </a:solidFill>
                  <a:latin typeface="Arial" pitchFamily="34" charset="0"/>
                </a:rPr>
                <a:t>observable:</a:t>
              </a:r>
            </a:p>
          </p:txBody>
        </p:sp>
      </p:grpSp>
      <p:sp>
        <p:nvSpPr>
          <p:cNvPr id="146438" name="Text Box 12"/>
          <p:cNvSpPr txBox="1">
            <a:spLocks noChangeArrowheads="1"/>
          </p:cNvSpPr>
          <p:nvPr/>
        </p:nvSpPr>
        <p:spPr bwMode="auto">
          <a:xfrm>
            <a:off x="3060700" y="98107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Fermi theory of </a:t>
            </a:r>
            <a:r>
              <a:rPr lang="en-US" sz="180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-decay:</a:t>
            </a:r>
          </a:p>
        </p:txBody>
      </p:sp>
      <p:pic>
        <p:nvPicPr>
          <p:cNvPr id="146439" name="Picture 14" descr="betaspekt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635375"/>
            <a:ext cx="52641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42900" y="939800"/>
            <a:ext cx="2428875" cy="2057400"/>
            <a:chOff x="216" y="592"/>
            <a:chExt cx="1530" cy="1296"/>
          </a:xfrm>
        </p:grpSpPr>
        <p:pic>
          <p:nvPicPr>
            <p:cNvPr id="14644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b="5545"/>
            <a:stretch>
              <a:fillRect/>
            </a:stretch>
          </p:blipFill>
          <p:spPr bwMode="auto">
            <a:xfrm>
              <a:off x="216" y="592"/>
              <a:ext cx="1530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442" name="Picture 15" descr="betadeca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0" y="1725"/>
              <a:ext cx="130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503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 marL="190500" indent="-190500"/>
            <a:fld id="{FC94C58C-4DFA-4A51-8058-D60A7115B17C}" type="slidenum">
              <a:rPr lang="de-DE">
                <a:latin typeface="Arial" pitchFamily="34" charset="0"/>
              </a:rPr>
              <a:pPr marL="190500" indent="-190500"/>
              <a:t>78</a:t>
            </a:fld>
            <a:endParaRPr lang="de-DE" b="0">
              <a:latin typeface="Arial" pitchFamily="34" charset="0"/>
            </a:endParaRPr>
          </a:p>
        </p:txBody>
      </p:sp>
      <p:sp>
        <p:nvSpPr>
          <p:cNvPr id="147459" name="Text Box 2"/>
          <p:cNvSpPr txBox="1">
            <a:spLocks noChangeArrowheads="1"/>
          </p:cNvSpPr>
          <p:nvPr/>
        </p:nvSpPr>
        <p:spPr bwMode="auto">
          <a:xfrm>
            <a:off x="971550" y="120650"/>
            <a:ext cx="6480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 b="1" smtClean="0">
                <a:solidFill>
                  <a:srgbClr val="000000"/>
                </a:solidFill>
                <a:latin typeface="Arial" pitchFamily="34" charset="0"/>
              </a:rPr>
              <a:t>KATRIN experiment</a:t>
            </a:r>
          </a:p>
        </p:txBody>
      </p:sp>
      <p:pic>
        <p:nvPicPr>
          <p:cNvPr id="147460" name="Picture 25" descr="katrin_colour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93963"/>
            <a:ext cx="88407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Line 26"/>
          <p:cNvSpPr>
            <a:spLocks noChangeShapeType="1"/>
          </p:cNvSpPr>
          <p:nvPr/>
        </p:nvSpPr>
        <p:spPr bwMode="auto">
          <a:xfrm>
            <a:off x="303213" y="1844675"/>
            <a:ext cx="85899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GB" sz="2400" smtClean="0">
              <a:latin typeface="Times New Roman" pitchFamily="18" charset="0"/>
            </a:endParaRPr>
          </a:p>
        </p:txBody>
      </p:sp>
      <p:sp>
        <p:nvSpPr>
          <p:cNvPr id="147462" name="Text Box 28"/>
          <p:cNvSpPr txBox="1">
            <a:spLocks noChangeArrowheads="1"/>
          </p:cNvSpPr>
          <p:nvPr/>
        </p:nvSpPr>
        <p:spPr bwMode="auto">
          <a:xfrm>
            <a:off x="4211638" y="1557338"/>
            <a:ext cx="66833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08639" tIns="56492" rIns="108639" bIns="56492">
            <a:spAutoFit/>
          </a:bodyPr>
          <a:lstStyle/>
          <a:p>
            <a:pPr defTabSz="542925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600" smtClean="0">
                <a:solidFill>
                  <a:srgbClr val="000000"/>
                </a:solidFill>
                <a:latin typeface="Arial" pitchFamily="34" charset="0"/>
              </a:rPr>
              <a:t>70 m</a:t>
            </a:r>
          </a:p>
        </p:txBody>
      </p:sp>
      <p:sp>
        <p:nvSpPr>
          <p:cNvPr id="147463" name="Text Box 35"/>
          <p:cNvSpPr txBox="1">
            <a:spLocks noChangeArrowheads="1"/>
          </p:cNvSpPr>
          <p:nvPr/>
        </p:nvSpPr>
        <p:spPr bwMode="auto">
          <a:xfrm>
            <a:off x="900113" y="2149475"/>
            <a:ext cx="1725612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defTabSz="542925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0000FF"/>
                </a:solidFill>
                <a:latin typeface="Arial" pitchFamily="34" charset="0"/>
              </a:rPr>
              <a:t>tritium decay</a:t>
            </a:r>
          </a:p>
        </p:txBody>
      </p:sp>
      <p:sp>
        <p:nvSpPr>
          <p:cNvPr id="147464" name="Text Box 36"/>
          <p:cNvSpPr txBox="1">
            <a:spLocks noChangeArrowheads="1"/>
          </p:cNvSpPr>
          <p:nvPr/>
        </p:nvSpPr>
        <p:spPr bwMode="auto">
          <a:xfrm>
            <a:off x="2627313" y="2006600"/>
            <a:ext cx="2200275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defTabSz="542925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FF3300"/>
                </a:solidFill>
                <a:latin typeface="Arial" pitchFamily="34" charset="0"/>
              </a:rPr>
              <a:t>electron transport</a:t>
            </a:r>
          </a:p>
        </p:txBody>
      </p:sp>
      <p:sp>
        <p:nvSpPr>
          <p:cNvPr id="147465" name="Text Box 37"/>
          <p:cNvSpPr txBox="1">
            <a:spLocks noChangeArrowheads="1"/>
          </p:cNvSpPr>
          <p:nvPr/>
        </p:nvSpPr>
        <p:spPr bwMode="auto">
          <a:xfrm>
            <a:off x="5756275" y="2122488"/>
            <a:ext cx="2200275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defTabSz="542925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00CC00"/>
                </a:solidFill>
                <a:latin typeface="Arial" pitchFamily="34" charset="0"/>
              </a:rPr>
              <a:t>energy analysis</a:t>
            </a:r>
          </a:p>
        </p:txBody>
      </p:sp>
      <p:sp>
        <p:nvSpPr>
          <p:cNvPr id="147466" name="Text Box 38"/>
          <p:cNvSpPr txBox="1">
            <a:spLocks noChangeArrowheads="1"/>
          </p:cNvSpPr>
          <p:nvPr/>
        </p:nvSpPr>
        <p:spPr bwMode="auto">
          <a:xfrm>
            <a:off x="2627313" y="2338388"/>
            <a:ext cx="2200275" cy="36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defTabSz="542925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FF3300"/>
                </a:solidFill>
                <a:latin typeface="Arial" pitchFamily="34" charset="0"/>
              </a:rPr>
              <a:t>tritium retention</a:t>
            </a:r>
          </a:p>
        </p:txBody>
      </p:sp>
      <p:sp>
        <p:nvSpPr>
          <p:cNvPr id="147467" name="Text Box 72"/>
          <p:cNvSpPr txBox="1">
            <a:spLocks noChangeArrowheads="1"/>
          </p:cNvSpPr>
          <p:nvPr/>
        </p:nvSpPr>
        <p:spPr bwMode="auto">
          <a:xfrm>
            <a:off x="303213" y="1017588"/>
            <a:ext cx="85899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marL="180975" indent="-180975" algn="l">
              <a:lnSpc>
                <a:spcPct val="110000"/>
              </a:lnSpc>
            </a:pP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US" sz="1800" b="1" smtClean="0">
                <a:solidFill>
                  <a:srgbClr val="000000"/>
                </a:solidFill>
                <a:latin typeface="Arial" pitchFamily="34" charset="0"/>
              </a:rPr>
              <a:t>KA</a:t>
            </a: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rlsruhe </a:t>
            </a:r>
            <a:r>
              <a:rPr lang="en-US" sz="1800" b="1" smtClean="0">
                <a:solidFill>
                  <a:srgbClr val="000000"/>
                </a:solidFill>
                <a:latin typeface="Arial" pitchFamily="34" charset="0"/>
              </a:rPr>
              <a:t>TRI</a:t>
            </a: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tium </a:t>
            </a:r>
            <a:r>
              <a:rPr lang="en-US" sz="1800" b="1" smtClean="0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eutrino experiment, location: Forschungszentrum Karlsruhe)</a:t>
            </a:r>
          </a:p>
        </p:txBody>
      </p:sp>
      <p:sp>
        <p:nvSpPr>
          <p:cNvPr id="147468" name="Text Box 73"/>
          <p:cNvSpPr txBox="1">
            <a:spLocks noChangeArrowheads="1"/>
          </p:cNvSpPr>
          <p:nvPr/>
        </p:nvSpPr>
        <p:spPr bwMode="auto">
          <a:xfrm>
            <a:off x="395288" y="4221163"/>
            <a:ext cx="2538412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algn="l" defTabSz="542925" hangingPunct="0">
              <a:lnSpc>
                <a:spcPct val="13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-decay rate: </a:t>
            </a:r>
            <a:r>
              <a:rPr lang="en-GB" sz="1800" b="1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en-GB" sz="1800" b="1" baseline="3000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 Hz</a:t>
            </a:r>
          </a:p>
          <a:p>
            <a:pPr algn="l" defTabSz="542925" hangingPunct="0">
              <a:lnSpc>
                <a:spcPct val="13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GB" sz="1800" baseline="-25000" smtClean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 pressure: </a:t>
            </a:r>
            <a:r>
              <a:rPr lang="en-GB" sz="1800" b="1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en-GB" sz="1800" b="1" baseline="30000" smtClean="0">
                <a:solidFill>
                  <a:srgbClr val="000000"/>
                </a:solidFill>
                <a:latin typeface="Arial" pitchFamily="34" charset="0"/>
              </a:rPr>
              <a:t>-6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 mbar </a:t>
            </a:r>
          </a:p>
        </p:txBody>
      </p:sp>
      <p:sp>
        <p:nvSpPr>
          <p:cNvPr id="147469" name="Text Box 74"/>
          <p:cNvSpPr txBox="1">
            <a:spLocks noChangeArrowheads="1"/>
          </p:cNvSpPr>
          <p:nvPr/>
        </p:nvSpPr>
        <p:spPr bwMode="auto">
          <a:xfrm>
            <a:off x="6103938" y="4240213"/>
            <a:ext cx="2860675" cy="82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algn="l" defTabSz="542925" hangingPunct="0">
              <a:lnSpc>
                <a:spcPct val="13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background rate: </a:t>
            </a:r>
            <a:r>
              <a:rPr lang="en-GB" sz="1800" b="1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en-GB" sz="1800" b="1" baseline="30000" smtClean="0">
                <a:solidFill>
                  <a:srgbClr val="000000"/>
                </a:solidFill>
                <a:latin typeface="Arial" pitchFamily="34" charset="0"/>
              </a:rPr>
              <a:t>-2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 Hz</a:t>
            </a:r>
          </a:p>
          <a:p>
            <a:pPr algn="l" defTabSz="542925" hangingPunct="0">
              <a:lnSpc>
                <a:spcPct val="13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GB" sz="1800" baseline="-25000" smtClean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 pressure: </a:t>
            </a:r>
            <a:r>
              <a:rPr lang="en-GB" sz="1800" b="1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en-GB" sz="1800" b="1" baseline="30000" smtClean="0">
                <a:solidFill>
                  <a:srgbClr val="000000"/>
                </a:solidFill>
                <a:latin typeface="Arial" pitchFamily="34" charset="0"/>
              </a:rPr>
              <a:t>-20</a:t>
            </a:r>
            <a:r>
              <a:rPr lang="en-GB" sz="1800" smtClean="0">
                <a:solidFill>
                  <a:srgbClr val="000000"/>
                </a:solidFill>
                <a:latin typeface="Arial" pitchFamily="34" charset="0"/>
              </a:rPr>
              <a:t> mbar </a:t>
            </a:r>
          </a:p>
        </p:txBody>
      </p:sp>
      <p:sp>
        <p:nvSpPr>
          <p:cNvPr id="147470" name="Line 75"/>
          <p:cNvSpPr>
            <a:spLocks noChangeShapeType="1"/>
          </p:cNvSpPr>
          <p:nvPr/>
        </p:nvSpPr>
        <p:spPr bwMode="auto">
          <a:xfrm flipV="1">
            <a:off x="1692275" y="3500438"/>
            <a:ext cx="0" cy="752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GB" sz="2400" smtClean="0">
              <a:latin typeface="Times New Roman" pitchFamily="18" charset="0"/>
            </a:endParaRPr>
          </a:p>
        </p:txBody>
      </p:sp>
      <p:sp>
        <p:nvSpPr>
          <p:cNvPr id="147471" name="Line 76"/>
          <p:cNvSpPr>
            <a:spLocks noChangeShapeType="1"/>
          </p:cNvSpPr>
          <p:nvPr/>
        </p:nvSpPr>
        <p:spPr bwMode="auto">
          <a:xfrm flipV="1">
            <a:off x="8512175" y="3395663"/>
            <a:ext cx="163513" cy="896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GB" sz="2400" smtClean="0">
              <a:latin typeface="Times New Roman" pitchFamily="18" charset="0"/>
            </a:endParaRPr>
          </a:p>
        </p:txBody>
      </p:sp>
      <p:sp>
        <p:nvSpPr>
          <p:cNvPr id="147472" name="Line 77"/>
          <p:cNvSpPr>
            <a:spLocks noChangeShapeType="1"/>
          </p:cNvSpPr>
          <p:nvPr/>
        </p:nvSpPr>
        <p:spPr bwMode="auto">
          <a:xfrm flipV="1">
            <a:off x="1547813" y="5840413"/>
            <a:ext cx="71278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GB" sz="2400" smtClean="0">
              <a:latin typeface="Times New Roman" pitchFamily="18" charset="0"/>
            </a:endParaRPr>
          </a:p>
        </p:txBody>
      </p:sp>
      <p:sp>
        <p:nvSpPr>
          <p:cNvPr id="147473" name="Text Box 78"/>
          <p:cNvSpPr txBox="1">
            <a:spLocks noChangeArrowheads="1"/>
          </p:cNvSpPr>
          <p:nvPr/>
        </p:nvSpPr>
        <p:spPr bwMode="auto">
          <a:xfrm>
            <a:off x="1547813" y="5432425"/>
            <a:ext cx="6408737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algn="l" defTabSz="542925" hangingPunct="0">
              <a:lnSpc>
                <a:spcPct val="12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800" smtClean="0">
                <a:solidFill>
                  <a:srgbClr val="FF0000"/>
                </a:solidFill>
                <a:latin typeface="Arial" pitchFamily="34" charset="0"/>
              </a:rPr>
              <a:t>adiabatic guiding of electrons on meV level</a:t>
            </a:r>
          </a:p>
        </p:txBody>
      </p:sp>
      <p:sp>
        <p:nvSpPr>
          <p:cNvPr id="147474" name="Line 79"/>
          <p:cNvSpPr>
            <a:spLocks noChangeShapeType="1"/>
          </p:cNvSpPr>
          <p:nvPr/>
        </p:nvSpPr>
        <p:spPr bwMode="auto">
          <a:xfrm flipV="1">
            <a:off x="3109913" y="4724400"/>
            <a:ext cx="29019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GB" sz="2400" smtClean="0">
              <a:latin typeface="Times New Roman" pitchFamily="18" charset="0"/>
            </a:endParaRPr>
          </a:p>
        </p:txBody>
      </p:sp>
      <p:sp>
        <p:nvSpPr>
          <p:cNvPr id="147475" name="Text Box 81"/>
          <p:cNvSpPr txBox="1">
            <a:spLocks noChangeArrowheads="1"/>
          </p:cNvSpPr>
          <p:nvPr/>
        </p:nvSpPr>
        <p:spPr bwMode="auto">
          <a:xfrm>
            <a:off x="3109913" y="4365625"/>
            <a:ext cx="2974975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8639" tIns="56492" rIns="108639" bIns="56492">
            <a:spAutoFit/>
          </a:bodyPr>
          <a:lstStyle/>
          <a:p>
            <a:pPr algn="l" defTabSz="542925" hangingPunct="0">
              <a:lnSpc>
                <a:spcPct val="13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873125" algn="l"/>
                <a:tab pos="1747838" algn="l"/>
                <a:tab pos="2620963" algn="l"/>
                <a:tab pos="3495675" algn="l"/>
                <a:tab pos="4368800" algn="l"/>
              </a:tabLst>
            </a:pPr>
            <a:r>
              <a:rPr lang="en-GB" sz="1600" smtClean="0">
                <a:solidFill>
                  <a:srgbClr val="000000"/>
                </a:solidFill>
                <a:latin typeface="Arial" pitchFamily="34" charset="0"/>
              </a:rPr>
              <a:t>about </a:t>
            </a:r>
            <a:r>
              <a:rPr lang="en-GB" sz="1600" b="1" smtClean="0">
                <a:solidFill>
                  <a:srgbClr val="000000"/>
                </a:solidFill>
                <a:latin typeface="Arial" pitchFamily="34" charset="0"/>
              </a:rPr>
              <a:t>14</a:t>
            </a:r>
            <a:r>
              <a:rPr lang="en-GB" sz="1600" smtClean="0">
                <a:solidFill>
                  <a:srgbClr val="000000"/>
                </a:solidFill>
                <a:latin typeface="Arial" pitchFamily="34" charset="0"/>
              </a:rPr>
              <a:t> orders of magnitude</a:t>
            </a:r>
          </a:p>
        </p:txBody>
      </p:sp>
      <p:pic>
        <p:nvPicPr>
          <p:cNvPr id="2020356" name="Picture 4" descr="http://4.bp.blogspot.com/_nIWiKIscZJY/SCmwtWxTFZI/AAAAAAAAAzg/yui-i6nFP5M/s400/katrin-experiment-spectrometer-mov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3857625"/>
            <a:ext cx="3810000" cy="268605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286375" y="285750"/>
            <a:ext cx="3067050" cy="2143125"/>
            <a:chOff x="5286380" y="285728"/>
            <a:chExt cx="3067597" cy="2143140"/>
          </a:xfrm>
        </p:grpSpPr>
        <p:pic>
          <p:nvPicPr>
            <p:cNvPr id="147478" name="Picture 2" descr="http://conferences.fnal.gov/lp2003/forthepublic/detectors/CMSdetc3D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6380" y="285728"/>
              <a:ext cx="3067597" cy="214311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286380" y="2028815"/>
              <a:ext cx="2140332" cy="40005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dirty="0">
                  <a:latin typeface="Times New Roman" pitchFamily="18" charset="0"/>
                </a:rPr>
                <a:t>CMS at same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7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2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2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202687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75856" y="6334780"/>
            <a:ext cx="14302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 action="ppaction://hlinksldjump"/>
              </a:rPr>
              <a:t>Return ↑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34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4427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1407B9"/>
                </a:solidFill>
                <a:latin typeface="+mn-lt"/>
              </a:rPr>
              <a:t>How well do we know </a:t>
            </a:r>
            <a:r>
              <a:rPr lang="en-GB" dirty="0" smtClean="0">
                <a:solidFill>
                  <a:srgbClr val="1407B9"/>
                </a:solidFill>
                <a:latin typeface="Symbol" pitchFamily="18" charset="2"/>
              </a:rPr>
              <a:t>q</a:t>
            </a:r>
            <a:r>
              <a:rPr lang="en-GB" baseline="-25000" dirty="0" smtClean="0">
                <a:solidFill>
                  <a:srgbClr val="1407B9"/>
                </a:solidFill>
              </a:rPr>
              <a:t>23</a:t>
            </a:r>
            <a:r>
              <a:rPr lang="en-GB" dirty="0" smtClean="0">
                <a:solidFill>
                  <a:srgbClr val="1407B9"/>
                </a:solidFill>
              </a:rPr>
              <a:t>?</a:t>
            </a:r>
            <a:r>
              <a:rPr lang="en-GB" sz="4000" dirty="0" smtClean="0">
                <a:solidFill>
                  <a:srgbClr val="1407B9"/>
                </a:solidFill>
              </a:rPr>
              <a:t> </a:t>
            </a:r>
            <a:endParaRPr lang="en-GB" sz="4000" dirty="0">
              <a:solidFill>
                <a:srgbClr val="1407B9"/>
              </a:solidFill>
            </a:endParaRPr>
          </a:p>
        </p:txBody>
      </p:sp>
      <p:pic>
        <p:nvPicPr>
          <p:cNvPr id="86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1527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82" y="620688"/>
            <a:ext cx="237442" cy="312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16200000">
            <a:off x="-1527341" y="2091410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1407B9"/>
                </a:solidFill>
              </a:rPr>
              <a:t>Gonzalez-Garcia, </a:t>
            </a:r>
            <a:r>
              <a:rPr lang="en-GB" sz="1800" dirty="0" err="1" smtClean="0">
                <a:solidFill>
                  <a:srgbClr val="1407B9"/>
                </a:solidFill>
              </a:rPr>
              <a:t>Maltoni</a:t>
            </a:r>
            <a:r>
              <a:rPr lang="en-GB" sz="1800" dirty="0" smtClean="0">
                <a:solidFill>
                  <a:srgbClr val="1407B9"/>
                </a:solidFill>
              </a:rPr>
              <a:t>, </a:t>
            </a:r>
            <a:r>
              <a:rPr lang="en-GB" sz="1800" dirty="0" err="1" smtClean="0">
                <a:solidFill>
                  <a:srgbClr val="1407B9"/>
                </a:solidFill>
              </a:rPr>
              <a:t>Salvado</a:t>
            </a:r>
            <a:endParaRPr lang="en-GB" sz="1800" dirty="0">
              <a:solidFill>
                <a:srgbClr val="1407B9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>
            <a:off x="1260426" y="1916038"/>
            <a:ext cx="720080" cy="1588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597" y="3653800"/>
            <a:ext cx="36004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5989" y="3437776"/>
            <a:ext cx="4330467" cy="323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zen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41714"/>
            <a:ext cx="4392488" cy="333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62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4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324528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 smtClean="0">
              <a:latin typeface="Times New Roman" pitchFamily="18" charset="0"/>
            </a:endParaRPr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56992"/>
            <a:ext cx="34705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79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2408" y="1916832"/>
            <a:ext cx="5076056" cy="23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276528" y="0"/>
            <a:ext cx="2952750" cy="1885950"/>
            <a:chOff x="6191250" y="4581128"/>
            <a:chExt cx="2952750" cy="1885950"/>
          </a:xfrm>
        </p:grpSpPr>
        <p:pic>
          <p:nvPicPr>
            <p:cNvPr id="63795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1250" y="4581128"/>
              <a:ext cx="295275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795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12360" y="5085184"/>
              <a:ext cx="971550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4753" y="4320684"/>
            <a:ext cx="5569247" cy="253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-180528" y="0"/>
            <a:ext cx="3419872" cy="2996952"/>
            <a:chOff x="0" y="0"/>
            <a:chExt cx="3431945" cy="3068960"/>
          </a:xfrm>
        </p:grpSpPr>
        <p:pic>
          <p:nvPicPr>
            <p:cNvPr id="3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44" y="0"/>
              <a:ext cx="2671354" cy="306896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 bwMode="auto">
            <a:xfrm>
              <a:off x="0" y="0"/>
              <a:ext cx="2843808" cy="836712"/>
            </a:xfrm>
            <a:prstGeom prst="rect">
              <a:avLst/>
            </a:prstGeom>
            <a:solidFill>
              <a:srgbClr val="FFFFFF"/>
            </a:solidFill>
            <a:ln w="444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sz="2400" smtClean="0"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528" y="188640"/>
              <a:ext cx="3108417" cy="52322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LSND Starts it all...</a:t>
              </a:r>
              <a:endParaRPr lang="en-GB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1560" y="2956882"/>
            <a:ext cx="2592288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MiniBooNE</a:t>
            </a:r>
            <a:r>
              <a:rPr lang="en-GB" sz="2000" dirty="0" smtClean="0"/>
              <a:t> says....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9632" y="3789040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5616" y="5405154"/>
            <a:ext cx="711696" cy="40011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Yes?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275856" y="404664"/>
            <a:ext cx="3024336" cy="1368152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>
              <a:defRPr/>
            </a:pPr>
            <a:r>
              <a:rPr lang="en-GB" kern="0" dirty="0" smtClean="0">
                <a:latin typeface="Times New Roman"/>
              </a:rPr>
              <a:t>Short baselines</a:t>
            </a:r>
          </a:p>
          <a:p>
            <a:pPr>
              <a:defRPr/>
            </a:pPr>
            <a:r>
              <a:rPr lang="en-GB" kern="0" dirty="0" smtClean="0">
                <a:latin typeface="Times New Roman"/>
              </a:rPr>
              <a:t>(L/E ~ 1)</a:t>
            </a:r>
          </a:p>
          <a:p>
            <a:pPr>
              <a:defRPr/>
            </a:pPr>
            <a:r>
              <a:rPr lang="en-GB" kern="0" dirty="0" smtClean="0">
                <a:latin typeface="Times New Roman"/>
              </a:rPr>
              <a:t>and sterile </a:t>
            </a:r>
            <a:r>
              <a:rPr lang="en-GB" kern="0" dirty="0" smtClean="0">
                <a:latin typeface="Symbol" pitchFamily="18" charset="2"/>
              </a:rPr>
              <a:t>n</a:t>
            </a:r>
            <a:r>
              <a:rPr lang="en-GB" kern="0" dirty="0" smtClean="0">
                <a:latin typeface="Times New Roman"/>
              </a:rPr>
              <a:t>.</a:t>
            </a:r>
            <a:endParaRPr lang="en-US" kern="0" dirty="0" smtClean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70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3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585"/>
            <a:ext cx="8568952" cy="658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046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6866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6786" name="Picture 2" descr="http://www-microboone.fnal.gov/public/Sterile_Neutrino_Oscillations/050509-uB-sens-vs-MB-l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3168352" cy="34448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55776" y="6334780"/>
            <a:ext cx="14302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4" action="ppaction://hlinksldjump"/>
              </a:rPr>
              <a:t>Return ↑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1482" y="2276872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One slide on </a:t>
            </a:r>
            <a:r>
              <a:rPr lang="en-GB" dirty="0" err="1" smtClean="0"/>
              <a:t>hadron</a:t>
            </a:r>
            <a:r>
              <a:rPr lang="en-GB" dirty="0" smtClean="0"/>
              <a:t> production</a:t>
            </a:r>
            <a:endParaRPr lang="en-GB" dirty="0"/>
          </a:p>
        </p:txBody>
      </p:sp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42975"/>
            <a:ext cx="76962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38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0"/>
            <a:ext cx="25717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44624"/>
            <a:ext cx="5976664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 the systematics dominated era</a:t>
            </a:r>
          </a:p>
          <a:p>
            <a:r>
              <a:rPr lang="en-GB" sz="2400" dirty="0" smtClean="0"/>
              <a:t>support measurements are essential!</a:t>
            </a:r>
          </a:p>
        </p:txBody>
      </p:sp>
    </p:spTree>
    <p:extLst>
      <p:ext uri="{BB962C8B-B14F-4D97-AF65-F5344CB8AC3E}">
        <p14:creationId xmlns:p14="http://schemas.microsoft.com/office/powerpoint/2010/main" val="12617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8254" y="0"/>
            <a:ext cx="19431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975" y="908720"/>
            <a:ext cx="21050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246759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01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80728"/>
            <a:ext cx="22479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64288" y="5858108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6" action="ppaction://hlinksldjump"/>
              </a:rPr>
              <a:t>Return ↑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44624"/>
            <a:ext cx="5976664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Neutrino interaction properties must </a:t>
            </a:r>
          </a:p>
          <a:p>
            <a:r>
              <a:rPr lang="en-GB" sz="2400" dirty="0" smtClean="0"/>
              <a:t>also be measured...</a:t>
            </a:r>
          </a:p>
        </p:txBody>
      </p:sp>
      <p:pic>
        <p:nvPicPr>
          <p:cNvPr id="11" name="Picture 10" descr="ND280Exploded-Text-Black-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564904"/>
            <a:ext cx="358206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55576" y="1844824"/>
            <a:ext cx="2704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Near Detectors....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283968" y="836712"/>
            <a:ext cx="249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also need....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6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38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0494" name="Object 14"/>
          <p:cNvGraphicFramePr>
            <a:graphicFrameLocks noChangeAspect="1"/>
          </p:cNvGraphicFramePr>
          <p:nvPr/>
        </p:nvGraphicFramePr>
        <p:xfrm>
          <a:off x="1881188" y="2200275"/>
          <a:ext cx="10287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6" name="Equation" r:id="rId4" imgW="469800" imgH="1358640" progId="Equation.3">
                  <p:embed/>
                </p:oleObj>
              </mc:Choice>
              <mc:Fallback>
                <p:oleObj name="Equation" r:id="rId4" imgW="469800" imgH="1358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2200275"/>
                        <a:ext cx="1028700" cy="2974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0495" name="Line 15"/>
          <p:cNvSpPr>
            <a:spLocks noChangeShapeType="1"/>
          </p:cNvSpPr>
          <p:nvPr/>
        </p:nvSpPr>
        <p:spPr bwMode="auto">
          <a:xfrm flipH="1">
            <a:off x="1189038" y="3311525"/>
            <a:ext cx="488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496" name="Line 16"/>
          <p:cNvSpPr>
            <a:spLocks noChangeShapeType="1"/>
          </p:cNvSpPr>
          <p:nvPr/>
        </p:nvSpPr>
        <p:spPr bwMode="auto">
          <a:xfrm>
            <a:off x="1179513" y="3311525"/>
            <a:ext cx="0" cy="6810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497" name="Line 17"/>
          <p:cNvSpPr>
            <a:spLocks noChangeShapeType="1"/>
          </p:cNvSpPr>
          <p:nvPr/>
        </p:nvSpPr>
        <p:spPr bwMode="auto">
          <a:xfrm>
            <a:off x="1169988" y="3992563"/>
            <a:ext cx="466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498" name="Line 18"/>
          <p:cNvSpPr>
            <a:spLocks noChangeShapeType="1"/>
          </p:cNvSpPr>
          <p:nvPr/>
        </p:nvSpPr>
        <p:spPr bwMode="auto">
          <a:xfrm flipH="1">
            <a:off x="925513" y="2538413"/>
            <a:ext cx="7715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499" name="Line 19"/>
          <p:cNvSpPr>
            <a:spLocks noChangeShapeType="1"/>
          </p:cNvSpPr>
          <p:nvPr/>
        </p:nvSpPr>
        <p:spPr bwMode="auto">
          <a:xfrm>
            <a:off x="904875" y="2538413"/>
            <a:ext cx="0" cy="2235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>
            <a:off x="904875" y="4764088"/>
            <a:ext cx="681038" cy="9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>
            <a:off x="3068638" y="2538413"/>
            <a:ext cx="457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2" name="Line 22"/>
          <p:cNvSpPr>
            <a:spLocks noChangeShapeType="1"/>
          </p:cNvSpPr>
          <p:nvPr/>
        </p:nvSpPr>
        <p:spPr bwMode="auto">
          <a:xfrm>
            <a:off x="3516313" y="2528888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3" name="Line 23"/>
          <p:cNvSpPr>
            <a:spLocks noChangeShapeType="1"/>
          </p:cNvSpPr>
          <p:nvPr/>
        </p:nvSpPr>
        <p:spPr bwMode="auto">
          <a:xfrm flipH="1">
            <a:off x="3049588" y="3270250"/>
            <a:ext cx="466725" cy="111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4" name="Line 24"/>
          <p:cNvSpPr>
            <a:spLocks noChangeShapeType="1"/>
          </p:cNvSpPr>
          <p:nvPr/>
        </p:nvSpPr>
        <p:spPr bwMode="auto">
          <a:xfrm>
            <a:off x="3079750" y="4021138"/>
            <a:ext cx="457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5" name="Line 25"/>
          <p:cNvSpPr>
            <a:spLocks noChangeShapeType="1"/>
          </p:cNvSpPr>
          <p:nvPr/>
        </p:nvSpPr>
        <p:spPr bwMode="auto">
          <a:xfrm>
            <a:off x="3527425" y="4011613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6" name="Line 26"/>
          <p:cNvSpPr>
            <a:spLocks noChangeShapeType="1"/>
          </p:cNvSpPr>
          <p:nvPr/>
        </p:nvSpPr>
        <p:spPr bwMode="auto">
          <a:xfrm flipH="1">
            <a:off x="3060700" y="4752975"/>
            <a:ext cx="466725" cy="111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60507" name="Object 27"/>
          <p:cNvGraphicFramePr>
            <a:graphicFrameLocks noChangeAspect="1"/>
          </p:cNvGraphicFramePr>
          <p:nvPr/>
        </p:nvGraphicFramePr>
        <p:xfrm>
          <a:off x="6115050" y="2908300"/>
          <a:ext cx="998538" cy="155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87" name="Equation" r:id="rId6" imgW="431640" imgH="672840" progId="Equation.3">
                  <p:embed/>
                </p:oleObj>
              </mc:Choice>
              <mc:Fallback>
                <p:oleObj name="Equation" r:id="rId6" imgW="43164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050" y="2908300"/>
                        <a:ext cx="998538" cy="1557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0508" name="Line 28"/>
          <p:cNvSpPr>
            <a:spLocks noChangeShapeType="1"/>
          </p:cNvSpPr>
          <p:nvPr/>
        </p:nvSpPr>
        <p:spPr bwMode="auto">
          <a:xfrm flipH="1">
            <a:off x="5394325" y="3343275"/>
            <a:ext cx="43815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09" name="Line 29"/>
          <p:cNvSpPr>
            <a:spLocks noChangeShapeType="1"/>
          </p:cNvSpPr>
          <p:nvPr/>
        </p:nvSpPr>
        <p:spPr bwMode="auto">
          <a:xfrm>
            <a:off x="5394325" y="3343275"/>
            <a:ext cx="0" cy="6905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10" name="Line 30"/>
          <p:cNvSpPr>
            <a:spLocks noChangeShapeType="1"/>
          </p:cNvSpPr>
          <p:nvPr/>
        </p:nvSpPr>
        <p:spPr bwMode="auto">
          <a:xfrm>
            <a:off x="5394325" y="4022725"/>
            <a:ext cx="42703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11" name="Line 31"/>
          <p:cNvSpPr>
            <a:spLocks noChangeShapeType="1"/>
          </p:cNvSpPr>
          <p:nvPr/>
        </p:nvSpPr>
        <p:spPr bwMode="auto">
          <a:xfrm>
            <a:off x="7294563" y="3332163"/>
            <a:ext cx="355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12" name="Line 32"/>
          <p:cNvSpPr>
            <a:spLocks noChangeShapeType="1"/>
          </p:cNvSpPr>
          <p:nvPr/>
        </p:nvSpPr>
        <p:spPr bwMode="auto">
          <a:xfrm>
            <a:off x="7640638" y="3332163"/>
            <a:ext cx="0" cy="701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13" name="Line 33"/>
          <p:cNvSpPr>
            <a:spLocks noChangeShapeType="1"/>
          </p:cNvSpPr>
          <p:nvPr/>
        </p:nvSpPr>
        <p:spPr bwMode="auto">
          <a:xfrm flipH="1">
            <a:off x="7273925" y="4022725"/>
            <a:ext cx="3667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60514" name="Text Box 34"/>
          <p:cNvSpPr txBox="1">
            <a:spLocks noChangeArrowheads="1"/>
          </p:cNvSpPr>
          <p:nvPr/>
        </p:nvSpPr>
        <p:spPr bwMode="auto">
          <a:xfrm>
            <a:off x="173038" y="2865438"/>
            <a:ext cx="5683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>
                <a:solidFill>
                  <a:srgbClr val="FF0000"/>
                </a:solidFill>
              </a:rPr>
              <a:t>C</a:t>
            </a:r>
          </a:p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>
                <a:solidFill>
                  <a:srgbClr val="FF0000"/>
                </a:solidFill>
              </a:rPr>
              <a:t>P</a:t>
            </a:r>
          </a:p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660515" name="Text Box 35"/>
          <p:cNvSpPr txBox="1">
            <a:spLocks noChangeArrowheads="1"/>
          </p:cNvSpPr>
          <p:nvPr/>
        </p:nvSpPr>
        <p:spPr bwMode="auto">
          <a:xfrm>
            <a:off x="8088313" y="2835275"/>
            <a:ext cx="5683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>
                <a:solidFill>
                  <a:srgbClr val="FF0000"/>
                </a:solidFill>
              </a:rPr>
              <a:t>C</a:t>
            </a:r>
          </a:p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>
                <a:solidFill>
                  <a:srgbClr val="FF0000"/>
                </a:solidFill>
              </a:rPr>
              <a:t>P</a:t>
            </a:r>
          </a:p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660516" name="Text Box 36"/>
          <p:cNvSpPr txBox="1">
            <a:spLocks noChangeArrowheads="1"/>
          </p:cNvSpPr>
          <p:nvPr/>
        </p:nvSpPr>
        <p:spPr bwMode="auto">
          <a:xfrm>
            <a:off x="3738563" y="2805113"/>
            <a:ext cx="1350962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Lorentz</a:t>
            </a:r>
          </a:p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Boost,</a:t>
            </a:r>
          </a:p>
          <a:p>
            <a:pPr eaLnBrk="0" hangingPunct="0">
              <a:spcBef>
                <a:spcPct val="50000"/>
              </a:spcBef>
              <a:spcAft>
                <a:spcPct val="20000"/>
              </a:spcAft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E, B</a:t>
            </a:r>
          </a:p>
        </p:txBody>
      </p:sp>
      <p:sp>
        <p:nvSpPr>
          <p:cNvPr id="660517" name="Rectangle 37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5471864"/>
            <a:ext cx="3749352" cy="765448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4000" b="1" dirty="0" smtClean="0"/>
              <a:t>Dirac</a:t>
            </a:r>
            <a:endParaRPr lang="en-US" sz="4000" b="1" dirty="0"/>
          </a:p>
        </p:txBody>
      </p:sp>
      <p:sp>
        <p:nvSpPr>
          <p:cNvPr id="660518" name="Rectangle 38"/>
          <p:cNvSpPr>
            <a:spLocks noChangeArrowheads="1"/>
          </p:cNvSpPr>
          <p:nvPr/>
        </p:nvSpPr>
        <p:spPr bwMode="auto">
          <a:xfrm>
            <a:off x="4932040" y="5527104"/>
            <a:ext cx="3747392" cy="7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 dirty="0" smtClean="0"/>
              <a:t>Majorana</a:t>
            </a:r>
            <a:endParaRPr lang="en-US" sz="4000" b="1" dirty="0"/>
          </a:p>
        </p:txBody>
      </p:sp>
      <p:sp>
        <p:nvSpPr>
          <p:cNvPr id="660519" name="Rectangle 39"/>
          <p:cNvSpPr>
            <a:spLocks noGrp="1" noChangeArrowheads="1"/>
          </p:cNvSpPr>
          <p:nvPr>
            <p:ph type="title"/>
          </p:nvPr>
        </p:nvSpPr>
        <p:spPr>
          <a:xfrm>
            <a:off x="683568" y="714400"/>
            <a:ext cx="7793037" cy="914400"/>
          </a:xfrm>
          <a:noFill/>
          <a:ln/>
        </p:spPr>
        <p:txBody>
          <a:bodyPr anchor="b"/>
          <a:lstStyle/>
          <a:p>
            <a:r>
              <a:rPr lang="en-US" sz="4000" dirty="0"/>
              <a:t>Dirac </a:t>
            </a:r>
            <a:r>
              <a:rPr lang="en-US" sz="4000" dirty="0" smtClean="0">
                <a:latin typeface="Symbol" pitchFamily="18" charset="2"/>
              </a:rPr>
              <a:t>n</a:t>
            </a:r>
            <a:r>
              <a:rPr lang="en-US" sz="4000" dirty="0" smtClean="0"/>
              <a:t> </a:t>
            </a:r>
            <a:r>
              <a:rPr lang="en-US" sz="4000" dirty="0" err="1"/>
              <a:t>vs</a:t>
            </a:r>
            <a:r>
              <a:rPr lang="en-US" sz="4000" dirty="0"/>
              <a:t> Majorana </a:t>
            </a:r>
            <a:r>
              <a:rPr lang="en-US" sz="4000" dirty="0" smtClean="0">
                <a:latin typeface="Symbol" pitchFamily="18" charset="2"/>
              </a:rPr>
              <a:t>n</a:t>
            </a:r>
            <a:endParaRPr lang="en-US" sz="4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21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1143000" y="1143000"/>
            <a:ext cx="6934200" cy="5029200"/>
          </a:xfrm>
          <a:prstGeom prst="rect">
            <a:avLst/>
          </a:prstGeom>
          <a:solidFill>
            <a:srgbClr val="FFFFFF"/>
          </a:solidFill>
          <a:ln w="222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GB" smtClean="0">
                <a:latin typeface="Symbol" pitchFamily="18" charset="2"/>
              </a:rPr>
              <a:t>bb</a:t>
            </a:r>
            <a:r>
              <a:rPr lang="en-GB" smtClean="0"/>
              <a:t> decay and neutrino mass</a:t>
            </a:r>
          </a:p>
        </p:txBody>
      </p:sp>
      <p:pic>
        <p:nvPicPr>
          <p:cNvPr id="149508" name="Picture 4" descr="massparab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62484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819400" y="5440363"/>
            <a:ext cx="360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 sz="3200" i="1">
                <a:solidFill>
                  <a:srgbClr val="FF3300"/>
                </a:solidFill>
              </a:rPr>
              <a:t>35 isotopes in nature</a:t>
            </a:r>
            <a:endParaRPr lang="de-DE" sz="4400" i="1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bbspectral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50963"/>
            <a:ext cx="65532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2057400" y="6096000"/>
            <a:ext cx="55006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latin typeface="Tahoma" pitchFamily="34" charset="0"/>
              </a:rPr>
              <a:t>Sum energy spectrum of both electrons</a:t>
            </a: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1447800" y="623888"/>
            <a:ext cx="7038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Clr>
                <a:srgbClr val="000000"/>
              </a:buClr>
            </a:pPr>
            <a:r>
              <a:rPr lang="de-DE">
                <a:latin typeface="Tahoma" pitchFamily="34" charset="0"/>
              </a:rPr>
              <a:t>0</a:t>
            </a:r>
            <a:r>
              <a:rPr lang="de-DE">
                <a:latin typeface="Tahoma" pitchFamily="34" charset="0"/>
                <a:sym typeface="Symbol" pitchFamily="18" charset="2"/>
              </a:rPr>
              <a:t>: Peak at Q-value of nuclear transition</a:t>
            </a:r>
            <a:r>
              <a:rPr lang="de-DE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1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Line 2"/>
          <p:cNvSpPr>
            <a:spLocks noChangeShapeType="1"/>
          </p:cNvSpPr>
          <p:nvPr/>
        </p:nvSpPr>
        <p:spPr bwMode="auto">
          <a:xfrm flipV="1">
            <a:off x="1219200" y="2057400"/>
            <a:ext cx="0" cy="3505200"/>
          </a:xfrm>
          <a:prstGeom prst="line">
            <a:avLst/>
          </a:prstGeom>
          <a:noFill/>
          <a:ln w="28575">
            <a:solidFill>
              <a:srgbClr val="66FFFF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5943600"/>
            <a:ext cx="1239838" cy="457200"/>
            <a:chOff x="240" y="3807"/>
            <a:chExt cx="781" cy="288"/>
          </a:xfrm>
        </p:grpSpPr>
        <p:sp>
          <p:nvSpPr>
            <p:cNvPr id="165924" name="Rectangle 4"/>
            <p:cNvSpPr>
              <a:spLocks noChangeArrowheads="1"/>
            </p:cNvSpPr>
            <p:nvPr/>
          </p:nvSpPr>
          <p:spPr bwMode="auto">
            <a:xfrm>
              <a:off x="240" y="3893"/>
              <a:ext cx="192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25" name="Text Box 5"/>
            <p:cNvSpPr txBox="1">
              <a:spLocks noChangeArrowheads="1"/>
            </p:cNvSpPr>
            <p:nvPr/>
          </p:nvSpPr>
          <p:spPr bwMode="auto">
            <a:xfrm>
              <a:off x="541" y="3807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latin typeface="Symbol" pitchFamily="18" charset="2"/>
                </a:rPr>
                <a:t>n</a:t>
              </a:r>
              <a:r>
                <a:rPr lang="en-US" b="1" baseline="-25000">
                  <a:latin typeface="Comic Sans MS" pitchFamily="66" charset="0"/>
                </a:rPr>
                <a:t>e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667000" y="5943600"/>
            <a:ext cx="938213" cy="457200"/>
            <a:chOff x="912" y="3805"/>
            <a:chExt cx="591" cy="288"/>
          </a:xfrm>
        </p:grpSpPr>
        <p:sp>
          <p:nvSpPr>
            <p:cNvPr id="165922" name="Rectangle 7"/>
            <p:cNvSpPr>
              <a:spLocks noChangeArrowheads="1"/>
            </p:cNvSpPr>
            <p:nvPr/>
          </p:nvSpPr>
          <p:spPr bwMode="auto">
            <a:xfrm>
              <a:off x="912" y="388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23" name="Rectangle 8"/>
            <p:cNvSpPr>
              <a:spLocks noChangeArrowheads="1"/>
            </p:cNvSpPr>
            <p:nvPr/>
          </p:nvSpPr>
          <p:spPr bwMode="auto">
            <a:xfrm>
              <a:off x="1213" y="3805"/>
              <a:ext cx="2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Symbol" pitchFamily="18" charset="2"/>
                </a:rPr>
                <a:t>n</a:t>
              </a:r>
              <a:r>
                <a:rPr lang="en-US" b="1" baseline="-25000">
                  <a:latin typeface="Symbol" pitchFamily="18" charset="2"/>
                </a:rPr>
                <a:t>m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86200" y="5943600"/>
            <a:ext cx="914400" cy="457200"/>
            <a:chOff x="1584" y="3810"/>
            <a:chExt cx="576" cy="288"/>
          </a:xfrm>
        </p:grpSpPr>
        <p:sp>
          <p:nvSpPr>
            <p:cNvPr id="165920" name="Rectangle 10"/>
            <p:cNvSpPr>
              <a:spLocks noChangeArrowheads="1"/>
            </p:cNvSpPr>
            <p:nvPr/>
          </p:nvSpPr>
          <p:spPr bwMode="auto">
            <a:xfrm>
              <a:off x="1584" y="3893"/>
              <a:ext cx="192" cy="192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21" name="Rectangle 11"/>
            <p:cNvSpPr>
              <a:spLocks noChangeArrowheads="1"/>
            </p:cNvSpPr>
            <p:nvPr/>
          </p:nvSpPr>
          <p:spPr bwMode="auto">
            <a:xfrm>
              <a:off x="1888" y="3810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Symbol" pitchFamily="18" charset="2"/>
                </a:rPr>
                <a:t>n</a:t>
              </a:r>
              <a:r>
                <a:rPr lang="en-US" b="1" baseline="-25000"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165894" name="Text Box 12"/>
          <p:cNvSpPr txBox="1">
            <a:spLocks noChangeArrowheads="1"/>
          </p:cNvSpPr>
          <p:nvPr/>
        </p:nvSpPr>
        <p:spPr bwMode="auto">
          <a:xfrm>
            <a:off x="685800" y="1524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Log m</a:t>
            </a:r>
            <a:r>
              <a:rPr lang="en-US" baseline="30000">
                <a:latin typeface="Comic Sans MS" pitchFamily="66" charset="0"/>
              </a:rPr>
              <a:t>2</a:t>
            </a: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371600" y="4648200"/>
            <a:ext cx="2590800" cy="457200"/>
            <a:chOff x="864" y="2928"/>
            <a:chExt cx="1632" cy="288"/>
          </a:xfrm>
        </p:grpSpPr>
        <p:sp>
          <p:nvSpPr>
            <p:cNvPr id="165916" name="Rectangle 14"/>
            <p:cNvSpPr>
              <a:spLocks noChangeArrowheads="1"/>
            </p:cNvSpPr>
            <p:nvPr/>
          </p:nvSpPr>
          <p:spPr bwMode="auto">
            <a:xfrm>
              <a:off x="1296" y="2976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7" name="Rectangle 15"/>
            <p:cNvSpPr>
              <a:spLocks noChangeArrowheads="1"/>
            </p:cNvSpPr>
            <p:nvPr/>
          </p:nvSpPr>
          <p:spPr bwMode="auto">
            <a:xfrm>
              <a:off x="1824" y="2976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8" name="Rectangle 16"/>
            <p:cNvSpPr>
              <a:spLocks noChangeArrowheads="1"/>
            </p:cNvSpPr>
            <p:nvPr/>
          </p:nvSpPr>
          <p:spPr bwMode="auto">
            <a:xfrm>
              <a:off x="2160" y="2976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9" name="Text Box 17"/>
            <p:cNvSpPr txBox="1">
              <a:spLocks noChangeArrowheads="1"/>
            </p:cNvSpPr>
            <p:nvPr/>
          </p:nvSpPr>
          <p:spPr bwMode="auto">
            <a:xfrm>
              <a:off x="864" y="292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1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447800" y="2667000"/>
            <a:ext cx="2514600" cy="457200"/>
            <a:chOff x="912" y="1680"/>
            <a:chExt cx="1584" cy="288"/>
          </a:xfrm>
        </p:grpSpPr>
        <p:sp>
          <p:nvSpPr>
            <p:cNvPr id="165912" name="Rectangle 19"/>
            <p:cNvSpPr>
              <a:spLocks noChangeArrowheads="1"/>
            </p:cNvSpPr>
            <p:nvPr/>
          </p:nvSpPr>
          <p:spPr bwMode="auto">
            <a:xfrm>
              <a:off x="1296" y="1680"/>
              <a:ext cx="9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3" name="Rectangle 20"/>
            <p:cNvSpPr>
              <a:spLocks noChangeArrowheads="1"/>
            </p:cNvSpPr>
            <p:nvPr/>
          </p:nvSpPr>
          <p:spPr bwMode="auto">
            <a:xfrm>
              <a:off x="1392" y="1680"/>
              <a:ext cx="57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4" name="Rectangle 21"/>
            <p:cNvSpPr>
              <a:spLocks noChangeArrowheads="1"/>
            </p:cNvSpPr>
            <p:nvPr/>
          </p:nvSpPr>
          <p:spPr bwMode="auto">
            <a:xfrm>
              <a:off x="1968" y="1680"/>
              <a:ext cx="528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5" name="Rectangle 22"/>
            <p:cNvSpPr>
              <a:spLocks noChangeArrowheads="1"/>
            </p:cNvSpPr>
            <p:nvPr/>
          </p:nvSpPr>
          <p:spPr bwMode="auto">
            <a:xfrm>
              <a:off x="912" y="1680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3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371600" y="4114800"/>
            <a:ext cx="2590800" cy="457200"/>
            <a:chOff x="864" y="2592"/>
            <a:chExt cx="1632" cy="288"/>
          </a:xfrm>
        </p:grpSpPr>
        <p:sp>
          <p:nvSpPr>
            <p:cNvPr id="165908" name="Rectangle 24"/>
            <p:cNvSpPr>
              <a:spLocks noChangeArrowheads="1"/>
            </p:cNvSpPr>
            <p:nvPr/>
          </p:nvSpPr>
          <p:spPr bwMode="auto">
            <a:xfrm>
              <a:off x="1296" y="2592"/>
              <a:ext cx="528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09" name="Rectangle 25"/>
            <p:cNvSpPr>
              <a:spLocks noChangeArrowheads="1"/>
            </p:cNvSpPr>
            <p:nvPr/>
          </p:nvSpPr>
          <p:spPr bwMode="auto">
            <a:xfrm>
              <a:off x="1824" y="2592"/>
              <a:ext cx="336" cy="24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0" name="Rectangle 26"/>
            <p:cNvSpPr>
              <a:spLocks noChangeArrowheads="1"/>
            </p:cNvSpPr>
            <p:nvPr/>
          </p:nvSpPr>
          <p:spPr bwMode="auto">
            <a:xfrm>
              <a:off x="2160" y="2592"/>
              <a:ext cx="336" cy="240"/>
            </a:xfrm>
            <a:prstGeom prst="rect">
              <a:avLst/>
            </a:prstGeom>
            <a:solidFill>
              <a:srgbClr val="30DD0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1" name="Rectangle 27"/>
            <p:cNvSpPr>
              <a:spLocks noChangeArrowheads="1"/>
            </p:cNvSpPr>
            <p:nvPr/>
          </p:nvSpPr>
          <p:spPr bwMode="auto">
            <a:xfrm>
              <a:off x="864" y="25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-25000">
                  <a:latin typeface="Comic Sans MS" pitchFamily="66" charset="0"/>
                </a:rPr>
                <a:t>2</a:t>
              </a:r>
            </a:p>
          </p:txBody>
        </p:sp>
      </p:grpSp>
      <p:sp>
        <p:nvSpPr>
          <p:cNvPr id="165898" name="Text Box 28"/>
          <p:cNvSpPr txBox="1">
            <a:spLocks noChangeArrowheads="1"/>
          </p:cNvSpPr>
          <p:nvPr/>
        </p:nvSpPr>
        <p:spPr bwMode="auto">
          <a:xfrm>
            <a:off x="1333500" y="242888"/>
            <a:ext cx="7469188" cy="6461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What is the pattern of neutrino masses?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998913" y="3087688"/>
            <a:ext cx="3451225" cy="990600"/>
            <a:chOff x="2519" y="1945"/>
            <a:chExt cx="2174" cy="624"/>
          </a:xfrm>
        </p:grpSpPr>
        <p:sp>
          <p:nvSpPr>
            <p:cNvPr id="165906" name="Rectangle 30"/>
            <p:cNvSpPr>
              <a:spLocks noChangeArrowheads="1"/>
            </p:cNvSpPr>
            <p:nvPr/>
          </p:nvSpPr>
          <p:spPr bwMode="auto">
            <a:xfrm>
              <a:off x="2640" y="2112"/>
              <a:ext cx="20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latin typeface="Symbol" pitchFamily="18" charset="2"/>
                </a:rPr>
                <a:t>D</a:t>
              </a:r>
              <a:r>
                <a:rPr lang="en-US">
                  <a:latin typeface="Comic Sans MS" pitchFamily="66" charset="0"/>
                </a:rPr>
                <a:t>m</a:t>
              </a:r>
              <a:r>
                <a:rPr lang="en-US" baseline="30000">
                  <a:latin typeface="Comic Sans MS" pitchFamily="66" charset="0"/>
                </a:rPr>
                <a:t>2</a:t>
              </a:r>
              <a:r>
                <a:rPr lang="en-US" baseline="-25000">
                  <a:latin typeface="Comic Sans MS" pitchFamily="66" charset="0"/>
                </a:rPr>
                <a:t>23</a:t>
              </a:r>
              <a:r>
                <a:rPr lang="en-US">
                  <a:latin typeface="Comic Sans MS" pitchFamily="66" charset="0"/>
                </a:rPr>
                <a:t> ~ 2.5 x 10</a:t>
              </a:r>
              <a:r>
                <a:rPr lang="en-US" baseline="30000">
                  <a:latin typeface="Comic Sans MS" pitchFamily="66" charset="0"/>
                </a:rPr>
                <a:t>-3</a:t>
              </a:r>
              <a:r>
                <a:rPr lang="en-US">
                  <a:latin typeface="Comic Sans MS" pitchFamily="66" charset="0"/>
                </a:rPr>
                <a:t> eV</a:t>
              </a:r>
              <a:r>
                <a:rPr lang="en-US" baseline="30000">
                  <a:latin typeface="Comic Sans MS" pitchFamily="66" charset="0"/>
                </a:rPr>
                <a:t>2</a:t>
              </a:r>
            </a:p>
          </p:txBody>
        </p:sp>
        <p:sp>
          <p:nvSpPr>
            <p:cNvPr id="165907" name="AutoShape 31"/>
            <p:cNvSpPr>
              <a:spLocks/>
            </p:cNvSpPr>
            <p:nvPr/>
          </p:nvSpPr>
          <p:spPr bwMode="auto">
            <a:xfrm>
              <a:off x="2519" y="1945"/>
              <a:ext cx="144" cy="624"/>
            </a:xfrm>
            <a:prstGeom prst="rightBrace">
              <a:avLst>
                <a:gd name="adj1" fmla="val 36111"/>
                <a:gd name="adj2" fmla="val 50000"/>
              </a:avLst>
            </a:prstGeom>
            <a:noFill/>
            <a:ln w="22225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4014788" y="4419602"/>
            <a:ext cx="4517652" cy="954088"/>
            <a:chOff x="2529" y="2784"/>
            <a:chExt cx="2127" cy="601"/>
          </a:xfrm>
        </p:grpSpPr>
        <p:sp>
          <p:nvSpPr>
            <p:cNvPr id="165904" name="Text Box 33"/>
            <p:cNvSpPr txBox="1">
              <a:spLocks noChangeArrowheads="1"/>
            </p:cNvSpPr>
            <p:nvPr/>
          </p:nvSpPr>
          <p:spPr bwMode="auto">
            <a:xfrm>
              <a:off x="2688" y="2784"/>
              <a:ext cx="1968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>
                  <a:latin typeface="Symbol" pitchFamily="18" charset="2"/>
                </a:rPr>
                <a:t>D</a:t>
              </a:r>
              <a:r>
                <a:rPr lang="en-US" dirty="0">
                  <a:latin typeface="Comic Sans MS" pitchFamily="66" charset="0"/>
                </a:rPr>
                <a:t>m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  <a:r>
                <a:rPr lang="en-US" baseline="-25000" dirty="0">
                  <a:latin typeface="Comic Sans MS" pitchFamily="66" charset="0"/>
                </a:rPr>
                <a:t>12  </a:t>
              </a:r>
              <a:r>
                <a:rPr lang="en-US" dirty="0">
                  <a:latin typeface="Comic Sans MS" pitchFamily="66" charset="0"/>
                </a:rPr>
                <a:t>~  </a:t>
              </a:r>
              <a:r>
                <a:rPr lang="en-US" dirty="0" smtClean="0">
                  <a:latin typeface="Comic Sans MS" pitchFamily="66" charset="0"/>
                </a:rPr>
                <a:t>7.5 </a:t>
              </a:r>
              <a:r>
                <a:rPr lang="en-US" dirty="0">
                  <a:latin typeface="Comic Sans MS" pitchFamily="66" charset="0"/>
                </a:rPr>
                <a:t>x 10</a:t>
              </a:r>
              <a:r>
                <a:rPr lang="en-US" baseline="30000" dirty="0">
                  <a:latin typeface="Comic Sans MS" pitchFamily="66" charset="0"/>
                </a:rPr>
                <a:t>-5</a:t>
              </a:r>
              <a:r>
                <a:rPr lang="en-US" dirty="0">
                  <a:latin typeface="Comic Sans MS" pitchFamily="66" charset="0"/>
                </a:rPr>
                <a:t> eV</a:t>
              </a:r>
              <a:r>
                <a:rPr lang="en-US" baseline="30000" dirty="0">
                  <a:latin typeface="Comic Sans MS" pitchFamily="66" charset="0"/>
                </a:rPr>
                <a:t>2</a:t>
              </a:r>
            </a:p>
          </p:txBody>
        </p:sp>
        <p:sp>
          <p:nvSpPr>
            <p:cNvPr id="165905" name="AutoShape 34"/>
            <p:cNvSpPr>
              <a:spLocks/>
            </p:cNvSpPr>
            <p:nvPr/>
          </p:nvSpPr>
          <p:spPr bwMode="auto">
            <a:xfrm>
              <a:off x="2529" y="2827"/>
              <a:ext cx="144" cy="192"/>
            </a:xfrm>
            <a:prstGeom prst="rightBrace">
              <a:avLst>
                <a:gd name="adj1" fmla="val 11111"/>
                <a:gd name="adj2" fmla="val 50000"/>
              </a:avLst>
            </a:prstGeom>
            <a:noFill/>
            <a:ln w="22225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3048000" y="1066800"/>
            <a:ext cx="4438650" cy="1463675"/>
            <a:chOff x="1920" y="672"/>
            <a:chExt cx="2796" cy="922"/>
          </a:xfrm>
        </p:grpSpPr>
        <p:sp>
          <p:nvSpPr>
            <p:cNvPr id="165902" name="Text Box 36"/>
            <p:cNvSpPr txBox="1">
              <a:spLocks noChangeArrowheads="1"/>
            </p:cNvSpPr>
            <p:nvPr/>
          </p:nvSpPr>
          <p:spPr bwMode="auto">
            <a:xfrm>
              <a:off x="2304" y="672"/>
              <a:ext cx="2412" cy="75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/>
                <a:t>It “probably” looks </a:t>
              </a:r>
            </a:p>
            <a:p>
              <a:r>
                <a:rPr lang="en-GB" sz="3600"/>
                <a:t>something like this</a:t>
              </a:r>
            </a:p>
          </p:txBody>
        </p:sp>
        <p:sp>
          <p:nvSpPr>
            <p:cNvPr id="165903" name="Freeform 37"/>
            <p:cNvSpPr>
              <a:spLocks/>
            </p:cNvSpPr>
            <p:nvPr/>
          </p:nvSpPr>
          <p:spPr bwMode="auto">
            <a:xfrm>
              <a:off x="1920" y="1114"/>
              <a:ext cx="288" cy="480"/>
            </a:xfrm>
            <a:custGeom>
              <a:avLst/>
              <a:gdLst>
                <a:gd name="T0" fmla="*/ 288 w 288"/>
                <a:gd name="T1" fmla="*/ 0 h 480"/>
                <a:gd name="T2" fmla="*/ 48 w 288"/>
                <a:gd name="T3" fmla="*/ 96 h 480"/>
                <a:gd name="T4" fmla="*/ 0 w 288"/>
                <a:gd name="T5" fmla="*/ 480 h 480"/>
                <a:gd name="T6" fmla="*/ 0 60000 65536"/>
                <a:gd name="T7" fmla="*/ 0 60000 65536"/>
                <a:gd name="T8" fmla="*/ 0 60000 65536"/>
                <a:gd name="T9" fmla="*/ 0 w 288"/>
                <a:gd name="T10" fmla="*/ 0 h 480"/>
                <a:gd name="T11" fmla="*/ 288 w 288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480">
                  <a:moveTo>
                    <a:pt x="288" y="0"/>
                  </a:moveTo>
                  <a:cubicBezTo>
                    <a:pt x="192" y="8"/>
                    <a:pt x="96" y="16"/>
                    <a:pt x="48" y="96"/>
                  </a:cubicBezTo>
                  <a:cubicBezTo>
                    <a:pt x="0" y="176"/>
                    <a:pt x="0" y="328"/>
                    <a:pt x="0" y="480"/>
                  </a:cubicBezTo>
                </a:path>
              </a:pathLst>
            </a:custGeom>
            <a:noFill/>
            <a:ln w="22225" cap="flat" cmpd="sng">
              <a:solidFill>
                <a:srgbClr val="66FF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606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b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152400"/>
            <a:ext cx="6048375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Picture 5" descr="half_lif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1193800"/>
            <a:ext cx="62357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6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b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152400"/>
            <a:ext cx="6048375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01675" y="4573588"/>
            <a:ext cx="6396038" cy="2055812"/>
            <a:chOff x="442" y="2881"/>
            <a:chExt cx="4029" cy="1295"/>
          </a:xfrm>
        </p:grpSpPr>
        <p:sp>
          <p:nvSpPr>
            <p:cNvPr id="150533" name="Text Box 6"/>
            <p:cNvSpPr txBox="1">
              <a:spLocks noChangeArrowheads="1"/>
            </p:cNvSpPr>
            <p:nvPr/>
          </p:nvSpPr>
          <p:spPr bwMode="auto">
            <a:xfrm>
              <a:off x="442" y="3580"/>
              <a:ext cx="3704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cs typeface="Times New Roman" pitchFamily="18" charset="0"/>
                </a:rPr>
                <a:t>Each is ±1 if </a:t>
              </a:r>
              <a:r>
                <a:rPr lang="en-GB" b="1"/>
                <a:t>CP conserved, but there </a:t>
              </a:r>
            </a:p>
            <a:p>
              <a:r>
                <a:rPr lang="en-GB" b="1"/>
                <a:t>can still be cancellations</a:t>
              </a:r>
            </a:p>
          </p:txBody>
        </p:sp>
        <p:sp>
          <p:nvSpPr>
            <p:cNvPr id="150534" name="Oval 7"/>
            <p:cNvSpPr>
              <a:spLocks noChangeArrowheads="1"/>
            </p:cNvSpPr>
            <p:nvPr/>
          </p:nvSpPr>
          <p:spPr bwMode="auto">
            <a:xfrm>
              <a:off x="4052" y="2881"/>
              <a:ext cx="419" cy="446"/>
            </a:xfrm>
            <a:prstGeom prst="ellipse">
              <a:avLst/>
            </a:prstGeom>
            <a:noFill/>
            <a:ln w="34925">
              <a:solidFill>
                <a:srgbClr val="66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35" name="Line 8"/>
            <p:cNvSpPr>
              <a:spLocks noChangeShapeType="1"/>
            </p:cNvSpPr>
            <p:nvPr/>
          </p:nvSpPr>
          <p:spPr bwMode="auto">
            <a:xfrm flipV="1">
              <a:off x="3648" y="3264"/>
              <a:ext cx="480" cy="384"/>
            </a:xfrm>
            <a:prstGeom prst="line">
              <a:avLst/>
            </a:prstGeom>
            <a:noFill/>
            <a:ln w="349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" name="Picture 7" descr="effective_mas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338" y="4446588"/>
            <a:ext cx="6029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24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70104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36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23" descr="plotMbbVsMl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92250"/>
            <a:ext cx="43942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1000125" y="1662113"/>
            <a:ext cx="3357563" cy="5461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80808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5405438" y="785813"/>
            <a:ext cx="2251075" cy="646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2D2DB9">
                    <a:lumMod val="75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KKDC Claim</a:t>
            </a:r>
          </a:p>
          <a:p>
            <a:pPr>
              <a:defRPr/>
            </a:pPr>
            <a:r>
              <a:rPr lang="it-IT" sz="1800" dirty="0">
                <a:solidFill>
                  <a:srgbClr val="2D2DB9">
                    <a:lumMod val="75000"/>
                  </a:srgbClr>
                </a:solidFill>
              </a:rPr>
              <a:t>(best fit 0.32 eV)</a:t>
            </a:r>
          </a:p>
        </p:txBody>
      </p:sp>
      <p:sp>
        <p:nvSpPr>
          <p:cNvPr id="5" name="Line 28"/>
          <p:cNvSpPr>
            <a:spLocks noChangeShapeType="1"/>
          </p:cNvSpPr>
          <p:nvPr/>
        </p:nvSpPr>
        <p:spPr bwMode="auto">
          <a:xfrm flipH="1">
            <a:off x="4357688" y="1357313"/>
            <a:ext cx="1857375" cy="4619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" name="Rectangle 215"/>
          <p:cNvSpPr>
            <a:spLocks noChangeArrowheads="1"/>
          </p:cNvSpPr>
          <p:nvPr/>
        </p:nvSpPr>
        <p:spPr bwMode="auto">
          <a:xfrm>
            <a:off x="1009650" y="2519363"/>
            <a:ext cx="3357563" cy="623887"/>
          </a:xfrm>
          <a:prstGeom prst="rect">
            <a:avLst/>
          </a:prstGeom>
          <a:solidFill>
            <a:srgbClr val="E9CFED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808080"/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000125" y="1957388"/>
            <a:ext cx="3429000" cy="357187"/>
          </a:xfrm>
          <a:prstGeom prst="rect">
            <a:avLst/>
          </a:prstGeom>
          <a:solidFill>
            <a:schemeClr val="folHlink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808080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5699125" y="1785938"/>
            <a:ext cx="2587625" cy="369887"/>
          </a:xfrm>
          <a:prstGeom prst="rect">
            <a:avLst/>
          </a:prstGeom>
          <a:solidFill>
            <a:srgbClr val="D5E9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2D2DB9">
                    <a:lumMod val="75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Present Cuoricino result</a:t>
            </a:r>
            <a:endParaRPr lang="en-US" sz="1800" b="1" dirty="0">
              <a:solidFill>
                <a:srgbClr val="2D2DB9">
                  <a:lumMod val="75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 flipH="1">
            <a:off x="4357688" y="1928813"/>
            <a:ext cx="1357312" cy="214312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90538" y="5661248"/>
            <a:ext cx="6929437" cy="83026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Need new ideas to reach &lt; 10 </a:t>
            </a:r>
            <a:r>
              <a:rPr lang="en-GB" dirty="0" err="1"/>
              <a:t>meV</a:t>
            </a:r>
            <a:r>
              <a:rPr lang="en-GB" dirty="0"/>
              <a:t>, but kiloton </a:t>
            </a:r>
          </a:p>
          <a:p>
            <a:r>
              <a:rPr lang="en-GB" dirty="0"/>
              <a:t>scale low background experiments are not impossible!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715000" y="3059113"/>
            <a:ext cx="1717675" cy="369887"/>
          </a:xfrm>
          <a:prstGeom prst="rect">
            <a:avLst/>
          </a:prstGeom>
          <a:solidFill>
            <a:srgbClr val="D5E9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2D2DB9">
                    <a:lumMod val="75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CUORE Target</a:t>
            </a:r>
            <a:endParaRPr lang="en-US" sz="1800" b="1" dirty="0">
              <a:solidFill>
                <a:srgbClr val="2D2DB9">
                  <a:lumMod val="75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 flipH="1" flipV="1">
            <a:off x="4286250" y="2976563"/>
            <a:ext cx="1428750" cy="285750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000125" y="2428875"/>
            <a:ext cx="3357563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5792788" y="2513013"/>
            <a:ext cx="1704975" cy="368300"/>
          </a:xfrm>
          <a:prstGeom prst="rect">
            <a:avLst/>
          </a:prstGeom>
          <a:solidFill>
            <a:srgbClr val="D5E9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2D2DB9">
                    <a:lumMod val="75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GERDA Target</a:t>
            </a:r>
            <a:endParaRPr lang="en-US" sz="1800" b="1" dirty="0">
              <a:solidFill>
                <a:srgbClr val="2D2DB9">
                  <a:lumMod val="75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 flipH="1" flipV="1">
            <a:off x="4357688" y="2428875"/>
            <a:ext cx="1428750" cy="285750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017588" y="3333750"/>
            <a:ext cx="3357562" cy="0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5643563" y="3643313"/>
            <a:ext cx="3000375" cy="1200150"/>
          </a:xfrm>
          <a:prstGeom prst="rect">
            <a:avLst/>
          </a:prstGeom>
          <a:solidFill>
            <a:srgbClr val="D5E9C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rgbClr val="2D2DB9">
                    <a:lumMod val="75000"/>
                  </a:srgb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 SuperNEMO, SNO+, MAJORANA, many others should reach here in ~ 7-10 yrs. </a:t>
            </a:r>
            <a:endParaRPr lang="en-US" sz="1800" b="1" dirty="0">
              <a:solidFill>
                <a:srgbClr val="2D2DB9">
                  <a:lumMod val="75000"/>
                </a:srgb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 flipV="1">
            <a:off x="4375150" y="3333750"/>
            <a:ext cx="1411288" cy="381000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round/>
            <a:headEnd/>
            <a:tailEnd type="oval" w="med" len="med"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  <p:bldP spid="5" grpId="0" animBg="1"/>
      <p:bldP spid="6" grpId="0" animBg="1" autoUpdateAnimBg="0"/>
      <p:bldP spid="7" grpId="0" animBg="1" autoUpdateAnimBg="0"/>
      <p:bldP spid="8" grpId="0" animBg="1" autoUpdateAnimBg="0"/>
      <p:bldP spid="10" grpId="0" autoUpdateAnimBg="0"/>
      <p:bldP spid="11" grpId="0" animBg="1" autoUpdateAnimBg="0"/>
      <p:bldP spid="15" grpId="0" animBg="1" autoUpdateAnimBg="0"/>
      <p:bldP spid="18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hep.ucl.ac.uk/nemo/images/tracker_submodule.png"/>
          <p:cNvSpPr>
            <a:spLocks noChangeAspect="1" noChangeArrowheads="1"/>
          </p:cNvSpPr>
          <p:nvPr/>
        </p:nvSpPr>
        <p:spPr bwMode="auto">
          <a:xfrm>
            <a:off x="155575" y="-1143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ww.hep.ucl.ac.uk/nemo/images/tracker_submodule.png"/>
          <p:cNvSpPr>
            <a:spLocks noChangeAspect="1" noChangeArrowheads="1"/>
          </p:cNvSpPr>
          <p:nvPr/>
        </p:nvSpPr>
        <p:spPr bwMode="auto">
          <a:xfrm>
            <a:off x="307975" y="-9906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57"/>
            <a:ext cx="4572000" cy="3410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983" y="476672"/>
            <a:ext cx="44164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848272" y="-9939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3200" dirty="0" err="1" smtClean="0"/>
              <a:t>SuperNEMO</a:t>
            </a:r>
            <a:endParaRPr lang="en-GB" sz="3200" dirty="0"/>
          </a:p>
        </p:txBody>
      </p:sp>
      <p:pic>
        <p:nvPicPr>
          <p:cNvPr id="7608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66889"/>
            <a:ext cx="2410689" cy="32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9947" y="4405302"/>
            <a:ext cx="6262253" cy="1569660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GB" sz="2400" dirty="0" smtClean="0"/>
              <a:t>Organic scintillator calorimeter with 4% energy resolution, designed in the UK</a:t>
            </a:r>
            <a:endParaRPr lang="en-GB" sz="2400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GB" sz="2400" dirty="0" smtClean="0"/>
              <a:t>Extension to the </a:t>
            </a:r>
            <a:r>
              <a:rPr lang="en-GB" sz="2400" dirty="0" err="1" smtClean="0"/>
              <a:t>Frejus</a:t>
            </a:r>
            <a:r>
              <a:rPr lang="en-GB" sz="2400" dirty="0" smtClean="0"/>
              <a:t> laboratory recently approved…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242391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2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hep.ucl.ac.uk/nemo/images/tracker_submodule.png"/>
          <p:cNvSpPr>
            <a:spLocks noChangeAspect="1" noChangeArrowheads="1"/>
          </p:cNvSpPr>
          <p:nvPr/>
        </p:nvSpPr>
        <p:spPr bwMode="auto">
          <a:xfrm>
            <a:off x="155575" y="-1143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://www.hep.ucl.ac.uk/nemo/images/tracker_submodule.png"/>
          <p:cNvSpPr>
            <a:spLocks noChangeAspect="1" noChangeArrowheads="1"/>
          </p:cNvSpPr>
          <p:nvPr/>
        </p:nvSpPr>
        <p:spPr bwMode="auto">
          <a:xfrm>
            <a:off x="307975" y="-9906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92696"/>
            <a:ext cx="4012661" cy="4342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68" y="742981"/>
            <a:ext cx="5782596" cy="4342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05130"/>
            <a:ext cx="4355266" cy="295287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20080" y="-27384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FFFF"/>
                </a:solidFill>
                <a:latin typeface="Times New Roman" pitchFamily="18" charset="0"/>
              </a:defRPr>
            </a:lvl9pPr>
          </a:lstStyle>
          <a:p>
            <a:r>
              <a:rPr lang="en-GB" sz="3200" dirty="0" smtClean="0"/>
              <a:t>SNO with </a:t>
            </a:r>
            <a:r>
              <a:rPr lang="en-GB" sz="3200" dirty="0" err="1" smtClean="0"/>
              <a:t>Nd</a:t>
            </a:r>
            <a:r>
              <a:rPr lang="en-GB" sz="3200" dirty="0" smtClean="0"/>
              <a:t> loaded scintillator (=SNO+)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447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0"/>
            <a:ext cx="70104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5436096" y="2060848"/>
            <a:ext cx="2362752" cy="1314147"/>
            <a:chOff x="5436096" y="2060848"/>
            <a:chExt cx="2362752" cy="1314147"/>
          </a:xfrm>
        </p:grpSpPr>
        <p:sp>
          <p:nvSpPr>
            <p:cNvPr id="3" name="TextBox 2"/>
            <p:cNvSpPr txBox="1"/>
            <p:nvPr/>
          </p:nvSpPr>
          <p:spPr>
            <a:xfrm>
              <a:off x="5562338" y="2420888"/>
              <a:ext cx="2236510" cy="954107"/>
            </a:xfrm>
            <a:prstGeom prst="rect">
              <a:avLst/>
            </a:prstGeom>
            <a:solidFill>
              <a:srgbClr val="1407B9"/>
            </a:solidFill>
            <a:ln>
              <a:solidFill>
                <a:srgbClr val="1407B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If oscillations </a:t>
              </a:r>
            </a:p>
            <a:p>
              <a:r>
                <a:rPr lang="en-GB" dirty="0" smtClean="0"/>
                <a:t>prove IH</a:t>
              </a:r>
              <a:endParaRPr lang="en-GB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5436096" y="2060848"/>
              <a:ext cx="648072" cy="432048"/>
            </a:xfrm>
            <a:prstGeom prst="straightConnector1">
              <a:avLst/>
            </a:prstGeom>
            <a:solidFill>
              <a:srgbClr val="FFFFFF"/>
            </a:solidFill>
            <a:ln w="4445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1979712" y="3212976"/>
            <a:ext cx="5292236" cy="1458163"/>
            <a:chOff x="1979712" y="3212976"/>
            <a:chExt cx="5292236" cy="1458163"/>
          </a:xfrm>
        </p:grpSpPr>
        <p:grpSp>
          <p:nvGrpSpPr>
            <p:cNvPr id="7" name="Group 6"/>
            <p:cNvGrpSpPr/>
            <p:nvPr/>
          </p:nvGrpSpPr>
          <p:grpSpPr>
            <a:xfrm>
              <a:off x="4644008" y="3284984"/>
              <a:ext cx="2627940" cy="1386155"/>
              <a:chOff x="4491608" y="3276600"/>
              <a:chExt cx="2627940" cy="138615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676250" y="3708648"/>
                <a:ext cx="2443298" cy="954107"/>
              </a:xfrm>
              <a:prstGeom prst="rect">
                <a:avLst/>
              </a:prstGeom>
              <a:solidFill>
                <a:srgbClr val="1407B9"/>
              </a:solidFill>
              <a:ln>
                <a:solidFill>
                  <a:srgbClr val="1407B9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If 0</a:t>
                </a:r>
                <a:r>
                  <a:rPr lang="en-GB" dirty="0" smtClean="0">
                    <a:latin typeface="Symbol" pitchFamily="18" charset="2"/>
                  </a:rPr>
                  <a:t>nbb</a:t>
                </a:r>
                <a:r>
                  <a:rPr lang="en-GB" dirty="0" smtClean="0"/>
                  <a:t> decay</a:t>
                </a:r>
              </a:p>
              <a:p>
                <a:r>
                  <a:rPr lang="en-GB" dirty="0" smtClean="0"/>
                  <a:t>sets a limit here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 flipH="1" flipV="1">
                <a:off x="4491608" y="3276600"/>
                <a:ext cx="648072" cy="432048"/>
              </a:xfrm>
              <a:prstGeom prst="straightConnector1">
                <a:avLst/>
              </a:prstGeom>
              <a:solidFill>
                <a:srgbClr val="FFFFFF"/>
              </a:solidFill>
              <a:ln w="44450" cap="flat" cmpd="sng" algn="ctr">
                <a:solidFill>
                  <a:srgbClr val="1407B9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1" name="Straight Connector 10"/>
            <p:cNvCxnSpPr/>
            <p:nvPr/>
          </p:nvCxnSpPr>
          <p:spPr bwMode="auto">
            <a:xfrm>
              <a:off x="1979712" y="3212976"/>
              <a:ext cx="4104456" cy="0"/>
            </a:xfrm>
            <a:prstGeom prst="line">
              <a:avLst/>
            </a:prstGeom>
            <a:solidFill>
              <a:srgbClr val="FFFFFF"/>
            </a:solidFill>
            <a:ln w="44450" cap="flat" cmpd="sng" algn="ctr">
              <a:solidFill>
                <a:srgbClr val="1407B9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2555776" y="5085184"/>
            <a:ext cx="4030270" cy="523220"/>
          </a:xfrm>
          <a:prstGeom prst="rect">
            <a:avLst/>
          </a:prstGeom>
          <a:solidFill>
            <a:srgbClr val="1407B9"/>
          </a:solidFill>
          <a:ln>
            <a:solidFill>
              <a:srgbClr val="1407B9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Then neutrinos are Dirac...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264" y="5157192"/>
            <a:ext cx="14302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4" action="ppaction://hlinksldjump"/>
              </a:rPr>
              <a:t>Return ↑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72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052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292355" y="6093296"/>
            <a:ext cx="576064" cy="504056"/>
          </a:xfrm>
          <a:prstGeom prst="ellipse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2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80512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8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8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9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FF"/>
          </a:solidFill>
          <a:ln w="444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-35156"/>
            <a:ext cx="8964488" cy="69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2488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</a:rPr>
              <a:t>From M. Shaevitz talk</a:t>
            </a: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5982379"/>
            <a:ext cx="4320480" cy="830997"/>
          </a:xfrm>
          <a:prstGeom prst="rect">
            <a:avLst/>
          </a:prstGeom>
          <a:solidFill>
            <a:srgbClr val="1407B9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Could measure </a:t>
            </a:r>
            <a:r>
              <a:rPr lang="en-GB" sz="2400" dirty="0" smtClean="0">
                <a:latin typeface="Symbol" pitchFamily="18" charset="2"/>
              </a:rPr>
              <a:t>n</a:t>
            </a:r>
            <a:r>
              <a:rPr lang="en-GB" sz="2400" baseline="-25000" dirty="0" smtClean="0"/>
              <a:t>e</a:t>
            </a:r>
            <a:r>
              <a:rPr lang="en-GB" sz="2400" dirty="0" smtClean="0"/>
              <a:t> cross-sections, critical (?) for 5% systematics?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VdNBhZckabZT.49oHTz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KxLtXvdUiiIWQnSNLOf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.FSglD4cE2PPNQwlY3sB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AjIfAjJ0WmIS2aB5rVR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xfooGo4EqKGxSFoOq2c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bSb8AN10W.2aA9wS3PC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Eg0VGcfpEG1pgNmBKGf5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JRhzVm0a8d9m89enth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KxLtXvdUiiIWQnSNLOf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lw_zakopane_3">
  <a:themeElements>
    <a:clrScheme name="dlw_zakopane_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lw_zakopane_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4445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lw_zakopane_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w_zakopane_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w_zakopane_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66522</TotalTime>
  <Words>2164</Words>
  <Application>Microsoft Office PowerPoint</Application>
  <PresentationFormat>On-screen Show (4:3)</PresentationFormat>
  <Paragraphs>499</Paragraphs>
  <Slides>144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144</vt:i4>
      </vt:variant>
    </vt:vector>
  </HeadingPairs>
  <TitlesOfParts>
    <vt:vector size="155" baseType="lpstr">
      <vt:lpstr>Default Design</vt:lpstr>
      <vt:lpstr>1_dlw_zakopane_3</vt:lpstr>
      <vt:lpstr>2_dlw_zakopane_3</vt:lpstr>
      <vt:lpstr>3_dlw_zakopane_3</vt:lpstr>
      <vt:lpstr>1_Default Design</vt:lpstr>
      <vt:lpstr>Standarddesign</vt:lpstr>
      <vt:lpstr>5_dlw_zakopane_3</vt:lpstr>
      <vt:lpstr>Equation</vt:lpstr>
      <vt:lpstr>Photo Editor Photo</vt:lpstr>
      <vt:lpstr>Artwork</vt:lpstr>
      <vt:lpstr>ワークシート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neutrino mixing.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2004 limits on q13</vt:lpstr>
      <vt:lpstr>#</vt:lpstr>
      <vt:lpstr>PowerPoint Presentation</vt:lpstr>
      <vt:lpstr>What are we trying to measure?</vt:lpstr>
      <vt:lpstr>What are we trying to measure?</vt:lpstr>
      <vt:lpstr>Optimal Far Detector – Super Kamiokande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3n on reactor disappearance</vt:lpstr>
      <vt:lpstr>PowerPoint Presentation</vt:lpstr>
      <vt:lpstr>PowerPoint Presentation</vt:lpstr>
      <vt:lpstr>PowerPoint Presentation</vt:lpstr>
      <vt:lpstr>A word of caution about Global Fits…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absolute mn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are measuring a mass, you must QUANTIFY the systematics!</vt:lpstr>
      <vt:lpstr>SNO Systematic Flux Uncertainties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Dirac n vs Majorana n</vt:lpstr>
      <vt:lpstr>bb decay and neutrino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Sussex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Preferred Customer</dc:creator>
  <cp:lastModifiedBy>Wark, David (STFC,RAL,PPD)</cp:lastModifiedBy>
  <cp:revision>576</cp:revision>
  <dcterms:created xsi:type="dcterms:W3CDTF">2002-07-15T08:47:35Z</dcterms:created>
  <dcterms:modified xsi:type="dcterms:W3CDTF">2013-02-13T15:25:07Z</dcterms:modified>
</cp:coreProperties>
</file>