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75"/>
  </p:notesMasterIdLst>
  <p:sldIdLst>
    <p:sldId id="1344" r:id="rId2"/>
    <p:sldId id="1200" r:id="rId3"/>
    <p:sldId id="1135" r:id="rId4"/>
    <p:sldId id="1243" r:id="rId5"/>
    <p:sldId id="1252" r:id="rId6"/>
    <p:sldId id="1253" r:id="rId7"/>
    <p:sldId id="1363" r:id="rId8"/>
    <p:sldId id="1251" r:id="rId9"/>
    <p:sldId id="1286" r:id="rId10"/>
    <p:sldId id="1274" r:id="rId11"/>
    <p:sldId id="1255" r:id="rId12"/>
    <p:sldId id="1256" r:id="rId13"/>
    <p:sldId id="1258" r:id="rId14"/>
    <p:sldId id="1259" r:id="rId15"/>
    <p:sldId id="1319" r:id="rId16"/>
    <p:sldId id="1336" r:id="rId17"/>
    <p:sldId id="1334" r:id="rId18"/>
    <p:sldId id="1330" r:id="rId19"/>
    <p:sldId id="1339" r:id="rId20"/>
    <p:sldId id="1340" r:id="rId21"/>
    <p:sldId id="1260" r:id="rId22"/>
    <p:sldId id="1288" r:id="rId23"/>
    <p:sldId id="1290" r:id="rId24"/>
    <p:sldId id="1300" r:id="rId25"/>
    <p:sldId id="1341" r:id="rId26"/>
    <p:sldId id="1364" r:id="rId27"/>
    <p:sldId id="1359" r:id="rId28"/>
    <p:sldId id="1360" r:id="rId29"/>
    <p:sldId id="1361" r:id="rId30"/>
    <p:sldId id="1346" r:id="rId31"/>
    <p:sldId id="1357" r:id="rId32"/>
    <p:sldId id="1358" r:id="rId33"/>
    <p:sldId id="1349" r:id="rId34"/>
    <p:sldId id="1362" r:id="rId35"/>
    <p:sldId id="1355" r:id="rId36"/>
    <p:sldId id="1356" r:id="rId37"/>
    <p:sldId id="1326" r:id="rId38"/>
    <p:sldId id="1354" r:id="rId39"/>
    <p:sldId id="1332" r:id="rId40"/>
    <p:sldId id="1327" r:id="rId41"/>
    <p:sldId id="1331" r:id="rId42"/>
    <p:sldId id="1337" r:id="rId43"/>
    <p:sldId id="1338" r:id="rId44"/>
    <p:sldId id="1328" r:id="rId45"/>
    <p:sldId id="1281" r:id="rId46"/>
    <p:sldId id="1282" r:id="rId47"/>
    <p:sldId id="1283" r:id="rId48"/>
    <p:sldId id="1285" r:id="rId49"/>
    <p:sldId id="1284" r:id="rId50"/>
    <p:sldId id="1298" r:id="rId51"/>
    <p:sldId id="1297" r:id="rId52"/>
    <p:sldId id="1307" r:id="rId53"/>
    <p:sldId id="1308" r:id="rId54"/>
    <p:sldId id="1309" r:id="rId55"/>
    <p:sldId id="1310" r:id="rId56"/>
    <p:sldId id="1311" r:id="rId57"/>
    <p:sldId id="1312" r:id="rId58"/>
    <p:sldId id="1313" r:id="rId59"/>
    <p:sldId id="1314" r:id="rId60"/>
    <p:sldId id="1322" r:id="rId61"/>
    <p:sldId id="1323" r:id="rId62"/>
    <p:sldId id="1324" r:id="rId63"/>
    <p:sldId id="1325" r:id="rId64"/>
    <p:sldId id="1315" r:id="rId65"/>
    <p:sldId id="1291" r:id="rId66"/>
    <p:sldId id="1293" r:id="rId67"/>
    <p:sldId id="1292" r:id="rId68"/>
    <p:sldId id="1299" r:id="rId69"/>
    <p:sldId id="1302" r:id="rId70"/>
    <p:sldId id="1303" r:id="rId71"/>
    <p:sldId id="1304" r:id="rId72"/>
    <p:sldId id="1306" r:id="rId73"/>
    <p:sldId id="1289" r:id="rId74"/>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rgbClr val="FF0000"/>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600" kern="1200">
        <a:solidFill>
          <a:srgbClr val="FF0000"/>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600" kern="1200">
        <a:solidFill>
          <a:srgbClr val="FF0000"/>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600" kern="1200">
        <a:solidFill>
          <a:srgbClr val="FF0000"/>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600" kern="1200">
        <a:solidFill>
          <a:srgbClr val="FF0000"/>
        </a:solidFill>
        <a:latin typeface="Arial" charset="0"/>
        <a:ea typeface="ＭＳ Ｐゴシック" charset="0"/>
        <a:cs typeface="ＭＳ Ｐゴシック" charset="0"/>
      </a:defRPr>
    </a:lvl5pPr>
    <a:lvl6pPr marL="2286000" algn="l" defTabSz="457200" rtl="0" eaLnBrk="1" latinLnBrk="0" hangingPunct="1">
      <a:defRPr sz="1600" kern="1200">
        <a:solidFill>
          <a:srgbClr val="FF0000"/>
        </a:solidFill>
        <a:latin typeface="Arial" charset="0"/>
        <a:ea typeface="ＭＳ Ｐゴシック" charset="0"/>
        <a:cs typeface="ＭＳ Ｐゴシック" charset="0"/>
      </a:defRPr>
    </a:lvl6pPr>
    <a:lvl7pPr marL="2743200" algn="l" defTabSz="457200" rtl="0" eaLnBrk="1" latinLnBrk="0" hangingPunct="1">
      <a:defRPr sz="1600" kern="1200">
        <a:solidFill>
          <a:srgbClr val="FF0000"/>
        </a:solidFill>
        <a:latin typeface="Arial" charset="0"/>
        <a:ea typeface="ＭＳ Ｐゴシック" charset="0"/>
        <a:cs typeface="ＭＳ Ｐゴシック" charset="0"/>
      </a:defRPr>
    </a:lvl7pPr>
    <a:lvl8pPr marL="3200400" algn="l" defTabSz="457200" rtl="0" eaLnBrk="1" latinLnBrk="0" hangingPunct="1">
      <a:defRPr sz="1600" kern="1200">
        <a:solidFill>
          <a:srgbClr val="FF0000"/>
        </a:solidFill>
        <a:latin typeface="Arial" charset="0"/>
        <a:ea typeface="ＭＳ Ｐゴシック" charset="0"/>
        <a:cs typeface="ＭＳ Ｐゴシック" charset="0"/>
      </a:defRPr>
    </a:lvl8pPr>
    <a:lvl9pPr marL="3657600" algn="l" defTabSz="457200" rtl="0" eaLnBrk="1" latinLnBrk="0" hangingPunct="1">
      <a:defRPr sz="1600" kern="1200">
        <a:solidFill>
          <a:srgbClr val="FF0000"/>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CFFFF"/>
    <a:srgbClr val="00FFCC"/>
    <a:srgbClr val="00FF00"/>
    <a:srgbClr val="FF00FF"/>
    <a:srgbClr val="00FFFF"/>
    <a:srgbClr val="FF0000"/>
    <a:srgbClr val="80008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08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 Id="rId2" Type="http://schemas.openxmlformats.org/officeDocument/2006/relationships/image" Target="../media/image63.emf"/><Relationship Id="rId3" Type="http://schemas.openxmlformats.org/officeDocument/2006/relationships/image" Target="../media/image6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4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pitchFamily="-109" charset="0"/>
                <a:ea typeface="+mn-ea"/>
                <a:cs typeface="+mn-cs"/>
              </a:defRPr>
            </a:lvl1pPr>
          </a:lstStyle>
          <a:p>
            <a:pPr>
              <a:defRPr/>
            </a:pPr>
            <a:endParaRPr lang="en-US"/>
          </a:p>
        </p:txBody>
      </p:sp>
      <p:sp>
        <p:nvSpPr>
          <p:cNvPr id="464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pitchFamily="-109"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4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4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pitchFamily="-109" charset="0"/>
                <a:ea typeface="+mn-ea"/>
                <a:cs typeface="+mn-cs"/>
              </a:defRPr>
            </a:lvl1pPr>
          </a:lstStyle>
          <a:p>
            <a:pPr>
              <a:defRPr/>
            </a:pPr>
            <a:endParaRPr lang="en-US"/>
          </a:p>
        </p:txBody>
      </p:sp>
      <p:sp>
        <p:nvSpPr>
          <p:cNvPr id="464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charset="0"/>
              </a:defRPr>
            </a:lvl1pPr>
          </a:lstStyle>
          <a:p>
            <a:fld id="{BE600C8C-05D7-4A48-A59A-6C42D9F54D08}" type="slidenum">
              <a:rPr lang="en-US"/>
              <a:pPr/>
              <a:t>‹#›</a:t>
            </a:fld>
            <a:endParaRPr lang="en-US"/>
          </a:p>
        </p:txBody>
      </p:sp>
    </p:spTree>
    <p:extLst>
      <p:ext uri="{BB962C8B-B14F-4D97-AF65-F5344CB8AC3E}">
        <p14:creationId xmlns:p14="http://schemas.microsoft.com/office/powerpoint/2010/main" val="28503619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9" charset="0"/>
        <a:ea typeface="ＭＳ Ｐゴシック" pitchFamily="29" charset="-128"/>
        <a:cs typeface="ＭＳ Ｐゴシック" pitchFamily="29" charset="-128"/>
      </a:defRPr>
    </a:lvl1pPr>
    <a:lvl2pPr marL="457200" algn="l" rtl="0" eaLnBrk="0" fontAlgn="base" hangingPunct="0">
      <a:spcBef>
        <a:spcPct val="30000"/>
      </a:spcBef>
      <a:spcAft>
        <a:spcPct val="0"/>
      </a:spcAft>
      <a:defRPr sz="1200" kern="1200">
        <a:solidFill>
          <a:schemeClr val="tx1"/>
        </a:solidFill>
        <a:latin typeface="Times" pitchFamily="29" charset="0"/>
        <a:ea typeface="ＭＳ Ｐゴシック" pitchFamily="29" charset="-128"/>
        <a:cs typeface="+mn-cs"/>
      </a:defRPr>
    </a:lvl2pPr>
    <a:lvl3pPr marL="914400" algn="l" rtl="0" eaLnBrk="0" fontAlgn="base" hangingPunct="0">
      <a:spcBef>
        <a:spcPct val="30000"/>
      </a:spcBef>
      <a:spcAft>
        <a:spcPct val="0"/>
      </a:spcAft>
      <a:defRPr sz="1200" kern="1200">
        <a:solidFill>
          <a:schemeClr val="tx1"/>
        </a:solidFill>
        <a:latin typeface="Times" pitchFamily="29" charset="0"/>
        <a:ea typeface="ＭＳ Ｐゴシック" pitchFamily="29" charset="-128"/>
        <a:cs typeface="+mn-cs"/>
      </a:defRPr>
    </a:lvl3pPr>
    <a:lvl4pPr marL="1371600" algn="l" rtl="0" eaLnBrk="0" fontAlgn="base" hangingPunct="0">
      <a:spcBef>
        <a:spcPct val="30000"/>
      </a:spcBef>
      <a:spcAft>
        <a:spcPct val="0"/>
      </a:spcAft>
      <a:defRPr sz="1200" kern="1200">
        <a:solidFill>
          <a:schemeClr val="tx1"/>
        </a:solidFill>
        <a:latin typeface="Times" pitchFamily="29" charset="0"/>
        <a:ea typeface="ＭＳ Ｐゴシック" pitchFamily="29" charset="-128"/>
        <a:cs typeface="+mn-cs"/>
      </a:defRPr>
    </a:lvl4pPr>
    <a:lvl5pPr marL="1828800" algn="l" rtl="0" eaLnBrk="0" fontAlgn="base" hangingPunct="0">
      <a:spcBef>
        <a:spcPct val="30000"/>
      </a:spcBef>
      <a:spcAft>
        <a:spcPct val="0"/>
      </a:spcAft>
      <a:defRPr sz="1200" kern="1200">
        <a:solidFill>
          <a:schemeClr val="tx1"/>
        </a:solidFill>
        <a:latin typeface="Times" pitchFamily="29" charset="0"/>
        <a:ea typeface="ＭＳ Ｐゴシック" pitchFamily="2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600C8C-05D7-4A48-A59A-6C42D9F54D08}" type="slidenum">
              <a:rPr lang="en-US" smtClean="0"/>
              <a:pPr/>
              <a:t>2</a:t>
            </a:fld>
            <a:endParaRPr lang="en-US"/>
          </a:p>
        </p:txBody>
      </p:sp>
    </p:spTree>
    <p:extLst>
      <p:ext uri="{BB962C8B-B14F-4D97-AF65-F5344CB8AC3E}">
        <p14:creationId xmlns:p14="http://schemas.microsoft.com/office/powerpoint/2010/main" val="3909434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600C8C-05D7-4A48-A59A-6C42D9F54D08}" type="slidenum">
              <a:rPr lang="en-US" smtClean="0"/>
              <a:pPr/>
              <a:t>49</a:t>
            </a:fld>
            <a:endParaRPr lang="en-US"/>
          </a:p>
        </p:txBody>
      </p:sp>
    </p:spTree>
    <p:extLst>
      <p:ext uri="{BB962C8B-B14F-4D97-AF65-F5344CB8AC3E}">
        <p14:creationId xmlns:p14="http://schemas.microsoft.com/office/powerpoint/2010/main" val="4220169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5299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7345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2413" y="193675"/>
            <a:ext cx="2022475" cy="6054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93675"/>
            <a:ext cx="5916613" cy="6054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5020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4800" y="193675"/>
            <a:ext cx="5780088" cy="603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160463"/>
            <a:ext cx="3962400" cy="50879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60463"/>
            <a:ext cx="3962400" cy="50879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7570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44800" y="193675"/>
            <a:ext cx="5780088" cy="603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160463"/>
            <a:ext cx="3962400" cy="50879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160463"/>
            <a:ext cx="3962400" cy="50879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1746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6927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41700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160463"/>
            <a:ext cx="3962400" cy="50879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60463"/>
            <a:ext cx="3962400" cy="50879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47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045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25023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97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2221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081459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44800" y="193675"/>
            <a:ext cx="578008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160463"/>
            <a:ext cx="8077200"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ChangeArrowheads="1"/>
          </p:cNvSpPr>
          <p:nvPr/>
        </p:nvSpPr>
        <p:spPr bwMode="auto">
          <a:xfrm>
            <a:off x="533400" y="936625"/>
            <a:ext cx="8077200" cy="130175"/>
          </a:xfrm>
          <a:prstGeom prst="rect">
            <a:avLst/>
          </a:prstGeom>
          <a:gradFill rotWithShape="0">
            <a:gsLst>
              <a:gs pos="0">
                <a:srgbClr val="FF66FF"/>
              </a:gs>
              <a:gs pos="100000">
                <a:srgbClr val="FF66FF">
                  <a:gamma/>
                  <a:shade val="89804"/>
                  <a:invGamma/>
                </a:srgbClr>
              </a:gs>
            </a:gsLst>
            <a:lin ang="5400000" scaled="1"/>
          </a:gradFill>
          <a:ln w="12700">
            <a:noFill/>
            <a:miter lim="800000"/>
            <a:headEnd/>
            <a:tailEnd/>
          </a:ln>
          <a:effectLst/>
        </p:spPr>
        <p:txBody>
          <a:bodyPr wrap="none" anchor="ctr"/>
          <a:lstStyle/>
          <a:p>
            <a:pPr>
              <a:defRPr/>
            </a:pPr>
            <a:endParaRPr lang="en-US">
              <a:latin typeface="Arial" pitchFamily="-109" charset="0"/>
              <a:ea typeface="+mn-ea"/>
              <a:cs typeface="+mn-cs"/>
            </a:endParaRPr>
          </a:p>
        </p:txBody>
      </p:sp>
      <p:sp>
        <p:nvSpPr>
          <p:cNvPr id="3077" name="Rectangle 5"/>
          <p:cNvSpPr>
            <a:spLocks noChangeArrowheads="1"/>
          </p:cNvSpPr>
          <p:nvPr/>
        </p:nvSpPr>
        <p:spPr bwMode="auto">
          <a:xfrm>
            <a:off x="5886450" y="6021388"/>
            <a:ext cx="2886075" cy="454025"/>
          </a:xfrm>
          <a:prstGeom prst="rect">
            <a:avLst/>
          </a:prstGeom>
          <a:noFill/>
          <a:ln w="12700">
            <a:noFill/>
            <a:miter lim="800000"/>
            <a:headEnd/>
            <a:tailEnd/>
          </a:ln>
          <a:effectLst/>
        </p:spPr>
        <p:txBody>
          <a:bodyPr lIns="90487" tIns="44450" rIns="90487" bIns="44450">
            <a:spAutoFit/>
          </a:bodyPr>
          <a:lstStyle/>
          <a:p>
            <a:endParaRPr lang="en-US" sz="1200">
              <a:solidFill>
                <a:schemeClr val="tx1"/>
              </a:solidFill>
              <a:latin typeface="Helvetica" charset="0"/>
            </a:endParaRPr>
          </a:p>
          <a:p>
            <a:endParaRPr lang="en-US" sz="1200">
              <a:solidFill>
                <a:schemeClr val="tx1"/>
              </a:solidFill>
              <a:latin typeface="Helvetica" charset="0"/>
            </a:endParaRPr>
          </a:p>
        </p:txBody>
      </p:sp>
      <p:sp>
        <p:nvSpPr>
          <p:cNvPr id="3078" name="Text Box 6"/>
          <p:cNvSpPr txBox="1">
            <a:spLocks noChangeArrowheads="1"/>
          </p:cNvSpPr>
          <p:nvPr/>
        </p:nvSpPr>
        <p:spPr bwMode="auto">
          <a:xfrm>
            <a:off x="6842125" y="6156325"/>
            <a:ext cx="184150" cy="336550"/>
          </a:xfrm>
          <a:prstGeom prst="rect">
            <a:avLst/>
          </a:prstGeom>
          <a:noFill/>
          <a:ln w="12700">
            <a:noFill/>
            <a:miter lim="800000"/>
            <a:headEnd/>
            <a:tailEnd/>
          </a:ln>
          <a:effectLst/>
        </p:spPr>
        <p:txBody>
          <a:bodyPr wrap="none">
            <a:spAutoFit/>
          </a:bodyPr>
          <a:lstStyle/>
          <a:p>
            <a:pPr>
              <a:defRPr/>
            </a:pPr>
            <a:endParaRPr lang="en-US">
              <a:solidFill>
                <a:schemeClr val="accent2"/>
              </a:solidFill>
              <a:latin typeface="Arial" pitchFamily="-109" charset="0"/>
              <a:ea typeface="+mn-ea"/>
              <a:cs typeface="+mn-cs"/>
            </a:endParaRPr>
          </a:p>
        </p:txBody>
      </p:sp>
      <p:sp>
        <p:nvSpPr>
          <p:cNvPr id="3089" name="Text Box 17"/>
          <p:cNvSpPr txBox="1">
            <a:spLocks noChangeArrowheads="1"/>
          </p:cNvSpPr>
          <p:nvPr userDrawn="1"/>
        </p:nvSpPr>
        <p:spPr bwMode="auto">
          <a:xfrm>
            <a:off x="2514600" y="6553200"/>
            <a:ext cx="184150" cy="304800"/>
          </a:xfrm>
          <a:prstGeom prst="rect">
            <a:avLst/>
          </a:prstGeom>
          <a:noFill/>
          <a:ln w="9525">
            <a:noFill/>
            <a:miter lim="800000"/>
            <a:headEnd/>
            <a:tailEnd/>
          </a:ln>
          <a:effectLst/>
        </p:spPr>
        <p:txBody>
          <a:bodyPr wrap="none">
            <a:spAutoFit/>
          </a:bodyPr>
          <a:lstStyle/>
          <a:p>
            <a:pPr>
              <a:defRPr/>
            </a:pPr>
            <a:endParaRPr lang="en-US" sz="1400">
              <a:solidFill>
                <a:schemeClr val="tx1"/>
              </a:solidFill>
              <a:latin typeface="Arial" pitchFamily="-109" charset="0"/>
              <a:ea typeface="+mn-ea"/>
              <a:cs typeface="+mn-cs"/>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eaLnBrk="0" fontAlgn="base" hangingPunct="0">
        <a:spcBef>
          <a:spcPct val="0"/>
        </a:spcBef>
        <a:spcAft>
          <a:spcPct val="0"/>
        </a:spcAft>
        <a:defRPr sz="4000">
          <a:solidFill>
            <a:srgbClr val="CC0000"/>
          </a:solidFill>
          <a:latin typeface="+mj-lt"/>
          <a:ea typeface="ＭＳ Ｐゴシック" pitchFamily="29" charset="-128"/>
          <a:cs typeface="ＭＳ Ｐゴシック" pitchFamily="29" charset="-128"/>
        </a:defRPr>
      </a:lvl1pPr>
      <a:lvl2pPr algn="ctr" rtl="0" eaLnBrk="0" fontAlgn="base" hangingPunct="0">
        <a:spcBef>
          <a:spcPct val="0"/>
        </a:spcBef>
        <a:spcAft>
          <a:spcPct val="0"/>
        </a:spcAft>
        <a:defRPr sz="4000">
          <a:solidFill>
            <a:srgbClr val="CC0000"/>
          </a:solidFill>
          <a:latin typeface="Arial" pitchFamily="29" charset="0"/>
          <a:ea typeface="ＭＳ Ｐゴシック" pitchFamily="29" charset="-128"/>
          <a:cs typeface="ＭＳ Ｐゴシック" pitchFamily="29" charset="-128"/>
        </a:defRPr>
      </a:lvl2pPr>
      <a:lvl3pPr algn="ctr" rtl="0" eaLnBrk="0" fontAlgn="base" hangingPunct="0">
        <a:spcBef>
          <a:spcPct val="0"/>
        </a:spcBef>
        <a:spcAft>
          <a:spcPct val="0"/>
        </a:spcAft>
        <a:defRPr sz="4000">
          <a:solidFill>
            <a:srgbClr val="CC0000"/>
          </a:solidFill>
          <a:latin typeface="Arial" pitchFamily="29" charset="0"/>
          <a:ea typeface="ＭＳ Ｐゴシック" pitchFamily="29" charset="-128"/>
          <a:cs typeface="ＭＳ Ｐゴシック" pitchFamily="29" charset="-128"/>
        </a:defRPr>
      </a:lvl3pPr>
      <a:lvl4pPr algn="ctr" rtl="0" eaLnBrk="0" fontAlgn="base" hangingPunct="0">
        <a:spcBef>
          <a:spcPct val="0"/>
        </a:spcBef>
        <a:spcAft>
          <a:spcPct val="0"/>
        </a:spcAft>
        <a:defRPr sz="4000">
          <a:solidFill>
            <a:srgbClr val="CC0000"/>
          </a:solidFill>
          <a:latin typeface="Arial" pitchFamily="29" charset="0"/>
          <a:ea typeface="ＭＳ Ｐゴシック" pitchFamily="29" charset="-128"/>
          <a:cs typeface="ＭＳ Ｐゴシック" pitchFamily="29" charset="-128"/>
        </a:defRPr>
      </a:lvl4pPr>
      <a:lvl5pPr algn="ctr" rtl="0" eaLnBrk="0" fontAlgn="base" hangingPunct="0">
        <a:spcBef>
          <a:spcPct val="0"/>
        </a:spcBef>
        <a:spcAft>
          <a:spcPct val="0"/>
        </a:spcAft>
        <a:defRPr sz="4000">
          <a:solidFill>
            <a:srgbClr val="CC0000"/>
          </a:solidFill>
          <a:latin typeface="Arial" pitchFamily="29" charset="0"/>
          <a:ea typeface="ＭＳ Ｐゴシック" pitchFamily="29" charset="-128"/>
          <a:cs typeface="ＭＳ Ｐゴシック" pitchFamily="29" charset="-128"/>
        </a:defRPr>
      </a:lvl5pPr>
      <a:lvl6pPr marL="457200" algn="ctr" rtl="0" eaLnBrk="0" fontAlgn="base" hangingPunct="0">
        <a:spcBef>
          <a:spcPct val="0"/>
        </a:spcBef>
        <a:spcAft>
          <a:spcPct val="0"/>
        </a:spcAft>
        <a:defRPr sz="4000">
          <a:solidFill>
            <a:srgbClr val="CC0000"/>
          </a:solidFill>
          <a:latin typeface="Arial" pitchFamily="29" charset="0"/>
        </a:defRPr>
      </a:lvl6pPr>
      <a:lvl7pPr marL="914400" algn="ctr" rtl="0" eaLnBrk="0" fontAlgn="base" hangingPunct="0">
        <a:spcBef>
          <a:spcPct val="0"/>
        </a:spcBef>
        <a:spcAft>
          <a:spcPct val="0"/>
        </a:spcAft>
        <a:defRPr sz="4000">
          <a:solidFill>
            <a:srgbClr val="CC0000"/>
          </a:solidFill>
          <a:latin typeface="Arial" pitchFamily="29" charset="0"/>
        </a:defRPr>
      </a:lvl7pPr>
      <a:lvl8pPr marL="1371600" algn="ctr" rtl="0" eaLnBrk="0" fontAlgn="base" hangingPunct="0">
        <a:spcBef>
          <a:spcPct val="0"/>
        </a:spcBef>
        <a:spcAft>
          <a:spcPct val="0"/>
        </a:spcAft>
        <a:defRPr sz="4000">
          <a:solidFill>
            <a:srgbClr val="CC0000"/>
          </a:solidFill>
          <a:latin typeface="Arial" pitchFamily="29" charset="0"/>
        </a:defRPr>
      </a:lvl8pPr>
      <a:lvl9pPr marL="1828800" algn="ctr" rtl="0" eaLnBrk="0" fontAlgn="base" hangingPunct="0">
        <a:spcBef>
          <a:spcPct val="0"/>
        </a:spcBef>
        <a:spcAft>
          <a:spcPct val="0"/>
        </a:spcAft>
        <a:defRPr sz="4000">
          <a:solidFill>
            <a:srgbClr val="CC0000"/>
          </a:solidFill>
          <a:latin typeface="Arial" pitchFamily="29" charset="0"/>
        </a:defRPr>
      </a:lvl9pPr>
    </p:titleStyle>
    <p:bodyStyle>
      <a:lvl1pPr marL="342900" indent="-342900" algn="l" rtl="0" eaLnBrk="0" fontAlgn="base" hangingPunct="0">
        <a:spcBef>
          <a:spcPct val="20000"/>
        </a:spcBef>
        <a:spcAft>
          <a:spcPct val="0"/>
        </a:spcAft>
        <a:buSzPct val="100000"/>
        <a:buFont typeface="Wingdings" charset="0"/>
        <a:buChar char=""/>
        <a:defRPr sz="3200">
          <a:solidFill>
            <a:srgbClr val="0000FF"/>
          </a:solidFill>
          <a:latin typeface="+mn-lt"/>
          <a:ea typeface="ＭＳ Ｐゴシック" pitchFamily="29" charset="-128"/>
          <a:cs typeface="ＭＳ Ｐゴシック" pitchFamily="29" charset="-128"/>
        </a:defRPr>
      </a:lvl1pPr>
      <a:lvl2pPr marL="742950" indent="-285750" algn="l" rtl="0" eaLnBrk="0" fontAlgn="base" hangingPunct="0">
        <a:spcBef>
          <a:spcPct val="20000"/>
        </a:spcBef>
        <a:spcAft>
          <a:spcPct val="0"/>
        </a:spcAft>
        <a:buSzPct val="60000"/>
        <a:buFont typeface="Zapf Dingbats" charset="0"/>
        <a:buChar char=""/>
        <a:defRPr sz="2800">
          <a:solidFill>
            <a:srgbClr val="FF0000"/>
          </a:solidFill>
          <a:latin typeface="+mn-lt"/>
          <a:ea typeface="ＭＳ Ｐゴシック" pitchFamily="29" charset="-128"/>
        </a:defRPr>
      </a:lvl2pPr>
      <a:lvl3pPr marL="1143000" indent="-228600" algn="l" rtl="0" eaLnBrk="0" fontAlgn="base" hangingPunct="0">
        <a:spcBef>
          <a:spcPct val="20000"/>
        </a:spcBef>
        <a:spcAft>
          <a:spcPct val="0"/>
        </a:spcAft>
        <a:buSzPct val="60000"/>
        <a:buFont typeface="Zapf Dingbats" charset="0"/>
        <a:buChar char=""/>
        <a:defRPr sz="2400">
          <a:solidFill>
            <a:srgbClr val="66FF00"/>
          </a:solidFill>
          <a:latin typeface="+mn-lt"/>
          <a:ea typeface="ＭＳ Ｐゴシック" pitchFamily="29" charset="-128"/>
        </a:defRPr>
      </a:lvl3pPr>
      <a:lvl4pPr marL="1600200" indent="-228600" algn="l" rtl="0" eaLnBrk="0" fontAlgn="base" hangingPunct="0">
        <a:spcBef>
          <a:spcPct val="20000"/>
        </a:spcBef>
        <a:spcAft>
          <a:spcPct val="0"/>
        </a:spcAft>
        <a:buSzPct val="100000"/>
        <a:buChar char="–"/>
        <a:defRPr sz="2000">
          <a:solidFill>
            <a:srgbClr val="FA00FA"/>
          </a:solidFill>
          <a:latin typeface="+mn-lt"/>
          <a:ea typeface="ＭＳ Ｐゴシック" pitchFamily="29" charset="-128"/>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pitchFamily="29" charset="-128"/>
        </a:defRPr>
      </a:lvl5pPr>
      <a:lvl6pPr marL="2514600" indent="-228600" algn="l" rtl="0" eaLnBrk="0" fontAlgn="base" hangingPunct="0">
        <a:spcBef>
          <a:spcPct val="20000"/>
        </a:spcBef>
        <a:spcAft>
          <a:spcPct val="0"/>
        </a:spcAft>
        <a:buSzPct val="100000"/>
        <a:buChar char="•"/>
        <a:defRPr>
          <a:solidFill>
            <a:schemeClr val="tx1"/>
          </a:solidFill>
          <a:latin typeface="+mn-lt"/>
          <a:ea typeface="ＭＳ Ｐゴシック" pitchFamily="29" charset="-128"/>
        </a:defRPr>
      </a:lvl6pPr>
      <a:lvl7pPr marL="2971800" indent="-228600" algn="l" rtl="0" eaLnBrk="0" fontAlgn="base" hangingPunct="0">
        <a:spcBef>
          <a:spcPct val="20000"/>
        </a:spcBef>
        <a:spcAft>
          <a:spcPct val="0"/>
        </a:spcAft>
        <a:buSzPct val="100000"/>
        <a:buChar char="•"/>
        <a:defRPr>
          <a:solidFill>
            <a:schemeClr val="tx1"/>
          </a:solidFill>
          <a:latin typeface="+mn-lt"/>
          <a:ea typeface="ＭＳ Ｐゴシック" pitchFamily="29" charset="-128"/>
        </a:defRPr>
      </a:lvl7pPr>
      <a:lvl8pPr marL="3429000" indent="-228600" algn="l" rtl="0" eaLnBrk="0" fontAlgn="base" hangingPunct="0">
        <a:spcBef>
          <a:spcPct val="20000"/>
        </a:spcBef>
        <a:spcAft>
          <a:spcPct val="0"/>
        </a:spcAft>
        <a:buSzPct val="100000"/>
        <a:buChar char="•"/>
        <a:defRPr>
          <a:solidFill>
            <a:schemeClr val="tx1"/>
          </a:solidFill>
          <a:latin typeface="+mn-lt"/>
          <a:ea typeface="ＭＳ Ｐゴシック" pitchFamily="29" charset="-128"/>
        </a:defRPr>
      </a:lvl8pPr>
      <a:lvl9pPr marL="3886200" indent="-228600" algn="l" rtl="0" eaLnBrk="0" fontAlgn="base" hangingPunct="0">
        <a:spcBef>
          <a:spcPct val="20000"/>
        </a:spcBef>
        <a:spcAft>
          <a:spcPct val="0"/>
        </a:spcAft>
        <a:buSzPct val="100000"/>
        <a:buChar char="•"/>
        <a:defRPr>
          <a:solidFill>
            <a:schemeClr val="tx1"/>
          </a:solidFill>
          <a:latin typeface="+mn-lt"/>
          <a:ea typeface="ＭＳ Ｐゴシック" pitchFamily="2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tiff"/></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g"/><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6.png"/><Relationship Id="rId1" Type="http://schemas.microsoft.com/office/2007/relationships/media" Target="../media/media1.MOV"/><Relationship Id="rId2" Type="http://schemas.openxmlformats.org/officeDocument/2006/relationships/video" Target="../media/media1.MOV"/></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0.tiff"/><Relationship Id="rId4" Type="http://schemas.openxmlformats.org/officeDocument/2006/relationships/image" Target="../media/image61.tiff"/><Relationship Id="rId1" Type="http://schemas.openxmlformats.org/officeDocument/2006/relationships/slideLayout" Target="../slideLayouts/slideLayout2.xml"/><Relationship Id="rId2" Type="http://schemas.openxmlformats.org/officeDocument/2006/relationships/image" Target="../media/image59.tif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2.emf"/><Relationship Id="rId5" Type="http://schemas.openxmlformats.org/officeDocument/2006/relationships/oleObject" Target="../embeddings/oleObject2.bin"/><Relationship Id="rId6" Type="http://schemas.openxmlformats.org/officeDocument/2006/relationships/image" Target="../media/image63.emf"/><Relationship Id="rId7" Type="http://schemas.openxmlformats.org/officeDocument/2006/relationships/oleObject" Target="../embeddings/oleObject3.bin"/><Relationship Id="rId8" Type="http://schemas.openxmlformats.org/officeDocument/2006/relationships/image" Target="../media/image6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oleObject" Target="../embeddings/oleObject4.bin"/><Relationship Id="rId5" Type="http://schemas.openxmlformats.org/officeDocument/2006/relationships/image" Target="../media/image64.emf"/><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png"/><Relationship Id="rId3" Type="http://schemas.openxmlformats.org/officeDocument/2006/relationships/image" Target="../media/image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6.tiff"/><Relationship Id="rId3" Type="http://schemas.openxmlformats.org/officeDocument/2006/relationships/image" Target="../media/image77.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tif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2.png"/><Relationship Id="rId3" Type="http://schemas.openxmlformats.org/officeDocument/2006/relationships/image" Target="../media/image8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tiff"/></Relationships>
</file>

<file path=ppt/slides/_rels/slide72.xml.rels><?xml version="1.0" encoding="UTF-8" standalone="yes"?>
<Relationships xmlns="http://schemas.openxmlformats.org/package/2006/relationships"><Relationship Id="rId3" Type="http://schemas.openxmlformats.org/officeDocument/2006/relationships/image" Target="../media/image88.tiff"/><Relationship Id="rId4" Type="http://schemas.openxmlformats.org/officeDocument/2006/relationships/image" Target="../media/image89.tiff"/><Relationship Id="rId5" Type="http://schemas.openxmlformats.org/officeDocument/2006/relationships/image" Target="../media/image90.tiff"/><Relationship Id="rId1" Type="http://schemas.openxmlformats.org/officeDocument/2006/relationships/slideLayout" Target="../slideLayouts/slideLayout2.xml"/><Relationship Id="rId2" Type="http://schemas.openxmlformats.org/officeDocument/2006/relationships/image" Target="../media/image87.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00" y="2286000"/>
            <a:ext cx="6442789" cy="2554545"/>
          </a:xfrm>
          <a:prstGeom prst="rect">
            <a:avLst/>
          </a:prstGeom>
          <a:noFill/>
        </p:spPr>
        <p:txBody>
          <a:bodyPr wrap="none" rtlCol="0">
            <a:spAutoFit/>
          </a:bodyPr>
          <a:lstStyle/>
          <a:p>
            <a:r>
              <a:rPr lang="en-US" sz="4000" b="1" dirty="0" smtClean="0">
                <a:solidFill>
                  <a:schemeClr val="bg1"/>
                </a:solidFill>
                <a:latin typeface="Cambria"/>
                <a:cs typeface="Cambria"/>
              </a:rPr>
              <a:t>PDFs for the LHC</a:t>
            </a:r>
          </a:p>
          <a:p>
            <a:r>
              <a:rPr lang="en-US" sz="4000" b="1" dirty="0" smtClean="0">
                <a:solidFill>
                  <a:schemeClr val="bg1"/>
                </a:solidFill>
                <a:latin typeface="Cambria"/>
                <a:cs typeface="Cambria"/>
              </a:rPr>
              <a:t>Joey Huston</a:t>
            </a:r>
          </a:p>
          <a:p>
            <a:r>
              <a:rPr lang="en-US" sz="4000" b="1" dirty="0" smtClean="0">
                <a:solidFill>
                  <a:schemeClr val="bg1"/>
                </a:solidFill>
                <a:latin typeface="Cambria"/>
                <a:cs typeface="Cambria"/>
              </a:rPr>
              <a:t>Michigan State University</a:t>
            </a:r>
          </a:p>
          <a:p>
            <a:r>
              <a:rPr lang="en-US" sz="4000" b="1" dirty="0" smtClean="0">
                <a:solidFill>
                  <a:schemeClr val="bg1"/>
                </a:solidFill>
                <a:latin typeface="Cambria"/>
                <a:cs typeface="Cambria"/>
              </a:rPr>
              <a:t>XII</a:t>
            </a:r>
            <a:endParaRPr lang="en-US" sz="4000" b="1" dirty="0">
              <a:solidFill>
                <a:schemeClr val="bg1"/>
              </a:solidFill>
              <a:latin typeface="Cambria"/>
              <a:cs typeface="Cambria"/>
            </a:endParaRPr>
          </a:p>
        </p:txBody>
      </p:sp>
      <p:pic>
        <p:nvPicPr>
          <p:cNvPr id="2" name="Picture 1" descr="header.jpg"/>
          <p:cNvPicPr>
            <a:picLocks noChangeAspect="1"/>
          </p:cNvPicPr>
          <p:nvPr/>
        </p:nvPicPr>
        <p:blipFill rotWithShape="1">
          <a:blip r:embed="rId2">
            <a:alphaModFix amt="45000"/>
            <a:extLst>
              <a:ext uri="{28A0092B-C50C-407E-A947-70E740481C1C}">
                <a14:useLocalDpi xmlns:a14="http://schemas.microsoft.com/office/drawing/2010/main" val="0"/>
              </a:ext>
            </a:extLst>
          </a:blip>
          <a:srcRect l="13090" r="18334"/>
          <a:stretch/>
        </p:blipFill>
        <p:spPr>
          <a:xfrm>
            <a:off x="0" y="1103426"/>
            <a:ext cx="9144000" cy="5754574"/>
          </a:xfrm>
          <a:prstGeom prst="rect">
            <a:avLst/>
          </a:prstGeom>
        </p:spPr>
      </p:pic>
      <p:sp>
        <p:nvSpPr>
          <p:cNvPr id="3" name="Rectangle 2"/>
          <p:cNvSpPr/>
          <p:nvPr/>
        </p:nvSpPr>
        <p:spPr>
          <a:xfrm>
            <a:off x="1828800" y="1828800"/>
            <a:ext cx="5029200" cy="4031873"/>
          </a:xfrm>
          <a:prstGeom prst="rect">
            <a:avLst/>
          </a:prstGeom>
        </p:spPr>
        <p:txBody>
          <a:bodyPr wrap="square">
            <a:spAutoFit/>
          </a:bodyPr>
          <a:lstStyle/>
          <a:p>
            <a:pPr algn="ctr"/>
            <a:r>
              <a:rPr lang="en-US" sz="3200" dirty="0">
                <a:solidFill>
                  <a:srgbClr val="0000FF"/>
                </a:solidFill>
              </a:rPr>
              <a:t>PDFs for Higgs Physics</a:t>
            </a:r>
          </a:p>
          <a:p>
            <a:pPr algn="ctr"/>
            <a:endParaRPr lang="en-US" sz="3200" dirty="0">
              <a:solidFill>
                <a:srgbClr val="0000FF"/>
              </a:solidFill>
            </a:endParaRPr>
          </a:p>
          <a:p>
            <a:pPr algn="ctr"/>
            <a:r>
              <a:rPr lang="en-US" sz="3200" dirty="0">
                <a:solidFill>
                  <a:srgbClr val="0000FF"/>
                </a:solidFill>
              </a:rPr>
              <a:t>Joey Huston</a:t>
            </a:r>
          </a:p>
          <a:p>
            <a:pPr algn="ctr"/>
            <a:endParaRPr lang="en-US" sz="3200" dirty="0">
              <a:solidFill>
                <a:srgbClr val="0000FF"/>
              </a:solidFill>
            </a:endParaRPr>
          </a:p>
          <a:p>
            <a:pPr algn="ctr"/>
            <a:r>
              <a:rPr lang="en-US" sz="3200" dirty="0">
                <a:solidFill>
                  <a:srgbClr val="0000FF"/>
                </a:solidFill>
              </a:rPr>
              <a:t>Michigan State University/</a:t>
            </a:r>
          </a:p>
          <a:p>
            <a:pPr algn="ctr"/>
            <a:r>
              <a:rPr lang="en-US" sz="3200" dirty="0" smtClean="0">
                <a:solidFill>
                  <a:srgbClr val="0000FF"/>
                </a:solidFill>
              </a:rPr>
              <a:t>IPPP Durham </a:t>
            </a:r>
            <a:endParaRPr lang="en-US" sz="3200" dirty="0">
              <a:solidFill>
                <a:srgbClr val="0000FF"/>
              </a:solidFill>
            </a:endParaRPr>
          </a:p>
          <a:p>
            <a:pPr algn="ctr"/>
            <a:endParaRPr lang="en-US" sz="3200" dirty="0">
              <a:solidFill>
                <a:srgbClr val="0000FF"/>
              </a:solidFill>
            </a:endParaRPr>
          </a:p>
          <a:p>
            <a:pPr algn="ctr"/>
            <a:r>
              <a:rPr lang="en-US" sz="3200" dirty="0" err="1">
                <a:solidFill>
                  <a:srgbClr val="0000FF"/>
                </a:solidFill>
              </a:rPr>
              <a:t>RadCor</a:t>
            </a:r>
            <a:r>
              <a:rPr lang="en-US" sz="3200" dirty="0">
                <a:solidFill>
                  <a:srgbClr val="0000FF"/>
                </a:solidFill>
              </a:rPr>
              <a:t> 2013</a:t>
            </a:r>
            <a:endParaRPr lang="en-US" sz="3200" dirty="0">
              <a:solidFill>
                <a:srgbClr val="0000FF"/>
              </a:solidFill>
            </a:endParaRPr>
          </a:p>
        </p:txBody>
      </p:sp>
      <p:pic>
        <p:nvPicPr>
          <p:cNvPr id="4" name="Picture 3" descr="logounidurham-new.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000" y="152400"/>
            <a:ext cx="1778000" cy="774700"/>
          </a:xfrm>
          <a:prstGeom prst="rect">
            <a:avLst/>
          </a:prstGeom>
        </p:spPr>
      </p:pic>
      <p:pic>
        <p:nvPicPr>
          <p:cNvPr id="7" name="Picture 6" descr="sparty_atlas.jpg"/>
          <p:cNvPicPr>
            <a:picLocks noChangeAspect="1"/>
          </p:cNvPicPr>
          <p:nvPr/>
        </p:nvPicPr>
        <p:blipFill rotWithShape="1">
          <a:blip r:embed="rId4">
            <a:extLst>
              <a:ext uri="{28A0092B-C50C-407E-A947-70E740481C1C}">
                <a14:useLocalDpi xmlns:a14="http://schemas.microsoft.com/office/drawing/2010/main" val="0"/>
              </a:ext>
            </a:extLst>
          </a:blip>
          <a:srcRect l="6931" t="13794" r="-6931" b="-12932"/>
          <a:stretch/>
        </p:blipFill>
        <p:spPr>
          <a:xfrm>
            <a:off x="76200" y="22225"/>
            <a:ext cx="1603376" cy="1095375"/>
          </a:xfrm>
          <a:prstGeom prst="rect">
            <a:avLst/>
          </a:prstGeom>
        </p:spPr>
      </p:pic>
    </p:spTree>
    <p:extLst>
      <p:ext uri="{BB962C8B-B14F-4D97-AF65-F5344CB8AC3E}">
        <p14:creationId xmlns:p14="http://schemas.microsoft.com/office/powerpoint/2010/main" val="36185088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93675"/>
            <a:ext cx="7634288" cy="603250"/>
          </a:xfrm>
        </p:spPr>
        <p:txBody>
          <a:bodyPr/>
          <a:lstStyle/>
          <a:p>
            <a:r>
              <a:rPr lang="en-US" sz="3200" dirty="0" smtClean="0"/>
              <a:t>PDFs used in the comparison</a:t>
            </a:r>
            <a:endParaRPr lang="en-US" sz="3200" dirty="0"/>
          </a:p>
        </p:txBody>
      </p:sp>
      <p:pic>
        <p:nvPicPr>
          <p:cNvPr id="3" name="Picture 2"/>
          <p:cNvPicPr>
            <a:picLocks noChangeAspect="1"/>
          </p:cNvPicPr>
          <p:nvPr/>
        </p:nvPicPr>
        <p:blipFill rotWithShape="1">
          <a:blip r:embed="rId2"/>
          <a:srcRect l="10516" t="44525" r="15476" b="11560"/>
          <a:stretch/>
        </p:blipFill>
        <p:spPr>
          <a:xfrm>
            <a:off x="228353" y="1219200"/>
            <a:ext cx="8897504" cy="2743200"/>
          </a:xfrm>
          <a:prstGeom prst="rect">
            <a:avLst/>
          </a:prstGeom>
        </p:spPr>
      </p:pic>
      <p:sp>
        <p:nvSpPr>
          <p:cNvPr id="4" name="TextBox 3"/>
          <p:cNvSpPr txBox="1"/>
          <p:nvPr/>
        </p:nvSpPr>
        <p:spPr>
          <a:xfrm>
            <a:off x="457200" y="4191000"/>
            <a:ext cx="2876509" cy="338554"/>
          </a:xfrm>
          <a:prstGeom prst="rect">
            <a:avLst/>
          </a:prstGeom>
          <a:noFill/>
        </p:spPr>
        <p:txBody>
          <a:bodyPr wrap="none" rtlCol="0">
            <a:spAutoFit/>
          </a:bodyPr>
          <a:lstStyle/>
          <a:p>
            <a:r>
              <a:rPr lang="en-US" dirty="0" smtClean="0"/>
              <a:t>No updates of JR since 2009. </a:t>
            </a:r>
            <a:endParaRPr lang="en-US" dirty="0"/>
          </a:p>
        </p:txBody>
      </p:sp>
    </p:spTree>
    <p:extLst>
      <p:ext uri="{BB962C8B-B14F-4D97-AF65-F5344CB8AC3E}">
        <p14:creationId xmlns:p14="http://schemas.microsoft.com/office/powerpoint/2010/main" val="17528066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5780088" cy="603250"/>
          </a:xfrm>
        </p:spPr>
        <p:txBody>
          <a:bodyPr/>
          <a:lstStyle/>
          <a:p>
            <a:r>
              <a:rPr lang="en-US" dirty="0" smtClean="0"/>
              <a:t>PDF comparisons</a:t>
            </a:r>
            <a:endParaRPr lang="en-US" dirty="0"/>
          </a:p>
        </p:txBody>
      </p:sp>
      <p:sp>
        <p:nvSpPr>
          <p:cNvPr id="5" name="TextBox 4"/>
          <p:cNvSpPr txBox="1"/>
          <p:nvPr/>
        </p:nvSpPr>
        <p:spPr>
          <a:xfrm>
            <a:off x="0" y="1600200"/>
            <a:ext cx="1724551" cy="2800766"/>
          </a:xfrm>
          <a:prstGeom prst="rect">
            <a:avLst/>
          </a:prstGeom>
          <a:noFill/>
        </p:spPr>
        <p:txBody>
          <a:bodyPr wrap="none" rtlCol="0">
            <a:spAutoFit/>
          </a:bodyPr>
          <a:lstStyle/>
          <a:p>
            <a:r>
              <a:rPr lang="en-US" dirty="0" smtClean="0"/>
              <a:t>…results for </a:t>
            </a:r>
          </a:p>
          <a:p>
            <a:r>
              <a:rPr lang="en-US" dirty="0"/>
              <a:t>o</a:t>
            </a:r>
            <a:r>
              <a:rPr lang="en-US" dirty="0" smtClean="0"/>
              <a:t>ther values of</a:t>
            </a:r>
          </a:p>
          <a:p>
            <a:r>
              <a:rPr lang="en-US" dirty="0" smtClean="0">
                <a:latin typeface="Symbol" charset="2"/>
                <a:cs typeface="Symbol" charset="2"/>
              </a:rPr>
              <a:t>a</a:t>
            </a:r>
            <a:r>
              <a:rPr lang="en-US" baseline="-25000" dirty="0" smtClean="0"/>
              <a:t>s </a:t>
            </a:r>
            <a:r>
              <a:rPr lang="en-US" dirty="0" smtClean="0"/>
              <a:t>and at NLO</a:t>
            </a:r>
          </a:p>
          <a:p>
            <a:r>
              <a:rPr lang="en-US" dirty="0"/>
              <a:t>a</a:t>
            </a:r>
            <a:r>
              <a:rPr lang="en-US" dirty="0" smtClean="0"/>
              <a:t>vailable on</a:t>
            </a:r>
          </a:p>
          <a:p>
            <a:r>
              <a:rPr lang="en-US" dirty="0"/>
              <a:t>t</a:t>
            </a:r>
            <a:r>
              <a:rPr lang="en-US" dirty="0" smtClean="0"/>
              <a:t>he HEPFORGE</a:t>
            </a:r>
            <a:endParaRPr lang="en-US" dirty="0"/>
          </a:p>
          <a:p>
            <a:r>
              <a:rPr lang="en-US" dirty="0"/>
              <a:t>w</a:t>
            </a:r>
            <a:r>
              <a:rPr lang="en-US" dirty="0" smtClean="0"/>
              <a:t>ebsite</a:t>
            </a:r>
          </a:p>
          <a:p>
            <a:endParaRPr lang="en-US" dirty="0"/>
          </a:p>
          <a:p>
            <a:r>
              <a:rPr lang="en-US" dirty="0"/>
              <a:t>g</a:t>
            </a:r>
            <a:r>
              <a:rPr lang="en-US" dirty="0" smtClean="0"/>
              <a:t>ood agreement</a:t>
            </a:r>
          </a:p>
          <a:p>
            <a:r>
              <a:rPr lang="en-US" dirty="0"/>
              <a:t>f</a:t>
            </a:r>
            <a:r>
              <a:rPr lang="en-US" dirty="0" smtClean="0"/>
              <a:t>or all sets for</a:t>
            </a:r>
          </a:p>
          <a:p>
            <a:r>
              <a:rPr lang="en-US" dirty="0"/>
              <a:t>q</a:t>
            </a:r>
            <a:r>
              <a:rPr lang="en-US" dirty="0" smtClean="0"/>
              <a:t>uark singlet</a:t>
            </a:r>
          </a:p>
          <a:p>
            <a:r>
              <a:rPr lang="en-US" dirty="0" smtClean="0"/>
              <a:t>distribution</a:t>
            </a:r>
          </a:p>
        </p:txBody>
      </p:sp>
      <p:pic>
        <p:nvPicPr>
          <p:cNvPr id="8" name="Picture 7"/>
          <p:cNvPicPr>
            <a:picLocks noChangeAspect="1"/>
          </p:cNvPicPr>
          <p:nvPr/>
        </p:nvPicPr>
        <p:blipFill rotWithShape="1">
          <a:blip r:embed="rId2"/>
          <a:srcRect l="12340" t="7936" r="19802" b="3254"/>
          <a:stretch/>
        </p:blipFill>
        <p:spPr>
          <a:xfrm>
            <a:off x="1597513" y="1524000"/>
            <a:ext cx="7535601" cy="5177971"/>
          </a:xfrm>
          <a:prstGeom prst="rect">
            <a:avLst/>
          </a:prstGeom>
        </p:spPr>
      </p:pic>
      <p:sp>
        <p:nvSpPr>
          <p:cNvPr id="9" name="TextBox 8"/>
          <p:cNvSpPr txBox="1"/>
          <p:nvPr/>
        </p:nvSpPr>
        <p:spPr>
          <a:xfrm>
            <a:off x="4343400" y="1219200"/>
            <a:ext cx="1918013" cy="338554"/>
          </a:xfrm>
          <a:prstGeom prst="rect">
            <a:avLst/>
          </a:prstGeom>
          <a:noFill/>
        </p:spPr>
        <p:txBody>
          <a:bodyPr wrap="none" rtlCol="0">
            <a:spAutoFit/>
          </a:bodyPr>
          <a:lstStyle/>
          <a:p>
            <a:r>
              <a:rPr lang="en-US" dirty="0"/>
              <a:t>q</a:t>
            </a:r>
            <a:r>
              <a:rPr lang="en-US" dirty="0" smtClean="0"/>
              <a:t>uark singlet PDFs</a:t>
            </a:r>
            <a:endParaRPr lang="en-US" dirty="0"/>
          </a:p>
        </p:txBody>
      </p:sp>
    </p:spTree>
    <p:extLst>
      <p:ext uri="{BB962C8B-B14F-4D97-AF65-F5344CB8AC3E}">
        <p14:creationId xmlns:p14="http://schemas.microsoft.com/office/powerpoint/2010/main" val="220110070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5780088" cy="603250"/>
          </a:xfrm>
        </p:spPr>
        <p:txBody>
          <a:bodyPr/>
          <a:lstStyle/>
          <a:p>
            <a:r>
              <a:rPr lang="en-US" dirty="0" smtClean="0"/>
              <a:t>Comparison of PDFs</a:t>
            </a:r>
            <a:endParaRPr lang="en-US" dirty="0"/>
          </a:p>
        </p:txBody>
      </p:sp>
      <p:pic>
        <p:nvPicPr>
          <p:cNvPr id="4" name="Picture 3"/>
          <p:cNvPicPr>
            <a:picLocks noChangeAspect="1"/>
          </p:cNvPicPr>
          <p:nvPr/>
        </p:nvPicPr>
        <p:blipFill rotWithShape="1">
          <a:blip r:embed="rId2"/>
          <a:srcRect l="12777" r="19762" b="10056"/>
          <a:stretch/>
        </p:blipFill>
        <p:spPr>
          <a:xfrm>
            <a:off x="1741716" y="1371600"/>
            <a:ext cx="7402284" cy="5181600"/>
          </a:xfrm>
          <a:prstGeom prst="rect">
            <a:avLst/>
          </a:prstGeom>
        </p:spPr>
      </p:pic>
      <p:sp>
        <p:nvSpPr>
          <p:cNvPr id="3" name="TextBox 2"/>
          <p:cNvSpPr txBox="1"/>
          <p:nvPr/>
        </p:nvSpPr>
        <p:spPr>
          <a:xfrm>
            <a:off x="21771" y="1143000"/>
            <a:ext cx="1954081" cy="5509201"/>
          </a:xfrm>
          <a:prstGeom prst="rect">
            <a:avLst/>
          </a:prstGeom>
          <a:noFill/>
        </p:spPr>
        <p:txBody>
          <a:bodyPr wrap="none" rtlCol="0">
            <a:spAutoFit/>
          </a:bodyPr>
          <a:lstStyle/>
          <a:p>
            <a:r>
              <a:rPr lang="en-US" dirty="0" smtClean="0"/>
              <a:t>CT10, MSTW08</a:t>
            </a:r>
          </a:p>
          <a:p>
            <a:r>
              <a:rPr lang="en-US" dirty="0"/>
              <a:t>a</a:t>
            </a:r>
            <a:r>
              <a:rPr lang="en-US" dirty="0" smtClean="0"/>
              <a:t>nd NNPDF2.3</a:t>
            </a:r>
          </a:p>
          <a:p>
            <a:r>
              <a:rPr lang="en-US" dirty="0"/>
              <a:t>g</a:t>
            </a:r>
            <a:r>
              <a:rPr lang="en-US" dirty="0" smtClean="0"/>
              <a:t>luon distributions</a:t>
            </a:r>
          </a:p>
          <a:p>
            <a:r>
              <a:rPr lang="en-US" dirty="0"/>
              <a:t>a</a:t>
            </a:r>
            <a:r>
              <a:rPr lang="en-US" dirty="0" smtClean="0"/>
              <a:t>ll in reasonable</a:t>
            </a:r>
          </a:p>
          <a:p>
            <a:r>
              <a:rPr lang="en-US" dirty="0"/>
              <a:t>a</a:t>
            </a:r>
            <a:r>
              <a:rPr lang="en-US" dirty="0" smtClean="0"/>
              <a:t>greement</a:t>
            </a:r>
          </a:p>
          <a:p>
            <a:endParaRPr lang="en-US" dirty="0"/>
          </a:p>
          <a:p>
            <a:r>
              <a:rPr lang="en-US" dirty="0" smtClean="0"/>
              <a:t>The 1-sigma</a:t>
            </a:r>
          </a:p>
          <a:p>
            <a:r>
              <a:rPr lang="en-US" dirty="0"/>
              <a:t>u</a:t>
            </a:r>
            <a:r>
              <a:rPr lang="en-US" dirty="0" smtClean="0"/>
              <a:t>ncertainty</a:t>
            </a:r>
          </a:p>
          <a:p>
            <a:r>
              <a:rPr lang="en-US" dirty="0"/>
              <a:t>b</a:t>
            </a:r>
            <a:r>
              <a:rPr lang="en-US" dirty="0" smtClean="0"/>
              <a:t>ands overlap</a:t>
            </a:r>
          </a:p>
          <a:p>
            <a:r>
              <a:rPr lang="en-US" dirty="0" smtClean="0"/>
              <a:t>for all values of</a:t>
            </a:r>
          </a:p>
          <a:p>
            <a:r>
              <a:rPr lang="en-US" dirty="0"/>
              <a:t>x</a:t>
            </a:r>
            <a:endParaRPr lang="en-US" dirty="0" smtClean="0"/>
          </a:p>
          <a:p>
            <a:endParaRPr lang="en-US" dirty="0"/>
          </a:p>
          <a:p>
            <a:r>
              <a:rPr lang="en-US" dirty="0" smtClean="0"/>
              <a:t>Differences are</a:t>
            </a:r>
          </a:p>
          <a:p>
            <a:r>
              <a:rPr lang="en-US" dirty="0"/>
              <a:t>l</a:t>
            </a:r>
            <a:r>
              <a:rPr lang="en-US" dirty="0" smtClean="0"/>
              <a:t>arger for ABM11</a:t>
            </a:r>
          </a:p>
          <a:p>
            <a:endParaRPr lang="en-US" dirty="0"/>
          </a:p>
          <a:p>
            <a:r>
              <a:rPr lang="en-US" dirty="0" smtClean="0"/>
              <a:t>HERAPDF </a:t>
            </a:r>
          </a:p>
          <a:p>
            <a:r>
              <a:rPr lang="en-US" dirty="0"/>
              <a:t>u</a:t>
            </a:r>
            <a:r>
              <a:rPr lang="en-US" dirty="0" smtClean="0"/>
              <a:t>ncertainties </a:t>
            </a:r>
          </a:p>
          <a:p>
            <a:r>
              <a:rPr lang="en-US" dirty="0"/>
              <a:t>s</a:t>
            </a:r>
            <a:r>
              <a:rPr lang="en-US" dirty="0" smtClean="0"/>
              <a:t>omewhat larger</a:t>
            </a:r>
          </a:p>
          <a:p>
            <a:r>
              <a:rPr lang="en-US" dirty="0"/>
              <a:t>a</a:t>
            </a:r>
            <a:r>
              <a:rPr lang="en-US" dirty="0" smtClean="0"/>
              <a:t>t low x; noticeably</a:t>
            </a:r>
          </a:p>
          <a:p>
            <a:r>
              <a:rPr lang="en-US" dirty="0"/>
              <a:t>l</a:t>
            </a:r>
            <a:r>
              <a:rPr lang="en-US" dirty="0" smtClean="0"/>
              <a:t>arger at high x due </a:t>
            </a:r>
          </a:p>
          <a:p>
            <a:r>
              <a:rPr lang="en-US" dirty="0"/>
              <a:t>t</a:t>
            </a:r>
            <a:r>
              <a:rPr lang="en-US" dirty="0" smtClean="0"/>
              <a:t>o lack of collider </a:t>
            </a:r>
          </a:p>
          <a:p>
            <a:r>
              <a:rPr lang="en-US" dirty="0"/>
              <a:t>j</a:t>
            </a:r>
            <a:r>
              <a:rPr lang="en-US" dirty="0" smtClean="0"/>
              <a:t>et data</a:t>
            </a:r>
          </a:p>
        </p:txBody>
      </p:sp>
      <p:sp>
        <p:nvSpPr>
          <p:cNvPr id="6" name="TextBox 5"/>
          <p:cNvSpPr txBox="1"/>
          <p:nvPr/>
        </p:nvSpPr>
        <p:spPr>
          <a:xfrm>
            <a:off x="4800600" y="1143000"/>
            <a:ext cx="1154082" cy="338554"/>
          </a:xfrm>
          <a:prstGeom prst="rect">
            <a:avLst/>
          </a:prstGeom>
          <a:noFill/>
        </p:spPr>
        <p:txBody>
          <a:bodyPr wrap="none" rtlCol="0">
            <a:spAutoFit/>
          </a:bodyPr>
          <a:lstStyle/>
          <a:p>
            <a:r>
              <a:rPr lang="en-US" dirty="0"/>
              <a:t>g</a:t>
            </a:r>
            <a:r>
              <a:rPr lang="en-US" dirty="0" smtClean="0"/>
              <a:t>luon PDF</a:t>
            </a:r>
            <a:endParaRPr lang="en-US" dirty="0"/>
          </a:p>
        </p:txBody>
      </p:sp>
    </p:spTree>
    <p:extLst>
      <p:ext uri="{BB962C8B-B14F-4D97-AF65-F5344CB8AC3E}">
        <p14:creationId xmlns:p14="http://schemas.microsoft.com/office/powerpoint/2010/main" val="13336063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5780088" cy="603250"/>
          </a:xfrm>
        </p:spPr>
        <p:txBody>
          <a:bodyPr/>
          <a:lstStyle/>
          <a:p>
            <a:r>
              <a:rPr lang="en-US" dirty="0" smtClean="0"/>
              <a:t>PDF luminosities</a:t>
            </a:r>
            <a:endParaRPr lang="en-US" dirty="0"/>
          </a:p>
        </p:txBody>
      </p:sp>
      <p:pic>
        <p:nvPicPr>
          <p:cNvPr id="3" name="Picture 2"/>
          <p:cNvPicPr>
            <a:picLocks noChangeAspect="1"/>
          </p:cNvPicPr>
          <p:nvPr/>
        </p:nvPicPr>
        <p:blipFill rotWithShape="1">
          <a:blip r:embed="rId2"/>
          <a:srcRect l="10318" t="6490" r="17857" b="8201"/>
          <a:stretch/>
        </p:blipFill>
        <p:spPr>
          <a:xfrm>
            <a:off x="2286000" y="1103536"/>
            <a:ext cx="6847114" cy="5768978"/>
          </a:xfrm>
          <a:prstGeom prst="rect">
            <a:avLst/>
          </a:prstGeom>
        </p:spPr>
      </p:pic>
      <p:sp>
        <p:nvSpPr>
          <p:cNvPr id="5" name="TextBox 4"/>
          <p:cNvSpPr txBox="1"/>
          <p:nvPr/>
        </p:nvSpPr>
        <p:spPr>
          <a:xfrm>
            <a:off x="152400" y="1524000"/>
            <a:ext cx="2237912" cy="3293209"/>
          </a:xfrm>
          <a:prstGeom prst="rect">
            <a:avLst/>
          </a:prstGeom>
          <a:noFill/>
        </p:spPr>
        <p:txBody>
          <a:bodyPr wrap="none" rtlCol="0">
            <a:spAutoFit/>
          </a:bodyPr>
          <a:lstStyle/>
          <a:p>
            <a:r>
              <a:rPr lang="en-US" dirty="0"/>
              <a:t>g</a:t>
            </a:r>
            <a:r>
              <a:rPr lang="en-US" dirty="0" smtClean="0"/>
              <a:t>luon-gluon and </a:t>
            </a:r>
          </a:p>
          <a:p>
            <a:r>
              <a:rPr lang="en-US" dirty="0"/>
              <a:t>g</a:t>
            </a:r>
            <a:r>
              <a:rPr lang="en-US" dirty="0" smtClean="0"/>
              <a:t>luon-quark </a:t>
            </a:r>
          </a:p>
          <a:p>
            <a:r>
              <a:rPr lang="en-US" dirty="0"/>
              <a:t>l</a:t>
            </a:r>
            <a:r>
              <a:rPr lang="en-US" dirty="0" smtClean="0"/>
              <a:t>uminosities in</a:t>
            </a:r>
          </a:p>
          <a:p>
            <a:r>
              <a:rPr lang="en-US" dirty="0"/>
              <a:t>r</a:t>
            </a:r>
            <a:r>
              <a:rPr lang="en-US" dirty="0" smtClean="0"/>
              <a:t>easonable agreement</a:t>
            </a:r>
          </a:p>
          <a:p>
            <a:r>
              <a:rPr lang="en-US" dirty="0" smtClean="0"/>
              <a:t>for CT10, </a:t>
            </a:r>
          </a:p>
          <a:p>
            <a:r>
              <a:rPr lang="en-US" dirty="0" smtClean="0"/>
              <a:t>MSTW08 and </a:t>
            </a:r>
          </a:p>
          <a:p>
            <a:r>
              <a:rPr lang="en-US" dirty="0" smtClean="0"/>
              <a:t>NNPDF2.3 for full </a:t>
            </a:r>
          </a:p>
          <a:p>
            <a:r>
              <a:rPr lang="en-US" dirty="0"/>
              <a:t>r</a:t>
            </a:r>
            <a:r>
              <a:rPr lang="en-US" dirty="0" smtClean="0"/>
              <a:t>ange of invariant </a:t>
            </a:r>
          </a:p>
          <a:p>
            <a:r>
              <a:rPr lang="en-US" dirty="0"/>
              <a:t>m</a:t>
            </a:r>
            <a:r>
              <a:rPr lang="en-US" dirty="0" smtClean="0"/>
              <a:t>asses</a:t>
            </a:r>
          </a:p>
          <a:p>
            <a:endParaRPr lang="en-US" dirty="0"/>
          </a:p>
          <a:p>
            <a:r>
              <a:rPr lang="en-US" dirty="0" smtClean="0"/>
              <a:t>HERAPDF1.5 </a:t>
            </a:r>
          </a:p>
          <a:p>
            <a:r>
              <a:rPr lang="en-US" dirty="0"/>
              <a:t>u</a:t>
            </a:r>
            <a:r>
              <a:rPr lang="en-US" dirty="0" smtClean="0"/>
              <a:t>ncertainties larger in</a:t>
            </a:r>
          </a:p>
          <a:p>
            <a:r>
              <a:rPr lang="en-US" dirty="0" smtClean="0"/>
              <a:t>general</a:t>
            </a:r>
            <a:endParaRPr lang="en-US" dirty="0"/>
          </a:p>
        </p:txBody>
      </p:sp>
    </p:spTree>
    <p:extLst>
      <p:ext uri="{BB962C8B-B14F-4D97-AF65-F5344CB8AC3E}">
        <p14:creationId xmlns:p14="http://schemas.microsoft.com/office/powerpoint/2010/main" val="11401821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5780088" cy="603250"/>
          </a:xfrm>
        </p:spPr>
        <p:txBody>
          <a:bodyPr/>
          <a:lstStyle/>
          <a:p>
            <a:r>
              <a:rPr lang="en-US" dirty="0" smtClean="0"/>
              <a:t>PDF luminosities</a:t>
            </a:r>
            <a:endParaRPr lang="en-US" dirty="0"/>
          </a:p>
        </p:txBody>
      </p:sp>
      <p:pic>
        <p:nvPicPr>
          <p:cNvPr id="3" name="Picture 2"/>
          <p:cNvPicPr>
            <a:picLocks noChangeAspect="1"/>
          </p:cNvPicPr>
          <p:nvPr/>
        </p:nvPicPr>
        <p:blipFill rotWithShape="1">
          <a:blip r:embed="rId2"/>
          <a:srcRect l="9722" r="20040" b="8544"/>
          <a:stretch/>
        </p:blipFill>
        <p:spPr>
          <a:xfrm>
            <a:off x="1718235" y="1600200"/>
            <a:ext cx="7425766" cy="5076371"/>
          </a:xfrm>
          <a:prstGeom prst="rect">
            <a:avLst/>
          </a:prstGeom>
        </p:spPr>
      </p:pic>
      <p:sp>
        <p:nvSpPr>
          <p:cNvPr id="4" name="TextBox 3"/>
          <p:cNvSpPr txBox="1"/>
          <p:nvPr/>
        </p:nvSpPr>
        <p:spPr>
          <a:xfrm>
            <a:off x="152400" y="2133600"/>
            <a:ext cx="2176297" cy="3293209"/>
          </a:xfrm>
          <a:prstGeom prst="rect">
            <a:avLst/>
          </a:prstGeom>
          <a:noFill/>
        </p:spPr>
        <p:txBody>
          <a:bodyPr wrap="none" rtlCol="0">
            <a:spAutoFit/>
          </a:bodyPr>
          <a:lstStyle/>
          <a:p>
            <a:r>
              <a:rPr lang="en-US" dirty="0"/>
              <a:t>q</a:t>
            </a:r>
            <a:r>
              <a:rPr lang="en-US" dirty="0" smtClean="0"/>
              <a:t>uark-antiquark</a:t>
            </a:r>
          </a:p>
          <a:p>
            <a:r>
              <a:rPr lang="en-US" dirty="0"/>
              <a:t>l</a:t>
            </a:r>
            <a:r>
              <a:rPr lang="en-US" dirty="0" smtClean="0"/>
              <a:t>uminosities for</a:t>
            </a:r>
          </a:p>
          <a:p>
            <a:r>
              <a:rPr lang="en-US" dirty="0" smtClean="0"/>
              <a:t>CT10, MSTW08</a:t>
            </a:r>
          </a:p>
          <a:p>
            <a:r>
              <a:rPr lang="en-US" dirty="0"/>
              <a:t>a</a:t>
            </a:r>
            <a:r>
              <a:rPr lang="en-US" dirty="0" smtClean="0"/>
              <a:t>nd NNPDF2.3</a:t>
            </a:r>
          </a:p>
          <a:p>
            <a:r>
              <a:rPr lang="en-US" dirty="0"/>
              <a:t>o</a:t>
            </a:r>
            <a:r>
              <a:rPr lang="en-US" dirty="0" smtClean="0"/>
              <a:t>verlap almost </a:t>
            </a:r>
          </a:p>
          <a:p>
            <a:r>
              <a:rPr lang="en-US" dirty="0" smtClean="0"/>
              <a:t>100% in W/Z </a:t>
            </a:r>
          </a:p>
          <a:p>
            <a:r>
              <a:rPr lang="en-US" dirty="0"/>
              <a:t>r</a:t>
            </a:r>
            <a:r>
              <a:rPr lang="en-US" dirty="0" smtClean="0"/>
              <a:t>ange</a:t>
            </a:r>
          </a:p>
          <a:p>
            <a:endParaRPr lang="en-US" dirty="0"/>
          </a:p>
          <a:p>
            <a:r>
              <a:rPr lang="en-US" dirty="0" smtClean="0"/>
              <a:t>ABM11 systematically</a:t>
            </a:r>
          </a:p>
          <a:p>
            <a:r>
              <a:rPr lang="en-US" dirty="0"/>
              <a:t>l</a:t>
            </a:r>
            <a:r>
              <a:rPr lang="en-US" dirty="0" smtClean="0"/>
              <a:t>arger at small</a:t>
            </a:r>
          </a:p>
          <a:p>
            <a:r>
              <a:rPr lang="en-US" dirty="0"/>
              <a:t>m</a:t>
            </a:r>
            <a:r>
              <a:rPr lang="en-US" dirty="0" smtClean="0"/>
              <a:t>ass, then falls</a:t>
            </a:r>
          </a:p>
          <a:p>
            <a:r>
              <a:rPr lang="en-US" dirty="0"/>
              <a:t>o</a:t>
            </a:r>
            <a:r>
              <a:rPr lang="en-US" dirty="0" smtClean="0"/>
              <a:t>ff more rapidly</a:t>
            </a:r>
          </a:p>
          <a:p>
            <a:r>
              <a:rPr lang="en-US" dirty="0"/>
              <a:t>a</a:t>
            </a:r>
            <a:r>
              <a:rPr lang="en-US" dirty="0" smtClean="0"/>
              <a:t>t high mass</a:t>
            </a:r>
            <a:endParaRPr lang="en-US" dirty="0"/>
          </a:p>
        </p:txBody>
      </p:sp>
      <p:sp>
        <p:nvSpPr>
          <p:cNvPr id="5" name="TextBox 4"/>
          <p:cNvSpPr txBox="1"/>
          <p:nvPr/>
        </p:nvSpPr>
        <p:spPr>
          <a:xfrm>
            <a:off x="2819400" y="1295400"/>
            <a:ext cx="3172663" cy="338554"/>
          </a:xfrm>
          <a:prstGeom prst="rect">
            <a:avLst/>
          </a:prstGeom>
          <a:noFill/>
        </p:spPr>
        <p:txBody>
          <a:bodyPr wrap="none" rtlCol="0">
            <a:spAutoFit/>
          </a:bodyPr>
          <a:lstStyle/>
          <a:p>
            <a:r>
              <a:rPr lang="en-US" dirty="0"/>
              <a:t>q</a:t>
            </a:r>
            <a:r>
              <a:rPr lang="en-US" dirty="0" smtClean="0"/>
              <a:t>uark-quark and quark-antiquark</a:t>
            </a:r>
            <a:endParaRPr lang="en-US" dirty="0"/>
          </a:p>
        </p:txBody>
      </p:sp>
      <p:sp>
        <p:nvSpPr>
          <p:cNvPr id="6" name="TextBox 5"/>
          <p:cNvSpPr txBox="1"/>
          <p:nvPr/>
        </p:nvSpPr>
        <p:spPr>
          <a:xfrm>
            <a:off x="3886200" y="2362200"/>
            <a:ext cx="766155" cy="338554"/>
          </a:xfrm>
          <a:prstGeom prst="rect">
            <a:avLst/>
          </a:prstGeom>
          <a:noFill/>
        </p:spPr>
        <p:txBody>
          <a:bodyPr wrap="none" rtlCol="0">
            <a:spAutoFit/>
          </a:bodyPr>
          <a:lstStyle/>
          <a:p>
            <a:r>
              <a:rPr lang="en-US" dirty="0">
                <a:solidFill>
                  <a:srgbClr val="FF00FF"/>
                </a:solidFill>
              </a:rPr>
              <a:t>f</a:t>
            </a:r>
            <a:r>
              <a:rPr lang="en-US" dirty="0" smtClean="0">
                <a:solidFill>
                  <a:srgbClr val="FF00FF"/>
                </a:solidFill>
              </a:rPr>
              <a:t>or VH</a:t>
            </a:r>
            <a:endParaRPr lang="en-US" dirty="0">
              <a:solidFill>
                <a:srgbClr val="FF00FF"/>
              </a:solidFill>
            </a:endParaRPr>
          </a:p>
        </p:txBody>
      </p:sp>
      <p:sp>
        <p:nvSpPr>
          <p:cNvPr id="7" name="TextBox 6"/>
          <p:cNvSpPr txBox="1"/>
          <p:nvPr/>
        </p:nvSpPr>
        <p:spPr>
          <a:xfrm>
            <a:off x="3962400" y="4953000"/>
            <a:ext cx="880169" cy="338554"/>
          </a:xfrm>
          <a:prstGeom prst="rect">
            <a:avLst/>
          </a:prstGeom>
          <a:noFill/>
        </p:spPr>
        <p:txBody>
          <a:bodyPr wrap="none" rtlCol="0">
            <a:spAutoFit/>
          </a:bodyPr>
          <a:lstStyle/>
          <a:p>
            <a:r>
              <a:rPr lang="en-US" dirty="0">
                <a:solidFill>
                  <a:srgbClr val="FF00FF"/>
                </a:solidFill>
              </a:rPr>
              <a:t>f</a:t>
            </a:r>
            <a:r>
              <a:rPr lang="en-US" dirty="0" smtClean="0">
                <a:solidFill>
                  <a:srgbClr val="FF00FF"/>
                </a:solidFill>
              </a:rPr>
              <a:t>or VBF</a:t>
            </a:r>
            <a:endParaRPr lang="en-US" dirty="0">
              <a:solidFill>
                <a:srgbClr val="FF00FF"/>
              </a:solidFill>
            </a:endParaRPr>
          </a:p>
        </p:txBody>
      </p:sp>
    </p:spTree>
    <p:extLst>
      <p:ext uri="{BB962C8B-B14F-4D97-AF65-F5344CB8AC3E}">
        <p14:creationId xmlns:p14="http://schemas.microsoft.com/office/powerpoint/2010/main" val="267206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3675"/>
            <a:ext cx="8015288" cy="603250"/>
          </a:xfrm>
        </p:spPr>
        <p:txBody>
          <a:bodyPr/>
          <a:lstStyle/>
          <a:p>
            <a:r>
              <a:rPr lang="en-US" dirty="0" smtClean="0"/>
              <a:t>Uncertainties have improved</a:t>
            </a:r>
            <a:endParaRPr lang="en-US" dirty="0"/>
          </a:p>
        </p:txBody>
      </p:sp>
      <p:sp>
        <p:nvSpPr>
          <p:cNvPr id="3" name="Content Placeholder 2"/>
          <p:cNvSpPr>
            <a:spLocks noGrp="1"/>
          </p:cNvSpPr>
          <p:nvPr>
            <p:ph idx="1"/>
          </p:nvPr>
        </p:nvSpPr>
        <p:spPr>
          <a:xfrm>
            <a:off x="533400" y="1066800"/>
            <a:ext cx="8077200" cy="5087937"/>
          </a:xfrm>
        </p:spPr>
        <p:txBody>
          <a:bodyPr/>
          <a:lstStyle/>
          <a:p>
            <a:r>
              <a:rPr lang="en-US" sz="2000" dirty="0" smtClean="0"/>
              <a:t>…with additional data and in going from NLO to NNLO</a:t>
            </a:r>
            <a:endParaRPr lang="en-US" sz="2000" dirty="0"/>
          </a:p>
        </p:txBody>
      </p:sp>
      <p:pic>
        <p:nvPicPr>
          <p:cNvPr id="4" name="Picture 3"/>
          <p:cNvPicPr>
            <a:picLocks noChangeAspect="1"/>
          </p:cNvPicPr>
          <p:nvPr/>
        </p:nvPicPr>
        <p:blipFill rotWithShape="1">
          <a:blip r:embed="rId2"/>
          <a:srcRect l="10318" t="6490" r="56472" b="60176"/>
          <a:stretch/>
        </p:blipFill>
        <p:spPr>
          <a:xfrm>
            <a:off x="5257800" y="4090983"/>
            <a:ext cx="3886200" cy="2767017"/>
          </a:xfrm>
          <a:prstGeom prst="rect">
            <a:avLst/>
          </a:prstGeom>
        </p:spPr>
      </p:pic>
      <p:pic>
        <p:nvPicPr>
          <p:cNvPr id="5" name="Picture 4"/>
          <p:cNvPicPr>
            <a:picLocks noChangeAspect="1"/>
          </p:cNvPicPr>
          <p:nvPr/>
        </p:nvPicPr>
        <p:blipFill rotWithShape="1">
          <a:blip r:embed="rId3"/>
          <a:srcRect r="50792" b="20553"/>
          <a:stretch/>
        </p:blipFill>
        <p:spPr>
          <a:xfrm>
            <a:off x="380666" y="4191000"/>
            <a:ext cx="4064203" cy="2666999"/>
          </a:xfrm>
          <a:prstGeom prst="rect">
            <a:avLst/>
          </a:prstGeom>
        </p:spPr>
      </p:pic>
      <p:pic>
        <p:nvPicPr>
          <p:cNvPr id="6" name="Picture 5"/>
          <p:cNvPicPr>
            <a:picLocks noChangeAspect="1"/>
          </p:cNvPicPr>
          <p:nvPr/>
        </p:nvPicPr>
        <p:blipFill rotWithShape="1">
          <a:blip r:embed="rId4"/>
          <a:srcRect l="9722" r="56205" b="53601"/>
          <a:stretch/>
        </p:blipFill>
        <p:spPr>
          <a:xfrm>
            <a:off x="5367758" y="1447800"/>
            <a:ext cx="3623842" cy="2590800"/>
          </a:xfrm>
          <a:prstGeom prst="rect">
            <a:avLst/>
          </a:prstGeom>
        </p:spPr>
      </p:pic>
      <p:pic>
        <p:nvPicPr>
          <p:cNvPr id="7" name="Picture 6"/>
          <p:cNvPicPr>
            <a:picLocks noChangeAspect="1"/>
          </p:cNvPicPr>
          <p:nvPr/>
        </p:nvPicPr>
        <p:blipFill rotWithShape="1">
          <a:blip r:embed="rId5"/>
          <a:srcRect l="3981" r="51128" b="19845"/>
          <a:stretch/>
        </p:blipFill>
        <p:spPr>
          <a:xfrm>
            <a:off x="838200" y="1447800"/>
            <a:ext cx="3592050" cy="2706831"/>
          </a:xfrm>
          <a:prstGeom prst="rect">
            <a:avLst/>
          </a:prstGeom>
        </p:spPr>
      </p:pic>
      <p:sp>
        <p:nvSpPr>
          <p:cNvPr id="8" name="TextBox 7"/>
          <p:cNvSpPr txBox="1"/>
          <p:nvPr/>
        </p:nvSpPr>
        <p:spPr>
          <a:xfrm>
            <a:off x="1600200" y="3810000"/>
            <a:ext cx="869349" cy="461665"/>
          </a:xfrm>
          <a:prstGeom prst="rect">
            <a:avLst/>
          </a:prstGeom>
          <a:noFill/>
        </p:spPr>
        <p:txBody>
          <a:bodyPr wrap="none" rtlCol="0">
            <a:spAutoFit/>
          </a:bodyPr>
          <a:lstStyle/>
          <a:p>
            <a:r>
              <a:rPr lang="en-US" sz="2400" dirty="0" smtClean="0"/>
              <a:t>2010</a:t>
            </a:r>
            <a:endParaRPr lang="en-US" sz="2400" dirty="0"/>
          </a:p>
        </p:txBody>
      </p:sp>
      <p:sp>
        <p:nvSpPr>
          <p:cNvPr id="9" name="TextBox 8"/>
          <p:cNvSpPr txBox="1"/>
          <p:nvPr/>
        </p:nvSpPr>
        <p:spPr>
          <a:xfrm>
            <a:off x="5410200" y="3810000"/>
            <a:ext cx="869349" cy="461665"/>
          </a:xfrm>
          <a:prstGeom prst="rect">
            <a:avLst/>
          </a:prstGeom>
          <a:noFill/>
        </p:spPr>
        <p:txBody>
          <a:bodyPr wrap="none" rtlCol="0">
            <a:spAutoFit/>
          </a:bodyPr>
          <a:lstStyle/>
          <a:p>
            <a:r>
              <a:rPr lang="en-US" sz="2400" dirty="0" smtClean="0"/>
              <a:t>2012</a:t>
            </a:r>
            <a:endParaRPr lang="en-US" sz="2400" dirty="0"/>
          </a:p>
        </p:txBody>
      </p:sp>
      <p:cxnSp>
        <p:nvCxnSpPr>
          <p:cNvPr id="11" name="Straight Arrow Connector 10"/>
          <p:cNvCxnSpPr/>
          <p:nvPr/>
        </p:nvCxnSpPr>
        <p:spPr bwMode="auto">
          <a:xfrm>
            <a:off x="4419600" y="4038600"/>
            <a:ext cx="914400"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4372362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3675"/>
            <a:ext cx="8243888" cy="603250"/>
          </a:xfrm>
        </p:spPr>
        <p:txBody>
          <a:bodyPr/>
          <a:lstStyle/>
          <a:p>
            <a:r>
              <a:rPr lang="en-US" sz="3200" dirty="0" smtClean="0"/>
              <a:t>Compare relative luminosity uncertainties</a:t>
            </a:r>
            <a:endParaRPr lang="en-US" sz="3200" dirty="0"/>
          </a:p>
        </p:txBody>
      </p:sp>
      <p:pic>
        <p:nvPicPr>
          <p:cNvPr id="5" name="Picture 4"/>
          <p:cNvPicPr>
            <a:picLocks noChangeAspect="1"/>
          </p:cNvPicPr>
          <p:nvPr/>
        </p:nvPicPr>
        <p:blipFill rotWithShape="1">
          <a:blip r:embed="rId2"/>
          <a:srcRect l="10885" t="10665" r="17798" b="8545"/>
          <a:stretch/>
        </p:blipFill>
        <p:spPr>
          <a:xfrm>
            <a:off x="2209800" y="1259853"/>
            <a:ext cx="6966401" cy="5598147"/>
          </a:xfrm>
          <a:prstGeom prst="rect">
            <a:avLst/>
          </a:prstGeom>
        </p:spPr>
      </p:pic>
      <p:sp>
        <p:nvSpPr>
          <p:cNvPr id="6" name="TextBox 5"/>
          <p:cNvSpPr txBox="1"/>
          <p:nvPr/>
        </p:nvSpPr>
        <p:spPr>
          <a:xfrm>
            <a:off x="152400" y="1676400"/>
            <a:ext cx="2062684" cy="3046988"/>
          </a:xfrm>
          <a:prstGeom prst="rect">
            <a:avLst/>
          </a:prstGeom>
          <a:noFill/>
        </p:spPr>
        <p:txBody>
          <a:bodyPr wrap="none" rtlCol="0">
            <a:spAutoFit/>
          </a:bodyPr>
          <a:lstStyle/>
          <a:p>
            <a:r>
              <a:rPr lang="en-US" dirty="0"/>
              <a:t>g</a:t>
            </a:r>
            <a:r>
              <a:rPr lang="en-US" dirty="0" smtClean="0"/>
              <a:t>ood agreement in</a:t>
            </a:r>
          </a:p>
          <a:p>
            <a:r>
              <a:rPr lang="en-US" dirty="0"/>
              <a:t>s</a:t>
            </a:r>
            <a:r>
              <a:rPr lang="en-US" dirty="0" smtClean="0"/>
              <a:t>ize of uncertainties</a:t>
            </a:r>
          </a:p>
          <a:p>
            <a:r>
              <a:rPr lang="en-US" dirty="0"/>
              <a:t>b</a:t>
            </a:r>
            <a:r>
              <a:rPr lang="en-US" dirty="0" smtClean="0"/>
              <a:t>etween the 3 </a:t>
            </a:r>
          </a:p>
          <a:p>
            <a:r>
              <a:rPr lang="en-US" dirty="0"/>
              <a:t>g</a:t>
            </a:r>
            <a:r>
              <a:rPr lang="en-US" dirty="0" smtClean="0"/>
              <a:t>lobal PDFs</a:t>
            </a:r>
          </a:p>
          <a:p>
            <a:endParaRPr lang="en-US" dirty="0"/>
          </a:p>
          <a:p>
            <a:r>
              <a:rPr lang="en-US" dirty="0"/>
              <a:t>l</a:t>
            </a:r>
            <a:r>
              <a:rPr lang="en-US" dirty="0" smtClean="0"/>
              <a:t>arger uncertainties</a:t>
            </a:r>
          </a:p>
          <a:p>
            <a:r>
              <a:rPr lang="en-US" dirty="0"/>
              <a:t>o</a:t>
            </a:r>
            <a:r>
              <a:rPr lang="en-US" dirty="0" smtClean="0"/>
              <a:t>f HERAPDF1.5</a:t>
            </a:r>
          </a:p>
          <a:p>
            <a:r>
              <a:rPr lang="en-US" dirty="0"/>
              <a:t>a</a:t>
            </a:r>
            <a:r>
              <a:rPr lang="en-US" dirty="0" smtClean="0"/>
              <a:t>pparent</a:t>
            </a:r>
          </a:p>
          <a:p>
            <a:endParaRPr lang="en-US" dirty="0"/>
          </a:p>
          <a:p>
            <a:r>
              <a:rPr lang="en-US" dirty="0" smtClean="0"/>
              <a:t>ABM11 uncertainties</a:t>
            </a:r>
          </a:p>
          <a:p>
            <a:r>
              <a:rPr lang="en-US" dirty="0"/>
              <a:t>s</a:t>
            </a:r>
            <a:r>
              <a:rPr lang="en-US" dirty="0" smtClean="0"/>
              <a:t>maller at high </a:t>
            </a:r>
          </a:p>
          <a:p>
            <a:r>
              <a:rPr lang="en-US" dirty="0" smtClean="0"/>
              <a:t>mass</a:t>
            </a:r>
            <a:endParaRPr lang="en-US" dirty="0"/>
          </a:p>
        </p:txBody>
      </p:sp>
      <p:cxnSp>
        <p:nvCxnSpPr>
          <p:cNvPr id="4" name="Straight Arrow Connector 3"/>
          <p:cNvCxnSpPr/>
          <p:nvPr/>
        </p:nvCxnSpPr>
        <p:spPr bwMode="auto">
          <a:xfrm>
            <a:off x="1981200" y="2286000"/>
            <a:ext cx="17526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6302819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152400"/>
            <a:ext cx="5780088" cy="603250"/>
          </a:xfrm>
        </p:spPr>
        <p:txBody>
          <a:bodyPr/>
          <a:lstStyle/>
          <a:p>
            <a:r>
              <a:rPr lang="en-US" sz="3200" dirty="0" smtClean="0"/>
              <a:t>NNLO PDF uncertainties</a:t>
            </a:r>
            <a:endParaRPr lang="en-US" sz="3200" dirty="0"/>
          </a:p>
        </p:txBody>
      </p:sp>
      <p:sp>
        <p:nvSpPr>
          <p:cNvPr id="5" name="Content Placeholder 4"/>
          <p:cNvSpPr>
            <a:spLocks noGrp="1"/>
          </p:cNvSpPr>
          <p:nvPr>
            <p:ph sz="half" idx="1"/>
          </p:nvPr>
        </p:nvSpPr>
        <p:spPr/>
        <p:txBody>
          <a:bodyPr/>
          <a:lstStyle/>
          <a:p>
            <a:r>
              <a:rPr lang="en-US" sz="2400" dirty="0" smtClean="0"/>
              <a:t>Factor of 2 expansion of MSTW2008 error </a:t>
            </a:r>
            <a:r>
              <a:rPr lang="en-US" sz="2400" dirty="0" smtClean="0"/>
              <a:t>(previous prescription) basically </a:t>
            </a:r>
            <a:r>
              <a:rPr lang="en-US" sz="2400" dirty="0" smtClean="0"/>
              <a:t>works for </a:t>
            </a:r>
            <a:r>
              <a:rPr lang="en-US" sz="2400" dirty="0" err="1" smtClean="0"/>
              <a:t>gg</a:t>
            </a:r>
            <a:r>
              <a:rPr lang="en-US" sz="2400" dirty="0" smtClean="0"/>
              <a:t> initial states (like 125 Higgs)</a:t>
            </a:r>
          </a:p>
          <a:p>
            <a:r>
              <a:rPr lang="en-US" sz="2400" dirty="0" smtClean="0"/>
              <a:t>…but maybe an overestimate for </a:t>
            </a:r>
            <a:r>
              <a:rPr lang="en-US" sz="2400" dirty="0" err="1" smtClean="0"/>
              <a:t>qQ</a:t>
            </a:r>
            <a:r>
              <a:rPr lang="en-US" sz="2400" dirty="0" smtClean="0"/>
              <a:t> initial states</a:t>
            </a:r>
          </a:p>
          <a:p>
            <a:endParaRPr lang="en-US" sz="2400" dirty="0"/>
          </a:p>
        </p:txBody>
      </p:sp>
      <p:pic>
        <p:nvPicPr>
          <p:cNvPr id="9" name="Picture 8"/>
          <p:cNvPicPr>
            <a:picLocks noChangeAspect="1"/>
          </p:cNvPicPr>
          <p:nvPr/>
        </p:nvPicPr>
        <p:blipFill rotWithShape="1">
          <a:blip r:embed="rId2"/>
          <a:srcRect l="10318" t="6490" r="56417" b="61269"/>
          <a:stretch/>
        </p:blipFill>
        <p:spPr>
          <a:xfrm>
            <a:off x="5105400" y="1066800"/>
            <a:ext cx="3989968" cy="2743200"/>
          </a:xfrm>
          <a:prstGeom prst="rect">
            <a:avLst/>
          </a:prstGeom>
        </p:spPr>
      </p:pic>
      <p:pic>
        <p:nvPicPr>
          <p:cNvPr id="11" name="Picture 10"/>
          <p:cNvPicPr>
            <a:picLocks noChangeAspect="1"/>
          </p:cNvPicPr>
          <p:nvPr/>
        </p:nvPicPr>
        <p:blipFill rotWithShape="1">
          <a:blip r:embed="rId3"/>
          <a:srcRect l="9938" r="55562" b="53589"/>
          <a:stretch/>
        </p:blipFill>
        <p:spPr>
          <a:xfrm>
            <a:off x="5105401" y="4005653"/>
            <a:ext cx="4038600" cy="2852347"/>
          </a:xfrm>
          <a:prstGeom prst="rect">
            <a:avLst/>
          </a:prstGeom>
        </p:spPr>
      </p:pic>
      <p:cxnSp>
        <p:nvCxnSpPr>
          <p:cNvPr id="3" name="Straight Arrow Connector 2"/>
          <p:cNvCxnSpPr/>
          <p:nvPr/>
        </p:nvCxnSpPr>
        <p:spPr bwMode="auto">
          <a:xfrm>
            <a:off x="4038600" y="2209800"/>
            <a:ext cx="2895600" cy="609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a:off x="3733800" y="3810000"/>
            <a:ext cx="3200400" cy="1828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4232008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193675"/>
            <a:ext cx="7862888" cy="603250"/>
          </a:xfrm>
        </p:spPr>
        <p:txBody>
          <a:bodyPr/>
          <a:lstStyle/>
          <a:p>
            <a:r>
              <a:rPr lang="en-US" dirty="0" smtClean="0"/>
              <a:t>…but are they good enough?</a:t>
            </a:r>
            <a:endParaRPr lang="en-US" dirty="0"/>
          </a:p>
        </p:txBody>
      </p:sp>
      <p:sp>
        <p:nvSpPr>
          <p:cNvPr id="5" name="Content Placeholder 4"/>
          <p:cNvSpPr>
            <a:spLocks noGrp="1"/>
          </p:cNvSpPr>
          <p:nvPr>
            <p:ph sz="half" idx="1"/>
          </p:nvPr>
        </p:nvSpPr>
        <p:spPr>
          <a:xfrm>
            <a:off x="457200" y="990600"/>
            <a:ext cx="3962400" cy="5087937"/>
          </a:xfrm>
        </p:spPr>
        <p:txBody>
          <a:bodyPr/>
          <a:lstStyle/>
          <a:p>
            <a:r>
              <a:rPr lang="en-US" sz="1800" dirty="0" smtClean="0"/>
              <a:t>Can we further improve the </a:t>
            </a:r>
            <a:r>
              <a:rPr lang="en-US" sz="1800" dirty="0" err="1" smtClean="0"/>
              <a:t>gg</a:t>
            </a:r>
            <a:r>
              <a:rPr lang="en-US" sz="1800" dirty="0" smtClean="0"/>
              <a:t> PDF luminosity uncertainty in the Higgs mass region? </a:t>
            </a:r>
          </a:p>
          <a:p>
            <a:pPr lvl="1"/>
            <a:r>
              <a:rPr lang="en-US" sz="1800" dirty="0" err="1" smtClean="0"/>
              <a:t>PDF+</a:t>
            </a:r>
            <a:r>
              <a:rPr lang="en-US" sz="1800" dirty="0" err="1" smtClean="0">
                <a:latin typeface="Symbol" charset="2"/>
                <a:cs typeface="Symbol" charset="2"/>
              </a:rPr>
              <a:t>a</a:t>
            </a:r>
            <a:r>
              <a:rPr lang="en-US" sz="1800" baseline="-25000" dirty="0" err="1" smtClean="0"/>
              <a:t>s</a:t>
            </a:r>
            <a:r>
              <a:rPr lang="en-US" sz="1800" dirty="0" smtClean="0"/>
              <a:t> error is now the dominant theory error for </a:t>
            </a:r>
            <a:r>
              <a:rPr lang="en-US" sz="1800" dirty="0" err="1" smtClean="0"/>
              <a:t>ggF</a:t>
            </a:r>
            <a:endParaRPr lang="en-US" sz="1800" dirty="0" smtClean="0"/>
          </a:p>
          <a:p>
            <a:r>
              <a:rPr lang="en-US" sz="1800" dirty="0" smtClean="0"/>
              <a:t>NNPDF2.3 marks the high edge and CT10 the low edge</a:t>
            </a:r>
          </a:p>
          <a:p>
            <a:pPr lvl="1"/>
            <a:r>
              <a:rPr lang="en-US" sz="1800" dirty="0"/>
              <a:t>f</a:t>
            </a:r>
            <a:r>
              <a:rPr lang="en-US" sz="1800" dirty="0" smtClean="0"/>
              <a:t>ull </a:t>
            </a:r>
            <a:r>
              <a:rPr lang="en-US" sz="1800" dirty="0" err="1" smtClean="0"/>
              <a:t>gg</a:t>
            </a:r>
            <a:r>
              <a:rPr lang="en-US" sz="1800" dirty="0" smtClean="0"/>
              <a:t> uncertainty is ~ factor of 2 more than any of the individual group uncertainties</a:t>
            </a:r>
          </a:p>
          <a:p>
            <a:r>
              <a:rPr lang="en-US" sz="1800" dirty="0" smtClean="0"/>
              <a:t>The gluon in this region is determined largely by the HERA combined Run 1 data set, but fixed target (NMC and BCDMS) have big impact as well </a:t>
            </a:r>
          </a:p>
          <a:p>
            <a:r>
              <a:rPr lang="en-US" sz="1800" dirty="0" smtClean="0"/>
              <a:t> There may be issues relating to specific heavy quark schemes/charm quark masses</a:t>
            </a:r>
          </a:p>
          <a:p>
            <a:r>
              <a:rPr lang="en-US" sz="1800" dirty="0" smtClean="0"/>
              <a:t>This was a project that started at Les </a:t>
            </a:r>
            <a:r>
              <a:rPr lang="en-US" sz="1800" dirty="0" err="1" smtClean="0"/>
              <a:t>Houches</a:t>
            </a:r>
            <a:endParaRPr lang="en-US" sz="1800" dirty="0"/>
          </a:p>
        </p:txBody>
      </p:sp>
      <p:pic>
        <p:nvPicPr>
          <p:cNvPr id="7" name="Picture 6"/>
          <p:cNvPicPr>
            <a:picLocks noChangeAspect="1"/>
          </p:cNvPicPr>
          <p:nvPr/>
        </p:nvPicPr>
        <p:blipFill rotWithShape="1">
          <a:blip r:embed="rId2"/>
          <a:srcRect l="10318" t="6490" r="56472" b="60176"/>
          <a:stretch/>
        </p:blipFill>
        <p:spPr>
          <a:xfrm>
            <a:off x="4876800" y="1143000"/>
            <a:ext cx="3733800" cy="2658507"/>
          </a:xfrm>
          <a:prstGeom prst="rect">
            <a:avLst/>
          </a:prstGeom>
        </p:spPr>
      </p:pic>
      <p:pic>
        <p:nvPicPr>
          <p:cNvPr id="8" name="Picture 7"/>
          <p:cNvPicPr>
            <a:picLocks noChangeAspect="1"/>
          </p:cNvPicPr>
          <p:nvPr/>
        </p:nvPicPr>
        <p:blipFill rotWithShape="1">
          <a:blip r:embed="rId3"/>
          <a:srcRect l="8376" t="23282" r="46460" b="29629"/>
          <a:stretch/>
        </p:blipFill>
        <p:spPr>
          <a:xfrm>
            <a:off x="4876800" y="3747936"/>
            <a:ext cx="3975124" cy="3110064"/>
          </a:xfrm>
          <a:prstGeom prst="rect">
            <a:avLst/>
          </a:prstGeom>
        </p:spPr>
      </p:pic>
      <p:cxnSp>
        <p:nvCxnSpPr>
          <p:cNvPr id="10" name="Straight Arrow Connector 9"/>
          <p:cNvCxnSpPr/>
          <p:nvPr/>
        </p:nvCxnSpPr>
        <p:spPr bwMode="auto">
          <a:xfrm>
            <a:off x="4419600" y="4267200"/>
            <a:ext cx="10668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005403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0" y="193675"/>
            <a:ext cx="5780088" cy="603250"/>
          </a:xfrm>
        </p:spPr>
        <p:txBody>
          <a:bodyPr/>
          <a:lstStyle/>
          <a:p>
            <a:r>
              <a:rPr lang="en-US" dirty="0" smtClean="0"/>
              <a:t>PDF Higgs Projects</a:t>
            </a:r>
            <a:endParaRPr lang="en-US" dirty="0"/>
          </a:p>
        </p:txBody>
      </p:sp>
      <p:sp>
        <p:nvSpPr>
          <p:cNvPr id="3" name="Content Placeholder 2"/>
          <p:cNvSpPr>
            <a:spLocks noGrp="1"/>
          </p:cNvSpPr>
          <p:nvPr>
            <p:ph sz="half" idx="1"/>
          </p:nvPr>
        </p:nvSpPr>
        <p:spPr>
          <a:xfrm>
            <a:off x="304800" y="685800"/>
            <a:ext cx="3962400" cy="5087937"/>
          </a:xfrm>
        </p:spPr>
        <p:txBody>
          <a:bodyPr/>
          <a:lstStyle/>
          <a:p>
            <a:endParaRPr lang="en-US" sz="2000" dirty="0" smtClean="0"/>
          </a:p>
          <a:p>
            <a:r>
              <a:rPr lang="en-US" sz="2000" dirty="0" smtClean="0"/>
              <a:t>NNPDF2.3 fit only to collider data leads to a slightly different gluon and a prediction for the </a:t>
            </a:r>
            <a:r>
              <a:rPr lang="en-US" sz="2000" dirty="0" err="1" smtClean="0"/>
              <a:t>gg</a:t>
            </a:r>
            <a:r>
              <a:rPr lang="en-US" sz="2000" dirty="0" smtClean="0"/>
              <a:t>-&gt;Higgs cross section at 8 </a:t>
            </a:r>
            <a:r>
              <a:rPr lang="en-US" sz="2000" dirty="0" err="1" smtClean="0"/>
              <a:t>TeV</a:t>
            </a:r>
            <a:r>
              <a:rPr lang="en-US" sz="2000" dirty="0" smtClean="0"/>
              <a:t> in better agreement with CT10 and MSTW08</a:t>
            </a:r>
          </a:p>
          <a:p>
            <a:pPr lvl="1"/>
            <a:r>
              <a:rPr lang="en-US" sz="2000" dirty="0"/>
              <a:t>b</a:t>
            </a:r>
            <a:r>
              <a:rPr lang="en-US" sz="2000" dirty="0" smtClean="0"/>
              <a:t>ut factor of 2 larger uncertainties; we need BCDMS and NMC</a:t>
            </a:r>
          </a:p>
          <a:p>
            <a:r>
              <a:rPr lang="en-US" sz="2000" dirty="0" smtClean="0"/>
              <a:t>We will re-investigate the impact of BCDMS and NMC data on Higgs cross section predictions</a:t>
            </a:r>
          </a:p>
          <a:p>
            <a:pPr lvl="1"/>
            <a:r>
              <a:rPr lang="en-US" sz="2000" dirty="0"/>
              <a:t>i</a:t>
            </a:r>
            <a:r>
              <a:rPr lang="en-US" sz="2000" dirty="0" smtClean="0"/>
              <a:t>mpact is on the order of a few percent, but this is one place where that order of magnitude is critical</a:t>
            </a:r>
            <a:endParaRPr lang="en-US" sz="2000" dirty="0"/>
          </a:p>
        </p:txBody>
      </p:sp>
      <p:pic>
        <p:nvPicPr>
          <p:cNvPr id="5" name="Picture 4"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7480" y="1270000"/>
            <a:ext cx="4856520" cy="4673600"/>
          </a:xfrm>
          <a:prstGeom prst="rect">
            <a:avLst/>
          </a:prstGeom>
        </p:spPr>
      </p:pic>
      <p:sp>
        <p:nvSpPr>
          <p:cNvPr id="6" name="TextBox 5"/>
          <p:cNvSpPr txBox="1"/>
          <p:nvPr/>
        </p:nvSpPr>
        <p:spPr>
          <a:xfrm>
            <a:off x="4711700" y="5934670"/>
            <a:ext cx="4161904" cy="923330"/>
          </a:xfrm>
          <a:prstGeom prst="rect">
            <a:avLst/>
          </a:prstGeom>
          <a:noFill/>
        </p:spPr>
        <p:txBody>
          <a:bodyPr wrap="none" rtlCol="0">
            <a:spAutoFit/>
          </a:bodyPr>
          <a:lstStyle/>
          <a:p>
            <a:r>
              <a:rPr lang="en-US" sz="1800" dirty="0">
                <a:solidFill>
                  <a:srgbClr val="FF00FF"/>
                </a:solidFill>
              </a:rPr>
              <a:t>s</a:t>
            </a:r>
            <a:r>
              <a:rPr lang="en-US" sz="1800" dirty="0" smtClean="0">
                <a:solidFill>
                  <a:srgbClr val="FF00FF"/>
                </a:solidFill>
              </a:rPr>
              <a:t>o we may be able to improve the PDF</a:t>
            </a:r>
          </a:p>
          <a:p>
            <a:r>
              <a:rPr lang="en-US" sz="1800" dirty="0">
                <a:solidFill>
                  <a:srgbClr val="FF00FF"/>
                </a:solidFill>
              </a:rPr>
              <a:t>u</a:t>
            </a:r>
            <a:r>
              <a:rPr lang="en-US" sz="1800" dirty="0" smtClean="0">
                <a:solidFill>
                  <a:srgbClr val="FF00FF"/>
                </a:solidFill>
              </a:rPr>
              <a:t>ncertainty but there is still a strong</a:t>
            </a:r>
          </a:p>
          <a:p>
            <a:r>
              <a:rPr lang="en-US" sz="1800" dirty="0" smtClean="0">
                <a:solidFill>
                  <a:srgbClr val="FF00FF"/>
                </a:solidFill>
                <a:latin typeface="Symbol" charset="2"/>
                <a:cs typeface="Symbol" charset="2"/>
              </a:rPr>
              <a:t>a</a:t>
            </a:r>
            <a:r>
              <a:rPr lang="en-US" sz="1800" baseline="-25000" dirty="0" smtClean="0">
                <a:solidFill>
                  <a:srgbClr val="FF00FF"/>
                </a:solidFill>
              </a:rPr>
              <a:t>s</a:t>
            </a:r>
            <a:r>
              <a:rPr lang="en-US" sz="1800" dirty="0" smtClean="0">
                <a:solidFill>
                  <a:srgbClr val="FF00FF"/>
                </a:solidFill>
              </a:rPr>
              <a:t>(</a:t>
            </a:r>
            <a:r>
              <a:rPr lang="en-US" sz="1800" dirty="0" err="1" smtClean="0">
                <a:solidFill>
                  <a:srgbClr val="FF00FF"/>
                </a:solidFill>
              </a:rPr>
              <a:t>m</a:t>
            </a:r>
            <a:r>
              <a:rPr lang="en-US" sz="1800" baseline="-25000" dirty="0" err="1" smtClean="0">
                <a:solidFill>
                  <a:srgbClr val="FF00FF"/>
                </a:solidFill>
              </a:rPr>
              <a:t>Z</a:t>
            </a:r>
            <a:r>
              <a:rPr lang="en-US" sz="1800" dirty="0" smtClean="0">
                <a:solidFill>
                  <a:srgbClr val="FF00FF"/>
                </a:solidFill>
              </a:rPr>
              <a:t>) dependence</a:t>
            </a:r>
            <a:endParaRPr lang="en-US" sz="1800" dirty="0">
              <a:solidFill>
                <a:srgbClr val="FF00FF"/>
              </a:solidFill>
            </a:endParaRPr>
          </a:p>
        </p:txBody>
      </p:sp>
      <p:cxnSp>
        <p:nvCxnSpPr>
          <p:cNvPr id="8" name="Straight Arrow Connector 7"/>
          <p:cNvCxnSpPr/>
          <p:nvPr/>
        </p:nvCxnSpPr>
        <p:spPr bwMode="auto">
          <a:xfrm>
            <a:off x="4191000" y="2057400"/>
            <a:ext cx="1600200" cy="1905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4372467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5780088" cy="603250"/>
          </a:xfrm>
        </p:spPr>
        <p:txBody>
          <a:bodyPr/>
          <a:lstStyle/>
          <a:p>
            <a:r>
              <a:rPr lang="en-US" sz="3200" dirty="0" smtClean="0"/>
              <a:t>First some history: PDF4LHC</a:t>
            </a:r>
            <a:endParaRPr lang="en-US" sz="3200" dirty="0"/>
          </a:p>
        </p:txBody>
      </p:sp>
      <p:sp>
        <p:nvSpPr>
          <p:cNvPr id="3" name="Text Placeholder 2"/>
          <p:cNvSpPr>
            <a:spLocks noGrp="1"/>
          </p:cNvSpPr>
          <p:nvPr>
            <p:ph type="body" sz="half" idx="1"/>
          </p:nvPr>
        </p:nvSpPr>
        <p:spPr>
          <a:xfrm>
            <a:off x="9949" y="1219200"/>
            <a:ext cx="3962400" cy="5638800"/>
          </a:xfrm>
        </p:spPr>
        <p:txBody>
          <a:bodyPr/>
          <a:lstStyle/>
          <a:p>
            <a:r>
              <a:rPr lang="en-US" sz="1600" dirty="0" smtClean="0"/>
              <a:t>In 2010, we carried out an exercise to which all PDF groups were invited to participate</a:t>
            </a:r>
          </a:p>
          <a:p>
            <a:r>
              <a:rPr lang="en-US" sz="1600" dirty="0" smtClean="0"/>
              <a:t>A comparison of NLO predictions for benchmark cross sections at the LHC (7 </a:t>
            </a:r>
            <a:r>
              <a:rPr lang="en-US" sz="1600" dirty="0" err="1" smtClean="0"/>
              <a:t>TeV</a:t>
            </a:r>
            <a:r>
              <a:rPr lang="en-US" sz="1600" dirty="0" smtClean="0"/>
              <a:t>) using MCFM with prescribed input files</a:t>
            </a:r>
          </a:p>
          <a:p>
            <a:r>
              <a:rPr lang="en-US" sz="1600" dirty="0" smtClean="0"/>
              <a:t>Benchmarks included</a:t>
            </a:r>
          </a:p>
          <a:p>
            <a:pPr lvl="1"/>
            <a:r>
              <a:rPr lang="en-US" sz="1600" dirty="0" smtClean="0"/>
              <a:t>W/Z production/rapidity distributions</a:t>
            </a:r>
          </a:p>
          <a:p>
            <a:pPr lvl="1"/>
            <a:r>
              <a:rPr lang="en-US" sz="1600" dirty="0" err="1"/>
              <a:t>t</a:t>
            </a:r>
            <a:r>
              <a:rPr lang="en-US" sz="1600" dirty="0" err="1" smtClean="0"/>
              <a:t>tbar</a:t>
            </a:r>
            <a:r>
              <a:rPr lang="en-US" sz="1600" dirty="0" smtClean="0"/>
              <a:t> production</a:t>
            </a:r>
          </a:p>
          <a:p>
            <a:pPr lvl="1"/>
            <a:r>
              <a:rPr lang="en-US" sz="1600" dirty="0" smtClean="0"/>
              <a:t>Higgs production through </a:t>
            </a:r>
            <a:r>
              <a:rPr lang="en-US" sz="1600" dirty="0" err="1" smtClean="0"/>
              <a:t>gg</a:t>
            </a:r>
            <a:r>
              <a:rPr lang="en-US" sz="1600" dirty="0" smtClean="0"/>
              <a:t> fusion</a:t>
            </a:r>
          </a:p>
          <a:p>
            <a:pPr lvl="2"/>
            <a:r>
              <a:rPr lang="en-US" sz="1600" dirty="0">
                <a:solidFill>
                  <a:srgbClr val="FF00FF"/>
                </a:solidFill>
              </a:rPr>
              <a:t>m</a:t>
            </a:r>
            <a:r>
              <a:rPr lang="en-US" sz="1600" dirty="0" smtClean="0">
                <a:solidFill>
                  <a:srgbClr val="FF00FF"/>
                </a:solidFill>
              </a:rPr>
              <a:t>asses of 120, 180 and 240 </a:t>
            </a:r>
            <a:r>
              <a:rPr lang="en-US" sz="1600" dirty="0" err="1" smtClean="0">
                <a:solidFill>
                  <a:srgbClr val="FF00FF"/>
                </a:solidFill>
              </a:rPr>
              <a:t>GeV</a:t>
            </a:r>
            <a:endParaRPr lang="en-US" sz="1600" dirty="0" smtClean="0">
              <a:solidFill>
                <a:srgbClr val="FF00FF"/>
              </a:solidFill>
            </a:endParaRPr>
          </a:p>
          <a:p>
            <a:r>
              <a:rPr lang="en-US" sz="1600" dirty="0" smtClean="0"/>
              <a:t>PDFs used include CTEQ6.6, MSTW08, NNPDF2.0, HERAPDF1.0, ABKM09, GJR08 </a:t>
            </a:r>
          </a:p>
        </p:txBody>
      </p:sp>
      <p:pic>
        <p:nvPicPr>
          <p:cNvPr id="5" name="Picture 4" descr="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419" y="1143000"/>
            <a:ext cx="3829085" cy="3962400"/>
          </a:xfrm>
          <a:prstGeom prst="rect">
            <a:avLst/>
          </a:prstGeom>
        </p:spPr>
      </p:pic>
      <p:pic>
        <p:nvPicPr>
          <p:cNvPr id="7" name="Picture 6" descr="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5105900"/>
            <a:ext cx="5410200" cy="1752099"/>
          </a:xfrm>
          <a:prstGeom prst="rect">
            <a:avLst/>
          </a:prstGeom>
        </p:spPr>
      </p:pic>
    </p:spTree>
    <p:extLst>
      <p:ext uri="{BB962C8B-B14F-4D97-AF65-F5344CB8AC3E}">
        <p14:creationId xmlns:p14="http://schemas.microsoft.com/office/powerpoint/2010/main" val="29088724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100" y="193675"/>
            <a:ext cx="5780088" cy="603250"/>
          </a:xfrm>
        </p:spPr>
        <p:txBody>
          <a:bodyPr/>
          <a:lstStyle/>
          <a:p>
            <a:r>
              <a:rPr lang="en-US" dirty="0">
                <a:latin typeface="Symbol" charset="2"/>
                <a:cs typeface="Symbol" charset="2"/>
              </a:rPr>
              <a:t>a</a:t>
            </a:r>
            <a:r>
              <a:rPr lang="en-US" baseline="-25000" dirty="0" smtClean="0"/>
              <a:t>s</a:t>
            </a:r>
            <a:r>
              <a:rPr lang="en-US" dirty="0" smtClean="0"/>
              <a:t>(</a:t>
            </a:r>
            <a:r>
              <a:rPr lang="en-US" dirty="0" err="1" smtClean="0"/>
              <a:t>m</a:t>
            </a:r>
            <a:r>
              <a:rPr lang="en-US" baseline="-25000" dirty="0" err="1" smtClean="0"/>
              <a:t>Z</a:t>
            </a:r>
            <a:r>
              <a:rPr lang="en-US" dirty="0" smtClean="0"/>
              <a:t>)</a:t>
            </a:r>
            <a:endParaRPr lang="en-US" dirty="0"/>
          </a:p>
        </p:txBody>
      </p:sp>
      <p:sp>
        <p:nvSpPr>
          <p:cNvPr id="3" name="Content Placeholder 2"/>
          <p:cNvSpPr>
            <a:spLocks noGrp="1"/>
          </p:cNvSpPr>
          <p:nvPr>
            <p:ph sz="half" idx="1"/>
          </p:nvPr>
        </p:nvSpPr>
        <p:spPr>
          <a:xfrm>
            <a:off x="165100" y="1109663"/>
            <a:ext cx="8369300" cy="5087937"/>
          </a:xfrm>
        </p:spPr>
        <p:txBody>
          <a:bodyPr/>
          <a:lstStyle/>
          <a:p>
            <a:r>
              <a:rPr lang="en-US" sz="1600" dirty="0" smtClean="0"/>
              <a:t>Right now the Higgs Cross Section Working Group is using a mean value for </a:t>
            </a:r>
            <a:r>
              <a:rPr lang="en-US" sz="1600" dirty="0" smtClean="0">
                <a:latin typeface="Symbol" charset="2"/>
                <a:cs typeface="Symbol" charset="2"/>
              </a:rPr>
              <a:t>a</a:t>
            </a:r>
            <a:r>
              <a:rPr lang="en-US" sz="1600" baseline="-25000" dirty="0" smtClean="0"/>
              <a:t>s</a:t>
            </a:r>
            <a:r>
              <a:rPr lang="en-US" sz="1600" dirty="0" smtClean="0"/>
              <a:t>(</a:t>
            </a:r>
            <a:r>
              <a:rPr lang="en-US" sz="1600" dirty="0" err="1" smtClean="0"/>
              <a:t>m</a:t>
            </a:r>
            <a:r>
              <a:rPr lang="en-US" sz="1600" baseline="-25000" dirty="0" err="1" smtClean="0"/>
              <a:t>Z</a:t>
            </a:r>
            <a:r>
              <a:rPr lang="en-US" sz="1600" dirty="0" smtClean="0"/>
              <a:t>) of 0.118 with 90% CL error of 0.002 (68%CL error of 0.012), or an inflation of the world average uncertainties; the </a:t>
            </a:r>
            <a:r>
              <a:rPr lang="en-US" sz="1600" dirty="0" smtClean="0">
                <a:latin typeface="Symbol" charset="2"/>
                <a:cs typeface="Symbol" charset="2"/>
              </a:rPr>
              <a:t>a</a:t>
            </a:r>
            <a:r>
              <a:rPr lang="en-US" sz="1600" baseline="-25000" dirty="0" smtClean="0"/>
              <a:t>s</a:t>
            </a:r>
            <a:r>
              <a:rPr lang="en-US" sz="1600" dirty="0" smtClean="0"/>
              <a:t> error is added in quadrature with the PDF error</a:t>
            </a:r>
          </a:p>
          <a:p>
            <a:r>
              <a:rPr lang="en-US" sz="1600" dirty="0" smtClean="0"/>
              <a:t>The world average is dominated by lattice results</a:t>
            </a:r>
          </a:p>
          <a:p>
            <a:r>
              <a:rPr lang="en-US" sz="1600" dirty="0" smtClean="0"/>
              <a:t>I was reasonably convinced at Snowmass that the lattice results are robust enough, so that an uncertainty of 0.012 (at 68% CL) may not be fair</a:t>
            </a:r>
          </a:p>
          <a:p>
            <a:r>
              <a:rPr lang="en-US" sz="1600" dirty="0" smtClean="0"/>
              <a:t>So I may try to reduce the Higgs Working Group uncertainty, especially if we’re successful in reducing the PDF uncertainty</a:t>
            </a:r>
            <a:endParaRPr lang="en-US" sz="1600" dirty="0"/>
          </a:p>
        </p:txBody>
      </p:sp>
      <p:pic>
        <p:nvPicPr>
          <p:cNvPr id="8" name="Picture 7"/>
          <p:cNvPicPr>
            <a:picLocks noChangeAspect="1"/>
          </p:cNvPicPr>
          <p:nvPr/>
        </p:nvPicPr>
        <p:blipFill rotWithShape="1">
          <a:blip r:embed="rId2"/>
          <a:srcRect l="12500" t="4704" r="13889" b="37367"/>
          <a:stretch/>
        </p:blipFill>
        <p:spPr>
          <a:xfrm>
            <a:off x="165100" y="3207145"/>
            <a:ext cx="8978900" cy="3650855"/>
          </a:xfrm>
          <a:prstGeom prst="rect">
            <a:avLst/>
          </a:prstGeom>
        </p:spPr>
      </p:pic>
      <p:pic>
        <p:nvPicPr>
          <p:cNvPr id="9" name="Picture 8"/>
          <p:cNvPicPr>
            <a:picLocks noChangeAspect="1"/>
          </p:cNvPicPr>
          <p:nvPr/>
        </p:nvPicPr>
        <p:blipFill rotWithShape="1">
          <a:blip r:embed="rId3"/>
          <a:srcRect l="3190" t="25131" r="52806" b="58749"/>
          <a:stretch/>
        </p:blipFill>
        <p:spPr>
          <a:xfrm>
            <a:off x="6248400" y="3340100"/>
            <a:ext cx="2771901" cy="762000"/>
          </a:xfrm>
          <a:prstGeom prst="rect">
            <a:avLst/>
          </a:prstGeom>
        </p:spPr>
      </p:pic>
      <p:sp>
        <p:nvSpPr>
          <p:cNvPr id="10" name="TextBox 9"/>
          <p:cNvSpPr txBox="1"/>
          <p:nvPr/>
        </p:nvSpPr>
        <p:spPr>
          <a:xfrm>
            <a:off x="6489700" y="4343400"/>
            <a:ext cx="2615319" cy="1077218"/>
          </a:xfrm>
          <a:prstGeom prst="rect">
            <a:avLst/>
          </a:prstGeom>
          <a:noFill/>
        </p:spPr>
        <p:txBody>
          <a:bodyPr wrap="none" rtlCol="0">
            <a:spAutoFit/>
          </a:bodyPr>
          <a:lstStyle/>
          <a:p>
            <a:r>
              <a:rPr lang="en-US" sz="1600" dirty="0"/>
              <a:t>v</a:t>
            </a:r>
            <a:r>
              <a:rPr lang="en-US" sz="1600" dirty="0" smtClean="0"/>
              <a:t>ariety of different </a:t>
            </a:r>
          </a:p>
          <a:p>
            <a:r>
              <a:rPr lang="en-US" sz="1600" dirty="0"/>
              <a:t>c</a:t>
            </a:r>
            <a:r>
              <a:rPr lang="en-US" sz="1600" dirty="0" smtClean="0"/>
              <a:t>alculations/groups results</a:t>
            </a:r>
          </a:p>
          <a:p>
            <a:r>
              <a:rPr lang="en-US" sz="1600" dirty="0"/>
              <a:t>i</a:t>
            </a:r>
            <a:r>
              <a:rPr lang="en-US" sz="1600" dirty="0" smtClean="0"/>
              <a:t>n very compatible</a:t>
            </a:r>
          </a:p>
          <a:p>
            <a:r>
              <a:rPr lang="en-US" sz="1600" dirty="0" smtClean="0"/>
              <a:t>results </a:t>
            </a:r>
            <a:endParaRPr lang="en-US" sz="1600" dirty="0"/>
          </a:p>
        </p:txBody>
      </p:sp>
      <p:cxnSp>
        <p:nvCxnSpPr>
          <p:cNvPr id="5" name="Straight Connector 4"/>
          <p:cNvCxnSpPr/>
          <p:nvPr/>
        </p:nvCxnSpPr>
        <p:spPr bwMode="auto">
          <a:xfrm>
            <a:off x="2514600" y="6553200"/>
            <a:ext cx="1371600"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3352270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239000" cy="603250"/>
          </a:xfrm>
        </p:spPr>
        <p:txBody>
          <a:bodyPr/>
          <a:lstStyle/>
          <a:p>
            <a:r>
              <a:rPr lang="en-US" sz="3200" dirty="0" smtClean="0"/>
              <a:t>8 </a:t>
            </a:r>
            <a:r>
              <a:rPr lang="en-US" sz="3200" dirty="0" err="1" smtClean="0"/>
              <a:t>TeV</a:t>
            </a:r>
            <a:r>
              <a:rPr lang="en-US" sz="3200" dirty="0" smtClean="0"/>
              <a:t> Higgs cross section predictions</a:t>
            </a:r>
            <a:endParaRPr lang="en-US" sz="3200" dirty="0"/>
          </a:p>
        </p:txBody>
      </p:sp>
      <p:pic>
        <p:nvPicPr>
          <p:cNvPr id="3" name="Picture 2"/>
          <p:cNvPicPr>
            <a:picLocks noChangeAspect="1"/>
          </p:cNvPicPr>
          <p:nvPr/>
        </p:nvPicPr>
        <p:blipFill rotWithShape="1">
          <a:blip r:embed="rId2"/>
          <a:srcRect l="12137" r="21051" b="37298"/>
          <a:stretch/>
        </p:blipFill>
        <p:spPr>
          <a:xfrm>
            <a:off x="1522260" y="1791875"/>
            <a:ext cx="7621740" cy="5073991"/>
          </a:xfrm>
          <a:prstGeom prst="rect">
            <a:avLst/>
          </a:prstGeom>
        </p:spPr>
      </p:pic>
      <p:sp>
        <p:nvSpPr>
          <p:cNvPr id="5" name="TextBox 4"/>
          <p:cNvSpPr txBox="1"/>
          <p:nvPr/>
        </p:nvSpPr>
        <p:spPr>
          <a:xfrm>
            <a:off x="228600" y="1981200"/>
            <a:ext cx="1484601" cy="4934685"/>
          </a:xfrm>
          <a:prstGeom prst="rect">
            <a:avLst/>
          </a:prstGeom>
          <a:noFill/>
        </p:spPr>
        <p:txBody>
          <a:bodyPr wrap="none" rtlCol="0">
            <a:spAutoFit/>
          </a:bodyPr>
          <a:lstStyle/>
          <a:p>
            <a:r>
              <a:rPr lang="en-US" dirty="0"/>
              <a:t>c</a:t>
            </a:r>
            <a:r>
              <a:rPr lang="en-US" dirty="0" smtClean="0"/>
              <a:t>ross sections</a:t>
            </a:r>
          </a:p>
          <a:p>
            <a:r>
              <a:rPr lang="en-US" dirty="0"/>
              <a:t>c</a:t>
            </a:r>
            <a:r>
              <a:rPr lang="en-US" dirty="0" smtClean="0"/>
              <a:t>alculated at</a:t>
            </a:r>
          </a:p>
          <a:p>
            <a:r>
              <a:rPr lang="en-US" dirty="0" smtClean="0"/>
              <a:t>NNLO</a:t>
            </a:r>
          </a:p>
          <a:p>
            <a:r>
              <a:rPr lang="en-US" dirty="0"/>
              <a:t>u</a:t>
            </a:r>
            <a:r>
              <a:rPr lang="en-US" dirty="0" smtClean="0"/>
              <a:t>sing a scale </a:t>
            </a:r>
          </a:p>
          <a:p>
            <a:r>
              <a:rPr lang="en-US" dirty="0"/>
              <a:t>o</a:t>
            </a:r>
            <a:r>
              <a:rPr lang="en-US" dirty="0" smtClean="0"/>
              <a:t>f </a:t>
            </a:r>
            <a:r>
              <a:rPr lang="en-US" dirty="0" err="1" smtClean="0"/>
              <a:t>m</a:t>
            </a:r>
            <a:r>
              <a:rPr lang="en-US" baseline="-25000" dirty="0" err="1" smtClean="0"/>
              <a:t>H</a:t>
            </a:r>
            <a:endParaRPr lang="en-US" baseline="-25000" dirty="0" smtClean="0"/>
          </a:p>
          <a:p>
            <a:endParaRPr lang="en-US" baseline="-25000" dirty="0"/>
          </a:p>
          <a:p>
            <a:r>
              <a:rPr lang="en-US" dirty="0" smtClean="0"/>
              <a:t>ABM11 and</a:t>
            </a:r>
          </a:p>
          <a:p>
            <a:r>
              <a:rPr lang="en-US" dirty="0" smtClean="0"/>
              <a:t>HERAPDF1.5</a:t>
            </a:r>
          </a:p>
          <a:p>
            <a:r>
              <a:rPr lang="en-US" dirty="0"/>
              <a:t>p</a:t>
            </a:r>
            <a:r>
              <a:rPr lang="en-US" dirty="0" smtClean="0"/>
              <a:t>redictions</a:t>
            </a:r>
          </a:p>
          <a:p>
            <a:r>
              <a:rPr lang="en-US" dirty="0"/>
              <a:t>w</a:t>
            </a:r>
            <a:r>
              <a:rPr lang="en-US" dirty="0" smtClean="0"/>
              <a:t>ithin </a:t>
            </a:r>
          </a:p>
          <a:p>
            <a:r>
              <a:rPr lang="en-US" dirty="0"/>
              <a:t>e</a:t>
            </a:r>
            <a:r>
              <a:rPr lang="en-US" dirty="0" smtClean="0"/>
              <a:t>rror </a:t>
            </a:r>
          </a:p>
          <a:p>
            <a:r>
              <a:rPr lang="en-US" dirty="0"/>
              <a:t>e</a:t>
            </a:r>
            <a:r>
              <a:rPr lang="en-US" dirty="0" smtClean="0"/>
              <a:t>nvelope</a:t>
            </a:r>
          </a:p>
          <a:p>
            <a:endParaRPr lang="en-US" dirty="0"/>
          </a:p>
          <a:p>
            <a:r>
              <a:rPr lang="en-US" dirty="0" smtClean="0"/>
              <a:t>NB: ABM11</a:t>
            </a:r>
          </a:p>
          <a:p>
            <a:r>
              <a:rPr lang="en-US" dirty="0"/>
              <a:t>c</a:t>
            </a:r>
            <a:r>
              <a:rPr lang="en-US" dirty="0" smtClean="0"/>
              <a:t>ross section</a:t>
            </a:r>
          </a:p>
          <a:p>
            <a:r>
              <a:rPr lang="en-US" dirty="0"/>
              <a:t>w</a:t>
            </a:r>
            <a:r>
              <a:rPr lang="en-US" dirty="0" smtClean="0"/>
              <a:t>ould be </a:t>
            </a:r>
          </a:p>
          <a:p>
            <a:r>
              <a:rPr lang="en-US" dirty="0"/>
              <a:t>l</a:t>
            </a:r>
            <a:r>
              <a:rPr lang="en-US" dirty="0" smtClean="0"/>
              <a:t>ower if</a:t>
            </a:r>
          </a:p>
          <a:p>
            <a:r>
              <a:rPr lang="en-US" dirty="0"/>
              <a:t>n</a:t>
            </a:r>
            <a:r>
              <a:rPr lang="en-US" dirty="0" smtClean="0"/>
              <a:t>ative value </a:t>
            </a:r>
          </a:p>
          <a:p>
            <a:r>
              <a:rPr lang="en-US" dirty="0"/>
              <a:t>o</a:t>
            </a:r>
            <a:r>
              <a:rPr lang="en-US" dirty="0" smtClean="0"/>
              <a:t>f </a:t>
            </a:r>
            <a:r>
              <a:rPr lang="en-US" dirty="0" smtClean="0">
                <a:latin typeface="Symbol" charset="2"/>
                <a:cs typeface="Symbol" charset="2"/>
              </a:rPr>
              <a:t>a</a:t>
            </a:r>
            <a:r>
              <a:rPr lang="en-US" baseline="-25000" dirty="0" smtClean="0"/>
              <a:t>s</a:t>
            </a:r>
            <a:r>
              <a:rPr lang="en-US" dirty="0" smtClean="0"/>
              <a:t> (0.1134)</a:t>
            </a:r>
          </a:p>
          <a:p>
            <a:r>
              <a:rPr lang="en-US" dirty="0" smtClean="0"/>
              <a:t>used</a:t>
            </a:r>
            <a:endParaRPr lang="en-US" dirty="0"/>
          </a:p>
        </p:txBody>
      </p:sp>
      <p:sp>
        <p:nvSpPr>
          <p:cNvPr id="4" name="TextBox 3"/>
          <p:cNvSpPr txBox="1"/>
          <p:nvPr/>
        </p:nvSpPr>
        <p:spPr>
          <a:xfrm>
            <a:off x="3352800" y="2438400"/>
            <a:ext cx="538228" cy="338554"/>
          </a:xfrm>
          <a:prstGeom prst="rect">
            <a:avLst/>
          </a:prstGeom>
          <a:noFill/>
        </p:spPr>
        <p:txBody>
          <a:bodyPr wrap="none" rtlCol="0">
            <a:spAutoFit/>
          </a:bodyPr>
          <a:lstStyle/>
          <a:p>
            <a:r>
              <a:rPr lang="en-US" dirty="0" err="1" smtClean="0"/>
              <a:t>ggF</a:t>
            </a:r>
            <a:endParaRPr lang="en-US" dirty="0"/>
          </a:p>
        </p:txBody>
      </p:sp>
      <p:sp>
        <p:nvSpPr>
          <p:cNvPr id="7" name="TextBox 6"/>
          <p:cNvSpPr txBox="1"/>
          <p:nvPr/>
        </p:nvSpPr>
        <p:spPr>
          <a:xfrm>
            <a:off x="3276600" y="4648200"/>
            <a:ext cx="583713" cy="338554"/>
          </a:xfrm>
          <a:prstGeom prst="rect">
            <a:avLst/>
          </a:prstGeom>
          <a:noFill/>
        </p:spPr>
        <p:txBody>
          <a:bodyPr wrap="none" rtlCol="0">
            <a:spAutoFit/>
          </a:bodyPr>
          <a:lstStyle/>
          <a:p>
            <a:r>
              <a:rPr lang="en-US" dirty="0" smtClean="0"/>
              <a:t>VBF</a:t>
            </a:r>
            <a:endParaRPr lang="en-US" dirty="0"/>
          </a:p>
        </p:txBody>
      </p:sp>
      <p:cxnSp>
        <p:nvCxnSpPr>
          <p:cNvPr id="9" name="Straight Connector 8"/>
          <p:cNvCxnSpPr/>
          <p:nvPr/>
        </p:nvCxnSpPr>
        <p:spPr bwMode="auto">
          <a:xfrm>
            <a:off x="3429000" y="2057400"/>
            <a:ext cx="457200" cy="0"/>
          </a:xfrm>
          <a:prstGeom prst="line">
            <a:avLst/>
          </a:prstGeom>
          <a:solidFill>
            <a:schemeClr val="accent1"/>
          </a:solidFill>
          <a:ln w="19050" cap="flat" cmpd="sng" algn="ctr">
            <a:solidFill>
              <a:srgbClr val="FF00FF"/>
            </a:solidFill>
            <a:prstDash val="solid"/>
            <a:round/>
            <a:headEnd type="none" w="med" len="med"/>
            <a:tailEnd type="none" w="med" len="med"/>
          </a:ln>
          <a:effectLst/>
        </p:spPr>
      </p:cxnSp>
      <p:cxnSp>
        <p:nvCxnSpPr>
          <p:cNvPr id="10" name="Straight Connector 9"/>
          <p:cNvCxnSpPr/>
          <p:nvPr/>
        </p:nvCxnSpPr>
        <p:spPr bwMode="auto">
          <a:xfrm>
            <a:off x="7391400" y="2057400"/>
            <a:ext cx="457200" cy="0"/>
          </a:xfrm>
          <a:prstGeom prst="line">
            <a:avLst/>
          </a:prstGeom>
          <a:solidFill>
            <a:schemeClr val="accent1"/>
          </a:solidFill>
          <a:ln w="19050" cap="flat" cmpd="sng" algn="ctr">
            <a:solidFill>
              <a:srgbClr val="FF00FF"/>
            </a:solidFill>
            <a:prstDash val="solid"/>
            <a:round/>
            <a:headEnd type="none" w="med" len="med"/>
            <a:tailEnd type="none" w="med" len="med"/>
          </a:ln>
          <a:effectLst/>
        </p:spPr>
      </p:cxnSp>
    </p:spTree>
    <p:extLst>
      <p:ext uri="{BB962C8B-B14F-4D97-AF65-F5344CB8AC3E}">
        <p14:creationId xmlns:p14="http://schemas.microsoft.com/office/powerpoint/2010/main" val="41859193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848600" cy="603250"/>
          </a:xfrm>
        </p:spPr>
        <p:txBody>
          <a:bodyPr/>
          <a:lstStyle/>
          <a:p>
            <a:r>
              <a:rPr lang="en-US" sz="2800" dirty="0" smtClean="0"/>
              <a:t>More 8 </a:t>
            </a:r>
            <a:r>
              <a:rPr lang="en-US" sz="2800" dirty="0" err="1" smtClean="0"/>
              <a:t>TeV</a:t>
            </a:r>
            <a:r>
              <a:rPr lang="en-US" sz="2800" dirty="0" smtClean="0"/>
              <a:t> Higgs cross section predictions</a:t>
            </a:r>
            <a:endParaRPr lang="en-US" sz="2800" dirty="0"/>
          </a:p>
        </p:txBody>
      </p:sp>
      <p:pic>
        <p:nvPicPr>
          <p:cNvPr id="5" name="Picture 4"/>
          <p:cNvPicPr>
            <a:picLocks noChangeAspect="1"/>
          </p:cNvPicPr>
          <p:nvPr/>
        </p:nvPicPr>
        <p:blipFill rotWithShape="1">
          <a:blip r:embed="rId2"/>
          <a:srcRect l="12221" t="7596" r="21592" b="30189"/>
          <a:stretch/>
        </p:blipFill>
        <p:spPr>
          <a:xfrm>
            <a:off x="228600" y="1219200"/>
            <a:ext cx="8456484" cy="5638800"/>
          </a:xfrm>
          <a:prstGeom prst="rect">
            <a:avLst/>
          </a:prstGeom>
        </p:spPr>
      </p:pic>
    </p:spTree>
    <p:extLst>
      <p:ext uri="{BB962C8B-B14F-4D97-AF65-F5344CB8AC3E}">
        <p14:creationId xmlns:p14="http://schemas.microsoft.com/office/powerpoint/2010/main" val="23876146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10600" cy="603250"/>
          </a:xfrm>
        </p:spPr>
        <p:txBody>
          <a:bodyPr/>
          <a:lstStyle/>
          <a:p>
            <a:r>
              <a:rPr lang="en-US" sz="3200" dirty="0" smtClean="0"/>
              <a:t>8 </a:t>
            </a:r>
            <a:r>
              <a:rPr lang="en-US" sz="3200" dirty="0" err="1" smtClean="0"/>
              <a:t>TeV</a:t>
            </a:r>
            <a:r>
              <a:rPr lang="en-US" sz="3200" dirty="0" smtClean="0"/>
              <a:t> NNLO Higgs Cross Section Predictions</a:t>
            </a:r>
            <a:endParaRPr lang="en-US" sz="3200" dirty="0"/>
          </a:p>
        </p:txBody>
      </p:sp>
      <p:pic>
        <p:nvPicPr>
          <p:cNvPr id="4" name="Picture 3"/>
          <p:cNvPicPr>
            <a:picLocks noChangeAspect="1"/>
          </p:cNvPicPr>
          <p:nvPr/>
        </p:nvPicPr>
        <p:blipFill rotWithShape="1">
          <a:blip r:embed="rId2"/>
          <a:srcRect l="11666" r="16767" b="29889"/>
          <a:stretch/>
        </p:blipFill>
        <p:spPr>
          <a:xfrm>
            <a:off x="457200" y="1066800"/>
            <a:ext cx="8229600" cy="5719026"/>
          </a:xfrm>
          <a:prstGeom prst="rect">
            <a:avLst/>
          </a:prstGeom>
        </p:spPr>
      </p:pic>
    </p:spTree>
    <p:extLst>
      <p:ext uri="{BB962C8B-B14F-4D97-AF65-F5344CB8AC3E}">
        <p14:creationId xmlns:p14="http://schemas.microsoft.com/office/powerpoint/2010/main" val="26699407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603250"/>
          </a:xfrm>
        </p:spPr>
        <p:txBody>
          <a:bodyPr/>
          <a:lstStyle/>
          <a:p>
            <a:r>
              <a:rPr lang="en-US" sz="3200" dirty="0" smtClean="0"/>
              <a:t>Revisit prescriptions (for 8 </a:t>
            </a:r>
            <a:r>
              <a:rPr lang="en-US" sz="3200" dirty="0" err="1" smtClean="0"/>
              <a:t>TeV</a:t>
            </a:r>
            <a:r>
              <a:rPr lang="en-US" sz="3200" dirty="0" smtClean="0"/>
              <a:t> cross sections)</a:t>
            </a:r>
            <a:endParaRPr lang="en-US" sz="3200" dirty="0"/>
          </a:p>
        </p:txBody>
      </p:sp>
      <p:pic>
        <p:nvPicPr>
          <p:cNvPr id="4" name="Picture 3"/>
          <p:cNvPicPr>
            <a:picLocks noChangeAspect="1"/>
          </p:cNvPicPr>
          <p:nvPr/>
        </p:nvPicPr>
        <p:blipFill rotWithShape="1">
          <a:blip r:embed="rId2"/>
          <a:srcRect l="10385" t="21261" r="20926" b="36077"/>
          <a:stretch/>
        </p:blipFill>
        <p:spPr>
          <a:xfrm>
            <a:off x="304800" y="1295400"/>
            <a:ext cx="8646311" cy="2819400"/>
          </a:xfrm>
          <a:prstGeom prst="rect">
            <a:avLst/>
          </a:prstGeom>
        </p:spPr>
      </p:pic>
      <p:pic>
        <p:nvPicPr>
          <p:cNvPr id="5" name="Picture 4"/>
          <p:cNvPicPr>
            <a:picLocks noChangeAspect="1"/>
          </p:cNvPicPr>
          <p:nvPr/>
        </p:nvPicPr>
        <p:blipFill rotWithShape="1">
          <a:blip r:embed="rId3"/>
          <a:srcRect l="27901" t="23167" r="38192" b="32741"/>
          <a:stretch/>
        </p:blipFill>
        <p:spPr>
          <a:xfrm>
            <a:off x="4800600" y="3996684"/>
            <a:ext cx="4191000" cy="2861316"/>
          </a:xfrm>
          <a:prstGeom prst="rect">
            <a:avLst/>
          </a:prstGeom>
        </p:spPr>
      </p:pic>
      <p:pic>
        <p:nvPicPr>
          <p:cNvPr id="6" name="Picture 5"/>
          <p:cNvPicPr>
            <a:picLocks noChangeAspect="1"/>
          </p:cNvPicPr>
          <p:nvPr/>
        </p:nvPicPr>
        <p:blipFill rotWithShape="1">
          <a:blip r:embed="rId4"/>
          <a:srcRect l="15765" t="48522" r="3714" b="39096"/>
          <a:stretch/>
        </p:blipFill>
        <p:spPr>
          <a:xfrm>
            <a:off x="0" y="1066800"/>
            <a:ext cx="4370357" cy="351998"/>
          </a:xfrm>
          <a:prstGeom prst="rect">
            <a:avLst/>
          </a:prstGeom>
        </p:spPr>
      </p:pic>
      <p:sp>
        <p:nvSpPr>
          <p:cNvPr id="7" name="TextBox 6"/>
          <p:cNvSpPr txBox="1"/>
          <p:nvPr/>
        </p:nvSpPr>
        <p:spPr>
          <a:xfrm>
            <a:off x="3048000" y="2183023"/>
            <a:ext cx="641121" cy="338554"/>
          </a:xfrm>
          <a:prstGeom prst="rect">
            <a:avLst/>
          </a:prstGeom>
          <a:noFill/>
        </p:spPr>
        <p:txBody>
          <a:bodyPr wrap="none" rtlCol="0">
            <a:spAutoFit/>
          </a:bodyPr>
          <a:lstStyle/>
          <a:p>
            <a:r>
              <a:rPr lang="en-US" dirty="0" smtClean="0"/>
              <a:t>2010</a:t>
            </a:r>
            <a:endParaRPr lang="en-US" dirty="0"/>
          </a:p>
        </p:txBody>
      </p:sp>
      <p:sp>
        <p:nvSpPr>
          <p:cNvPr id="8" name="TextBox 7"/>
          <p:cNvSpPr txBox="1"/>
          <p:nvPr/>
        </p:nvSpPr>
        <p:spPr>
          <a:xfrm>
            <a:off x="7772400" y="2133600"/>
            <a:ext cx="641121" cy="338554"/>
          </a:xfrm>
          <a:prstGeom prst="rect">
            <a:avLst/>
          </a:prstGeom>
          <a:noFill/>
        </p:spPr>
        <p:txBody>
          <a:bodyPr wrap="none" rtlCol="0">
            <a:spAutoFit/>
          </a:bodyPr>
          <a:lstStyle/>
          <a:p>
            <a:r>
              <a:rPr lang="en-US" dirty="0" smtClean="0"/>
              <a:t>2012</a:t>
            </a:r>
            <a:endParaRPr lang="en-US" dirty="0"/>
          </a:p>
        </p:txBody>
      </p:sp>
      <p:pic>
        <p:nvPicPr>
          <p:cNvPr id="9" name="Picture 8"/>
          <p:cNvPicPr>
            <a:picLocks noChangeAspect="1"/>
          </p:cNvPicPr>
          <p:nvPr/>
        </p:nvPicPr>
        <p:blipFill rotWithShape="1">
          <a:blip r:embed="rId5"/>
          <a:srcRect l="16140" t="32992" r="3659" b="53151"/>
          <a:stretch/>
        </p:blipFill>
        <p:spPr>
          <a:xfrm>
            <a:off x="4678040" y="1066800"/>
            <a:ext cx="4465960" cy="404139"/>
          </a:xfrm>
          <a:prstGeom prst="rect">
            <a:avLst/>
          </a:prstGeom>
        </p:spPr>
      </p:pic>
      <p:cxnSp>
        <p:nvCxnSpPr>
          <p:cNvPr id="11" name="Straight Arrow Connector 10"/>
          <p:cNvCxnSpPr>
            <a:stCxn id="6" idx="3"/>
            <a:endCxn id="9" idx="1"/>
          </p:cNvCxnSpPr>
          <p:nvPr/>
        </p:nvCxnSpPr>
        <p:spPr bwMode="auto">
          <a:xfrm>
            <a:off x="4370357" y="1242799"/>
            <a:ext cx="307683" cy="26071"/>
          </a:xfrm>
          <a:prstGeom prst="straightConnector1">
            <a:avLst/>
          </a:prstGeom>
          <a:solidFill>
            <a:schemeClr val="accent1"/>
          </a:solidFill>
          <a:ln w="9525" cap="flat" cmpd="sng" algn="ctr">
            <a:solidFill>
              <a:srgbClr val="FF00FF"/>
            </a:solidFill>
            <a:prstDash val="solid"/>
            <a:round/>
            <a:headEnd type="none" w="med" len="med"/>
            <a:tailEnd type="arrow"/>
          </a:ln>
          <a:effectLst/>
        </p:spPr>
      </p:cxnSp>
      <p:pic>
        <p:nvPicPr>
          <p:cNvPr id="14" name="Picture 13"/>
          <p:cNvPicPr>
            <a:picLocks noChangeAspect="1"/>
          </p:cNvPicPr>
          <p:nvPr/>
        </p:nvPicPr>
        <p:blipFill rotWithShape="1">
          <a:blip r:embed="rId6"/>
          <a:srcRect l="14639" t="20569" r="2753" b="68442"/>
          <a:stretch/>
        </p:blipFill>
        <p:spPr>
          <a:xfrm>
            <a:off x="0" y="4343400"/>
            <a:ext cx="4800600" cy="334495"/>
          </a:xfrm>
          <a:prstGeom prst="rect">
            <a:avLst/>
          </a:prstGeom>
        </p:spPr>
      </p:pic>
      <p:sp>
        <p:nvSpPr>
          <p:cNvPr id="15" name="TextBox 14"/>
          <p:cNvSpPr txBox="1"/>
          <p:nvPr/>
        </p:nvSpPr>
        <p:spPr>
          <a:xfrm>
            <a:off x="2813" y="4724400"/>
            <a:ext cx="4427113" cy="1077218"/>
          </a:xfrm>
          <a:prstGeom prst="rect">
            <a:avLst/>
          </a:prstGeom>
          <a:noFill/>
        </p:spPr>
        <p:txBody>
          <a:bodyPr wrap="none" rtlCol="0">
            <a:spAutoFit/>
          </a:bodyPr>
          <a:lstStyle/>
          <a:p>
            <a:r>
              <a:rPr lang="en-US" dirty="0" smtClean="0"/>
              <a:t>Compare to MSTW08 NNLO value of 18.45 </a:t>
            </a:r>
            <a:r>
              <a:rPr lang="en-US" dirty="0" err="1" smtClean="0"/>
              <a:t>pb</a:t>
            </a:r>
            <a:endParaRPr lang="en-US" dirty="0" smtClean="0"/>
          </a:p>
          <a:p>
            <a:r>
              <a:rPr lang="en-US" dirty="0" smtClean="0"/>
              <a:t>(2010 prescription)</a:t>
            </a:r>
          </a:p>
          <a:p>
            <a:endParaRPr lang="en-US" dirty="0"/>
          </a:p>
          <a:p>
            <a:r>
              <a:rPr lang="en-US" dirty="0" smtClean="0"/>
              <a:t>HXSWG 8 </a:t>
            </a:r>
            <a:r>
              <a:rPr lang="en-US" dirty="0" err="1" smtClean="0"/>
              <a:t>TeV</a:t>
            </a:r>
            <a:r>
              <a:rPr lang="en-US" dirty="0" smtClean="0"/>
              <a:t> NNLO cross section</a:t>
            </a:r>
            <a:endParaRPr lang="en-US" dirty="0"/>
          </a:p>
        </p:txBody>
      </p:sp>
      <p:pic>
        <p:nvPicPr>
          <p:cNvPr id="16" name="Picture 15"/>
          <p:cNvPicPr>
            <a:picLocks noChangeAspect="1"/>
          </p:cNvPicPr>
          <p:nvPr/>
        </p:nvPicPr>
        <p:blipFill rotWithShape="1">
          <a:blip r:embed="rId7"/>
          <a:srcRect l="13513" t="54733" r="3378" b="33560"/>
          <a:stretch/>
        </p:blipFill>
        <p:spPr>
          <a:xfrm>
            <a:off x="-1" y="5791200"/>
            <a:ext cx="5164345" cy="381000"/>
          </a:xfrm>
          <a:prstGeom prst="rect">
            <a:avLst/>
          </a:prstGeom>
        </p:spPr>
      </p:pic>
      <p:sp>
        <p:nvSpPr>
          <p:cNvPr id="17" name="TextBox 16"/>
          <p:cNvSpPr txBox="1"/>
          <p:nvPr/>
        </p:nvSpPr>
        <p:spPr>
          <a:xfrm>
            <a:off x="152400" y="6172200"/>
            <a:ext cx="1391527" cy="338554"/>
          </a:xfrm>
          <a:prstGeom prst="rect">
            <a:avLst/>
          </a:prstGeom>
          <a:noFill/>
        </p:spPr>
        <p:txBody>
          <a:bodyPr wrap="none" rtlCol="0">
            <a:spAutoFit/>
          </a:bodyPr>
          <a:lstStyle/>
          <a:p>
            <a:r>
              <a:rPr lang="en-US" dirty="0" smtClean="0">
                <a:solidFill>
                  <a:srgbClr val="FF00FF"/>
                </a:solidFill>
              </a:rPr>
              <a:t>NNLO+NNLL</a:t>
            </a:r>
            <a:endParaRPr lang="en-US" dirty="0">
              <a:solidFill>
                <a:srgbClr val="FF00FF"/>
              </a:solidFill>
            </a:endParaRPr>
          </a:p>
        </p:txBody>
      </p:sp>
      <p:sp>
        <p:nvSpPr>
          <p:cNvPr id="18" name="TextBox 17"/>
          <p:cNvSpPr txBox="1"/>
          <p:nvPr/>
        </p:nvSpPr>
        <p:spPr>
          <a:xfrm>
            <a:off x="7848600" y="4800600"/>
            <a:ext cx="641121" cy="584776"/>
          </a:xfrm>
          <a:prstGeom prst="rect">
            <a:avLst/>
          </a:prstGeom>
          <a:noFill/>
        </p:spPr>
        <p:txBody>
          <a:bodyPr wrap="none" rtlCol="0">
            <a:spAutoFit/>
          </a:bodyPr>
          <a:lstStyle/>
          <a:p>
            <a:r>
              <a:rPr lang="en-US" dirty="0"/>
              <a:t>2012</a:t>
            </a:r>
          </a:p>
          <a:p>
            <a:endParaRPr lang="en-US" dirty="0"/>
          </a:p>
        </p:txBody>
      </p:sp>
      <p:sp>
        <p:nvSpPr>
          <p:cNvPr id="19" name="TextBox 18"/>
          <p:cNvSpPr txBox="1"/>
          <p:nvPr/>
        </p:nvSpPr>
        <p:spPr>
          <a:xfrm>
            <a:off x="0" y="2209800"/>
            <a:ext cx="766331" cy="276999"/>
          </a:xfrm>
          <a:prstGeom prst="rect">
            <a:avLst/>
          </a:prstGeom>
          <a:noFill/>
        </p:spPr>
        <p:txBody>
          <a:bodyPr wrap="none" rtlCol="0">
            <a:spAutoFit/>
          </a:bodyPr>
          <a:lstStyle/>
          <a:p>
            <a:r>
              <a:rPr lang="en-US" sz="1200" dirty="0" smtClean="0">
                <a:solidFill>
                  <a:srgbClr val="FF00FF"/>
                </a:solidFill>
              </a:rPr>
              <a:t>midpoint</a:t>
            </a:r>
            <a:endParaRPr lang="en-US" sz="1200" dirty="0">
              <a:solidFill>
                <a:srgbClr val="FF00FF"/>
              </a:solidFill>
            </a:endParaRPr>
          </a:p>
        </p:txBody>
      </p:sp>
      <p:cxnSp>
        <p:nvCxnSpPr>
          <p:cNvPr id="21" name="Straight Arrow Connector 20"/>
          <p:cNvCxnSpPr/>
          <p:nvPr/>
        </p:nvCxnSpPr>
        <p:spPr bwMode="auto">
          <a:xfrm>
            <a:off x="609600" y="2514600"/>
            <a:ext cx="533400" cy="381000"/>
          </a:xfrm>
          <a:prstGeom prst="straightConnector1">
            <a:avLst/>
          </a:prstGeom>
          <a:solidFill>
            <a:schemeClr val="accent1"/>
          </a:solidFill>
          <a:ln w="9525" cap="flat" cmpd="sng" algn="ctr">
            <a:solidFill>
              <a:srgbClr val="FF00FF"/>
            </a:solidFill>
            <a:prstDash val="solid"/>
            <a:round/>
            <a:headEnd type="none" w="med" len="med"/>
            <a:tailEnd type="arrow"/>
          </a:ln>
          <a:effectLst/>
        </p:spPr>
      </p:cxnSp>
    </p:spTree>
    <p:extLst>
      <p:ext uri="{BB962C8B-B14F-4D97-AF65-F5344CB8AC3E}">
        <p14:creationId xmlns:p14="http://schemas.microsoft.com/office/powerpoint/2010/main" val="94510415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3675"/>
            <a:ext cx="8091488" cy="603250"/>
          </a:xfrm>
        </p:spPr>
        <p:txBody>
          <a:bodyPr/>
          <a:lstStyle/>
          <a:p>
            <a:r>
              <a:rPr lang="en-US" dirty="0" smtClean="0"/>
              <a:t>Scaling issues: 90%CL-&gt;68%CL</a:t>
            </a:r>
            <a:endParaRPr lang="en-US" dirty="0"/>
          </a:p>
        </p:txBody>
      </p:sp>
      <p:sp>
        <p:nvSpPr>
          <p:cNvPr id="3" name="Content Placeholder 2"/>
          <p:cNvSpPr>
            <a:spLocks noGrp="1"/>
          </p:cNvSpPr>
          <p:nvPr>
            <p:ph idx="1"/>
          </p:nvPr>
        </p:nvSpPr>
        <p:spPr>
          <a:xfrm>
            <a:off x="533400" y="1066800"/>
            <a:ext cx="8077200" cy="5087937"/>
          </a:xfrm>
        </p:spPr>
        <p:txBody>
          <a:bodyPr/>
          <a:lstStyle/>
          <a:p>
            <a:r>
              <a:rPr lang="en-US" sz="1800" dirty="0" smtClean="0"/>
              <a:t>New CT paper dealing with PDF and </a:t>
            </a:r>
            <a:r>
              <a:rPr lang="en-US" sz="1800" dirty="0" smtClean="0">
                <a:latin typeface="Symbol" charset="2"/>
                <a:cs typeface="Symbol" charset="2"/>
              </a:rPr>
              <a:t>a</a:t>
            </a:r>
            <a:r>
              <a:rPr lang="en-US" sz="1800" baseline="-25000" dirty="0" smtClean="0"/>
              <a:t>s</a:t>
            </a:r>
            <a:r>
              <a:rPr lang="en-US" sz="1800" dirty="0" smtClean="0"/>
              <a:t> uncertainties for </a:t>
            </a:r>
            <a:r>
              <a:rPr lang="en-US" sz="1800" dirty="0" err="1" smtClean="0"/>
              <a:t>gg</a:t>
            </a:r>
            <a:r>
              <a:rPr lang="en-US" sz="1800" dirty="0" smtClean="0"/>
              <a:t>-&gt;Higgs production, comparing Hessian and Lagrange Multiplier Techniques</a:t>
            </a:r>
          </a:p>
        </p:txBody>
      </p:sp>
      <p:pic>
        <p:nvPicPr>
          <p:cNvPr id="4" name="Picture 3"/>
          <p:cNvPicPr>
            <a:picLocks noChangeAspect="1"/>
          </p:cNvPicPr>
          <p:nvPr/>
        </p:nvPicPr>
        <p:blipFill rotWithShape="1">
          <a:blip r:embed="rId2"/>
          <a:srcRect l="12694" t="10930" r="9666" b="24132"/>
          <a:stretch/>
        </p:blipFill>
        <p:spPr>
          <a:xfrm>
            <a:off x="15786" y="1696585"/>
            <a:ext cx="7924800" cy="5184550"/>
          </a:xfrm>
          <a:prstGeom prst="rect">
            <a:avLst/>
          </a:prstGeom>
        </p:spPr>
      </p:pic>
      <p:sp>
        <p:nvSpPr>
          <p:cNvPr id="5" name="TextBox 4"/>
          <p:cNvSpPr txBox="1"/>
          <p:nvPr/>
        </p:nvSpPr>
        <p:spPr>
          <a:xfrm>
            <a:off x="5943600" y="4267200"/>
            <a:ext cx="3123046" cy="2585323"/>
          </a:xfrm>
          <a:prstGeom prst="rect">
            <a:avLst/>
          </a:prstGeom>
          <a:noFill/>
        </p:spPr>
        <p:txBody>
          <a:bodyPr wrap="none" rtlCol="0">
            <a:spAutoFit/>
          </a:bodyPr>
          <a:lstStyle/>
          <a:p>
            <a:r>
              <a:rPr lang="en-US" sz="1800" dirty="0"/>
              <a:t>c</a:t>
            </a:r>
            <a:r>
              <a:rPr lang="en-US" sz="1800" dirty="0" smtClean="0"/>
              <a:t>urves are LM calculations</a:t>
            </a:r>
          </a:p>
          <a:p>
            <a:r>
              <a:rPr lang="en-US" sz="1800" dirty="0"/>
              <a:t>o</a:t>
            </a:r>
            <a:r>
              <a:rPr lang="en-US" sz="1800" dirty="0" smtClean="0"/>
              <a:t>f global fit </a:t>
            </a:r>
            <a:r>
              <a:rPr lang="en-US" sz="1800" dirty="0" smtClean="0">
                <a:latin typeface="Symbol" charset="2"/>
                <a:cs typeface="Symbol" charset="2"/>
              </a:rPr>
              <a:t>c</a:t>
            </a:r>
            <a:r>
              <a:rPr lang="en-US" sz="1800" baseline="30000" dirty="0" smtClean="0"/>
              <a:t>2</a:t>
            </a:r>
            <a:r>
              <a:rPr lang="en-US" sz="1800" dirty="0" smtClean="0"/>
              <a:t> </a:t>
            </a:r>
            <a:r>
              <a:rPr lang="en-US" sz="1800" dirty="0" err="1" smtClean="0"/>
              <a:t>vs</a:t>
            </a:r>
            <a:r>
              <a:rPr lang="en-US" sz="1800" dirty="0" smtClean="0"/>
              <a:t> Higgs </a:t>
            </a:r>
            <a:r>
              <a:rPr lang="en-US" sz="1800" dirty="0" smtClean="0">
                <a:latin typeface="Symbol" charset="2"/>
                <a:cs typeface="Symbol" charset="2"/>
              </a:rPr>
              <a:t>s</a:t>
            </a:r>
          </a:p>
          <a:p>
            <a:r>
              <a:rPr lang="en-US" sz="1800" dirty="0"/>
              <a:t>w</a:t>
            </a:r>
            <a:r>
              <a:rPr lang="en-US" sz="1800" dirty="0" smtClean="0"/>
              <a:t>ith (blue) and without (red)</a:t>
            </a:r>
          </a:p>
          <a:p>
            <a:r>
              <a:rPr lang="en-US" sz="1800" dirty="0" smtClean="0"/>
              <a:t>‘Tier 2 penalty’</a:t>
            </a:r>
          </a:p>
          <a:p>
            <a:endParaRPr lang="en-US" sz="1800" dirty="0"/>
          </a:p>
          <a:p>
            <a:r>
              <a:rPr lang="en-US" sz="1800" dirty="0" smtClean="0"/>
              <a:t>The blue (red) points are the</a:t>
            </a:r>
          </a:p>
          <a:p>
            <a:r>
              <a:rPr lang="en-US" sz="1800" dirty="0" smtClean="0"/>
              <a:t>Hessian determination of the</a:t>
            </a:r>
          </a:p>
          <a:p>
            <a:r>
              <a:rPr lang="en-US" sz="1800" dirty="0"/>
              <a:t>o</a:t>
            </a:r>
            <a:r>
              <a:rPr lang="en-US" sz="1800" dirty="0" smtClean="0"/>
              <a:t>f the PDF uncertainty with</a:t>
            </a:r>
          </a:p>
          <a:p>
            <a:r>
              <a:rPr lang="en-US" sz="1800" dirty="0" smtClean="0"/>
              <a:t>(without) the Tier 2 penalty</a:t>
            </a:r>
          </a:p>
        </p:txBody>
      </p:sp>
      <p:sp>
        <p:nvSpPr>
          <p:cNvPr id="6" name="TextBox 5"/>
          <p:cNvSpPr txBox="1"/>
          <p:nvPr/>
        </p:nvSpPr>
        <p:spPr>
          <a:xfrm>
            <a:off x="7467600" y="1981200"/>
            <a:ext cx="1735772" cy="1815882"/>
          </a:xfrm>
          <a:prstGeom prst="rect">
            <a:avLst/>
          </a:prstGeom>
          <a:noFill/>
        </p:spPr>
        <p:txBody>
          <a:bodyPr wrap="none" rtlCol="0">
            <a:spAutoFit/>
          </a:bodyPr>
          <a:lstStyle/>
          <a:p>
            <a:r>
              <a:rPr lang="en-US" dirty="0" smtClean="0">
                <a:solidFill>
                  <a:srgbClr val="FF00FF"/>
                </a:solidFill>
              </a:rPr>
              <a:t>LM technique</a:t>
            </a:r>
          </a:p>
          <a:p>
            <a:r>
              <a:rPr lang="en-US" dirty="0">
                <a:solidFill>
                  <a:srgbClr val="FF00FF"/>
                </a:solidFill>
              </a:rPr>
              <a:t>n</a:t>
            </a:r>
            <a:r>
              <a:rPr lang="en-US" dirty="0" smtClean="0">
                <a:solidFill>
                  <a:srgbClr val="FF00FF"/>
                </a:solidFill>
              </a:rPr>
              <a:t>ot dependent</a:t>
            </a:r>
          </a:p>
          <a:p>
            <a:r>
              <a:rPr lang="en-US" dirty="0">
                <a:solidFill>
                  <a:srgbClr val="FF00FF"/>
                </a:solidFill>
              </a:rPr>
              <a:t>o</a:t>
            </a:r>
            <a:r>
              <a:rPr lang="en-US" dirty="0" smtClean="0">
                <a:solidFill>
                  <a:srgbClr val="FF00FF"/>
                </a:solidFill>
              </a:rPr>
              <a:t>n assumption</a:t>
            </a:r>
          </a:p>
          <a:p>
            <a:r>
              <a:rPr lang="en-US" dirty="0">
                <a:solidFill>
                  <a:srgbClr val="FF00FF"/>
                </a:solidFill>
              </a:rPr>
              <a:t>o</a:t>
            </a:r>
            <a:r>
              <a:rPr lang="en-US" dirty="0" smtClean="0">
                <a:solidFill>
                  <a:srgbClr val="FF00FF"/>
                </a:solidFill>
              </a:rPr>
              <a:t>f quadratic</a:t>
            </a:r>
            <a:r>
              <a:rPr lang="en-US" dirty="0">
                <a:solidFill>
                  <a:srgbClr val="FF00FF"/>
                </a:solidFill>
              </a:rPr>
              <a:t> </a:t>
            </a:r>
            <a:r>
              <a:rPr lang="en-US" dirty="0" smtClean="0">
                <a:solidFill>
                  <a:srgbClr val="FF00FF"/>
                </a:solidFill>
                <a:latin typeface="Symbol" charset="2"/>
                <a:cs typeface="Symbol" charset="2"/>
              </a:rPr>
              <a:t>c</a:t>
            </a:r>
            <a:r>
              <a:rPr lang="en-US" baseline="30000" dirty="0" smtClean="0">
                <a:solidFill>
                  <a:srgbClr val="FF00FF"/>
                </a:solidFill>
              </a:rPr>
              <a:t>2</a:t>
            </a:r>
          </a:p>
          <a:p>
            <a:r>
              <a:rPr lang="en-US" dirty="0">
                <a:solidFill>
                  <a:srgbClr val="FF00FF"/>
                </a:solidFill>
              </a:rPr>
              <a:t>b</a:t>
            </a:r>
            <a:r>
              <a:rPr lang="en-US" dirty="0" smtClean="0">
                <a:solidFill>
                  <a:srgbClr val="FF00FF"/>
                </a:solidFill>
              </a:rPr>
              <a:t>ehavior, so </a:t>
            </a:r>
          </a:p>
          <a:p>
            <a:r>
              <a:rPr lang="en-US" dirty="0">
                <a:solidFill>
                  <a:srgbClr val="FF00FF"/>
                </a:solidFill>
              </a:rPr>
              <a:t>m</a:t>
            </a:r>
            <a:r>
              <a:rPr lang="en-US" dirty="0" smtClean="0">
                <a:solidFill>
                  <a:srgbClr val="FF00FF"/>
                </a:solidFill>
              </a:rPr>
              <a:t>ore robust than</a:t>
            </a:r>
          </a:p>
          <a:p>
            <a:r>
              <a:rPr lang="en-US" dirty="0" smtClean="0">
                <a:solidFill>
                  <a:srgbClr val="FF00FF"/>
                </a:solidFill>
              </a:rPr>
              <a:t>Hessian</a:t>
            </a:r>
          </a:p>
        </p:txBody>
      </p:sp>
      <p:sp>
        <p:nvSpPr>
          <p:cNvPr id="7" name="TextBox 6"/>
          <p:cNvSpPr txBox="1"/>
          <p:nvPr/>
        </p:nvSpPr>
        <p:spPr>
          <a:xfrm>
            <a:off x="76200" y="4495800"/>
            <a:ext cx="1863711" cy="2308324"/>
          </a:xfrm>
          <a:prstGeom prst="rect">
            <a:avLst/>
          </a:prstGeom>
          <a:noFill/>
        </p:spPr>
        <p:txBody>
          <a:bodyPr wrap="none" rtlCol="0">
            <a:spAutoFit/>
          </a:bodyPr>
          <a:lstStyle/>
          <a:p>
            <a:r>
              <a:rPr lang="en-US" dirty="0" smtClean="0">
                <a:solidFill>
                  <a:srgbClr val="FF00FF"/>
                </a:solidFill>
              </a:rPr>
              <a:t>Tier 2 penalty</a:t>
            </a:r>
          </a:p>
          <a:p>
            <a:r>
              <a:rPr lang="en-US" dirty="0">
                <a:solidFill>
                  <a:srgbClr val="FF00FF"/>
                </a:solidFill>
              </a:rPr>
              <a:t>p</a:t>
            </a:r>
            <a:r>
              <a:rPr lang="en-US" dirty="0" smtClean="0">
                <a:solidFill>
                  <a:srgbClr val="FF00FF"/>
                </a:solidFill>
              </a:rPr>
              <a:t>revents the fit</a:t>
            </a:r>
          </a:p>
          <a:p>
            <a:r>
              <a:rPr lang="en-US" dirty="0">
                <a:solidFill>
                  <a:srgbClr val="FF00FF"/>
                </a:solidFill>
              </a:rPr>
              <a:t>t</a:t>
            </a:r>
            <a:r>
              <a:rPr lang="en-US" dirty="0" smtClean="0">
                <a:solidFill>
                  <a:srgbClr val="FF00FF"/>
                </a:solidFill>
              </a:rPr>
              <a:t>o any one </a:t>
            </a:r>
          </a:p>
          <a:p>
            <a:r>
              <a:rPr lang="en-US" dirty="0">
                <a:solidFill>
                  <a:srgbClr val="FF00FF"/>
                </a:solidFill>
              </a:rPr>
              <a:t>e</a:t>
            </a:r>
            <a:r>
              <a:rPr lang="en-US" dirty="0" smtClean="0">
                <a:solidFill>
                  <a:srgbClr val="FF00FF"/>
                </a:solidFill>
              </a:rPr>
              <a:t>xperiment from</a:t>
            </a:r>
          </a:p>
          <a:p>
            <a:r>
              <a:rPr lang="en-US" dirty="0">
                <a:solidFill>
                  <a:srgbClr val="FF00FF"/>
                </a:solidFill>
              </a:rPr>
              <a:t>d</a:t>
            </a:r>
            <a:r>
              <a:rPr lang="en-US" dirty="0" smtClean="0">
                <a:solidFill>
                  <a:srgbClr val="FF00FF"/>
                </a:solidFill>
              </a:rPr>
              <a:t>egrading too</a:t>
            </a:r>
          </a:p>
          <a:p>
            <a:r>
              <a:rPr lang="en-US" dirty="0" smtClean="0">
                <a:solidFill>
                  <a:srgbClr val="FF00FF"/>
                </a:solidFill>
              </a:rPr>
              <a:t>Much</a:t>
            </a:r>
          </a:p>
          <a:p>
            <a:endParaRPr lang="en-US" dirty="0">
              <a:solidFill>
                <a:srgbClr val="FF00FF"/>
              </a:solidFill>
            </a:endParaRPr>
          </a:p>
          <a:p>
            <a:r>
              <a:rPr lang="en-US" dirty="0">
                <a:solidFill>
                  <a:schemeClr val="tx1"/>
                </a:solidFill>
              </a:rPr>
              <a:t>a</a:t>
            </a:r>
            <a:r>
              <a:rPr lang="en-US" dirty="0" smtClean="0">
                <a:solidFill>
                  <a:schemeClr val="tx1"/>
                </a:solidFill>
              </a:rPr>
              <a:t>ll predictions at</a:t>
            </a:r>
          </a:p>
          <a:p>
            <a:r>
              <a:rPr lang="en-US" dirty="0" smtClean="0">
                <a:solidFill>
                  <a:schemeClr val="tx1"/>
                </a:solidFill>
              </a:rPr>
              <a:t>NNLO using </a:t>
            </a:r>
            <a:r>
              <a:rPr lang="en-US" dirty="0" smtClean="0">
                <a:solidFill>
                  <a:schemeClr val="tx1"/>
                </a:solidFill>
                <a:latin typeface="Symbol" charset="2"/>
                <a:cs typeface="Symbol" charset="2"/>
              </a:rPr>
              <a:t>m</a:t>
            </a:r>
            <a:r>
              <a:rPr lang="en-US" dirty="0" smtClean="0">
                <a:solidFill>
                  <a:schemeClr val="tx1"/>
                </a:solidFill>
              </a:rPr>
              <a:t>=</a:t>
            </a:r>
            <a:r>
              <a:rPr lang="en-US" dirty="0" err="1" smtClean="0">
                <a:solidFill>
                  <a:schemeClr val="tx1"/>
                </a:solidFill>
                <a:latin typeface="+mn-lt"/>
                <a:cs typeface="Symbol" charset="2"/>
              </a:rPr>
              <a:t>m</a:t>
            </a:r>
            <a:r>
              <a:rPr lang="en-US" baseline="-25000" dirty="0" err="1" smtClean="0">
                <a:solidFill>
                  <a:schemeClr val="tx1"/>
                </a:solidFill>
              </a:rPr>
              <a:t>H</a:t>
            </a:r>
            <a:endParaRPr lang="en-US" baseline="-25000" dirty="0">
              <a:solidFill>
                <a:schemeClr val="tx1"/>
              </a:solidFill>
            </a:endParaRPr>
          </a:p>
        </p:txBody>
      </p:sp>
    </p:spTree>
    <p:extLst>
      <p:ext uri="{BB962C8B-B14F-4D97-AF65-F5344CB8AC3E}">
        <p14:creationId xmlns:p14="http://schemas.microsoft.com/office/powerpoint/2010/main" val="62516346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5780088" cy="603250"/>
          </a:xfrm>
        </p:spPr>
        <p:txBody>
          <a:bodyPr/>
          <a:lstStyle/>
          <a:p>
            <a:r>
              <a:rPr lang="en-US" dirty="0" err="1" smtClean="0"/>
              <a:t>PDF+</a:t>
            </a:r>
            <a:r>
              <a:rPr lang="en-US" dirty="0" err="1" smtClean="0">
                <a:latin typeface="Symbol" charset="2"/>
                <a:cs typeface="Symbol" charset="2"/>
              </a:rPr>
              <a:t>a</a:t>
            </a:r>
            <a:r>
              <a:rPr lang="en-US" baseline="-25000" dirty="0" err="1" smtClean="0"/>
              <a:t>s</a:t>
            </a:r>
            <a:r>
              <a:rPr lang="en-US" dirty="0" smtClean="0"/>
              <a:t> uncertainties</a:t>
            </a:r>
            <a:endParaRPr lang="en-US" dirty="0"/>
          </a:p>
        </p:txBody>
      </p:sp>
      <p:sp>
        <p:nvSpPr>
          <p:cNvPr id="3" name="Content Placeholder 2"/>
          <p:cNvSpPr>
            <a:spLocks noGrp="1"/>
          </p:cNvSpPr>
          <p:nvPr>
            <p:ph idx="1"/>
          </p:nvPr>
        </p:nvSpPr>
        <p:spPr/>
        <p:txBody>
          <a:bodyPr/>
          <a:lstStyle/>
          <a:p>
            <a:r>
              <a:rPr lang="en-US" sz="2400" dirty="0" smtClean="0"/>
              <a:t>LM estimates of PDF(+</a:t>
            </a:r>
            <a:r>
              <a:rPr lang="en-US" sz="2400" dirty="0" smtClean="0">
                <a:latin typeface="Symbol" charset="2"/>
                <a:cs typeface="Symbol" charset="2"/>
              </a:rPr>
              <a:t>a</a:t>
            </a:r>
            <a:r>
              <a:rPr lang="en-US" sz="2400" baseline="-25000" dirty="0" smtClean="0"/>
              <a:t>s</a:t>
            </a:r>
            <a:r>
              <a:rPr lang="en-US" sz="2400" dirty="0" smtClean="0"/>
              <a:t>) uncertainties slightly larger than Hessian determinations, but close, especially for the combined </a:t>
            </a:r>
            <a:r>
              <a:rPr lang="en-US" sz="2400" dirty="0" err="1" smtClean="0"/>
              <a:t>PDF+</a:t>
            </a:r>
            <a:r>
              <a:rPr lang="en-US" sz="2400" dirty="0" err="1" smtClean="0">
                <a:latin typeface="Symbol" charset="2"/>
                <a:cs typeface="Symbol" charset="2"/>
              </a:rPr>
              <a:t>a</a:t>
            </a:r>
            <a:r>
              <a:rPr lang="en-US" sz="2400" baseline="-25000" dirty="0" err="1" smtClean="0"/>
              <a:t>s</a:t>
            </a:r>
            <a:r>
              <a:rPr lang="en-US" sz="2400" dirty="0" smtClean="0"/>
              <a:t> </a:t>
            </a:r>
            <a:r>
              <a:rPr lang="en-US" sz="2400" dirty="0" smtClean="0"/>
              <a:t>errors</a:t>
            </a:r>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r>
              <a:rPr lang="en-US" sz="2400" dirty="0" smtClean="0"/>
              <a:t>The 68% CL errors agree with the naïve scaling factor of 1.645</a:t>
            </a:r>
          </a:p>
          <a:p>
            <a:endParaRPr lang="en-US" sz="2400" dirty="0" smtClean="0"/>
          </a:p>
          <a:p>
            <a:endParaRPr lang="en-US" sz="1800" dirty="0"/>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pPr marL="0" indent="0">
              <a:buNone/>
            </a:pPr>
            <a:endParaRPr lang="en-US" sz="1800" dirty="0" smtClean="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pPr marL="0" indent="0">
              <a:buNone/>
            </a:pPr>
            <a:endParaRPr lang="en-US" sz="1800" dirty="0"/>
          </a:p>
        </p:txBody>
      </p:sp>
      <p:pic>
        <p:nvPicPr>
          <p:cNvPr id="5" name="Picture 4"/>
          <p:cNvPicPr>
            <a:picLocks noChangeAspect="1"/>
          </p:cNvPicPr>
          <p:nvPr/>
        </p:nvPicPr>
        <p:blipFill rotWithShape="1">
          <a:blip r:embed="rId2"/>
          <a:srcRect t="11037" b="34663"/>
          <a:stretch/>
        </p:blipFill>
        <p:spPr>
          <a:xfrm>
            <a:off x="0" y="2286000"/>
            <a:ext cx="9144000" cy="2434480"/>
          </a:xfrm>
          <a:prstGeom prst="rect">
            <a:avLst/>
          </a:prstGeom>
        </p:spPr>
      </p:pic>
    </p:spTree>
    <p:extLst>
      <p:ext uri="{BB962C8B-B14F-4D97-AF65-F5344CB8AC3E}">
        <p14:creationId xmlns:p14="http://schemas.microsoft.com/office/powerpoint/2010/main" val="15616769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1214519"/>
            <a:ext cx="7776864" cy="5509185"/>
          </a:xfrm>
          <a:prstGeom prst="rect">
            <a:avLst/>
          </a:prstGeom>
          <a:noFill/>
        </p:spPr>
        <p:txBody>
          <a:bodyPr wrap="square" lIns="91424" tIns="45712" rIns="91424" bIns="45712" rtlCol="0">
            <a:spAutoFit/>
          </a:bodyPr>
          <a:lstStyle/>
          <a:p>
            <a:r>
              <a:rPr lang="en-US" altLang="zh-CN" dirty="0" smtClean="0">
                <a:solidFill>
                  <a:srgbClr val="0000FF"/>
                </a:solidFill>
              </a:rPr>
              <a:t>PDFs from different groups have different physics inputs. But if we only focus on the phenomenological studies at the LHC with the limited x and Q ranges, the idea of META PDF is reasonable and also feasible. </a:t>
            </a:r>
          </a:p>
          <a:p>
            <a:endParaRPr lang="en-US" altLang="zh-CN" dirty="0" smtClean="0"/>
          </a:p>
          <a:p>
            <a:r>
              <a:rPr lang="en-US" altLang="zh-CN" dirty="0" smtClean="0"/>
              <a:t>Procedure (for LHC): </a:t>
            </a:r>
          </a:p>
          <a:p>
            <a:r>
              <a:rPr lang="en-US" altLang="zh-CN" dirty="0" smtClean="0"/>
              <a:t>1, selecting a specific x-Q range, and a parameterization form to describe all the PDFs at an initial scale above the bottom quark mass; </a:t>
            </a:r>
          </a:p>
          <a:p>
            <a:r>
              <a:rPr lang="en-US" altLang="zh-CN" dirty="0" smtClean="0"/>
              <a:t>2, check that the fitted PDFs can well represent the original PDFs at the x-Q range studied;</a:t>
            </a:r>
          </a:p>
          <a:p>
            <a:r>
              <a:rPr lang="en-US" altLang="zh-CN" dirty="0" smtClean="0"/>
              <a:t>3, choosing a scheme to combine the PDF measurements of different groups in the new PDF parameter space; </a:t>
            </a:r>
          </a:p>
          <a:p>
            <a:endParaRPr lang="en-US" altLang="zh-CN" dirty="0" smtClean="0"/>
          </a:p>
          <a:p>
            <a:r>
              <a:rPr lang="en-US" altLang="zh-CN" dirty="0" smtClean="0"/>
              <a:t>Benefits:</a:t>
            </a:r>
          </a:p>
          <a:p>
            <a:r>
              <a:rPr lang="en-US" altLang="zh-CN" dirty="0" smtClean="0"/>
              <a:t>1, A nature way to </a:t>
            </a:r>
            <a:r>
              <a:rPr lang="en-US" altLang="zh-CN" dirty="0" smtClean="0">
                <a:solidFill>
                  <a:schemeClr val="tx1"/>
                </a:solidFill>
              </a:rPr>
              <a:t>compare</a:t>
            </a:r>
            <a:r>
              <a:rPr lang="en-US" altLang="zh-CN" dirty="0" smtClean="0"/>
              <a:t> and</a:t>
            </a:r>
            <a:r>
              <a:rPr lang="en-US" altLang="zh-CN" dirty="0" smtClean="0">
                <a:solidFill>
                  <a:srgbClr val="000000"/>
                </a:solidFill>
              </a:rPr>
              <a:t> combine </a:t>
            </a:r>
            <a:r>
              <a:rPr lang="en-US" altLang="zh-CN" dirty="0" smtClean="0"/>
              <a:t>the LHC predictions from different PDF groups independent of the process, works similarly as the PDF4LHC prescriptions but directly in the PDF parameter space;</a:t>
            </a:r>
          </a:p>
          <a:p>
            <a:r>
              <a:rPr lang="en-US" altLang="zh-CN" dirty="0" smtClean="0"/>
              <a:t>2, Especially desirable for including results from large number of PDF groups, in this case also minimizing numerical computation efforts for massive NNLO calculations</a:t>
            </a:r>
          </a:p>
          <a:p>
            <a:r>
              <a:rPr lang="en-US" altLang="zh-CN" dirty="0" smtClean="0"/>
              <a:t>3. </a:t>
            </a:r>
            <a:r>
              <a:rPr lang="en-US" altLang="zh-CN" b="1" dirty="0" smtClean="0"/>
              <a:t>Possible to explore eigenvector directions that saturate the combined uncertainty for important LHC cross sections.   </a:t>
            </a:r>
          </a:p>
          <a:p>
            <a:endParaRPr lang="en-US" altLang="zh-CN" u="sng" dirty="0" smtClean="0"/>
          </a:p>
          <a:p>
            <a:r>
              <a:rPr lang="en-US" altLang="zh-CN" dirty="0" smtClean="0"/>
              <a:t>   </a:t>
            </a:r>
            <a:endParaRPr lang="zh-CN" altLang="en-US" dirty="0"/>
          </a:p>
        </p:txBody>
      </p:sp>
      <p:sp>
        <p:nvSpPr>
          <p:cNvPr id="2" name="TextBox 1"/>
          <p:cNvSpPr txBox="1"/>
          <p:nvPr/>
        </p:nvSpPr>
        <p:spPr>
          <a:xfrm>
            <a:off x="2486904" y="317516"/>
            <a:ext cx="5079636" cy="584776"/>
          </a:xfrm>
          <a:prstGeom prst="rect">
            <a:avLst/>
          </a:prstGeom>
          <a:noFill/>
        </p:spPr>
        <p:txBody>
          <a:bodyPr wrap="none" rtlCol="0">
            <a:spAutoFit/>
          </a:bodyPr>
          <a:lstStyle/>
          <a:p>
            <a:r>
              <a:rPr lang="en-US" sz="3200" dirty="0" smtClean="0"/>
              <a:t>Fits of the fits: META PDFs</a:t>
            </a:r>
            <a:endParaRPr lang="en-US" sz="3200" dirty="0"/>
          </a:p>
        </p:txBody>
      </p:sp>
      <p:sp>
        <p:nvSpPr>
          <p:cNvPr id="6" name="TextBox 5"/>
          <p:cNvSpPr txBox="1"/>
          <p:nvPr/>
        </p:nvSpPr>
        <p:spPr>
          <a:xfrm>
            <a:off x="5357425" y="6259242"/>
            <a:ext cx="2488482" cy="338554"/>
          </a:xfrm>
          <a:prstGeom prst="rect">
            <a:avLst/>
          </a:prstGeom>
          <a:noFill/>
        </p:spPr>
        <p:txBody>
          <a:bodyPr wrap="none" rtlCol="0">
            <a:spAutoFit/>
          </a:bodyPr>
          <a:lstStyle/>
          <a:p>
            <a:r>
              <a:rPr lang="en-US" dirty="0" smtClean="0">
                <a:solidFill>
                  <a:srgbClr val="9966FF"/>
                </a:solidFill>
              </a:rPr>
              <a:t>Jun </a:t>
            </a:r>
            <a:r>
              <a:rPr lang="en-US" dirty="0" err="1" smtClean="0">
                <a:solidFill>
                  <a:srgbClr val="9966FF"/>
                </a:solidFill>
              </a:rPr>
              <a:t>Gao</a:t>
            </a:r>
            <a:r>
              <a:rPr lang="en-US" dirty="0" smtClean="0">
                <a:solidFill>
                  <a:srgbClr val="9966FF"/>
                </a:solidFill>
              </a:rPr>
              <a:t>, </a:t>
            </a:r>
            <a:r>
              <a:rPr lang="en-US" dirty="0" err="1" smtClean="0">
                <a:solidFill>
                  <a:srgbClr val="9966FF"/>
                </a:solidFill>
              </a:rPr>
              <a:t>Pavel</a:t>
            </a:r>
            <a:r>
              <a:rPr lang="en-US" dirty="0" smtClean="0">
                <a:solidFill>
                  <a:srgbClr val="9966FF"/>
                </a:solidFill>
              </a:rPr>
              <a:t> </a:t>
            </a:r>
            <a:r>
              <a:rPr lang="en-US" dirty="0" err="1" smtClean="0">
                <a:solidFill>
                  <a:srgbClr val="9966FF"/>
                </a:solidFill>
              </a:rPr>
              <a:t>Nadolsky</a:t>
            </a:r>
            <a:endParaRPr lang="en-US" dirty="0">
              <a:solidFill>
                <a:srgbClr val="9966FF"/>
              </a:solidFill>
            </a:endParaRPr>
          </a:p>
        </p:txBody>
      </p:sp>
      <p:sp>
        <p:nvSpPr>
          <p:cNvPr id="3" name="TextBox 2"/>
          <p:cNvSpPr txBox="1"/>
          <p:nvPr/>
        </p:nvSpPr>
        <p:spPr>
          <a:xfrm>
            <a:off x="990600" y="6096000"/>
            <a:ext cx="3834203" cy="584776"/>
          </a:xfrm>
          <a:prstGeom prst="rect">
            <a:avLst/>
          </a:prstGeom>
          <a:noFill/>
        </p:spPr>
        <p:txBody>
          <a:bodyPr wrap="none" rtlCol="0">
            <a:spAutoFit/>
          </a:bodyPr>
          <a:lstStyle/>
          <a:p>
            <a:r>
              <a:rPr lang="en-US" dirty="0">
                <a:solidFill>
                  <a:srgbClr val="FF00FF"/>
                </a:solidFill>
              </a:rPr>
              <a:t>f</a:t>
            </a:r>
            <a:r>
              <a:rPr lang="en-US" dirty="0" smtClean="0">
                <a:solidFill>
                  <a:srgbClr val="FF00FF"/>
                </a:solidFill>
              </a:rPr>
              <a:t>or example, eigenvector directions that</a:t>
            </a:r>
          </a:p>
          <a:p>
            <a:r>
              <a:rPr lang="en-US" dirty="0">
                <a:solidFill>
                  <a:srgbClr val="FF00FF"/>
                </a:solidFill>
              </a:rPr>
              <a:t>d</a:t>
            </a:r>
            <a:r>
              <a:rPr lang="en-US" dirty="0" smtClean="0">
                <a:solidFill>
                  <a:srgbClr val="FF00FF"/>
                </a:solidFill>
              </a:rPr>
              <a:t>escribe the </a:t>
            </a:r>
            <a:r>
              <a:rPr lang="en-US" dirty="0" err="1" smtClean="0">
                <a:solidFill>
                  <a:srgbClr val="FF00FF"/>
                </a:solidFill>
              </a:rPr>
              <a:t>gg</a:t>
            </a:r>
            <a:r>
              <a:rPr lang="en-US" dirty="0" smtClean="0">
                <a:solidFill>
                  <a:srgbClr val="FF00FF"/>
                </a:solidFill>
              </a:rPr>
              <a:t>-&gt;Higgs uncertainty</a:t>
            </a:r>
            <a:endParaRPr lang="en-US" dirty="0">
              <a:solidFill>
                <a:srgbClr val="FF00FF"/>
              </a:solidFill>
            </a:endParaRPr>
          </a:p>
        </p:txBody>
      </p:sp>
      <p:sp>
        <p:nvSpPr>
          <p:cNvPr id="4" name="TextBox 3"/>
          <p:cNvSpPr txBox="1"/>
          <p:nvPr/>
        </p:nvSpPr>
        <p:spPr>
          <a:xfrm>
            <a:off x="5715000" y="1752600"/>
            <a:ext cx="3103534" cy="338554"/>
          </a:xfrm>
          <a:prstGeom prst="rect">
            <a:avLst/>
          </a:prstGeom>
          <a:noFill/>
        </p:spPr>
        <p:txBody>
          <a:bodyPr wrap="none" rtlCol="0">
            <a:spAutoFit/>
          </a:bodyPr>
          <a:lstStyle/>
          <a:p>
            <a:r>
              <a:rPr lang="en-US" dirty="0">
                <a:solidFill>
                  <a:srgbClr val="FF00FF"/>
                </a:solidFill>
              </a:rPr>
              <a:t>f</a:t>
            </a:r>
            <a:r>
              <a:rPr lang="en-US" dirty="0" smtClean="0">
                <a:solidFill>
                  <a:srgbClr val="FF00FF"/>
                </a:solidFill>
              </a:rPr>
              <a:t>its to PDFs from global PDF fits</a:t>
            </a:r>
            <a:endParaRPr lang="en-US" dirty="0">
              <a:solidFill>
                <a:srgbClr val="FF00FF"/>
              </a:solidFill>
            </a:endParaRPr>
          </a:p>
        </p:txBody>
      </p:sp>
      <p:cxnSp>
        <p:nvCxnSpPr>
          <p:cNvPr id="8" name="Straight Arrow Connector 7"/>
          <p:cNvCxnSpPr>
            <a:endCxn id="4" idx="1"/>
          </p:cNvCxnSpPr>
          <p:nvPr/>
        </p:nvCxnSpPr>
        <p:spPr bwMode="auto">
          <a:xfrm>
            <a:off x="5029200" y="1905000"/>
            <a:ext cx="685800" cy="1687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381000" y="6248400"/>
            <a:ext cx="6858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27000" y="0"/>
            <a:ext cx="8873221" cy="6858000"/>
          </a:xfrm>
          <a:prstGeom prst="rect">
            <a:avLst/>
          </a:prstGeom>
        </p:spPr>
      </p:pic>
      <p:sp>
        <p:nvSpPr>
          <p:cNvPr id="5" name="TextBox 4"/>
          <p:cNvSpPr txBox="1"/>
          <p:nvPr/>
        </p:nvSpPr>
        <p:spPr>
          <a:xfrm>
            <a:off x="6329171" y="6380495"/>
            <a:ext cx="2488482" cy="338554"/>
          </a:xfrm>
          <a:prstGeom prst="rect">
            <a:avLst/>
          </a:prstGeom>
          <a:noFill/>
        </p:spPr>
        <p:txBody>
          <a:bodyPr wrap="none" rtlCol="0">
            <a:spAutoFit/>
          </a:bodyPr>
          <a:lstStyle/>
          <a:p>
            <a:r>
              <a:rPr lang="en-US" dirty="0" smtClean="0"/>
              <a:t>Jun </a:t>
            </a:r>
            <a:r>
              <a:rPr lang="en-US" dirty="0" err="1" smtClean="0"/>
              <a:t>Gao</a:t>
            </a:r>
            <a:r>
              <a:rPr lang="en-US" dirty="0" smtClean="0"/>
              <a:t>, </a:t>
            </a:r>
            <a:r>
              <a:rPr lang="en-US" dirty="0" err="1" smtClean="0"/>
              <a:t>Pavel</a:t>
            </a:r>
            <a:r>
              <a:rPr lang="en-US" dirty="0" smtClean="0"/>
              <a:t> </a:t>
            </a:r>
            <a:r>
              <a:rPr lang="en-US" dirty="0" err="1" smtClean="0"/>
              <a:t>Nadolsky</a:t>
            </a:r>
            <a:endParaRPr lang="en-US" dirty="0"/>
          </a:p>
        </p:txBody>
      </p:sp>
      <p:cxnSp>
        <p:nvCxnSpPr>
          <p:cNvPr id="7" name="Straight Arrow Connector 6"/>
          <p:cNvCxnSpPr/>
          <p:nvPr/>
        </p:nvCxnSpPr>
        <p:spPr bwMode="auto">
          <a:xfrm>
            <a:off x="63500" y="1549400"/>
            <a:ext cx="469900"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a:off x="63500" y="2717800"/>
            <a:ext cx="469900"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404138111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157" y="211835"/>
            <a:ext cx="5780088" cy="603250"/>
          </a:xfrm>
        </p:spPr>
        <p:txBody>
          <a:bodyPr/>
          <a:lstStyle/>
          <a:p>
            <a:r>
              <a:rPr lang="en-US" dirty="0" smtClean="0"/>
              <a:t>Meta-PDFs</a:t>
            </a:r>
            <a:endParaRPr lang="en-US" dirty="0"/>
          </a:p>
        </p:txBody>
      </p:sp>
      <p:pic>
        <p:nvPicPr>
          <p:cNvPr id="4" name="Picture 3"/>
          <p:cNvPicPr>
            <a:picLocks noChangeAspect="1"/>
          </p:cNvPicPr>
          <p:nvPr/>
        </p:nvPicPr>
        <p:blipFill>
          <a:blip r:embed="rId2"/>
          <a:stretch>
            <a:fillRect/>
          </a:stretch>
        </p:blipFill>
        <p:spPr>
          <a:xfrm>
            <a:off x="127001" y="1003082"/>
            <a:ext cx="7575384" cy="5854918"/>
          </a:xfrm>
          <a:prstGeom prst="rect">
            <a:avLst/>
          </a:prstGeom>
        </p:spPr>
      </p:pic>
      <p:sp>
        <p:nvSpPr>
          <p:cNvPr id="5" name="TextBox 4"/>
          <p:cNvSpPr txBox="1"/>
          <p:nvPr/>
        </p:nvSpPr>
        <p:spPr>
          <a:xfrm>
            <a:off x="5029200" y="6400800"/>
            <a:ext cx="2488482" cy="338554"/>
          </a:xfrm>
          <a:prstGeom prst="rect">
            <a:avLst/>
          </a:prstGeom>
          <a:noFill/>
        </p:spPr>
        <p:txBody>
          <a:bodyPr wrap="none" rtlCol="0">
            <a:spAutoFit/>
          </a:bodyPr>
          <a:lstStyle/>
          <a:p>
            <a:r>
              <a:rPr lang="en-US" dirty="0" smtClean="0"/>
              <a:t>Jun </a:t>
            </a:r>
            <a:r>
              <a:rPr lang="en-US" dirty="0" err="1" smtClean="0"/>
              <a:t>Gao</a:t>
            </a:r>
            <a:r>
              <a:rPr lang="en-US" dirty="0" smtClean="0"/>
              <a:t>, </a:t>
            </a:r>
            <a:r>
              <a:rPr lang="en-US" dirty="0" err="1" smtClean="0"/>
              <a:t>Pavel</a:t>
            </a:r>
            <a:r>
              <a:rPr lang="en-US" dirty="0" smtClean="0"/>
              <a:t> </a:t>
            </a:r>
            <a:r>
              <a:rPr lang="en-US" dirty="0" err="1" smtClean="0"/>
              <a:t>Nadolsky</a:t>
            </a:r>
            <a:endParaRPr lang="en-US" dirty="0"/>
          </a:p>
        </p:txBody>
      </p:sp>
      <p:sp>
        <p:nvSpPr>
          <p:cNvPr id="6" name="TextBox 5"/>
          <p:cNvSpPr txBox="1"/>
          <p:nvPr/>
        </p:nvSpPr>
        <p:spPr>
          <a:xfrm>
            <a:off x="7702385" y="1007824"/>
            <a:ext cx="1450337" cy="6001644"/>
          </a:xfrm>
          <a:prstGeom prst="rect">
            <a:avLst/>
          </a:prstGeom>
          <a:noFill/>
        </p:spPr>
        <p:txBody>
          <a:bodyPr wrap="none" rtlCol="0">
            <a:spAutoFit/>
          </a:bodyPr>
          <a:lstStyle/>
          <a:p>
            <a:r>
              <a:rPr lang="en-US" sz="1600" dirty="0"/>
              <a:t>e</a:t>
            </a:r>
            <a:r>
              <a:rPr lang="en-US" sz="1600" dirty="0" smtClean="0"/>
              <a:t>ffect of </a:t>
            </a:r>
          </a:p>
          <a:p>
            <a:r>
              <a:rPr lang="en-US" sz="1600" dirty="0"/>
              <a:t>t</a:t>
            </a:r>
            <a:r>
              <a:rPr lang="en-US" sz="1600" dirty="0" smtClean="0"/>
              <a:t>olerance </a:t>
            </a:r>
          </a:p>
          <a:p>
            <a:r>
              <a:rPr lang="en-US" sz="1600" dirty="0"/>
              <a:t>o</a:t>
            </a:r>
            <a:r>
              <a:rPr lang="en-US" sz="1600" dirty="0" smtClean="0"/>
              <a:t>n impact</a:t>
            </a:r>
          </a:p>
          <a:p>
            <a:r>
              <a:rPr lang="en-US" sz="1600" dirty="0"/>
              <a:t>o</a:t>
            </a:r>
            <a:r>
              <a:rPr lang="en-US" sz="1600" dirty="0" smtClean="0"/>
              <a:t>f new data</a:t>
            </a:r>
          </a:p>
          <a:p>
            <a:r>
              <a:rPr lang="en-US" sz="1600" dirty="0"/>
              <a:t>i</a:t>
            </a:r>
            <a:r>
              <a:rPr lang="en-US" sz="1600" dirty="0" smtClean="0"/>
              <a:t>n global</a:t>
            </a:r>
          </a:p>
          <a:p>
            <a:r>
              <a:rPr lang="en-US" sz="1600" dirty="0"/>
              <a:t>f</a:t>
            </a:r>
            <a:r>
              <a:rPr lang="en-US" sz="1600" dirty="0" smtClean="0"/>
              <a:t>its needs</a:t>
            </a:r>
          </a:p>
          <a:p>
            <a:r>
              <a:rPr lang="en-US" sz="1600" dirty="0"/>
              <a:t>t</a:t>
            </a:r>
            <a:r>
              <a:rPr lang="en-US" sz="1600" dirty="0" smtClean="0"/>
              <a:t>o be </a:t>
            </a:r>
          </a:p>
          <a:p>
            <a:r>
              <a:rPr lang="en-US" sz="1600" dirty="0"/>
              <a:t>b</a:t>
            </a:r>
            <a:r>
              <a:rPr lang="en-US" sz="1600" dirty="0" smtClean="0"/>
              <a:t>etter </a:t>
            </a:r>
          </a:p>
          <a:p>
            <a:r>
              <a:rPr lang="en-US" sz="1600" dirty="0"/>
              <a:t>u</a:t>
            </a:r>
            <a:r>
              <a:rPr lang="en-US" sz="1600" dirty="0" smtClean="0"/>
              <a:t>nderstood</a:t>
            </a:r>
          </a:p>
          <a:p>
            <a:endParaRPr lang="en-US" sz="1600" dirty="0"/>
          </a:p>
          <a:p>
            <a:r>
              <a:rPr lang="en-US" sz="1600" dirty="0" smtClean="0"/>
              <a:t>CTEQ/MSTW</a:t>
            </a:r>
          </a:p>
          <a:p>
            <a:r>
              <a:rPr lang="en-US" sz="1600" dirty="0"/>
              <a:t>m</a:t>
            </a:r>
            <a:r>
              <a:rPr lang="en-US" sz="1600" dirty="0" smtClean="0"/>
              <a:t>ay be </a:t>
            </a:r>
          </a:p>
          <a:p>
            <a:r>
              <a:rPr lang="en-US" sz="1600" dirty="0"/>
              <a:t>d</a:t>
            </a:r>
            <a:r>
              <a:rPr lang="en-US" sz="1600" dirty="0" smtClean="0"/>
              <a:t>ifferent than</a:t>
            </a:r>
          </a:p>
          <a:p>
            <a:r>
              <a:rPr lang="en-US" sz="1600" dirty="0" smtClean="0"/>
              <a:t>NNPDF?</a:t>
            </a:r>
          </a:p>
          <a:p>
            <a:endParaRPr lang="en-US" sz="1600" dirty="0"/>
          </a:p>
          <a:p>
            <a:r>
              <a:rPr lang="en-US" sz="1600" dirty="0"/>
              <a:t>i</a:t>
            </a:r>
            <a:r>
              <a:rPr lang="en-US" sz="1600" dirty="0" smtClean="0"/>
              <a:t>nvestigate</a:t>
            </a:r>
          </a:p>
          <a:p>
            <a:r>
              <a:rPr lang="en-US" sz="1600" dirty="0"/>
              <a:t>f</a:t>
            </a:r>
            <a:r>
              <a:rPr lang="en-US" sz="1600" dirty="0" smtClean="0"/>
              <a:t>or Les </a:t>
            </a:r>
          </a:p>
          <a:p>
            <a:r>
              <a:rPr lang="en-US" sz="1600" dirty="0" err="1" smtClean="0"/>
              <a:t>Houches</a:t>
            </a:r>
            <a:r>
              <a:rPr lang="en-US" sz="1600" dirty="0" smtClean="0"/>
              <a:t> </a:t>
            </a:r>
          </a:p>
          <a:p>
            <a:r>
              <a:rPr lang="en-US" sz="1600" dirty="0" err="1" smtClean="0"/>
              <a:t>Writeup</a:t>
            </a:r>
            <a:endParaRPr lang="en-US" sz="1600" dirty="0" smtClean="0"/>
          </a:p>
          <a:p>
            <a:endParaRPr lang="en-US" sz="1600" dirty="0"/>
          </a:p>
          <a:p>
            <a:r>
              <a:rPr lang="en-US" sz="1600" dirty="0"/>
              <a:t>u</a:t>
            </a:r>
            <a:r>
              <a:rPr lang="en-US" sz="1600" dirty="0" smtClean="0"/>
              <a:t>se-cases for</a:t>
            </a:r>
          </a:p>
          <a:p>
            <a:r>
              <a:rPr lang="en-US" sz="1600" dirty="0" smtClean="0"/>
              <a:t>META-PDFS</a:t>
            </a:r>
          </a:p>
          <a:p>
            <a:r>
              <a:rPr lang="en-US" sz="1600" dirty="0"/>
              <a:t>o</a:t>
            </a:r>
            <a:r>
              <a:rPr lang="en-US" sz="1600" dirty="0" smtClean="0"/>
              <a:t>r </a:t>
            </a:r>
          </a:p>
          <a:p>
            <a:r>
              <a:rPr lang="en-US" sz="1600" dirty="0" smtClean="0"/>
              <a:t>equivalent</a:t>
            </a:r>
            <a:endParaRPr lang="en-US" sz="1600" dirty="0"/>
          </a:p>
        </p:txBody>
      </p:sp>
    </p:spTree>
    <p:extLst>
      <p:ext uri="{BB962C8B-B14F-4D97-AF65-F5344CB8AC3E}">
        <p14:creationId xmlns:p14="http://schemas.microsoft.com/office/powerpoint/2010/main" val="5644915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3675"/>
            <a:ext cx="7786688" cy="603250"/>
          </a:xfrm>
        </p:spPr>
        <p:txBody>
          <a:bodyPr/>
          <a:lstStyle/>
          <a:p>
            <a:r>
              <a:rPr lang="en-US" sz="2400" dirty="0" smtClean="0"/>
              <a:t>PDF4LHC recommendations(arXiv:1101.0538)</a:t>
            </a:r>
            <a:endParaRPr lang="en-US" sz="2400" dirty="0"/>
          </a:p>
        </p:txBody>
      </p:sp>
      <p:pic>
        <p:nvPicPr>
          <p:cNvPr id="4" name="Content Placeholder 3"/>
          <p:cNvPicPr>
            <a:picLocks noGrp="1" noChangeAspect="1"/>
          </p:cNvPicPr>
          <p:nvPr>
            <p:ph idx="1"/>
          </p:nvPr>
        </p:nvPicPr>
        <p:blipFill rotWithShape="1">
          <a:blip r:embed="rId2"/>
          <a:srcRect t="-4913" r="-6281" b="3"/>
          <a:stretch/>
        </p:blipFill>
        <p:spPr>
          <a:xfrm>
            <a:off x="-17187" y="1066800"/>
            <a:ext cx="9279293" cy="2952173"/>
          </a:xfrm>
        </p:spPr>
      </p:pic>
      <p:pic>
        <p:nvPicPr>
          <p:cNvPr id="5" name="Picture 4"/>
          <p:cNvPicPr>
            <a:picLocks noChangeAspect="1"/>
          </p:cNvPicPr>
          <p:nvPr/>
        </p:nvPicPr>
        <p:blipFill>
          <a:blip r:embed="rId3"/>
          <a:stretch>
            <a:fillRect/>
          </a:stretch>
        </p:blipFill>
        <p:spPr>
          <a:xfrm>
            <a:off x="0" y="4038600"/>
            <a:ext cx="9144000" cy="1287459"/>
          </a:xfrm>
          <a:prstGeom prst="rect">
            <a:avLst/>
          </a:prstGeom>
        </p:spPr>
      </p:pic>
      <p:cxnSp>
        <p:nvCxnSpPr>
          <p:cNvPr id="7" name="Straight Connector 6"/>
          <p:cNvCxnSpPr/>
          <p:nvPr/>
        </p:nvCxnSpPr>
        <p:spPr bwMode="auto">
          <a:xfrm>
            <a:off x="228600" y="1905000"/>
            <a:ext cx="8382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8" name="TextBox 7"/>
          <p:cNvSpPr txBox="1"/>
          <p:nvPr/>
        </p:nvSpPr>
        <p:spPr>
          <a:xfrm>
            <a:off x="304800" y="5257800"/>
            <a:ext cx="8749762" cy="1015663"/>
          </a:xfrm>
          <a:prstGeom prst="rect">
            <a:avLst/>
          </a:prstGeom>
          <a:noFill/>
        </p:spPr>
        <p:txBody>
          <a:bodyPr wrap="none" rtlCol="0">
            <a:spAutoFit/>
          </a:bodyPr>
          <a:lstStyle/>
          <a:p>
            <a:r>
              <a:rPr lang="en-US" sz="2000" dirty="0" smtClean="0">
                <a:solidFill>
                  <a:srgbClr val="FF00FF"/>
                </a:solidFill>
              </a:rPr>
              <a:t>So basically, this is a factor of 2. </a:t>
            </a:r>
          </a:p>
          <a:p>
            <a:endParaRPr lang="en-US" sz="2000" dirty="0" smtClean="0"/>
          </a:p>
          <a:p>
            <a:r>
              <a:rPr lang="en-US" sz="2000" dirty="0" smtClean="0"/>
              <a:t>At the time of this prescription, neither CTEQ nor NNPDF had NNLO PDFs. </a:t>
            </a:r>
            <a:endParaRPr lang="en-US" sz="2000" dirty="0"/>
          </a:p>
        </p:txBody>
      </p:sp>
      <p:cxnSp>
        <p:nvCxnSpPr>
          <p:cNvPr id="9" name="Straight Connector 8"/>
          <p:cNvCxnSpPr/>
          <p:nvPr/>
        </p:nvCxnSpPr>
        <p:spPr bwMode="auto">
          <a:xfrm>
            <a:off x="228600" y="2209800"/>
            <a:ext cx="8382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228600" y="2514600"/>
            <a:ext cx="38862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a:off x="304800" y="4724400"/>
            <a:ext cx="8382000" cy="0"/>
          </a:xfrm>
          <a:prstGeom prst="line">
            <a:avLst/>
          </a:prstGeom>
          <a:solidFill>
            <a:schemeClr val="accent1"/>
          </a:solidFill>
          <a:ln w="38100" cap="flat" cmpd="sng" algn="ctr">
            <a:solidFill>
              <a:srgbClr val="FF00FF"/>
            </a:solidFill>
            <a:prstDash val="solid"/>
            <a:round/>
            <a:headEnd type="none" w="med" len="med"/>
            <a:tailEnd type="none" w="med" len="med"/>
          </a:ln>
          <a:effectLst/>
        </p:spPr>
      </p:cxnSp>
      <p:cxnSp>
        <p:nvCxnSpPr>
          <p:cNvPr id="12" name="Straight Connector 11"/>
          <p:cNvCxnSpPr/>
          <p:nvPr/>
        </p:nvCxnSpPr>
        <p:spPr bwMode="auto">
          <a:xfrm>
            <a:off x="304800" y="5029200"/>
            <a:ext cx="8382000" cy="0"/>
          </a:xfrm>
          <a:prstGeom prst="line">
            <a:avLst/>
          </a:prstGeom>
          <a:solidFill>
            <a:schemeClr val="accent1"/>
          </a:solidFill>
          <a:ln w="38100" cap="flat" cmpd="sng" algn="ctr">
            <a:solidFill>
              <a:srgbClr val="FF00FF"/>
            </a:solidFill>
            <a:prstDash val="solid"/>
            <a:round/>
            <a:headEnd type="none" w="med" len="med"/>
            <a:tailEnd type="none" w="med" len="med"/>
          </a:ln>
          <a:effectLst/>
        </p:spPr>
      </p:cxnSp>
    </p:spTree>
    <p:extLst>
      <p:ext uri="{BB962C8B-B14F-4D97-AF65-F5344CB8AC3E}">
        <p14:creationId xmlns:p14="http://schemas.microsoft.com/office/powerpoint/2010/main" val="32474035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193675"/>
            <a:ext cx="7977188" cy="603250"/>
          </a:xfrm>
        </p:spPr>
        <p:txBody>
          <a:bodyPr/>
          <a:lstStyle/>
          <a:p>
            <a:r>
              <a:rPr lang="en-US" dirty="0" smtClean="0"/>
              <a:t>NNLO QCD+NLO EW </a:t>
            </a:r>
            <a:r>
              <a:rPr lang="en-US" dirty="0" err="1" smtClean="0"/>
              <a:t>wishlist</a:t>
            </a:r>
            <a:endParaRPr lang="en-US" dirty="0"/>
          </a:p>
        </p:txBody>
      </p:sp>
      <p:sp>
        <p:nvSpPr>
          <p:cNvPr id="6" name="TextBox 5"/>
          <p:cNvSpPr txBox="1"/>
          <p:nvPr/>
        </p:nvSpPr>
        <p:spPr>
          <a:xfrm>
            <a:off x="330200" y="6350000"/>
            <a:ext cx="2480705" cy="369332"/>
          </a:xfrm>
          <a:prstGeom prst="rect">
            <a:avLst/>
          </a:prstGeom>
          <a:noFill/>
        </p:spPr>
        <p:txBody>
          <a:bodyPr wrap="none" rtlCol="0">
            <a:spAutoFit/>
          </a:bodyPr>
          <a:lstStyle/>
          <a:p>
            <a:r>
              <a:rPr lang="en-US" dirty="0" smtClean="0"/>
              <a:t>N. Glover, S. </a:t>
            </a:r>
            <a:r>
              <a:rPr lang="en-US" dirty="0" err="1" smtClean="0"/>
              <a:t>Dittmaier</a:t>
            </a:r>
            <a:endParaRPr lang="en-US" dirty="0"/>
          </a:p>
        </p:txBody>
      </p:sp>
      <p:pic>
        <p:nvPicPr>
          <p:cNvPr id="10" name="Picture 9"/>
          <p:cNvPicPr>
            <a:picLocks noChangeAspect="1"/>
          </p:cNvPicPr>
          <p:nvPr/>
        </p:nvPicPr>
        <p:blipFill rotWithShape="1">
          <a:blip r:embed="rId2"/>
          <a:srcRect l="10556" t="8160" r="11250" b="13547"/>
          <a:stretch/>
        </p:blipFill>
        <p:spPr>
          <a:xfrm>
            <a:off x="330200" y="1143000"/>
            <a:ext cx="8757124" cy="4775200"/>
          </a:xfrm>
          <a:prstGeom prst="rect">
            <a:avLst/>
          </a:prstGeom>
        </p:spPr>
      </p:pic>
      <p:sp>
        <p:nvSpPr>
          <p:cNvPr id="11" name="Rectangle 10"/>
          <p:cNvSpPr/>
          <p:nvPr/>
        </p:nvSpPr>
        <p:spPr>
          <a:xfrm>
            <a:off x="6337300" y="5622836"/>
            <a:ext cx="2146300" cy="1200329"/>
          </a:xfrm>
          <a:prstGeom prst="rect">
            <a:avLst/>
          </a:prstGeom>
        </p:spPr>
        <p:txBody>
          <a:bodyPr wrap="square">
            <a:spAutoFit/>
          </a:bodyPr>
          <a:lstStyle/>
          <a:p>
            <a:r>
              <a:rPr lang="en-US" dirty="0"/>
              <a:t>add a column here</a:t>
            </a:r>
          </a:p>
          <a:p>
            <a:r>
              <a:rPr lang="en-US" dirty="0"/>
              <a:t>for current </a:t>
            </a:r>
            <a:r>
              <a:rPr lang="en-US" dirty="0" err="1"/>
              <a:t>exp</a:t>
            </a:r>
            <a:r>
              <a:rPr lang="en-US" dirty="0"/>
              <a:t> </a:t>
            </a:r>
          </a:p>
          <a:p>
            <a:r>
              <a:rPr lang="en-US" dirty="0"/>
              <a:t>precision and that </a:t>
            </a:r>
          </a:p>
          <a:p>
            <a:r>
              <a:rPr lang="en-US" dirty="0"/>
              <a:t>expected at 14 </a:t>
            </a:r>
            <a:r>
              <a:rPr lang="en-US" dirty="0" err="1"/>
              <a:t>TeV</a:t>
            </a:r>
            <a:endParaRPr lang="en-US" dirty="0"/>
          </a:p>
        </p:txBody>
      </p:sp>
      <p:cxnSp>
        <p:nvCxnSpPr>
          <p:cNvPr id="12" name="Straight Arrow Connector 11"/>
          <p:cNvCxnSpPr/>
          <p:nvPr/>
        </p:nvCxnSpPr>
        <p:spPr bwMode="auto">
          <a:xfrm flipV="1">
            <a:off x="8331200" y="5041900"/>
            <a:ext cx="558800" cy="584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040356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3675"/>
            <a:ext cx="8320088" cy="603250"/>
          </a:xfrm>
        </p:spPr>
        <p:txBody>
          <a:bodyPr/>
          <a:lstStyle/>
          <a:p>
            <a:r>
              <a:rPr lang="en-US" dirty="0" smtClean="0"/>
              <a:t>NNLO QCD + NLO EWK </a:t>
            </a:r>
            <a:r>
              <a:rPr lang="en-US" dirty="0" err="1" smtClean="0"/>
              <a:t>wishlist</a:t>
            </a:r>
            <a:endParaRPr lang="en-US" dirty="0"/>
          </a:p>
        </p:txBody>
      </p:sp>
      <p:sp>
        <p:nvSpPr>
          <p:cNvPr id="6" name="TextBox 5"/>
          <p:cNvSpPr txBox="1"/>
          <p:nvPr/>
        </p:nvSpPr>
        <p:spPr>
          <a:xfrm>
            <a:off x="203200" y="6350000"/>
            <a:ext cx="2480705" cy="369332"/>
          </a:xfrm>
          <a:prstGeom prst="rect">
            <a:avLst/>
          </a:prstGeom>
          <a:noFill/>
        </p:spPr>
        <p:txBody>
          <a:bodyPr wrap="none" rtlCol="0">
            <a:spAutoFit/>
          </a:bodyPr>
          <a:lstStyle/>
          <a:p>
            <a:r>
              <a:rPr lang="en-US" dirty="0" smtClean="0"/>
              <a:t>N. Glover, S. </a:t>
            </a:r>
            <a:r>
              <a:rPr lang="en-US" dirty="0" err="1" smtClean="0"/>
              <a:t>Dittmaier</a:t>
            </a:r>
            <a:endParaRPr lang="en-US" dirty="0"/>
          </a:p>
        </p:txBody>
      </p:sp>
      <p:pic>
        <p:nvPicPr>
          <p:cNvPr id="7" name="Picture 6"/>
          <p:cNvPicPr>
            <a:picLocks noChangeAspect="1"/>
          </p:cNvPicPr>
          <p:nvPr/>
        </p:nvPicPr>
        <p:blipFill rotWithShape="1">
          <a:blip r:embed="rId2"/>
          <a:srcRect l="8611" t="5866" r="9861" b="4365"/>
          <a:stretch/>
        </p:blipFill>
        <p:spPr>
          <a:xfrm>
            <a:off x="203199" y="1219200"/>
            <a:ext cx="8556192" cy="5130800"/>
          </a:xfrm>
          <a:prstGeom prst="rect">
            <a:avLst/>
          </a:prstGeom>
        </p:spPr>
      </p:pic>
    </p:spTree>
    <p:extLst>
      <p:ext uri="{BB962C8B-B14F-4D97-AF65-F5344CB8AC3E}">
        <p14:creationId xmlns:p14="http://schemas.microsoft.com/office/powerpoint/2010/main" val="2764431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3675"/>
            <a:ext cx="8320088" cy="603250"/>
          </a:xfrm>
        </p:spPr>
        <p:txBody>
          <a:bodyPr/>
          <a:lstStyle/>
          <a:p>
            <a:r>
              <a:rPr lang="en-US" dirty="0" smtClean="0"/>
              <a:t>NNLO QCD + NLO EWK </a:t>
            </a:r>
            <a:r>
              <a:rPr lang="en-US" dirty="0" err="1" smtClean="0"/>
              <a:t>wishlist</a:t>
            </a:r>
            <a:endParaRPr lang="en-US" dirty="0"/>
          </a:p>
        </p:txBody>
      </p:sp>
      <p:sp>
        <p:nvSpPr>
          <p:cNvPr id="6" name="TextBox 5"/>
          <p:cNvSpPr txBox="1"/>
          <p:nvPr/>
        </p:nvSpPr>
        <p:spPr>
          <a:xfrm>
            <a:off x="0" y="2286000"/>
            <a:ext cx="1390337" cy="646331"/>
          </a:xfrm>
          <a:prstGeom prst="rect">
            <a:avLst/>
          </a:prstGeom>
          <a:noFill/>
        </p:spPr>
        <p:txBody>
          <a:bodyPr wrap="none" rtlCol="0">
            <a:spAutoFit/>
          </a:bodyPr>
          <a:lstStyle/>
          <a:p>
            <a:r>
              <a:rPr lang="en-US" dirty="0" smtClean="0"/>
              <a:t>N. Glover, </a:t>
            </a:r>
          </a:p>
          <a:p>
            <a:r>
              <a:rPr lang="en-US" dirty="0" smtClean="0"/>
              <a:t>S. </a:t>
            </a:r>
            <a:r>
              <a:rPr lang="en-US" dirty="0" err="1" smtClean="0"/>
              <a:t>Dittmaier</a:t>
            </a:r>
            <a:endParaRPr lang="en-US" dirty="0"/>
          </a:p>
        </p:txBody>
      </p:sp>
      <p:pic>
        <p:nvPicPr>
          <p:cNvPr id="4" name="Picture 3"/>
          <p:cNvPicPr>
            <a:picLocks noChangeAspect="1"/>
          </p:cNvPicPr>
          <p:nvPr/>
        </p:nvPicPr>
        <p:blipFill rotWithShape="1">
          <a:blip r:embed="rId2"/>
          <a:srcRect l="12500" r="11666" b="3140"/>
          <a:stretch/>
        </p:blipFill>
        <p:spPr>
          <a:xfrm>
            <a:off x="2209800" y="1078305"/>
            <a:ext cx="6934200" cy="5779695"/>
          </a:xfrm>
          <a:prstGeom prst="rect">
            <a:avLst/>
          </a:prstGeom>
        </p:spPr>
      </p:pic>
    </p:spTree>
    <p:extLst>
      <p:ext uri="{BB962C8B-B14F-4D97-AF65-F5344CB8AC3E}">
        <p14:creationId xmlns:p14="http://schemas.microsoft.com/office/powerpoint/2010/main" val="271111915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456" y="193675"/>
            <a:ext cx="5780088" cy="603250"/>
          </a:xfrm>
        </p:spPr>
        <p:txBody>
          <a:bodyPr/>
          <a:lstStyle/>
          <a:p>
            <a:r>
              <a:rPr lang="en-US" dirty="0" smtClean="0"/>
              <a:t>The frontier</a:t>
            </a:r>
            <a:endParaRPr lang="en-US" dirty="0"/>
          </a:p>
        </p:txBody>
      </p:sp>
      <p:pic>
        <p:nvPicPr>
          <p:cNvPr id="5" name="Picture 4" descr="6-loo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149769"/>
            <a:ext cx="8305800" cy="5466931"/>
          </a:xfrm>
          <a:prstGeom prst="rect">
            <a:avLst/>
          </a:prstGeom>
        </p:spPr>
      </p:pic>
    </p:spTree>
    <p:extLst>
      <p:ext uri="{BB962C8B-B14F-4D97-AF65-F5344CB8AC3E}">
        <p14:creationId xmlns:p14="http://schemas.microsoft.com/office/powerpoint/2010/main" val="258346793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3675"/>
            <a:ext cx="9144000" cy="603250"/>
          </a:xfrm>
        </p:spPr>
        <p:txBody>
          <a:bodyPr/>
          <a:lstStyle/>
          <a:p>
            <a:r>
              <a:rPr lang="en-US" sz="3200" dirty="0" smtClean="0"/>
              <a:t>what we left at Les </a:t>
            </a:r>
            <a:r>
              <a:rPr lang="en-US" sz="3200" dirty="0" err="1" smtClean="0"/>
              <a:t>Houches</a:t>
            </a:r>
            <a:r>
              <a:rPr lang="en-US" sz="3200" dirty="0" smtClean="0"/>
              <a:t> for the BSM session</a:t>
            </a:r>
            <a:endParaRPr lang="en-US" sz="3200" dirty="0"/>
          </a:p>
        </p:txBody>
      </p:sp>
      <p:pic>
        <p:nvPicPr>
          <p:cNvPr id="5" name="Picture 4" descr="IMG_12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1333500"/>
            <a:ext cx="7213600" cy="5410200"/>
          </a:xfrm>
          <a:prstGeom prst="rect">
            <a:avLst/>
          </a:prstGeom>
        </p:spPr>
      </p:pic>
    </p:spTree>
    <p:extLst>
      <p:ext uri="{BB962C8B-B14F-4D97-AF65-F5344CB8AC3E}">
        <p14:creationId xmlns:p14="http://schemas.microsoft.com/office/powerpoint/2010/main" val="346168819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6522" y="193675"/>
            <a:ext cx="5780088" cy="603250"/>
          </a:xfrm>
        </p:spPr>
        <p:txBody>
          <a:bodyPr/>
          <a:lstStyle/>
          <a:p>
            <a:r>
              <a:rPr lang="en-US" dirty="0" smtClean="0"/>
              <a:t>Snowmass</a:t>
            </a:r>
            <a:endParaRPr lang="en-US" dirty="0"/>
          </a:p>
        </p:txBody>
      </p:sp>
      <p:sp>
        <p:nvSpPr>
          <p:cNvPr id="3" name="Content Placeholder 2"/>
          <p:cNvSpPr>
            <a:spLocks noGrp="1"/>
          </p:cNvSpPr>
          <p:nvPr>
            <p:ph sz="half" idx="1"/>
          </p:nvPr>
        </p:nvSpPr>
        <p:spPr/>
        <p:txBody>
          <a:bodyPr/>
          <a:lstStyle/>
          <a:p>
            <a:r>
              <a:rPr lang="en-US" sz="1600" dirty="0" smtClean="0"/>
              <a:t>The Snowmass QCD </a:t>
            </a:r>
            <a:r>
              <a:rPr lang="en-US" sz="1600" dirty="0" err="1" smtClean="0"/>
              <a:t>writeup</a:t>
            </a:r>
            <a:r>
              <a:rPr lang="en-US" sz="1600" dirty="0" smtClean="0"/>
              <a:t> is </a:t>
            </a:r>
            <a:r>
              <a:rPr lang="en-US" sz="1600" dirty="0" smtClean="0"/>
              <a:t>complete</a:t>
            </a:r>
          </a:p>
          <a:p>
            <a:pPr lvl="1"/>
            <a:r>
              <a:rPr lang="en-US" sz="1600" dirty="0"/>
              <a:t>a</a:t>
            </a:r>
            <a:r>
              <a:rPr lang="en-US" sz="1600" dirty="0" smtClean="0"/>
              <a:t>lso deals with hard EWK corrections</a:t>
            </a:r>
            <a:endParaRPr lang="en-US" sz="1600" dirty="0" smtClean="0"/>
          </a:p>
          <a:p>
            <a:r>
              <a:rPr lang="en-US" sz="1600" dirty="0" smtClean="0"/>
              <a:t>Should </a:t>
            </a:r>
            <a:r>
              <a:rPr lang="en-US" sz="1600" dirty="0" smtClean="0"/>
              <a:t>be on the archive </a:t>
            </a:r>
            <a:r>
              <a:rPr lang="en-US" sz="1600" dirty="0" smtClean="0"/>
              <a:t>soon</a:t>
            </a:r>
            <a:endParaRPr lang="en-US" sz="1600" dirty="0" smtClean="0"/>
          </a:p>
          <a:p>
            <a:r>
              <a:rPr lang="en-US" sz="1600" u="sng" dirty="0" smtClean="0"/>
              <a:t>http</a:t>
            </a:r>
            <a:r>
              <a:rPr lang="en-US" sz="1600" u="sng" dirty="0"/>
              <a:t>://www.snowmass2013.org/tiki-index.php?page=Quantum+Chromodynamics+and+the+Strong+Force</a:t>
            </a:r>
            <a:endParaRPr lang="en-US" sz="1600" dirty="0"/>
          </a:p>
        </p:txBody>
      </p:sp>
      <p:pic>
        <p:nvPicPr>
          <p:cNvPr id="5" name="Picture 4"/>
          <p:cNvPicPr>
            <a:picLocks noChangeAspect="1"/>
          </p:cNvPicPr>
          <p:nvPr/>
        </p:nvPicPr>
        <p:blipFill rotWithShape="1">
          <a:blip r:embed="rId2"/>
          <a:srcRect t="9703"/>
          <a:stretch/>
        </p:blipFill>
        <p:spPr>
          <a:xfrm>
            <a:off x="4691466" y="1673618"/>
            <a:ext cx="4287434" cy="2578367"/>
          </a:xfrm>
          <a:prstGeom prst="rect">
            <a:avLst/>
          </a:prstGeom>
        </p:spPr>
      </p:pic>
      <p:pic>
        <p:nvPicPr>
          <p:cNvPr id="7" name="Picture 6"/>
          <p:cNvPicPr>
            <a:picLocks noChangeAspect="1"/>
          </p:cNvPicPr>
          <p:nvPr/>
        </p:nvPicPr>
        <p:blipFill>
          <a:blip r:embed="rId3"/>
          <a:stretch>
            <a:fillRect/>
          </a:stretch>
        </p:blipFill>
        <p:spPr>
          <a:xfrm>
            <a:off x="0" y="3313836"/>
            <a:ext cx="4691466" cy="2554958"/>
          </a:xfrm>
          <a:prstGeom prst="rect">
            <a:avLst/>
          </a:prstGeom>
        </p:spPr>
      </p:pic>
      <p:sp>
        <p:nvSpPr>
          <p:cNvPr id="4" name="TextBox 3"/>
          <p:cNvSpPr txBox="1"/>
          <p:nvPr/>
        </p:nvSpPr>
        <p:spPr>
          <a:xfrm>
            <a:off x="4724400" y="4800600"/>
            <a:ext cx="4210808" cy="1569660"/>
          </a:xfrm>
          <a:prstGeom prst="rect">
            <a:avLst/>
          </a:prstGeom>
          <a:noFill/>
        </p:spPr>
        <p:txBody>
          <a:bodyPr wrap="none" rtlCol="0">
            <a:spAutoFit/>
          </a:bodyPr>
          <a:lstStyle/>
          <a:p>
            <a:r>
              <a:rPr lang="en-US" dirty="0" smtClean="0"/>
              <a:t>It was difficult to get the message across to</a:t>
            </a:r>
          </a:p>
          <a:p>
            <a:r>
              <a:rPr lang="en-US" dirty="0"/>
              <a:t>t</a:t>
            </a:r>
            <a:r>
              <a:rPr lang="en-US" dirty="0" smtClean="0"/>
              <a:t>he Higgs/BSM </a:t>
            </a:r>
            <a:r>
              <a:rPr lang="en-US" dirty="0" err="1" smtClean="0"/>
              <a:t>etc</a:t>
            </a:r>
            <a:r>
              <a:rPr lang="en-US" dirty="0" smtClean="0"/>
              <a:t> people the importance</a:t>
            </a:r>
          </a:p>
          <a:p>
            <a:r>
              <a:rPr lang="en-US" dirty="0"/>
              <a:t>o</a:t>
            </a:r>
            <a:r>
              <a:rPr lang="en-US" dirty="0" smtClean="0"/>
              <a:t>f higher order QCD+EWK calculations, of </a:t>
            </a:r>
          </a:p>
          <a:p>
            <a:r>
              <a:rPr lang="en-US" dirty="0"/>
              <a:t>t</a:t>
            </a:r>
            <a:r>
              <a:rPr lang="en-US" dirty="0" smtClean="0"/>
              <a:t>he type discussed at this workshop. We</a:t>
            </a:r>
          </a:p>
          <a:p>
            <a:r>
              <a:rPr lang="en-US" dirty="0"/>
              <a:t>r</a:t>
            </a:r>
            <a:r>
              <a:rPr lang="en-US" dirty="0" smtClean="0"/>
              <a:t>ealized </a:t>
            </a:r>
            <a:r>
              <a:rPr lang="en-US" dirty="0" err="1" smtClean="0"/>
              <a:t>afterwords</a:t>
            </a:r>
            <a:r>
              <a:rPr lang="en-US" dirty="0" smtClean="0"/>
              <a:t> that we should have </a:t>
            </a:r>
          </a:p>
          <a:p>
            <a:r>
              <a:rPr lang="en-US" dirty="0"/>
              <a:t>p</a:t>
            </a:r>
            <a:r>
              <a:rPr lang="en-US" dirty="0" smtClean="0"/>
              <a:t>resented the message in a simpler fashion.</a:t>
            </a:r>
            <a:endParaRPr lang="en-US" dirty="0"/>
          </a:p>
        </p:txBody>
      </p:sp>
    </p:spTree>
    <p:extLst>
      <p:ext uri="{BB962C8B-B14F-4D97-AF65-F5344CB8AC3E}">
        <p14:creationId xmlns:p14="http://schemas.microsoft.com/office/powerpoint/2010/main" val="13106788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863474" y="4398212"/>
            <a:ext cx="2045298" cy="1015663"/>
          </a:xfrm>
          <a:prstGeom prst="rect">
            <a:avLst/>
          </a:prstGeom>
          <a:noFill/>
        </p:spPr>
        <p:txBody>
          <a:bodyPr wrap="none" rtlCol="0">
            <a:spAutoFit/>
          </a:bodyPr>
          <a:lstStyle/>
          <a:p>
            <a:r>
              <a:rPr lang="en-US" sz="6000" dirty="0" smtClean="0">
                <a:solidFill>
                  <a:srgbClr val="FFFF00"/>
                </a:solidFill>
                <a:latin typeface="Apple Chancery"/>
                <a:cs typeface="Apple Chancery"/>
              </a:rPr>
              <a:t>QCD</a:t>
            </a:r>
            <a:endParaRPr lang="en-US" sz="6000" dirty="0">
              <a:solidFill>
                <a:srgbClr val="FFFF00"/>
              </a:solidFill>
              <a:latin typeface="Apple Chancery"/>
              <a:cs typeface="Apple Chancery"/>
            </a:endParaRPr>
          </a:p>
        </p:txBody>
      </p:sp>
      <p:sp>
        <p:nvSpPr>
          <p:cNvPr id="6" name="TextBox 5"/>
          <p:cNvSpPr txBox="1"/>
          <p:nvPr/>
        </p:nvSpPr>
        <p:spPr>
          <a:xfrm>
            <a:off x="2272631" y="173789"/>
            <a:ext cx="5155454" cy="584776"/>
          </a:xfrm>
          <a:prstGeom prst="rect">
            <a:avLst/>
          </a:prstGeom>
          <a:noFill/>
        </p:spPr>
        <p:txBody>
          <a:bodyPr wrap="none" rtlCol="0">
            <a:spAutoFit/>
          </a:bodyPr>
          <a:lstStyle/>
          <a:p>
            <a:r>
              <a:rPr lang="en-US" sz="3200" dirty="0" smtClean="0">
                <a:solidFill>
                  <a:srgbClr val="FFFF00"/>
                </a:solidFill>
                <a:latin typeface="Apple Chancery"/>
                <a:cs typeface="Apple Chancery"/>
              </a:rPr>
              <a:t>One theory to rule them all… </a:t>
            </a:r>
            <a:endParaRPr lang="en-US" sz="3200" dirty="0">
              <a:solidFill>
                <a:srgbClr val="FFFF00"/>
              </a:solidFill>
              <a:latin typeface="Apple Chancery"/>
              <a:cs typeface="Apple Chancery"/>
            </a:endParaRPr>
          </a:p>
        </p:txBody>
      </p:sp>
      <p:sp>
        <p:nvSpPr>
          <p:cNvPr id="7" name="TextBox 6"/>
          <p:cNvSpPr txBox="1"/>
          <p:nvPr/>
        </p:nvSpPr>
        <p:spPr>
          <a:xfrm>
            <a:off x="1988371" y="6074493"/>
            <a:ext cx="6673993" cy="800219"/>
          </a:xfrm>
          <a:prstGeom prst="rect">
            <a:avLst/>
          </a:prstGeom>
          <a:noFill/>
        </p:spPr>
        <p:txBody>
          <a:bodyPr wrap="none" rtlCol="0">
            <a:spAutoFit/>
          </a:bodyPr>
          <a:lstStyle/>
          <a:p>
            <a:r>
              <a:rPr lang="en-US" sz="2800" dirty="0" smtClean="0">
                <a:solidFill>
                  <a:srgbClr val="FFFF00"/>
                </a:solidFill>
                <a:latin typeface="Apple Chancery"/>
                <a:cs typeface="Apple Chancery"/>
              </a:rPr>
              <a:t>…and in the (infrared) darkness bind them. </a:t>
            </a:r>
            <a:endParaRPr lang="en-US" sz="2800" dirty="0">
              <a:solidFill>
                <a:srgbClr val="FFFF00"/>
              </a:solidFill>
              <a:latin typeface="Apple Chancery"/>
              <a:cs typeface="Apple Chancery"/>
            </a:endParaRPr>
          </a:p>
          <a:p>
            <a:endParaRPr lang="en-US" dirty="0"/>
          </a:p>
        </p:txBody>
      </p:sp>
      <p:pic>
        <p:nvPicPr>
          <p:cNvPr id="8" name="Picture 7"/>
          <p:cNvPicPr>
            <a:picLocks noChangeAspect="1"/>
          </p:cNvPicPr>
          <p:nvPr/>
        </p:nvPicPr>
        <p:blipFill rotWithShape="1">
          <a:blip r:embed="rId3"/>
          <a:srcRect l="64273" t="36752" r="19677" b="56695"/>
          <a:stretch/>
        </p:blipFill>
        <p:spPr>
          <a:xfrm>
            <a:off x="2272630" y="2320422"/>
            <a:ext cx="4385001" cy="951296"/>
          </a:xfrm>
          <a:prstGeom prst="rect">
            <a:avLst/>
          </a:prstGeom>
        </p:spPr>
      </p:pic>
    </p:spTree>
    <p:extLst>
      <p:ext uri="{BB962C8B-B14F-4D97-AF65-F5344CB8AC3E}">
        <p14:creationId xmlns:p14="http://schemas.microsoft.com/office/powerpoint/2010/main" val="24723771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5780088" cy="603250"/>
          </a:xfrm>
        </p:spPr>
        <p:txBody>
          <a:bodyPr/>
          <a:lstStyle/>
          <a:p>
            <a:r>
              <a:rPr lang="en-US" dirty="0" smtClean="0"/>
              <a:t>Summary</a:t>
            </a:r>
            <a:endParaRPr lang="en-US" dirty="0"/>
          </a:p>
        </p:txBody>
      </p:sp>
      <p:sp>
        <p:nvSpPr>
          <p:cNvPr id="3" name="Content Placeholder 2"/>
          <p:cNvSpPr>
            <a:spLocks noGrp="1"/>
          </p:cNvSpPr>
          <p:nvPr>
            <p:ph idx="1"/>
          </p:nvPr>
        </p:nvSpPr>
        <p:spPr>
          <a:xfrm>
            <a:off x="533400" y="1219200"/>
            <a:ext cx="8077200" cy="5087937"/>
          </a:xfrm>
        </p:spPr>
        <p:txBody>
          <a:bodyPr/>
          <a:lstStyle/>
          <a:p>
            <a:r>
              <a:rPr lang="en-US" sz="1800" dirty="0" smtClean="0"/>
              <a:t>(Relatively) </a:t>
            </a:r>
            <a:r>
              <a:rPr lang="en-US" sz="1800" dirty="0"/>
              <a:t>n</a:t>
            </a:r>
            <a:r>
              <a:rPr lang="en-US" sz="1800" dirty="0" smtClean="0"/>
              <a:t>ew NLO (and NNLO) PDFs are available: CT10, NNPDF2.3, HERAPDF1.5, ABM11, in addition to MSTW2008</a:t>
            </a:r>
          </a:p>
          <a:p>
            <a:pPr lvl="1"/>
            <a:r>
              <a:rPr lang="en-US" sz="1800" dirty="0"/>
              <a:t>e</a:t>
            </a:r>
            <a:r>
              <a:rPr lang="en-US" sz="1800" dirty="0" smtClean="0"/>
              <a:t>xpect new updates for all in the near future</a:t>
            </a:r>
          </a:p>
          <a:p>
            <a:r>
              <a:rPr lang="en-US" sz="1800" dirty="0" smtClean="0"/>
              <a:t>Higgs cross section predictions have been updated using the new NLO and NNLO PDFs</a:t>
            </a:r>
          </a:p>
          <a:p>
            <a:r>
              <a:rPr lang="en-US" sz="1800" dirty="0" smtClean="0"/>
              <a:t>A new prescription based on the same families of PDFs would lead to a central prediction (and uncertainties) similar to what was used in 2010</a:t>
            </a:r>
          </a:p>
          <a:p>
            <a:pPr lvl="1"/>
            <a:r>
              <a:rPr lang="en-US" sz="1800" dirty="0"/>
              <a:t>n</a:t>
            </a:r>
            <a:r>
              <a:rPr lang="en-US" sz="1800" dirty="0" smtClean="0"/>
              <a:t>ote that quark-quark luminosity uncertainties have been reduced; gluon-gluon luminosity uncertainties (at least in the 125 </a:t>
            </a:r>
            <a:r>
              <a:rPr lang="en-US" sz="1800" dirty="0" err="1" smtClean="0"/>
              <a:t>GeV</a:t>
            </a:r>
            <a:r>
              <a:rPr lang="en-US" sz="1800" dirty="0" smtClean="0"/>
              <a:t> range) have not</a:t>
            </a:r>
          </a:p>
          <a:p>
            <a:pPr lvl="1"/>
            <a:r>
              <a:rPr lang="en-US" sz="1800" dirty="0" smtClean="0"/>
              <a:t>HERAPDF1.5 NNLO predictions consistent with those of CT10, NNPDF2.3 and MSTW2008 but with larger uncertainties</a:t>
            </a:r>
          </a:p>
          <a:p>
            <a:pPr lvl="1"/>
            <a:r>
              <a:rPr lang="en-US" sz="1800" dirty="0"/>
              <a:t>l</a:t>
            </a:r>
            <a:r>
              <a:rPr lang="en-US" sz="1800" dirty="0" smtClean="0"/>
              <a:t>arger differences with ABM11; may be due to use FFN scheme</a:t>
            </a:r>
          </a:p>
          <a:p>
            <a:r>
              <a:rPr lang="en-US" sz="1800" dirty="0" smtClean="0"/>
              <a:t>Ongoing work on trying to understand the differences among CT10, NNPDF2.3, MSTW08 and HERAPDF1.5 for </a:t>
            </a:r>
            <a:r>
              <a:rPr lang="en-US" sz="1800" dirty="0" err="1" smtClean="0"/>
              <a:t>gg</a:t>
            </a:r>
            <a:r>
              <a:rPr lang="en-US" sz="1800" dirty="0" smtClean="0"/>
              <a:t> PDF luminosities</a:t>
            </a:r>
          </a:p>
          <a:p>
            <a:r>
              <a:rPr lang="en-US" sz="1800" dirty="0" smtClean="0"/>
              <a:t>A new prescription (somewhat more sophisticated) is being developed; more powerful tools (such as meta-PDFs) will also be used in the near future</a:t>
            </a:r>
            <a:endParaRPr lang="en-US" sz="1800" dirty="0"/>
          </a:p>
          <a:p>
            <a:endParaRPr lang="en-US" sz="2000" dirty="0" smtClean="0"/>
          </a:p>
        </p:txBody>
      </p:sp>
    </p:spTree>
    <p:extLst>
      <p:ext uri="{BB962C8B-B14F-4D97-AF65-F5344CB8AC3E}">
        <p14:creationId xmlns:p14="http://schemas.microsoft.com/office/powerpoint/2010/main" val="123798572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25" y="152400"/>
            <a:ext cx="8991600" cy="685800"/>
          </a:xfrm>
        </p:spPr>
        <p:txBody>
          <a:bodyPr/>
          <a:lstStyle/>
          <a:p>
            <a:r>
              <a:rPr lang="en-US" sz="3200" dirty="0" smtClean="0"/>
              <a:t>Lastly, I was able to get a video of Lance falling in action on Wednesday</a:t>
            </a:r>
            <a:endParaRPr lang="en-US" sz="3200" dirty="0"/>
          </a:p>
        </p:txBody>
      </p:sp>
      <p:pic>
        <p:nvPicPr>
          <p:cNvPr id="4" name="IMG_131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181100"/>
            <a:ext cx="7569200" cy="5676900"/>
          </a:xfrm>
          <a:prstGeom prst="rect">
            <a:avLst/>
          </a:prstGeom>
        </p:spPr>
      </p:pic>
    </p:spTree>
    <p:extLst>
      <p:ext uri="{BB962C8B-B14F-4D97-AF65-F5344CB8AC3E}">
        <p14:creationId xmlns:p14="http://schemas.microsoft.com/office/powerpoint/2010/main" val="210191050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5780088" cy="603250"/>
          </a:xfrm>
        </p:spPr>
        <p:txBody>
          <a:bodyPr/>
          <a:lstStyle/>
          <a:p>
            <a:r>
              <a:rPr lang="en-US" dirty="0" smtClean="0"/>
              <a:t>Nota </a:t>
            </a:r>
            <a:r>
              <a:rPr lang="en-US" dirty="0" err="1" smtClean="0"/>
              <a:t>bene</a:t>
            </a:r>
            <a:endParaRPr lang="en-US" dirty="0"/>
          </a:p>
        </p:txBody>
      </p:sp>
      <p:sp>
        <p:nvSpPr>
          <p:cNvPr id="4" name="Content Placeholder 3"/>
          <p:cNvSpPr>
            <a:spLocks noGrp="1"/>
          </p:cNvSpPr>
          <p:nvPr>
            <p:ph sz="half" idx="1"/>
          </p:nvPr>
        </p:nvSpPr>
        <p:spPr/>
        <p:txBody>
          <a:bodyPr/>
          <a:lstStyle/>
          <a:p>
            <a:r>
              <a:rPr lang="en-US" sz="2000" dirty="0" smtClean="0"/>
              <a:t>For the PDFs to be fully NNLO, we need to use NNLO matrix elements for inclusive jet production, crucial to the determination of the high x gluon</a:t>
            </a:r>
          </a:p>
          <a:p>
            <a:r>
              <a:rPr lang="en-US" sz="2000" dirty="0" smtClean="0"/>
              <a:t>So far, we have them for the </a:t>
            </a:r>
            <a:r>
              <a:rPr lang="en-US" sz="2000" dirty="0" err="1" smtClean="0"/>
              <a:t>gg</a:t>
            </a:r>
            <a:r>
              <a:rPr lang="en-US" sz="2000" dirty="0" smtClean="0"/>
              <a:t> channel</a:t>
            </a:r>
          </a:p>
          <a:p>
            <a:pPr lvl="1"/>
            <a:r>
              <a:rPr lang="en-US" sz="1600" dirty="0"/>
              <a:t>c</a:t>
            </a:r>
            <a:r>
              <a:rPr lang="en-US" sz="1600" dirty="0" smtClean="0"/>
              <a:t>orrections are sizeable; I would expect them to be smaller for the </a:t>
            </a:r>
            <a:r>
              <a:rPr lang="en-US" sz="1600" dirty="0" err="1" smtClean="0"/>
              <a:t>gq</a:t>
            </a:r>
            <a:r>
              <a:rPr lang="en-US" sz="1600" dirty="0" smtClean="0"/>
              <a:t> and </a:t>
            </a:r>
            <a:r>
              <a:rPr lang="en-US" sz="1600" dirty="0" err="1" smtClean="0"/>
              <a:t>qQ</a:t>
            </a:r>
            <a:r>
              <a:rPr lang="en-US" sz="1600" dirty="0" smtClean="0"/>
              <a:t> channels, following the Dixon conjecture</a:t>
            </a:r>
          </a:p>
          <a:p>
            <a:pPr lvl="1"/>
            <a:endParaRPr lang="en-US" sz="1600" dirty="0"/>
          </a:p>
          <a:p>
            <a:pPr lvl="1"/>
            <a:endParaRPr lang="en-US" sz="1600" dirty="0" smtClean="0"/>
          </a:p>
          <a:p>
            <a:pPr lvl="1"/>
            <a:endParaRPr lang="en-US" sz="1600" dirty="0"/>
          </a:p>
          <a:p>
            <a:pPr lvl="1"/>
            <a:endParaRPr lang="en-US" sz="1600" dirty="0" smtClean="0"/>
          </a:p>
          <a:p>
            <a:pPr marL="457200" lvl="1" indent="0">
              <a:buNone/>
            </a:pPr>
            <a:endParaRPr lang="en-US" sz="1600" dirty="0" smtClean="0"/>
          </a:p>
        </p:txBody>
      </p:sp>
      <p:pic>
        <p:nvPicPr>
          <p:cNvPr id="6" name="Picture 5"/>
          <p:cNvPicPr>
            <a:picLocks noChangeAspect="1"/>
          </p:cNvPicPr>
          <p:nvPr/>
        </p:nvPicPr>
        <p:blipFill rotWithShape="1">
          <a:blip r:embed="rId2"/>
          <a:srcRect l="50877" t="9643" r="6096" b="21216"/>
          <a:stretch/>
        </p:blipFill>
        <p:spPr>
          <a:xfrm>
            <a:off x="4648199" y="1143000"/>
            <a:ext cx="4520397" cy="3886200"/>
          </a:xfrm>
          <a:prstGeom prst="rect">
            <a:avLst/>
          </a:prstGeom>
        </p:spPr>
      </p:pic>
      <p:pic>
        <p:nvPicPr>
          <p:cNvPr id="7" name="Picture 6"/>
          <p:cNvPicPr>
            <a:picLocks noChangeAspect="1"/>
          </p:cNvPicPr>
          <p:nvPr/>
        </p:nvPicPr>
        <p:blipFill rotWithShape="1">
          <a:blip r:embed="rId3"/>
          <a:srcRect l="50377" t="61198" r="2327" b="5989"/>
          <a:stretch/>
        </p:blipFill>
        <p:spPr>
          <a:xfrm>
            <a:off x="533400" y="4724400"/>
            <a:ext cx="3978978" cy="2133600"/>
          </a:xfrm>
          <a:prstGeom prst="rect">
            <a:avLst/>
          </a:prstGeom>
        </p:spPr>
      </p:pic>
      <p:sp>
        <p:nvSpPr>
          <p:cNvPr id="8" name="TextBox 7"/>
          <p:cNvSpPr txBox="1"/>
          <p:nvPr/>
        </p:nvSpPr>
        <p:spPr>
          <a:xfrm>
            <a:off x="4876800" y="5257800"/>
            <a:ext cx="3990921" cy="707886"/>
          </a:xfrm>
          <a:prstGeom prst="rect">
            <a:avLst/>
          </a:prstGeom>
          <a:noFill/>
        </p:spPr>
        <p:txBody>
          <a:bodyPr wrap="none" rtlCol="0">
            <a:spAutoFit/>
          </a:bodyPr>
          <a:lstStyle/>
          <a:p>
            <a:r>
              <a:rPr lang="en-US" sz="2000" dirty="0" smtClean="0">
                <a:solidFill>
                  <a:srgbClr val="0000FF"/>
                </a:solidFill>
              </a:rPr>
              <a:t>Completion this year? Nigel won’t</a:t>
            </a:r>
          </a:p>
          <a:p>
            <a:r>
              <a:rPr lang="en-US" sz="2000" dirty="0">
                <a:solidFill>
                  <a:srgbClr val="0000FF"/>
                </a:solidFill>
              </a:rPr>
              <a:t>t</a:t>
            </a:r>
            <a:r>
              <a:rPr lang="en-US" sz="2000" dirty="0" smtClean="0">
                <a:solidFill>
                  <a:srgbClr val="0000FF"/>
                </a:solidFill>
              </a:rPr>
              <a:t>ake bets any more</a:t>
            </a:r>
          </a:p>
        </p:txBody>
      </p:sp>
    </p:spTree>
    <p:extLst>
      <p:ext uri="{BB962C8B-B14F-4D97-AF65-F5344CB8AC3E}">
        <p14:creationId xmlns:p14="http://schemas.microsoft.com/office/powerpoint/2010/main" val="262904653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28600"/>
            <a:ext cx="5780088" cy="603250"/>
          </a:xfrm>
        </p:spPr>
        <p:txBody>
          <a:bodyPr/>
          <a:lstStyle/>
          <a:p>
            <a:r>
              <a:rPr lang="en-US" dirty="0" smtClean="0"/>
              <a:t>More benchmarking</a:t>
            </a:r>
            <a:endParaRPr lang="en-US" dirty="0"/>
          </a:p>
        </p:txBody>
      </p:sp>
      <p:sp>
        <p:nvSpPr>
          <p:cNvPr id="3" name="Content Placeholder 2"/>
          <p:cNvSpPr>
            <a:spLocks noGrp="1"/>
          </p:cNvSpPr>
          <p:nvPr>
            <p:ph idx="1"/>
          </p:nvPr>
        </p:nvSpPr>
        <p:spPr/>
        <p:txBody>
          <a:bodyPr/>
          <a:lstStyle/>
          <a:p>
            <a:pPr marL="0" indent="0">
              <a:buNone/>
            </a:pPr>
            <a:r>
              <a:rPr lang="en-US" sz="2400" dirty="0" smtClean="0">
                <a:solidFill>
                  <a:srgbClr val="FF00FF"/>
                </a:solidFill>
              </a:rPr>
              <a:t>2 studies in 2011 Les </a:t>
            </a:r>
            <a:r>
              <a:rPr lang="en-US" sz="2400" dirty="0" err="1" smtClean="0">
                <a:solidFill>
                  <a:srgbClr val="FF00FF"/>
                </a:solidFill>
              </a:rPr>
              <a:t>Houches</a:t>
            </a:r>
            <a:r>
              <a:rPr lang="en-US" sz="2400" dirty="0" smtClean="0">
                <a:solidFill>
                  <a:srgbClr val="FF00FF"/>
                </a:solidFill>
              </a:rPr>
              <a:t> proceedings(1203.6803)</a:t>
            </a:r>
          </a:p>
          <a:p>
            <a:r>
              <a:rPr lang="en-US" sz="2400" dirty="0" smtClean="0"/>
              <a:t>Benchmarking for inclusive DIS cross sections</a:t>
            </a:r>
          </a:p>
          <a:p>
            <a:pPr lvl="1"/>
            <a:r>
              <a:rPr lang="en-US" sz="2000" dirty="0"/>
              <a:t>w</a:t>
            </a:r>
            <a:r>
              <a:rPr lang="en-US" sz="2000" dirty="0" smtClean="0"/>
              <a:t>ith S. </a:t>
            </a:r>
            <a:r>
              <a:rPr lang="en-US" sz="2000" dirty="0" err="1" smtClean="0"/>
              <a:t>Alekhin</a:t>
            </a:r>
            <a:r>
              <a:rPr lang="en-US" sz="2000" dirty="0" smtClean="0"/>
              <a:t>, A. </a:t>
            </a:r>
            <a:r>
              <a:rPr lang="en-US" sz="2000" dirty="0" err="1" smtClean="0"/>
              <a:t>Glazov</a:t>
            </a:r>
            <a:r>
              <a:rPr lang="en-US" sz="2000" dirty="0" smtClean="0"/>
              <a:t>, A. </a:t>
            </a:r>
            <a:r>
              <a:rPr lang="en-US" sz="2000" dirty="0" err="1" smtClean="0"/>
              <a:t>Guffanti</a:t>
            </a:r>
            <a:r>
              <a:rPr lang="en-US" sz="2000" dirty="0" smtClean="0"/>
              <a:t>, P. </a:t>
            </a:r>
            <a:r>
              <a:rPr lang="en-US" sz="2000" dirty="0" err="1" smtClean="0"/>
              <a:t>Nadolsky</a:t>
            </a:r>
            <a:r>
              <a:rPr lang="en-US" sz="2000" dirty="0" smtClean="0"/>
              <a:t>, and J. </a:t>
            </a:r>
            <a:r>
              <a:rPr lang="en-US" sz="2000" dirty="0" err="1" smtClean="0"/>
              <a:t>Rojo</a:t>
            </a:r>
            <a:endParaRPr lang="en-US" sz="2000" dirty="0" smtClean="0"/>
          </a:p>
          <a:p>
            <a:pPr lvl="1"/>
            <a:r>
              <a:rPr lang="en-US" sz="2000" dirty="0"/>
              <a:t>e</a:t>
            </a:r>
            <a:r>
              <a:rPr lang="en-US" sz="2000" dirty="0" smtClean="0"/>
              <a:t>xcellent agreement observed </a:t>
            </a:r>
          </a:p>
          <a:p>
            <a:r>
              <a:rPr lang="en-US" sz="2400" dirty="0" smtClean="0"/>
              <a:t>Benchmark comparison of NLO jet cross sections</a:t>
            </a:r>
          </a:p>
          <a:p>
            <a:pPr lvl="1"/>
            <a:r>
              <a:rPr lang="en-US" sz="2000" dirty="0" smtClean="0"/>
              <a:t>J. </a:t>
            </a:r>
            <a:r>
              <a:rPr lang="en-US" sz="2000" dirty="0" err="1" smtClean="0"/>
              <a:t>Gao</a:t>
            </a:r>
            <a:r>
              <a:rPr lang="en-US" sz="2000" dirty="0" smtClean="0"/>
              <a:t>, Z. Liang, H.-L. Lai, P. </a:t>
            </a:r>
            <a:r>
              <a:rPr lang="en-US" sz="2000" dirty="0" err="1" smtClean="0"/>
              <a:t>Nadolsky</a:t>
            </a:r>
            <a:r>
              <a:rPr lang="en-US" sz="2000" dirty="0" smtClean="0"/>
              <a:t>, D. </a:t>
            </a:r>
            <a:r>
              <a:rPr lang="en-US" sz="2000" dirty="0" err="1" smtClean="0"/>
              <a:t>Soper</a:t>
            </a:r>
            <a:r>
              <a:rPr lang="en-US" sz="2000" dirty="0" smtClean="0"/>
              <a:t>, C.-P. Yuan</a:t>
            </a:r>
          </a:p>
          <a:p>
            <a:pPr lvl="1"/>
            <a:r>
              <a:rPr lang="en-US" sz="2000" dirty="0"/>
              <a:t>c</a:t>
            </a:r>
            <a:r>
              <a:rPr lang="en-US" sz="2000" dirty="0" smtClean="0"/>
              <a:t>ompare EKS results with </a:t>
            </a:r>
            <a:r>
              <a:rPr lang="en-US" sz="2000" dirty="0" err="1" smtClean="0"/>
              <a:t>FastNLO</a:t>
            </a:r>
            <a:r>
              <a:rPr lang="en-US" sz="2000" dirty="0" smtClean="0"/>
              <a:t> (NLOJET++)</a:t>
            </a:r>
          </a:p>
          <a:p>
            <a:pPr lvl="1"/>
            <a:r>
              <a:rPr lang="en-US" sz="2000" dirty="0"/>
              <a:t>e</a:t>
            </a:r>
            <a:r>
              <a:rPr lang="en-US" sz="2000" dirty="0" smtClean="0"/>
              <a:t>xcellent agreement between the two if care is taken on settings for jet algorithm, recombination scheme, QCD scale choices</a:t>
            </a:r>
            <a:endParaRPr lang="en-US" sz="2000" dirty="0"/>
          </a:p>
        </p:txBody>
      </p:sp>
    </p:spTree>
    <p:extLst>
      <p:ext uri="{BB962C8B-B14F-4D97-AF65-F5344CB8AC3E}">
        <p14:creationId xmlns:p14="http://schemas.microsoft.com/office/powerpoint/2010/main" val="141876410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228600"/>
            <a:ext cx="5780088" cy="603250"/>
          </a:xfrm>
        </p:spPr>
        <p:txBody>
          <a:bodyPr/>
          <a:lstStyle/>
          <a:p>
            <a:r>
              <a:rPr lang="en-US" dirty="0" smtClean="0"/>
              <a:t>The future looks bright</a:t>
            </a:r>
            <a:endParaRPr lang="en-US" dirty="0"/>
          </a:p>
        </p:txBody>
      </p:sp>
      <p:sp>
        <p:nvSpPr>
          <p:cNvPr id="5" name="Content Placeholder 4"/>
          <p:cNvSpPr>
            <a:spLocks noGrp="1"/>
          </p:cNvSpPr>
          <p:nvPr>
            <p:ph sz="half" idx="1"/>
          </p:nvPr>
        </p:nvSpPr>
        <p:spPr>
          <a:xfrm>
            <a:off x="533400" y="990600"/>
            <a:ext cx="3962400" cy="5087937"/>
          </a:xfrm>
        </p:spPr>
        <p:txBody>
          <a:bodyPr/>
          <a:lstStyle/>
          <a:p>
            <a:r>
              <a:rPr lang="en-US" sz="1800" dirty="0"/>
              <a:t>New data from HERA and from the LHC should improve understanding of PDF uncertainties for Higgs cross sections</a:t>
            </a:r>
          </a:p>
          <a:p>
            <a:pPr lvl="1"/>
            <a:r>
              <a:rPr lang="en-US" sz="1600" dirty="0" smtClean="0"/>
              <a:t>we should use as input all relevant high-statistics LHC data</a:t>
            </a:r>
          </a:p>
          <a:p>
            <a:pPr lvl="2"/>
            <a:r>
              <a:rPr lang="en-US" sz="1600" dirty="0">
                <a:solidFill>
                  <a:srgbClr val="FF00FF"/>
                </a:solidFill>
              </a:rPr>
              <a:t>e</a:t>
            </a:r>
            <a:r>
              <a:rPr lang="en-US" sz="1600" dirty="0" smtClean="0">
                <a:solidFill>
                  <a:srgbClr val="FF00FF"/>
                </a:solidFill>
              </a:rPr>
              <a:t>.g. inclusive photon production, </a:t>
            </a:r>
            <a:r>
              <a:rPr lang="en-US" sz="1600" dirty="0" err="1" smtClean="0">
                <a:solidFill>
                  <a:srgbClr val="FF00FF"/>
                </a:solidFill>
              </a:rPr>
              <a:t>photon+jet</a:t>
            </a:r>
            <a:r>
              <a:rPr lang="en-US" sz="1600" dirty="0" smtClean="0">
                <a:solidFill>
                  <a:srgbClr val="FF00FF"/>
                </a:solidFill>
              </a:rPr>
              <a:t>, </a:t>
            </a:r>
            <a:r>
              <a:rPr lang="en-US" sz="1600" dirty="0" err="1" smtClean="0">
                <a:solidFill>
                  <a:srgbClr val="FF00FF"/>
                </a:solidFill>
              </a:rPr>
              <a:t>W+c</a:t>
            </a:r>
            <a:r>
              <a:rPr lang="en-US" sz="1600" dirty="0" smtClean="0">
                <a:solidFill>
                  <a:srgbClr val="FF00FF"/>
                </a:solidFill>
              </a:rPr>
              <a:t>, </a:t>
            </a:r>
            <a:r>
              <a:rPr lang="en-US" sz="1600" dirty="0" err="1" smtClean="0">
                <a:solidFill>
                  <a:srgbClr val="FF00FF"/>
                </a:solidFill>
              </a:rPr>
              <a:t>Drell</a:t>
            </a:r>
            <a:r>
              <a:rPr lang="en-US" sz="1600" dirty="0" smtClean="0">
                <a:solidFill>
                  <a:srgbClr val="FF00FF"/>
                </a:solidFill>
              </a:rPr>
              <a:t>-Yan, single top and top pair production, …</a:t>
            </a:r>
          </a:p>
          <a:p>
            <a:pPr lvl="2"/>
            <a:r>
              <a:rPr lang="en-US" sz="1600" dirty="0">
                <a:solidFill>
                  <a:srgbClr val="FF00FF"/>
                </a:solidFill>
              </a:rPr>
              <a:t>r</a:t>
            </a:r>
            <a:r>
              <a:rPr lang="en-US" sz="1600" dirty="0" smtClean="0">
                <a:solidFill>
                  <a:srgbClr val="FF00FF"/>
                </a:solidFill>
              </a:rPr>
              <a:t>atios thereof at different center-of-mass energies</a:t>
            </a:r>
          </a:p>
          <a:p>
            <a:pPr lvl="2"/>
            <a:r>
              <a:rPr lang="en-US" sz="1600" dirty="0" smtClean="0">
                <a:solidFill>
                  <a:srgbClr val="FF00FF"/>
                </a:solidFill>
              </a:rPr>
              <a:t>this data must be reported with well-understood correlated systematic errors to be understood; also which errors are additive and which are multiplicative</a:t>
            </a:r>
          </a:p>
          <a:p>
            <a:r>
              <a:rPr lang="en-US" sz="1800" dirty="0" smtClean="0"/>
              <a:t>An </a:t>
            </a:r>
            <a:r>
              <a:rPr lang="en-US" sz="1800" dirty="0" err="1" smtClean="0"/>
              <a:t>LHeC</a:t>
            </a:r>
            <a:r>
              <a:rPr lang="en-US" sz="1800" dirty="0" smtClean="0"/>
              <a:t> will further improve our knowledge of PDFs, at both high and low </a:t>
            </a:r>
            <a:r>
              <a:rPr lang="en-US" sz="1800" dirty="0" smtClean="0">
                <a:solidFill>
                  <a:schemeClr val="accent2"/>
                </a:solidFill>
              </a:rPr>
              <a:t>x, as well as </a:t>
            </a:r>
            <a:r>
              <a:rPr lang="en-US" sz="1800" dirty="0" smtClean="0">
                <a:solidFill>
                  <a:schemeClr val="accent2"/>
                </a:solidFill>
                <a:latin typeface="Symbol" charset="2"/>
                <a:cs typeface="Symbol" charset="2"/>
              </a:rPr>
              <a:t>a</a:t>
            </a:r>
            <a:r>
              <a:rPr lang="en-US" sz="1800" baseline="-25000" dirty="0" smtClean="0">
                <a:solidFill>
                  <a:schemeClr val="accent2"/>
                </a:solidFill>
              </a:rPr>
              <a:t>s</a:t>
            </a:r>
            <a:endParaRPr lang="en-US" sz="1800" baseline="-25000" dirty="0">
              <a:solidFill>
                <a:schemeClr val="accent2"/>
              </a:solidFill>
            </a:endParaRPr>
          </a:p>
          <a:p>
            <a:endParaRPr lang="en-US" dirty="0"/>
          </a:p>
        </p:txBody>
      </p:sp>
      <p:pic>
        <p:nvPicPr>
          <p:cNvPr id="8" name="Picture 7"/>
          <p:cNvPicPr>
            <a:picLocks noChangeAspect="1"/>
          </p:cNvPicPr>
          <p:nvPr/>
        </p:nvPicPr>
        <p:blipFill>
          <a:blip r:embed="rId2"/>
          <a:stretch>
            <a:fillRect/>
          </a:stretch>
        </p:blipFill>
        <p:spPr>
          <a:xfrm>
            <a:off x="6019800" y="1143000"/>
            <a:ext cx="2971800" cy="2971800"/>
          </a:xfrm>
          <a:prstGeom prst="rect">
            <a:avLst/>
          </a:prstGeom>
        </p:spPr>
      </p:pic>
      <p:pic>
        <p:nvPicPr>
          <p:cNvPr id="6" name="Picture 5"/>
          <p:cNvPicPr>
            <a:picLocks noChangeAspect="1"/>
          </p:cNvPicPr>
          <p:nvPr/>
        </p:nvPicPr>
        <p:blipFill rotWithShape="1">
          <a:blip r:embed="rId3"/>
          <a:srcRect l="6938" t="41524" r="51585" b="18414"/>
          <a:stretch/>
        </p:blipFill>
        <p:spPr>
          <a:xfrm>
            <a:off x="5016408" y="4038600"/>
            <a:ext cx="4127592" cy="2819400"/>
          </a:xfrm>
          <a:prstGeom prst="rect">
            <a:avLst/>
          </a:prstGeom>
        </p:spPr>
      </p:pic>
    </p:spTree>
    <p:extLst>
      <p:ext uri="{BB962C8B-B14F-4D97-AF65-F5344CB8AC3E}">
        <p14:creationId xmlns:p14="http://schemas.microsoft.com/office/powerpoint/2010/main" val="47889386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5780088" cy="603250"/>
          </a:xfrm>
        </p:spPr>
        <p:txBody>
          <a:bodyPr/>
          <a:lstStyle/>
          <a:p>
            <a:r>
              <a:rPr lang="en-US" dirty="0" smtClean="0"/>
              <a:t>…and</a:t>
            </a:r>
            <a:endParaRPr lang="en-US" dirty="0"/>
          </a:p>
        </p:txBody>
      </p:sp>
      <p:sp>
        <p:nvSpPr>
          <p:cNvPr id="3" name="Content Placeholder 2"/>
          <p:cNvSpPr>
            <a:spLocks noGrp="1"/>
          </p:cNvSpPr>
          <p:nvPr>
            <p:ph sz="half" idx="1"/>
          </p:nvPr>
        </p:nvSpPr>
        <p:spPr>
          <a:xfrm>
            <a:off x="533399" y="1160463"/>
            <a:ext cx="7998009" cy="4706937"/>
          </a:xfrm>
        </p:spPr>
        <p:txBody>
          <a:bodyPr/>
          <a:lstStyle/>
          <a:p>
            <a:r>
              <a:rPr lang="en-US" sz="1800" dirty="0" smtClean="0"/>
              <a:t>Photon PDFs: photon PDFs can be larger than antiquark distributions at high x; the LHC is a </a:t>
            </a:r>
            <a:r>
              <a:rPr lang="en-US" sz="1800" dirty="0" err="1" smtClean="0">
                <a:latin typeface="Symbol" charset="2"/>
                <a:cs typeface="Symbol" charset="2"/>
              </a:rPr>
              <a:t>gg</a:t>
            </a:r>
            <a:r>
              <a:rPr lang="en-US" sz="1800" dirty="0" smtClean="0"/>
              <a:t> collider-&gt;Les </a:t>
            </a:r>
            <a:r>
              <a:rPr lang="en-US" sz="1800" dirty="0" err="1" smtClean="0"/>
              <a:t>Houches</a:t>
            </a:r>
            <a:r>
              <a:rPr lang="en-US" sz="1800" dirty="0" smtClean="0"/>
              <a:t> project</a:t>
            </a:r>
          </a:p>
          <a:p>
            <a:r>
              <a:rPr lang="en-US" sz="1800" dirty="0" smtClean="0"/>
              <a:t>Both CT and NNPDF are developing photon PDFs + QED corrections (so far only MRST2004QED available)</a:t>
            </a:r>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r>
              <a:rPr lang="en-US" sz="1800" dirty="0" smtClean="0"/>
              <a:t>…plus, at Les </a:t>
            </a:r>
            <a:r>
              <a:rPr lang="en-US" sz="1800" dirty="0" err="1" smtClean="0"/>
              <a:t>Houches</a:t>
            </a:r>
            <a:r>
              <a:rPr lang="en-US" sz="1800" dirty="0" smtClean="0"/>
              <a:t>,  a general re-visitation of QED and EWK corrections for 14 </a:t>
            </a:r>
            <a:r>
              <a:rPr lang="en-US" sz="1800" dirty="0" err="1" smtClean="0"/>
              <a:t>TeV</a:t>
            </a:r>
            <a:r>
              <a:rPr lang="en-US" sz="1800" dirty="0" smtClean="0"/>
              <a:t> cross sections, especially in the </a:t>
            </a:r>
            <a:r>
              <a:rPr lang="en-US" sz="1800" b="1" dirty="0" err="1" smtClean="0">
                <a:latin typeface="Noteworthy Light"/>
                <a:cs typeface="Noteworthy Light"/>
              </a:rPr>
              <a:t>Sudakov</a:t>
            </a:r>
            <a:r>
              <a:rPr lang="en-US" sz="1800" b="1" dirty="0" smtClean="0">
                <a:latin typeface="Noteworthy Light"/>
                <a:cs typeface="Noteworthy Light"/>
              </a:rPr>
              <a:t> Zone</a:t>
            </a:r>
            <a:endParaRPr lang="en-US" sz="1800" b="1" dirty="0">
              <a:latin typeface="Noteworthy Light"/>
              <a:cs typeface="Noteworthy Light"/>
            </a:endParaRPr>
          </a:p>
        </p:txBody>
      </p:sp>
      <p:pic>
        <p:nvPicPr>
          <p:cNvPr id="5" name="Picture 4"/>
          <p:cNvPicPr>
            <a:picLocks noChangeAspect="1"/>
          </p:cNvPicPr>
          <p:nvPr/>
        </p:nvPicPr>
        <p:blipFill rotWithShape="1">
          <a:blip r:embed="rId2"/>
          <a:srcRect l="4348" t="13998" r="8563" b="26320"/>
          <a:stretch/>
        </p:blipFill>
        <p:spPr>
          <a:xfrm>
            <a:off x="457200" y="2667000"/>
            <a:ext cx="5896597" cy="2911093"/>
          </a:xfrm>
          <a:prstGeom prst="rect">
            <a:avLst/>
          </a:prstGeom>
        </p:spPr>
      </p:pic>
    </p:spTree>
    <p:extLst>
      <p:ext uri="{BB962C8B-B14F-4D97-AF65-F5344CB8AC3E}">
        <p14:creationId xmlns:p14="http://schemas.microsoft.com/office/powerpoint/2010/main" val="30825700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5780088" cy="603250"/>
          </a:xfrm>
        </p:spPr>
        <p:txBody>
          <a:bodyPr/>
          <a:lstStyle/>
          <a:p>
            <a:r>
              <a:rPr lang="en-US" dirty="0" smtClean="0"/>
              <a:t>Advertisement</a:t>
            </a:r>
            <a:endParaRPr lang="en-US" dirty="0"/>
          </a:p>
        </p:txBody>
      </p:sp>
      <p:sp>
        <p:nvSpPr>
          <p:cNvPr id="5" name="Content Placeholder 4"/>
          <p:cNvSpPr>
            <a:spLocks noGrp="1"/>
          </p:cNvSpPr>
          <p:nvPr>
            <p:ph idx="1"/>
          </p:nvPr>
        </p:nvSpPr>
        <p:spPr>
          <a:xfrm>
            <a:off x="533400" y="990600"/>
            <a:ext cx="8077200" cy="5087937"/>
          </a:xfrm>
        </p:spPr>
        <p:txBody>
          <a:bodyPr/>
          <a:lstStyle/>
          <a:p>
            <a:r>
              <a:rPr lang="en-US" sz="2000" dirty="0" smtClean="0"/>
              <a:t>The Snowmass exercise is ongoing (in cooperation/conjunction with Les </a:t>
            </a:r>
            <a:r>
              <a:rPr lang="en-US" sz="2000" dirty="0" err="1" smtClean="0"/>
              <a:t>Houches</a:t>
            </a:r>
            <a:r>
              <a:rPr lang="en-US" sz="2000" dirty="0" smtClean="0"/>
              <a:t>). Of particular interest to this audience are QCD and EWK, and </a:t>
            </a:r>
            <a:r>
              <a:rPr lang="en-US" sz="2000" dirty="0" err="1" smtClean="0"/>
              <a:t>pQCD</a:t>
            </a:r>
            <a:r>
              <a:rPr lang="en-US" sz="2000" dirty="0" smtClean="0"/>
              <a:t> computing </a:t>
            </a:r>
          </a:p>
          <a:p>
            <a:r>
              <a:rPr lang="en-US" sz="2000" dirty="0" smtClean="0"/>
              <a:t>If you’re here tomorrow, please come to the meeting shown below</a:t>
            </a:r>
            <a:endParaRPr lang="en-US" sz="2000" dirty="0"/>
          </a:p>
        </p:txBody>
      </p:sp>
      <p:pic>
        <p:nvPicPr>
          <p:cNvPr id="6" name="Picture 5"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9" y="2454954"/>
            <a:ext cx="9144000" cy="4403046"/>
          </a:xfrm>
          <a:prstGeom prst="rect">
            <a:avLst/>
          </a:prstGeom>
        </p:spPr>
      </p:pic>
    </p:spTree>
    <p:extLst>
      <p:ext uri="{BB962C8B-B14F-4D97-AF65-F5344CB8AC3E}">
        <p14:creationId xmlns:p14="http://schemas.microsoft.com/office/powerpoint/2010/main" val="163762901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5780088" cy="603250"/>
          </a:xfrm>
        </p:spPr>
        <p:txBody>
          <a:bodyPr/>
          <a:lstStyle/>
          <a:p>
            <a:r>
              <a:rPr lang="en-US" dirty="0" smtClean="0"/>
              <a:t>Sheldon tackles 6-loops</a:t>
            </a:r>
            <a:endParaRPr lang="en-US" dirty="0"/>
          </a:p>
        </p:txBody>
      </p:sp>
      <p:pic>
        <p:nvPicPr>
          <p:cNvPr id="4" name="Picture 3" descr="6-loo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149769"/>
            <a:ext cx="8305800" cy="5466931"/>
          </a:xfrm>
          <a:prstGeom prst="rect">
            <a:avLst/>
          </a:prstGeom>
        </p:spPr>
      </p:pic>
    </p:spTree>
    <p:extLst>
      <p:ext uri="{BB962C8B-B14F-4D97-AF65-F5344CB8AC3E}">
        <p14:creationId xmlns:p14="http://schemas.microsoft.com/office/powerpoint/2010/main" val="265787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5780088" cy="603250"/>
          </a:xfrm>
        </p:spPr>
        <p:txBody>
          <a:bodyPr/>
          <a:lstStyle/>
          <a:p>
            <a:r>
              <a:rPr lang="en-US" dirty="0" smtClean="0"/>
              <a:t>Some PDF issues</a:t>
            </a:r>
            <a:endParaRPr lang="en-US" dirty="0"/>
          </a:p>
        </p:txBody>
      </p:sp>
      <p:sp>
        <p:nvSpPr>
          <p:cNvPr id="5" name="Content Placeholder 4"/>
          <p:cNvSpPr>
            <a:spLocks noGrp="1"/>
          </p:cNvSpPr>
          <p:nvPr>
            <p:ph idx="1"/>
          </p:nvPr>
        </p:nvSpPr>
        <p:spPr/>
        <p:txBody>
          <a:bodyPr/>
          <a:lstStyle/>
          <a:p>
            <a:r>
              <a:rPr lang="en-US" sz="2000" dirty="0" smtClean="0"/>
              <a:t>What is the current (and ultimate) uncertainty of the LHC beam energy, how does it affect uncertainties in cross section comparisons, and how might ratios of cross sections lead to more precise comparisons (taking into account correlations)? </a:t>
            </a:r>
          </a:p>
          <a:p>
            <a:r>
              <a:rPr lang="en-US" sz="2000" dirty="0" smtClean="0"/>
              <a:t>What sort of errors/uncertainties are present in using NNLO PDFs with NNLO+NNLL predictions (i.e. do we need </a:t>
            </a:r>
            <a:r>
              <a:rPr lang="en-US" sz="2000" dirty="0" err="1" smtClean="0"/>
              <a:t>resummed</a:t>
            </a:r>
            <a:r>
              <a:rPr lang="en-US" sz="2000" dirty="0" smtClean="0"/>
              <a:t> PDFs); what sort of errors/uncertainties </a:t>
            </a:r>
            <a:r>
              <a:rPr lang="en-US" sz="2000" dirty="0" err="1" smtClean="0"/>
              <a:t>wold</a:t>
            </a:r>
            <a:r>
              <a:rPr lang="en-US" sz="2000" dirty="0" smtClean="0"/>
              <a:t> be present if NNLO PDFs were used with a NNNLO prediction for </a:t>
            </a:r>
            <a:r>
              <a:rPr lang="en-US" sz="2000" dirty="0" err="1" smtClean="0"/>
              <a:t>ggF</a:t>
            </a:r>
            <a:r>
              <a:rPr lang="en-US" sz="2000" dirty="0" smtClean="0"/>
              <a:t>?</a:t>
            </a:r>
          </a:p>
          <a:p>
            <a:r>
              <a:rPr lang="en-US" sz="2000" dirty="0" smtClean="0"/>
              <a:t>Revisiting theory uncertainties in PDF determination, i.e. scale choice for processes such as inclusive jet production</a:t>
            </a:r>
          </a:p>
          <a:p>
            <a:r>
              <a:rPr lang="en-US" sz="2000" dirty="0" smtClean="0"/>
              <a:t>…as well as issues regarding scale choices in LHC predictions (such as discussed in extra slides)</a:t>
            </a:r>
          </a:p>
          <a:p>
            <a:endParaRPr lang="en-US" sz="2000" dirty="0"/>
          </a:p>
        </p:txBody>
      </p:sp>
    </p:spTree>
    <p:extLst>
      <p:ext uri="{BB962C8B-B14F-4D97-AF65-F5344CB8AC3E}">
        <p14:creationId xmlns:p14="http://schemas.microsoft.com/office/powerpoint/2010/main" val="409104627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5780088" cy="603250"/>
          </a:xfrm>
        </p:spPr>
        <p:txBody>
          <a:bodyPr/>
          <a:lstStyle/>
          <a:p>
            <a:r>
              <a:rPr lang="en-US" dirty="0" smtClean="0"/>
              <a:t>Back to correlations</a:t>
            </a:r>
            <a:endParaRPr lang="en-US" dirty="0"/>
          </a:p>
        </p:txBody>
      </p:sp>
      <p:sp>
        <p:nvSpPr>
          <p:cNvPr id="3" name="Content Placeholder 2"/>
          <p:cNvSpPr>
            <a:spLocks noGrp="1"/>
          </p:cNvSpPr>
          <p:nvPr>
            <p:ph idx="1"/>
          </p:nvPr>
        </p:nvSpPr>
        <p:spPr>
          <a:xfrm>
            <a:off x="152400" y="1143000"/>
            <a:ext cx="2286000" cy="592137"/>
          </a:xfrm>
        </p:spPr>
        <p:txBody>
          <a:bodyPr/>
          <a:lstStyle/>
          <a:p>
            <a:r>
              <a:rPr lang="en-US" sz="1800" dirty="0" smtClean="0"/>
              <a:t>A 126 Higgs produced through </a:t>
            </a:r>
            <a:r>
              <a:rPr lang="en-US" sz="1800" dirty="0" err="1" smtClean="0"/>
              <a:t>ggF</a:t>
            </a:r>
            <a:r>
              <a:rPr lang="en-US" sz="1800" dirty="0" smtClean="0"/>
              <a:t> is strongly correlated with the gluon distribution in the x-range around </a:t>
            </a:r>
            <a:r>
              <a:rPr lang="en-US" sz="1800" dirty="0" err="1" smtClean="0"/>
              <a:t>m</a:t>
            </a:r>
            <a:r>
              <a:rPr lang="en-US" sz="1800" baseline="-25000" dirty="0" err="1" smtClean="0"/>
              <a:t>Higgs</a:t>
            </a:r>
            <a:r>
              <a:rPr lang="en-US" sz="1800" dirty="0" smtClean="0"/>
              <a:t>/</a:t>
            </a:r>
            <a:r>
              <a:rPr lang="en-US" sz="1800" dirty="0" err="1" smtClean="0"/>
              <a:t>sqrt</a:t>
            </a:r>
            <a:r>
              <a:rPr lang="en-US" sz="1800" dirty="0" smtClean="0"/>
              <a:t>(s)</a:t>
            </a:r>
          </a:p>
          <a:p>
            <a:pPr lvl="1"/>
            <a:r>
              <a:rPr lang="en-US" sz="1600" dirty="0"/>
              <a:t>a</a:t>
            </a:r>
            <a:r>
              <a:rPr lang="en-US" sz="1600" dirty="0" smtClean="0"/>
              <a:t>nd anti-correlated with the higher x gluon distribution</a:t>
            </a:r>
          </a:p>
          <a:p>
            <a:r>
              <a:rPr lang="en-US" sz="1800" dirty="0" smtClean="0"/>
              <a:t>The correlation is the same whether LO or NLO (or NNLO) matrix elements are used</a:t>
            </a:r>
            <a:endParaRPr lang="en-US" sz="1800" dirty="0"/>
          </a:p>
        </p:txBody>
      </p:sp>
      <p:pic>
        <p:nvPicPr>
          <p:cNvPr id="4" name="Picture 3"/>
          <p:cNvPicPr>
            <a:picLocks noChangeAspect="1"/>
          </p:cNvPicPr>
          <p:nvPr/>
        </p:nvPicPr>
        <p:blipFill rotWithShape="1">
          <a:blip r:embed="rId2"/>
          <a:srcRect l="24733" r="23139" b="14882"/>
          <a:stretch/>
        </p:blipFill>
        <p:spPr>
          <a:xfrm>
            <a:off x="2423292" y="1143000"/>
            <a:ext cx="6381931" cy="5723939"/>
          </a:xfrm>
          <a:prstGeom prst="rect">
            <a:avLst/>
          </a:prstGeom>
        </p:spPr>
      </p:pic>
      <p:sp>
        <p:nvSpPr>
          <p:cNvPr id="5" name="TextBox 4"/>
          <p:cNvSpPr txBox="1"/>
          <p:nvPr/>
        </p:nvSpPr>
        <p:spPr>
          <a:xfrm>
            <a:off x="2819400" y="1143000"/>
            <a:ext cx="6331180" cy="338554"/>
          </a:xfrm>
          <a:prstGeom prst="rect">
            <a:avLst/>
          </a:prstGeom>
          <a:noFill/>
        </p:spPr>
        <p:txBody>
          <a:bodyPr wrap="none" rtlCol="0">
            <a:spAutoFit/>
          </a:bodyPr>
          <a:lstStyle/>
          <a:p>
            <a:r>
              <a:rPr lang="en-US" dirty="0" smtClean="0"/>
              <a:t>using CT10NNLO PDFs: Jun </a:t>
            </a:r>
            <a:r>
              <a:rPr lang="en-US" dirty="0" err="1" smtClean="0"/>
              <a:t>Gao</a:t>
            </a:r>
            <a:r>
              <a:rPr lang="en-US" dirty="0" smtClean="0"/>
              <a:t> and </a:t>
            </a:r>
            <a:r>
              <a:rPr lang="en-US" dirty="0" err="1" smtClean="0"/>
              <a:t>Pavel</a:t>
            </a:r>
            <a:r>
              <a:rPr lang="en-US" dirty="0" smtClean="0"/>
              <a:t> </a:t>
            </a:r>
            <a:r>
              <a:rPr lang="en-US" dirty="0" err="1" smtClean="0"/>
              <a:t>Nadolsky</a:t>
            </a:r>
            <a:r>
              <a:rPr lang="en-US" dirty="0" smtClean="0"/>
              <a:t> (preliminary)</a:t>
            </a:r>
            <a:endParaRPr lang="en-US" dirty="0"/>
          </a:p>
        </p:txBody>
      </p:sp>
    </p:spTree>
    <p:extLst>
      <p:ext uri="{BB962C8B-B14F-4D97-AF65-F5344CB8AC3E}">
        <p14:creationId xmlns:p14="http://schemas.microsoft.com/office/powerpoint/2010/main" val="12724801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28600"/>
            <a:ext cx="5780088" cy="603250"/>
          </a:xfrm>
        </p:spPr>
        <p:txBody>
          <a:bodyPr/>
          <a:lstStyle/>
          <a:p>
            <a:r>
              <a:rPr lang="en-US" dirty="0" smtClean="0"/>
              <a:t>Correlations</a:t>
            </a:r>
            <a:endParaRPr lang="en-US" dirty="0"/>
          </a:p>
        </p:txBody>
      </p:sp>
      <p:sp>
        <p:nvSpPr>
          <p:cNvPr id="3" name="Content Placeholder 2"/>
          <p:cNvSpPr>
            <a:spLocks noGrp="1"/>
          </p:cNvSpPr>
          <p:nvPr>
            <p:ph idx="1"/>
          </p:nvPr>
        </p:nvSpPr>
        <p:spPr>
          <a:xfrm>
            <a:off x="381000" y="1066800"/>
            <a:ext cx="2819400" cy="5087937"/>
          </a:xfrm>
        </p:spPr>
        <p:txBody>
          <a:bodyPr/>
          <a:lstStyle/>
          <a:p>
            <a:r>
              <a:rPr lang="en-US" sz="1800" dirty="0" smtClean="0"/>
              <a:t>The </a:t>
            </a:r>
            <a:r>
              <a:rPr lang="en-US" sz="1800" dirty="0" err="1" smtClean="0"/>
              <a:t>ggF</a:t>
            </a:r>
            <a:r>
              <a:rPr lang="en-US" sz="1800" dirty="0" smtClean="0"/>
              <a:t> Higgs cross section at 7 </a:t>
            </a:r>
            <a:r>
              <a:rPr lang="en-US" sz="1800" dirty="0" err="1" smtClean="0"/>
              <a:t>TeV</a:t>
            </a:r>
            <a:r>
              <a:rPr lang="en-US" sz="1800" dirty="0" smtClean="0"/>
              <a:t> depends primarily on a few eigenvectors, presumably relating to the low x gluon distribution</a:t>
            </a:r>
          </a:p>
          <a:p>
            <a:pPr lvl="1"/>
            <a:r>
              <a:rPr lang="en-US" sz="1600" dirty="0" smtClean="0"/>
              <a:t>I haven’t had a chance to check yet exactly what the PDF components are</a:t>
            </a:r>
          </a:p>
          <a:p>
            <a:r>
              <a:rPr lang="en-US" sz="1800" dirty="0" smtClean="0"/>
              <a:t>You can also effectively directly probe the PDF direction sensitive to the Higgs cross section using the Lagrange Multiplier technique</a:t>
            </a:r>
          </a:p>
          <a:p>
            <a:pPr lvl="1"/>
            <a:r>
              <a:rPr lang="en-US" sz="1600" dirty="0"/>
              <a:t>s</a:t>
            </a:r>
            <a:r>
              <a:rPr lang="en-US" sz="1600" dirty="0" smtClean="0"/>
              <a:t>tudy in progress</a:t>
            </a:r>
            <a:endParaRPr lang="en-US" sz="1600" dirty="0"/>
          </a:p>
        </p:txBody>
      </p:sp>
      <p:pic>
        <p:nvPicPr>
          <p:cNvPr id="4" name="Picture 3"/>
          <p:cNvPicPr>
            <a:picLocks noChangeAspect="1"/>
          </p:cNvPicPr>
          <p:nvPr/>
        </p:nvPicPr>
        <p:blipFill rotWithShape="1">
          <a:blip r:embed="rId2"/>
          <a:srcRect l="2823" r="10663"/>
          <a:stretch/>
        </p:blipFill>
        <p:spPr>
          <a:xfrm>
            <a:off x="4045589" y="1219200"/>
            <a:ext cx="4665041" cy="2895600"/>
          </a:xfrm>
          <a:prstGeom prst="rect">
            <a:avLst/>
          </a:prstGeom>
        </p:spPr>
      </p:pic>
      <p:sp>
        <p:nvSpPr>
          <p:cNvPr id="5" name="TextBox 4"/>
          <p:cNvSpPr txBox="1"/>
          <p:nvPr/>
        </p:nvSpPr>
        <p:spPr>
          <a:xfrm>
            <a:off x="5181600" y="1219200"/>
            <a:ext cx="1313481" cy="338554"/>
          </a:xfrm>
          <a:prstGeom prst="rect">
            <a:avLst/>
          </a:prstGeom>
          <a:noFill/>
        </p:spPr>
        <p:txBody>
          <a:bodyPr wrap="none" rtlCol="0">
            <a:spAutoFit/>
          </a:bodyPr>
          <a:lstStyle/>
          <a:p>
            <a:r>
              <a:rPr lang="en-US" dirty="0" smtClean="0"/>
              <a:t>CT10 NNLO</a:t>
            </a:r>
            <a:endParaRPr lang="en-US" dirty="0"/>
          </a:p>
        </p:txBody>
      </p:sp>
    </p:spTree>
    <p:extLst>
      <p:ext uri="{BB962C8B-B14F-4D97-AF65-F5344CB8AC3E}">
        <p14:creationId xmlns:p14="http://schemas.microsoft.com/office/powerpoint/2010/main" val="106528110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3675"/>
            <a:ext cx="7786688" cy="603250"/>
          </a:xfrm>
        </p:spPr>
        <p:txBody>
          <a:bodyPr/>
          <a:lstStyle/>
          <a:p>
            <a:r>
              <a:rPr lang="en-US" sz="3200" dirty="0" smtClean="0"/>
              <a:t>Correlations with the gluon</a:t>
            </a:r>
            <a:endParaRPr lang="en-US" sz="3200" dirty="0"/>
          </a:p>
        </p:txBody>
      </p:sp>
      <p:sp>
        <p:nvSpPr>
          <p:cNvPr id="3" name="Content Placeholder 2"/>
          <p:cNvSpPr>
            <a:spLocks noGrp="1"/>
          </p:cNvSpPr>
          <p:nvPr>
            <p:ph idx="1"/>
          </p:nvPr>
        </p:nvSpPr>
        <p:spPr>
          <a:xfrm>
            <a:off x="0" y="1143000"/>
            <a:ext cx="2133600" cy="668337"/>
          </a:xfrm>
        </p:spPr>
        <p:txBody>
          <a:bodyPr/>
          <a:lstStyle/>
          <a:p>
            <a:r>
              <a:rPr lang="en-US" sz="1800" dirty="0" smtClean="0"/>
              <a:t>Here are the experiments that are most sensitive to the gluon distribution (for CT10 NNLO but should be similar for other PDFs)</a:t>
            </a:r>
          </a:p>
          <a:p>
            <a:pPr lvl="1"/>
            <a:r>
              <a:rPr lang="en-US" sz="1600" dirty="0" smtClean="0"/>
              <a:t>HERA and the </a:t>
            </a:r>
            <a:r>
              <a:rPr lang="en-US" sz="1600" dirty="0" err="1" smtClean="0"/>
              <a:t>Tevatron</a:t>
            </a:r>
            <a:r>
              <a:rPr lang="en-US" sz="1600" dirty="0" smtClean="0"/>
              <a:t>/LHC jet experiments</a:t>
            </a:r>
          </a:p>
          <a:p>
            <a:pPr lvl="1"/>
            <a:endParaRPr lang="en-US" sz="1400" dirty="0"/>
          </a:p>
        </p:txBody>
      </p:sp>
      <p:pic>
        <p:nvPicPr>
          <p:cNvPr id="4" name="Picture 3"/>
          <p:cNvPicPr>
            <a:picLocks noChangeAspect="1"/>
          </p:cNvPicPr>
          <p:nvPr/>
        </p:nvPicPr>
        <p:blipFill rotWithShape="1">
          <a:blip r:embed="rId2"/>
          <a:srcRect l="15419" t="19531" r="16623" b="6404"/>
          <a:stretch/>
        </p:blipFill>
        <p:spPr>
          <a:xfrm>
            <a:off x="2057400" y="1046917"/>
            <a:ext cx="7086600" cy="5795862"/>
          </a:xfrm>
          <a:prstGeom prst="rect">
            <a:avLst/>
          </a:prstGeom>
        </p:spPr>
      </p:pic>
    </p:spTree>
    <p:extLst>
      <p:ext uri="{BB962C8B-B14F-4D97-AF65-F5344CB8AC3E}">
        <p14:creationId xmlns:p14="http://schemas.microsoft.com/office/powerpoint/2010/main" val="264957654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10488" cy="603250"/>
          </a:xfrm>
        </p:spPr>
        <p:txBody>
          <a:bodyPr/>
          <a:lstStyle/>
          <a:p>
            <a:r>
              <a:rPr lang="en-US" sz="2800" dirty="0" smtClean="0"/>
              <a:t>Correlations between jet data and the gluon</a:t>
            </a:r>
            <a:endParaRPr lang="en-US" sz="2800" dirty="0"/>
          </a:p>
        </p:txBody>
      </p:sp>
      <p:sp>
        <p:nvSpPr>
          <p:cNvPr id="3" name="Content Placeholder 2"/>
          <p:cNvSpPr>
            <a:spLocks noGrp="1"/>
          </p:cNvSpPr>
          <p:nvPr>
            <p:ph idx="1"/>
          </p:nvPr>
        </p:nvSpPr>
        <p:spPr>
          <a:xfrm>
            <a:off x="533400" y="1160463"/>
            <a:ext cx="3124200" cy="1201737"/>
          </a:xfrm>
        </p:spPr>
        <p:txBody>
          <a:bodyPr/>
          <a:lstStyle/>
          <a:p>
            <a:r>
              <a:rPr lang="en-US" sz="2000" dirty="0" smtClean="0"/>
              <a:t>Correlations are shown for each data point for each cross section</a:t>
            </a:r>
          </a:p>
          <a:p>
            <a:r>
              <a:rPr lang="en-US" sz="2000" dirty="0" smtClean="0"/>
              <a:t>As expected, </a:t>
            </a:r>
            <a:r>
              <a:rPr lang="en-US" sz="2000" dirty="0" err="1" smtClean="0"/>
              <a:t>Tevatron</a:t>
            </a:r>
            <a:r>
              <a:rPr lang="en-US" sz="2000" dirty="0" smtClean="0"/>
              <a:t> jet cross sections are mostly strongly correlated with the high x gluon, LHC jet cross sections with the low x gluon</a:t>
            </a:r>
            <a:endParaRPr lang="en-US" sz="2000" dirty="0"/>
          </a:p>
        </p:txBody>
      </p:sp>
      <p:pic>
        <p:nvPicPr>
          <p:cNvPr id="4" name="Picture 3"/>
          <p:cNvPicPr>
            <a:picLocks noChangeAspect="1"/>
          </p:cNvPicPr>
          <p:nvPr/>
        </p:nvPicPr>
        <p:blipFill rotWithShape="1">
          <a:blip r:embed="rId2"/>
          <a:srcRect l="29441" t="11883" r="24138" b="16379"/>
          <a:stretch/>
        </p:blipFill>
        <p:spPr>
          <a:xfrm>
            <a:off x="3855726" y="1219200"/>
            <a:ext cx="5312647" cy="4419600"/>
          </a:xfrm>
          <a:prstGeom prst="rect">
            <a:avLst/>
          </a:prstGeom>
        </p:spPr>
      </p:pic>
    </p:spTree>
    <p:extLst>
      <p:ext uri="{BB962C8B-B14F-4D97-AF65-F5344CB8AC3E}">
        <p14:creationId xmlns:p14="http://schemas.microsoft.com/office/powerpoint/2010/main" val="115401553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1143000"/>
            <a:ext cx="2057400" cy="820737"/>
          </a:xfrm>
        </p:spPr>
        <p:txBody>
          <a:bodyPr/>
          <a:lstStyle/>
          <a:p>
            <a:r>
              <a:rPr lang="en-US" sz="1600" dirty="0" smtClean="0"/>
              <a:t>Currently, the HERA combined data provide the greatest constraint on the low x gluon distribution</a:t>
            </a:r>
          </a:p>
          <a:p>
            <a:r>
              <a:rPr lang="en-US" sz="1600" dirty="0" smtClean="0"/>
              <a:t>LHC jet data can provide a more important role, if the systematic errors can be reduced</a:t>
            </a:r>
          </a:p>
          <a:p>
            <a:r>
              <a:rPr lang="en-US" sz="1600" dirty="0" smtClean="0"/>
              <a:t>The completion of the NNLO inclusive jet cross section calculation is also crucial to reduce the theoretical uncertainty</a:t>
            </a:r>
            <a:endParaRPr lang="en-US" sz="1600" dirty="0"/>
          </a:p>
        </p:txBody>
      </p:sp>
      <p:pic>
        <p:nvPicPr>
          <p:cNvPr id="4" name="Picture 3"/>
          <p:cNvPicPr>
            <a:picLocks noChangeAspect="1"/>
          </p:cNvPicPr>
          <p:nvPr/>
        </p:nvPicPr>
        <p:blipFill rotWithShape="1">
          <a:blip r:embed="rId3"/>
          <a:srcRect l="8376" t="20244" r="16243" b="6404"/>
          <a:stretch/>
        </p:blipFill>
        <p:spPr>
          <a:xfrm>
            <a:off x="2277935" y="1791691"/>
            <a:ext cx="6888988" cy="5030456"/>
          </a:xfrm>
          <a:prstGeom prst="rect">
            <a:avLst/>
          </a:prstGeom>
        </p:spPr>
      </p:pic>
      <p:pic>
        <p:nvPicPr>
          <p:cNvPr id="5" name="Picture 4"/>
          <p:cNvPicPr>
            <a:picLocks noChangeAspect="1"/>
          </p:cNvPicPr>
          <p:nvPr/>
        </p:nvPicPr>
        <p:blipFill rotWithShape="1">
          <a:blip r:embed="rId4"/>
          <a:srcRect l="16561" t="56309" r="13006" b="14014"/>
          <a:stretch/>
        </p:blipFill>
        <p:spPr>
          <a:xfrm>
            <a:off x="2744468" y="-19521"/>
            <a:ext cx="6436681" cy="2035221"/>
          </a:xfrm>
          <a:prstGeom prst="rect">
            <a:avLst/>
          </a:prstGeom>
        </p:spPr>
      </p:pic>
    </p:spTree>
    <p:extLst>
      <p:ext uri="{BB962C8B-B14F-4D97-AF65-F5344CB8AC3E}">
        <p14:creationId xmlns:p14="http://schemas.microsoft.com/office/powerpoint/2010/main" val="35422732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5780088" cy="603250"/>
          </a:xfrm>
        </p:spPr>
        <p:txBody>
          <a:bodyPr/>
          <a:lstStyle/>
          <a:p>
            <a:r>
              <a:rPr lang="en-US" dirty="0" smtClean="0"/>
              <a:t>Higgs Yellow Reports</a:t>
            </a:r>
            <a:endParaRPr lang="en-US" dirty="0"/>
          </a:p>
        </p:txBody>
      </p:sp>
      <p:pic>
        <p:nvPicPr>
          <p:cNvPr id="4" name="Picture 3"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4370779" cy="5715000"/>
          </a:xfrm>
          <a:prstGeom prst="rect">
            <a:avLst/>
          </a:prstGeom>
        </p:spPr>
      </p:pic>
      <p:pic>
        <p:nvPicPr>
          <p:cNvPr id="5" name="Picture 4"/>
          <p:cNvPicPr>
            <a:picLocks noChangeAspect="1"/>
          </p:cNvPicPr>
          <p:nvPr/>
        </p:nvPicPr>
        <p:blipFill rotWithShape="1">
          <a:blip r:embed="rId3"/>
          <a:srcRect t="26573" r="4977"/>
          <a:stretch/>
        </p:blipFill>
        <p:spPr>
          <a:xfrm>
            <a:off x="4343400" y="1295400"/>
            <a:ext cx="4598258" cy="5035643"/>
          </a:xfrm>
          <a:prstGeom prst="rect">
            <a:avLst/>
          </a:prstGeom>
        </p:spPr>
      </p:pic>
      <p:sp>
        <p:nvSpPr>
          <p:cNvPr id="6" name="TextBox 5"/>
          <p:cNvSpPr txBox="1"/>
          <p:nvPr/>
        </p:nvSpPr>
        <p:spPr>
          <a:xfrm>
            <a:off x="533400" y="5105400"/>
            <a:ext cx="2579853" cy="584776"/>
          </a:xfrm>
          <a:prstGeom prst="rect">
            <a:avLst/>
          </a:prstGeom>
          <a:noFill/>
        </p:spPr>
        <p:txBody>
          <a:bodyPr wrap="none" rtlCol="0">
            <a:spAutoFit/>
          </a:bodyPr>
          <a:lstStyle/>
          <a:p>
            <a:r>
              <a:rPr lang="en-US" dirty="0"/>
              <a:t>p</a:t>
            </a:r>
            <a:r>
              <a:rPr lang="en-US" dirty="0" smtClean="0"/>
              <a:t>aralleled 2010 PDF4LHC</a:t>
            </a:r>
          </a:p>
          <a:p>
            <a:r>
              <a:rPr lang="en-US" dirty="0" smtClean="0"/>
              <a:t>report</a:t>
            </a:r>
            <a:endParaRPr lang="en-US" dirty="0"/>
          </a:p>
        </p:txBody>
      </p:sp>
      <p:sp>
        <p:nvSpPr>
          <p:cNvPr id="7" name="TextBox 6"/>
          <p:cNvSpPr txBox="1"/>
          <p:nvPr/>
        </p:nvSpPr>
        <p:spPr>
          <a:xfrm>
            <a:off x="5029200" y="5257800"/>
            <a:ext cx="3605875" cy="584776"/>
          </a:xfrm>
          <a:prstGeom prst="rect">
            <a:avLst/>
          </a:prstGeom>
          <a:noFill/>
        </p:spPr>
        <p:txBody>
          <a:bodyPr wrap="none" rtlCol="0">
            <a:spAutoFit/>
          </a:bodyPr>
          <a:lstStyle/>
          <a:p>
            <a:r>
              <a:rPr lang="en-US" dirty="0"/>
              <a:t>m</a:t>
            </a:r>
            <a:r>
              <a:rPr lang="en-US" dirty="0" smtClean="0"/>
              <a:t>ore extensive use of PDF and cross</a:t>
            </a:r>
          </a:p>
          <a:p>
            <a:r>
              <a:rPr lang="en-US" dirty="0"/>
              <a:t>s</a:t>
            </a:r>
            <a:r>
              <a:rPr lang="en-US" dirty="0" smtClean="0"/>
              <a:t>ection correlations</a:t>
            </a:r>
            <a:endParaRPr lang="en-US" dirty="0"/>
          </a:p>
        </p:txBody>
      </p:sp>
    </p:spTree>
    <p:extLst>
      <p:ext uri="{BB962C8B-B14F-4D97-AF65-F5344CB8AC3E}">
        <p14:creationId xmlns:p14="http://schemas.microsoft.com/office/powerpoint/2010/main" val="364037891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5780088" cy="603250"/>
          </a:xfrm>
        </p:spPr>
        <p:txBody>
          <a:bodyPr/>
          <a:lstStyle/>
          <a:p>
            <a:r>
              <a:rPr lang="en-US" dirty="0" smtClean="0"/>
              <a:t>ATLAS 2010 jet data</a:t>
            </a:r>
            <a:endParaRPr lang="en-US" dirty="0"/>
          </a:p>
        </p:txBody>
      </p:sp>
      <p:pic>
        <p:nvPicPr>
          <p:cNvPr id="4" name="Picture 3"/>
          <p:cNvPicPr>
            <a:picLocks noChangeAspect="1"/>
          </p:cNvPicPr>
          <p:nvPr/>
        </p:nvPicPr>
        <p:blipFill rotWithShape="1">
          <a:blip r:embed="rId2"/>
          <a:srcRect l="10510" t="14017" r="17172" b="6957"/>
          <a:stretch/>
        </p:blipFill>
        <p:spPr>
          <a:xfrm>
            <a:off x="961020" y="1086982"/>
            <a:ext cx="7444867" cy="5771018"/>
          </a:xfrm>
          <a:prstGeom prst="rect">
            <a:avLst/>
          </a:prstGeom>
        </p:spPr>
      </p:pic>
    </p:spTree>
    <p:extLst>
      <p:ext uri="{BB962C8B-B14F-4D97-AF65-F5344CB8AC3E}">
        <p14:creationId xmlns:p14="http://schemas.microsoft.com/office/powerpoint/2010/main" val="344470169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49930"/>
            <a:ext cx="9144000" cy="2513150"/>
          </a:xfrm>
          <a:prstGeom prst="rect">
            <a:avLst/>
          </a:prstGeom>
        </p:spPr>
      </p:pic>
      <p:pic>
        <p:nvPicPr>
          <p:cNvPr id="6" name="Picture 5" descr="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5569569" cy="4051300"/>
          </a:xfrm>
          <a:prstGeom prst="rect">
            <a:avLst/>
          </a:prstGeom>
        </p:spPr>
      </p:pic>
      <p:pic>
        <p:nvPicPr>
          <p:cNvPr id="8" name="Picture 7" descr="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600200"/>
            <a:ext cx="4267200" cy="2171032"/>
          </a:xfrm>
          <a:prstGeom prst="rect">
            <a:avLst/>
          </a:prstGeom>
        </p:spPr>
      </p:pic>
      <p:sp>
        <p:nvSpPr>
          <p:cNvPr id="9" name="TextBox 8"/>
          <p:cNvSpPr txBox="1"/>
          <p:nvPr/>
        </p:nvSpPr>
        <p:spPr>
          <a:xfrm>
            <a:off x="4926379" y="1066800"/>
            <a:ext cx="4217621" cy="584776"/>
          </a:xfrm>
          <a:prstGeom prst="rect">
            <a:avLst/>
          </a:prstGeom>
          <a:noFill/>
        </p:spPr>
        <p:txBody>
          <a:bodyPr wrap="none" rtlCol="0">
            <a:spAutoFit/>
          </a:bodyPr>
          <a:lstStyle/>
          <a:p>
            <a:r>
              <a:rPr lang="en-US" dirty="0" smtClean="0"/>
              <a:t>Systematic error shifts for ATLAS jet data for</a:t>
            </a:r>
          </a:p>
          <a:p>
            <a:r>
              <a:rPr lang="en-US" dirty="0" smtClean="0"/>
              <a:t>CT10 and NNPDF2.3 NNLO</a:t>
            </a:r>
            <a:endParaRPr lang="en-US" dirty="0"/>
          </a:p>
        </p:txBody>
      </p:sp>
      <p:sp>
        <p:nvSpPr>
          <p:cNvPr id="10" name="TextBox 9"/>
          <p:cNvSpPr txBox="1"/>
          <p:nvPr/>
        </p:nvSpPr>
        <p:spPr>
          <a:xfrm>
            <a:off x="304800" y="4572000"/>
            <a:ext cx="2101156" cy="1323439"/>
          </a:xfrm>
          <a:prstGeom prst="rect">
            <a:avLst/>
          </a:prstGeom>
          <a:noFill/>
        </p:spPr>
        <p:txBody>
          <a:bodyPr wrap="none" rtlCol="0">
            <a:spAutoFit/>
          </a:bodyPr>
          <a:lstStyle/>
          <a:p>
            <a:r>
              <a:rPr lang="en-US" dirty="0">
                <a:latin typeface="Symbol" charset="2"/>
                <a:cs typeface="Symbol" charset="2"/>
              </a:rPr>
              <a:t>c</a:t>
            </a:r>
            <a:r>
              <a:rPr lang="en-US" baseline="30000" dirty="0" smtClean="0"/>
              <a:t>2</a:t>
            </a:r>
            <a:r>
              <a:rPr lang="en-US" dirty="0" smtClean="0"/>
              <a:t> for all PDFs</a:t>
            </a:r>
          </a:p>
          <a:p>
            <a:r>
              <a:rPr lang="en-US" dirty="0"/>
              <a:t>a</a:t>
            </a:r>
            <a:r>
              <a:rPr lang="en-US" dirty="0" smtClean="0"/>
              <a:t>re good (too good?)</a:t>
            </a:r>
          </a:p>
          <a:p>
            <a:r>
              <a:rPr lang="en-US" dirty="0" smtClean="0"/>
              <a:t>2010 data not</a:t>
            </a:r>
          </a:p>
          <a:p>
            <a:r>
              <a:rPr lang="en-US" dirty="0"/>
              <a:t>c</a:t>
            </a:r>
            <a:r>
              <a:rPr lang="en-US" dirty="0" smtClean="0"/>
              <a:t>onstraining for </a:t>
            </a:r>
          </a:p>
          <a:p>
            <a:r>
              <a:rPr lang="en-US" dirty="0" smtClean="0"/>
              <a:t>PDF fits? </a:t>
            </a:r>
            <a:endParaRPr lang="en-US" dirty="0"/>
          </a:p>
        </p:txBody>
      </p:sp>
      <p:sp>
        <p:nvSpPr>
          <p:cNvPr id="11" name="TextBox 10"/>
          <p:cNvSpPr txBox="1"/>
          <p:nvPr/>
        </p:nvSpPr>
        <p:spPr>
          <a:xfrm>
            <a:off x="5257800" y="3657600"/>
            <a:ext cx="3776695" cy="584776"/>
          </a:xfrm>
          <a:prstGeom prst="rect">
            <a:avLst/>
          </a:prstGeom>
          <a:noFill/>
        </p:spPr>
        <p:txBody>
          <a:bodyPr wrap="none" rtlCol="0">
            <a:spAutoFit/>
          </a:bodyPr>
          <a:lstStyle/>
          <a:p>
            <a:r>
              <a:rPr lang="en-US" dirty="0">
                <a:solidFill>
                  <a:srgbClr val="0000FF"/>
                </a:solidFill>
              </a:rPr>
              <a:t>a</a:t>
            </a:r>
            <a:r>
              <a:rPr lang="en-US" dirty="0" smtClean="0">
                <a:solidFill>
                  <a:srgbClr val="0000FF"/>
                </a:solidFill>
              </a:rPr>
              <a:t>lso important to check that no</a:t>
            </a:r>
          </a:p>
          <a:p>
            <a:r>
              <a:rPr lang="en-US" dirty="0">
                <a:solidFill>
                  <a:srgbClr val="0000FF"/>
                </a:solidFill>
              </a:rPr>
              <a:t>m</a:t>
            </a:r>
            <a:r>
              <a:rPr lang="en-US" dirty="0" smtClean="0">
                <a:solidFill>
                  <a:srgbClr val="0000FF"/>
                </a:solidFill>
              </a:rPr>
              <a:t>ajor systematic errors need large shift</a:t>
            </a:r>
            <a:endParaRPr lang="en-US" dirty="0">
              <a:solidFill>
                <a:srgbClr val="0000FF"/>
              </a:solidFill>
            </a:endParaRPr>
          </a:p>
        </p:txBody>
      </p:sp>
    </p:spTree>
    <p:extLst>
      <p:ext uri="{BB962C8B-B14F-4D97-AF65-F5344CB8AC3E}">
        <p14:creationId xmlns:p14="http://schemas.microsoft.com/office/powerpoint/2010/main" val="118613262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951" y="193675"/>
            <a:ext cx="5780088" cy="603250"/>
          </a:xfrm>
        </p:spPr>
        <p:txBody>
          <a:bodyPr/>
          <a:lstStyle/>
          <a:p>
            <a:r>
              <a:rPr lang="en-US" dirty="0" smtClean="0"/>
              <a:t>Scale uncertainty</a:t>
            </a:r>
            <a:endParaRPr lang="en-US" dirty="0"/>
          </a:p>
        </p:txBody>
      </p:sp>
      <p:sp>
        <p:nvSpPr>
          <p:cNvPr id="3" name="Content Placeholder 2"/>
          <p:cNvSpPr>
            <a:spLocks noGrp="1"/>
          </p:cNvSpPr>
          <p:nvPr>
            <p:ph idx="1"/>
          </p:nvPr>
        </p:nvSpPr>
        <p:spPr/>
        <p:txBody>
          <a:bodyPr/>
          <a:lstStyle/>
          <a:p>
            <a:r>
              <a:rPr lang="en-US" sz="2000" dirty="0" smtClean="0"/>
              <a:t>The Higgs cross section depends on the renormalization scale </a:t>
            </a:r>
            <a:r>
              <a:rPr lang="en-US" sz="2000" dirty="0" err="1" smtClean="0">
                <a:latin typeface="Symbol" charset="2"/>
                <a:cs typeface="Symbol" charset="2"/>
              </a:rPr>
              <a:t>m</a:t>
            </a:r>
            <a:r>
              <a:rPr lang="en-US" sz="2000" baseline="-25000" dirty="0" err="1" smtClean="0"/>
              <a:t>R</a:t>
            </a:r>
            <a:r>
              <a:rPr lang="en-US" sz="2000" dirty="0" smtClean="0"/>
              <a:t> and factorization scale </a:t>
            </a:r>
            <a:r>
              <a:rPr lang="en-US" sz="2000" dirty="0" smtClean="0">
                <a:latin typeface="Symbol" charset="2"/>
                <a:cs typeface="Symbol" charset="2"/>
              </a:rPr>
              <a:t>m</a:t>
            </a:r>
            <a:r>
              <a:rPr lang="en-US" sz="2000" baseline="-25000" dirty="0" smtClean="0"/>
              <a:t>F</a:t>
            </a:r>
          </a:p>
          <a:p>
            <a:r>
              <a:rPr lang="en-US" sz="2000" dirty="0" smtClean="0"/>
              <a:t>Consider default values for these two scales, </a:t>
            </a:r>
            <a:r>
              <a:rPr lang="en-US" sz="2000" dirty="0" err="1" smtClean="0">
                <a:latin typeface="Symbol" charset="2"/>
                <a:cs typeface="Symbol" charset="2"/>
              </a:rPr>
              <a:t>m</a:t>
            </a:r>
            <a:r>
              <a:rPr lang="en-US" sz="2000" baseline="-25000" dirty="0" err="1" smtClean="0"/>
              <a:t>o,F</a:t>
            </a:r>
            <a:r>
              <a:rPr lang="en-US" sz="2000" baseline="-25000" dirty="0" smtClean="0"/>
              <a:t> </a:t>
            </a:r>
            <a:r>
              <a:rPr lang="en-US" sz="2000" dirty="0" smtClean="0"/>
              <a:t>and </a:t>
            </a:r>
            <a:r>
              <a:rPr lang="en-US" sz="2000" dirty="0" err="1" smtClean="0">
                <a:latin typeface="Symbol" charset="2"/>
                <a:cs typeface="Symbol" charset="2"/>
              </a:rPr>
              <a:t>m</a:t>
            </a:r>
            <a:r>
              <a:rPr lang="en-US" sz="2000" baseline="-25000" dirty="0" err="1" smtClean="0"/>
              <a:t>o,R</a:t>
            </a:r>
            <a:r>
              <a:rPr lang="en-US" sz="2000" baseline="-25000" dirty="0" smtClean="0"/>
              <a:t> </a:t>
            </a:r>
            <a:r>
              <a:rPr lang="en-US" sz="2000" dirty="0" smtClean="0"/>
              <a:t>and expand around these values</a:t>
            </a:r>
          </a:p>
          <a:p>
            <a:r>
              <a:rPr lang="en-US" sz="2000" dirty="0" smtClean="0"/>
              <a:t>Can write the NLO Higgs cross section (actually any NLO cross section) near the reference scales as</a:t>
            </a:r>
          </a:p>
          <a:p>
            <a:endParaRPr lang="en-US" sz="2000" dirty="0"/>
          </a:p>
          <a:p>
            <a:endParaRPr lang="en-US" sz="2000" dirty="0" smtClean="0"/>
          </a:p>
          <a:p>
            <a:endParaRPr lang="en-US" sz="2000" dirty="0"/>
          </a:p>
          <a:p>
            <a:r>
              <a:rPr lang="en-US" sz="2000" dirty="0" smtClean="0"/>
              <a:t>…where the explicit logarithmic dependences have been factorized out; the b and c variables will depend on the kinematics</a:t>
            </a:r>
          </a:p>
          <a:p>
            <a:r>
              <a:rPr lang="en-US" sz="2000" dirty="0" smtClean="0"/>
              <a:t>In general, there will be a saddle point, where the local slope as a function of </a:t>
            </a:r>
            <a:r>
              <a:rPr lang="en-US" sz="2000" dirty="0" err="1" smtClean="0">
                <a:latin typeface="Symbol" charset="2"/>
                <a:cs typeface="Symbol" charset="2"/>
              </a:rPr>
              <a:t>m</a:t>
            </a:r>
            <a:r>
              <a:rPr lang="en-US" sz="2000" baseline="-25000" dirty="0" err="1" smtClean="0"/>
              <a:t>R</a:t>
            </a:r>
            <a:r>
              <a:rPr lang="en-US" sz="2000" dirty="0" err="1" smtClean="0"/>
              <a:t>,</a:t>
            </a:r>
            <a:r>
              <a:rPr lang="en-US" sz="2000" dirty="0" err="1" smtClean="0">
                <a:latin typeface="Symbol" charset="2"/>
                <a:cs typeface="Symbol" charset="2"/>
              </a:rPr>
              <a:t>m</a:t>
            </a:r>
            <a:r>
              <a:rPr lang="en-US" sz="2000" baseline="-25000" dirty="0" err="1" smtClean="0"/>
              <a:t>F</a:t>
            </a:r>
            <a:r>
              <a:rPr lang="en-US" sz="2000" dirty="0" smtClean="0"/>
              <a:t> is zero, i.e. the </a:t>
            </a:r>
            <a:r>
              <a:rPr lang="en-US" sz="2000" i="1" dirty="0" smtClean="0"/>
              <a:t>b’s</a:t>
            </a:r>
            <a:r>
              <a:rPr lang="en-US" sz="2000" dirty="0" smtClean="0"/>
              <a:t> vanish</a:t>
            </a:r>
          </a:p>
          <a:p>
            <a:r>
              <a:rPr lang="en-US" sz="2000" dirty="0" smtClean="0"/>
              <a:t>Around the saddle point, can write the scale dependence as</a:t>
            </a:r>
            <a:endParaRPr lang="en-US" sz="2000" dirty="0"/>
          </a:p>
          <a:p>
            <a:endParaRPr lang="en-US" sz="2000" dirty="0" smtClean="0"/>
          </a:p>
          <a:p>
            <a:endParaRPr lang="en-US" sz="2000" dirty="0"/>
          </a:p>
        </p:txBody>
      </p:sp>
      <p:graphicFrame>
        <p:nvGraphicFramePr>
          <p:cNvPr id="4" name="Object 3"/>
          <p:cNvGraphicFramePr>
            <a:graphicFrameLocks noChangeAspect="1"/>
          </p:cNvGraphicFramePr>
          <p:nvPr>
            <p:extLst>
              <p:ext uri="{D42A27DB-BD31-4B8C-83A1-F6EECF244321}">
                <p14:modId xmlns:p14="http://schemas.microsoft.com/office/powerpoint/2010/main" val="2617822412"/>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236" name="Equation" r:id="rId3" imgW="114300" imgH="165100" progId="Equation.3">
                  <p:embed/>
                </p:oleObj>
              </mc:Choice>
              <mc:Fallback>
                <p:oleObj name="Equation" r:id="rId3" imgW="114300" imgH="165100" progId="Equation.3">
                  <p:embed/>
                  <p:pic>
                    <p:nvPicPr>
                      <p:cNvPr id="0" name=""/>
                      <p:cNvPicPr/>
                      <p:nvPr/>
                    </p:nvPicPr>
                    <p:blipFill>
                      <a:blip r:embed="rId4"/>
                      <a:stretch>
                        <a:fillRect/>
                      </a:stretch>
                    </p:blipFill>
                    <p:spPr>
                      <a:xfrm>
                        <a:off x="4514850" y="3346450"/>
                        <a:ext cx="114300" cy="1651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63992613"/>
              </p:ext>
            </p:extLst>
          </p:nvPr>
        </p:nvGraphicFramePr>
        <p:xfrm>
          <a:off x="0" y="3339704"/>
          <a:ext cx="9144000" cy="740917"/>
        </p:xfrm>
        <a:graphic>
          <a:graphicData uri="http://schemas.openxmlformats.org/presentationml/2006/ole">
            <mc:AlternateContent xmlns:mc="http://schemas.openxmlformats.org/markup-compatibility/2006">
              <mc:Choice xmlns:v="urn:schemas-microsoft-com:vml" Requires="v">
                <p:oleObj spid="_x0000_s1237" name="Equation" r:id="rId5" imgW="6426200" imgH="520700" progId="Equation.3">
                  <p:embed/>
                </p:oleObj>
              </mc:Choice>
              <mc:Fallback>
                <p:oleObj name="Equation" r:id="rId5" imgW="6426200" imgH="520700" progId="Equation.3">
                  <p:embed/>
                  <p:pic>
                    <p:nvPicPr>
                      <p:cNvPr id="0" name=""/>
                      <p:cNvPicPr/>
                      <p:nvPr/>
                    </p:nvPicPr>
                    <p:blipFill>
                      <a:blip r:embed="rId6"/>
                      <a:stretch>
                        <a:fillRect/>
                      </a:stretch>
                    </p:blipFill>
                    <p:spPr>
                      <a:xfrm>
                        <a:off x="0" y="3339704"/>
                        <a:ext cx="9144000" cy="74091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02978571"/>
              </p:ext>
            </p:extLst>
          </p:nvPr>
        </p:nvGraphicFramePr>
        <p:xfrm>
          <a:off x="917443" y="6007216"/>
          <a:ext cx="7061364" cy="761884"/>
        </p:xfrm>
        <a:graphic>
          <a:graphicData uri="http://schemas.openxmlformats.org/presentationml/2006/ole">
            <mc:AlternateContent xmlns:mc="http://schemas.openxmlformats.org/markup-compatibility/2006">
              <mc:Choice xmlns:v="urn:schemas-microsoft-com:vml" Requires="v">
                <p:oleObj spid="_x0000_s1238" name="Equation" r:id="rId7" imgW="4826000" imgH="520700" progId="Equation.3">
                  <p:embed/>
                </p:oleObj>
              </mc:Choice>
              <mc:Fallback>
                <p:oleObj name="Equation" r:id="rId7" imgW="4826000" imgH="520700" progId="Equation.3">
                  <p:embed/>
                  <p:pic>
                    <p:nvPicPr>
                      <p:cNvPr id="0" name=""/>
                      <p:cNvPicPr/>
                      <p:nvPr/>
                    </p:nvPicPr>
                    <p:blipFill>
                      <a:blip r:embed="rId8"/>
                      <a:stretch>
                        <a:fillRect/>
                      </a:stretch>
                    </p:blipFill>
                    <p:spPr>
                      <a:xfrm>
                        <a:off x="917443" y="6007216"/>
                        <a:ext cx="7061364" cy="761884"/>
                      </a:xfrm>
                      <a:prstGeom prst="rect">
                        <a:avLst/>
                      </a:prstGeom>
                    </p:spPr>
                  </p:pic>
                </p:oleObj>
              </mc:Fallback>
            </mc:AlternateContent>
          </a:graphicData>
        </a:graphic>
      </p:graphicFrame>
    </p:spTree>
    <p:extLst>
      <p:ext uri="{BB962C8B-B14F-4D97-AF65-F5344CB8AC3E}">
        <p14:creationId xmlns:p14="http://schemas.microsoft.com/office/powerpoint/2010/main" val="147866212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93675"/>
            <a:ext cx="8534399" cy="603250"/>
          </a:xfrm>
        </p:spPr>
        <p:txBody>
          <a:bodyPr/>
          <a:lstStyle/>
          <a:p>
            <a:r>
              <a:rPr lang="en-US" sz="3200" dirty="0" smtClean="0"/>
              <a:t>Consider inclusive jet cross section at NLO</a:t>
            </a:r>
            <a:endParaRPr lang="en-US" sz="3200" dirty="0"/>
          </a:p>
        </p:txBody>
      </p:sp>
      <p:sp>
        <p:nvSpPr>
          <p:cNvPr id="5" name="Content Placeholder 4"/>
          <p:cNvSpPr>
            <a:spLocks noGrp="1"/>
          </p:cNvSpPr>
          <p:nvPr>
            <p:ph sz="half" idx="1"/>
          </p:nvPr>
        </p:nvSpPr>
        <p:spPr/>
        <p:txBody>
          <a:bodyPr/>
          <a:lstStyle/>
          <a:p>
            <a:endParaRPr lang="en-US" dirty="0" smtClean="0"/>
          </a:p>
          <a:p>
            <a:endParaRPr lang="en-US" sz="1800" dirty="0" smtClean="0"/>
          </a:p>
          <a:p>
            <a:r>
              <a:rPr lang="en-US" sz="1800" dirty="0" smtClean="0"/>
              <a:t>For </a:t>
            </a:r>
            <a:r>
              <a:rPr lang="en-US" sz="1800" dirty="0" err="1" smtClean="0"/>
              <a:t>c</a:t>
            </a:r>
            <a:r>
              <a:rPr lang="en-US" sz="1800" baseline="-25000" dirty="0" err="1" smtClean="0"/>
              <a:t>F</a:t>
            </a:r>
            <a:r>
              <a:rPr lang="en-US" sz="1800" dirty="0" smtClean="0"/>
              <a:t>&gt;0,c</a:t>
            </a:r>
            <a:r>
              <a:rPr lang="en-US" sz="1800" baseline="-25000" dirty="0" smtClean="0"/>
              <a:t>R</a:t>
            </a:r>
            <a:r>
              <a:rPr lang="en-US" sz="1800" dirty="0" smtClean="0"/>
              <a:t>&lt;0 and </a:t>
            </a:r>
            <a:r>
              <a:rPr lang="en-US" sz="1800" dirty="0" err="1" smtClean="0"/>
              <a:t>c</a:t>
            </a:r>
            <a:r>
              <a:rPr lang="en-US" sz="1800" baseline="-25000" dirty="0" err="1" smtClean="0"/>
              <a:t>F</a:t>
            </a:r>
            <a:r>
              <a:rPr lang="en-US" sz="1800" dirty="0" smtClean="0"/>
              <a:t>,|</a:t>
            </a:r>
            <a:r>
              <a:rPr lang="en-US" sz="1800" dirty="0" err="1" smtClean="0"/>
              <a:t>c</a:t>
            </a:r>
            <a:r>
              <a:rPr lang="en-US" sz="1800" baseline="-25000" dirty="0" err="1" smtClean="0"/>
              <a:t>R</a:t>
            </a:r>
            <a:r>
              <a:rPr lang="en-US" sz="1800" dirty="0" smtClean="0"/>
              <a:t>|&gt;&gt;|</a:t>
            </a:r>
            <a:r>
              <a:rPr lang="en-US" sz="1800" dirty="0" err="1" smtClean="0"/>
              <a:t>c</a:t>
            </a:r>
            <a:r>
              <a:rPr lang="en-US" sz="1800" baseline="-25000" dirty="0" err="1" smtClean="0"/>
              <a:t>RF</a:t>
            </a:r>
            <a:r>
              <a:rPr lang="en-US" sz="1800" dirty="0" smtClean="0"/>
              <a:t>|, the saddle point axes are aligned with the plot axes, as shown at the top right</a:t>
            </a:r>
          </a:p>
          <a:p>
            <a:r>
              <a:rPr lang="en-US" sz="1800" dirty="0" smtClean="0"/>
              <a:t>At higher </a:t>
            </a:r>
            <a:r>
              <a:rPr lang="en-US" sz="1800" dirty="0" err="1" smtClean="0"/>
              <a:t>p</a:t>
            </a:r>
            <a:r>
              <a:rPr lang="en-US" sz="1800" baseline="-25000" dirty="0" err="1" smtClean="0"/>
              <a:t>T</a:t>
            </a:r>
            <a:r>
              <a:rPr lang="en-US" sz="1800" dirty="0" smtClean="0"/>
              <a:t> values, </a:t>
            </a:r>
            <a:r>
              <a:rPr lang="en-US" sz="1800" dirty="0" err="1" smtClean="0"/>
              <a:t>c</a:t>
            </a:r>
            <a:r>
              <a:rPr lang="en-US" sz="1800" baseline="-25000" dirty="0" err="1" smtClean="0"/>
              <a:t>RF</a:t>
            </a:r>
            <a:r>
              <a:rPr lang="en-US" sz="1800" dirty="0" smtClean="0"/>
              <a:t>&lt;0 and </a:t>
            </a:r>
            <a:r>
              <a:rPr lang="en-US" sz="1800" dirty="0" err="1" smtClean="0"/>
              <a:t>c</a:t>
            </a:r>
            <a:r>
              <a:rPr lang="en-US" sz="1800" baseline="-25000" dirty="0" err="1" smtClean="0"/>
              <a:t>F</a:t>
            </a:r>
            <a:r>
              <a:rPr lang="en-US" sz="1800" dirty="0" smtClean="0"/>
              <a:t>,|</a:t>
            </a:r>
            <a:r>
              <a:rPr lang="en-US" sz="1800" dirty="0" err="1" smtClean="0"/>
              <a:t>c</a:t>
            </a:r>
            <a:r>
              <a:rPr lang="en-US" sz="1800" baseline="-25000" dirty="0" err="1" smtClean="0"/>
              <a:t>R</a:t>
            </a:r>
            <a:r>
              <a:rPr lang="en-US" sz="1800" dirty="0" smtClean="0"/>
              <a:t>|&lt;&lt;|</a:t>
            </a:r>
            <a:r>
              <a:rPr lang="en-US" sz="1800" dirty="0" err="1" smtClean="0"/>
              <a:t>c</a:t>
            </a:r>
            <a:r>
              <a:rPr lang="en-US" sz="1800" baseline="-25000" dirty="0" err="1" smtClean="0"/>
              <a:t>RF</a:t>
            </a:r>
            <a:r>
              <a:rPr lang="en-US" sz="1800" dirty="0" smtClean="0"/>
              <a:t>|, the saddle position rotates by about 45</a:t>
            </a:r>
            <a:r>
              <a:rPr lang="en-US" sz="1800" baseline="30000" dirty="0" smtClean="0"/>
              <a:t>o</a:t>
            </a:r>
          </a:p>
          <a:p>
            <a:r>
              <a:rPr lang="en-US" sz="1800" dirty="0" smtClean="0"/>
              <a:t>The saddle position also depends on jet size and on rapidity (somewhat)</a:t>
            </a:r>
          </a:p>
          <a:p>
            <a:r>
              <a:rPr lang="en-US" sz="1800" dirty="0" smtClean="0"/>
              <a:t>In any case, the </a:t>
            </a:r>
            <a:r>
              <a:rPr lang="en-US" sz="1800" dirty="0" err="1" smtClean="0"/>
              <a:t>perturbative</a:t>
            </a:r>
            <a:r>
              <a:rPr lang="en-US" sz="1800" dirty="0" smtClean="0"/>
              <a:t> series is well-behaved for inclusive jet production, leading to stable predictions at NLO, using a scale related to the </a:t>
            </a:r>
            <a:r>
              <a:rPr lang="en-US" sz="1800" dirty="0" err="1" smtClean="0"/>
              <a:t>p</a:t>
            </a:r>
            <a:r>
              <a:rPr lang="en-US" sz="1800" baseline="-25000" dirty="0" err="1" smtClean="0"/>
              <a:t>T</a:t>
            </a:r>
            <a:r>
              <a:rPr lang="en-US" sz="1800" dirty="0" smtClean="0"/>
              <a:t> of the jet </a:t>
            </a:r>
          </a:p>
          <a:p>
            <a:r>
              <a:rPr lang="en-US" sz="1800" dirty="0" smtClean="0"/>
              <a:t>…except perhaps when you go very far forward</a:t>
            </a:r>
            <a:endParaRPr lang="en-US" sz="1800" dirty="0"/>
          </a:p>
        </p:txBody>
      </p:sp>
      <p:pic>
        <p:nvPicPr>
          <p:cNvPr id="7" name="Picture 6"/>
          <p:cNvPicPr>
            <a:picLocks noChangeAspect="1"/>
          </p:cNvPicPr>
          <p:nvPr/>
        </p:nvPicPr>
        <p:blipFill rotWithShape="1">
          <a:blip r:embed="rId3"/>
          <a:srcRect l="69021" t="27465" b="8889"/>
          <a:stretch/>
        </p:blipFill>
        <p:spPr>
          <a:xfrm>
            <a:off x="5851018" y="1781002"/>
            <a:ext cx="3292981" cy="5076997"/>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4127785498"/>
              </p:ext>
            </p:extLst>
          </p:nvPr>
        </p:nvGraphicFramePr>
        <p:xfrm>
          <a:off x="318071" y="1108068"/>
          <a:ext cx="7061364" cy="761884"/>
        </p:xfrm>
        <a:graphic>
          <a:graphicData uri="http://schemas.openxmlformats.org/presentationml/2006/ole">
            <mc:AlternateContent xmlns:mc="http://schemas.openxmlformats.org/markup-compatibility/2006">
              <mc:Choice xmlns:v="urn:schemas-microsoft-com:vml" Requires="v">
                <p:oleObj spid="_x0000_s2123" name="Equation" r:id="rId4" imgW="4826000" imgH="520700" progId="Equation.3">
                  <p:embed/>
                </p:oleObj>
              </mc:Choice>
              <mc:Fallback>
                <p:oleObj name="Equation" r:id="rId4" imgW="4826000" imgH="520700" progId="Equation.3">
                  <p:embed/>
                  <p:pic>
                    <p:nvPicPr>
                      <p:cNvPr id="0" name=""/>
                      <p:cNvPicPr/>
                      <p:nvPr/>
                    </p:nvPicPr>
                    <p:blipFill>
                      <a:blip r:embed="rId5"/>
                      <a:stretch>
                        <a:fillRect/>
                      </a:stretch>
                    </p:blipFill>
                    <p:spPr>
                      <a:xfrm>
                        <a:off x="318071" y="1108068"/>
                        <a:ext cx="7061364" cy="761884"/>
                      </a:xfrm>
                      <a:prstGeom prst="rect">
                        <a:avLst/>
                      </a:prstGeom>
                    </p:spPr>
                  </p:pic>
                </p:oleObj>
              </mc:Fallback>
            </mc:AlternateContent>
          </a:graphicData>
        </a:graphic>
      </p:graphicFrame>
    </p:spTree>
    <p:extLst>
      <p:ext uri="{BB962C8B-B14F-4D97-AF65-F5344CB8AC3E}">
        <p14:creationId xmlns:p14="http://schemas.microsoft.com/office/powerpoint/2010/main" val="162560685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7705" y="193675"/>
            <a:ext cx="7797183" cy="603250"/>
          </a:xfrm>
        </p:spPr>
        <p:txBody>
          <a:bodyPr/>
          <a:lstStyle/>
          <a:p>
            <a:r>
              <a:rPr lang="en-US" dirty="0" smtClean="0"/>
              <a:t>2-D plots for </a:t>
            </a:r>
            <a:r>
              <a:rPr lang="en-US" dirty="0" err="1" smtClean="0"/>
              <a:t>ggF</a:t>
            </a:r>
            <a:r>
              <a:rPr lang="en-US" dirty="0" smtClean="0"/>
              <a:t> for Higgs</a:t>
            </a:r>
            <a:endParaRPr lang="en-US" dirty="0"/>
          </a:p>
        </p:txBody>
      </p:sp>
      <p:sp>
        <p:nvSpPr>
          <p:cNvPr id="6" name="Content Placeholder 5"/>
          <p:cNvSpPr>
            <a:spLocks noGrp="1"/>
          </p:cNvSpPr>
          <p:nvPr>
            <p:ph idx="1"/>
          </p:nvPr>
        </p:nvSpPr>
        <p:spPr/>
        <p:txBody>
          <a:bodyPr/>
          <a:lstStyle/>
          <a:p>
            <a:r>
              <a:rPr lang="en-US" sz="1800" dirty="0" smtClean="0"/>
              <a:t>The NNLO scale dependence looks similar to that for low </a:t>
            </a:r>
            <a:r>
              <a:rPr lang="en-US" sz="1800" dirty="0" err="1" smtClean="0"/>
              <a:t>p</a:t>
            </a:r>
            <a:r>
              <a:rPr lang="en-US" sz="1800" baseline="-25000" dirty="0" err="1" smtClean="0"/>
              <a:t>T</a:t>
            </a:r>
            <a:r>
              <a:rPr lang="en-US" sz="1800" dirty="0" smtClean="0"/>
              <a:t> inclusive jet production, steep at low values of </a:t>
            </a:r>
            <a:r>
              <a:rPr lang="en-US" sz="1800" dirty="0" err="1" smtClean="0">
                <a:latin typeface="Symbol" charset="2"/>
                <a:cs typeface="Symbol" charset="2"/>
              </a:rPr>
              <a:t>m</a:t>
            </a:r>
            <a:r>
              <a:rPr lang="en-US" sz="1800" baseline="-25000" dirty="0" err="1" smtClean="0"/>
              <a:t>R</a:t>
            </a:r>
            <a:r>
              <a:rPr lang="en-US" sz="1800" dirty="0" smtClean="0"/>
              <a:t>, shallow in </a:t>
            </a:r>
            <a:r>
              <a:rPr lang="en-US" sz="1800" dirty="0" smtClean="0">
                <a:latin typeface="Symbol" charset="2"/>
                <a:cs typeface="Symbol" charset="2"/>
              </a:rPr>
              <a:t>m</a:t>
            </a:r>
            <a:r>
              <a:rPr lang="en-US" sz="1800" baseline="-25000" dirty="0" smtClean="0"/>
              <a:t>F</a:t>
            </a:r>
          </a:p>
          <a:p>
            <a:r>
              <a:rPr lang="en-US" sz="1800" dirty="0" smtClean="0"/>
              <a:t>Note that there is no saddle point at NLO in the range of scales plotted; it looks similar to LO for inclusive jet production</a:t>
            </a:r>
          </a:p>
        </p:txBody>
      </p:sp>
      <p:pic>
        <p:nvPicPr>
          <p:cNvPr id="7" name="Picture 6"/>
          <p:cNvPicPr>
            <a:picLocks noChangeAspect="1"/>
          </p:cNvPicPr>
          <p:nvPr/>
        </p:nvPicPr>
        <p:blipFill rotWithShape="1">
          <a:blip r:embed="rId2"/>
          <a:srcRect t="6658" b="26762"/>
          <a:stretch/>
        </p:blipFill>
        <p:spPr>
          <a:xfrm>
            <a:off x="1" y="2374904"/>
            <a:ext cx="8153400" cy="4073720"/>
          </a:xfrm>
          <a:prstGeom prst="rect">
            <a:avLst/>
          </a:prstGeom>
        </p:spPr>
      </p:pic>
      <p:sp>
        <p:nvSpPr>
          <p:cNvPr id="8" name="TextBox 7"/>
          <p:cNvSpPr txBox="1"/>
          <p:nvPr/>
        </p:nvSpPr>
        <p:spPr>
          <a:xfrm>
            <a:off x="8062989" y="2054725"/>
            <a:ext cx="646443" cy="369332"/>
          </a:xfrm>
          <a:prstGeom prst="rect">
            <a:avLst/>
          </a:prstGeom>
          <a:noFill/>
        </p:spPr>
        <p:txBody>
          <a:bodyPr wrap="none" rtlCol="0">
            <a:spAutoFit/>
          </a:bodyPr>
          <a:lstStyle/>
          <a:p>
            <a:r>
              <a:rPr lang="en-US" dirty="0" err="1" smtClean="0"/>
              <a:t>ihixs</a:t>
            </a:r>
            <a:endParaRPr lang="en-US" dirty="0"/>
          </a:p>
        </p:txBody>
      </p:sp>
      <p:sp>
        <p:nvSpPr>
          <p:cNvPr id="2" name="TextBox 1"/>
          <p:cNvSpPr txBox="1"/>
          <p:nvPr/>
        </p:nvSpPr>
        <p:spPr>
          <a:xfrm>
            <a:off x="228600" y="6477000"/>
            <a:ext cx="5579873" cy="338554"/>
          </a:xfrm>
          <a:prstGeom prst="rect">
            <a:avLst/>
          </a:prstGeom>
          <a:noFill/>
        </p:spPr>
        <p:txBody>
          <a:bodyPr wrap="none" rtlCol="0">
            <a:spAutoFit/>
          </a:bodyPr>
          <a:lstStyle/>
          <a:p>
            <a:r>
              <a:rPr lang="en-US" dirty="0" err="1" smtClean="0"/>
              <a:t>Achilleas</a:t>
            </a:r>
            <a:r>
              <a:rPr lang="en-US" dirty="0" smtClean="0"/>
              <a:t> </a:t>
            </a:r>
            <a:r>
              <a:rPr lang="en-US" dirty="0" err="1" smtClean="0"/>
              <a:t>Lazopoulos</a:t>
            </a:r>
            <a:r>
              <a:rPr lang="en-US" dirty="0"/>
              <a:t> </a:t>
            </a:r>
            <a:r>
              <a:rPr lang="en-US" dirty="0" smtClean="0"/>
              <a:t>and Stephan Buehler, with Steve Ellis</a:t>
            </a:r>
            <a:endParaRPr lang="en-US" dirty="0"/>
          </a:p>
        </p:txBody>
      </p:sp>
    </p:spTree>
    <p:extLst>
      <p:ext uri="{BB962C8B-B14F-4D97-AF65-F5344CB8AC3E}">
        <p14:creationId xmlns:p14="http://schemas.microsoft.com/office/powerpoint/2010/main" val="162520531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45637" y="193675"/>
            <a:ext cx="5780088" cy="603250"/>
          </a:xfrm>
        </p:spPr>
        <p:txBody>
          <a:bodyPr/>
          <a:lstStyle/>
          <a:p>
            <a:r>
              <a:rPr lang="en-US" dirty="0" err="1" smtClean="0"/>
              <a:t>ggF</a:t>
            </a:r>
            <a:r>
              <a:rPr lang="en-US" dirty="0" smtClean="0"/>
              <a:t> at NNLO</a:t>
            </a:r>
            <a:endParaRPr lang="en-US" dirty="0"/>
          </a:p>
        </p:txBody>
      </p:sp>
      <p:sp>
        <p:nvSpPr>
          <p:cNvPr id="5" name="Content Placeholder 4"/>
          <p:cNvSpPr>
            <a:spLocks noGrp="1"/>
          </p:cNvSpPr>
          <p:nvPr>
            <p:ph sz="half" idx="1"/>
          </p:nvPr>
        </p:nvSpPr>
        <p:spPr/>
        <p:txBody>
          <a:bodyPr/>
          <a:lstStyle/>
          <a:p>
            <a:r>
              <a:rPr lang="en-US" sz="1800" dirty="0" smtClean="0"/>
              <a:t>Note that the location of the saddle point is at ~(0.15m</a:t>
            </a:r>
            <a:r>
              <a:rPr lang="en-US" sz="1800" baseline="-25000" dirty="0" smtClean="0"/>
              <a:t>H</a:t>
            </a:r>
            <a:r>
              <a:rPr lang="en-US" sz="1800" dirty="0" smtClean="0"/>
              <a:t>,0.24m</a:t>
            </a:r>
            <a:r>
              <a:rPr lang="en-US" sz="1800" baseline="-25000" dirty="0" smtClean="0"/>
              <a:t>H</a:t>
            </a:r>
            <a:r>
              <a:rPr lang="en-US" sz="1800" dirty="0" smtClean="0"/>
              <a:t>), i.e. outside of the range of uncertainties typically taken into account when using a scale of either </a:t>
            </a:r>
            <a:r>
              <a:rPr lang="en-US" sz="1800" dirty="0" err="1" smtClean="0"/>
              <a:t>m</a:t>
            </a:r>
            <a:r>
              <a:rPr lang="en-US" sz="1800" baseline="-25000" dirty="0" err="1" smtClean="0"/>
              <a:t>H</a:t>
            </a:r>
            <a:r>
              <a:rPr lang="en-US" sz="1800" dirty="0" smtClean="0"/>
              <a:t> or 0.5 </a:t>
            </a:r>
            <a:r>
              <a:rPr lang="en-US" sz="1800" dirty="0" err="1" smtClean="0"/>
              <a:t>m</a:t>
            </a:r>
            <a:r>
              <a:rPr lang="en-US" sz="1800" baseline="-25000" dirty="0" err="1" smtClean="0"/>
              <a:t>H</a:t>
            </a:r>
            <a:endParaRPr lang="en-US" sz="1800" baseline="-25000" dirty="0" smtClean="0"/>
          </a:p>
          <a:p>
            <a:r>
              <a:rPr lang="en-US" sz="1800" dirty="0" smtClean="0"/>
              <a:t>Saddle point ~23.1pb compared to 20.7pb for </a:t>
            </a:r>
            <a:r>
              <a:rPr lang="en-US" sz="1800" dirty="0" err="1" smtClean="0"/>
              <a:t>m</a:t>
            </a:r>
            <a:r>
              <a:rPr lang="en-US" sz="1800" baseline="-25000" dirty="0" err="1" smtClean="0"/>
              <a:t>H</a:t>
            </a:r>
            <a:r>
              <a:rPr lang="en-US" sz="1800" dirty="0" smtClean="0"/>
              <a:t>/2</a:t>
            </a:r>
          </a:p>
          <a:p>
            <a:r>
              <a:rPr lang="en-US" sz="1800" dirty="0" smtClean="0"/>
              <a:t>Maybe the saddle point is not magic, but it may be disturbing that it is not included in the uncertainty calculation</a:t>
            </a:r>
            <a:endParaRPr lang="en-US" sz="1800" dirty="0"/>
          </a:p>
        </p:txBody>
      </p:sp>
      <p:pic>
        <p:nvPicPr>
          <p:cNvPr id="7" name="Picture 6"/>
          <p:cNvPicPr>
            <a:picLocks noChangeAspect="1"/>
          </p:cNvPicPr>
          <p:nvPr/>
        </p:nvPicPr>
        <p:blipFill rotWithShape="1">
          <a:blip r:embed="rId2"/>
          <a:srcRect t="6658" r="49895" b="26762"/>
          <a:stretch/>
        </p:blipFill>
        <p:spPr>
          <a:xfrm>
            <a:off x="4648200" y="1765304"/>
            <a:ext cx="4495800" cy="4483096"/>
          </a:xfrm>
          <a:prstGeom prst="rect">
            <a:avLst/>
          </a:prstGeom>
        </p:spPr>
      </p:pic>
    </p:spTree>
    <p:extLst>
      <p:ext uri="{BB962C8B-B14F-4D97-AF65-F5344CB8AC3E}">
        <p14:creationId xmlns:p14="http://schemas.microsoft.com/office/powerpoint/2010/main" val="353109182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990" y="187585"/>
            <a:ext cx="5780088" cy="603250"/>
          </a:xfrm>
        </p:spPr>
        <p:txBody>
          <a:bodyPr/>
          <a:lstStyle/>
          <a:p>
            <a:r>
              <a:rPr lang="en-US" dirty="0" err="1" smtClean="0"/>
              <a:t>ggF</a:t>
            </a:r>
            <a:r>
              <a:rPr lang="en-US" dirty="0" smtClean="0"/>
              <a:t> at NNLO</a:t>
            </a:r>
            <a:endParaRPr lang="en-US" dirty="0"/>
          </a:p>
        </p:txBody>
      </p:sp>
      <p:sp>
        <p:nvSpPr>
          <p:cNvPr id="3" name="Content Placeholder 2"/>
          <p:cNvSpPr>
            <a:spLocks noGrp="1"/>
          </p:cNvSpPr>
          <p:nvPr>
            <p:ph sz="half" idx="1"/>
          </p:nvPr>
        </p:nvSpPr>
        <p:spPr/>
        <p:txBody>
          <a:bodyPr/>
          <a:lstStyle/>
          <a:p>
            <a:r>
              <a:rPr lang="en-US" sz="2000" dirty="0" smtClean="0"/>
              <a:t>Now consider a 450 </a:t>
            </a:r>
            <a:r>
              <a:rPr lang="en-US" sz="2000" dirty="0" err="1" smtClean="0"/>
              <a:t>GeV</a:t>
            </a:r>
            <a:r>
              <a:rPr lang="en-US" sz="2000" dirty="0" smtClean="0"/>
              <a:t> Higgs produced by </a:t>
            </a:r>
            <a:r>
              <a:rPr lang="en-US" sz="2000" dirty="0" err="1" smtClean="0"/>
              <a:t>ggF</a:t>
            </a:r>
            <a:endParaRPr lang="en-US" sz="2000" dirty="0" smtClean="0"/>
          </a:p>
          <a:p>
            <a:r>
              <a:rPr lang="en-US" sz="2000" dirty="0" smtClean="0"/>
              <a:t>There’s some rotation of the saddle region as you would expect from the jet analysis</a:t>
            </a:r>
          </a:p>
          <a:p>
            <a:r>
              <a:rPr lang="en-US" sz="2000" dirty="0" smtClean="0"/>
              <a:t>Saddle point also moves to smaller </a:t>
            </a:r>
            <a:r>
              <a:rPr lang="en-US" sz="2000" dirty="0" smtClean="0">
                <a:latin typeface="Symbol" charset="2"/>
                <a:cs typeface="Symbol" charset="2"/>
              </a:rPr>
              <a:t>m</a:t>
            </a:r>
            <a:r>
              <a:rPr lang="en-US" sz="2000" baseline="-25000" dirty="0" smtClean="0"/>
              <a:t>F</a:t>
            </a:r>
            <a:endParaRPr lang="en-US" sz="2000" baseline="-25000" dirty="0"/>
          </a:p>
        </p:txBody>
      </p:sp>
      <p:pic>
        <p:nvPicPr>
          <p:cNvPr id="5" name="Picture 4"/>
          <p:cNvPicPr>
            <a:picLocks noChangeAspect="1"/>
          </p:cNvPicPr>
          <p:nvPr/>
        </p:nvPicPr>
        <p:blipFill rotWithShape="1">
          <a:blip r:embed="rId2"/>
          <a:srcRect l="2186" t="7282" r="50805" b="30299"/>
          <a:stretch/>
        </p:blipFill>
        <p:spPr>
          <a:xfrm>
            <a:off x="4208284" y="1160463"/>
            <a:ext cx="4935715" cy="4918098"/>
          </a:xfrm>
          <a:prstGeom prst="rect">
            <a:avLst/>
          </a:prstGeom>
        </p:spPr>
      </p:pic>
    </p:spTree>
    <p:extLst>
      <p:ext uri="{BB962C8B-B14F-4D97-AF65-F5344CB8AC3E}">
        <p14:creationId xmlns:p14="http://schemas.microsoft.com/office/powerpoint/2010/main" val="72661360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125" y="173316"/>
            <a:ext cx="5780088" cy="603250"/>
          </a:xfrm>
        </p:spPr>
        <p:txBody>
          <a:bodyPr/>
          <a:lstStyle/>
          <a:p>
            <a:r>
              <a:rPr lang="en-US" dirty="0" err="1" smtClean="0"/>
              <a:t>Babis</a:t>
            </a:r>
            <a:r>
              <a:rPr lang="en-US" dirty="0" smtClean="0"/>
              <a:t> at GGI</a:t>
            </a:r>
            <a:endParaRPr lang="en-US" dirty="0"/>
          </a:p>
        </p:txBody>
      </p:sp>
      <p:sp>
        <p:nvSpPr>
          <p:cNvPr id="3" name="Content Placeholder 2"/>
          <p:cNvSpPr>
            <a:spLocks noGrp="1"/>
          </p:cNvSpPr>
          <p:nvPr>
            <p:ph sz="half" idx="1"/>
          </p:nvPr>
        </p:nvSpPr>
        <p:spPr/>
        <p:txBody>
          <a:bodyPr/>
          <a:lstStyle/>
          <a:p>
            <a:r>
              <a:rPr lang="en-US" sz="1600" dirty="0" smtClean="0"/>
              <a:t>Points out that series is not well-behaved and that even NNLO might not be enough for precision predictions</a:t>
            </a:r>
          </a:p>
          <a:p>
            <a:r>
              <a:rPr lang="en-US" sz="1600" dirty="0" smtClean="0"/>
              <a:t>~N</a:t>
            </a:r>
            <a:r>
              <a:rPr lang="en-US" sz="1600" baseline="30000" dirty="0" smtClean="0"/>
              <a:t>3</a:t>
            </a:r>
            <a:r>
              <a:rPr lang="en-US" sz="1600" dirty="0" smtClean="0"/>
              <a:t>LO prediction peaks near a scale of </a:t>
            </a:r>
            <a:r>
              <a:rPr lang="en-US" sz="1600" dirty="0" err="1" smtClean="0"/>
              <a:t>m</a:t>
            </a:r>
            <a:r>
              <a:rPr lang="en-US" sz="1600" baseline="-25000" dirty="0" err="1" smtClean="0"/>
              <a:t>Higgs</a:t>
            </a:r>
            <a:endParaRPr lang="en-US" sz="1600" baseline="-25000" dirty="0" smtClean="0"/>
          </a:p>
          <a:p>
            <a:r>
              <a:rPr lang="en-US" sz="1600" dirty="0" smtClean="0"/>
              <a:t>But normalization has not been determined; likely to have some additional positive corrections</a:t>
            </a:r>
            <a:endParaRPr lang="en-US" sz="1600" dirty="0"/>
          </a:p>
        </p:txBody>
      </p:sp>
      <p:pic>
        <p:nvPicPr>
          <p:cNvPr id="5" name="Picture 4"/>
          <p:cNvPicPr>
            <a:picLocks noChangeAspect="1"/>
          </p:cNvPicPr>
          <p:nvPr/>
        </p:nvPicPr>
        <p:blipFill rotWithShape="1">
          <a:blip r:embed="rId2"/>
          <a:srcRect l="52001" t="34954" r="5623" b="21768"/>
          <a:stretch/>
        </p:blipFill>
        <p:spPr>
          <a:xfrm>
            <a:off x="4905011" y="1160463"/>
            <a:ext cx="4238989" cy="3248633"/>
          </a:xfrm>
          <a:prstGeom prst="rect">
            <a:avLst/>
          </a:prstGeom>
        </p:spPr>
      </p:pic>
      <p:pic>
        <p:nvPicPr>
          <p:cNvPr id="6" name="Picture 5"/>
          <p:cNvPicPr>
            <a:picLocks noChangeAspect="1"/>
          </p:cNvPicPr>
          <p:nvPr/>
        </p:nvPicPr>
        <p:blipFill rotWithShape="1">
          <a:blip r:embed="rId3"/>
          <a:srcRect t="11324" r="6619" b="6164"/>
          <a:stretch/>
        </p:blipFill>
        <p:spPr>
          <a:xfrm>
            <a:off x="1" y="3605562"/>
            <a:ext cx="4905010" cy="3252438"/>
          </a:xfrm>
          <a:prstGeom prst="rect">
            <a:avLst/>
          </a:prstGeom>
        </p:spPr>
      </p:pic>
      <p:sp>
        <p:nvSpPr>
          <p:cNvPr id="7" name="TextBox 6"/>
          <p:cNvSpPr txBox="1"/>
          <p:nvPr/>
        </p:nvSpPr>
        <p:spPr>
          <a:xfrm>
            <a:off x="4905011" y="4608861"/>
            <a:ext cx="3877985" cy="2062103"/>
          </a:xfrm>
          <a:prstGeom prst="rect">
            <a:avLst/>
          </a:prstGeom>
          <a:noFill/>
        </p:spPr>
        <p:txBody>
          <a:bodyPr wrap="none" rtlCol="0">
            <a:spAutoFit/>
          </a:bodyPr>
          <a:lstStyle/>
          <a:p>
            <a:pPr marL="285750" indent="-285750">
              <a:buFont typeface="Arial"/>
              <a:buChar char="•"/>
            </a:pPr>
            <a:r>
              <a:rPr lang="en-US" dirty="0" smtClean="0"/>
              <a:t>I don’t really understand the ~NNNLO</a:t>
            </a:r>
          </a:p>
          <a:p>
            <a:r>
              <a:rPr lang="en-US" dirty="0"/>
              <a:t>c</a:t>
            </a:r>
            <a:r>
              <a:rPr lang="en-US" dirty="0" smtClean="0"/>
              <a:t>urve. Very large change in </a:t>
            </a:r>
          </a:p>
          <a:p>
            <a:r>
              <a:rPr lang="en-US" dirty="0"/>
              <a:t>p</a:t>
            </a:r>
            <a:r>
              <a:rPr lang="en-US" dirty="0" smtClean="0"/>
              <a:t>redicted cross section at low scales.</a:t>
            </a:r>
          </a:p>
          <a:p>
            <a:pPr marL="285750" indent="-285750">
              <a:buFont typeface="Arial"/>
              <a:buChar char="•"/>
            </a:pPr>
            <a:r>
              <a:rPr lang="en-US" dirty="0"/>
              <a:t>c</a:t>
            </a:r>
            <a:r>
              <a:rPr lang="en-US" dirty="0" smtClean="0"/>
              <a:t>laims that 5% precision might be </a:t>
            </a:r>
          </a:p>
          <a:p>
            <a:r>
              <a:rPr lang="en-US" dirty="0"/>
              <a:t>a</a:t>
            </a:r>
            <a:r>
              <a:rPr lang="en-US" dirty="0" smtClean="0"/>
              <a:t>chievable at NNNLO. </a:t>
            </a:r>
          </a:p>
          <a:p>
            <a:pPr marL="285750" indent="-285750">
              <a:buFont typeface="Arial"/>
              <a:buChar char="•"/>
            </a:pPr>
            <a:r>
              <a:rPr lang="en-US" dirty="0"/>
              <a:t>g</a:t>
            </a:r>
            <a:r>
              <a:rPr lang="en-US" dirty="0" smtClean="0"/>
              <a:t>ood progress in the </a:t>
            </a:r>
          </a:p>
          <a:p>
            <a:r>
              <a:rPr lang="en-US" dirty="0" smtClean="0"/>
              <a:t>calculation, so maybe we don’t have too</a:t>
            </a:r>
          </a:p>
          <a:p>
            <a:r>
              <a:rPr lang="en-US" dirty="0"/>
              <a:t>l</a:t>
            </a:r>
            <a:r>
              <a:rPr lang="en-US" dirty="0" smtClean="0"/>
              <a:t>ong to wait; need Higgs + 1 jet at NNLO</a:t>
            </a:r>
            <a:endParaRPr lang="en-US" dirty="0"/>
          </a:p>
        </p:txBody>
      </p:sp>
    </p:spTree>
    <p:extLst>
      <p:ext uri="{BB962C8B-B14F-4D97-AF65-F5344CB8AC3E}">
        <p14:creationId xmlns:p14="http://schemas.microsoft.com/office/powerpoint/2010/main" val="395381651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123" y="193675"/>
            <a:ext cx="8196765" cy="603250"/>
          </a:xfrm>
        </p:spPr>
        <p:txBody>
          <a:bodyPr/>
          <a:lstStyle/>
          <a:p>
            <a:r>
              <a:rPr lang="en-US" dirty="0" smtClean="0"/>
              <a:t>Now look at Higgs+1 jet at NLO</a:t>
            </a:r>
            <a:endParaRPr lang="en-US" dirty="0"/>
          </a:p>
        </p:txBody>
      </p:sp>
      <p:sp>
        <p:nvSpPr>
          <p:cNvPr id="3" name="Content Placeholder 2"/>
          <p:cNvSpPr>
            <a:spLocks noGrp="1"/>
          </p:cNvSpPr>
          <p:nvPr>
            <p:ph sz="half" idx="1"/>
          </p:nvPr>
        </p:nvSpPr>
        <p:spPr>
          <a:xfrm>
            <a:off x="533400" y="1160463"/>
            <a:ext cx="8519610" cy="5087937"/>
          </a:xfrm>
        </p:spPr>
        <p:txBody>
          <a:bodyPr/>
          <a:lstStyle/>
          <a:p>
            <a:r>
              <a:rPr lang="en-US" sz="1800" dirty="0" smtClean="0"/>
              <a:t>This is for inclusive requiring only a 20 </a:t>
            </a:r>
            <a:r>
              <a:rPr lang="en-US" sz="1800" dirty="0" err="1" smtClean="0"/>
              <a:t>GeV</a:t>
            </a:r>
            <a:r>
              <a:rPr lang="en-US" sz="1800" dirty="0" smtClean="0"/>
              <a:t>/c cut on the jet; behavior is monotonic and no saddle point is present; scale uncertainties are large and ill-defined</a:t>
            </a:r>
          </a:p>
          <a:p>
            <a:pPr lvl="1"/>
            <a:r>
              <a:rPr lang="en-US" sz="1800" dirty="0" smtClean="0"/>
              <a:t>…but better </a:t>
            </a:r>
            <a:r>
              <a:rPr lang="en-US" sz="1800" dirty="0"/>
              <a:t>than inclusive Higgs production at NLO</a:t>
            </a:r>
          </a:p>
          <a:p>
            <a:pPr lvl="1"/>
            <a:endParaRPr lang="en-US" sz="1400" dirty="0"/>
          </a:p>
        </p:txBody>
      </p:sp>
      <p:pic>
        <p:nvPicPr>
          <p:cNvPr id="5" name="Picture 4"/>
          <p:cNvPicPr>
            <a:picLocks noChangeAspect="1"/>
          </p:cNvPicPr>
          <p:nvPr/>
        </p:nvPicPr>
        <p:blipFill rotWithShape="1">
          <a:blip r:embed="rId2"/>
          <a:srcRect t="7922" r="5677" b="3603"/>
          <a:stretch/>
        </p:blipFill>
        <p:spPr>
          <a:xfrm>
            <a:off x="1828800" y="2792484"/>
            <a:ext cx="4648200" cy="2950412"/>
          </a:xfrm>
          <a:prstGeom prst="rect">
            <a:avLst/>
          </a:prstGeom>
        </p:spPr>
      </p:pic>
      <p:sp>
        <p:nvSpPr>
          <p:cNvPr id="4" name="TextBox 3"/>
          <p:cNvSpPr txBox="1"/>
          <p:nvPr/>
        </p:nvSpPr>
        <p:spPr>
          <a:xfrm>
            <a:off x="1905000" y="6172200"/>
            <a:ext cx="6132007" cy="338554"/>
          </a:xfrm>
          <a:prstGeom prst="rect">
            <a:avLst/>
          </a:prstGeom>
          <a:noFill/>
        </p:spPr>
        <p:txBody>
          <a:bodyPr wrap="none" rtlCol="0">
            <a:spAutoFit/>
          </a:bodyPr>
          <a:lstStyle/>
          <a:p>
            <a:r>
              <a:rPr lang="en-US" dirty="0" smtClean="0"/>
              <a:t>Higgs+1 jet at NNLO in 2013 (N. Glover, private communication)</a:t>
            </a:r>
            <a:endParaRPr lang="en-US" dirty="0"/>
          </a:p>
        </p:txBody>
      </p:sp>
    </p:spTree>
    <p:extLst>
      <p:ext uri="{BB962C8B-B14F-4D97-AF65-F5344CB8AC3E}">
        <p14:creationId xmlns:p14="http://schemas.microsoft.com/office/powerpoint/2010/main" val="236797694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391" y="193675"/>
            <a:ext cx="7497497" cy="603250"/>
          </a:xfrm>
        </p:spPr>
        <p:txBody>
          <a:bodyPr/>
          <a:lstStyle/>
          <a:p>
            <a:r>
              <a:rPr lang="en-US" dirty="0" smtClean="0"/>
              <a:t>What about Higgs+2 jets?</a:t>
            </a:r>
            <a:endParaRPr lang="en-US" dirty="0"/>
          </a:p>
        </p:txBody>
      </p:sp>
      <p:sp>
        <p:nvSpPr>
          <p:cNvPr id="3" name="Content Placeholder 2"/>
          <p:cNvSpPr>
            <a:spLocks noGrp="1"/>
          </p:cNvSpPr>
          <p:nvPr>
            <p:ph sz="half" idx="1"/>
          </p:nvPr>
        </p:nvSpPr>
        <p:spPr>
          <a:xfrm>
            <a:off x="304186" y="1160463"/>
            <a:ext cx="3962400" cy="5087937"/>
          </a:xfrm>
        </p:spPr>
        <p:txBody>
          <a:bodyPr/>
          <a:lstStyle/>
          <a:p>
            <a:r>
              <a:rPr lang="en-US" sz="2000" dirty="0" smtClean="0"/>
              <a:t>Better behavior than for either inclusive Higgs or Higgs+1 jet</a:t>
            </a:r>
            <a:endParaRPr lang="en-US" sz="2000" dirty="0"/>
          </a:p>
        </p:txBody>
      </p:sp>
      <p:pic>
        <p:nvPicPr>
          <p:cNvPr id="5" name="Picture 4"/>
          <p:cNvPicPr>
            <a:picLocks noChangeAspect="1"/>
          </p:cNvPicPr>
          <p:nvPr/>
        </p:nvPicPr>
        <p:blipFill rotWithShape="1">
          <a:blip r:embed="rId2"/>
          <a:srcRect t="6873"/>
          <a:stretch/>
        </p:blipFill>
        <p:spPr>
          <a:xfrm>
            <a:off x="4162376" y="2411448"/>
            <a:ext cx="4981624" cy="4446551"/>
          </a:xfrm>
          <a:prstGeom prst="rect">
            <a:avLst/>
          </a:prstGeom>
        </p:spPr>
      </p:pic>
    </p:spTree>
    <p:extLst>
      <p:ext uri="{BB962C8B-B14F-4D97-AF65-F5344CB8AC3E}">
        <p14:creationId xmlns:p14="http://schemas.microsoft.com/office/powerpoint/2010/main" val="19397674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a:xfrm>
            <a:off x="228600" y="1160463"/>
            <a:ext cx="2743200" cy="5087937"/>
          </a:xfrm>
        </p:spPr>
        <p:txBody>
          <a:bodyPr/>
          <a:lstStyle/>
          <a:p>
            <a:r>
              <a:rPr lang="en-US" sz="2000" dirty="0" smtClean="0"/>
              <a:t>Correlations (of </a:t>
            </a:r>
            <a:r>
              <a:rPr lang="en-US" sz="2000" dirty="0" err="1" smtClean="0"/>
              <a:t>gg</a:t>
            </a:r>
            <a:r>
              <a:rPr lang="en-US" sz="2000" dirty="0" smtClean="0"/>
              <a:t> fusion production of Higgs to various processes shown) </a:t>
            </a:r>
            <a:r>
              <a:rPr lang="en-US" sz="2000" dirty="0" smtClean="0"/>
              <a:t>differ between PDFs more than I would have originally suspected</a:t>
            </a:r>
          </a:p>
          <a:p>
            <a:r>
              <a:rPr lang="en-US" sz="2000" dirty="0" smtClean="0"/>
              <a:t>Again, MSTW, CTEQ and NNPDF correlations tend to be similar</a:t>
            </a:r>
            <a:endParaRPr lang="en-US" sz="2000" dirty="0"/>
          </a:p>
        </p:txBody>
      </p:sp>
      <p:pic>
        <p:nvPicPr>
          <p:cNvPr id="4" name="Picture 3"/>
          <p:cNvPicPr>
            <a:picLocks noChangeAspect="1"/>
          </p:cNvPicPr>
          <p:nvPr/>
        </p:nvPicPr>
        <p:blipFill rotWithShape="1">
          <a:blip r:embed="rId2"/>
          <a:srcRect l="12084" r="9515"/>
          <a:stretch/>
        </p:blipFill>
        <p:spPr>
          <a:xfrm>
            <a:off x="3016434" y="0"/>
            <a:ext cx="6127566" cy="6858000"/>
          </a:xfrm>
          <a:prstGeom prst="rect">
            <a:avLst/>
          </a:prstGeom>
        </p:spPr>
      </p:pic>
      <p:sp>
        <p:nvSpPr>
          <p:cNvPr id="2" name="TextBox 1"/>
          <p:cNvSpPr txBox="1"/>
          <p:nvPr/>
        </p:nvSpPr>
        <p:spPr>
          <a:xfrm>
            <a:off x="4953000" y="2200275"/>
            <a:ext cx="327183" cy="400110"/>
          </a:xfrm>
          <a:prstGeom prst="rect">
            <a:avLst/>
          </a:prstGeom>
          <a:noFill/>
        </p:spPr>
        <p:txBody>
          <a:bodyPr wrap="none" rtlCol="0">
            <a:spAutoFit/>
          </a:bodyPr>
          <a:lstStyle/>
          <a:p>
            <a:r>
              <a:rPr lang="en-US" sz="2000" dirty="0" err="1" smtClean="0"/>
              <a:t>tt</a:t>
            </a:r>
            <a:endParaRPr lang="en-US" sz="2000" dirty="0"/>
          </a:p>
        </p:txBody>
      </p:sp>
    </p:spTree>
    <p:extLst>
      <p:ext uri="{BB962C8B-B14F-4D97-AF65-F5344CB8AC3E}">
        <p14:creationId xmlns:p14="http://schemas.microsoft.com/office/powerpoint/2010/main" val="98795772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5780088" cy="603250"/>
          </a:xfrm>
        </p:spPr>
        <p:txBody>
          <a:bodyPr/>
          <a:lstStyle/>
          <a:p>
            <a:r>
              <a:rPr lang="en-US" sz="3200" dirty="0" smtClean="0"/>
              <a:t>Higgs+2 jets (2D)</a:t>
            </a:r>
            <a:endParaRPr lang="en-US" sz="3200" dirty="0"/>
          </a:p>
        </p:txBody>
      </p:sp>
      <p:sp>
        <p:nvSpPr>
          <p:cNvPr id="3" name="Content Placeholder 2"/>
          <p:cNvSpPr>
            <a:spLocks noGrp="1"/>
          </p:cNvSpPr>
          <p:nvPr>
            <p:ph sz="half" idx="1"/>
          </p:nvPr>
        </p:nvSpPr>
        <p:spPr/>
        <p:txBody>
          <a:bodyPr/>
          <a:lstStyle/>
          <a:p>
            <a:r>
              <a:rPr lang="en-US" dirty="0" smtClean="0"/>
              <a:t>x</a:t>
            </a:r>
            <a:endParaRPr lang="en-US" dirty="0"/>
          </a:p>
        </p:txBody>
      </p:sp>
      <p:pic>
        <p:nvPicPr>
          <p:cNvPr id="5" name="Picture 4"/>
          <p:cNvPicPr>
            <a:picLocks noChangeAspect="1"/>
          </p:cNvPicPr>
          <p:nvPr/>
        </p:nvPicPr>
        <p:blipFill>
          <a:blip r:embed="rId2"/>
          <a:stretch>
            <a:fillRect/>
          </a:stretch>
        </p:blipFill>
        <p:spPr>
          <a:xfrm>
            <a:off x="3115101" y="2777836"/>
            <a:ext cx="6028899" cy="4080164"/>
          </a:xfrm>
          <a:prstGeom prst="rect">
            <a:avLst/>
          </a:prstGeom>
        </p:spPr>
      </p:pic>
    </p:spTree>
    <p:extLst>
      <p:ext uri="{BB962C8B-B14F-4D97-AF65-F5344CB8AC3E}">
        <p14:creationId xmlns:p14="http://schemas.microsoft.com/office/powerpoint/2010/main" val="22244736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3675"/>
            <a:ext cx="8091488" cy="603250"/>
          </a:xfrm>
        </p:spPr>
        <p:txBody>
          <a:bodyPr/>
          <a:lstStyle/>
          <a:p>
            <a:r>
              <a:rPr lang="en-US" sz="3200" dirty="0" smtClean="0"/>
              <a:t>Higgs + 2 jets (positive cross sections)</a:t>
            </a:r>
            <a:endParaRPr lang="en-US" sz="3200" dirty="0"/>
          </a:p>
        </p:txBody>
      </p:sp>
      <p:sp>
        <p:nvSpPr>
          <p:cNvPr id="3" name="Content Placeholder 2"/>
          <p:cNvSpPr>
            <a:spLocks noGrp="1"/>
          </p:cNvSpPr>
          <p:nvPr>
            <p:ph sz="half" idx="1"/>
          </p:nvPr>
        </p:nvSpPr>
        <p:spPr/>
        <p:txBody>
          <a:bodyPr/>
          <a:lstStyle/>
          <a:p>
            <a:r>
              <a:rPr lang="en-US" dirty="0" smtClean="0"/>
              <a:t>x</a:t>
            </a:r>
            <a:endParaRPr lang="en-US" dirty="0"/>
          </a:p>
        </p:txBody>
      </p:sp>
      <p:pic>
        <p:nvPicPr>
          <p:cNvPr id="5" name="Picture 4"/>
          <p:cNvPicPr>
            <a:picLocks noChangeAspect="1"/>
          </p:cNvPicPr>
          <p:nvPr/>
        </p:nvPicPr>
        <p:blipFill>
          <a:blip r:embed="rId2"/>
          <a:stretch>
            <a:fillRect/>
          </a:stretch>
        </p:blipFill>
        <p:spPr>
          <a:xfrm>
            <a:off x="3115101" y="2777836"/>
            <a:ext cx="6028899" cy="4080164"/>
          </a:xfrm>
          <a:prstGeom prst="rect">
            <a:avLst/>
          </a:prstGeom>
        </p:spPr>
      </p:pic>
    </p:spTree>
    <p:extLst>
      <p:ext uri="{BB962C8B-B14F-4D97-AF65-F5344CB8AC3E}">
        <p14:creationId xmlns:p14="http://schemas.microsoft.com/office/powerpoint/2010/main" val="120033064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5780088" cy="603250"/>
          </a:xfrm>
        </p:spPr>
        <p:txBody>
          <a:bodyPr/>
          <a:lstStyle/>
          <a:p>
            <a:r>
              <a:rPr lang="en-US" dirty="0" smtClean="0"/>
              <a:t>Higgs + 2 jets</a:t>
            </a:r>
            <a:endParaRPr lang="en-US" dirty="0"/>
          </a:p>
        </p:txBody>
      </p:sp>
      <p:sp>
        <p:nvSpPr>
          <p:cNvPr id="3" name="Content Placeholder 2"/>
          <p:cNvSpPr>
            <a:spLocks noGrp="1"/>
          </p:cNvSpPr>
          <p:nvPr>
            <p:ph sz="half" idx="1"/>
          </p:nvPr>
        </p:nvSpPr>
        <p:spPr/>
        <p:txBody>
          <a:bodyPr/>
          <a:lstStyle/>
          <a:p>
            <a:r>
              <a:rPr lang="en-US" dirty="0" smtClean="0"/>
              <a:t>x</a:t>
            </a:r>
            <a:endParaRPr lang="en-US" dirty="0"/>
          </a:p>
        </p:txBody>
      </p:sp>
      <p:pic>
        <p:nvPicPr>
          <p:cNvPr id="5" name="Picture 4"/>
          <p:cNvPicPr>
            <a:picLocks noChangeAspect="1"/>
          </p:cNvPicPr>
          <p:nvPr/>
        </p:nvPicPr>
        <p:blipFill>
          <a:blip r:embed="rId2"/>
          <a:stretch>
            <a:fillRect/>
          </a:stretch>
        </p:blipFill>
        <p:spPr>
          <a:xfrm>
            <a:off x="3227695" y="2854036"/>
            <a:ext cx="5916305" cy="4003964"/>
          </a:xfrm>
          <a:prstGeom prst="rect">
            <a:avLst/>
          </a:prstGeom>
        </p:spPr>
      </p:pic>
    </p:spTree>
    <p:extLst>
      <p:ext uri="{BB962C8B-B14F-4D97-AF65-F5344CB8AC3E}">
        <p14:creationId xmlns:p14="http://schemas.microsoft.com/office/powerpoint/2010/main" val="354452196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dirty="0" smtClean="0"/>
              <a:t>x</a:t>
            </a:r>
            <a:endParaRPr lang="en-US" dirty="0"/>
          </a:p>
        </p:txBody>
      </p:sp>
      <p:pic>
        <p:nvPicPr>
          <p:cNvPr id="5" name="Picture 4"/>
          <p:cNvPicPr>
            <a:picLocks noChangeAspect="1"/>
          </p:cNvPicPr>
          <p:nvPr/>
        </p:nvPicPr>
        <p:blipFill>
          <a:blip r:embed="rId2"/>
          <a:stretch>
            <a:fillRect/>
          </a:stretch>
        </p:blipFill>
        <p:spPr>
          <a:xfrm>
            <a:off x="3549859" y="3048000"/>
            <a:ext cx="5629701" cy="3810000"/>
          </a:xfrm>
          <a:prstGeom prst="rect">
            <a:avLst/>
          </a:prstGeom>
        </p:spPr>
      </p:pic>
      <p:cxnSp>
        <p:nvCxnSpPr>
          <p:cNvPr id="7" name="Straight Arrow Connector 6"/>
          <p:cNvCxnSpPr/>
          <p:nvPr/>
        </p:nvCxnSpPr>
        <p:spPr bwMode="auto">
          <a:xfrm flipH="1">
            <a:off x="7701280" y="2895600"/>
            <a:ext cx="375920" cy="1625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8" name="TextBox 7"/>
          <p:cNvSpPr txBox="1"/>
          <p:nvPr/>
        </p:nvSpPr>
        <p:spPr>
          <a:xfrm>
            <a:off x="7543800" y="2514600"/>
            <a:ext cx="1678564" cy="584776"/>
          </a:xfrm>
          <a:prstGeom prst="rect">
            <a:avLst/>
          </a:prstGeom>
          <a:noFill/>
        </p:spPr>
        <p:txBody>
          <a:bodyPr wrap="none" rtlCol="0">
            <a:spAutoFit/>
          </a:bodyPr>
          <a:lstStyle/>
          <a:p>
            <a:r>
              <a:rPr lang="en-US" dirty="0" smtClean="0"/>
              <a:t>Scale of </a:t>
            </a:r>
            <a:r>
              <a:rPr lang="en-US" dirty="0" err="1" smtClean="0"/>
              <a:t>mHiggs</a:t>
            </a:r>
            <a:endParaRPr lang="en-US" dirty="0" smtClean="0"/>
          </a:p>
          <a:p>
            <a:r>
              <a:rPr lang="en-US" dirty="0" smtClean="0"/>
              <a:t>(3360 </a:t>
            </a:r>
            <a:r>
              <a:rPr lang="en-US" dirty="0" err="1" smtClean="0"/>
              <a:t>fb</a:t>
            </a:r>
            <a:r>
              <a:rPr lang="en-US" dirty="0" smtClean="0"/>
              <a:t>)</a:t>
            </a:r>
            <a:endParaRPr lang="en-US" dirty="0"/>
          </a:p>
        </p:txBody>
      </p:sp>
    </p:spTree>
    <p:extLst>
      <p:ext uri="{BB962C8B-B14F-4D97-AF65-F5344CB8AC3E}">
        <p14:creationId xmlns:p14="http://schemas.microsoft.com/office/powerpoint/2010/main" val="233480211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5427" y="193675"/>
            <a:ext cx="5780088" cy="603250"/>
          </a:xfrm>
        </p:spPr>
        <p:txBody>
          <a:bodyPr/>
          <a:lstStyle/>
          <a:p>
            <a:r>
              <a:rPr lang="en-US" dirty="0" smtClean="0">
                <a:latin typeface="Symbol" charset="2"/>
                <a:cs typeface="Symbol" charset="2"/>
              </a:rPr>
              <a:t>m</a:t>
            </a:r>
            <a:r>
              <a:rPr lang="en-US" baseline="-25000" dirty="0" smtClean="0"/>
              <a:t>F</a:t>
            </a:r>
            <a:r>
              <a:rPr lang="en-US" dirty="0" smtClean="0"/>
              <a:t> dependence</a:t>
            </a:r>
            <a:endParaRPr lang="en-US" dirty="0"/>
          </a:p>
        </p:txBody>
      </p:sp>
      <p:sp>
        <p:nvSpPr>
          <p:cNvPr id="3" name="Content Placeholder 2"/>
          <p:cNvSpPr>
            <a:spLocks noGrp="1"/>
          </p:cNvSpPr>
          <p:nvPr>
            <p:ph sz="half" idx="1"/>
          </p:nvPr>
        </p:nvSpPr>
        <p:spPr>
          <a:xfrm>
            <a:off x="533399" y="1160464"/>
            <a:ext cx="8200315" cy="1465018"/>
          </a:xfrm>
        </p:spPr>
        <p:txBody>
          <a:bodyPr/>
          <a:lstStyle/>
          <a:p>
            <a:r>
              <a:rPr lang="en-US" sz="1800" dirty="0" smtClean="0"/>
              <a:t>As we have seen, the </a:t>
            </a:r>
            <a:r>
              <a:rPr lang="en-US" sz="1800" dirty="0" smtClean="0">
                <a:latin typeface="Symbol" charset="2"/>
                <a:cs typeface="Symbol" charset="2"/>
              </a:rPr>
              <a:t>m</a:t>
            </a:r>
            <a:r>
              <a:rPr lang="en-US" sz="1800" baseline="-25000" dirty="0" smtClean="0"/>
              <a:t>F</a:t>
            </a:r>
            <a:r>
              <a:rPr lang="en-US" sz="1800" dirty="0" smtClean="0"/>
              <a:t> dependence is much flatter than the </a:t>
            </a:r>
            <a:r>
              <a:rPr lang="en-US" sz="1800" dirty="0" err="1" smtClean="0">
                <a:latin typeface="Symbol" charset="2"/>
                <a:cs typeface="Symbol" charset="2"/>
              </a:rPr>
              <a:t>m</a:t>
            </a:r>
            <a:r>
              <a:rPr lang="en-US" sz="1800" baseline="-25000" dirty="0" err="1" smtClean="0"/>
              <a:t>R</a:t>
            </a:r>
            <a:r>
              <a:rPr lang="en-US" sz="1800" dirty="0" smtClean="0"/>
              <a:t> dependence for </a:t>
            </a:r>
            <a:r>
              <a:rPr lang="en-US" sz="1800" dirty="0" err="1" smtClean="0"/>
              <a:t>gg</a:t>
            </a:r>
            <a:r>
              <a:rPr lang="en-US" sz="1800" dirty="0" smtClean="0"/>
              <a:t>-&gt;Higgs (+jets)</a:t>
            </a:r>
          </a:p>
          <a:p>
            <a:r>
              <a:rPr lang="en-US" sz="1800" dirty="0" smtClean="0"/>
              <a:t>Mostly because </a:t>
            </a:r>
            <a:r>
              <a:rPr lang="en-US" sz="1800" dirty="0" err="1" smtClean="0"/>
              <a:t>ggF</a:t>
            </a:r>
            <a:r>
              <a:rPr lang="en-US" sz="1800" dirty="0" smtClean="0"/>
              <a:t> probes the gluon distribution in the region around the inflection point</a:t>
            </a:r>
          </a:p>
          <a:p>
            <a:r>
              <a:rPr lang="en-US" sz="1800" dirty="0" smtClean="0"/>
              <a:t>For the higher x values probed in the VBF region, this will change somewhat</a:t>
            </a:r>
            <a:endParaRPr lang="en-US" sz="1800" dirty="0"/>
          </a:p>
        </p:txBody>
      </p:sp>
      <p:pic>
        <p:nvPicPr>
          <p:cNvPr id="5" name="Picture 4" desc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87821"/>
            <a:ext cx="3953005" cy="3870180"/>
          </a:xfrm>
          <a:prstGeom prst="rect">
            <a:avLst/>
          </a:prstGeom>
        </p:spPr>
      </p:pic>
      <p:pic>
        <p:nvPicPr>
          <p:cNvPr id="6" name="Picture 5" descr="4.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967" y="2987821"/>
            <a:ext cx="3952048" cy="3870178"/>
          </a:xfrm>
          <a:prstGeom prst="rect">
            <a:avLst/>
          </a:prstGeom>
        </p:spPr>
      </p:pic>
    </p:spTree>
    <p:extLst>
      <p:ext uri="{BB962C8B-B14F-4D97-AF65-F5344CB8AC3E}">
        <p14:creationId xmlns:p14="http://schemas.microsoft.com/office/powerpoint/2010/main" val="213706139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3675"/>
            <a:ext cx="7939088" cy="603250"/>
          </a:xfrm>
        </p:spPr>
        <p:txBody>
          <a:bodyPr/>
          <a:lstStyle/>
          <a:p>
            <a:r>
              <a:rPr lang="en-US" dirty="0" smtClean="0"/>
              <a:t>Comparisons to 2011 data</a:t>
            </a:r>
            <a:endParaRPr lang="en-US" dirty="0"/>
          </a:p>
        </p:txBody>
      </p:sp>
      <p:pic>
        <p:nvPicPr>
          <p:cNvPr id="4" name="Picture 3"/>
          <p:cNvPicPr>
            <a:picLocks noChangeAspect="1"/>
          </p:cNvPicPr>
          <p:nvPr/>
        </p:nvPicPr>
        <p:blipFill rotWithShape="1">
          <a:blip r:embed="rId2"/>
          <a:srcRect l="10899" t="6654" r="17408" b="14076"/>
          <a:stretch/>
        </p:blipFill>
        <p:spPr>
          <a:xfrm>
            <a:off x="914400" y="1180138"/>
            <a:ext cx="7239000" cy="5677862"/>
          </a:xfrm>
          <a:prstGeom prst="rect">
            <a:avLst/>
          </a:prstGeom>
        </p:spPr>
      </p:pic>
    </p:spTree>
    <p:extLst>
      <p:ext uri="{BB962C8B-B14F-4D97-AF65-F5344CB8AC3E}">
        <p14:creationId xmlns:p14="http://schemas.microsoft.com/office/powerpoint/2010/main" val="331137839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3675"/>
            <a:ext cx="7939088" cy="603250"/>
          </a:xfrm>
        </p:spPr>
        <p:txBody>
          <a:bodyPr/>
          <a:lstStyle/>
          <a:p>
            <a:r>
              <a:rPr lang="en-US" dirty="0" smtClean="0"/>
              <a:t>Comparisons to 2011 data</a:t>
            </a:r>
            <a:endParaRPr lang="en-US" dirty="0"/>
          </a:p>
        </p:txBody>
      </p:sp>
      <p:pic>
        <p:nvPicPr>
          <p:cNvPr id="4" name="Picture 3"/>
          <p:cNvPicPr>
            <a:picLocks noChangeAspect="1"/>
          </p:cNvPicPr>
          <p:nvPr/>
        </p:nvPicPr>
        <p:blipFill rotWithShape="1">
          <a:blip r:embed="rId2"/>
          <a:srcRect l="11261" t="10664" r="17548" b="8898"/>
          <a:stretch/>
        </p:blipFill>
        <p:spPr>
          <a:xfrm>
            <a:off x="1066800" y="1117091"/>
            <a:ext cx="7162800" cy="5740909"/>
          </a:xfrm>
          <a:prstGeom prst="rect">
            <a:avLst/>
          </a:prstGeom>
        </p:spPr>
      </p:pic>
    </p:spTree>
    <p:extLst>
      <p:ext uri="{BB962C8B-B14F-4D97-AF65-F5344CB8AC3E}">
        <p14:creationId xmlns:p14="http://schemas.microsoft.com/office/powerpoint/2010/main" val="267975590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3675"/>
            <a:ext cx="8091488" cy="603250"/>
          </a:xfrm>
        </p:spPr>
        <p:txBody>
          <a:bodyPr/>
          <a:lstStyle/>
          <a:p>
            <a:r>
              <a:rPr lang="en-US" dirty="0" smtClean="0"/>
              <a:t>Comparisons to 2011 data</a:t>
            </a:r>
            <a:endParaRPr lang="en-US" dirty="0"/>
          </a:p>
        </p:txBody>
      </p:sp>
      <p:pic>
        <p:nvPicPr>
          <p:cNvPr id="4" name="Picture 3"/>
          <p:cNvPicPr>
            <a:picLocks noChangeAspect="1"/>
          </p:cNvPicPr>
          <p:nvPr/>
        </p:nvPicPr>
        <p:blipFill rotWithShape="1">
          <a:blip r:embed="rId2"/>
          <a:srcRect l="11511" t="15074" r="20675" b="12250"/>
          <a:stretch/>
        </p:blipFill>
        <p:spPr>
          <a:xfrm>
            <a:off x="762000" y="1066800"/>
            <a:ext cx="7391400" cy="5619141"/>
          </a:xfrm>
          <a:prstGeom prst="rect">
            <a:avLst/>
          </a:prstGeom>
        </p:spPr>
      </p:pic>
    </p:spTree>
    <p:extLst>
      <p:ext uri="{BB962C8B-B14F-4D97-AF65-F5344CB8AC3E}">
        <p14:creationId xmlns:p14="http://schemas.microsoft.com/office/powerpoint/2010/main" val="252301088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93675"/>
            <a:ext cx="7558088" cy="603250"/>
          </a:xfrm>
        </p:spPr>
        <p:txBody>
          <a:bodyPr/>
          <a:lstStyle/>
          <a:p>
            <a:r>
              <a:rPr lang="en-US" sz="3200" dirty="0" smtClean="0"/>
              <a:t>Comparison of jet predictions</a:t>
            </a:r>
            <a:endParaRPr lang="en-US" sz="3200" dirty="0"/>
          </a:p>
        </p:txBody>
      </p:sp>
      <p:pic>
        <p:nvPicPr>
          <p:cNvPr id="4" name="Picture 3"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0663"/>
            <a:ext cx="7924800" cy="5797337"/>
          </a:xfrm>
          <a:prstGeom prst="rect">
            <a:avLst/>
          </a:prstGeom>
        </p:spPr>
      </p:pic>
      <p:sp>
        <p:nvSpPr>
          <p:cNvPr id="5" name="TextBox 4"/>
          <p:cNvSpPr txBox="1"/>
          <p:nvPr/>
        </p:nvSpPr>
        <p:spPr>
          <a:xfrm>
            <a:off x="6781800" y="1524000"/>
            <a:ext cx="966931" cy="276999"/>
          </a:xfrm>
          <a:prstGeom prst="rect">
            <a:avLst/>
          </a:prstGeom>
          <a:noFill/>
        </p:spPr>
        <p:txBody>
          <a:bodyPr wrap="none" rtlCol="0">
            <a:spAutoFit/>
          </a:bodyPr>
          <a:lstStyle/>
          <a:p>
            <a:r>
              <a:rPr lang="en-US" sz="1200" dirty="0">
                <a:solidFill>
                  <a:srgbClr val="0000FF"/>
                </a:solidFill>
              </a:rPr>
              <a:t>scale =</a:t>
            </a:r>
            <a:r>
              <a:rPr lang="en-US" sz="1200" dirty="0" err="1">
                <a:solidFill>
                  <a:srgbClr val="0000FF"/>
                </a:solidFill>
              </a:rPr>
              <a:t>p</a:t>
            </a:r>
            <a:r>
              <a:rPr lang="en-US" sz="1200" baseline="-25000" dirty="0" err="1">
                <a:solidFill>
                  <a:srgbClr val="0000FF"/>
                </a:solidFill>
              </a:rPr>
              <a:t>T</a:t>
            </a:r>
            <a:r>
              <a:rPr lang="en-US" sz="1200" dirty="0" err="1">
                <a:solidFill>
                  <a:srgbClr val="0000FF"/>
                </a:solidFill>
              </a:rPr>
              <a:t>j</a:t>
            </a:r>
            <a:r>
              <a:rPr lang="en-US" sz="1200" baseline="30000" dirty="0" err="1">
                <a:solidFill>
                  <a:srgbClr val="0000FF"/>
                </a:solidFill>
              </a:rPr>
              <a:t>et</a:t>
            </a:r>
            <a:endParaRPr lang="en-US" sz="1200" baseline="30000" dirty="0">
              <a:solidFill>
                <a:srgbClr val="0000FF"/>
              </a:solidFill>
            </a:endParaRPr>
          </a:p>
        </p:txBody>
      </p:sp>
      <p:sp>
        <p:nvSpPr>
          <p:cNvPr id="6" name="Rectangle 5"/>
          <p:cNvSpPr/>
          <p:nvPr/>
        </p:nvSpPr>
        <p:spPr>
          <a:xfrm>
            <a:off x="6781800" y="1752600"/>
            <a:ext cx="1166856" cy="276999"/>
          </a:xfrm>
          <a:prstGeom prst="rect">
            <a:avLst/>
          </a:prstGeom>
        </p:spPr>
        <p:txBody>
          <a:bodyPr wrap="none">
            <a:spAutoFit/>
          </a:bodyPr>
          <a:lstStyle/>
          <a:p>
            <a:r>
              <a:rPr lang="en-US" sz="1200" dirty="0">
                <a:solidFill>
                  <a:srgbClr val="800080"/>
                </a:solidFill>
              </a:rPr>
              <a:t>scale =</a:t>
            </a:r>
            <a:r>
              <a:rPr lang="en-US" sz="1200" dirty="0" err="1" smtClean="0">
                <a:solidFill>
                  <a:srgbClr val="800080"/>
                </a:solidFill>
              </a:rPr>
              <a:t>p</a:t>
            </a:r>
            <a:r>
              <a:rPr lang="en-US" sz="1200" baseline="-25000" dirty="0" err="1" smtClean="0">
                <a:solidFill>
                  <a:srgbClr val="800080"/>
                </a:solidFill>
              </a:rPr>
              <a:t>T</a:t>
            </a:r>
            <a:r>
              <a:rPr lang="en-US" sz="1200" dirty="0" err="1" smtClean="0">
                <a:solidFill>
                  <a:srgbClr val="800080"/>
                </a:solidFill>
              </a:rPr>
              <a:t>j</a:t>
            </a:r>
            <a:r>
              <a:rPr lang="en-US" sz="1200" baseline="30000" dirty="0" err="1" smtClean="0">
                <a:solidFill>
                  <a:srgbClr val="800080"/>
                </a:solidFill>
              </a:rPr>
              <a:t>et,max</a:t>
            </a:r>
            <a:endParaRPr lang="en-US" sz="1200" baseline="30000" dirty="0">
              <a:solidFill>
                <a:srgbClr val="800080"/>
              </a:solidFill>
            </a:endParaRPr>
          </a:p>
        </p:txBody>
      </p:sp>
      <p:sp>
        <p:nvSpPr>
          <p:cNvPr id="7" name="Rectangle 6"/>
          <p:cNvSpPr/>
          <p:nvPr/>
        </p:nvSpPr>
        <p:spPr>
          <a:xfrm>
            <a:off x="6781800" y="1981200"/>
            <a:ext cx="2492990" cy="276999"/>
          </a:xfrm>
          <a:prstGeom prst="rect">
            <a:avLst/>
          </a:prstGeom>
        </p:spPr>
        <p:txBody>
          <a:bodyPr wrap="none">
            <a:spAutoFit/>
          </a:bodyPr>
          <a:lstStyle/>
          <a:p>
            <a:r>
              <a:rPr lang="en-US" sz="1200" dirty="0"/>
              <a:t>scale =</a:t>
            </a:r>
            <a:r>
              <a:rPr lang="en-US" sz="1200" dirty="0" err="1"/>
              <a:t>p</a:t>
            </a:r>
            <a:r>
              <a:rPr lang="en-US" sz="1200" baseline="-25000" dirty="0" err="1"/>
              <a:t>T</a:t>
            </a:r>
            <a:r>
              <a:rPr lang="en-US" sz="1200" dirty="0" err="1"/>
              <a:t>j</a:t>
            </a:r>
            <a:r>
              <a:rPr lang="en-US" sz="1200" baseline="30000" dirty="0" err="1"/>
              <a:t>et,</a:t>
            </a:r>
            <a:r>
              <a:rPr lang="en-US" sz="1200" baseline="30000" dirty="0" err="1" smtClean="0"/>
              <a:t>max</a:t>
            </a:r>
            <a:r>
              <a:rPr lang="en-US" sz="1200" dirty="0" smtClean="0"/>
              <a:t> in each rapidity bin</a:t>
            </a:r>
          </a:p>
        </p:txBody>
      </p:sp>
      <p:sp>
        <p:nvSpPr>
          <p:cNvPr id="8" name="TextBox 7"/>
          <p:cNvSpPr txBox="1"/>
          <p:nvPr/>
        </p:nvSpPr>
        <p:spPr>
          <a:xfrm>
            <a:off x="6858000" y="3886200"/>
            <a:ext cx="2111976" cy="830997"/>
          </a:xfrm>
          <a:prstGeom prst="rect">
            <a:avLst/>
          </a:prstGeom>
          <a:noFill/>
        </p:spPr>
        <p:txBody>
          <a:bodyPr wrap="none" rtlCol="0">
            <a:spAutoFit/>
          </a:bodyPr>
          <a:lstStyle/>
          <a:p>
            <a:r>
              <a:rPr lang="en-US" dirty="0">
                <a:solidFill>
                  <a:srgbClr val="3366FF"/>
                </a:solidFill>
              </a:rPr>
              <a:t>h</a:t>
            </a:r>
            <a:r>
              <a:rPr lang="en-US" dirty="0" smtClean="0">
                <a:solidFill>
                  <a:srgbClr val="3366FF"/>
                </a:solidFill>
              </a:rPr>
              <a:t>atched is FASTNLO</a:t>
            </a:r>
          </a:p>
          <a:p>
            <a:r>
              <a:rPr lang="en-US" dirty="0">
                <a:solidFill>
                  <a:srgbClr val="3366FF"/>
                </a:solidFill>
              </a:rPr>
              <a:t>u</a:t>
            </a:r>
            <a:r>
              <a:rPr lang="en-US" dirty="0" smtClean="0">
                <a:solidFill>
                  <a:srgbClr val="3366FF"/>
                </a:solidFill>
              </a:rPr>
              <a:t>ncertainty band </a:t>
            </a:r>
          </a:p>
          <a:p>
            <a:r>
              <a:rPr lang="en-US" dirty="0" smtClean="0">
                <a:solidFill>
                  <a:srgbClr val="3366FF"/>
                </a:solidFill>
              </a:rPr>
              <a:t>for </a:t>
            </a:r>
            <a:r>
              <a:rPr lang="en-US" dirty="0" err="1" smtClean="0">
                <a:solidFill>
                  <a:srgbClr val="3366FF"/>
                </a:solidFill>
              </a:rPr>
              <a:t>p</a:t>
            </a:r>
            <a:r>
              <a:rPr lang="en-US" baseline="-25000" dirty="0" err="1" smtClean="0">
                <a:solidFill>
                  <a:srgbClr val="3366FF"/>
                </a:solidFill>
              </a:rPr>
              <a:t>T</a:t>
            </a:r>
            <a:r>
              <a:rPr lang="en-US" dirty="0" smtClean="0">
                <a:solidFill>
                  <a:srgbClr val="3366FF"/>
                </a:solidFill>
              </a:rPr>
              <a:t>/2 to 2p</a:t>
            </a:r>
            <a:r>
              <a:rPr lang="en-US" baseline="-25000" dirty="0" smtClean="0">
                <a:solidFill>
                  <a:srgbClr val="3366FF"/>
                </a:solidFill>
              </a:rPr>
              <a:t>T</a:t>
            </a:r>
            <a:endParaRPr lang="en-US" baseline="-25000" dirty="0">
              <a:solidFill>
                <a:srgbClr val="3366FF"/>
              </a:solidFill>
            </a:endParaRPr>
          </a:p>
        </p:txBody>
      </p:sp>
      <p:cxnSp>
        <p:nvCxnSpPr>
          <p:cNvPr id="10" name="Straight Arrow Connector 9"/>
          <p:cNvCxnSpPr/>
          <p:nvPr/>
        </p:nvCxnSpPr>
        <p:spPr bwMode="auto">
          <a:xfrm>
            <a:off x="7315200" y="22098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6858000" y="2743200"/>
            <a:ext cx="1469573" cy="338554"/>
          </a:xfrm>
          <a:prstGeom prst="rect">
            <a:avLst/>
          </a:prstGeom>
          <a:noFill/>
        </p:spPr>
        <p:txBody>
          <a:bodyPr wrap="none" rtlCol="0">
            <a:spAutoFit/>
          </a:bodyPr>
          <a:lstStyle/>
          <a:p>
            <a:r>
              <a:rPr lang="en-US" dirty="0" smtClean="0"/>
              <a:t>ATLAS choice</a:t>
            </a:r>
            <a:endParaRPr lang="en-US" dirty="0"/>
          </a:p>
        </p:txBody>
      </p:sp>
      <p:sp>
        <p:nvSpPr>
          <p:cNvPr id="12" name="TextBox 11"/>
          <p:cNvSpPr txBox="1"/>
          <p:nvPr/>
        </p:nvSpPr>
        <p:spPr>
          <a:xfrm>
            <a:off x="7086600" y="4800600"/>
            <a:ext cx="1861507" cy="830997"/>
          </a:xfrm>
          <a:prstGeom prst="rect">
            <a:avLst/>
          </a:prstGeom>
          <a:noFill/>
        </p:spPr>
        <p:txBody>
          <a:bodyPr wrap="none" rtlCol="0">
            <a:spAutoFit/>
          </a:bodyPr>
          <a:lstStyle/>
          <a:p>
            <a:r>
              <a:rPr lang="en-US" dirty="0">
                <a:solidFill>
                  <a:srgbClr val="FF00FF"/>
                </a:solidFill>
              </a:rPr>
              <a:t>c</a:t>
            </a:r>
            <a:r>
              <a:rPr lang="en-US" dirty="0" smtClean="0">
                <a:solidFill>
                  <a:srgbClr val="FF00FF"/>
                </a:solidFill>
              </a:rPr>
              <a:t>ould we agree on </a:t>
            </a:r>
          </a:p>
          <a:p>
            <a:r>
              <a:rPr lang="en-US" dirty="0">
                <a:solidFill>
                  <a:srgbClr val="FF00FF"/>
                </a:solidFill>
              </a:rPr>
              <a:t>a</a:t>
            </a:r>
            <a:r>
              <a:rPr lang="en-US" dirty="0" smtClean="0">
                <a:solidFill>
                  <a:srgbClr val="FF00FF"/>
                </a:solidFill>
              </a:rPr>
              <a:t> common scale,</a:t>
            </a:r>
          </a:p>
          <a:p>
            <a:r>
              <a:rPr lang="en-US" dirty="0">
                <a:solidFill>
                  <a:srgbClr val="FF00FF"/>
                </a:solidFill>
              </a:rPr>
              <a:t>l</a:t>
            </a:r>
            <a:r>
              <a:rPr lang="en-US" dirty="0" smtClean="0">
                <a:solidFill>
                  <a:srgbClr val="FF00FF"/>
                </a:solidFill>
              </a:rPr>
              <a:t>ike </a:t>
            </a:r>
            <a:r>
              <a:rPr lang="en-US" dirty="0" err="1" smtClean="0">
                <a:solidFill>
                  <a:srgbClr val="FF00FF"/>
                </a:solidFill>
              </a:rPr>
              <a:t>p</a:t>
            </a:r>
            <a:r>
              <a:rPr lang="en-US" baseline="-25000" dirty="0" err="1" smtClean="0">
                <a:solidFill>
                  <a:srgbClr val="FF00FF"/>
                </a:solidFill>
              </a:rPr>
              <a:t>T</a:t>
            </a:r>
            <a:r>
              <a:rPr lang="en-US" baseline="30000" dirty="0" err="1" smtClean="0">
                <a:solidFill>
                  <a:srgbClr val="FF00FF"/>
                </a:solidFill>
              </a:rPr>
              <a:t>jet</a:t>
            </a:r>
            <a:r>
              <a:rPr lang="en-US" dirty="0" smtClean="0">
                <a:solidFill>
                  <a:srgbClr val="FF00FF"/>
                </a:solidFill>
              </a:rPr>
              <a:t>?</a:t>
            </a:r>
            <a:endParaRPr lang="en-US" baseline="30000" dirty="0">
              <a:solidFill>
                <a:srgbClr val="FF00FF"/>
              </a:solidFill>
            </a:endParaRPr>
          </a:p>
        </p:txBody>
      </p:sp>
      <p:sp>
        <p:nvSpPr>
          <p:cNvPr id="13" name="TextBox 12"/>
          <p:cNvSpPr txBox="1"/>
          <p:nvPr/>
        </p:nvSpPr>
        <p:spPr>
          <a:xfrm>
            <a:off x="76200" y="1524000"/>
            <a:ext cx="1107996" cy="4544833"/>
          </a:xfrm>
          <a:prstGeom prst="rect">
            <a:avLst/>
          </a:prstGeom>
          <a:noFill/>
        </p:spPr>
        <p:txBody>
          <a:bodyPr wrap="none" rtlCol="0">
            <a:spAutoFit/>
          </a:bodyPr>
          <a:lstStyle/>
          <a:p>
            <a:r>
              <a:rPr lang="en-US" sz="1400" dirty="0"/>
              <a:t>a</a:t>
            </a:r>
            <a:r>
              <a:rPr lang="en-US" sz="1400" dirty="0" smtClean="0"/>
              <a:t>greement </a:t>
            </a:r>
          </a:p>
          <a:p>
            <a:r>
              <a:rPr lang="en-US" sz="1400" dirty="0"/>
              <a:t>a</a:t>
            </a:r>
            <a:r>
              <a:rPr lang="en-US" sz="1400" dirty="0" smtClean="0"/>
              <a:t>t high </a:t>
            </a:r>
            <a:r>
              <a:rPr lang="en-US" sz="1400" dirty="0" err="1" smtClean="0"/>
              <a:t>p</a:t>
            </a:r>
            <a:r>
              <a:rPr lang="en-US" sz="1400" baseline="-25000" dirty="0" err="1" smtClean="0"/>
              <a:t>T</a:t>
            </a:r>
            <a:r>
              <a:rPr lang="en-US" sz="1400" dirty="0" smtClean="0"/>
              <a:t>,</a:t>
            </a:r>
          </a:p>
          <a:p>
            <a:r>
              <a:rPr lang="en-US" sz="1400" dirty="0"/>
              <a:t>s</a:t>
            </a:r>
            <a:r>
              <a:rPr lang="en-US" sz="1400" dirty="0" smtClean="0"/>
              <a:t>ome </a:t>
            </a:r>
          </a:p>
          <a:p>
            <a:r>
              <a:rPr lang="en-US" sz="1400" dirty="0"/>
              <a:t>d</a:t>
            </a:r>
            <a:r>
              <a:rPr lang="en-US" sz="1400" dirty="0" smtClean="0"/>
              <a:t>ifferences</a:t>
            </a:r>
          </a:p>
          <a:p>
            <a:r>
              <a:rPr lang="en-US" sz="1400" dirty="0"/>
              <a:t>f</a:t>
            </a:r>
            <a:r>
              <a:rPr lang="en-US" sz="1400" dirty="0" smtClean="0"/>
              <a:t>or </a:t>
            </a:r>
          </a:p>
          <a:p>
            <a:r>
              <a:rPr lang="en-US" sz="1400" dirty="0" smtClean="0"/>
              <a:t>APPLGRID</a:t>
            </a:r>
          </a:p>
          <a:p>
            <a:r>
              <a:rPr lang="en-US" sz="1400" dirty="0"/>
              <a:t>a</a:t>
            </a:r>
            <a:r>
              <a:rPr lang="en-US" sz="1400" dirty="0" smtClean="0"/>
              <a:t>t low </a:t>
            </a:r>
            <a:r>
              <a:rPr lang="en-US" sz="1400" dirty="0" err="1" smtClean="0"/>
              <a:t>p</a:t>
            </a:r>
            <a:r>
              <a:rPr lang="en-US" sz="1400" baseline="-25000" dirty="0" err="1" smtClean="0"/>
              <a:t>T</a:t>
            </a:r>
            <a:endParaRPr lang="en-US" sz="1400" baseline="-25000" dirty="0" smtClean="0"/>
          </a:p>
          <a:p>
            <a:endParaRPr lang="en-US" sz="1400" baseline="-25000" dirty="0"/>
          </a:p>
          <a:p>
            <a:r>
              <a:rPr lang="en-US" sz="1400" dirty="0"/>
              <a:t>l</a:t>
            </a:r>
            <a:r>
              <a:rPr lang="en-US" sz="1400" dirty="0" smtClean="0"/>
              <a:t>arger</a:t>
            </a:r>
          </a:p>
          <a:p>
            <a:r>
              <a:rPr lang="en-US" sz="1400" dirty="0"/>
              <a:t>d</a:t>
            </a:r>
            <a:r>
              <a:rPr lang="en-US" sz="1400" dirty="0" smtClean="0"/>
              <a:t>ifferences</a:t>
            </a:r>
          </a:p>
          <a:p>
            <a:r>
              <a:rPr lang="en-US" sz="1400" dirty="0"/>
              <a:t>a</a:t>
            </a:r>
            <a:r>
              <a:rPr lang="en-US" sz="1400" dirty="0" smtClean="0"/>
              <a:t>t low </a:t>
            </a:r>
            <a:r>
              <a:rPr lang="en-US" sz="1400" dirty="0" err="1" smtClean="0"/>
              <a:t>p</a:t>
            </a:r>
            <a:r>
              <a:rPr lang="en-US" sz="1400" baseline="-25000" dirty="0" err="1" smtClean="0"/>
              <a:t>T</a:t>
            </a:r>
            <a:endParaRPr lang="en-US" sz="1400" baseline="-25000" dirty="0" smtClean="0"/>
          </a:p>
          <a:p>
            <a:r>
              <a:rPr lang="en-US" sz="1400" dirty="0"/>
              <a:t>i</a:t>
            </a:r>
            <a:r>
              <a:rPr lang="en-US" sz="1400" dirty="0" smtClean="0"/>
              <a:t>f scale</a:t>
            </a:r>
          </a:p>
          <a:p>
            <a:r>
              <a:rPr lang="en-US" sz="1400" dirty="0"/>
              <a:t>o</a:t>
            </a:r>
            <a:r>
              <a:rPr lang="en-US" sz="1400" dirty="0" smtClean="0"/>
              <a:t>f </a:t>
            </a:r>
            <a:r>
              <a:rPr lang="en-US" sz="1400" dirty="0" err="1" smtClean="0"/>
              <a:t>p</a:t>
            </a:r>
            <a:r>
              <a:rPr lang="en-US" sz="1400" baseline="-25000" dirty="0" err="1" smtClean="0"/>
              <a:t>T</a:t>
            </a:r>
            <a:r>
              <a:rPr lang="en-US" sz="1400" baseline="30000" dirty="0" err="1" smtClean="0"/>
              <a:t>jet,max</a:t>
            </a:r>
            <a:endParaRPr lang="en-US" sz="1400" baseline="30000" dirty="0" smtClean="0"/>
          </a:p>
          <a:p>
            <a:r>
              <a:rPr lang="en-US" sz="1400" dirty="0"/>
              <a:t>i</a:t>
            </a:r>
            <a:r>
              <a:rPr lang="en-US" sz="1400" dirty="0" smtClean="0"/>
              <a:t>s used</a:t>
            </a:r>
          </a:p>
          <a:p>
            <a:endParaRPr lang="en-US" sz="1400" dirty="0"/>
          </a:p>
          <a:p>
            <a:r>
              <a:rPr lang="en-US" sz="1400" dirty="0"/>
              <a:t>n</a:t>
            </a:r>
            <a:r>
              <a:rPr lang="en-US" sz="1400" dirty="0" smtClean="0"/>
              <a:t>ote </a:t>
            </a:r>
          </a:p>
          <a:p>
            <a:r>
              <a:rPr lang="en-US" sz="1400" dirty="0" err="1"/>
              <a:t>u</a:t>
            </a:r>
            <a:r>
              <a:rPr lang="en-US" sz="1400" dirty="0" err="1" smtClean="0"/>
              <a:t>nshifted</a:t>
            </a:r>
            <a:endParaRPr lang="en-US" sz="1400" dirty="0" smtClean="0"/>
          </a:p>
          <a:p>
            <a:r>
              <a:rPr lang="en-US" sz="1400" dirty="0"/>
              <a:t>d</a:t>
            </a:r>
            <a:r>
              <a:rPr lang="en-US" sz="1400" dirty="0" smtClean="0"/>
              <a:t>ata has </a:t>
            </a:r>
          </a:p>
          <a:p>
            <a:r>
              <a:rPr lang="en-US" sz="1400" dirty="0"/>
              <a:t>p</a:t>
            </a:r>
            <a:r>
              <a:rPr lang="en-US" sz="1400" dirty="0" smtClean="0"/>
              <a:t>oor </a:t>
            </a:r>
          </a:p>
          <a:p>
            <a:r>
              <a:rPr lang="en-US" sz="1400" dirty="0"/>
              <a:t>a</a:t>
            </a:r>
            <a:r>
              <a:rPr lang="en-US" sz="1400" dirty="0" smtClean="0"/>
              <a:t>greement</a:t>
            </a:r>
          </a:p>
          <a:p>
            <a:r>
              <a:rPr lang="en-US" sz="1400" dirty="0"/>
              <a:t>w</a:t>
            </a:r>
            <a:r>
              <a:rPr lang="en-US" sz="1400" dirty="0" smtClean="0"/>
              <a:t>ith theory</a:t>
            </a:r>
            <a:endParaRPr lang="en-US" sz="1400" dirty="0"/>
          </a:p>
        </p:txBody>
      </p:sp>
    </p:spTree>
    <p:extLst>
      <p:ext uri="{BB962C8B-B14F-4D97-AF65-F5344CB8AC3E}">
        <p14:creationId xmlns:p14="http://schemas.microsoft.com/office/powerpoint/2010/main" val="390608637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705" y="152400"/>
            <a:ext cx="8439820" cy="603250"/>
          </a:xfrm>
        </p:spPr>
        <p:txBody>
          <a:bodyPr/>
          <a:lstStyle/>
          <a:p>
            <a:r>
              <a:rPr lang="en-US" sz="3200" dirty="0" smtClean="0"/>
              <a:t>Aside: Scale choices </a:t>
            </a:r>
            <a:endParaRPr lang="en-US" sz="3200" dirty="0"/>
          </a:p>
        </p:txBody>
      </p:sp>
      <p:sp>
        <p:nvSpPr>
          <p:cNvPr id="3" name="Content Placeholder 2"/>
          <p:cNvSpPr>
            <a:spLocks noGrp="1"/>
          </p:cNvSpPr>
          <p:nvPr>
            <p:ph sz="half" idx="1"/>
          </p:nvPr>
        </p:nvSpPr>
        <p:spPr>
          <a:xfrm>
            <a:off x="533400" y="958720"/>
            <a:ext cx="3962400" cy="5087937"/>
          </a:xfrm>
        </p:spPr>
        <p:txBody>
          <a:bodyPr/>
          <a:lstStyle/>
          <a:p>
            <a:r>
              <a:rPr lang="en-US" sz="1600" dirty="0" smtClean="0"/>
              <a:t>Take inclusive jet production at the LHC</a:t>
            </a:r>
          </a:p>
          <a:p>
            <a:r>
              <a:rPr lang="en-US" sz="1600" dirty="0" smtClean="0"/>
              <a:t>Canonical scale choice at the LHC is </a:t>
            </a:r>
            <a:r>
              <a:rPr lang="en-US" sz="1600" dirty="0" err="1" smtClean="0">
                <a:latin typeface="Symbol" charset="2"/>
                <a:cs typeface="Symbol" charset="2"/>
              </a:rPr>
              <a:t>m</a:t>
            </a:r>
            <a:r>
              <a:rPr lang="en-US" sz="1600" baseline="-25000" dirty="0" err="1" smtClean="0"/>
              <a:t>r</a:t>
            </a:r>
            <a:r>
              <a:rPr lang="en-US" sz="1600" dirty="0" smtClean="0"/>
              <a:t>=</a:t>
            </a:r>
            <a:r>
              <a:rPr lang="en-US" sz="1600" dirty="0" smtClean="0">
                <a:latin typeface="Symbol" charset="2"/>
                <a:cs typeface="Symbol" charset="2"/>
              </a:rPr>
              <a:t>m</a:t>
            </a:r>
            <a:r>
              <a:rPr lang="en-US" sz="1600" baseline="-25000" dirty="0" smtClean="0"/>
              <a:t>f</a:t>
            </a:r>
            <a:r>
              <a:rPr lang="en-US" sz="1600" dirty="0" smtClean="0"/>
              <a:t>=1.0*</a:t>
            </a:r>
            <a:r>
              <a:rPr lang="en-US" sz="1600" dirty="0" err="1" smtClean="0"/>
              <a:t>p</a:t>
            </a:r>
            <a:r>
              <a:rPr lang="en-US" sz="1600" baseline="-25000" dirty="0" err="1" smtClean="0"/>
              <a:t>T</a:t>
            </a:r>
            <a:endParaRPr lang="en-US" sz="1600" baseline="-25000" dirty="0" smtClean="0"/>
          </a:p>
          <a:p>
            <a:pPr lvl="1"/>
            <a:r>
              <a:rPr lang="en-US" sz="1400" dirty="0" smtClean="0"/>
              <a:t>CDF used 0.5p</a:t>
            </a:r>
            <a:r>
              <a:rPr lang="en-US" sz="1400" baseline="-25000" dirty="0" smtClean="0"/>
              <a:t>T</a:t>
            </a:r>
          </a:p>
          <a:p>
            <a:pPr lvl="1"/>
            <a:r>
              <a:rPr lang="en-US" sz="1400" dirty="0" smtClean="0"/>
              <a:t>CTEQ6.6/CT10 used this scale for determination of PDFs</a:t>
            </a:r>
          </a:p>
          <a:p>
            <a:pPr lvl="1"/>
            <a:r>
              <a:rPr lang="en-US" sz="1400" dirty="0"/>
              <a:t>n</a:t>
            </a:r>
            <a:r>
              <a:rPr lang="en-US" sz="1400" dirty="0" smtClean="0"/>
              <a:t>ew CT PDFs use </a:t>
            </a:r>
            <a:r>
              <a:rPr lang="en-US" sz="1400" dirty="0" err="1" smtClean="0"/>
              <a:t>p</a:t>
            </a:r>
            <a:r>
              <a:rPr lang="en-US" sz="1400" baseline="-25000" dirty="0" err="1" smtClean="0"/>
              <a:t>T</a:t>
            </a:r>
            <a:endParaRPr lang="en-US" sz="1400" baseline="-25000" dirty="0" smtClean="0"/>
          </a:p>
          <a:p>
            <a:r>
              <a:rPr lang="en-US" sz="1600" dirty="0" smtClean="0"/>
              <a:t>Close to saddle point for low </a:t>
            </a:r>
            <a:r>
              <a:rPr lang="en-US" sz="1600" dirty="0" err="1" smtClean="0"/>
              <a:t>p</a:t>
            </a:r>
            <a:r>
              <a:rPr lang="en-US" sz="1600" baseline="-25000" dirty="0" err="1" smtClean="0"/>
              <a:t>T</a:t>
            </a:r>
            <a:endParaRPr lang="en-US" sz="1600" baseline="-25000" dirty="0" smtClean="0"/>
          </a:p>
          <a:p>
            <a:r>
              <a:rPr lang="en-US" sz="1600" dirty="0" smtClean="0"/>
              <a:t>But saddle point moves down for higher </a:t>
            </a:r>
            <a:r>
              <a:rPr lang="en-US" sz="1600" dirty="0" err="1" smtClean="0"/>
              <a:t>p</a:t>
            </a:r>
            <a:r>
              <a:rPr lang="en-US" sz="1600" baseline="-25000" dirty="0" err="1" smtClean="0"/>
              <a:t>T</a:t>
            </a:r>
            <a:r>
              <a:rPr lang="en-US" sz="1600" baseline="-25000" dirty="0" smtClean="0"/>
              <a:t> </a:t>
            </a:r>
            <a:r>
              <a:rPr lang="en-US" sz="1600" dirty="0" smtClean="0"/>
              <a:t>(and the saddle region rotates)</a:t>
            </a:r>
            <a:endParaRPr lang="en-US" sz="1600" baseline="-25000" dirty="0" smtClean="0"/>
          </a:p>
          <a:p>
            <a:r>
              <a:rPr lang="en-US" sz="1600" dirty="0" smtClean="0"/>
              <a:t>Our typical scale choices don’t work for all LHC kinematics; more extreme movements for some of measured cross sections</a:t>
            </a:r>
          </a:p>
          <a:p>
            <a:r>
              <a:rPr lang="en-US" sz="1600" dirty="0" smtClean="0"/>
              <a:t>Rather than look for some magic formula, we should try to understand what is going on the kinematic/scale point-of-view</a:t>
            </a:r>
          </a:p>
        </p:txBody>
      </p:sp>
      <p:pic>
        <p:nvPicPr>
          <p:cNvPr id="5" name="Content Placeholder 4"/>
          <p:cNvPicPr>
            <a:picLocks noGrp="1" noChangeAspect="1"/>
          </p:cNvPicPr>
          <p:nvPr>
            <p:ph sz="half" idx="2"/>
          </p:nvPr>
        </p:nvPicPr>
        <p:blipFill rotWithShape="1">
          <a:blip r:embed="rId2"/>
          <a:srcRect l="-59505" t="-808" r="-48201" b="-71010"/>
          <a:stretch/>
        </p:blipFill>
        <p:spPr>
          <a:xfrm>
            <a:off x="3124200" y="1066800"/>
            <a:ext cx="7408472" cy="4796017"/>
          </a:xfrm>
        </p:spPr>
      </p:pic>
      <p:pic>
        <p:nvPicPr>
          <p:cNvPr id="6" name="Picture 5"/>
          <p:cNvPicPr>
            <a:picLocks noChangeAspect="1"/>
          </p:cNvPicPr>
          <p:nvPr/>
        </p:nvPicPr>
        <p:blipFill>
          <a:blip r:embed="rId3"/>
          <a:stretch>
            <a:fillRect/>
          </a:stretch>
        </p:blipFill>
        <p:spPr>
          <a:xfrm>
            <a:off x="5181600" y="4156703"/>
            <a:ext cx="3588925" cy="2667000"/>
          </a:xfrm>
          <a:prstGeom prst="rect">
            <a:avLst/>
          </a:prstGeom>
        </p:spPr>
      </p:pic>
      <p:cxnSp>
        <p:nvCxnSpPr>
          <p:cNvPr id="9" name="Straight Arrow Connector 8"/>
          <p:cNvCxnSpPr/>
          <p:nvPr/>
        </p:nvCxnSpPr>
        <p:spPr bwMode="auto">
          <a:xfrm>
            <a:off x="2283467" y="1931926"/>
            <a:ext cx="4803133" cy="65887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4188607" y="2286000"/>
            <a:ext cx="2516993" cy="3581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8" name="TextBox 7"/>
          <p:cNvSpPr txBox="1"/>
          <p:nvPr/>
        </p:nvSpPr>
        <p:spPr>
          <a:xfrm>
            <a:off x="4419600" y="1524000"/>
            <a:ext cx="737902" cy="584776"/>
          </a:xfrm>
          <a:prstGeom prst="rect">
            <a:avLst/>
          </a:prstGeom>
          <a:noFill/>
        </p:spPr>
        <p:txBody>
          <a:bodyPr wrap="none" rtlCol="0">
            <a:spAutoFit/>
          </a:bodyPr>
          <a:lstStyle/>
          <a:p>
            <a:r>
              <a:rPr lang="en-US" dirty="0" smtClean="0"/>
              <a:t>R=0.4</a:t>
            </a:r>
          </a:p>
          <a:p>
            <a:r>
              <a:rPr lang="en-US" dirty="0" err="1" smtClean="0"/>
              <a:t>antikT</a:t>
            </a:r>
            <a:endParaRPr lang="en-US" dirty="0"/>
          </a:p>
        </p:txBody>
      </p:sp>
    </p:spTree>
    <p:extLst>
      <p:ext uri="{BB962C8B-B14F-4D97-AF65-F5344CB8AC3E}">
        <p14:creationId xmlns:p14="http://schemas.microsoft.com/office/powerpoint/2010/main" val="8501854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a:xfrm>
            <a:off x="228600" y="1160463"/>
            <a:ext cx="2743200" cy="5087937"/>
          </a:xfrm>
        </p:spPr>
        <p:txBody>
          <a:bodyPr/>
          <a:lstStyle/>
          <a:p>
            <a:r>
              <a:rPr lang="en-US" sz="2000" dirty="0" smtClean="0"/>
              <a:t>Correlations (of </a:t>
            </a:r>
            <a:r>
              <a:rPr lang="en-US" sz="2000" dirty="0" err="1" smtClean="0"/>
              <a:t>gg</a:t>
            </a:r>
            <a:r>
              <a:rPr lang="en-US" sz="2000" dirty="0" smtClean="0"/>
              <a:t> fusion production of Higgs to various processes shown) </a:t>
            </a:r>
            <a:r>
              <a:rPr lang="en-US" sz="2000" dirty="0" smtClean="0"/>
              <a:t>differ between PDFs more than I would have originally suspected</a:t>
            </a:r>
          </a:p>
          <a:p>
            <a:r>
              <a:rPr lang="en-US" sz="2000" dirty="0" smtClean="0"/>
              <a:t>Again, MSTW, CTEQ and NNPDF correlations tend to be similar</a:t>
            </a:r>
            <a:endParaRPr lang="en-US" sz="2000" dirty="0"/>
          </a:p>
        </p:txBody>
      </p:sp>
      <p:pic>
        <p:nvPicPr>
          <p:cNvPr id="4" name="Picture 3"/>
          <p:cNvPicPr>
            <a:picLocks noChangeAspect="1"/>
          </p:cNvPicPr>
          <p:nvPr/>
        </p:nvPicPr>
        <p:blipFill rotWithShape="1">
          <a:blip r:embed="rId2"/>
          <a:srcRect l="14204" t="33796" r="49260" b="36111"/>
          <a:stretch/>
        </p:blipFill>
        <p:spPr>
          <a:xfrm>
            <a:off x="2923182" y="1143000"/>
            <a:ext cx="6220818" cy="4495800"/>
          </a:xfrm>
          <a:prstGeom prst="rect">
            <a:avLst/>
          </a:prstGeom>
        </p:spPr>
      </p:pic>
    </p:spTree>
    <p:extLst>
      <p:ext uri="{BB962C8B-B14F-4D97-AF65-F5344CB8AC3E}">
        <p14:creationId xmlns:p14="http://schemas.microsoft.com/office/powerpoint/2010/main" val="39019478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7786688" cy="603250"/>
          </a:xfrm>
        </p:spPr>
        <p:txBody>
          <a:bodyPr/>
          <a:lstStyle/>
          <a:p>
            <a:r>
              <a:rPr lang="en-US" sz="2800" dirty="0" smtClean="0"/>
              <a:t>Scale dependence also depends on jet size; </a:t>
            </a:r>
            <a:endParaRPr lang="en-US" sz="2800" dirty="0"/>
          </a:p>
        </p:txBody>
      </p:sp>
      <p:pic>
        <p:nvPicPr>
          <p:cNvPr id="7" name="Content Placeholder 4"/>
          <p:cNvPicPr>
            <a:picLocks noGrp="1" noChangeAspect="1"/>
          </p:cNvPicPr>
          <p:nvPr>
            <p:ph idx="1"/>
          </p:nvPr>
        </p:nvPicPr>
        <p:blipFill rotWithShape="1">
          <a:blip r:embed="rId2"/>
          <a:srcRect l="-13920" t="-5457" r="-1415" b="-171"/>
          <a:stretch/>
        </p:blipFill>
        <p:spPr>
          <a:xfrm>
            <a:off x="152399" y="955372"/>
            <a:ext cx="4240449" cy="2901070"/>
          </a:xfrm>
        </p:spPr>
      </p:pic>
      <p:pic>
        <p:nvPicPr>
          <p:cNvPr id="8" name="Picture 7"/>
          <p:cNvPicPr>
            <a:picLocks noChangeAspect="1"/>
          </p:cNvPicPr>
          <p:nvPr/>
        </p:nvPicPr>
        <p:blipFill>
          <a:blip r:embed="rId3"/>
          <a:stretch>
            <a:fillRect/>
          </a:stretch>
        </p:blipFill>
        <p:spPr>
          <a:xfrm>
            <a:off x="4800600" y="1143000"/>
            <a:ext cx="3588925" cy="2667000"/>
          </a:xfrm>
          <a:prstGeom prst="rect">
            <a:avLst/>
          </a:prstGeom>
        </p:spPr>
      </p:pic>
      <p:pic>
        <p:nvPicPr>
          <p:cNvPr id="9" name="Picture 8"/>
          <p:cNvPicPr>
            <a:picLocks noChangeAspect="1"/>
          </p:cNvPicPr>
          <p:nvPr/>
        </p:nvPicPr>
        <p:blipFill>
          <a:blip r:embed="rId4"/>
          <a:stretch>
            <a:fillRect/>
          </a:stretch>
        </p:blipFill>
        <p:spPr>
          <a:xfrm>
            <a:off x="685800" y="4068155"/>
            <a:ext cx="3733800" cy="2770459"/>
          </a:xfrm>
          <a:prstGeom prst="rect">
            <a:avLst/>
          </a:prstGeom>
        </p:spPr>
      </p:pic>
      <p:pic>
        <p:nvPicPr>
          <p:cNvPr id="10" name="Picture 9"/>
          <p:cNvPicPr>
            <a:picLocks noChangeAspect="1"/>
          </p:cNvPicPr>
          <p:nvPr/>
        </p:nvPicPr>
        <p:blipFill>
          <a:blip r:embed="rId5"/>
          <a:stretch>
            <a:fillRect/>
          </a:stretch>
        </p:blipFill>
        <p:spPr>
          <a:xfrm>
            <a:off x="4800600" y="4114800"/>
            <a:ext cx="3657600" cy="2697522"/>
          </a:xfrm>
          <a:prstGeom prst="rect">
            <a:avLst/>
          </a:prstGeom>
        </p:spPr>
      </p:pic>
      <p:sp>
        <p:nvSpPr>
          <p:cNvPr id="11" name="TextBox 10"/>
          <p:cNvSpPr txBox="1"/>
          <p:nvPr/>
        </p:nvSpPr>
        <p:spPr>
          <a:xfrm>
            <a:off x="0" y="2209800"/>
            <a:ext cx="737902" cy="584776"/>
          </a:xfrm>
          <a:prstGeom prst="rect">
            <a:avLst/>
          </a:prstGeom>
          <a:noFill/>
        </p:spPr>
        <p:txBody>
          <a:bodyPr wrap="none" rtlCol="0">
            <a:spAutoFit/>
          </a:bodyPr>
          <a:lstStyle/>
          <a:p>
            <a:r>
              <a:rPr lang="en-US" dirty="0" smtClean="0"/>
              <a:t>R=0.4</a:t>
            </a:r>
          </a:p>
          <a:p>
            <a:r>
              <a:rPr lang="en-US" dirty="0" err="1" smtClean="0"/>
              <a:t>antikT</a:t>
            </a:r>
            <a:endParaRPr lang="en-US" dirty="0"/>
          </a:p>
        </p:txBody>
      </p:sp>
      <p:sp>
        <p:nvSpPr>
          <p:cNvPr id="13" name="TextBox 12"/>
          <p:cNvSpPr txBox="1"/>
          <p:nvPr/>
        </p:nvSpPr>
        <p:spPr>
          <a:xfrm>
            <a:off x="0" y="4267200"/>
            <a:ext cx="1554532" cy="2308324"/>
          </a:xfrm>
          <a:prstGeom prst="rect">
            <a:avLst/>
          </a:prstGeom>
          <a:noFill/>
        </p:spPr>
        <p:txBody>
          <a:bodyPr wrap="none" rtlCol="0">
            <a:spAutoFit/>
          </a:bodyPr>
          <a:lstStyle/>
          <a:p>
            <a:r>
              <a:rPr lang="en-US" dirty="0" smtClean="0"/>
              <a:t>R=0.6</a:t>
            </a:r>
          </a:p>
          <a:p>
            <a:r>
              <a:rPr lang="en-US" dirty="0" err="1" smtClean="0"/>
              <a:t>antikT</a:t>
            </a:r>
            <a:endParaRPr lang="en-US" dirty="0" smtClean="0"/>
          </a:p>
          <a:p>
            <a:endParaRPr lang="en-US" dirty="0"/>
          </a:p>
          <a:p>
            <a:r>
              <a:rPr lang="en-US" dirty="0" err="1" smtClean="0">
                <a:solidFill>
                  <a:srgbClr val="FF00FF"/>
                </a:solidFill>
              </a:rPr>
              <a:t>NB:Tevatron</a:t>
            </a:r>
            <a:endParaRPr lang="en-US" dirty="0" smtClean="0">
              <a:solidFill>
                <a:srgbClr val="FF00FF"/>
              </a:solidFill>
            </a:endParaRPr>
          </a:p>
          <a:p>
            <a:r>
              <a:rPr lang="en-US" dirty="0">
                <a:solidFill>
                  <a:srgbClr val="FF00FF"/>
                </a:solidFill>
              </a:rPr>
              <a:t>i</a:t>
            </a:r>
            <a:r>
              <a:rPr lang="en-US" dirty="0" smtClean="0">
                <a:solidFill>
                  <a:srgbClr val="FF00FF"/>
                </a:solidFill>
              </a:rPr>
              <a:t>nclusive</a:t>
            </a:r>
          </a:p>
          <a:p>
            <a:r>
              <a:rPr lang="en-US" dirty="0">
                <a:solidFill>
                  <a:srgbClr val="FF00FF"/>
                </a:solidFill>
              </a:rPr>
              <a:t>j</a:t>
            </a:r>
            <a:r>
              <a:rPr lang="en-US" dirty="0" smtClean="0">
                <a:solidFill>
                  <a:srgbClr val="FF00FF"/>
                </a:solidFill>
              </a:rPr>
              <a:t>et </a:t>
            </a:r>
          </a:p>
          <a:p>
            <a:r>
              <a:rPr lang="en-US" dirty="0">
                <a:solidFill>
                  <a:srgbClr val="FF00FF"/>
                </a:solidFill>
              </a:rPr>
              <a:t>m</a:t>
            </a:r>
            <a:r>
              <a:rPr lang="en-US" dirty="0" smtClean="0">
                <a:solidFill>
                  <a:srgbClr val="FF00FF"/>
                </a:solidFill>
              </a:rPr>
              <a:t>easurements</a:t>
            </a:r>
          </a:p>
          <a:p>
            <a:r>
              <a:rPr lang="en-US" dirty="0">
                <a:solidFill>
                  <a:srgbClr val="FF00FF"/>
                </a:solidFill>
              </a:rPr>
              <a:t>w</a:t>
            </a:r>
            <a:r>
              <a:rPr lang="en-US" dirty="0" smtClean="0">
                <a:solidFill>
                  <a:srgbClr val="FF00FF"/>
                </a:solidFill>
              </a:rPr>
              <a:t>ith </a:t>
            </a:r>
          </a:p>
          <a:p>
            <a:r>
              <a:rPr lang="en-US" dirty="0" smtClean="0">
                <a:solidFill>
                  <a:srgbClr val="FF00FF"/>
                </a:solidFill>
              </a:rPr>
              <a:t>R=0.7</a:t>
            </a:r>
            <a:endParaRPr lang="en-US" dirty="0">
              <a:solidFill>
                <a:srgbClr val="FF00FF"/>
              </a:solidFill>
            </a:endParaRPr>
          </a:p>
        </p:txBody>
      </p:sp>
    </p:spTree>
    <p:extLst>
      <p:ext uri="{BB962C8B-B14F-4D97-AF65-F5344CB8AC3E}">
        <p14:creationId xmlns:p14="http://schemas.microsoft.com/office/powerpoint/2010/main" val="71826327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5780088" cy="603250"/>
          </a:xfrm>
        </p:spPr>
        <p:txBody>
          <a:bodyPr/>
          <a:lstStyle/>
          <a:p>
            <a:r>
              <a:rPr lang="en-US" sz="3200" dirty="0" smtClean="0"/>
              <a:t>Calculation of </a:t>
            </a:r>
            <a:r>
              <a:rPr lang="en-US" sz="3200" dirty="0" smtClean="0">
                <a:latin typeface="Symbol" charset="2"/>
                <a:cs typeface="Symbol" charset="2"/>
              </a:rPr>
              <a:t>c</a:t>
            </a:r>
            <a:r>
              <a:rPr lang="en-US" sz="3200" baseline="30000" dirty="0" smtClean="0"/>
              <a:t>2</a:t>
            </a:r>
            <a:endParaRPr lang="en-US" sz="3200" baseline="30000" dirty="0"/>
          </a:p>
        </p:txBody>
      </p:sp>
      <p:sp>
        <p:nvSpPr>
          <p:cNvPr id="3" name="Content Placeholder 2"/>
          <p:cNvSpPr>
            <a:spLocks noGrp="1"/>
          </p:cNvSpPr>
          <p:nvPr>
            <p:ph idx="1"/>
          </p:nvPr>
        </p:nvSpPr>
        <p:spPr>
          <a:xfrm>
            <a:off x="533400" y="1160463"/>
            <a:ext cx="762000" cy="5087937"/>
          </a:xfrm>
        </p:spPr>
        <p:txBody>
          <a:bodyPr/>
          <a:lstStyle/>
          <a:p>
            <a:r>
              <a:rPr lang="en-US" dirty="0" smtClean="0"/>
              <a:t>x</a:t>
            </a:r>
            <a:endParaRPr lang="en-US" dirty="0"/>
          </a:p>
        </p:txBody>
      </p:sp>
      <p:pic>
        <p:nvPicPr>
          <p:cNvPr id="4" name="Picture 3"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6203"/>
            <a:ext cx="9144000" cy="5344265"/>
          </a:xfrm>
          <a:prstGeom prst="rect">
            <a:avLst/>
          </a:prstGeom>
        </p:spPr>
      </p:pic>
      <p:cxnSp>
        <p:nvCxnSpPr>
          <p:cNvPr id="6" name="Straight Connector 5"/>
          <p:cNvCxnSpPr/>
          <p:nvPr/>
        </p:nvCxnSpPr>
        <p:spPr bwMode="auto">
          <a:xfrm>
            <a:off x="457200" y="5334000"/>
            <a:ext cx="8610600"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a:off x="152400" y="5638800"/>
            <a:ext cx="8610600"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a:off x="0" y="5867400"/>
            <a:ext cx="4191000"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7972447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8600"/>
            <a:ext cx="5780088" cy="603250"/>
          </a:xfrm>
        </p:spPr>
        <p:txBody>
          <a:bodyPr/>
          <a:lstStyle/>
          <a:p>
            <a:r>
              <a:rPr lang="en-US" dirty="0" smtClean="0"/>
              <a:t>Which </a:t>
            </a:r>
            <a:r>
              <a:rPr lang="en-US" dirty="0" smtClean="0">
                <a:latin typeface="Symbol" charset="2"/>
                <a:cs typeface="Symbol" charset="2"/>
              </a:rPr>
              <a:t>c</a:t>
            </a:r>
            <a:r>
              <a:rPr lang="en-US" baseline="30000" dirty="0" smtClean="0"/>
              <a:t>2</a:t>
            </a:r>
            <a:r>
              <a:rPr lang="en-US" dirty="0" smtClean="0"/>
              <a:t>?</a:t>
            </a:r>
            <a:endParaRPr lang="en-US" dirty="0"/>
          </a:p>
        </p:txBody>
      </p:sp>
      <p:sp>
        <p:nvSpPr>
          <p:cNvPr id="3" name="Content Placeholder 2"/>
          <p:cNvSpPr>
            <a:spLocks noGrp="1"/>
          </p:cNvSpPr>
          <p:nvPr>
            <p:ph idx="1"/>
          </p:nvPr>
        </p:nvSpPr>
        <p:spPr>
          <a:xfrm>
            <a:off x="533400" y="1066800"/>
            <a:ext cx="8077200" cy="5087937"/>
          </a:xfrm>
        </p:spPr>
        <p:txBody>
          <a:bodyPr/>
          <a:lstStyle/>
          <a:p>
            <a:r>
              <a:rPr lang="en-US" sz="2000" dirty="0" smtClean="0"/>
              <a:t>There are a number of </a:t>
            </a:r>
            <a:r>
              <a:rPr lang="en-US" sz="2000" dirty="0" smtClean="0">
                <a:latin typeface="Symbol" charset="2"/>
                <a:cs typeface="Symbol" charset="2"/>
              </a:rPr>
              <a:t>c</a:t>
            </a:r>
            <a:r>
              <a:rPr lang="en-US" sz="2000" baseline="30000" dirty="0" smtClean="0"/>
              <a:t>2</a:t>
            </a:r>
            <a:r>
              <a:rPr lang="en-US" sz="2000" dirty="0" smtClean="0"/>
              <a:t> values being quoted that can differ greatly depending on the details of the definition</a:t>
            </a:r>
            <a:endParaRPr lang="en-US" sz="2000" dirty="0"/>
          </a:p>
        </p:txBody>
      </p:sp>
      <p:pic>
        <p:nvPicPr>
          <p:cNvPr id="4" name="Picture 3"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752600"/>
            <a:ext cx="8177555" cy="3200400"/>
          </a:xfrm>
          <a:prstGeom prst="rect">
            <a:avLst/>
          </a:prstGeom>
        </p:spPr>
      </p:pic>
      <p:pic>
        <p:nvPicPr>
          <p:cNvPr id="5" name="Picture 4" descr="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3000"/>
            <a:ext cx="9144000" cy="915247"/>
          </a:xfrm>
          <a:prstGeom prst="rect">
            <a:avLst/>
          </a:prstGeom>
        </p:spPr>
      </p:pic>
      <p:pic>
        <p:nvPicPr>
          <p:cNvPr id="6" name="Picture 5" descr="1.tiff"/>
          <p:cNvPicPr>
            <a:picLocks noChangeAspect="1"/>
          </p:cNvPicPr>
          <p:nvPr/>
        </p:nvPicPr>
        <p:blipFill rotWithShape="1">
          <a:blip r:embed="rId4">
            <a:extLst>
              <a:ext uri="{28A0092B-C50C-407E-A947-70E740481C1C}">
                <a14:useLocalDpi xmlns:a14="http://schemas.microsoft.com/office/drawing/2010/main" val="0"/>
              </a:ext>
            </a:extLst>
          </a:blip>
          <a:srcRect r="54444"/>
          <a:stretch/>
        </p:blipFill>
        <p:spPr>
          <a:xfrm>
            <a:off x="5486400" y="5870658"/>
            <a:ext cx="3677920" cy="987342"/>
          </a:xfrm>
          <a:prstGeom prst="rect">
            <a:avLst/>
          </a:prstGeom>
        </p:spPr>
      </p:pic>
      <p:pic>
        <p:nvPicPr>
          <p:cNvPr id="7" name="Picture 6" descr="1.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43600"/>
            <a:ext cx="5421747" cy="914400"/>
          </a:xfrm>
          <a:prstGeom prst="rect">
            <a:avLst/>
          </a:prstGeom>
        </p:spPr>
      </p:pic>
    </p:spTree>
    <p:extLst>
      <p:ext uri="{BB962C8B-B14F-4D97-AF65-F5344CB8AC3E}">
        <p14:creationId xmlns:p14="http://schemas.microsoft.com/office/powerpoint/2010/main" val="296111184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5780088" cy="603250"/>
          </a:xfrm>
        </p:spPr>
        <p:txBody>
          <a:bodyPr/>
          <a:lstStyle/>
          <a:p>
            <a:r>
              <a:rPr lang="en-US" dirty="0" smtClean="0"/>
              <a:t>Sheldon tackles 6-loops</a:t>
            </a:r>
            <a:endParaRPr lang="en-US" dirty="0"/>
          </a:p>
        </p:txBody>
      </p:sp>
      <p:pic>
        <p:nvPicPr>
          <p:cNvPr id="4" name="Picture 3" descr="6-loo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149769"/>
            <a:ext cx="8305800" cy="5466931"/>
          </a:xfrm>
          <a:prstGeom prst="rect">
            <a:avLst/>
          </a:prstGeom>
        </p:spPr>
      </p:pic>
    </p:spTree>
    <p:extLst>
      <p:ext uri="{BB962C8B-B14F-4D97-AF65-F5344CB8AC3E}">
        <p14:creationId xmlns:p14="http://schemas.microsoft.com/office/powerpoint/2010/main" val="2657877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5780088" cy="603250"/>
          </a:xfrm>
        </p:spPr>
        <p:txBody>
          <a:bodyPr/>
          <a:lstStyle/>
          <a:p>
            <a:r>
              <a:rPr lang="en-US" sz="2800" dirty="0" err="1" smtClean="0"/>
              <a:t>Followup</a:t>
            </a:r>
            <a:r>
              <a:rPr lang="en-US" sz="2800" dirty="0" smtClean="0"/>
              <a:t> </a:t>
            </a:r>
            <a:endParaRPr lang="en-US" sz="2800" dirty="0"/>
          </a:p>
        </p:txBody>
      </p:sp>
      <p:sp>
        <p:nvSpPr>
          <p:cNvPr id="3" name="Content Placeholder 2"/>
          <p:cNvSpPr>
            <a:spLocks noGrp="1"/>
          </p:cNvSpPr>
          <p:nvPr>
            <p:ph idx="1"/>
          </p:nvPr>
        </p:nvSpPr>
        <p:spPr/>
        <p:txBody>
          <a:bodyPr/>
          <a:lstStyle/>
          <a:p>
            <a:r>
              <a:rPr lang="en-US" sz="1800" dirty="0" smtClean="0"/>
              <a:t>Study of NNLO PDFs from </a:t>
            </a:r>
            <a:r>
              <a:rPr lang="en-US" sz="1800" dirty="0"/>
              <a:t>5</a:t>
            </a:r>
            <a:r>
              <a:rPr lang="en-US" sz="1800" dirty="0" smtClean="0"/>
              <a:t> PDF groups (no new updates for JR)</a:t>
            </a:r>
          </a:p>
          <a:p>
            <a:pPr lvl="1"/>
            <a:r>
              <a:rPr lang="en-US" sz="1800" dirty="0"/>
              <a:t>d</a:t>
            </a:r>
            <a:r>
              <a:rPr lang="en-US" sz="1800" dirty="0" smtClean="0"/>
              <a:t>rawing from what Graeme Watt had </a:t>
            </a:r>
            <a:r>
              <a:rPr lang="en-US" sz="1800" dirty="0" smtClean="0"/>
              <a:t>done at NNLO, </a:t>
            </a:r>
            <a:r>
              <a:rPr lang="en-US" sz="1800" dirty="0" smtClean="0"/>
              <a:t>but now including CT10 NNLO, and NNPDF2.3 NNLO</a:t>
            </a:r>
          </a:p>
          <a:p>
            <a:pPr lvl="2"/>
            <a:r>
              <a:rPr lang="en-US" sz="1800" dirty="0" smtClean="0">
                <a:solidFill>
                  <a:srgbClr val="FF00FF"/>
                </a:solidFill>
              </a:rPr>
              <a:t>HERAPDF has upgraded to HERAPDF1.5; ABM09-&gt;ABM11</a:t>
            </a:r>
          </a:p>
          <a:p>
            <a:pPr lvl="1"/>
            <a:r>
              <a:rPr lang="en-US" sz="1800" dirty="0"/>
              <a:t>u</a:t>
            </a:r>
            <a:r>
              <a:rPr lang="en-US" sz="1800" dirty="0" smtClean="0"/>
              <a:t>sing a common values of </a:t>
            </a:r>
            <a:r>
              <a:rPr lang="en-US" sz="1800" dirty="0" smtClean="0">
                <a:latin typeface="Symbol" charset="2"/>
                <a:cs typeface="Symbol" charset="2"/>
              </a:rPr>
              <a:t>a</a:t>
            </a:r>
            <a:r>
              <a:rPr lang="en-US" sz="1800" baseline="-25000" dirty="0" smtClean="0"/>
              <a:t>s </a:t>
            </a:r>
            <a:r>
              <a:rPr lang="en-US" sz="1800" dirty="0" smtClean="0"/>
              <a:t>(0.118) as a baseline; varying in range from 0.117 to  0.119)</a:t>
            </a:r>
            <a:endParaRPr lang="en-US" sz="1800" baseline="-25000" dirty="0" smtClean="0"/>
          </a:p>
          <a:p>
            <a:pPr lvl="1"/>
            <a:r>
              <a:rPr lang="en-US" sz="1800" dirty="0"/>
              <a:t>i</a:t>
            </a:r>
            <a:r>
              <a:rPr lang="en-US" sz="1800" dirty="0" smtClean="0"/>
              <a:t>ncluding a detailed comparisons to LHC data which have provided detailed correlated systematic error information, keeping track of required systematic error shifts, normalizations, </a:t>
            </a:r>
            <a:r>
              <a:rPr lang="en-US" sz="1800" dirty="0" err="1" smtClean="0"/>
              <a:t>etc</a:t>
            </a:r>
            <a:endParaRPr lang="en-US" sz="1800" dirty="0" smtClean="0"/>
          </a:p>
          <a:p>
            <a:pPr lvl="2"/>
            <a:r>
              <a:rPr lang="en-US" sz="1800" dirty="0" smtClean="0">
                <a:solidFill>
                  <a:srgbClr val="FF00FF"/>
                </a:solidFill>
              </a:rPr>
              <a:t>ATLAS 2010 W/Z rapidity distributions</a:t>
            </a:r>
          </a:p>
          <a:p>
            <a:pPr lvl="2"/>
            <a:r>
              <a:rPr lang="en-US" sz="1800" dirty="0" smtClean="0">
                <a:solidFill>
                  <a:srgbClr val="FF00FF"/>
                </a:solidFill>
              </a:rPr>
              <a:t>ATLAS 2010 inclusive jet cross section data</a:t>
            </a:r>
          </a:p>
          <a:p>
            <a:pPr lvl="2"/>
            <a:r>
              <a:rPr lang="en-US" sz="1800" dirty="0" smtClean="0">
                <a:solidFill>
                  <a:srgbClr val="FF00FF"/>
                </a:solidFill>
              </a:rPr>
              <a:t>CMS 2011 W lepton asymmetry</a:t>
            </a:r>
          </a:p>
          <a:p>
            <a:pPr lvl="2"/>
            <a:r>
              <a:rPr lang="en-US" sz="1800" dirty="0" err="1" smtClean="0">
                <a:solidFill>
                  <a:srgbClr val="FF00FF"/>
                </a:solidFill>
              </a:rPr>
              <a:t>LHCb</a:t>
            </a:r>
            <a:r>
              <a:rPr lang="en-US" sz="1800" dirty="0" smtClean="0">
                <a:solidFill>
                  <a:srgbClr val="FF00FF"/>
                </a:solidFill>
              </a:rPr>
              <a:t> 2010 W lepton rapidity distributions in forward region</a:t>
            </a:r>
          </a:p>
          <a:p>
            <a:r>
              <a:rPr lang="en-US" sz="1800" dirty="0" smtClean="0"/>
              <a:t>The effort was led by Juan </a:t>
            </a:r>
            <a:r>
              <a:rPr lang="en-US" sz="1800" dirty="0" err="1" smtClean="0"/>
              <a:t>Rojo</a:t>
            </a:r>
            <a:r>
              <a:rPr lang="en-US" sz="1800" dirty="0" smtClean="0"/>
              <a:t> and </a:t>
            </a:r>
            <a:r>
              <a:rPr lang="en-US" sz="1800" dirty="0" err="1" smtClean="0"/>
              <a:t>Pavel</a:t>
            </a:r>
            <a:r>
              <a:rPr lang="en-US" sz="1800" dirty="0" smtClean="0"/>
              <a:t> </a:t>
            </a:r>
            <a:r>
              <a:rPr lang="en-US" sz="1800" dirty="0" err="1" smtClean="0"/>
              <a:t>Nadolsky</a:t>
            </a:r>
            <a:r>
              <a:rPr lang="en-US" sz="1800" dirty="0" smtClean="0"/>
              <a:t> and has resulted in an independent publication</a:t>
            </a:r>
          </a:p>
          <a:p>
            <a:r>
              <a:rPr lang="en-US" sz="1800" dirty="0" smtClean="0"/>
              <a:t>The results from this paper will </a:t>
            </a:r>
            <a:r>
              <a:rPr lang="en-US" sz="1800" dirty="0"/>
              <a:t>be utilized in a subsequent PDF4LHC document(s</a:t>
            </a:r>
            <a:r>
              <a:rPr lang="en-US" sz="1800" dirty="0" smtClean="0"/>
              <a:t>)</a:t>
            </a:r>
          </a:p>
          <a:p>
            <a:r>
              <a:rPr lang="en-US" sz="1800" dirty="0" smtClean="0"/>
              <a:t>…and are now in YR3</a:t>
            </a:r>
            <a:endParaRPr lang="en-US" sz="1800" dirty="0"/>
          </a:p>
        </p:txBody>
      </p:sp>
    </p:spTree>
    <p:extLst>
      <p:ext uri="{BB962C8B-B14F-4D97-AF65-F5344CB8AC3E}">
        <p14:creationId xmlns:p14="http://schemas.microsoft.com/office/powerpoint/2010/main" val="12317719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603250"/>
          </a:xfrm>
        </p:spPr>
        <p:txBody>
          <a:bodyPr/>
          <a:lstStyle/>
          <a:p>
            <a:r>
              <a:rPr lang="en-US" sz="3200" dirty="0" smtClean="0"/>
              <a:t>Benchmark paper</a:t>
            </a:r>
            <a:endParaRPr lang="en-US" sz="3200" dirty="0"/>
          </a:p>
        </p:txBody>
      </p:sp>
      <p:sp>
        <p:nvSpPr>
          <p:cNvPr id="3" name="Content Placeholder 2"/>
          <p:cNvSpPr>
            <a:spLocks noGrp="1"/>
          </p:cNvSpPr>
          <p:nvPr>
            <p:ph idx="1"/>
          </p:nvPr>
        </p:nvSpPr>
        <p:spPr>
          <a:xfrm>
            <a:off x="228600" y="1143000"/>
            <a:ext cx="3276600" cy="5087937"/>
          </a:xfrm>
        </p:spPr>
        <p:txBody>
          <a:bodyPr/>
          <a:lstStyle/>
          <a:p>
            <a:r>
              <a:rPr lang="en-US" sz="2000" dirty="0" smtClean="0"/>
              <a:t>Not officially a PDF4LHC document but will be used as input to future recommendations </a:t>
            </a:r>
          </a:p>
          <a:p>
            <a:r>
              <a:rPr lang="en-US" sz="2000" dirty="0" smtClean="0"/>
              <a:t>Comparisons only at NNLO, but NLO comparisons available at http://</a:t>
            </a:r>
            <a:r>
              <a:rPr lang="en-US" sz="2000" dirty="0" err="1" smtClean="0"/>
              <a:t>nnpdf.hepforge.org</a:t>
            </a:r>
            <a:r>
              <a:rPr lang="en-US" sz="2000" dirty="0" smtClean="0"/>
              <a:t>/html/</a:t>
            </a:r>
            <a:r>
              <a:rPr lang="en-US" sz="2000" dirty="0" err="1" smtClean="0"/>
              <a:t>pdfbench</a:t>
            </a:r>
            <a:r>
              <a:rPr lang="en-US" sz="2000" dirty="0" smtClean="0"/>
              <a:t>/catalog</a:t>
            </a:r>
          </a:p>
        </p:txBody>
      </p:sp>
      <p:pic>
        <p:nvPicPr>
          <p:cNvPr id="4" name="Picture 3"/>
          <p:cNvPicPr>
            <a:picLocks noChangeAspect="1"/>
          </p:cNvPicPr>
          <p:nvPr/>
        </p:nvPicPr>
        <p:blipFill>
          <a:blip r:embed="rId2"/>
          <a:stretch>
            <a:fillRect/>
          </a:stretch>
        </p:blipFill>
        <p:spPr>
          <a:xfrm>
            <a:off x="3382461" y="1219200"/>
            <a:ext cx="5761540" cy="4495800"/>
          </a:xfrm>
          <a:prstGeom prst="rect">
            <a:avLst/>
          </a:prstGeom>
        </p:spPr>
      </p:pic>
    </p:spTree>
    <p:extLst>
      <p:ext uri="{BB962C8B-B14F-4D97-AF65-F5344CB8AC3E}">
        <p14:creationId xmlns:p14="http://schemas.microsoft.com/office/powerpoint/2010/main" val="33621288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y_talk">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y_tal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rgbClr val="FF0000"/>
            </a:solidFill>
            <a:effectLst/>
            <a:latin typeface="Arial" pitchFamily="2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rgbClr val="FF0000"/>
            </a:solidFill>
            <a:effectLst/>
            <a:latin typeface="Arial" pitchFamily="29" charset="0"/>
          </a:defRPr>
        </a:defPPr>
      </a:lstStyle>
    </a:lnDef>
  </a:objectDefaults>
  <a:extraClrSchemeLst>
    <a:extraClrScheme>
      <a:clrScheme name="my_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_tal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_tal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_tal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_tal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_tal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_tal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HD:santa_barbara:my talk:my_talk.ppt</Template>
  <TotalTime>235445</TotalTime>
  <Words>3744</Words>
  <Application>Microsoft Macintosh PowerPoint</Application>
  <PresentationFormat>On-screen Show (4:3)</PresentationFormat>
  <Paragraphs>543</Paragraphs>
  <Slides>73</Slides>
  <Notes>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my_talk</vt:lpstr>
      <vt:lpstr>Equation</vt:lpstr>
      <vt:lpstr>PowerPoint Presentation</vt:lpstr>
      <vt:lpstr>First some history: PDF4LHC</vt:lpstr>
      <vt:lpstr>PDF4LHC recommendations(arXiv:1101.0538)</vt:lpstr>
      <vt:lpstr>More benchmarking</vt:lpstr>
      <vt:lpstr>Higgs Yellow Reports</vt:lpstr>
      <vt:lpstr>PowerPoint Presentation</vt:lpstr>
      <vt:lpstr>PowerPoint Presentation</vt:lpstr>
      <vt:lpstr>Followup </vt:lpstr>
      <vt:lpstr>Benchmark paper</vt:lpstr>
      <vt:lpstr>PDFs used in the comparison</vt:lpstr>
      <vt:lpstr>PDF comparisons</vt:lpstr>
      <vt:lpstr>Comparison of PDFs</vt:lpstr>
      <vt:lpstr>PDF luminosities</vt:lpstr>
      <vt:lpstr>PDF luminosities</vt:lpstr>
      <vt:lpstr>Uncertainties have improved</vt:lpstr>
      <vt:lpstr>Compare relative luminosity uncertainties</vt:lpstr>
      <vt:lpstr>NNLO PDF uncertainties</vt:lpstr>
      <vt:lpstr>…but are they good enough?</vt:lpstr>
      <vt:lpstr>PDF Higgs Projects</vt:lpstr>
      <vt:lpstr>as(mZ)</vt:lpstr>
      <vt:lpstr>8 TeV Higgs cross section predictions</vt:lpstr>
      <vt:lpstr>More 8 TeV Higgs cross section predictions</vt:lpstr>
      <vt:lpstr>8 TeV NNLO Higgs Cross Section Predictions</vt:lpstr>
      <vt:lpstr>Revisit prescriptions (for 8 TeV cross sections)</vt:lpstr>
      <vt:lpstr>Scaling issues: 90%CL-&gt;68%CL</vt:lpstr>
      <vt:lpstr>PDF+as uncertainties</vt:lpstr>
      <vt:lpstr>PowerPoint Presentation</vt:lpstr>
      <vt:lpstr>PowerPoint Presentation</vt:lpstr>
      <vt:lpstr>Meta-PDFs</vt:lpstr>
      <vt:lpstr>NNLO QCD+NLO EW wishlist</vt:lpstr>
      <vt:lpstr>NNLO QCD + NLO EWK wishlist</vt:lpstr>
      <vt:lpstr>NNLO QCD + NLO EWK wishlist</vt:lpstr>
      <vt:lpstr>The frontier</vt:lpstr>
      <vt:lpstr>what we left at Les Houches for the BSM session</vt:lpstr>
      <vt:lpstr>Snowmass</vt:lpstr>
      <vt:lpstr>PowerPoint Presentation</vt:lpstr>
      <vt:lpstr>Summary</vt:lpstr>
      <vt:lpstr>Lastly, I was able to get a video of Lance falling in action on Wednesday</vt:lpstr>
      <vt:lpstr>Nota bene</vt:lpstr>
      <vt:lpstr>The future looks bright</vt:lpstr>
      <vt:lpstr>…and</vt:lpstr>
      <vt:lpstr>Advertisement</vt:lpstr>
      <vt:lpstr>Sheldon tackles 6-loops</vt:lpstr>
      <vt:lpstr>Some PDF issues</vt:lpstr>
      <vt:lpstr>Back to correlations</vt:lpstr>
      <vt:lpstr>Correlations</vt:lpstr>
      <vt:lpstr>Correlations with the gluon</vt:lpstr>
      <vt:lpstr>Correlations between jet data and the gluon</vt:lpstr>
      <vt:lpstr>PowerPoint Presentation</vt:lpstr>
      <vt:lpstr>ATLAS 2010 jet data</vt:lpstr>
      <vt:lpstr>PowerPoint Presentation</vt:lpstr>
      <vt:lpstr>Scale uncertainty</vt:lpstr>
      <vt:lpstr>Consider inclusive jet cross section at NLO</vt:lpstr>
      <vt:lpstr>2-D plots for ggF for Higgs</vt:lpstr>
      <vt:lpstr>ggF at NNLO</vt:lpstr>
      <vt:lpstr>ggF at NNLO</vt:lpstr>
      <vt:lpstr>Babis at GGI</vt:lpstr>
      <vt:lpstr>Now look at Higgs+1 jet at NLO</vt:lpstr>
      <vt:lpstr>What about Higgs+2 jets?</vt:lpstr>
      <vt:lpstr>Higgs+2 jets (2D)</vt:lpstr>
      <vt:lpstr>Higgs + 2 jets (positive cross sections)</vt:lpstr>
      <vt:lpstr>Higgs + 2 jets</vt:lpstr>
      <vt:lpstr>PowerPoint Presentation</vt:lpstr>
      <vt:lpstr>mF dependence</vt:lpstr>
      <vt:lpstr>Comparisons to 2011 data</vt:lpstr>
      <vt:lpstr>Comparisons to 2011 data</vt:lpstr>
      <vt:lpstr>Comparisons to 2011 data</vt:lpstr>
      <vt:lpstr>Comparison of jet predictions</vt:lpstr>
      <vt:lpstr>Aside: Scale choices </vt:lpstr>
      <vt:lpstr>Scale dependence also depends on jet size; </vt:lpstr>
      <vt:lpstr>Calculation of c2</vt:lpstr>
      <vt:lpstr>Which c2?</vt:lpstr>
      <vt:lpstr>Sheldon tackles 6-loops</vt:lpstr>
    </vt:vector>
  </TitlesOfParts>
  <Company>Michigan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QCD Working Group Goals…and welcome J. Huston Michigan State University</dc:title>
  <dc:creator>Joey Huston</dc:creator>
  <cp:lastModifiedBy>Office 2004 Test Drive User</cp:lastModifiedBy>
  <cp:revision>2090</cp:revision>
  <cp:lastPrinted>2013-09-26T14:57:05Z</cp:lastPrinted>
  <dcterms:created xsi:type="dcterms:W3CDTF">2009-09-15T19:09:05Z</dcterms:created>
  <dcterms:modified xsi:type="dcterms:W3CDTF">2013-09-26T17:57:27Z</dcterms:modified>
</cp:coreProperties>
</file>