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notesMasterIdLst>
    <p:notesMasterId r:id="rId36"/>
  </p:notesMasterIdLst>
  <p:sldIdLst>
    <p:sldId id="256" r:id="rId2"/>
    <p:sldId id="317" r:id="rId3"/>
    <p:sldId id="321" r:id="rId4"/>
    <p:sldId id="294" r:id="rId5"/>
    <p:sldId id="284" r:id="rId6"/>
    <p:sldId id="281" r:id="rId7"/>
    <p:sldId id="307" r:id="rId8"/>
    <p:sldId id="309" r:id="rId9"/>
    <p:sldId id="308" r:id="rId10"/>
    <p:sldId id="315" r:id="rId11"/>
    <p:sldId id="259" r:id="rId12"/>
    <p:sldId id="266" r:id="rId13"/>
    <p:sldId id="268" r:id="rId14"/>
    <p:sldId id="322" r:id="rId15"/>
    <p:sldId id="305" r:id="rId16"/>
    <p:sldId id="291" r:id="rId17"/>
    <p:sldId id="293" r:id="rId18"/>
    <p:sldId id="314" r:id="rId19"/>
    <p:sldId id="302" r:id="rId20"/>
    <p:sldId id="283" r:id="rId21"/>
    <p:sldId id="278" r:id="rId22"/>
    <p:sldId id="279" r:id="rId23"/>
    <p:sldId id="324" r:id="rId24"/>
    <p:sldId id="276" r:id="rId25"/>
    <p:sldId id="325" r:id="rId26"/>
    <p:sldId id="323" r:id="rId27"/>
    <p:sldId id="310" r:id="rId28"/>
    <p:sldId id="319" r:id="rId29"/>
    <p:sldId id="301" r:id="rId30"/>
    <p:sldId id="274" r:id="rId31"/>
    <p:sldId id="318" r:id="rId32"/>
    <p:sldId id="320" r:id="rId33"/>
    <p:sldId id="316" r:id="rId34"/>
    <p:sldId id="271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FFCD"/>
    <a:srgbClr val="C4E2FF"/>
    <a:srgbClr val="C2E1FE"/>
    <a:srgbClr val="BDDCF5"/>
    <a:srgbClr val="AE1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34545" autoAdjust="0"/>
    <p:restoredTop sz="98387" autoAdjust="0"/>
  </p:normalViewPr>
  <p:slideViewPr>
    <p:cSldViewPr snapToGrid="0" snapToObjects="1">
      <p:cViewPr>
        <p:scale>
          <a:sx n="108" d="100"/>
          <a:sy n="108" d="100"/>
        </p:scale>
        <p:origin x="-352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-38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1A1C4-DFF0-B04F-9A42-DC0CFA8B330D}" type="datetimeFigureOut">
              <a:rPr lang="en-US" smtClean="0"/>
              <a:t>12/16/13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F9AC8-1048-9744-B7A6-F8A9F0632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57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9AC8-1048-9744-B7A6-F8A9F0632A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07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12/16/13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12/16/13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12/16/13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12/16/13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12/16/13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12/16/13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12/16/13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12/16/13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12/16/13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12/16/13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12/16/13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7C3F878-F5E8-489B-AC8A-64F2A7E22C28}" type="datetimeFigureOut">
              <a:rPr lang="en-US" smtClean="0"/>
              <a:pPr/>
              <a:t>12/16/13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578923"/>
            <a:ext cx="5712179" cy="148801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Herman </a:t>
            </a:r>
            <a:r>
              <a:rPr lang="en-US" sz="2400" dirty="0" err="1" smtClean="0"/>
              <a:t>Verlinde</a:t>
            </a:r>
            <a:endParaRPr lang="en-US" sz="2400" dirty="0" smtClean="0"/>
          </a:p>
          <a:p>
            <a:r>
              <a:rPr lang="en-US" sz="2400" dirty="0" smtClean="0"/>
              <a:t>Durham, 10/11/13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4223" y="643049"/>
            <a:ext cx="5723468" cy="2472887"/>
          </a:xfrm>
        </p:spPr>
        <p:txBody>
          <a:bodyPr>
            <a:noAutofit/>
          </a:bodyPr>
          <a:lstStyle/>
          <a:p>
            <a:pPr marL="182880" indent="0">
              <a:buNone/>
            </a:pPr>
            <a:r>
              <a:rPr lang="en-US" sz="4800" dirty="0" smtClean="0"/>
              <a:t>Black Holes, </a:t>
            </a:r>
            <a:br>
              <a:rPr lang="en-US" sz="4800" dirty="0" smtClean="0"/>
            </a:br>
            <a:r>
              <a:rPr lang="en-US" sz="4800" dirty="0" smtClean="0"/>
              <a:t>Strings and</a:t>
            </a:r>
            <a:r>
              <a:rPr lang="en-US" sz="4800" dirty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Entanglement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36" y="5425415"/>
            <a:ext cx="858398" cy="1246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50384" y="4714781"/>
            <a:ext cx="157798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w/ </a:t>
            </a:r>
            <a:r>
              <a:rPr lang="en-US" i="1" dirty="0" err="1" smtClean="0"/>
              <a:t>E.Verlinde</a:t>
            </a:r>
            <a:endParaRPr lang="en-US" i="1" dirty="0" smtClean="0"/>
          </a:p>
          <a:p>
            <a:r>
              <a:rPr lang="en-US" i="1" dirty="0" smtClean="0"/>
              <a:t>L. </a:t>
            </a:r>
            <a:r>
              <a:rPr lang="en-US" i="1" dirty="0" err="1" smtClean="0"/>
              <a:t>McCough</a:t>
            </a:r>
            <a:endParaRPr lang="en-US" i="1" dirty="0" smtClean="0"/>
          </a:p>
          <a:p>
            <a:r>
              <a:rPr lang="en-US" i="1" dirty="0" smtClean="0"/>
              <a:t>J. Heckman</a:t>
            </a:r>
          </a:p>
          <a:p>
            <a:r>
              <a:rPr lang="en-US" i="1" dirty="0" smtClean="0"/>
              <a:t>S. Jackson</a:t>
            </a:r>
          </a:p>
          <a:p>
            <a:r>
              <a:rPr lang="en-US" i="1" dirty="0" smtClean="0"/>
              <a:t>R. </a:t>
            </a:r>
            <a:r>
              <a:rPr lang="en-US" i="1" dirty="0" err="1" smtClean="0"/>
              <a:t>Pourhasan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64159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49" y="815489"/>
            <a:ext cx="5852893" cy="5182714"/>
          </a:xfrm>
          <a:prstGeom prst="rect">
            <a:avLst/>
          </a:prstGeom>
        </p:spPr>
      </p:pic>
      <p:pic>
        <p:nvPicPr>
          <p:cNvPr id="5" name="Picture 4" descr="abnt.pdf"/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77" y="839005"/>
            <a:ext cx="4275587" cy="430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4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atetw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17" y="4399895"/>
            <a:ext cx="5584352" cy="1390080"/>
          </a:xfrm>
          <a:prstGeom prst="rect">
            <a:avLst/>
          </a:prstGeom>
        </p:spPr>
      </p:pic>
      <p:pic>
        <p:nvPicPr>
          <p:cNvPr id="7" name="Picture 6" descr="stateo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78" y="1808706"/>
            <a:ext cx="5167297" cy="15501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34390" y="1000559"/>
            <a:ext cx="5728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Palatino"/>
                <a:cs typeface="Palatino"/>
              </a:rPr>
              <a:t>A </a:t>
            </a:r>
            <a:r>
              <a:rPr lang="en-US" sz="3600" i="1" dirty="0" smtClean="0">
                <a:solidFill>
                  <a:srgbClr val="FF0000"/>
                </a:solidFill>
                <a:latin typeface="Palatino"/>
                <a:cs typeface="Palatino"/>
              </a:rPr>
              <a:t>general</a:t>
            </a:r>
            <a:r>
              <a:rPr lang="en-US" sz="3600" i="1" dirty="0">
                <a:latin typeface="Palatino"/>
                <a:cs typeface="Palatino"/>
              </a:rPr>
              <a:t> </a:t>
            </a:r>
            <a:r>
              <a:rPr lang="en-US" sz="3600" i="1" dirty="0" smtClean="0">
                <a:latin typeface="Palatino"/>
                <a:cs typeface="Palatino"/>
              </a:rPr>
              <a:t> entangled state:</a:t>
            </a:r>
            <a:endParaRPr lang="en-US" sz="3600" i="1" dirty="0">
              <a:latin typeface="Palatino"/>
              <a:cs typeface="Palatin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46148" y="3564564"/>
            <a:ext cx="5481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Palatino"/>
                <a:cs typeface="Palatino"/>
              </a:rPr>
              <a:t>A </a:t>
            </a:r>
            <a:r>
              <a:rPr lang="en-US" sz="3600" i="1" dirty="0" smtClean="0">
                <a:solidFill>
                  <a:srgbClr val="FF0000"/>
                </a:solidFill>
                <a:latin typeface="Palatino"/>
                <a:cs typeface="Palatino"/>
              </a:rPr>
              <a:t>balanced</a:t>
            </a:r>
            <a:r>
              <a:rPr lang="en-US" sz="3600" i="1" dirty="0" smtClean="0">
                <a:latin typeface="Palatino"/>
                <a:cs typeface="Palatino"/>
              </a:rPr>
              <a:t>  entangled state:</a:t>
            </a:r>
            <a:endParaRPr lang="en-US" sz="3600" i="1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94768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a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327" y="2272160"/>
            <a:ext cx="2129644" cy="804532"/>
          </a:xfrm>
          <a:prstGeom prst="rect">
            <a:avLst/>
          </a:prstGeom>
        </p:spPr>
      </p:pic>
      <p:pic>
        <p:nvPicPr>
          <p:cNvPr id="11" name="Picture 10" descr="bite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67" y="841553"/>
            <a:ext cx="6286425" cy="9851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75766" y="2244847"/>
            <a:ext cx="8082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1716797" y="3750894"/>
            <a:ext cx="589544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local vacuum state?</a:t>
            </a:r>
            <a:endParaRPr lang="en-US" sz="4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8298" y="634945"/>
            <a:ext cx="6937740" cy="266912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5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a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327" y="2272160"/>
            <a:ext cx="2129644" cy="804532"/>
          </a:xfrm>
          <a:prstGeom prst="rect">
            <a:avLst/>
          </a:prstGeom>
        </p:spPr>
      </p:pic>
      <p:pic>
        <p:nvPicPr>
          <p:cNvPr id="11" name="Picture 10" descr="bite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67" y="841553"/>
            <a:ext cx="6286425" cy="9851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75766" y="2244847"/>
            <a:ext cx="8082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7845" y="3797909"/>
            <a:ext cx="7502165" cy="2704398"/>
            <a:chOff x="787845" y="3421653"/>
            <a:chExt cx="7502165" cy="2704398"/>
          </a:xfrm>
        </p:grpSpPr>
        <p:pic>
          <p:nvPicPr>
            <p:cNvPr id="10" name="Picture 9" descr="hbit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7147" y="5079762"/>
              <a:ext cx="5703387" cy="914283"/>
            </a:xfrm>
            <a:prstGeom prst="rect">
              <a:avLst/>
            </a:prstGeom>
          </p:spPr>
        </p:pic>
        <p:pic>
          <p:nvPicPr>
            <p:cNvPr id="2" name="Picture 1" descr="cnotah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858" y="3643413"/>
              <a:ext cx="3630659" cy="80779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87845" y="3421653"/>
              <a:ext cx="7502165" cy="2704398"/>
            </a:xfrm>
            <a:prstGeom prst="rect">
              <a:avLst/>
            </a:prstGeom>
            <a:solidFill>
              <a:schemeClr val="accent5">
                <a:lumMod val="75000"/>
                <a:alpha val="9000"/>
              </a:schemeClr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1058298" y="634945"/>
            <a:ext cx="6937740" cy="266912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87845" y="3797909"/>
            <a:ext cx="7615270" cy="2704398"/>
            <a:chOff x="787845" y="3421653"/>
            <a:chExt cx="7615270" cy="2704398"/>
          </a:xfrm>
        </p:grpSpPr>
        <p:pic>
          <p:nvPicPr>
            <p:cNvPr id="13" name="Picture 12" descr="cnoteh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103" y="3707200"/>
              <a:ext cx="7263012" cy="957004"/>
            </a:xfrm>
            <a:prstGeom prst="rect">
              <a:avLst/>
            </a:prstGeom>
          </p:spPr>
        </p:pic>
        <p:pic>
          <p:nvPicPr>
            <p:cNvPr id="15" name="Picture 14" descr="hbit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0762" y="5079762"/>
              <a:ext cx="5703387" cy="91428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787845" y="3421653"/>
              <a:ext cx="7502165" cy="2704398"/>
            </a:xfrm>
            <a:prstGeom prst="rect">
              <a:avLst/>
            </a:prstGeom>
            <a:solidFill>
              <a:schemeClr val="accent5">
                <a:lumMod val="75000"/>
                <a:alpha val="9000"/>
              </a:schemeClr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57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rtual-qubi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75825"/>
            <a:ext cx="9371828" cy="357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7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609483" y="3208632"/>
            <a:ext cx="2163634" cy="24706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95023" y="615729"/>
            <a:ext cx="6965245" cy="808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i="1" dirty="0" smtClean="0">
                <a:solidFill>
                  <a:srgbClr val="AE15FF"/>
                </a:solidFill>
                <a:latin typeface="Palatino"/>
                <a:cs typeface="Palatino"/>
              </a:rPr>
              <a:t>Topological</a:t>
            </a:r>
            <a:r>
              <a:rPr lang="en-US" b="1" i="1" dirty="0" smtClean="0">
                <a:solidFill>
                  <a:srgbClr val="AE15FF"/>
                </a:solidFill>
                <a:latin typeface="Palatino"/>
                <a:cs typeface="Palatino"/>
              </a:rPr>
              <a:t> </a:t>
            </a:r>
            <a:r>
              <a:rPr lang="en-US" b="1" i="1" dirty="0" err="1" smtClean="0">
                <a:solidFill>
                  <a:srgbClr val="AE15FF"/>
                </a:solidFill>
                <a:latin typeface="Palatino"/>
                <a:cs typeface="Palatino"/>
              </a:rPr>
              <a:t>qubit</a:t>
            </a:r>
            <a:endParaRPr lang="en-US" b="1" i="1" dirty="0">
              <a:solidFill>
                <a:srgbClr val="AE15FF"/>
              </a:solidFill>
              <a:latin typeface="Palatino"/>
              <a:cs typeface="Palatino"/>
            </a:endParaRPr>
          </a:p>
        </p:txBody>
      </p:sp>
      <p:pic>
        <p:nvPicPr>
          <p:cNvPr id="5" name="Picture 4" descr="bite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97" y="1616288"/>
            <a:ext cx="7153571" cy="112108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692786" y="3679877"/>
            <a:ext cx="1411066" cy="134044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997526" y="3679877"/>
            <a:ext cx="1411066" cy="1340441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033792" y="4338796"/>
            <a:ext cx="105830" cy="10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644788" y="4338796"/>
            <a:ext cx="105830" cy="10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31723" y="4344676"/>
            <a:ext cx="105830" cy="10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72115" y="4349183"/>
            <a:ext cx="105830" cy="1058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endCxn id="10" idx="2"/>
          </p:cNvCxnSpPr>
          <p:nvPr/>
        </p:nvCxnSpPr>
        <p:spPr>
          <a:xfrm>
            <a:off x="3750618" y="4397588"/>
            <a:ext cx="1581105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10668" y="3162970"/>
            <a:ext cx="2387053" cy="2516265"/>
          </a:xfrm>
          <a:prstGeom prst="rect">
            <a:avLst/>
          </a:prstGeom>
          <a:solidFill>
            <a:schemeClr val="bg1">
              <a:lumMod val="65000"/>
              <a:alpha val="1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187157" y="3139449"/>
            <a:ext cx="875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interior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43062" y="3114568"/>
            <a:ext cx="91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exterior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907855" y="3928312"/>
            <a:ext cx="28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γ</a:t>
            </a:r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658002" y="5871868"/>
            <a:ext cx="5811794" cy="590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i="1" dirty="0" err="1" smtClean="0">
                <a:solidFill>
                  <a:srgbClr val="AE15FF"/>
                </a:solidFill>
                <a:latin typeface="Palatino"/>
                <a:cs typeface="Palatino"/>
              </a:rPr>
              <a:t>Majorana</a:t>
            </a:r>
            <a:r>
              <a:rPr lang="en-US" sz="3200" i="1" dirty="0" smtClean="0">
                <a:solidFill>
                  <a:srgbClr val="AE15FF"/>
                </a:solidFill>
                <a:latin typeface="Palatino"/>
                <a:cs typeface="Palatino"/>
              </a:rPr>
              <a:t> </a:t>
            </a:r>
            <a:r>
              <a:rPr lang="en-US" sz="3200" i="1" dirty="0" err="1" smtClean="0">
                <a:solidFill>
                  <a:srgbClr val="AE15FF"/>
                </a:solidFill>
                <a:latin typeface="Palatino"/>
                <a:cs typeface="Palatino"/>
              </a:rPr>
              <a:t>qubit</a:t>
            </a:r>
            <a:endParaRPr lang="en-US" sz="3200" i="1" dirty="0">
              <a:solidFill>
                <a:srgbClr val="AE15FF"/>
              </a:solidFill>
              <a:latin typeface="Palatino"/>
              <a:cs typeface="Palatin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14902" y="3912058"/>
            <a:ext cx="30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γ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5205321" y="3904796"/>
            <a:ext cx="30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γ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5783434" y="3910220"/>
            <a:ext cx="30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γ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3022649" y="4064923"/>
            <a:ext cx="289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617401" y="4090498"/>
            <a:ext cx="289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30497" y="4089811"/>
            <a:ext cx="302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06389" y="4089811"/>
            <a:ext cx="302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 flipH="1">
            <a:off x="7548945" y="4440366"/>
            <a:ext cx="23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j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166295" y="4443340"/>
            <a:ext cx="181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i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6912834" y="4213787"/>
            <a:ext cx="1084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{   ,   }= 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8322126" y="4417389"/>
            <a:ext cx="181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ij</a:t>
            </a:r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7048030" y="4263584"/>
            <a:ext cx="30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γ</a:t>
            </a:r>
            <a:endParaRPr lang="en-US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7410663" y="4256898"/>
            <a:ext cx="30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γ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 flipH="1">
            <a:off x="8155253" y="4263584"/>
            <a:ext cx="45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δ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1841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206228" y="2178201"/>
            <a:ext cx="4036748" cy="3868448"/>
            <a:chOff x="4100398" y="2257568"/>
            <a:chExt cx="3613445" cy="3515717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4100398" y="3527458"/>
              <a:ext cx="3613445" cy="35275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4373385" y="2257568"/>
              <a:ext cx="0" cy="3515717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342103" y="2304600"/>
              <a:ext cx="6345" cy="3421651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284203" y="2257568"/>
              <a:ext cx="4498" cy="3515717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262825" y="2257568"/>
              <a:ext cx="11759" cy="3515717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100399" y="2580915"/>
              <a:ext cx="3495855" cy="35280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4119303" y="5360834"/>
              <a:ext cx="3476951" cy="35275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119768" y="4438683"/>
              <a:ext cx="3488244" cy="35277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 flipV="1">
              <a:off x="5278582" y="4379908"/>
              <a:ext cx="129822" cy="12934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565130" y="4612844"/>
              <a:ext cx="5680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i="1" dirty="0" smtClean="0">
                  <a:latin typeface="+mj-lt"/>
                </a:rPr>
                <a:t>B</a:t>
              </a:r>
              <a:endParaRPr lang="en-US" sz="2800" b="1" i="1" dirty="0">
                <a:latin typeface="+mj-lt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908897" y="3950740"/>
              <a:ext cx="5172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 smtClean="0">
                  <a:solidFill>
                    <a:srgbClr val="FF0000"/>
                  </a:solidFill>
                  <a:latin typeface="+mj-lt"/>
                </a:rPr>
                <a:t>A</a:t>
              </a:r>
              <a:endParaRPr lang="en-US" sz="2800" b="1" i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115" name="Straight Arrow Connector 114"/>
            <p:cNvCxnSpPr/>
            <p:nvPr/>
          </p:nvCxnSpPr>
          <p:spPr>
            <a:xfrm flipV="1">
              <a:off x="4373385" y="2880734"/>
              <a:ext cx="0" cy="50560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>
              <a:off x="4850102" y="3333425"/>
              <a:ext cx="0" cy="50560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>
              <a:off x="4873620" y="3333425"/>
              <a:ext cx="0" cy="505605"/>
            </a:xfrm>
            <a:prstGeom prst="straightConnector1">
              <a:avLst/>
            </a:prstGeom>
            <a:ln w="38100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 flipV="1">
              <a:off x="4396436" y="2880734"/>
              <a:ext cx="0" cy="505605"/>
            </a:xfrm>
            <a:prstGeom prst="straightConnector1">
              <a:avLst/>
            </a:prstGeom>
            <a:ln w="38100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 flipV="1">
              <a:off x="5325397" y="2880280"/>
              <a:ext cx="0" cy="50560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flipV="1">
              <a:off x="5802114" y="3332971"/>
              <a:ext cx="0" cy="50560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/>
            <p:nvPr/>
          </p:nvCxnSpPr>
          <p:spPr>
            <a:xfrm flipV="1">
              <a:off x="5825632" y="3332971"/>
              <a:ext cx="0" cy="505605"/>
            </a:xfrm>
            <a:prstGeom prst="straightConnector1">
              <a:avLst/>
            </a:prstGeom>
            <a:ln w="38100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flipV="1">
              <a:off x="5348448" y="2880280"/>
              <a:ext cx="0" cy="505605"/>
            </a:xfrm>
            <a:prstGeom prst="straightConnector1">
              <a:avLst/>
            </a:prstGeom>
            <a:ln w="38100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>
              <a:off x="6277409" y="2879826"/>
              <a:ext cx="0" cy="50560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>
              <a:off x="6754126" y="3332517"/>
              <a:ext cx="0" cy="50560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>
              <a:off x="6777644" y="3332517"/>
              <a:ext cx="0" cy="505605"/>
            </a:xfrm>
            <a:prstGeom prst="straightConnector1">
              <a:avLst/>
            </a:prstGeom>
            <a:ln w="38100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>
              <a:off x="6300460" y="2879826"/>
              <a:ext cx="0" cy="505605"/>
            </a:xfrm>
            <a:prstGeom prst="straightConnector1">
              <a:avLst/>
            </a:prstGeom>
            <a:ln w="38100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>
              <a:off x="7251533" y="2880734"/>
              <a:ext cx="0" cy="50560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>
              <a:off x="7274584" y="2880734"/>
              <a:ext cx="0" cy="505605"/>
            </a:xfrm>
            <a:prstGeom prst="straightConnector1">
              <a:avLst/>
            </a:prstGeom>
            <a:ln w="38100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extBox 148"/>
          <p:cNvSpPr txBox="1"/>
          <p:nvPr/>
        </p:nvSpPr>
        <p:spPr>
          <a:xfrm>
            <a:off x="1478896" y="388022"/>
            <a:ext cx="6446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+mj-lt"/>
                <a:cs typeface="Cochin"/>
              </a:rPr>
              <a:t>  </a:t>
            </a:r>
            <a:r>
              <a:rPr lang="en-US" sz="3200" b="1" i="1" dirty="0" smtClean="0">
                <a:solidFill>
                  <a:srgbClr val="FF0000"/>
                </a:solidFill>
                <a:latin typeface="+mj-lt"/>
                <a:cs typeface="Cochin"/>
              </a:rPr>
              <a:t>         </a:t>
            </a:r>
            <a:r>
              <a:rPr lang="en-US" sz="3200" b="1" i="1" dirty="0">
                <a:solidFill>
                  <a:srgbClr val="FF0000"/>
                </a:solidFill>
                <a:latin typeface="+mj-lt"/>
                <a:cs typeface="Cochin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+mj-lt"/>
                <a:cs typeface="Cochin"/>
              </a:rPr>
              <a:t>  Space-Time is a</a:t>
            </a:r>
          </a:p>
          <a:p>
            <a:r>
              <a:rPr lang="en-US" sz="3200" b="1" i="1" dirty="0" smtClean="0">
                <a:solidFill>
                  <a:srgbClr val="FF0000"/>
                </a:solidFill>
                <a:latin typeface="+mj-lt"/>
                <a:cs typeface="Cochin"/>
              </a:rPr>
              <a:t>Topologically Ordered Medium</a:t>
            </a:r>
            <a:endParaRPr lang="en-US" sz="3200" b="1" i="1" dirty="0">
              <a:solidFill>
                <a:srgbClr val="FF0000"/>
              </a:solidFill>
              <a:latin typeface="+mj-lt"/>
              <a:cs typeface="Cochin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26692" y="2351724"/>
            <a:ext cx="2306766" cy="3303034"/>
            <a:chOff x="1314933" y="2351724"/>
            <a:chExt cx="2306766" cy="3303034"/>
          </a:xfrm>
        </p:grpSpPr>
        <p:sp>
          <p:nvSpPr>
            <p:cNvPr id="150" name="TextBox 149"/>
            <p:cNvSpPr txBox="1"/>
            <p:nvPr/>
          </p:nvSpPr>
          <p:spPr>
            <a:xfrm>
              <a:off x="2561387" y="4026239"/>
              <a:ext cx="3677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solidFill>
                    <a:srgbClr val="FF0000"/>
                  </a:solidFill>
                </a:rPr>
                <a:t>σ</a:t>
              </a:r>
              <a:r>
                <a:rPr lang="en-US" sz="2800" dirty="0" smtClean="0">
                  <a:solidFill>
                    <a:srgbClr val="FF0000"/>
                  </a:solidFill>
                </a:rPr>
                <a:t>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2620842" y="4909018"/>
              <a:ext cx="3677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/>
                <a:t>σ</a:t>
              </a:r>
              <a:r>
                <a:rPr lang="en-US" sz="2800" dirty="0" smtClean="0"/>
                <a:t> </a:t>
              </a:r>
              <a:endParaRPr lang="en-US" sz="2800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2311656" y="4835566"/>
              <a:ext cx="426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/>
                <a:t>Π</a:t>
              </a:r>
              <a:endParaRPr lang="en-US" sz="3600" dirty="0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2254352" y="3966513"/>
              <a:ext cx="4718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solidFill>
                    <a:srgbClr val="FF0000"/>
                  </a:solidFill>
                </a:rPr>
                <a:t>Π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653894" y="4053635"/>
              <a:ext cx="8016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A =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642795" y="4900897"/>
              <a:ext cx="8016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</a:t>
              </a:r>
              <a:r>
                <a:rPr lang="en-US" sz="2800" dirty="0" smtClean="0"/>
                <a:t> = </a:t>
              </a:r>
              <a:endParaRPr lang="en-US" sz="28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314933" y="2351724"/>
              <a:ext cx="1938764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 smtClean="0"/>
                <a:t>Example 1:  </a:t>
              </a:r>
            </a:p>
            <a:p>
              <a:r>
                <a:rPr lang="en-US" sz="2800" b="1" i="1" dirty="0" err="1"/>
                <a:t>T</a:t>
              </a:r>
              <a:r>
                <a:rPr lang="en-US" sz="2800" b="1" i="1" dirty="0" err="1" smtClean="0"/>
                <a:t>oric</a:t>
              </a:r>
              <a:r>
                <a:rPr lang="en-US" sz="2800" b="1" i="1" dirty="0" smtClean="0"/>
                <a:t> code</a:t>
              </a:r>
            </a:p>
            <a:p>
              <a:r>
                <a:rPr lang="en-US" sz="2800" b="1" i="1" dirty="0" smtClean="0"/>
                <a:t>  (</a:t>
              </a:r>
              <a:r>
                <a:rPr lang="en-US" sz="2800" b="1" i="1" dirty="0" err="1" smtClean="0"/>
                <a:t>Kitaev</a:t>
              </a:r>
              <a:r>
                <a:rPr lang="en-US" sz="2800" b="1" i="1" dirty="0" smtClean="0"/>
                <a:t>)</a:t>
              </a:r>
              <a:endParaRPr lang="en-US" sz="2800" b="1" i="1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257458" y="4265435"/>
              <a:ext cx="4536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0000FF"/>
                  </a:solidFill>
                </a:rPr>
                <a:t>+</a:t>
              </a:r>
              <a:endParaRPr lang="en-US" sz="4000" dirty="0">
                <a:solidFill>
                  <a:srgbClr val="0000FF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455556" y="5478400"/>
              <a:ext cx="158309" cy="176358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649141" y="4174179"/>
              <a:ext cx="760930" cy="529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 y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820037" y="5002959"/>
              <a:ext cx="8016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x</a:t>
              </a:r>
              <a:r>
                <a:rPr lang="en-US" sz="2800" dirty="0" smtClean="0"/>
                <a:t> 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9144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Box 158"/>
          <p:cNvSpPr txBox="1"/>
          <p:nvPr/>
        </p:nvSpPr>
        <p:spPr>
          <a:xfrm>
            <a:off x="1067994" y="2375240"/>
            <a:ext cx="1938764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Example 2:  </a:t>
            </a:r>
          </a:p>
          <a:p>
            <a:r>
              <a:rPr lang="en-US" sz="2800" b="1" i="1" dirty="0" smtClean="0"/>
              <a:t>    MERA</a:t>
            </a:r>
          </a:p>
          <a:p>
            <a:r>
              <a:rPr lang="en-US" sz="2800" b="1" i="1" dirty="0" smtClean="0"/>
              <a:t>   (Vidal)</a:t>
            </a:r>
          </a:p>
          <a:p>
            <a:endParaRPr lang="en-US" sz="2800" b="1" i="1" dirty="0" smtClean="0"/>
          </a:p>
          <a:p>
            <a:r>
              <a:rPr lang="en-US" sz="2800" b="1" i="1" dirty="0"/>
              <a:t> </a:t>
            </a:r>
            <a:r>
              <a:rPr lang="en-US" sz="2800" b="1" i="1" dirty="0" smtClean="0"/>
              <a:t>     </a:t>
            </a:r>
            <a:r>
              <a:rPr lang="en-US" sz="2800" b="1" i="1" dirty="0" smtClean="0">
                <a:sym typeface="Wingdings"/>
              </a:rPr>
              <a:t></a:t>
            </a:r>
            <a:r>
              <a:rPr lang="en-US" sz="2800" b="1" i="1" dirty="0" smtClean="0"/>
              <a:t> </a:t>
            </a:r>
          </a:p>
          <a:p>
            <a:endParaRPr lang="en-US" sz="2800" b="1" i="1" dirty="0" smtClean="0"/>
          </a:p>
          <a:p>
            <a:r>
              <a:rPr lang="en-US" sz="2800" b="1" i="1" dirty="0" smtClean="0"/>
              <a:t>  </a:t>
            </a:r>
            <a:r>
              <a:rPr lang="en-US" sz="2800" b="1" i="1" dirty="0" err="1" smtClean="0"/>
              <a:t>AdS</a:t>
            </a:r>
            <a:r>
              <a:rPr lang="en-US" sz="2800" b="1" i="1" dirty="0" smtClean="0"/>
              <a:t>/CFT</a:t>
            </a:r>
          </a:p>
          <a:p>
            <a:r>
              <a:rPr lang="en-US" sz="2800" b="1" i="1" dirty="0"/>
              <a:t> </a:t>
            </a:r>
            <a:r>
              <a:rPr lang="en-US" sz="2800" b="1" i="1" dirty="0" smtClean="0"/>
              <a:t>  (</a:t>
            </a:r>
            <a:r>
              <a:rPr lang="en-US" sz="2800" b="1" i="1" dirty="0" err="1" smtClean="0"/>
              <a:t>Swingle</a:t>
            </a:r>
            <a:r>
              <a:rPr lang="en-US" sz="2800" b="1" i="1" dirty="0" smtClean="0"/>
              <a:t>)</a:t>
            </a:r>
          </a:p>
        </p:txBody>
      </p:sp>
      <p:pic>
        <p:nvPicPr>
          <p:cNvPr id="2" name="Picture 1" descr="mer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35" y="1822325"/>
            <a:ext cx="4691794" cy="4744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8896" y="388022"/>
            <a:ext cx="6446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+mj-lt"/>
                <a:cs typeface="Cochin"/>
              </a:rPr>
              <a:t>  </a:t>
            </a:r>
            <a:r>
              <a:rPr lang="en-US" sz="3200" b="1" i="1" dirty="0" smtClean="0">
                <a:solidFill>
                  <a:srgbClr val="FF0000"/>
                </a:solidFill>
                <a:latin typeface="+mj-lt"/>
                <a:cs typeface="Cochin"/>
              </a:rPr>
              <a:t>         </a:t>
            </a:r>
            <a:r>
              <a:rPr lang="en-US" sz="3200" b="1" i="1" dirty="0">
                <a:solidFill>
                  <a:srgbClr val="FF0000"/>
                </a:solidFill>
                <a:latin typeface="+mj-lt"/>
                <a:cs typeface="Cochin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+mj-lt"/>
                <a:cs typeface="Cochin"/>
              </a:rPr>
              <a:t>  Space-Time is a</a:t>
            </a:r>
          </a:p>
          <a:p>
            <a:r>
              <a:rPr lang="en-US" sz="3200" b="1" i="1" dirty="0" smtClean="0">
                <a:solidFill>
                  <a:srgbClr val="FF0000"/>
                </a:solidFill>
                <a:latin typeface="+mj-lt"/>
                <a:cs typeface="Cochin"/>
              </a:rPr>
              <a:t>Topologically Ordered Medium</a:t>
            </a:r>
            <a:endParaRPr lang="en-US" sz="3200" b="1" i="1" dirty="0">
              <a:solidFill>
                <a:srgbClr val="FF0000"/>
              </a:solidFill>
              <a:latin typeface="+mj-lt"/>
              <a:cs typeface="Cochin"/>
            </a:endParaRPr>
          </a:p>
        </p:txBody>
      </p:sp>
    </p:spTree>
    <p:extLst>
      <p:ext uri="{BB962C8B-B14F-4D97-AF65-F5344CB8AC3E}">
        <p14:creationId xmlns:p14="http://schemas.microsoft.com/office/powerpoint/2010/main" val="385904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93081" y="1274063"/>
            <a:ext cx="5009283" cy="18813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221" y="194404"/>
            <a:ext cx="8536948" cy="7344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i="1" dirty="0" smtClean="0">
                <a:solidFill>
                  <a:schemeClr val="accent6"/>
                </a:solidFill>
                <a:latin typeface="Cochin"/>
                <a:cs typeface="Cochin"/>
              </a:rPr>
              <a:t>T</a:t>
            </a:r>
            <a:r>
              <a:rPr lang="en-US" sz="4800" b="1" i="1" dirty="0" smtClean="0">
                <a:solidFill>
                  <a:schemeClr val="accent6"/>
                </a:solidFill>
                <a:latin typeface="Cochin"/>
                <a:cs typeface="Cochin"/>
              </a:rPr>
              <a:t>opological entanglement entropy</a:t>
            </a:r>
            <a:endParaRPr lang="en-US" sz="4800" b="1" i="1" dirty="0">
              <a:solidFill>
                <a:schemeClr val="accent6"/>
              </a:solidFill>
              <a:latin typeface="Cochin"/>
              <a:cs typeface="Cochi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32681" y="6102520"/>
            <a:ext cx="7721856" cy="5526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i="1" dirty="0"/>
              <a:t>m</a:t>
            </a:r>
            <a:r>
              <a:rPr lang="en-US" sz="3200" i="1" dirty="0" smtClean="0"/>
              <a:t>easures topological long range order</a:t>
            </a:r>
            <a:endParaRPr lang="en-US" sz="3200" i="1" dirty="0"/>
          </a:p>
        </p:txBody>
      </p:sp>
      <p:sp>
        <p:nvSpPr>
          <p:cNvPr id="5" name="Oval 2"/>
          <p:cNvSpPr>
            <a:spLocks/>
          </p:cNvSpPr>
          <p:nvPr/>
        </p:nvSpPr>
        <p:spPr bwMode="auto">
          <a:xfrm>
            <a:off x="2803567" y="1650001"/>
            <a:ext cx="1296727" cy="1215225"/>
          </a:xfrm>
          <a:prstGeom prst="ellipse">
            <a:avLst/>
          </a:prstGeom>
          <a:solidFill>
            <a:srgbClr val="000000"/>
          </a:solidFill>
          <a:ln w="25400" cap="flat">
            <a:solidFill>
              <a:srgbClr val="6E7A89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700" dir="27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3598659" y="1649356"/>
            <a:ext cx="45320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en-US" sz="6400" dirty="0">
              <a:solidFill>
                <a:srgbClr val="FFFFFF"/>
              </a:solidFill>
              <a:latin typeface="Cochin" charset="0"/>
              <a:ea typeface="ＭＳ Ｐゴシック" charset="0"/>
              <a:cs typeface="Cochin" charset="0"/>
              <a:sym typeface="Cochin" charset="0"/>
            </a:endParaRP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3186658" y="1691936"/>
            <a:ext cx="246285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6400" dirty="0">
                <a:solidFill>
                  <a:srgbClr val="FFFFFF"/>
                </a:solidFill>
                <a:latin typeface="Cochin" charset="0"/>
                <a:ea typeface="ＭＳ Ｐゴシック" charset="0"/>
                <a:cs typeface="Cochin" charset="0"/>
                <a:sym typeface="Cochin" charset="0"/>
              </a:rPr>
              <a:t>B</a:t>
            </a:r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 flipH="1">
            <a:off x="5338532" y="1649663"/>
            <a:ext cx="253992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6400" dirty="0">
                <a:latin typeface="Cochin" charset="0"/>
                <a:ea typeface="ＭＳ Ｐゴシック" charset="0"/>
                <a:cs typeface="Cochin" charset="0"/>
                <a:sym typeface="Cochin" charset="0"/>
              </a:rPr>
              <a:t>A</a:t>
            </a:r>
            <a:endParaRPr lang="en-US" sz="6400" dirty="0">
              <a:solidFill>
                <a:schemeClr val="tx1"/>
              </a:solidFill>
              <a:latin typeface="Cochin" charset="0"/>
              <a:ea typeface="ＭＳ Ｐゴシック" charset="0"/>
              <a:cs typeface="Cochin" charset="0"/>
              <a:sym typeface="Cochin" charset="0"/>
            </a:endParaRPr>
          </a:p>
        </p:txBody>
      </p:sp>
      <p:pic>
        <p:nvPicPr>
          <p:cNvPr id="10" name="Picture 9" descr="top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4" y="3323792"/>
            <a:ext cx="8819161" cy="25517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26080" y="4832641"/>
            <a:ext cx="136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</a:t>
            </a:r>
            <a:r>
              <a:rPr lang="en-US" sz="2000" dirty="0" smtClean="0"/>
              <a:t>n 2+1 dim</a:t>
            </a:r>
            <a:endParaRPr lang="en-US" sz="2000" dirty="0"/>
          </a:p>
        </p:txBody>
      </p:sp>
      <p:pic>
        <p:nvPicPr>
          <p:cNvPr id="12" name="Picture 11" descr="top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57" y="3335096"/>
            <a:ext cx="8819161" cy="255176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009284" y="4891428"/>
            <a:ext cx="870158" cy="84614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4127368" y="4809120"/>
            <a:ext cx="634979" cy="928902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115609" y="4820878"/>
            <a:ext cx="634979" cy="928902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231217" y="30336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085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94213" y="6042787"/>
            <a:ext cx="6454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</a:t>
            </a:r>
            <a:r>
              <a:rPr lang="en-US" sz="2800" dirty="0" smtClean="0"/>
              <a:t>s a Topological Quantum Number of Path</a:t>
            </a:r>
            <a:endParaRPr lang="en-US" sz="2800" dirty="0"/>
          </a:p>
        </p:txBody>
      </p:sp>
      <p:pic>
        <p:nvPicPr>
          <p:cNvPr id="4" name="Picture 3" descr="LorentzianWormho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20" y="1249473"/>
            <a:ext cx="3832572" cy="3986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1019" y="2891148"/>
            <a:ext cx="4297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6184" y="2902906"/>
            <a:ext cx="4796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A</a:t>
            </a:r>
          </a:p>
        </p:txBody>
      </p:sp>
      <p:sp>
        <p:nvSpPr>
          <p:cNvPr id="7" name="Arc 6"/>
          <p:cNvSpPr/>
          <p:nvPr/>
        </p:nvSpPr>
        <p:spPr>
          <a:xfrm flipH="1">
            <a:off x="4030124" y="2985218"/>
            <a:ext cx="352766" cy="540879"/>
          </a:xfrm>
          <a:prstGeom prst="arc">
            <a:avLst>
              <a:gd name="adj1" fmla="val 18185906"/>
              <a:gd name="adj2" fmla="val 4087574"/>
            </a:avLst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flipV="1">
            <a:off x="3806240" y="2996976"/>
            <a:ext cx="352766" cy="540879"/>
          </a:xfrm>
          <a:prstGeom prst="arc">
            <a:avLst>
              <a:gd name="adj1" fmla="val 18185906"/>
              <a:gd name="adj2" fmla="val 4087574"/>
            </a:avLst>
          </a:prstGeom>
          <a:ln w="3810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94213" y="591509"/>
            <a:ext cx="5727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Minimal Geodesic Length:  L    [Path</a:t>
            </a:r>
            <a:r>
              <a:rPr lang="en-US" sz="2800" dirty="0"/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01815" y="833109"/>
            <a:ext cx="550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</a:t>
            </a:r>
            <a:endParaRPr lang="en-US" dirty="0"/>
          </a:p>
        </p:txBody>
      </p:sp>
      <p:pic>
        <p:nvPicPr>
          <p:cNvPr id="3" name="Picture 2" descr="ab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74" y="1343537"/>
            <a:ext cx="9653091" cy="398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66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-23624"/>
            <a:ext cx="9144000" cy="6937476"/>
          </a:xfrm>
          <a:prstGeom prst="rect">
            <a:avLst/>
          </a:prstGeom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1759" y="305600"/>
            <a:ext cx="3363039" cy="206967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2"/>
          <p:cNvSpPr>
            <a:spLocks/>
          </p:cNvSpPr>
          <p:nvPr/>
        </p:nvSpPr>
        <p:spPr bwMode="auto">
          <a:xfrm>
            <a:off x="11759" y="211536"/>
            <a:ext cx="3504146" cy="2210666"/>
          </a:xfrm>
          <a:prstGeom prst="rect">
            <a:avLst/>
          </a:prstGeom>
          <a:solidFill>
            <a:srgbClr val="000000"/>
          </a:solidFill>
          <a:ln w="25400" cap="flat">
            <a:solidFill>
              <a:srgbClr val="6E7A89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700" dir="27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5731" y="720200"/>
            <a:ext cx="321193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  <a:latin typeface="Palatino"/>
                <a:cs typeface="Palatino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Palatino"/>
                <a:cs typeface="Palatino"/>
              </a:rPr>
              <a:t>    = 8   M</a:t>
            </a:r>
            <a:endParaRPr lang="en-US" sz="4800" i="1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622724" y="734905"/>
            <a:ext cx="881916" cy="8078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i="1" dirty="0" smtClean="0"/>
              <a:t>  </a:t>
            </a:r>
            <a:r>
              <a:rPr lang="en-US" sz="4800" i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p   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75691" y="960143"/>
            <a:ext cx="3715806" cy="8078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i="1" dirty="0" smtClean="0"/>
              <a:t>  </a:t>
            </a:r>
            <a:r>
              <a:rPr lang="en-US" sz="4800" i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  </a:t>
            </a:r>
            <a:r>
              <a:rPr lang="en-US" sz="3600" i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 H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376752" y="755474"/>
            <a:ext cx="1223389" cy="8078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i="1" dirty="0" smtClean="0"/>
              <a:t>  </a:t>
            </a:r>
            <a:r>
              <a:rPr lang="en-US" sz="6500" i="1" dirty="0">
                <a:solidFill>
                  <a:schemeClr val="bg1"/>
                </a:solidFill>
                <a:latin typeface="Symbol" charset="2"/>
                <a:cs typeface="Symbol" charset="2"/>
              </a:rPr>
              <a:t>b</a:t>
            </a:r>
            <a:r>
              <a:rPr lang="en-US" sz="6500" i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     </a:t>
            </a:r>
            <a:endParaRPr lang="en-US" sz="65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8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377" y="376264"/>
            <a:ext cx="5961752" cy="1104855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4000" i="1" dirty="0" smtClean="0"/>
              <a:t>2+1-D Quantum Geometry  </a:t>
            </a:r>
            <a:r>
              <a:rPr lang="en-US" sz="3600" i="1" dirty="0" smtClean="0"/>
              <a:t/>
            </a:r>
            <a:br>
              <a:rPr lang="en-US" sz="3600" i="1" dirty="0" smtClean="0"/>
            </a:br>
            <a:endParaRPr lang="en-US" sz="2200" i="1" dirty="0"/>
          </a:p>
        </p:txBody>
      </p:sp>
      <p:pic>
        <p:nvPicPr>
          <p:cNvPr id="5" name="Picture 4" descr="figure1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10" y="2268934"/>
            <a:ext cx="7033825" cy="424513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681026" y="1222859"/>
            <a:ext cx="3715806" cy="807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i="1" dirty="0" smtClean="0"/>
              <a:t>U (</a:t>
            </a:r>
            <a:r>
              <a:rPr lang="en-US" sz="3600" i="1" dirty="0" err="1" smtClean="0"/>
              <a:t>sl</a:t>
            </a:r>
            <a:r>
              <a:rPr lang="en-US" sz="3600" i="1" dirty="0" smtClean="0"/>
              <a:t>(2,R) </a:t>
            </a:r>
            <a:r>
              <a:rPr lang="en-US" sz="4000" i="1" dirty="0" smtClean="0">
                <a:latin typeface="Apple Symbols"/>
                <a:cs typeface="Apple Symbols"/>
              </a:rPr>
              <a:t>x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sl</a:t>
            </a:r>
            <a:r>
              <a:rPr lang="en-US" sz="3600" i="1" dirty="0" smtClean="0"/>
              <a:t>(2,R))</a:t>
            </a:r>
            <a:endParaRPr lang="en-US" sz="3600" i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04442" y="1625254"/>
            <a:ext cx="482113" cy="323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i="1" dirty="0"/>
              <a:t>q</a:t>
            </a:r>
          </a:p>
        </p:txBody>
      </p:sp>
      <p:pic>
        <p:nvPicPr>
          <p:cNvPr id="8" name="Picture 7" descr="figure1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1" y="2310805"/>
            <a:ext cx="8345882" cy="419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78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82" y="216654"/>
            <a:ext cx="7996039" cy="6702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i="1" dirty="0" smtClean="0">
                <a:solidFill>
                  <a:srgbClr val="FF0000"/>
                </a:solidFill>
              </a:rPr>
              <a:t>Topological entanglement entropy 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quantumdim.pdf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" b="356"/>
          <a:stretch>
            <a:fillRect/>
          </a:stretch>
        </p:blipFill>
        <p:spPr>
          <a:xfrm>
            <a:off x="1176081" y="1178323"/>
            <a:ext cx="6861597" cy="3724867"/>
          </a:xfrm>
        </p:spPr>
      </p:pic>
      <p:sp>
        <p:nvSpPr>
          <p:cNvPr id="5" name="TextBox 4"/>
          <p:cNvSpPr txBox="1"/>
          <p:nvPr/>
        </p:nvSpPr>
        <p:spPr>
          <a:xfrm>
            <a:off x="987748" y="5984942"/>
            <a:ext cx="7337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    = modular S-matrix of CFT conformal blocks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199405" y="5408788"/>
            <a:ext cx="423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5522" y="5279008"/>
            <a:ext cx="7337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    = quantum dimensions of </a:t>
            </a:r>
            <a:r>
              <a:rPr lang="en-US" sz="2400" dirty="0" err="1" smtClean="0"/>
              <a:t>anyon</a:t>
            </a:r>
            <a:r>
              <a:rPr lang="en-US" sz="2400" dirty="0" smtClean="0"/>
              <a:t> excitations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222923" y="5855138"/>
            <a:ext cx="423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46441" y="6160392"/>
            <a:ext cx="57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857467" y="1098512"/>
            <a:ext cx="7573185" cy="3795417"/>
          </a:xfrm>
          <a:prstGeom prst="rect">
            <a:avLst/>
          </a:prstGeom>
          <a:solidFill>
            <a:srgbClr val="FF0000">
              <a:alpha val="2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57467" y="5226517"/>
            <a:ext cx="7573185" cy="1348507"/>
          </a:xfrm>
          <a:prstGeom prst="rect">
            <a:avLst/>
          </a:prstGeom>
          <a:solidFill>
            <a:srgbClr val="0000FF">
              <a:alpha val="5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434143" y="3475"/>
            <a:ext cx="2677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Kitaev-Preskill</a:t>
            </a:r>
            <a:r>
              <a:rPr lang="en-US" dirty="0" smtClean="0"/>
              <a:t>, Levin-Wen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60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7903" y="4329979"/>
            <a:ext cx="2798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     = Log S    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614859" y="4148945"/>
            <a:ext cx="423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14859" y="4587093"/>
            <a:ext cx="423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 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357148" y="4540062"/>
            <a:ext cx="8877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top</a:t>
            </a:r>
            <a:endParaRPr lang="en-US" sz="3200" dirty="0"/>
          </a:p>
        </p:txBody>
      </p:sp>
      <p:sp>
        <p:nvSpPr>
          <p:cNvPr id="12" name="Oval 2"/>
          <p:cNvSpPr>
            <a:spLocks/>
          </p:cNvSpPr>
          <p:nvPr/>
        </p:nvSpPr>
        <p:spPr bwMode="auto">
          <a:xfrm>
            <a:off x="2697736" y="2232186"/>
            <a:ext cx="1296727" cy="1215225"/>
          </a:xfrm>
          <a:prstGeom prst="ellipse">
            <a:avLst/>
          </a:prstGeom>
          <a:solidFill>
            <a:srgbClr val="000000"/>
          </a:solidFill>
          <a:ln w="25400" cap="flat">
            <a:solidFill>
              <a:srgbClr val="6E7A89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700" dir="27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Rectangle 3"/>
          <p:cNvSpPr>
            <a:spLocks/>
          </p:cNvSpPr>
          <p:nvPr/>
        </p:nvSpPr>
        <p:spPr bwMode="auto">
          <a:xfrm>
            <a:off x="3492828" y="2231541"/>
            <a:ext cx="45320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en-US" sz="6400" dirty="0">
              <a:solidFill>
                <a:srgbClr val="FFFFFF"/>
              </a:solidFill>
              <a:latin typeface="Cochin" charset="0"/>
              <a:ea typeface="ＭＳ Ｐゴシック" charset="0"/>
              <a:cs typeface="Cochin" charset="0"/>
              <a:sym typeface="Cochin" charset="0"/>
            </a:endParaRPr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3080827" y="2274121"/>
            <a:ext cx="246285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6400" dirty="0">
                <a:solidFill>
                  <a:srgbClr val="FFFFFF"/>
                </a:solidFill>
                <a:latin typeface="Cochin" charset="0"/>
                <a:ea typeface="ＭＳ Ｐゴシック" charset="0"/>
                <a:cs typeface="Cochin" charset="0"/>
                <a:sym typeface="Cochin" charset="0"/>
              </a:rPr>
              <a:t>B</a:t>
            </a:r>
          </a:p>
        </p:txBody>
      </p:sp>
      <p:sp>
        <p:nvSpPr>
          <p:cNvPr id="15" name="Rectangle 6"/>
          <p:cNvSpPr>
            <a:spLocks/>
          </p:cNvSpPr>
          <p:nvPr/>
        </p:nvSpPr>
        <p:spPr bwMode="auto">
          <a:xfrm flipH="1">
            <a:off x="5362049" y="2277623"/>
            <a:ext cx="155218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6400" dirty="0">
                <a:latin typeface="Cochin" charset="0"/>
                <a:ea typeface="ＭＳ Ｐゴシック" charset="0"/>
                <a:cs typeface="Cochin" charset="0"/>
                <a:sym typeface="Cochin" charset="0"/>
              </a:rPr>
              <a:t>A</a:t>
            </a:r>
            <a:endParaRPr lang="en-US" sz="6400" dirty="0">
              <a:solidFill>
                <a:schemeClr val="tx1"/>
              </a:solidFill>
              <a:latin typeface="Cochin" charset="0"/>
              <a:ea typeface="ＭＳ Ｐゴシック" charset="0"/>
              <a:cs typeface="Cochin" charset="0"/>
              <a:sym typeface="Cochin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10766" y="4113671"/>
            <a:ext cx="5009283" cy="1348507"/>
          </a:xfrm>
          <a:prstGeom prst="rect">
            <a:avLst/>
          </a:prstGeom>
          <a:solidFill>
            <a:srgbClr val="0000FF">
              <a:alpha val="5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489" y="861481"/>
            <a:ext cx="5354470" cy="31816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28845" y="5697727"/>
            <a:ext cx="7396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= SL(2,R) x SL(2,R) representation that characterizes the BTZ black hole state</a:t>
            </a:r>
            <a:endParaRPr lang="en-US" sz="28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11559" y="87316"/>
            <a:ext cx="7996039" cy="6702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i="1" dirty="0" smtClean="0">
                <a:solidFill>
                  <a:srgbClr val="FF0000"/>
                </a:solidFill>
              </a:rPr>
              <a:t>Topological entanglement entropy 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22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uvil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2" y="568135"/>
            <a:ext cx="9006348" cy="1160327"/>
          </a:xfrm>
          <a:prstGeom prst="rect">
            <a:avLst/>
          </a:prstGeom>
        </p:spPr>
      </p:pic>
      <p:pic>
        <p:nvPicPr>
          <p:cNvPr id="5" name="Picture 4" descr="ellhy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63" y="1742750"/>
            <a:ext cx="5340466" cy="2249724"/>
          </a:xfrm>
          <a:prstGeom prst="rect">
            <a:avLst/>
          </a:prstGeom>
        </p:spPr>
      </p:pic>
      <p:pic>
        <p:nvPicPr>
          <p:cNvPr id="6" name="Picture 5" descr="holonom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19" y="4281374"/>
            <a:ext cx="6608676" cy="1122228"/>
          </a:xfrm>
          <a:prstGeom prst="rect">
            <a:avLst/>
          </a:prstGeom>
        </p:spPr>
      </p:pic>
      <p:pic>
        <p:nvPicPr>
          <p:cNvPr id="9" name="Picture 8" descr="sbh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203" y="5403602"/>
            <a:ext cx="2873895" cy="14145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16105" y="5514620"/>
            <a:ext cx="2492881" cy="1146899"/>
          </a:xfrm>
          <a:prstGeom prst="rect">
            <a:avLst/>
          </a:prstGeom>
          <a:solidFill>
            <a:srgbClr val="0000FF">
              <a:alpha val="5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6934" y="539161"/>
            <a:ext cx="8783887" cy="1130509"/>
          </a:xfrm>
          <a:prstGeom prst="rect">
            <a:avLst/>
          </a:prstGeom>
          <a:solidFill>
            <a:srgbClr val="0000FF">
              <a:alpha val="5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q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329" y="-47032"/>
            <a:ext cx="2069564" cy="58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59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ouvillemo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8064" y="-5915472"/>
            <a:ext cx="12174673" cy="8893737"/>
          </a:xfrm>
          <a:prstGeom prst="rect">
            <a:avLst/>
          </a:prstGeom>
        </p:spPr>
      </p:pic>
      <p:pic>
        <p:nvPicPr>
          <p:cNvPr id="7" name="Picture 6" descr="qde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33" y="1182004"/>
            <a:ext cx="2116600" cy="538864"/>
          </a:xfrm>
          <a:prstGeom prst="rect">
            <a:avLst/>
          </a:prstGeom>
        </p:spPr>
      </p:pic>
      <p:pic>
        <p:nvPicPr>
          <p:cNvPr id="8" name="Picture 7" descr="cqre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539" y="587918"/>
            <a:ext cx="1846145" cy="5940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70185" y="1904836"/>
            <a:ext cx="6473090" cy="1073406"/>
          </a:xfrm>
          <a:prstGeom prst="rect">
            <a:avLst/>
          </a:prstGeom>
          <a:solidFill>
            <a:srgbClr val="0000FF">
              <a:alpha val="2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 flipH="1" flipV="1">
            <a:off x="-94071" y="-458572"/>
            <a:ext cx="4162644" cy="9254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277" y="66722"/>
            <a:ext cx="1099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badi MT Condensed Extra Bold"/>
                <a:cs typeface="Abadi MT Condensed Extra Bold"/>
              </a:rPr>
              <a:t>ZZ, 2001</a:t>
            </a:r>
            <a:endParaRPr lang="en-US" sz="2000" b="1" dirty="0">
              <a:latin typeface="Abadi MT Condensed Extra Bold"/>
              <a:cs typeface="Abadi MT Condensed Extra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2043" y="3236791"/>
            <a:ext cx="894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latin typeface="+mj-lt"/>
              </a:rPr>
              <a:t>b</a:t>
            </a:r>
            <a:r>
              <a:rPr lang="en-US" sz="2800" i="1" dirty="0" err="1">
                <a:latin typeface="+mj-lt"/>
              </a:rPr>
              <a:t>p</a:t>
            </a:r>
            <a:r>
              <a:rPr lang="en-US" sz="2800" dirty="0" smtClean="0"/>
              <a:t> = </a:t>
            </a:r>
            <a:endParaRPr lang="en-US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757318" y="3245277"/>
            <a:ext cx="5768366" cy="3645055"/>
            <a:chOff x="1985332" y="828937"/>
            <a:chExt cx="5727850" cy="4644563"/>
          </a:xfrm>
        </p:grpSpPr>
        <p:pic>
          <p:nvPicPr>
            <p:cNvPr id="12" name="Picture 11" descr="LorentzianWormhol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5639" y="1486901"/>
              <a:ext cx="3832572" cy="398659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482138" y="3128576"/>
              <a:ext cx="42972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+mj-lt"/>
                </a:rPr>
                <a:t>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27303" y="3140334"/>
              <a:ext cx="47961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+mj-lt"/>
                </a:rPr>
                <a:t>A</a:t>
              </a:r>
            </a:p>
          </p:txBody>
        </p:sp>
        <p:sp>
          <p:nvSpPr>
            <p:cNvPr id="15" name="Arc 14"/>
            <p:cNvSpPr/>
            <p:nvPr/>
          </p:nvSpPr>
          <p:spPr>
            <a:xfrm flipH="1">
              <a:off x="4621243" y="3222646"/>
              <a:ext cx="352766" cy="540879"/>
            </a:xfrm>
            <a:prstGeom prst="arc">
              <a:avLst>
                <a:gd name="adj1" fmla="val 18185906"/>
                <a:gd name="adj2" fmla="val 4087574"/>
              </a:avLst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 flipV="1">
              <a:off x="4397359" y="3234404"/>
              <a:ext cx="352766" cy="540879"/>
            </a:xfrm>
            <a:prstGeom prst="arc">
              <a:avLst>
                <a:gd name="adj1" fmla="val 18185906"/>
                <a:gd name="adj2" fmla="val 4087574"/>
              </a:avLst>
            </a:prstGeom>
            <a:ln w="38100" cmpd="sng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85332" y="828937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Minimal Geodesic Length:  L    [Path</a:t>
              </a:r>
              <a:r>
                <a:rPr lang="en-US" sz="2800" dirty="0"/>
                <a:t>]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92934" y="1070537"/>
              <a:ext cx="550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min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83219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op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3297"/>
            <a:ext cx="9144000" cy="1011210"/>
          </a:xfrm>
          <a:prstGeom prst="rect">
            <a:avLst/>
          </a:prstGeom>
        </p:spPr>
      </p:pic>
      <p:pic>
        <p:nvPicPr>
          <p:cNvPr id="7" name="Picture 6" descr="Sto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60" y="2224043"/>
            <a:ext cx="6881005" cy="119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05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SB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5244"/>
            <a:ext cx="4166439" cy="4271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3595" y="364518"/>
            <a:ext cx="897582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</a:rPr>
              <a:t>What is entangled with what</a:t>
            </a:r>
            <a:r>
              <a:rPr lang="en-US" sz="4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</a:rPr>
              <a:t>?</a:t>
            </a:r>
            <a:endParaRPr lang="en-US" sz="44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8257" y="3080664"/>
            <a:ext cx="3710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Typical CFT State  with Energy E = M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318466" y="3091967"/>
            <a:ext cx="584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=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4731699" y="2926775"/>
            <a:ext cx="5841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|</a:t>
            </a:r>
            <a:endParaRPr lang="en-US" sz="6600" dirty="0"/>
          </a:p>
        </p:txBody>
      </p:sp>
      <p:sp>
        <p:nvSpPr>
          <p:cNvPr id="10" name="TextBox 9"/>
          <p:cNvSpPr txBox="1"/>
          <p:nvPr/>
        </p:nvSpPr>
        <p:spPr>
          <a:xfrm>
            <a:off x="8207697" y="2692642"/>
            <a:ext cx="7011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Avenir Book"/>
                <a:cs typeface="Avenir Book"/>
              </a:rPr>
              <a:t>&gt;</a:t>
            </a:r>
            <a:endParaRPr lang="en-US" sz="9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946048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70257" y="834840"/>
            <a:ext cx="7584478" cy="4668025"/>
            <a:chOff x="431751" y="810866"/>
            <a:chExt cx="8024613" cy="5209359"/>
          </a:xfrm>
        </p:grpSpPr>
        <p:pic>
          <p:nvPicPr>
            <p:cNvPr id="4" name="Picture 3" descr="janfig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51" y="823078"/>
              <a:ext cx="8013321" cy="5197147"/>
            </a:xfrm>
            <a:prstGeom prst="rect">
              <a:avLst/>
            </a:prstGeom>
          </p:spPr>
        </p:pic>
        <p:pic>
          <p:nvPicPr>
            <p:cNvPr id="3" name="Picture 2" descr="janfig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43" y="810866"/>
              <a:ext cx="8013321" cy="5197147"/>
            </a:xfrm>
            <a:prstGeom prst="rect">
              <a:avLst/>
            </a:prstGeom>
          </p:spPr>
        </p:pic>
        <p:pic>
          <p:nvPicPr>
            <p:cNvPr id="5" name="Picture 4" descr="janfig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76" y="822170"/>
              <a:ext cx="8013321" cy="519714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315308" y="5374342"/>
            <a:ext cx="6610179" cy="1177491"/>
            <a:chOff x="1162441" y="5302972"/>
            <a:chExt cx="6725215" cy="1366441"/>
          </a:xfrm>
        </p:grpSpPr>
        <p:pic>
          <p:nvPicPr>
            <p:cNvPr id="2" name="Picture 1" descr="residual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908" y="5302972"/>
              <a:ext cx="6724748" cy="1355137"/>
            </a:xfrm>
            <a:prstGeom prst="rect">
              <a:avLst/>
            </a:prstGeom>
          </p:spPr>
        </p:pic>
        <p:pic>
          <p:nvPicPr>
            <p:cNvPr id="6" name="Picture 5" descr="residual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441" y="5314276"/>
              <a:ext cx="6724748" cy="1355137"/>
            </a:xfrm>
            <a:prstGeom prst="rect">
              <a:avLst/>
            </a:prstGeom>
          </p:spPr>
        </p:pic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46031" y="87316"/>
            <a:ext cx="4926969" cy="6702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i="1" dirty="0" smtClean="0">
                <a:solidFill>
                  <a:srgbClr val="FF0000"/>
                </a:solidFill>
              </a:rPr>
              <a:t>Residual</a:t>
            </a:r>
            <a:r>
              <a:rPr lang="en-US" sz="4400" b="1" i="1" dirty="0" smtClean="0">
                <a:solidFill>
                  <a:srgbClr val="FF0000"/>
                </a:solidFill>
              </a:rPr>
              <a:t> entropy </a:t>
            </a:r>
            <a:endParaRPr lang="en-US" sz="44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58426" y="5314727"/>
            <a:ext cx="6755302" cy="1422749"/>
          </a:xfrm>
          <a:prstGeom prst="rect">
            <a:avLst/>
          </a:prstGeom>
          <a:solidFill>
            <a:srgbClr val="0000FF">
              <a:alpha val="2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96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mirr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16" y="2055953"/>
            <a:ext cx="5261943" cy="201066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60503" y="420684"/>
            <a:ext cx="5068077" cy="8944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i="1" dirty="0" smtClean="0">
                <a:solidFill>
                  <a:schemeClr val="accent4">
                    <a:lumMod val="50000"/>
                  </a:schemeClr>
                </a:solidFill>
                <a:latin typeface="Garamond"/>
                <a:cs typeface="Garamond"/>
              </a:rPr>
              <a:t>Mirror Operators</a:t>
            </a:r>
            <a:r>
              <a:rPr lang="en-US" sz="5400" b="1" i="1" dirty="0" smtClean="0">
                <a:solidFill>
                  <a:schemeClr val="accent4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endParaRPr lang="en-US" sz="5400" b="1" i="1" dirty="0">
              <a:solidFill>
                <a:schemeClr val="accent4">
                  <a:lumMod val="50000"/>
                </a:schemeClr>
              </a:solidFill>
              <a:latin typeface="Garamond"/>
              <a:cs typeface="Garamond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10800000" flipH="1">
            <a:off x="2588716" y="5067804"/>
            <a:ext cx="4304587" cy="89362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n-US" sz="5400" i="1" dirty="0" smtClean="0">
                <a:solidFill>
                  <a:schemeClr val="accent4">
                    <a:lumMod val="50000"/>
                  </a:schemeClr>
                </a:solidFill>
                <a:latin typeface="Garamond"/>
                <a:cs typeface="Garamond"/>
              </a:rPr>
              <a:t>Mirror Operators </a:t>
            </a:r>
            <a:endParaRPr lang="en-US" sz="5400" i="1" dirty="0">
              <a:solidFill>
                <a:schemeClr val="accent4">
                  <a:lumMod val="50000"/>
                </a:schemeClr>
              </a:solidFill>
              <a:latin typeface="Garamond"/>
              <a:cs typeface="Garamond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68775" y="182895"/>
            <a:ext cx="2848249" cy="89449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n-US" sz="1800" i="1" dirty="0" err="1" smtClean="0">
                <a:solidFill>
                  <a:schemeClr val="tx1"/>
                </a:solidFill>
                <a:cs typeface="Garamond"/>
              </a:rPr>
              <a:t>Papadodimas</a:t>
            </a:r>
            <a:r>
              <a:rPr lang="en-US" sz="1800" i="1" dirty="0" smtClean="0">
                <a:solidFill>
                  <a:schemeClr val="tx1"/>
                </a:solidFill>
                <a:cs typeface="Garamond"/>
              </a:rPr>
              <a:t> </a:t>
            </a:r>
          </a:p>
          <a:p>
            <a:pPr marL="0" indent="0">
              <a:buFont typeface="Georgia" pitchFamily="18" charset="0"/>
              <a:buNone/>
            </a:pPr>
            <a:r>
              <a:rPr lang="en-US" sz="1800" i="1" dirty="0" smtClean="0">
                <a:solidFill>
                  <a:schemeClr val="tx1"/>
                </a:solidFill>
                <a:cs typeface="Garamond"/>
              </a:rPr>
              <a:t>&amp; </a:t>
            </a:r>
            <a:r>
              <a:rPr lang="en-US" sz="1800" i="1" dirty="0" err="1" smtClean="0">
                <a:solidFill>
                  <a:schemeClr val="tx1"/>
                </a:solidFill>
                <a:cs typeface="Garamond"/>
              </a:rPr>
              <a:t>Raju</a:t>
            </a:r>
            <a:r>
              <a:rPr lang="en-US" sz="1800" i="1" dirty="0" smtClean="0">
                <a:solidFill>
                  <a:schemeClr val="tx1"/>
                </a:solidFill>
                <a:cs typeface="Garamond"/>
              </a:rPr>
              <a:t> </a:t>
            </a:r>
            <a:endParaRPr lang="en-US" sz="1800" i="1" dirty="0">
              <a:solidFill>
                <a:schemeClr val="tx1"/>
              </a:solidFill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173881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firewalltw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5" y="1152308"/>
            <a:ext cx="7596236" cy="515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468" y="275144"/>
            <a:ext cx="77185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FW removal via Quantum Teleportation: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272978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0763" y="903082"/>
            <a:ext cx="794900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/>
              <a:t>virtual</a:t>
            </a:r>
            <a:r>
              <a:rPr lang="en-US" sz="2800" dirty="0"/>
              <a:t> |ˈ</a:t>
            </a:r>
            <a:r>
              <a:rPr lang="en-US" sz="2800" dirty="0" err="1"/>
              <a:t>vərCHo͞oəl</a:t>
            </a:r>
            <a:r>
              <a:rPr lang="en-US" sz="2800" dirty="0" smtClean="0"/>
              <a:t>|</a:t>
            </a:r>
          </a:p>
          <a:p>
            <a:endParaRPr lang="en-US" sz="2800" dirty="0"/>
          </a:p>
          <a:p>
            <a:r>
              <a:rPr lang="en-US" sz="2800" i="1" dirty="0" smtClean="0">
                <a:latin typeface="Cambria"/>
                <a:cs typeface="Cambria"/>
              </a:rPr>
              <a:t>Adjective</a:t>
            </a:r>
          </a:p>
          <a:p>
            <a:endParaRPr lang="en-US" sz="2800" dirty="0"/>
          </a:p>
          <a:p>
            <a:r>
              <a:rPr lang="en-US" sz="2800" dirty="0" smtClean="0"/>
              <a:t>“almost </a:t>
            </a:r>
            <a:r>
              <a:rPr lang="en-US" sz="2800" dirty="0"/>
              <a:t>or nearly as described, but not completely or according to strict </a:t>
            </a:r>
            <a:r>
              <a:rPr lang="en-US" sz="2800" dirty="0" smtClean="0"/>
              <a:t>definition”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980763" y="4360007"/>
            <a:ext cx="70035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/>
              <a:t>Physics:</a:t>
            </a:r>
            <a:r>
              <a:rPr lang="en-US" dirty="0" smtClean="0"/>
              <a:t> </a:t>
            </a:r>
            <a:r>
              <a:rPr lang="en-US" dirty="0"/>
              <a:t>denoting particles or interactions with extremely short lifetimes and (owing to the uncertainty principle) indefinitely great energies, postulated as intermediates in some processes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34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05" y="1169855"/>
            <a:ext cx="7137641" cy="17161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0156" y="3786155"/>
            <a:ext cx="73782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latin typeface="+mj-lt"/>
              </a:rPr>
              <a:t>Einstein gravity is the bookkeeper of</a:t>
            </a:r>
          </a:p>
          <a:p>
            <a:r>
              <a:rPr lang="en-US" sz="3600" i="1" dirty="0" smtClean="0">
                <a:latin typeface="+mj-lt"/>
              </a:rPr>
              <a:t> microscopic quantum information. </a:t>
            </a:r>
            <a:endParaRPr lang="en-US" sz="3600" i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7391" y="3645058"/>
            <a:ext cx="8290011" cy="1552089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83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oot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" y="1211099"/>
            <a:ext cx="4298563" cy="3880119"/>
          </a:xfrm>
          <a:prstGeom prst="rect">
            <a:avLst/>
          </a:prstGeom>
        </p:spPr>
      </p:pic>
      <p:pic>
        <p:nvPicPr>
          <p:cNvPr id="7" name="Picture 6" descr="geomrg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67" y="5338246"/>
            <a:ext cx="7436759" cy="928902"/>
          </a:xfrm>
          <a:prstGeom prst="rect">
            <a:avLst/>
          </a:prstGeom>
        </p:spPr>
      </p:pic>
      <p:pic>
        <p:nvPicPr>
          <p:cNvPr id="9" name="Picture 8" descr="geomrg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00" y="5349550"/>
            <a:ext cx="7436759" cy="92890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363929" y="2154806"/>
            <a:ext cx="4866593" cy="1701445"/>
            <a:chOff x="4164744" y="1673172"/>
            <a:chExt cx="4866593" cy="1701445"/>
          </a:xfrm>
        </p:grpSpPr>
        <p:pic>
          <p:nvPicPr>
            <p:cNvPr id="10" name="Picture 9" descr="geomrg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211" y="1673626"/>
              <a:ext cx="4866126" cy="1700991"/>
            </a:xfrm>
            <a:prstGeom prst="rect">
              <a:avLst/>
            </a:prstGeom>
          </p:spPr>
        </p:pic>
        <p:pic>
          <p:nvPicPr>
            <p:cNvPr id="12" name="Picture 11" descr="geomrg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4744" y="1673172"/>
              <a:ext cx="4866126" cy="1700991"/>
            </a:xfrm>
            <a:prstGeom prst="rect">
              <a:avLst/>
            </a:prstGeom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16846" y="129343"/>
            <a:ext cx="5867682" cy="14412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i="1" dirty="0" smtClean="0">
                <a:solidFill>
                  <a:srgbClr val="FF0000"/>
                </a:solidFill>
              </a:rPr>
              <a:t>Geometric RG flow :</a:t>
            </a:r>
            <a:r>
              <a:rPr lang="en-US" sz="4400" b="1" i="1" dirty="0" smtClean="0">
                <a:solidFill>
                  <a:srgbClr val="FF0000"/>
                </a:solidFill>
              </a:rPr>
              <a:t> </a:t>
            </a:r>
            <a:endParaRPr lang="en-US" sz="4400" b="1" i="1" dirty="0">
              <a:solidFill>
                <a:srgbClr val="FF0000"/>
              </a:solidFill>
            </a:endParaRPr>
          </a:p>
        </p:txBody>
      </p:sp>
      <p:pic>
        <p:nvPicPr>
          <p:cNvPr id="15" name="Picture 14" descr="smoot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" y="1211099"/>
            <a:ext cx="4298563" cy="388011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17391" y="5291214"/>
            <a:ext cx="8266495" cy="1073406"/>
          </a:xfrm>
          <a:prstGeom prst="rect">
            <a:avLst/>
          </a:prstGeom>
          <a:solidFill>
            <a:srgbClr val="0000FF">
              <a:alpha val="2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15409" y="2104722"/>
            <a:ext cx="4569795" cy="1950961"/>
          </a:xfrm>
          <a:prstGeom prst="rect">
            <a:avLst/>
          </a:prstGeom>
          <a:solidFill>
            <a:srgbClr val="0000FF">
              <a:alpha val="2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5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2766" y="298964"/>
            <a:ext cx="6361555" cy="6702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i="1" dirty="0" smtClean="0">
                <a:solidFill>
                  <a:srgbClr val="FF0000"/>
                </a:solidFill>
              </a:rPr>
              <a:t>Modular Hamiltonian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17318" y="1401350"/>
            <a:ext cx="7088157" cy="2196692"/>
            <a:chOff x="1158426" y="2212652"/>
            <a:chExt cx="7088157" cy="2196692"/>
          </a:xfrm>
        </p:grpSpPr>
        <p:grpSp>
          <p:nvGrpSpPr>
            <p:cNvPr id="7" name="Group 6"/>
            <p:cNvGrpSpPr/>
            <p:nvPr/>
          </p:nvGrpSpPr>
          <p:grpSpPr>
            <a:xfrm>
              <a:off x="1238879" y="2212652"/>
              <a:ext cx="7007704" cy="2102625"/>
              <a:chOff x="1238879" y="2212652"/>
              <a:chExt cx="7007704" cy="2102625"/>
            </a:xfrm>
          </p:grpSpPr>
          <p:pic>
            <p:nvPicPr>
              <p:cNvPr id="4" name="Picture 3" descr="modham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9346" y="2213106"/>
                <a:ext cx="7007237" cy="2102171"/>
              </a:xfrm>
              <a:prstGeom prst="rect">
                <a:avLst/>
              </a:prstGeom>
            </p:spPr>
          </p:pic>
          <p:pic>
            <p:nvPicPr>
              <p:cNvPr id="5" name="Picture 4" descr="modham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879" y="2212652"/>
                <a:ext cx="7007237" cy="2102171"/>
              </a:xfrm>
              <a:prstGeom prst="rect">
                <a:avLst/>
              </a:prstGeom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1158426" y="2212652"/>
              <a:ext cx="6755302" cy="2196692"/>
            </a:xfrm>
            <a:prstGeom prst="rect">
              <a:avLst/>
            </a:prstGeom>
            <a:solidFill>
              <a:srgbClr val="0000FF">
                <a:alpha val="2000"/>
              </a:srgbClr>
            </a:solidFill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Content Placeholder 2"/>
          <p:cNvSpPr>
            <a:spLocks noGrp="1"/>
          </p:cNvSpPr>
          <p:nvPr>
            <p:ph sz="quarter" idx="13"/>
          </p:nvPr>
        </p:nvSpPr>
        <p:spPr>
          <a:xfrm>
            <a:off x="1658002" y="3692077"/>
            <a:ext cx="5902959" cy="27749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i="1" dirty="0" smtClean="0">
                <a:sym typeface="Wingdings"/>
              </a:rPr>
              <a:t>                         </a:t>
            </a:r>
          </a:p>
          <a:p>
            <a:pPr marL="0" indent="0">
              <a:buNone/>
            </a:pPr>
            <a:r>
              <a:rPr lang="en-US" sz="3600" i="1" dirty="0" smtClean="0">
                <a:solidFill>
                  <a:schemeClr val="accent6"/>
                </a:solidFill>
                <a:sym typeface="Wingdings"/>
              </a:rPr>
              <a:t>1</a:t>
            </a:r>
            <a:r>
              <a:rPr lang="en-US" sz="3600" i="1" baseline="30000" dirty="0" smtClean="0">
                <a:solidFill>
                  <a:schemeClr val="accent6"/>
                </a:solidFill>
                <a:sym typeface="Wingdings"/>
              </a:rPr>
              <a:t>st</a:t>
            </a:r>
            <a:r>
              <a:rPr lang="en-US" sz="3600" i="1" dirty="0" smtClean="0">
                <a:solidFill>
                  <a:schemeClr val="accent6"/>
                </a:solidFill>
                <a:sym typeface="Wingdings"/>
              </a:rPr>
              <a:t> Law of Thermodynamics</a:t>
            </a:r>
          </a:p>
          <a:p>
            <a:pPr marL="0" indent="0">
              <a:buNone/>
            </a:pPr>
            <a:r>
              <a:rPr lang="en-US" sz="3600" i="1" dirty="0" smtClean="0">
                <a:sym typeface="Wingdings"/>
              </a:rPr>
              <a:t>                    </a:t>
            </a:r>
            <a:r>
              <a:rPr lang="en-US" sz="3200" i="1" dirty="0" smtClean="0">
                <a:sym typeface="Wingdings"/>
              </a:rPr>
              <a:t></a:t>
            </a:r>
          </a:p>
          <a:p>
            <a:pPr marL="0" indent="0">
              <a:buNone/>
            </a:pPr>
            <a:r>
              <a:rPr lang="en-US" sz="3600" i="1" dirty="0" smtClean="0">
                <a:sym typeface="Wingdings"/>
              </a:rPr>
              <a:t>       </a:t>
            </a:r>
            <a:r>
              <a:rPr lang="en-US" sz="3600" i="1" dirty="0" smtClean="0">
                <a:solidFill>
                  <a:schemeClr val="accent6"/>
                </a:solidFill>
                <a:sym typeface="Wingdings"/>
              </a:rPr>
              <a:t>Einstein Equations  </a:t>
            </a:r>
            <a:endParaRPr lang="en-US" sz="3600" i="1" dirty="0">
              <a:solidFill>
                <a:schemeClr val="accent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58002" y="4350553"/>
            <a:ext cx="5902959" cy="611429"/>
          </a:xfrm>
          <a:prstGeom prst="rect">
            <a:avLst/>
          </a:prstGeom>
          <a:solidFill>
            <a:srgbClr val="0000FF">
              <a:alpha val="5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86953" y="5617704"/>
            <a:ext cx="3986261" cy="823534"/>
          </a:xfrm>
          <a:prstGeom prst="rect">
            <a:avLst/>
          </a:prstGeom>
          <a:solidFill>
            <a:srgbClr val="0000FF">
              <a:alpha val="5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714321" y="6061378"/>
            <a:ext cx="1350134" cy="34099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n-US" sz="1800" i="1" dirty="0" smtClean="0">
                <a:solidFill>
                  <a:schemeClr val="tx1"/>
                </a:solidFill>
                <a:cs typeface="Garamond"/>
              </a:rPr>
              <a:t>Jacobson </a:t>
            </a:r>
          </a:p>
          <a:p>
            <a:pPr marL="0" indent="0">
              <a:buFont typeface="Georgia" pitchFamily="18" charset="0"/>
              <a:buNone/>
            </a:pPr>
            <a:r>
              <a:rPr lang="en-US" sz="1800" i="1" dirty="0" smtClean="0">
                <a:solidFill>
                  <a:schemeClr val="tx1"/>
                </a:solidFill>
                <a:cs typeface="Garamond"/>
              </a:rPr>
              <a:t> </a:t>
            </a:r>
            <a:endParaRPr lang="en-US" sz="1800" i="1" dirty="0">
              <a:solidFill>
                <a:schemeClr val="tx1"/>
              </a:solidFill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52562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i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740" y="0"/>
            <a:ext cx="9701083" cy="689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18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956" y="94064"/>
            <a:ext cx="6608493" cy="1316926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4800" i="1" dirty="0" smtClean="0">
                <a:latin typeface="Abadi MT Condensed Light"/>
                <a:cs typeface="Abadi MT Condensed Light"/>
              </a:rPr>
              <a:t>What are the characteristics of </a:t>
            </a:r>
            <a:br>
              <a:rPr lang="en-US" sz="4800" i="1" dirty="0" smtClean="0">
                <a:latin typeface="Abadi MT Condensed Light"/>
                <a:cs typeface="Abadi MT Condensed Light"/>
              </a:rPr>
            </a:br>
            <a:r>
              <a:rPr lang="en-US" sz="4800" i="1" dirty="0" smtClean="0">
                <a:latin typeface="Abadi MT Condensed Light"/>
                <a:cs typeface="Abadi MT Condensed Light"/>
              </a:rPr>
              <a:t>a quantum black hole?     </a:t>
            </a:r>
            <a:r>
              <a:rPr lang="en-US" sz="800" i="1" dirty="0" smtClean="0">
                <a:latin typeface="Abadi MT Condensed Light"/>
                <a:cs typeface="Abadi MT Condensed Light"/>
              </a:rPr>
              <a:t> </a:t>
            </a:r>
            <a:r>
              <a:rPr lang="en-US" sz="4400" i="1" dirty="0">
                <a:latin typeface="Abadi MT Condensed Light"/>
                <a:cs typeface="Abadi MT Condensed Light"/>
              </a:rPr>
              <a:t>.</a:t>
            </a:r>
            <a:r>
              <a:rPr lang="en-US" sz="4400" i="1" dirty="0" smtClean="0">
                <a:latin typeface="Abadi MT Condensed Light"/>
                <a:cs typeface="Abadi MT Condensed Light"/>
              </a:rPr>
              <a:t>             </a:t>
            </a:r>
            <a:endParaRPr lang="en-US" sz="4400" i="1" dirty="0">
              <a:latin typeface="Abadi MT Condensed Light"/>
              <a:cs typeface="Abadi MT Condensed Light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3" y="1552087"/>
            <a:ext cx="8043075" cy="548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17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41600" y="184696"/>
            <a:ext cx="4207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    = Area/4G   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966657" y="504157"/>
            <a:ext cx="1055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BH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598713" y="65667"/>
            <a:ext cx="3798118" cy="1145434"/>
          </a:xfrm>
          <a:prstGeom prst="rect">
            <a:avLst/>
          </a:prstGeom>
          <a:solidFill>
            <a:srgbClr val="0000FF">
              <a:alpha val="5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6568844" y="734990"/>
            <a:ext cx="1393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Bekenstein</a:t>
            </a:r>
            <a:endParaRPr lang="en-US" sz="2000" dirty="0"/>
          </a:p>
          <a:p>
            <a:r>
              <a:rPr lang="en-US" sz="2000" dirty="0" smtClean="0"/>
              <a:t>Hawking </a:t>
            </a:r>
          </a:p>
        </p:txBody>
      </p:sp>
      <p:pic>
        <p:nvPicPr>
          <p:cNvPr id="4" name="Picture 3" descr="holouniverse03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39" y="1566856"/>
            <a:ext cx="5667780" cy="47791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04422" y="527673"/>
            <a:ext cx="1055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39352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115" y="129342"/>
            <a:ext cx="7594790" cy="776043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i="1" dirty="0" smtClean="0">
                <a:latin typeface="Palatino"/>
                <a:cs typeface="Palatino"/>
              </a:rPr>
              <a:t> How to </a:t>
            </a:r>
            <a:r>
              <a:rPr lang="en-US" i="1" dirty="0">
                <a:latin typeface="Palatino"/>
                <a:cs typeface="Palatino"/>
              </a:rPr>
              <a:t>fall into a black </a:t>
            </a:r>
            <a:r>
              <a:rPr lang="en-US" i="1" dirty="0" smtClean="0">
                <a:latin typeface="Palatino"/>
                <a:cs typeface="Palatino"/>
              </a:rPr>
              <a:t>hole?</a:t>
            </a:r>
            <a:endParaRPr lang="en-US" i="1" dirty="0">
              <a:latin typeface="Palatino"/>
              <a:cs typeface="Palatino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18348" y="5944528"/>
            <a:ext cx="6477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smtClean="0">
                <a:latin typeface="Palatino"/>
                <a:cs typeface="Palatino"/>
              </a:rPr>
              <a:t>Why is empty space smooth?</a:t>
            </a:r>
            <a:endParaRPr lang="en-US" sz="4000" dirty="0"/>
          </a:p>
        </p:txBody>
      </p:sp>
      <p:pic>
        <p:nvPicPr>
          <p:cNvPr id="4" name="Picture 3" descr="hom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18" y="1105271"/>
            <a:ext cx="6173413" cy="46545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2808" y="5944528"/>
            <a:ext cx="73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smtClean="0">
                <a:latin typeface="Palatino"/>
                <a:cs typeface="Palatino"/>
              </a:rPr>
              <a:t>How do black holes store information?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45125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833" y="223406"/>
            <a:ext cx="5456120" cy="7290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i="1" dirty="0" smtClean="0">
                <a:latin typeface="Georgia"/>
                <a:cs typeface="Georgia"/>
              </a:rPr>
              <a:t>Firewall Paradox</a:t>
            </a:r>
            <a:endParaRPr lang="en-US" sz="4400" i="1" dirty="0">
              <a:latin typeface="Georgia"/>
              <a:cs typeface="Georgia"/>
            </a:endParaRPr>
          </a:p>
        </p:txBody>
      </p:sp>
      <p:pic>
        <p:nvPicPr>
          <p:cNvPr id="4" name="Picture 3" descr="ampsdu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12" y="1334375"/>
            <a:ext cx="4691793" cy="41802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25883" y="688044"/>
            <a:ext cx="1404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AMPS</a:t>
            </a:r>
          </a:p>
          <a:p>
            <a:r>
              <a:rPr lang="en-US" dirty="0" err="1" smtClean="0"/>
              <a:t>Almheiri</a:t>
            </a:r>
            <a:r>
              <a:rPr lang="en-US" dirty="0" smtClean="0"/>
              <a:t> </a:t>
            </a:r>
            <a:r>
              <a:rPr lang="en-US" dirty="0" err="1" smtClean="0"/>
              <a:t>e.a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 descr="unru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58" y="5452590"/>
            <a:ext cx="4832899" cy="13857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5649" y="1481544"/>
            <a:ext cx="694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08789" y="1475644"/>
            <a:ext cx="43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A</a:t>
            </a:r>
          </a:p>
        </p:txBody>
      </p:sp>
      <p:pic>
        <p:nvPicPr>
          <p:cNvPr id="10" name="Picture 9" descr="nofirewalldual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76" y="999452"/>
            <a:ext cx="4668209" cy="585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53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94" y="1080586"/>
            <a:ext cx="5004616" cy="5203390"/>
          </a:xfrm>
          <a:prstGeom prst="rect">
            <a:avLst/>
          </a:prstGeom>
        </p:spPr>
      </p:pic>
      <p:pic>
        <p:nvPicPr>
          <p:cNvPr id="7" name="Picture 6" descr="AdSBH.pdf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52" y="1127617"/>
            <a:ext cx="5022863" cy="515635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233691" y="11758"/>
            <a:ext cx="2951479" cy="92772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n-US" sz="4400" i="1" dirty="0" err="1" smtClean="0">
                <a:latin typeface="Georgia"/>
                <a:cs typeface="Georgia"/>
              </a:rPr>
              <a:t>AdS</a:t>
            </a:r>
            <a:r>
              <a:rPr lang="en-US" sz="4400" i="1" dirty="0" smtClean="0">
                <a:latin typeface="Georgia"/>
                <a:cs typeface="Georgia"/>
              </a:rPr>
              <a:t>/CFT </a:t>
            </a:r>
            <a:endParaRPr lang="en-US" sz="4400" i="1" dirty="0">
              <a:latin typeface="Georgia"/>
              <a:cs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66818" y="55226"/>
            <a:ext cx="1514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Maldacena</a:t>
            </a:r>
            <a:endParaRPr lang="en-US" sz="2000" dirty="0"/>
          </a:p>
          <a:p>
            <a:r>
              <a:rPr lang="en-US" sz="2000" dirty="0" smtClean="0"/>
              <a:t>GKP-Witten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14653" y="2045936"/>
            <a:ext cx="2034286" cy="64716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n-US" sz="2800" i="1" dirty="0" smtClean="0">
                <a:latin typeface="Georgia"/>
                <a:cs typeface="Georgia"/>
              </a:rPr>
              <a:t>RG-scale</a:t>
            </a:r>
            <a:r>
              <a:rPr lang="en-US" sz="2400" i="1" dirty="0" smtClean="0">
                <a:latin typeface="Georgia"/>
                <a:cs typeface="Georgia"/>
              </a:rPr>
              <a:t> </a:t>
            </a:r>
            <a:endParaRPr lang="en-US" sz="2400" i="1" dirty="0">
              <a:latin typeface="Georgia"/>
              <a:cs typeface="Georgia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3809671"/>
            <a:ext cx="1951974" cy="51736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n-US" sz="2400" i="1" dirty="0" smtClean="0">
                <a:latin typeface="Georgia"/>
                <a:cs typeface="Georgia"/>
              </a:rPr>
              <a:t>Dimension </a:t>
            </a:r>
            <a:endParaRPr lang="en-US" sz="2400" i="1" dirty="0">
              <a:latin typeface="Georgia"/>
              <a:cs typeface="Georgia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40906" y="2693557"/>
            <a:ext cx="658497" cy="48163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n-US" sz="3200" i="1" dirty="0" smtClean="0">
                <a:latin typeface="Georgia"/>
                <a:cs typeface="Georgia"/>
              </a:rPr>
              <a:t>=  </a:t>
            </a:r>
          </a:p>
          <a:p>
            <a:pPr marL="0" indent="0">
              <a:buFont typeface="Georgia" pitchFamily="18" charset="0"/>
              <a:buNone/>
            </a:pPr>
            <a:r>
              <a:rPr lang="en-US" sz="3200" i="1" dirty="0" smtClean="0">
                <a:latin typeface="Georgia"/>
                <a:cs typeface="Georgia"/>
              </a:rPr>
              <a:t> </a:t>
            </a:r>
            <a:endParaRPr lang="en-US" sz="3200" i="1" dirty="0">
              <a:latin typeface="Georgia"/>
              <a:cs typeface="Georgia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05781" y="3033627"/>
            <a:ext cx="1305236" cy="91714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endParaRPr lang="en-US" sz="2400" i="1" dirty="0" smtClean="0">
              <a:latin typeface="Georgia"/>
              <a:cs typeface="Georgia"/>
            </a:endParaRPr>
          </a:p>
          <a:p>
            <a:pPr marL="0" indent="0">
              <a:buFont typeface="Georgia" pitchFamily="18" charset="0"/>
              <a:buNone/>
            </a:pPr>
            <a:r>
              <a:rPr lang="en-US" sz="2400" i="1" dirty="0" smtClean="0">
                <a:latin typeface="Georgia"/>
                <a:cs typeface="Georgia"/>
              </a:rPr>
              <a:t>Extra  </a:t>
            </a:r>
          </a:p>
          <a:p>
            <a:pPr marL="0" indent="0">
              <a:buFont typeface="Georgia" pitchFamily="18" charset="0"/>
              <a:buNone/>
            </a:pPr>
            <a:r>
              <a:rPr lang="en-US" sz="2400" i="1" dirty="0" smtClean="0">
                <a:latin typeface="Georgia"/>
                <a:cs typeface="Georgia"/>
              </a:rPr>
              <a:t> </a:t>
            </a:r>
            <a:endParaRPr lang="en-US" sz="2400" i="1" dirty="0">
              <a:latin typeface="Georgia"/>
              <a:cs typeface="Georgi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19232" y="1246373"/>
            <a:ext cx="2371805" cy="3598027"/>
            <a:chOff x="6819232" y="1246373"/>
            <a:chExt cx="2371805" cy="3598027"/>
          </a:xfrm>
        </p:grpSpPr>
        <p:grpSp>
          <p:nvGrpSpPr>
            <p:cNvPr id="19" name="Group 18"/>
            <p:cNvGrpSpPr/>
            <p:nvPr/>
          </p:nvGrpSpPr>
          <p:grpSpPr>
            <a:xfrm>
              <a:off x="6819232" y="2133422"/>
              <a:ext cx="2313009" cy="2370437"/>
              <a:chOff x="6925063" y="2039358"/>
              <a:chExt cx="2313009" cy="2370437"/>
            </a:xfrm>
          </p:grpSpPr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6943591" y="3762633"/>
                <a:ext cx="2251848" cy="647162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 anchor="t" anchorCtr="0">
                <a:noAutofit/>
              </a:bodyPr>
              <a:lstStyle>
                <a:lvl1pPr marL="320040" indent="-320040" algn="r" defTabSz="914400" rtl="0" eaLnBrk="1" latinLnBrk="0" hangingPunct="1">
                  <a:spcBef>
                    <a:spcPct val="0"/>
                  </a:spcBef>
                  <a:buClr>
                    <a:schemeClr val="accent6">
                      <a:lumMod val="75000"/>
                    </a:schemeClr>
                  </a:buClr>
                  <a:buSzPct val="128000"/>
                  <a:buFont typeface="Georgia" pitchFamily="18" charset="0"/>
                  <a:buChar char="*"/>
                  <a:defRPr sz="4600" b="1" i="0" kern="1200">
                    <a:gradFill>
                      <a:gsLst>
                        <a:gs pos="0">
                          <a:schemeClr val="tx1"/>
                        </a:gs>
                        <a:gs pos="40000">
                          <a:schemeClr val="tx1">
                            <a:lumMod val="75000"/>
                            <a:lumOff val="25000"/>
                          </a:schemeClr>
                        </a:gs>
                        <a:gs pos="100000">
                          <a:schemeClr val="tx2">
                            <a:alpha val="65000"/>
                          </a:schemeClr>
                        </a:gs>
                      </a:gsLst>
                      <a:lin ang="5400000" scaled="0"/>
                    </a:gradFill>
                    <a:effectLst>
                      <a:reflection blurRad="6350" stA="55000" endA="300" endPos="45500" dir="5400000" sy="-100000" algn="bl" rotWithShape="0"/>
                    </a:effectLst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marL="0" indent="0">
                  <a:buFont typeface="Georgia" pitchFamily="18" charset="0"/>
                  <a:buNone/>
                </a:pPr>
                <a:r>
                  <a:rPr lang="en-US" sz="2800" i="1" dirty="0" smtClean="0">
                    <a:latin typeface="Georgia"/>
                    <a:cs typeface="Georgia"/>
                  </a:rPr>
                  <a:t>Black Hole</a:t>
                </a:r>
                <a:r>
                  <a:rPr lang="en-US" sz="2400" i="1" dirty="0" smtClean="0">
                    <a:latin typeface="Georgia"/>
                    <a:cs typeface="Georgia"/>
                  </a:rPr>
                  <a:t> </a:t>
                </a:r>
                <a:endParaRPr lang="en-US" sz="2400" i="1" dirty="0">
                  <a:latin typeface="Georgia"/>
                  <a:cs typeface="Georgia"/>
                </a:endParaRPr>
              </a:p>
            </p:txBody>
          </p:sp>
          <p:sp>
            <p:nvSpPr>
              <p:cNvPr id="16" name="Title 1"/>
              <p:cNvSpPr txBox="1">
                <a:spLocks/>
              </p:cNvSpPr>
              <p:nvPr/>
            </p:nvSpPr>
            <p:spPr>
              <a:xfrm>
                <a:off x="6925063" y="2480524"/>
                <a:ext cx="2313009" cy="517363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 anchor="t" anchorCtr="0">
                <a:noAutofit/>
              </a:bodyPr>
              <a:lstStyle>
                <a:lvl1pPr marL="320040" indent="-320040" algn="r" defTabSz="914400" rtl="0" eaLnBrk="1" latinLnBrk="0" hangingPunct="1">
                  <a:spcBef>
                    <a:spcPct val="0"/>
                  </a:spcBef>
                  <a:buClr>
                    <a:schemeClr val="accent6">
                      <a:lumMod val="75000"/>
                    </a:schemeClr>
                  </a:buClr>
                  <a:buSzPct val="128000"/>
                  <a:buFont typeface="Georgia" pitchFamily="18" charset="0"/>
                  <a:buChar char="*"/>
                  <a:defRPr sz="4600" b="1" i="0" kern="1200">
                    <a:gradFill>
                      <a:gsLst>
                        <a:gs pos="0">
                          <a:schemeClr val="tx1"/>
                        </a:gs>
                        <a:gs pos="40000">
                          <a:schemeClr val="tx1">
                            <a:lumMod val="75000"/>
                            <a:lumOff val="25000"/>
                          </a:schemeClr>
                        </a:gs>
                        <a:gs pos="100000">
                          <a:schemeClr val="tx2">
                            <a:alpha val="65000"/>
                          </a:schemeClr>
                        </a:gs>
                      </a:gsLst>
                      <a:lin ang="5400000" scaled="0"/>
                    </a:gradFill>
                    <a:effectLst>
                      <a:reflection blurRad="6350" stA="55000" endA="300" endPos="45500" dir="5400000" sy="-100000" algn="bl" rotWithShape="0"/>
                    </a:effectLst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marL="0" indent="0">
                  <a:buFont typeface="Georgia" pitchFamily="18" charset="0"/>
                  <a:buNone/>
                </a:pPr>
                <a:r>
                  <a:rPr lang="en-US" sz="2400" i="1" dirty="0" smtClean="0">
                    <a:latin typeface="Georgia"/>
                    <a:cs typeface="Georgia"/>
                  </a:rPr>
                  <a:t>Temperature </a:t>
                </a:r>
                <a:endParaRPr lang="en-US" sz="2400" i="1" dirty="0">
                  <a:latin typeface="Georgia"/>
                  <a:cs typeface="Georgia"/>
                </a:endParaRPr>
              </a:p>
            </p:txBody>
          </p:sp>
          <p:sp>
            <p:nvSpPr>
              <p:cNvPr id="17" name="Title 1"/>
              <p:cNvSpPr txBox="1">
                <a:spLocks/>
              </p:cNvSpPr>
              <p:nvPr/>
            </p:nvSpPr>
            <p:spPr>
              <a:xfrm>
                <a:off x="7740832" y="2987048"/>
                <a:ext cx="658497" cy="752070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 anchor="t" anchorCtr="0">
                <a:noAutofit/>
              </a:bodyPr>
              <a:lstStyle>
                <a:lvl1pPr marL="320040" indent="-320040" algn="r" defTabSz="914400" rtl="0" eaLnBrk="1" latinLnBrk="0" hangingPunct="1">
                  <a:spcBef>
                    <a:spcPct val="0"/>
                  </a:spcBef>
                  <a:buClr>
                    <a:schemeClr val="accent6">
                      <a:lumMod val="75000"/>
                    </a:schemeClr>
                  </a:buClr>
                  <a:buSzPct val="128000"/>
                  <a:buFont typeface="Georgia" pitchFamily="18" charset="0"/>
                  <a:buChar char="*"/>
                  <a:defRPr sz="4600" b="1" i="0" kern="1200">
                    <a:gradFill>
                      <a:gsLst>
                        <a:gs pos="0">
                          <a:schemeClr val="tx1"/>
                        </a:gs>
                        <a:gs pos="40000">
                          <a:schemeClr val="tx1">
                            <a:lumMod val="75000"/>
                            <a:lumOff val="25000"/>
                          </a:schemeClr>
                        </a:gs>
                        <a:gs pos="100000">
                          <a:schemeClr val="tx2">
                            <a:alpha val="65000"/>
                          </a:schemeClr>
                        </a:gs>
                      </a:gsLst>
                      <a:lin ang="5400000" scaled="0"/>
                    </a:gradFill>
                    <a:effectLst>
                      <a:reflection blurRad="6350" stA="55000" endA="300" endPos="45500" dir="5400000" sy="-100000" algn="bl" rotWithShape="0"/>
                    </a:effectLst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marL="0" indent="0">
                  <a:buFont typeface="Georgia" pitchFamily="18" charset="0"/>
                  <a:buNone/>
                </a:pPr>
                <a:r>
                  <a:rPr lang="en-US" sz="3200" i="1" dirty="0" smtClean="0">
                    <a:latin typeface="Georgia"/>
                    <a:cs typeface="Georgia"/>
                  </a:rPr>
                  <a:t>=  </a:t>
                </a:r>
              </a:p>
              <a:p>
                <a:pPr marL="0" indent="0">
                  <a:buFont typeface="Georgia" pitchFamily="18" charset="0"/>
                  <a:buNone/>
                </a:pPr>
                <a:r>
                  <a:rPr lang="en-US" sz="3200" i="1" dirty="0" smtClean="0">
                    <a:latin typeface="Georgia"/>
                    <a:cs typeface="Georgia"/>
                  </a:rPr>
                  <a:t> </a:t>
                </a:r>
                <a:endParaRPr lang="en-US" sz="3200" i="1" dirty="0">
                  <a:latin typeface="Georgia"/>
                  <a:cs typeface="Georgia"/>
                </a:endParaRPr>
              </a:p>
            </p:txBody>
          </p:sp>
          <p:sp>
            <p:nvSpPr>
              <p:cNvPr id="18" name="Title 1"/>
              <p:cNvSpPr txBox="1">
                <a:spLocks/>
              </p:cNvSpPr>
              <p:nvPr/>
            </p:nvSpPr>
            <p:spPr>
              <a:xfrm>
                <a:off x="7440984" y="2039358"/>
                <a:ext cx="1305236" cy="500414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 anchor="t" anchorCtr="0">
                <a:noAutofit/>
              </a:bodyPr>
              <a:lstStyle>
                <a:lvl1pPr marL="320040" indent="-320040" algn="r" defTabSz="914400" rtl="0" eaLnBrk="1" latinLnBrk="0" hangingPunct="1">
                  <a:spcBef>
                    <a:spcPct val="0"/>
                  </a:spcBef>
                  <a:buClr>
                    <a:schemeClr val="accent6">
                      <a:lumMod val="75000"/>
                    </a:schemeClr>
                  </a:buClr>
                  <a:buSzPct val="128000"/>
                  <a:buFont typeface="Georgia" pitchFamily="18" charset="0"/>
                  <a:buChar char="*"/>
                  <a:defRPr sz="4600" b="1" i="0" kern="1200">
                    <a:gradFill>
                      <a:gsLst>
                        <a:gs pos="0">
                          <a:schemeClr val="tx1"/>
                        </a:gs>
                        <a:gs pos="40000">
                          <a:schemeClr val="tx1">
                            <a:lumMod val="75000"/>
                            <a:lumOff val="25000"/>
                          </a:schemeClr>
                        </a:gs>
                        <a:gs pos="100000">
                          <a:schemeClr val="tx2">
                            <a:alpha val="65000"/>
                          </a:schemeClr>
                        </a:gs>
                      </a:gsLst>
                      <a:lin ang="5400000" scaled="0"/>
                    </a:gradFill>
                    <a:effectLst>
                      <a:reflection blurRad="6350" stA="55000" endA="300" endPos="45500" dir="5400000" sy="-100000" algn="bl" rotWithShape="0"/>
                    </a:effectLst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marL="0" indent="0">
                  <a:buFont typeface="Georgia" pitchFamily="18" charset="0"/>
                  <a:buNone/>
                </a:pPr>
                <a:r>
                  <a:rPr lang="en-US" sz="2400" i="1" dirty="0" smtClean="0">
                    <a:latin typeface="Georgia"/>
                    <a:cs typeface="Georgia"/>
                  </a:rPr>
                  <a:t>Finite  </a:t>
                </a:r>
              </a:p>
              <a:p>
                <a:pPr marL="0" indent="0">
                  <a:buFont typeface="Georgia" pitchFamily="18" charset="0"/>
                  <a:buNone/>
                </a:pPr>
                <a:r>
                  <a:rPr lang="en-US" sz="2400" i="1" dirty="0" smtClean="0">
                    <a:latin typeface="Georgia"/>
                    <a:cs typeface="Georgia"/>
                  </a:rPr>
                  <a:t> </a:t>
                </a:r>
                <a:endParaRPr lang="en-US" sz="2400" i="1" dirty="0">
                  <a:latin typeface="Georgia"/>
                  <a:cs typeface="Georgia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055328" y="1246373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994805" y="1831062"/>
              <a:ext cx="2196232" cy="3013338"/>
            </a:xfrm>
            <a:prstGeom prst="rect">
              <a:avLst/>
            </a:prstGeom>
            <a:solidFill>
              <a:srgbClr val="0000FF">
                <a:alpha val="5000"/>
              </a:srgbClr>
            </a:solidFill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0" y="1831062"/>
            <a:ext cx="1884356" cy="3013338"/>
          </a:xfrm>
          <a:prstGeom prst="rect">
            <a:avLst/>
          </a:prstGeom>
          <a:solidFill>
            <a:srgbClr val="0000FF">
              <a:alpha val="5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281983" y="5571789"/>
            <a:ext cx="1350134" cy="34099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n-US" sz="1800" i="1" dirty="0" smtClean="0">
                <a:solidFill>
                  <a:schemeClr val="tx1"/>
                </a:solidFill>
                <a:cs typeface="Garamond"/>
              </a:rPr>
              <a:t>‘t </a:t>
            </a:r>
            <a:r>
              <a:rPr lang="en-US" sz="1800" i="1" dirty="0" err="1" smtClean="0">
                <a:solidFill>
                  <a:schemeClr val="tx1"/>
                </a:solidFill>
                <a:cs typeface="Garamond"/>
              </a:rPr>
              <a:t>Hooft</a:t>
            </a:r>
            <a:r>
              <a:rPr lang="en-US" sz="1800" i="1" dirty="0" smtClean="0">
                <a:solidFill>
                  <a:schemeClr val="tx1"/>
                </a:solidFill>
                <a:cs typeface="Garamond"/>
              </a:rPr>
              <a:t> Susskind </a:t>
            </a:r>
          </a:p>
          <a:p>
            <a:pPr marL="0" indent="0">
              <a:buFont typeface="Georgia" pitchFamily="18" charset="0"/>
              <a:buNone/>
            </a:pPr>
            <a:r>
              <a:rPr lang="en-US" sz="1800" i="1" dirty="0" smtClean="0">
                <a:solidFill>
                  <a:schemeClr val="tx1"/>
                </a:solidFill>
                <a:cs typeface="Garamond"/>
              </a:rPr>
              <a:t> </a:t>
            </a:r>
            <a:endParaRPr lang="en-US" sz="1800" i="1" dirty="0">
              <a:solidFill>
                <a:schemeClr val="tx1"/>
              </a:solidFill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8764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97" y="1610880"/>
            <a:ext cx="5867681" cy="3339344"/>
          </a:xfrm>
          <a:prstGeom prst="rect">
            <a:avLst/>
          </a:prstGeom>
        </p:spPr>
      </p:pic>
      <p:pic>
        <p:nvPicPr>
          <p:cNvPr id="6" name="Picture 5" descr="top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79" y="5091324"/>
            <a:ext cx="9043046" cy="304256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93477" y="587911"/>
            <a:ext cx="6044065" cy="9171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i="1" dirty="0" smtClean="0">
                <a:latin typeface="Georgia"/>
                <a:cs typeface="Georgia"/>
              </a:rPr>
              <a:t>Entanglement Entropy</a:t>
            </a:r>
            <a:endParaRPr lang="en-US" sz="3600" i="1" dirty="0">
              <a:latin typeface="Georgia"/>
              <a:cs typeface="Georgia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62775" y="-1"/>
            <a:ext cx="3010737" cy="118758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n-US" sz="3600" i="1" dirty="0" smtClean="0">
                <a:latin typeface="Georgia"/>
                <a:cs typeface="Georgia"/>
              </a:rPr>
              <a:t>Geometric</a:t>
            </a:r>
            <a:endParaRPr lang="en-US" sz="3600" i="1" dirty="0">
              <a:latin typeface="Georgia"/>
              <a:cs typeface="Georgia"/>
            </a:endParaRPr>
          </a:p>
        </p:txBody>
      </p:sp>
      <p:pic>
        <p:nvPicPr>
          <p:cNvPr id="9" name="Picture 8" descr="top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87" y="5090870"/>
            <a:ext cx="9043046" cy="30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33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056"/>
            <a:ext cx="6247733" cy="493846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93477" y="587911"/>
            <a:ext cx="6044065" cy="9171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i="1" dirty="0" smtClean="0">
                <a:latin typeface="Georgia"/>
                <a:cs typeface="Georgia"/>
              </a:rPr>
              <a:t>Entanglement Entropy</a:t>
            </a:r>
            <a:endParaRPr lang="en-US" sz="3600" i="1" dirty="0">
              <a:latin typeface="Georgia"/>
              <a:cs typeface="Georgi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62775" y="-1"/>
            <a:ext cx="3292950" cy="118758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n-US" sz="3600" i="1" dirty="0" smtClean="0">
                <a:latin typeface="Georgia"/>
                <a:cs typeface="Georgia"/>
              </a:rPr>
              <a:t>Holographic</a:t>
            </a:r>
            <a:endParaRPr lang="en-US" sz="3600" i="1" dirty="0"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99615" y="4430973"/>
            <a:ext cx="22758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Ryu</a:t>
            </a:r>
            <a:r>
              <a:rPr lang="en-US" sz="2000" dirty="0" smtClean="0"/>
              <a:t> &amp; </a:t>
            </a:r>
            <a:r>
              <a:rPr lang="en-US" sz="2000" dirty="0" err="1" smtClean="0"/>
              <a:t>Takayanagi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940880" y="2499815"/>
            <a:ext cx="12619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S   =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6255726" y="2807999"/>
            <a:ext cx="769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EE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5940880" y="2397455"/>
            <a:ext cx="2835704" cy="1249131"/>
          </a:xfrm>
          <a:prstGeom prst="rect">
            <a:avLst/>
          </a:prstGeom>
          <a:solidFill>
            <a:srgbClr val="0000FF">
              <a:alpha val="5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78747" y="2397455"/>
            <a:ext cx="12358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u="sng" dirty="0"/>
              <a:t>Area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23871" y="2939326"/>
            <a:ext cx="615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4G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7912932" y="3172760"/>
            <a:ext cx="55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+2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93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Slipstream.thmx</Template>
  <TotalTime>5011</TotalTime>
  <Words>476</Words>
  <Application>Microsoft Macintosh PowerPoint</Application>
  <PresentationFormat>On-screen Show (4:3)</PresentationFormat>
  <Paragraphs>166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Slipstream</vt:lpstr>
      <vt:lpstr>Black Holes,  Strings and  Entanglement</vt:lpstr>
      <vt:lpstr>PowerPoint Presentation</vt:lpstr>
      <vt:lpstr>PowerPoint Presentation</vt:lpstr>
      <vt:lpstr>PowerPoint Presentation</vt:lpstr>
      <vt:lpstr> How to fall into a black hole?</vt:lpstr>
      <vt:lpstr>Firewall Paradox</vt:lpstr>
      <vt:lpstr>PowerPoint Presentation</vt:lpstr>
      <vt:lpstr>Entanglement Entropy</vt:lpstr>
      <vt:lpstr>Entanglement Entropy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Topological entanglement entropy</vt:lpstr>
      <vt:lpstr>PowerPoint Presentation</vt:lpstr>
      <vt:lpstr>2+1-D Quantum Geometry   </vt:lpstr>
      <vt:lpstr>Topological entanglement entropy </vt:lpstr>
      <vt:lpstr>Topological entanglement entropy </vt:lpstr>
      <vt:lpstr>PowerPoint Presentation</vt:lpstr>
      <vt:lpstr>PowerPoint Presentation</vt:lpstr>
      <vt:lpstr>PowerPoint Presentation</vt:lpstr>
      <vt:lpstr>PowerPoint Presentation</vt:lpstr>
      <vt:lpstr>Residual entropy </vt:lpstr>
      <vt:lpstr>Mirror Operators </vt:lpstr>
      <vt:lpstr>PowerPoint Presentation</vt:lpstr>
      <vt:lpstr>PowerPoint Presentation</vt:lpstr>
      <vt:lpstr>Geometric RG flow : </vt:lpstr>
      <vt:lpstr>Modular Hamiltonian</vt:lpstr>
      <vt:lpstr>PowerPoint Presentation</vt:lpstr>
      <vt:lpstr>What are the characteristics of  a quantum black hole?      .             </vt:lpstr>
    </vt:vector>
  </TitlesOfParts>
  <Company>Princeton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Hole Information and Topological Entanglement</dc:title>
  <dc:creator>Princeton Affiliate</dc:creator>
  <cp:lastModifiedBy>Princeton Affiliate</cp:lastModifiedBy>
  <cp:revision>139</cp:revision>
  <dcterms:created xsi:type="dcterms:W3CDTF">2013-07-02T00:34:07Z</dcterms:created>
  <dcterms:modified xsi:type="dcterms:W3CDTF">2013-12-16T15:21:31Z</dcterms:modified>
</cp:coreProperties>
</file>