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57" r:id="rId2"/>
    <p:sldId id="292" r:id="rId3"/>
    <p:sldId id="343" r:id="rId4"/>
    <p:sldId id="310" r:id="rId5"/>
    <p:sldId id="349" r:id="rId6"/>
    <p:sldId id="309" r:id="rId7"/>
    <p:sldId id="346" r:id="rId8"/>
    <p:sldId id="312" r:id="rId9"/>
    <p:sldId id="313" r:id="rId10"/>
    <p:sldId id="315" r:id="rId11"/>
    <p:sldId id="342" r:id="rId12"/>
    <p:sldId id="316" r:id="rId13"/>
    <p:sldId id="317" r:id="rId14"/>
    <p:sldId id="347" r:id="rId15"/>
    <p:sldId id="318" r:id="rId16"/>
    <p:sldId id="328" r:id="rId17"/>
    <p:sldId id="353" r:id="rId18"/>
    <p:sldId id="314" r:id="rId19"/>
    <p:sldId id="344" r:id="rId20"/>
    <p:sldId id="345" r:id="rId21"/>
    <p:sldId id="319" r:id="rId22"/>
    <p:sldId id="332" r:id="rId23"/>
    <p:sldId id="331" r:id="rId24"/>
    <p:sldId id="320" r:id="rId25"/>
    <p:sldId id="340" r:id="rId26"/>
    <p:sldId id="322" r:id="rId27"/>
    <p:sldId id="326" r:id="rId28"/>
    <p:sldId id="325" r:id="rId29"/>
    <p:sldId id="355" r:id="rId30"/>
    <p:sldId id="333" r:id="rId31"/>
    <p:sldId id="323" r:id="rId32"/>
    <p:sldId id="335" r:id="rId33"/>
    <p:sldId id="336" r:id="rId34"/>
    <p:sldId id="354" r:id="rId35"/>
    <p:sldId id="339" r:id="rId36"/>
    <p:sldId id="337" r:id="rId37"/>
    <p:sldId id="338" r:id="rId38"/>
    <p:sldId id="324" r:id="rId39"/>
    <p:sldId id="311" r:id="rId40"/>
    <p:sldId id="352" r:id="rId41"/>
    <p:sldId id="327" r:id="rId42"/>
    <p:sldId id="334" r:id="rId43"/>
    <p:sldId id="350" r:id="rId44"/>
    <p:sldId id="348" r:id="rId45"/>
    <p:sldId id="341" r:id="rId46"/>
    <p:sldId id="351" r:id="rId4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200" kern="1200">
        <a:solidFill>
          <a:srgbClr val="FF0000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200" kern="1200">
        <a:solidFill>
          <a:srgbClr val="FF0000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200" kern="1200">
        <a:solidFill>
          <a:srgbClr val="FF0000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200" kern="1200">
        <a:solidFill>
          <a:srgbClr val="FF0000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200" kern="1200">
        <a:solidFill>
          <a:srgbClr val="FF0000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200" kern="1200">
        <a:solidFill>
          <a:srgbClr val="FF0000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200" kern="1200">
        <a:solidFill>
          <a:srgbClr val="FF0000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200" kern="1200">
        <a:solidFill>
          <a:srgbClr val="FF0000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200" kern="1200">
        <a:solidFill>
          <a:srgbClr val="FF0000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8000"/>
    <a:srgbClr val="FFFF66"/>
    <a:srgbClr val="339933"/>
    <a:srgbClr val="FF0000"/>
    <a:srgbClr val="0000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33" autoAdjust="0"/>
    <p:restoredTop sz="96102" autoAdjust="0"/>
  </p:normalViewPr>
  <p:slideViewPr>
    <p:cSldViewPr showGuides="1">
      <p:cViewPr>
        <p:scale>
          <a:sx n="80" d="100"/>
          <a:sy n="80" d="100"/>
        </p:scale>
        <p:origin x="-1120" y="-504"/>
      </p:cViewPr>
      <p:guideLst>
        <p:guide orient="horz" pos="875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C9B077-1B05-1947-A323-1DAA420EE1FF}" type="datetimeFigureOut">
              <a:rPr lang="en-US" smtClean="0"/>
              <a:t>21/07/14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2C715F-2A97-B54E-BB0C-778AA1CA6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0011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9D1A1A7-F83B-3F48-889D-ED3FC72EFA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6263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444C7B-9AEF-9F42-8E46-697660E84DFD}" type="slidenum">
              <a:rPr lang="en-US"/>
              <a:pPr/>
              <a:t>1</a:t>
            </a:fld>
            <a:endParaRPr lang="en-US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193C9-B777-474A-8E90-1C0C4DF7D6B0}" type="slidenum">
              <a:rPr lang="en-US"/>
              <a:pPr/>
              <a:t>10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193C9-B777-474A-8E90-1C0C4DF7D6B0}" type="slidenum">
              <a:rPr lang="en-US"/>
              <a:pPr/>
              <a:t>11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193C9-B777-474A-8E90-1C0C4DF7D6B0}" type="slidenum">
              <a:rPr lang="en-US"/>
              <a:pPr/>
              <a:t>12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193C9-B777-474A-8E90-1C0C4DF7D6B0}" type="slidenum">
              <a:rPr lang="en-US"/>
              <a:pPr/>
              <a:t>13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193C9-B777-474A-8E90-1C0C4DF7D6B0}" type="slidenum">
              <a:rPr lang="en-US"/>
              <a:pPr/>
              <a:t>14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193C9-B777-474A-8E90-1C0C4DF7D6B0}" type="slidenum">
              <a:rPr lang="en-US"/>
              <a:pPr/>
              <a:t>15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193C9-B777-474A-8E90-1C0C4DF7D6B0}" type="slidenum">
              <a:rPr lang="en-US"/>
              <a:pPr/>
              <a:t>16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193C9-B777-474A-8E90-1C0C4DF7D6B0}" type="slidenum">
              <a:rPr lang="en-US"/>
              <a:pPr/>
              <a:t>17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193C9-B777-474A-8E90-1C0C4DF7D6B0}" type="slidenum">
              <a:rPr lang="en-US"/>
              <a:pPr/>
              <a:t>18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193C9-B777-474A-8E90-1C0C4DF7D6B0}" type="slidenum">
              <a:rPr lang="en-US"/>
              <a:pPr/>
              <a:t>19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193C9-B777-474A-8E90-1C0C4DF7D6B0}" type="slidenum">
              <a:rPr lang="en-US"/>
              <a:pPr/>
              <a:t>2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193C9-B777-474A-8E90-1C0C4DF7D6B0}" type="slidenum">
              <a:rPr lang="en-US"/>
              <a:pPr/>
              <a:t>20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193C9-B777-474A-8E90-1C0C4DF7D6B0}" type="slidenum">
              <a:rPr lang="en-US"/>
              <a:pPr/>
              <a:t>21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193C9-B777-474A-8E90-1C0C4DF7D6B0}" type="slidenum">
              <a:rPr lang="en-US"/>
              <a:pPr/>
              <a:t>22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193C9-B777-474A-8E90-1C0C4DF7D6B0}" type="slidenum">
              <a:rPr lang="en-US"/>
              <a:pPr/>
              <a:t>23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193C9-B777-474A-8E90-1C0C4DF7D6B0}" type="slidenum">
              <a:rPr lang="en-US"/>
              <a:pPr/>
              <a:t>24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193C9-B777-474A-8E90-1C0C4DF7D6B0}" type="slidenum">
              <a:rPr lang="en-US"/>
              <a:pPr/>
              <a:t>25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193C9-B777-474A-8E90-1C0C4DF7D6B0}" type="slidenum">
              <a:rPr lang="en-US"/>
              <a:pPr/>
              <a:t>26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193C9-B777-474A-8E90-1C0C4DF7D6B0}" type="slidenum">
              <a:rPr lang="en-US"/>
              <a:pPr/>
              <a:t>27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193C9-B777-474A-8E90-1C0C4DF7D6B0}" type="slidenum">
              <a:rPr lang="en-US"/>
              <a:pPr/>
              <a:t>28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193C9-B777-474A-8E90-1C0C4DF7D6B0}" type="slidenum">
              <a:rPr lang="en-US"/>
              <a:pPr/>
              <a:t>29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193C9-B777-474A-8E90-1C0C4DF7D6B0}" type="slidenum">
              <a:rPr lang="en-US"/>
              <a:pPr/>
              <a:t>3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193C9-B777-474A-8E90-1C0C4DF7D6B0}" type="slidenum">
              <a:rPr lang="en-US"/>
              <a:pPr/>
              <a:t>30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193C9-B777-474A-8E90-1C0C4DF7D6B0}" type="slidenum">
              <a:rPr lang="en-US"/>
              <a:pPr/>
              <a:t>31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193C9-B777-474A-8E90-1C0C4DF7D6B0}" type="slidenum">
              <a:rPr lang="en-US"/>
              <a:pPr/>
              <a:t>32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193C9-B777-474A-8E90-1C0C4DF7D6B0}" type="slidenum">
              <a:rPr lang="en-US"/>
              <a:pPr/>
              <a:t>33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193C9-B777-474A-8E90-1C0C4DF7D6B0}" type="slidenum">
              <a:rPr lang="en-US"/>
              <a:pPr/>
              <a:t>34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193C9-B777-474A-8E90-1C0C4DF7D6B0}" type="slidenum">
              <a:rPr lang="en-US"/>
              <a:pPr/>
              <a:t>35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193C9-B777-474A-8E90-1C0C4DF7D6B0}" type="slidenum">
              <a:rPr lang="en-US"/>
              <a:pPr/>
              <a:t>36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193C9-B777-474A-8E90-1C0C4DF7D6B0}" type="slidenum">
              <a:rPr lang="en-US"/>
              <a:pPr/>
              <a:t>37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193C9-B777-474A-8E90-1C0C4DF7D6B0}" type="slidenum">
              <a:rPr lang="en-US"/>
              <a:pPr/>
              <a:t>38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193C9-B777-474A-8E90-1C0C4DF7D6B0}" type="slidenum">
              <a:rPr lang="en-US"/>
              <a:pPr/>
              <a:t>39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193C9-B777-474A-8E90-1C0C4DF7D6B0}" type="slidenum">
              <a:rPr lang="en-US"/>
              <a:pPr/>
              <a:t>4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193C9-B777-474A-8E90-1C0C4DF7D6B0}" type="slidenum">
              <a:rPr lang="en-US"/>
              <a:pPr/>
              <a:t>40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193C9-B777-474A-8E90-1C0C4DF7D6B0}" type="slidenum">
              <a:rPr lang="en-US"/>
              <a:pPr/>
              <a:t>41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193C9-B777-474A-8E90-1C0C4DF7D6B0}" type="slidenum">
              <a:rPr lang="en-US"/>
              <a:pPr/>
              <a:t>42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193C9-B777-474A-8E90-1C0C4DF7D6B0}" type="slidenum">
              <a:rPr lang="en-US"/>
              <a:pPr/>
              <a:t>43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193C9-B777-474A-8E90-1C0C4DF7D6B0}" type="slidenum">
              <a:rPr lang="en-US"/>
              <a:pPr/>
              <a:t>44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193C9-B777-474A-8E90-1C0C4DF7D6B0}" type="slidenum">
              <a:rPr lang="en-US"/>
              <a:pPr/>
              <a:t>45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193C9-B777-474A-8E90-1C0C4DF7D6B0}" type="slidenum">
              <a:rPr lang="en-US"/>
              <a:pPr/>
              <a:t>46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193C9-B777-474A-8E90-1C0C4DF7D6B0}" type="slidenum">
              <a:rPr lang="en-US"/>
              <a:pPr/>
              <a:t>5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193C9-B777-474A-8E90-1C0C4DF7D6B0}" type="slidenum">
              <a:rPr lang="en-US"/>
              <a:pPr/>
              <a:t>6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193C9-B777-474A-8E90-1C0C4DF7D6B0}" type="slidenum">
              <a:rPr lang="en-US"/>
              <a:pPr/>
              <a:t>7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193C9-B777-474A-8E90-1C0C4DF7D6B0}" type="slidenum">
              <a:rPr lang="en-US"/>
              <a:pPr/>
              <a:t>8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193C9-B777-474A-8E90-1C0C4DF7D6B0}" type="slidenum">
              <a:rPr lang="en-US"/>
              <a:pPr/>
              <a:t>9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5D4F1E-B93B-5444-B15D-8DB9A6CEA304}" type="slidenum">
              <a:rPr lang="en-US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4073572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FC27A-C3BC-634B-9046-9EBA7C634FD8}" type="slidenum">
              <a:rPr lang="en-US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028339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6AC84F-885F-644A-AAB0-EDBD16F129A5}" type="slidenum">
              <a:rPr lang="en-US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555716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0AB328-206B-464A-9F7C-914886B9F9B7}" type="slidenum">
              <a:rPr lang="en-US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4105435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81BFAB-1FA0-0543-A5B1-1CC24CFD688F}" type="slidenum">
              <a:rPr lang="en-US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611528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4C6D37-E6E4-3646-8720-45A2D1EF55CA}" type="slidenum">
              <a:rPr lang="en-US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435580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B1005B-91F3-774F-A76B-A99D798D49F1}" type="slidenum">
              <a:rPr lang="en-US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951199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D1B45E-A30C-7E49-B93F-05F86F3BF691}" type="slidenum">
              <a:rPr lang="en-US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780263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ED7DA1-A027-074D-B2A1-65E086A030CF}" type="slidenum">
              <a:rPr lang="en-US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405704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00DE59-6F80-7F49-9CC4-E0CB50220FC9}" type="slidenum">
              <a:rPr lang="en-US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729902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80BF8E-76C2-644F-BB70-6D79C94E2C78}" type="slidenum">
              <a:rPr lang="en-US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818476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-1600200" y="6629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DCF6E3C7-5CEF-AA40-A432-11D08E08DA30}" type="slidenum">
              <a:rPr lang="en-US"/>
              <a:pPr/>
              <a:t>‹#›</a:t>
            </a:fld>
            <a:endParaRPr lang="en-US" sz="10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3.png"/><Relationship Id="rId5" Type="http://schemas.openxmlformats.org/officeDocument/2006/relationships/image" Target="../media/image24.emf"/><Relationship Id="rId6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image" Target="../media/image26.emf"/><Relationship Id="rId6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7.png"/><Relationship Id="rId5" Type="http://schemas.openxmlformats.org/officeDocument/2006/relationships/image" Target="../media/image28.emf"/><Relationship Id="rId6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9.png"/><Relationship Id="rId5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emf"/><Relationship Id="rId7" Type="http://schemas.openxmlformats.org/officeDocument/2006/relationships/image" Target="../media/image21.jpg"/><Relationship Id="rId8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2.png"/><Relationship Id="rId5" Type="http://schemas.openxmlformats.org/officeDocument/2006/relationships/image" Target="../media/image35.png"/><Relationship Id="rId6" Type="http://schemas.openxmlformats.org/officeDocument/2006/relationships/image" Target="../media/image36.emf"/><Relationship Id="rId7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1.jp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emf"/><Relationship Id="rId8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1.emf"/><Relationship Id="rId5" Type="http://schemas.openxmlformats.org/officeDocument/2006/relationships/image" Target="../media/image42.png"/><Relationship Id="rId6" Type="http://schemas.openxmlformats.org/officeDocument/2006/relationships/image" Target="../media/image43.emf"/><Relationship Id="rId7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2.png"/><Relationship Id="rId5" Type="http://schemas.openxmlformats.org/officeDocument/2006/relationships/image" Target="../media/image46.emf"/><Relationship Id="rId6" Type="http://schemas.openxmlformats.org/officeDocument/2006/relationships/image" Target="../media/image47.emf"/><Relationship Id="rId7" Type="http://schemas.openxmlformats.org/officeDocument/2006/relationships/image" Target="../media/image48.emf"/><Relationship Id="rId8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0.emf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8" Type="http://schemas.openxmlformats.org/officeDocument/2006/relationships/image" Target="../media/image57.png"/><Relationship Id="rId9" Type="http://schemas.openxmlformats.org/officeDocument/2006/relationships/image" Target="../media/image58.png"/><Relationship Id="rId10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1.emf"/><Relationship Id="rId5" Type="http://schemas.openxmlformats.org/officeDocument/2006/relationships/image" Target="../media/image62.emf"/><Relationship Id="rId6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4.emf"/><Relationship Id="rId5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7.emf"/><Relationship Id="rId5" Type="http://schemas.openxmlformats.org/officeDocument/2006/relationships/image" Target="../media/image68.emf"/><Relationship Id="rId6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6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2.pn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2.emf"/><Relationship Id="rId5" Type="http://schemas.openxmlformats.org/officeDocument/2006/relationships/image" Target="../media/image73.emf"/><Relationship Id="rId6" Type="http://schemas.openxmlformats.org/officeDocument/2006/relationships/image" Target="../media/image74.png"/><Relationship Id="rId7" Type="http://schemas.openxmlformats.org/officeDocument/2006/relationships/image" Target="../media/image75.emf"/><Relationship Id="rId8" Type="http://schemas.openxmlformats.org/officeDocument/2006/relationships/image" Target="../media/image7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7.emf"/><Relationship Id="rId5" Type="http://schemas.openxmlformats.org/officeDocument/2006/relationships/image" Target="../media/image78.emf"/><Relationship Id="rId6" Type="http://schemas.openxmlformats.org/officeDocument/2006/relationships/image" Target="../media/image79.jpeg"/><Relationship Id="rId7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81.emf"/><Relationship Id="rId5" Type="http://schemas.openxmlformats.org/officeDocument/2006/relationships/image" Target="../media/image79.jpeg"/><Relationship Id="rId6" Type="http://schemas.openxmlformats.org/officeDocument/2006/relationships/image" Target="../media/image82.png"/><Relationship Id="rId7" Type="http://schemas.openxmlformats.org/officeDocument/2006/relationships/image" Target="../media/image83.jpeg"/><Relationship Id="rId8" Type="http://schemas.openxmlformats.org/officeDocument/2006/relationships/image" Target="../media/image8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85.emf"/><Relationship Id="rId5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90.emf"/><Relationship Id="rId5" Type="http://schemas.openxmlformats.org/officeDocument/2006/relationships/image" Target="../media/image91.emf"/><Relationship Id="rId6" Type="http://schemas.openxmlformats.org/officeDocument/2006/relationships/image" Target="../media/image92.emf"/><Relationship Id="rId7" Type="http://schemas.openxmlformats.org/officeDocument/2006/relationships/image" Target="../media/image9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4.emf"/><Relationship Id="rId5" Type="http://schemas.openxmlformats.org/officeDocument/2006/relationships/image" Target="../media/image50.emf"/><Relationship Id="rId6" Type="http://schemas.openxmlformats.org/officeDocument/2006/relationships/image" Target="../media/image31.png"/><Relationship Id="rId7" Type="http://schemas.openxmlformats.org/officeDocument/2006/relationships/image" Target="../media/image29.png"/><Relationship Id="rId8" Type="http://schemas.openxmlformats.org/officeDocument/2006/relationships/image" Target="../media/image94.png"/><Relationship Id="rId9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image" Target="../media/image8.emf"/><Relationship Id="rId6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9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97.emf"/><Relationship Id="rId5" Type="http://schemas.openxmlformats.org/officeDocument/2006/relationships/hyperlink" Target="https://twiki.cern.ch/twiki/bin/view/ECFA/PhysicsGoalsPerformanceReachHeavyFlavour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0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emf"/><Relationship Id="rId1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11.emf"/><Relationship Id="rId5" Type="http://schemas.openxmlformats.org/officeDocument/2006/relationships/image" Target="../media/image12.emf"/><Relationship Id="rId6" Type="http://schemas.openxmlformats.org/officeDocument/2006/relationships/image" Target="../media/image13.emf"/><Relationship Id="rId7" Type="http://schemas.openxmlformats.org/officeDocument/2006/relationships/image" Target="../media/image14.emf"/><Relationship Id="rId8" Type="http://schemas.openxmlformats.org/officeDocument/2006/relationships/image" Target="../media/image15.emf"/><Relationship Id="rId9" Type="http://schemas.openxmlformats.org/officeDocument/2006/relationships/image" Target="../media/image16.emf"/><Relationship Id="rId10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0.png"/><Relationship Id="rId5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TLadders_NiceEvent_7_HiResX_redorang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8226425" cy="533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6A733-149E-1340-8EB9-03BD8B9B89F6}" type="slidenum">
              <a:rPr lang="en-US"/>
              <a:pPr/>
              <a:t>1</a:t>
            </a:fld>
            <a:endParaRPr lang="en-US" sz="100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883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1115616" y="836712"/>
            <a:ext cx="7056784" cy="144655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en-US" sz="4400" dirty="0" err="1" smtClean="0">
                <a:solidFill>
                  <a:schemeClr val="tx1"/>
                </a:solidFill>
              </a:rPr>
              <a:t>LHCb</a:t>
            </a:r>
            <a:r>
              <a:rPr lang="en-US" sz="4400" dirty="0" smtClean="0">
                <a:solidFill>
                  <a:schemeClr val="tx1"/>
                </a:solidFill>
              </a:rPr>
              <a:t> recent highlights </a:t>
            </a:r>
            <a:r>
              <a:rPr lang="en-US" sz="4400" smtClean="0">
                <a:solidFill>
                  <a:schemeClr val="tx1"/>
                </a:solidFill>
              </a:rPr>
              <a:t>and prospects</a:t>
            </a:r>
            <a:endParaRPr lang="en-US" sz="24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4116" name="AutoShape 20"/>
          <p:cNvSpPr>
            <a:spLocks noChangeArrowheads="1"/>
          </p:cNvSpPr>
          <p:nvPr/>
        </p:nvSpPr>
        <p:spPr bwMode="auto">
          <a:xfrm>
            <a:off x="152400" y="6400800"/>
            <a:ext cx="990600" cy="381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25" name="Rectangle 29"/>
          <p:cNvSpPr>
            <a:spLocks noChangeArrowheads="1"/>
          </p:cNvSpPr>
          <p:nvPr/>
        </p:nvSpPr>
        <p:spPr bwMode="auto">
          <a:xfrm>
            <a:off x="-993775" y="4292600"/>
            <a:ext cx="18415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4126" name="Picture 30" descr="UoE-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400" y="116632"/>
            <a:ext cx="850900" cy="84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2" name="Text Box 16"/>
          <p:cNvSpPr txBox="1">
            <a:spLocks noChangeArrowheads="1"/>
          </p:cNvSpPr>
          <p:nvPr/>
        </p:nvSpPr>
        <p:spPr bwMode="auto">
          <a:xfrm>
            <a:off x="827584" y="5517232"/>
            <a:ext cx="7488832" cy="1200328"/>
          </a:xfrm>
          <a:prstGeom prst="rect">
            <a:avLst/>
          </a:prstGeom>
          <a:solidFill>
            <a:srgbClr val="C0C0C0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M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smtClean="0">
                <a:solidFill>
                  <a:srgbClr val="000000"/>
                </a:solidFill>
              </a:rPr>
              <a:t>Needham</a:t>
            </a:r>
          </a:p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PPAP meeting 22</a:t>
            </a:r>
            <a:r>
              <a:rPr lang="en-US" sz="2400" baseline="30000" dirty="0" smtClean="0">
                <a:solidFill>
                  <a:srgbClr val="000000"/>
                </a:solidFill>
              </a:rPr>
              <a:t>nd</a:t>
            </a:r>
            <a:r>
              <a:rPr lang="en-US" sz="2400" dirty="0" smtClean="0">
                <a:solidFill>
                  <a:srgbClr val="000000"/>
                </a:solidFill>
              </a:rPr>
              <a:t> July 2014</a:t>
            </a:r>
          </a:p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On behalf of </a:t>
            </a:r>
            <a:r>
              <a:rPr lang="en-US" sz="2400" dirty="0" err="1" smtClean="0">
                <a:solidFill>
                  <a:srgbClr val="000000"/>
                </a:solidFill>
              </a:rPr>
              <a:t>LHCb</a:t>
            </a:r>
            <a:r>
              <a:rPr lang="en-US" sz="2400" dirty="0" smtClean="0">
                <a:solidFill>
                  <a:srgbClr val="000000"/>
                </a:solidFill>
              </a:rPr>
              <a:t> UK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8E9D-D45F-4742-B71D-AFB2CD82E25E}" type="slidenum">
              <a:rPr lang="en-US"/>
              <a:pPr/>
              <a:t>10</a:t>
            </a:fld>
            <a:endParaRPr lang="en-US" sz="1000"/>
          </a:p>
        </p:txBody>
      </p:sp>
      <p:sp>
        <p:nvSpPr>
          <p:cNvPr id="466957" name="Rectangle 13"/>
          <p:cNvSpPr>
            <a:spLocks noGrp="1" noChangeArrowheads="1"/>
          </p:cNvSpPr>
          <p:nvPr>
            <p:ph type="title"/>
          </p:nvPr>
        </p:nvSpPr>
        <p:spPr>
          <a:xfrm>
            <a:off x="609600" y="-1524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Detector Performance </a:t>
            </a:r>
            <a:endParaRPr lang="en-US" dirty="0"/>
          </a:p>
        </p:txBody>
      </p:sp>
      <p:pic>
        <p:nvPicPr>
          <p:cNvPr id="466970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883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6986" name="Text Box 4"/>
          <p:cNvSpPr txBox="1">
            <a:spLocks noChangeArrowheads="1"/>
          </p:cNvSpPr>
          <p:nvPr/>
        </p:nvSpPr>
        <p:spPr bwMode="auto">
          <a:xfrm>
            <a:off x="4251325" y="2741414"/>
            <a:ext cx="247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zh-CN" sz="1800">
                <a:ea typeface="宋体" charset="0"/>
                <a:cs typeface="宋体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88840"/>
            <a:ext cx="4536000" cy="30761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7128" y="2132856"/>
            <a:ext cx="4776872" cy="3203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20" y="1052736"/>
            <a:ext cx="89361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Detector performance close to design expectations ! Superb foundation 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to do good physics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7624" y="5445224"/>
            <a:ext cx="2166178" cy="1107996"/>
          </a:xfrm>
          <a:prstGeom prst="rect">
            <a:avLst/>
          </a:prstGeom>
          <a:noFill/>
          <a:ln>
            <a:solidFill>
              <a:srgbClr val="618FFD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Impact parameter </a:t>
            </a:r>
          </a:p>
          <a:p>
            <a:r>
              <a:rPr lang="en-US" dirty="0">
                <a:solidFill>
                  <a:srgbClr val="000000"/>
                </a:solidFill>
              </a:rPr>
              <a:t>r</a:t>
            </a:r>
            <a:r>
              <a:rPr lang="en-US" dirty="0" smtClean="0">
                <a:solidFill>
                  <a:srgbClr val="000000"/>
                </a:solidFill>
              </a:rPr>
              <a:t>esolution in </a:t>
            </a:r>
          </a:p>
          <a:p>
            <a:r>
              <a:rPr lang="en-US" dirty="0">
                <a:solidFill>
                  <a:srgbClr val="000000"/>
                </a:solidFill>
              </a:rPr>
              <a:t>v</a:t>
            </a:r>
            <a:r>
              <a:rPr lang="en-US" dirty="0" smtClean="0">
                <a:solidFill>
                  <a:srgbClr val="000000"/>
                </a:solidFill>
              </a:rPr>
              <a:t>ertex detector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36096" y="5422553"/>
            <a:ext cx="2503548" cy="769441"/>
          </a:xfrm>
          <a:prstGeom prst="rect">
            <a:avLst/>
          </a:prstGeom>
          <a:noFill/>
          <a:ln>
            <a:solidFill>
              <a:srgbClr val="618FFD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Cherenkov angle for </a:t>
            </a:r>
          </a:p>
          <a:p>
            <a:r>
              <a:rPr lang="en-US" dirty="0">
                <a:solidFill>
                  <a:srgbClr val="000000"/>
                </a:solidFill>
              </a:rPr>
              <a:t>i</a:t>
            </a:r>
            <a:r>
              <a:rPr lang="en-US" dirty="0" smtClean="0">
                <a:solidFill>
                  <a:srgbClr val="000000"/>
                </a:solidFill>
              </a:rPr>
              <a:t>solated tracks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172401" y="5509214"/>
            <a:ext cx="720000" cy="1336131"/>
            <a:chOff x="8172401" y="5509214"/>
            <a:chExt cx="720000" cy="1336131"/>
          </a:xfrm>
        </p:grpSpPr>
        <p:pic>
          <p:nvPicPr>
            <p:cNvPr id="11" name="Picture 10" descr="images.jpg"/>
            <p:cNvPicPr>
              <a:picLocks noChangeAspect="1"/>
            </p:cNvPicPr>
            <p:nvPr/>
          </p:nvPicPr>
          <p:blipFill>
            <a:blip r:embed="rId6" cstate="screen">
              <a:alphaModFix amt="2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2401" y="5558213"/>
              <a:ext cx="720000" cy="107013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 rot="3480000">
              <a:off x="7939205" y="5961836"/>
              <a:ext cx="133613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</a:rPr>
                <a:t>UK Led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07504" y="5301208"/>
            <a:ext cx="720000" cy="1336131"/>
            <a:chOff x="8172401" y="5509214"/>
            <a:chExt cx="720000" cy="1336131"/>
          </a:xfrm>
        </p:grpSpPr>
        <p:pic>
          <p:nvPicPr>
            <p:cNvPr id="16" name="Picture 15" descr="images.jpg"/>
            <p:cNvPicPr>
              <a:picLocks noChangeAspect="1"/>
            </p:cNvPicPr>
            <p:nvPr/>
          </p:nvPicPr>
          <p:blipFill>
            <a:blip r:embed="rId6" cstate="screen">
              <a:alphaModFix amt="2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2401" y="5558213"/>
              <a:ext cx="720000" cy="1070131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 rot="3480000">
              <a:off x="7939205" y="5961836"/>
              <a:ext cx="133613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</a:rPr>
                <a:t>UK Led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7474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8E9D-D45F-4742-B71D-AFB2CD82E25E}" type="slidenum">
              <a:rPr lang="en-US"/>
              <a:pPr/>
              <a:t>11</a:t>
            </a:fld>
            <a:endParaRPr lang="en-US" sz="1000"/>
          </a:p>
        </p:txBody>
      </p:sp>
      <p:sp>
        <p:nvSpPr>
          <p:cNvPr id="466957" name="Rectangle 13"/>
          <p:cNvSpPr>
            <a:spLocks noGrp="1" noChangeArrowheads="1"/>
          </p:cNvSpPr>
          <p:nvPr>
            <p:ph type="title"/>
          </p:nvPr>
        </p:nvSpPr>
        <p:spPr>
          <a:xfrm>
            <a:off x="611560" y="-29666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Scientific Output </a:t>
            </a:r>
            <a:endParaRPr lang="en-US" dirty="0"/>
          </a:p>
        </p:txBody>
      </p:sp>
      <p:pic>
        <p:nvPicPr>
          <p:cNvPr id="466970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883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6986" name="Text Box 4"/>
          <p:cNvSpPr txBox="1">
            <a:spLocks noChangeArrowheads="1"/>
          </p:cNvSpPr>
          <p:nvPr/>
        </p:nvSpPr>
        <p:spPr bwMode="auto">
          <a:xfrm>
            <a:off x="4251325" y="2165350"/>
            <a:ext cx="247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zh-CN" sz="1800"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9512" y="1196752"/>
            <a:ext cx="7712368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Already 196 papers submitted or published papers </a:t>
            </a:r>
          </a:p>
          <a:p>
            <a:pPr marL="342900" indent="-342900">
              <a:buFont typeface="Arial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 200 mark will be reached </a:t>
            </a:r>
            <a:r>
              <a:rPr lang="en-US" dirty="0" err="1" smtClean="0">
                <a:solidFill>
                  <a:srgbClr val="000000"/>
                </a:solidFill>
              </a:rPr>
              <a:t>tommorrow</a:t>
            </a:r>
            <a:r>
              <a:rPr lang="en-US" dirty="0" smtClean="0">
                <a:solidFill>
                  <a:srgbClr val="000000"/>
                </a:solidFill>
              </a:rPr>
              <a:t> morning </a:t>
            </a:r>
          </a:p>
          <a:p>
            <a:pPr marL="342900" indent="-342900">
              <a:buFont typeface="Arial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 Harvest of Run 1 data will continue at 1-2 papers per week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3052553"/>
            <a:ext cx="5867999" cy="373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404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8E9D-D45F-4742-B71D-AFB2CD82E25E}" type="slidenum">
              <a:rPr lang="en-US"/>
              <a:pPr/>
              <a:t>12</a:t>
            </a:fld>
            <a:endParaRPr lang="en-US" sz="1000"/>
          </a:p>
        </p:txBody>
      </p:sp>
      <p:sp>
        <p:nvSpPr>
          <p:cNvPr id="466957" name="Rectangle 13"/>
          <p:cNvSpPr>
            <a:spLocks noGrp="1" noChangeArrowheads="1"/>
          </p:cNvSpPr>
          <p:nvPr>
            <p:ph type="title"/>
          </p:nvPr>
        </p:nvSpPr>
        <p:spPr>
          <a:xfrm>
            <a:off x="609600" y="-1524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 The angle </a:t>
            </a:r>
            <a:r>
              <a:rPr lang="en-US" dirty="0" err="1" smtClean="0">
                <a:latin typeface="Times New Roman" charset="0"/>
              </a:rPr>
              <a:t>γ</a:t>
            </a:r>
            <a:r>
              <a:rPr lang="en-US" dirty="0" smtClean="0">
                <a:latin typeface="Times New Roman" charset="0"/>
              </a:rPr>
              <a:t> </a:t>
            </a:r>
            <a:endParaRPr lang="en-US" dirty="0"/>
          </a:p>
        </p:txBody>
      </p:sp>
      <p:pic>
        <p:nvPicPr>
          <p:cNvPr id="466970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883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6986" name="Text Box 4"/>
          <p:cNvSpPr txBox="1">
            <a:spLocks noChangeArrowheads="1"/>
          </p:cNvSpPr>
          <p:nvPr/>
        </p:nvSpPr>
        <p:spPr bwMode="auto">
          <a:xfrm>
            <a:off x="4251325" y="2165350"/>
            <a:ext cx="247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zh-CN" sz="1800">
                <a:ea typeface="宋体" charset="0"/>
                <a:cs typeface="宋体" charset="0"/>
              </a:rPr>
              <a:t> </a:t>
            </a:r>
          </a:p>
        </p:txBody>
      </p:sp>
      <p:pic>
        <p:nvPicPr>
          <p:cNvPr id="2" name="Picture 1" descr="rhoeta_lar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05" y="1524788"/>
            <a:ext cx="4356000" cy="43483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5589240"/>
            <a:ext cx="731482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Key part of </a:t>
            </a:r>
            <a:r>
              <a:rPr lang="en-US" dirty="0" err="1" smtClean="0">
                <a:solidFill>
                  <a:srgbClr val="000000"/>
                </a:solidFill>
              </a:rPr>
              <a:t>LHCb</a:t>
            </a:r>
            <a:r>
              <a:rPr lang="en-US" dirty="0" smtClean="0">
                <a:solidFill>
                  <a:srgbClr val="000000"/>
                </a:solidFill>
              </a:rPr>
              <a:t> physics program: many analyses ongoing</a:t>
            </a:r>
          </a:p>
          <a:p>
            <a:pPr marL="342900" indent="-342900">
              <a:buFont typeface="Arial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Many B decay modes to open charm contributing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4221088"/>
            <a:ext cx="2933700" cy="520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16016" y="1916832"/>
            <a:ext cx="383951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L</a:t>
            </a:r>
            <a:r>
              <a:rPr lang="en-US" dirty="0" smtClean="0">
                <a:solidFill>
                  <a:srgbClr val="000000"/>
                </a:solidFill>
              </a:rPr>
              <a:t>east well directly measured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CKM angle. Uncertainty around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8</a:t>
            </a:r>
            <a:r>
              <a:rPr lang="en-US" baseline="30000" dirty="0" smtClean="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73662" y="3140968"/>
            <a:ext cx="40575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Theoretically clean measurement </a:t>
            </a:r>
          </a:p>
          <a:p>
            <a:r>
              <a:rPr lang="en-US" dirty="0">
                <a:solidFill>
                  <a:srgbClr val="000000"/>
                </a:solidFill>
              </a:rPr>
              <a:t>w</a:t>
            </a:r>
            <a:r>
              <a:rPr lang="en-US" dirty="0" smtClean="0">
                <a:solidFill>
                  <a:srgbClr val="000000"/>
                </a:solidFill>
              </a:rPr>
              <a:t>ith B </a:t>
            </a:r>
            <a:r>
              <a:rPr lang="en-US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olidFill>
                  <a:srgbClr val="000000"/>
                </a:solidFill>
              </a:rPr>
              <a:t> DK decays</a:t>
            </a:r>
          </a:p>
        </p:txBody>
      </p:sp>
      <p:sp>
        <p:nvSpPr>
          <p:cNvPr id="7" name="Rectangle 6"/>
          <p:cNvSpPr/>
          <p:nvPr/>
        </p:nvSpPr>
        <p:spPr>
          <a:xfrm>
            <a:off x="4778763" y="4869160"/>
            <a:ext cx="361911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Brod+Zupan</a:t>
            </a:r>
            <a:r>
              <a:rPr lang="en-US" dirty="0" smtClean="0">
                <a:solidFill>
                  <a:srgbClr val="000000"/>
                </a:solidFill>
              </a:rPr>
              <a:t> arXiv</a:t>
            </a:r>
            <a:r>
              <a:rPr lang="en-US" dirty="0">
                <a:solidFill>
                  <a:srgbClr val="000000"/>
                </a:solidFill>
              </a:rPr>
              <a:t>:1308.5663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253775" y="0"/>
            <a:ext cx="720000" cy="1336131"/>
            <a:chOff x="8172401" y="5509214"/>
            <a:chExt cx="720000" cy="1336131"/>
          </a:xfrm>
        </p:grpSpPr>
        <p:pic>
          <p:nvPicPr>
            <p:cNvPr id="13" name="Picture 12" descr="images.jpg"/>
            <p:cNvPicPr>
              <a:picLocks noChangeAspect="1"/>
            </p:cNvPicPr>
            <p:nvPr/>
          </p:nvPicPr>
          <p:blipFill>
            <a:blip r:embed="rId6" cstate="screen">
              <a:alphaModFix amt="2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2401" y="5558213"/>
              <a:ext cx="720000" cy="1070131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 rot="3480000">
              <a:off x="7939205" y="5961836"/>
              <a:ext cx="133613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</a:rPr>
                <a:t>UK Led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07504" y="1268760"/>
            <a:ext cx="8885328" cy="430887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To uncover New Physics important to </a:t>
            </a:r>
            <a:r>
              <a:rPr lang="en-US" dirty="0" err="1" smtClean="0">
                <a:solidFill>
                  <a:srgbClr val="000000"/>
                </a:solidFill>
              </a:rPr>
              <a:t>overconstrain</a:t>
            </a:r>
            <a:r>
              <a:rPr lang="en-US" dirty="0" smtClean="0">
                <a:solidFill>
                  <a:srgbClr val="000000"/>
                </a:solidFill>
              </a:rPr>
              <a:t> CKM matrix parameters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075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8E9D-D45F-4742-B71D-AFB2CD82E25E}" type="slidenum">
              <a:rPr lang="en-US"/>
              <a:pPr/>
              <a:t>13</a:t>
            </a:fld>
            <a:endParaRPr lang="en-US" sz="1000"/>
          </a:p>
        </p:txBody>
      </p:sp>
      <p:sp>
        <p:nvSpPr>
          <p:cNvPr id="466957" name="Rectangle 13"/>
          <p:cNvSpPr>
            <a:spLocks noGrp="1" noChangeArrowheads="1"/>
          </p:cNvSpPr>
          <p:nvPr>
            <p:ph type="title"/>
          </p:nvPr>
        </p:nvSpPr>
        <p:spPr>
          <a:xfrm>
            <a:off x="609600" y="-1524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 The angle </a:t>
            </a:r>
            <a:r>
              <a:rPr lang="en-US" dirty="0" err="1" smtClean="0">
                <a:latin typeface="Times New Roman" charset="0"/>
              </a:rPr>
              <a:t>γ</a:t>
            </a:r>
            <a:r>
              <a:rPr lang="en-US" dirty="0" smtClean="0">
                <a:latin typeface="Times New Roman" charset="0"/>
              </a:rPr>
              <a:t> </a:t>
            </a:r>
            <a:endParaRPr lang="en-US" dirty="0"/>
          </a:p>
        </p:txBody>
      </p:sp>
      <p:pic>
        <p:nvPicPr>
          <p:cNvPr id="466970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883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6986" name="Text Box 4"/>
          <p:cNvSpPr txBox="1">
            <a:spLocks noChangeArrowheads="1"/>
          </p:cNvSpPr>
          <p:nvPr/>
        </p:nvSpPr>
        <p:spPr bwMode="auto">
          <a:xfrm>
            <a:off x="4251325" y="2165350"/>
            <a:ext cx="247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zh-CN" sz="1800">
                <a:ea typeface="宋体" charset="0"/>
                <a:cs typeface="宋体" charset="0"/>
              </a:rPr>
              <a:t> </a:t>
            </a:r>
          </a:p>
        </p:txBody>
      </p:sp>
      <p:pic>
        <p:nvPicPr>
          <p:cNvPr id="2" name="Picture 1" descr="ad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3345653"/>
            <a:ext cx="7344000" cy="35123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7704" y="3573016"/>
            <a:ext cx="936687" cy="430887"/>
          </a:xfrm>
          <a:prstGeom prst="rect">
            <a:avLst/>
          </a:prstGeom>
          <a:solidFill>
            <a:srgbClr val="FF80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Matter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96136" y="3573016"/>
            <a:ext cx="1500806" cy="430887"/>
          </a:xfrm>
          <a:prstGeom prst="rect">
            <a:avLst/>
          </a:prstGeom>
          <a:solidFill>
            <a:srgbClr val="FF8000"/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Anti-matter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2195736" y="4725144"/>
            <a:ext cx="324036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4F81BD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980728"/>
            <a:ext cx="5904000" cy="21860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80312" y="4416495"/>
            <a:ext cx="1459679" cy="707886"/>
          </a:xfrm>
          <a:prstGeom prst="rect">
            <a:avLst/>
          </a:prstGeom>
          <a:solidFill>
            <a:srgbClr val="FF8000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Clean signal</a:t>
            </a:r>
          </a:p>
          <a:p>
            <a:r>
              <a:rPr lang="en-US" sz="2000" dirty="0">
                <a:solidFill>
                  <a:srgbClr val="000000"/>
                </a:solidFill>
              </a:rPr>
              <a:t>f</a:t>
            </a:r>
            <a:r>
              <a:rPr lang="en-US" sz="2000" dirty="0" smtClean="0">
                <a:solidFill>
                  <a:srgbClr val="000000"/>
                </a:solidFill>
              </a:rPr>
              <a:t>or BR 10</a:t>
            </a:r>
            <a:r>
              <a:rPr lang="en-US" sz="2000" baseline="30000" dirty="0" smtClean="0">
                <a:solidFill>
                  <a:srgbClr val="000000"/>
                </a:solidFill>
              </a:rPr>
              <a:t>-7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72200" y="1340768"/>
            <a:ext cx="2377574" cy="1477328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Reversed </a:t>
            </a:r>
            <a:r>
              <a:rPr lang="en-US" sz="1800" dirty="0">
                <a:solidFill>
                  <a:srgbClr val="000000"/>
                </a:solidFill>
              </a:rPr>
              <a:t>suppression </a:t>
            </a:r>
            <a:endParaRPr lang="en-US" sz="1800" dirty="0" smtClean="0">
              <a:solidFill>
                <a:srgbClr val="000000"/>
              </a:solidFill>
            </a:endParaRPr>
          </a:p>
          <a:p>
            <a:r>
              <a:rPr lang="en-US" sz="1800" dirty="0" smtClean="0">
                <a:solidFill>
                  <a:srgbClr val="000000"/>
                </a:solidFill>
              </a:rPr>
              <a:t>of </a:t>
            </a:r>
            <a:r>
              <a:rPr lang="en-US" sz="1800" dirty="0">
                <a:solidFill>
                  <a:srgbClr val="000000"/>
                </a:solidFill>
              </a:rPr>
              <a:t>the D decays relative </a:t>
            </a:r>
            <a:endParaRPr lang="en-US" sz="1800" dirty="0" smtClean="0">
              <a:solidFill>
                <a:srgbClr val="000000"/>
              </a:solidFill>
            </a:endParaRPr>
          </a:p>
          <a:p>
            <a:r>
              <a:rPr lang="en-US" sz="1800" dirty="0" smtClean="0">
                <a:solidFill>
                  <a:srgbClr val="000000"/>
                </a:solidFill>
              </a:rPr>
              <a:t>to </a:t>
            </a:r>
            <a:r>
              <a:rPr lang="en-US" sz="1800" dirty="0">
                <a:solidFill>
                  <a:srgbClr val="000000"/>
                </a:solidFill>
              </a:rPr>
              <a:t>the B </a:t>
            </a:r>
            <a:r>
              <a:rPr lang="en-US" sz="1800" dirty="0" smtClean="0">
                <a:solidFill>
                  <a:srgbClr val="000000"/>
                </a:solidFill>
              </a:rPr>
              <a:t>decays results 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in </a:t>
            </a:r>
            <a:r>
              <a:rPr lang="en-US" sz="1800" dirty="0">
                <a:solidFill>
                  <a:srgbClr val="000000"/>
                </a:solidFill>
              </a:rPr>
              <a:t>much more </a:t>
            </a:r>
            <a:r>
              <a:rPr lang="en-US" sz="1800" dirty="0" smtClean="0">
                <a:solidFill>
                  <a:srgbClr val="000000"/>
                </a:solidFill>
              </a:rPr>
              <a:t>equal 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amplitudes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41066" y="5445224"/>
            <a:ext cx="936687" cy="1107996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3</a:t>
            </a:r>
            <a:r>
              <a:rPr lang="en-US" dirty="0" smtClean="0">
                <a:solidFill>
                  <a:srgbClr val="000000"/>
                </a:solidFill>
              </a:rPr>
              <a:t> fb</a:t>
            </a:r>
            <a:r>
              <a:rPr lang="en-US" baseline="30000" dirty="0" smtClean="0">
                <a:solidFill>
                  <a:srgbClr val="000000"/>
                </a:solidFill>
              </a:rPr>
              <a:t>-1</a:t>
            </a:r>
          </a:p>
          <a:p>
            <a:r>
              <a:rPr lang="en-US" dirty="0">
                <a:solidFill>
                  <a:srgbClr val="000000"/>
                </a:solidFill>
              </a:rPr>
              <a:t>u</a:t>
            </a:r>
            <a:r>
              <a:rPr lang="en-US" dirty="0" smtClean="0">
                <a:solidFill>
                  <a:srgbClr val="000000"/>
                </a:solidFill>
              </a:rPr>
              <a:t>pdate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 soon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59632" y="5016947"/>
            <a:ext cx="25214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00" dirty="0">
                <a:solidFill>
                  <a:srgbClr val="000000"/>
                </a:solidFill>
              </a:rPr>
              <a:t>Phys. Lett. B713 (2012) 351 </a:t>
            </a:r>
            <a:endParaRPr lang="en-US" sz="1600" dirty="0">
              <a:solidFill>
                <a:srgbClr val="0000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244408" y="84781"/>
            <a:ext cx="720000" cy="1336131"/>
            <a:chOff x="8172401" y="5509214"/>
            <a:chExt cx="720000" cy="1336131"/>
          </a:xfrm>
        </p:grpSpPr>
        <p:pic>
          <p:nvPicPr>
            <p:cNvPr id="17" name="Picture 16" descr="images.jpg"/>
            <p:cNvPicPr>
              <a:picLocks noChangeAspect="1"/>
            </p:cNvPicPr>
            <p:nvPr/>
          </p:nvPicPr>
          <p:blipFill>
            <a:blip r:embed="rId6" cstate="screen">
              <a:alphaModFix amt="2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2401" y="5558213"/>
              <a:ext cx="720000" cy="1070131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 rot="3480000">
              <a:off x="7939205" y="5961836"/>
              <a:ext cx="133613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</a:rPr>
                <a:t>UK Led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7767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8E9D-D45F-4742-B71D-AFB2CD82E25E}" type="slidenum">
              <a:rPr lang="en-US"/>
              <a:pPr/>
              <a:t>14</a:t>
            </a:fld>
            <a:endParaRPr lang="en-US" sz="1000"/>
          </a:p>
        </p:txBody>
      </p:sp>
      <p:sp>
        <p:nvSpPr>
          <p:cNvPr id="466957" name="Rectangle 13"/>
          <p:cNvSpPr>
            <a:spLocks noGrp="1" noChangeArrowheads="1"/>
          </p:cNvSpPr>
          <p:nvPr>
            <p:ph type="title"/>
          </p:nvPr>
        </p:nvSpPr>
        <p:spPr>
          <a:xfrm>
            <a:off x="609600" y="-152400"/>
            <a:ext cx="7772400" cy="1143000"/>
          </a:xfrm>
        </p:spPr>
        <p:txBody>
          <a:bodyPr/>
          <a:lstStyle/>
          <a:p>
            <a:r>
              <a:rPr lang="en-US" smtClean="0">
                <a:latin typeface="Times New Roman" charset="0"/>
              </a:rPr>
              <a:t> The angle </a:t>
            </a:r>
            <a:r>
              <a:rPr lang="en-US" dirty="0" err="1" smtClean="0">
                <a:latin typeface="Times New Roman" charset="0"/>
              </a:rPr>
              <a:t>γ</a:t>
            </a:r>
            <a:r>
              <a:rPr lang="en-US" dirty="0" smtClean="0">
                <a:latin typeface="Times New Roman" charset="0"/>
              </a:rPr>
              <a:t> </a:t>
            </a:r>
            <a:endParaRPr lang="en-US" dirty="0"/>
          </a:p>
        </p:txBody>
      </p:sp>
      <p:pic>
        <p:nvPicPr>
          <p:cNvPr id="466970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883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6986" name="Text Box 4"/>
          <p:cNvSpPr txBox="1">
            <a:spLocks noChangeArrowheads="1"/>
          </p:cNvSpPr>
          <p:nvPr/>
        </p:nvSpPr>
        <p:spPr bwMode="auto">
          <a:xfrm>
            <a:off x="4251325" y="2165350"/>
            <a:ext cx="247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zh-CN" sz="1800">
                <a:ea typeface="宋体" charset="0"/>
                <a:cs typeface="宋体" charset="0"/>
              </a:rPr>
              <a:t> </a:t>
            </a:r>
          </a:p>
        </p:txBody>
      </p:sp>
      <p:pic>
        <p:nvPicPr>
          <p:cNvPr id="3" name="Picture 2" descr="Fig1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24" y="1484784"/>
            <a:ext cx="6227999" cy="44753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78729" y="2636912"/>
            <a:ext cx="1762021" cy="892552"/>
          </a:xfrm>
          <a:prstGeom prst="rect">
            <a:avLst/>
          </a:prstGeom>
          <a:solidFill>
            <a:srgbClr val="FF8000"/>
          </a:solidFill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rgbClr val="000000"/>
                </a:solidFill>
              </a:rPr>
              <a:t>Uncertainty </a:t>
            </a:r>
          </a:p>
          <a:p>
            <a:r>
              <a:rPr lang="en-US" sz="2600" dirty="0" smtClean="0">
                <a:solidFill>
                  <a:srgbClr val="000000"/>
                </a:solidFill>
              </a:rPr>
              <a:t>12</a:t>
            </a:r>
            <a:r>
              <a:rPr lang="en-US" sz="2600" baseline="30000" dirty="0" smtClean="0">
                <a:solidFill>
                  <a:srgbClr val="000000"/>
                </a:solidFill>
              </a:rPr>
              <a:t>o</a:t>
            </a:r>
            <a:r>
              <a:rPr lang="en-US" sz="2600" dirty="0" smtClean="0">
                <a:solidFill>
                  <a:srgbClr val="000000"/>
                </a:solidFill>
              </a:rPr>
              <a:t> on </a:t>
            </a:r>
            <a:r>
              <a:rPr lang="en-US" sz="2600" dirty="0" err="1" smtClean="0">
                <a:solidFill>
                  <a:srgbClr val="000000"/>
                </a:solidFill>
              </a:rPr>
              <a:t>γ</a:t>
            </a:r>
            <a:r>
              <a:rPr lang="en-US" sz="2600" dirty="0" smtClean="0">
                <a:solidFill>
                  <a:srgbClr val="000000"/>
                </a:solidFill>
              </a:rPr>
              <a:t> </a:t>
            </a:r>
            <a:endParaRPr lang="en-US" sz="26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908720"/>
            <a:ext cx="2911862" cy="769441"/>
          </a:xfrm>
          <a:prstGeom prst="rect">
            <a:avLst/>
          </a:prstGeom>
          <a:solidFill>
            <a:srgbClr val="FF80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LHCb-CONF-2013-006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γ</a:t>
            </a:r>
            <a:r>
              <a:rPr lang="en-US" dirty="0" smtClean="0">
                <a:solidFill>
                  <a:srgbClr val="000000"/>
                </a:solidFill>
              </a:rPr>
              <a:t> combination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6052964"/>
            <a:ext cx="8560494" cy="769441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Updates on many measurements with full Run 1 dataset in progress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Further improvement already with Run 1 data ! 4</a:t>
            </a:r>
            <a:r>
              <a:rPr lang="en-US" baseline="30000" dirty="0" smtClean="0">
                <a:solidFill>
                  <a:srgbClr val="000000"/>
                </a:solidFill>
              </a:rPr>
              <a:t>o</a:t>
            </a:r>
            <a:r>
              <a:rPr lang="en-US" dirty="0" smtClean="0">
                <a:solidFill>
                  <a:srgbClr val="000000"/>
                </a:solidFill>
              </a:rPr>
              <a:t> precision by end Run 2</a:t>
            </a:r>
          </a:p>
        </p:txBody>
      </p:sp>
      <p:sp>
        <p:nvSpPr>
          <p:cNvPr id="2" name="Rectangle 1"/>
          <p:cNvSpPr/>
          <p:nvPr/>
        </p:nvSpPr>
        <p:spPr>
          <a:xfrm>
            <a:off x="4932040" y="4365104"/>
            <a:ext cx="21680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LHCb-CONF-2013-006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8100392" y="52932"/>
            <a:ext cx="720000" cy="1336131"/>
            <a:chOff x="8172401" y="5509214"/>
            <a:chExt cx="720000" cy="1336131"/>
          </a:xfrm>
        </p:grpSpPr>
        <p:pic>
          <p:nvPicPr>
            <p:cNvPr id="12" name="Picture 11" descr="images.jpg"/>
            <p:cNvPicPr>
              <a:picLocks noChangeAspect="1"/>
            </p:cNvPicPr>
            <p:nvPr/>
          </p:nvPicPr>
          <p:blipFill>
            <a:blip r:embed="rId5" cstate="screen">
              <a:alphaModFix amt="2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2401" y="5558213"/>
              <a:ext cx="720000" cy="107013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 rot="3480000">
              <a:off x="7939205" y="5961836"/>
              <a:ext cx="133613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</a:rPr>
                <a:t>UK Led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2230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8E9D-D45F-4742-B71D-AFB2CD82E25E}" type="slidenum">
              <a:rPr lang="en-US"/>
              <a:pPr/>
              <a:t>15</a:t>
            </a:fld>
            <a:endParaRPr lang="en-US" sz="1000"/>
          </a:p>
        </p:txBody>
      </p:sp>
      <p:sp>
        <p:nvSpPr>
          <p:cNvPr id="466957" name="Rectangle 13"/>
          <p:cNvSpPr>
            <a:spLocks noGrp="1" noChangeArrowheads="1"/>
          </p:cNvSpPr>
          <p:nvPr>
            <p:ph type="title"/>
          </p:nvPr>
        </p:nvSpPr>
        <p:spPr>
          <a:xfrm>
            <a:off x="609600" y="-1524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 CP violation in </a:t>
            </a:r>
            <a:r>
              <a:rPr lang="en-US" dirty="0" err="1" smtClean="0">
                <a:latin typeface="Times New Roman" charset="0"/>
              </a:rPr>
              <a:t>B</a:t>
            </a:r>
            <a:r>
              <a:rPr lang="en-US" baseline="-25000" dirty="0" err="1" smtClean="0">
                <a:latin typeface="Times New Roman" charset="0"/>
              </a:rPr>
              <a:t>s</a:t>
            </a:r>
            <a:r>
              <a:rPr lang="en-US" dirty="0" smtClean="0">
                <a:latin typeface="Times New Roman" charset="0"/>
              </a:rPr>
              <a:t> mixing </a:t>
            </a:r>
            <a:endParaRPr lang="en-US" dirty="0"/>
          </a:p>
        </p:txBody>
      </p:sp>
      <p:pic>
        <p:nvPicPr>
          <p:cNvPr id="466970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883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6986" name="Text Box 4"/>
          <p:cNvSpPr txBox="1">
            <a:spLocks noChangeArrowheads="1"/>
          </p:cNvSpPr>
          <p:nvPr/>
        </p:nvSpPr>
        <p:spPr bwMode="auto">
          <a:xfrm>
            <a:off x="4251325" y="2165350"/>
            <a:ext cx="247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zh-CN" sz="1800">
                <a:ea typeface="宋体" charset="0"/>
                <a:cs typeface="宋体" charset="0"/>
              </a:rPr>
              <a:t> </a:t>
            </a:r>
          </a:p>
        </p:txBody>
      </p:sp>
      <p:grpSp>
        <p:nvGrpSpPr>
          <p:cNvPr id="7" name="Group 27"/>
          <p:cNvGrpSpPr>
            <a:grpSpLocks noChangeAspect="1"/>
          </p:cNvGrpSpPr>
          <p:nvPr/>
        </p:nvGrpSpPr>
        <p:grpSpPr bwMode="auto">
          <a:xfrm>
            <a:off x="323528" y="692696"/>
            <a:ext cx="3960000" cy="2292819"/>
            <a:chOff x="4320" y="2736"/>
            <a:chExt cx="1392" cy="806"/>
          </a:xfrm>
        </p:grpSpPr>
        <p:pic>
          <p:nvPicPr>
            <p:cNvPr id="8" name="Picture 28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2736"/>
              <a:ext cx="1344" cy="8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9" name="Rectangle 29"/>
            <p:cNvSpPr>
              <a:spLocks noChangeAspect="1" noChangeArrowheads="1"/>
            </p:cNvSpPr>
            <p:nvPr/>
          </p:nvSpPr>
          <p:spPr bwMode="auto">
            <a:xfrm>
              <a:off x="5616" y="2880"/>
              <a:ext cx="96" cy="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0" name="Rectangle 30"/>
            <p:cNvSpPr>
              <a:spLocks noChangeAspect="1" noChangeArrowheads="1"/>
            </p:cNvSpPr>
            <p:nvPr/>
          </p:nvSpPr>
          <p:spPr bwMode="auto">
            <a:xfrm>
              <a:off x="5616" y="3312"/>
              <a:ext cx="96" cy="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 sz="1800"/>
            </a:p>
          </p:txBody>
        </p:sp>
      </p:grpSp>
      <p:sp>
        <p:nvSpPr>
          <p:cNvPr id="19" name="Text Box 40"/>
          <p:cNvSpPr txBox="1">
            <a:spLocks noChangeArrowheads="1"/>
          </p:cNvSpPr>
          <p:nvPr/>
        </p:nvSpPr>
        <p:spPr bwMode="auto">
          <a:xfrm>
            <a:off x="251520" y="3140968"/>
            <a:ext cx="8892480" cy="676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en-US" sz="2200" dirty="0" smtClean="0">
                <a:solidFill>
                  <a:srgbClr val="000000"/>
                </a:solidFill>
              </a:rPr>
              <a:t>Observable CP violating phase </a:t>
            </a:r>
            <a:r>
              <a:rPr lang="en-US" sz="2200" dirty="0" smtClean="0">
                <a:solidFill>
                  <a:srgbClr val="000000"/>
                </a:solidFill>
                <a:latin typeface="Symbol" charset="0"/>
                <a:sym typeface="Symbol" charset="0"/>
              </a:rPr>
              <a:t></a:t>
            </a:r>
            <a:r>
              <a:rPr lang="en-US" sz="2200" baseline="-25000" dirty="0" smtClean="0">
                <a:solidFill>
                  <a:srgbClr val="000000"/>
                </a:solidFill>
                <a:latin typeface="Times New Roman"/>
                <a:cs typeface="Times New Roman"/>
                <a:sym typeface="Symbol" charset="0"/>
              </a:rPr>
              <a:t>s </a:t>
            </a:r>
            <a:r>
              <a:rPr lang="en-US" sz="2200" dirty="0" smtClean="0">
                <a:solidFill>
                  <a:srgbClr val="000000"/>
                </a:solidFill>
                <a:latin typeface="Times New Roman"/>
                <a:cs typeface="Times New Roman"/>
                <a:sym typeface="Symbol" charset="0"/>
              </a:rPr>
              <a:t>(analogous to sin2β in B</a:t>
            </a:r>
            <a:r>
              <a:rPr lang="en-US" sz="2200" baseline="30000" dirty="0" smtClean="0">
                <a:solidFill>
                  <a:srgbClr val="000000"/>
                </a:solidFill>
                <a:latin typeface="Times New Roman"/>
                <a:cs typeface="Times New Roman"/>
                <a:sym typeface="Symbol" charset="0"/>
              </a:rPr>
              <a:t>0</a:t>
            </a:r>
            <a:r>
              <a:rPr lang="en-US" sz="2200" dirty="0" smtClean="0">
                <a:solidFill>
                  <a:srgbClr val="000000"/>
                </a:solidFill>
                <a:latin typeface="Times New Roman"/>
                <a:cs typeface="Times New Roman"/>
                <a:sym typeface="Symbol" charset="0"/>
              </a:rPr>
              <a:t> case )</a:t>
            </a:r>
            <a:r>
              <a:rPr lang="en-US" sz="2200" dirty="0" smtClean="0">
                <a:solidFill>
                  <a:srgbClr val="000000"/>
                </a:solidFill>
                <a:cs typeface="Times New Roman" charset="0"/>
                <a:sym typeface="Symbol" charset="0"/>
              </a:rPr>
              <a:t>: </a:t>
            </a:r>
            <a:r>
              <a:rPr lang="en-US" sz="2200" dirty="0" smtClean="0">
                <a:solidFill>
                  <a:srgbClr val="000000"/>
                </a:solidFill>
              </a:rPr>
              <a:t>SM expectation </a:t>
            </a:r>
            <a:r>
              <a:rPr lang="en-US" sz="2200" dirty="0" smtClean="0">
                <a:solidFill>
                  <a:srgbClr val="000000"/>
                </a:solidFill>
                <a:latin typeface="Symbol" charset="0"/>
                <a:sym typeface="Symbol" charset="0"/>
              </a:rPr>
              <a:t></a:t>
            </a:r>
            <a:r>
              <a:rPr lang="en-US" sz="2200" baseline="-25000" dirty="0" smtClean="0">
                <a:solidFill>
                  <a:srgbClr val="000000"/>
                </a:solidFill>
                <a:cs typeface="Times New Roman" charset="0"/>
                <a:sym typeface="Symbol" charset="0"/>
              </a:rPr>
              <a:t>s</a:t>
            </a:r>
            <a:r>
              <a:rPr lang="en-US" sz="2200" dirty="0" smtClean="0">
                <a:solidFill>
                  <a:srgbClr val="000000"/>
                </a:solidFill>
                <a:sym typeface="Symbol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sym typeface="Symbol" charset="0"/>
              </a:rPr>
              <a:t> </a:t>
            </a:r>
            <a:r>
              <a:rPr lang="en-US" sz="2200" dirty="0" smtClean="0">
                <a:solidFill>
                  <a:srgbClr val="000000"/>
                </a:solidFill>
                <a:sym typeface="Symbol" charset="0"/>
              </a:rPr>
              <a:t>~ -0.036 rad. Can be enhanced in New Physics models</a:t>
            </a:r>
            <a:endParaRPr lang="en-US" sz="2200" dirty="0" smtClean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79793" y="6166307"/>
            <a:ext cx="18466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 smtClean="0">
                <a:solidFill>
                  <a:srgbClr val="000000"/>
                </a:solidFill>
              </a:rPr>
              <a:t> 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3861048"/>
            <a:ext cx="42484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Measured 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  <a:latin typeface="Symbol" charset="0"/>
                <a:sym typeface="Symbol" charset="0"/>
              </a:rPr>
              <a:t></a:t>
            </a:r>
            <a:r>
              <a:rPr lang="en-US" baseline="-25000" dirty="0" smtClean="0">
                <a:solidFill>
                  <a:srgbClr val="000000"/>
                </a:solidFill>
                <a:cs typeface="Times New Roman" charset="0"/>
                <a:sym typeface="Symbol" charset="0"/>
              </a:rPr>
              <a:t>s</a:t>
            </a:r>
            <a:r>
              <a:rPr lang="en-US" dirty="0" smtClean="0">
                <a:solidFill>
                  <a:srgbClr val="000000"/>
                </a:solidFill>
              </a:rPr>
              <a:t> in J</a:t>
            </a:r>
            <a:r>
              <a:rPr lang="en-US" dirty="0">
                <a:solidFill>
                  <a:srgbClr val="000000"/>
                </a:solidFill>
              </a:rPr>
              <a:t>/</a:t>
            </a:r>
            <a:r>
              <a:rPr lang="en-US" dirty="0" err="1">
                <a:solidFill>
                  <a:srgbClr val="000000"/>
                </a:solidFill>
              </a:rPr>
              <a:t>ψ</a:t>
            </a:r>
            <a:r>
              <a:rPr lang="en-US" dirty="0" err="1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ϕ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,J</a:t>
            </a:r>
            <a:r>
              <a:rPr lang="en-US" dirty="0">
                <a:solidFill>
                  <a:srgbClr val="000000"/>
                </a:solidFill>
              </a:rPr>
              <a:t>/</a:t>
            </a:r>
            <a:r>
              <a:rPr lang="en-US" dirty="0" err="1" smtClean="0">
                <a:solidFill>
                  <a:srgbClr val="000000"/>
                </a:solidFill>
              </a:rPr>
              <a:t>ψ</a:t>
            </a:r>
            <a:r>
              <a:rPr lang="en-US" dirty="0" smtClean="0">
                <a:solidFill>
                  <a:srgbClr val="000000"/>
                </a:solidFill>
              </a:rPr>
              <a:t>ππ modes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New measurement in </a:t>
            </a:r>
            <a:r>
              <a:rPr lang="en-US" dirty="0">
                <a:solidFill>
                  <a:srgbClr val="000000"/>
                </a:solidFill>
              </a:rPr>
              <a:t>J/</a:t>
            </a:r>
            <a:r>
              <a:rPr lang="en-US" dirty="0" err="1">
                <a:solidFill>
                  <a:srgbClr val="000000"/>
                </a:solidFill>
              </a:rPr>
              <a:t>ψ</a:t>
            </a:r>
            <a:r>
              <a:rPr lang="en-US" dirty="0">
                <a:solidFill>
                  <a:srgbClr val="000000"/>
                </a:solidFill>
              </a:rPr>
              <a:t>ππ </a:t>
            </a:r>
            <a:r>
              <a:rPr lang="en-US" dirty="0" smtClean="0">
                <a:solidFill>
                  <a:srgbClr val="000000"/>
                </a:solidFill>
              </a:rPr>
              <a:t>mode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0.070 ± 0.068 ± 0.008 rad (LHCb-Paper-2014-019)</a:t>
            </a:r>
          </a:p>
        </p:txBody>
      </p:sp>
      <p:pic>
        <p:nvPicPr>
          <p:cNvPr id="5" name="Picture 4" descr="mixing_plo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7383" y="1052736"/>
            <a:ext cx="3600000" cy="2177778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0152" y="2420888"/>
            <a:ext cx="1080000" cy="22477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52120" y="764704"/>
            <a:ext cx="24217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>
                <a:solidFill>
                  <a:srgbClr val="000000"/>
                </a:solidFill>
              </a:rPr>
              <a:t>New J. Phys.15 (2013) 053021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1520" y="5373216"/>
            <a:ext cx="4572000" cy="1107996"/>
          </a:xfrm>
          <a:prstGeom prst="rect">
            <a:avLst/>
          </a:prstGeom>
          <a:solidFill>
            <a:srgbClr val="FF8000"/>
          </a:solidFill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Update in J/</a:t>
            </a:r>
            <a:r>
              <a:rPr lang="en-US" dirty="0" err="1">
                <a:solidFill>
                  <a:srgbClr val="000000"/>
                </a:solidFill>
              </a:rPr>
              <a:t>ψ</a:t>
            </a:r>
            <a:r>
              <a:rPr lang="en-US" dirty="0" err="1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ϕ</a:t>
            </a:r>
            <a:r>
              <a:rPr lang="en-US" dirty="0">
                <a:solidFill>
                  <a:srgbClr val="000000"/>
                </a:solidFill>
              </a:rPr>
              <a:t> mode with </a:t>
            </a:r>
            <a:r>
              <a:rPr lang="en-US" dirty="0" smtClean="0">
                <a:solidFill>
                  <a:srgbClr val="000000"/>
                </a:solidFill>
              </a:rPr>
              <a:t>3 fb</a:t>
            </a:r>
            <a:r>
              <a:rPr lang="en-US" baseline="30000" dirty="0">
                <a:solidFill>
                  <a:srgbClr val="000000"/>
                </a:solidFill>
              </a:rPr>
              <a:t>-1 </a:t>
            </a:r>
            <a:r>
              <a:rPr lang="en-US" dirty="0">
                <a:solidFill>
                  <a:srgbClr val="000000"/>
                </a:solidFill>
              </a:rPr>
              <a:t>coming soon precision ~ </a:t>
            </a:r>
            <a:r>
              <a:rPr lang="en-US" dirty="0" smtClean="0">
                <a:solidFill>
                  <a:srgbClr val="000000"/>
                </a:solidFill>
              </a:rPr>
              <a:t>0.05 rad level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Run 2 precision ~ 0.015 rad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8037875" y="-16917"/>
            <a:ext cx="720000" cy="1336131"/>
            <a:chOff x="8172401" y="5509214"/>
            <a:chExt cx="720000" cy="1336131"/>
          </a:xfrm>
        </p:grpSpPr>
        <p:pic>
          <p:nvPicPr>
            <p:cNvPr id="20" name="Picture 19" descr="images.jpg"/>
            <p:cNvPicPr>
              <a:picLocks noChangeAspect="1"/>
            </p:cNvPicPr>
            <p:nvPr/>
          </p:nvPicPr>
          <p:blipFill>
            <a:blip r:embed="rId7" cstate="screen">
              <a:alphaModFix amt="2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2401" y="5558213"/>
              <a:ext cx="720000" cy="1070131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 rot="3480000">
              <a:off x="7939205" y="5961836"/>
              <a:ext cx="133613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</a:rPr>
                <a:t>UK Led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3" name="Picture 12" descr="DGs_versus_phis_July2014_unofficial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4000" y="3931667"/>
            <a:ext cx="4320000" cy="292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776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kg_phiphi_DATA1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52936"/>
            <a:ext cx="3960000" cy="3855239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8E9D-D45F-4742-B71D-AFB2CD82E25E}" type="slidenum">
              <a:rPr lang="en-US"/>
              <a:pPr/>
              <a:t>16</a:t>
            </a:fld>
            <a:endParaRPr lang="en-US" sz="1000"/>
          </a:p>
        </p:txBody>
      </p:sp>
      <p:sp>
        <p:nvSpPr>
          <p:cNvPr id="466957" name="Rectangle 13"/>
          <p:cNvSpPr>
            <a:spLocks noGrp="1" noChangeArrowheads="1"/>
          </p:cNvSpPr>
          <p:nvPr>
            <p:ph type="title"/>
          </p:nvPr>
        </p:nvSpPr>
        <p:spPr>
          <a:xfrm>
            <a:off x="609600" y="-1524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 CP violation in </a:t>
            </a:r>
            <a:r>
              <a:rPr lang="en-US" dirty="0" err="1" smtClean="0">
                <a:latin typeface="Times New Roman" charset="0"/>
              </a:rPr>
              <a:t>B</a:t>
            </a:r>
            <a:r>
              <a:rPr lang="en-US" baseline="-25000" dirty="0" err="1" smtClean="0">
                <a:latin typeface="Times New Roman" charset="0"/>
              </a:rPr>
              <a:t>s</a:t>
            </a:r>
            <a:r>
              <a:rPr lang="en-US" dirty="0" err="1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err="1" smtClean="0">
                <a:latin typeface="Lucida Grande"/>
                <a:ea typeface="Lucida Grande"/>
                <a:cs typeface="Lucida Grande"/>
                <a:sym typeface="Wingdings"/>
              </a:rPr>
              <a:t>ϕϕ</a:t>
            </a:r>
            <a:r>
              <a:rPr lang="en-US" dirty="0" smtClean="0">
                <a:latin typeface="Times New Roman" charset="0"/>
              </a:rPr>
              <a:t> </a:t>
            </a:r>
            <a:endParaRPr lang="en-US" dirty="0"/>
          </a:p>
        </p:txBody>
      </p:sp>
      <p:pic>
        <p:nvPicPr>
          <p:cNvPr id="466970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883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3" descr="52200101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0" y="908720"/>
            <a:ext cx="4464000" cy="217476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399914" y="1124744"/>
            <a:ext cx="494237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0000"/>
                </a:solidFill>
              </a:rPr>
              <a:t>Gluonic</a:t>
            </a:r>
            <a:r>
              <a:rPr lang="en-US" sz="2400" dirty="0" smtClean="0">
                <a:solidFill>
                  <a:srgbClr val="000000"/>
                </a:solidFill>
              </a:rPr>
              <a:t> penguin decay</a:t>
            </a:r>
          </a:p>
          <a:p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Standard Model cancellation </a:t>
            </a:r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dirty="0" smtClean="0">
                <a:solidFill>
                  <a:srgbClr val="000000"/>
                </a:solidFill>
              </a:rPr>
              <a:t>between </a:t>
            </a:r>
            <a:r>
              <a:rPr lang="en-US" sz="2400" dirty="0">
                <a:solidFill>
                  <a:srgbClr val="000000"/>
                </a:solidFill>
              </a:rPr>
              <a:t>decay + mixing phases  </a:t>
            </a:r>
            <a:r>
              <a:rPr lang="en-US" sz="2400" dirty="0" err="1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ϕ</a:t>
            </a:r>
            <a:r>
              <a:rPr lang="en-US" sz="2400" baseline="-25000" dirty="0" err="1" smtClean="0">
                <a:solidFill>
                  <a:srgbClr val="000000"/>
                </a:solidFill>
              </a:rPr>
              <a:t>s</a:t>
            </a:r>
            <a:r>
              <a:rPr lang="en-US" sz="2400" baseline="30000" dirty="0" err="1" smtClean="0">
                <a:solidFill>
                  <a:srgbClr val="000000"/>
                </a:solidFill>
              </a:rPr>
              <a:t>eff</a:t>
            </a:r>
            <a:r>
              <a:rPr lang="en-US" sz="2400" dirty="0" smtClean="0">
                <a:solidFill>
                  <a:srgbClr val="000000"/>
                </a:solidFill>
              </a:rPr>
              <a:t>  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is </a:t>
            </a:r>
            <a:r>
              <a:rPr lang="en-US" sz="2400" dirty="0">
                <a:solidFill>
                  <a:srgbClr val="000000"/>
                </a:solidFill>
              </a:rPr>
              <a:t>negligible. </a:t>
            </a:r>
          </a:p>
          <a:p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1082973" y="3605510"/>
            <a:ext cx="247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zh-CN" sz="1800"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56751" y="4221088"/>
            <a:ext cx="493222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Result consistent with Standard Model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Already interesting sensitivity reached for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flagship upgrade precision measurement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923928" y="6021288"/>
            <a:ext cx="3152526" cy="430887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LHCB-PAPER-2014-</a:t>
            </a:r>
            <a:r>
              <a:rPr lang="en-US" dirty="0" smtClean="0">
                <a:solidFill>
                  <a:schemeClr val="tx1"/>
                </a:solidFill>
              </a:rPr>
              <a:t>026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936" y="3501008"/>
            <a:ext cx="4392000" cy="378776"/>
          </a:xfrm>
          <a:prstGeom prst="rect">
            <a:avLst/>
          </a:prstGeom>
          <a:solidFill>
            <a:srgbClr val="FF6600"/>
          </a:solidFill>
        </p:spPr>
      </p:pic>
      <p:grpSp>
        <p:nvGrpSpPr>
          <p:cNvPr id="12" name="Group 11"/>
          <p:cNvGrpSpPr/>
          <p:nvPr/>
        </p:nvGrpSpPr>
        <p:grpSpPr>
          <a:xfrm>
            <a:off x="8028384" y="188640"/>
            <a:ext cx="720000" cy="1336131"/>
            <a:chOff x="8172401" y="5509214"/>
            <a:chExt cx="720000" cy="1336131"/>
          </a:xfrm>
        </p:grpSpPr>
        <p:pic>
          <p:nvPicPr>
            <p:cNvPr id="13" name="Picture 12" descr="images.jpg"/>
            <p:cNvPicPr>
              <a:picLocks noChangeAspect="1"/>
            </p:cNvPicPr>
            <p:nvPr/>
          </p:nvPicPr>
          <p:blipFill>
            <a:blip r:embed="rId7" cstate="screen">
              <a:alphaModFix amt="2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2401" y="5558213"/>
              <a:ext cx="720000" cy="1070131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 rot="3480000">
              <a:off x="7939205" y="5961836"/>
              <a:ext cx="133613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</a:rPr>
                <a:t>UK Led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0371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8E9D-D45F-4742-B71D-AFB2CD82E25E}" type="slidenum">
              <a:rPr lang="en-US"/>
              <a:pPr/>
              <a:t>17</a:t>
            </a:fld>
            <a:endParaRPr lang="en-US" sz="1000"/>
          </a:p>
        </p:txBody>
      </p:sp>
      <p:sp>
        <p:nvSpPr>
          <p:cNvPr id="466957" name="Rectangle 13"/>
          <p:cNvSpPr>
            <a:spLocks noGrp="1" noChangeArrowheads="1"/>
          </p:cNvSpPr>
          <p:nvPr>
            <p:ph type="title"/>
          </p:nvPr>
        </p:nvSpPr>
        <p:spPr>
          <a:xfrm>
            <a:off x="609600" y="-1524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 Charm</a:t>
            </a:r>
            <a:endParaRPr lang="en-US" dirty="0"/>
          </a:p>
        </p:txBody>
      </p:sp>
      <p:pic>
        <p:nvPicPr>
          <p:cNvPr id="466970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883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353" y="764704"/>
            <a:ext cx="85089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Wide program in charm rare decays and CP violation searches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Huge statistics allowing huge progress e.g. CP violation in Charm mixing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Diamond 11"/>
          <p:cNvSpPr/>
          <p:nvPr/>
        </p:nvSpPr>
        <p:spPr bwMode="auto">
          <a:xfrm>
            <a:off x="6948264" y="4797152"/>
            <a:ext cx="45719" cy="45719"/>
          </a:xfrm>
          <a:prstGeom prst="diamon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75656" y="6018709"/>
            <a:ext cx="6110696" cy="769441"/>
          </a:xfrm>
          <a:prstGeom prst="rect">
            <a:avLst/>
          </a:prstGeom>
          <a:solidFill>
            <a:srgbClr val="FF80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Run 2: higher cross-section and improved trigger </a:t>
            </a:r>
            <a:r>
              <a:rPr lang="en-US" dirty="0">
                <a:solidFill>
                  <a:srgbClr val="000000"/>
                </a:solidFill>
              </a:rPr>
              <a:t>!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Reach interesting precision: SM expect A</a:t>
            </a:r>
            <a:r>
              <a:rPr lang="en-US" baseline="-25000" dirty="0" smtClean="0">
                <a:solidFill>
                  <a:srgbClr val="000000"/>
                </a:solidFill>
              </a:rPr>
              <a:t>Γ</a:t>
            </a:r>
            <a:r>
              <a:rPr lang="en-US" dirty="0" smtClean="0">
                <a:solidFill>
                  <a:srgbClr val="000000"/>
                </a:solidFill>
              </a:rPr>
              <a:t> ~ O(10</a:t>
            </a:r>
            <a:r>
              <a:rPr lang="en-US" baseline="30000" dirty="0" smtClean="0">
                <a:solidFill>
                  <a:srgbClr val="000000"/>
                </a:solidFill>
              </a:rPr>
              <a:t>-4</a:t>
            </a:r>
            <a:r>
              <a:rPr lang="en-US" dirty="0" smtClean="0">
                <a:solidFill>
                  <a:srgbClr val="000000"/>
                </a:solidFill>
              </a:rPr>
              <a:t>) 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253775" y="0"/>
            <a:ext cx="720000" cy="1336131"/>
            <a:chOff x="8172401" y="5509214"/>
            <a:chExt cx="720000" cy="1336131"/>
          </a:xfrm>
        </p:grpSpPr>
        <p:pic>
          <p:nvPicPr>
            <p:cNvPr id="23" name="Picture 22" descr="images.jpg"/>
            <p:cNvPicPr>
              <a:picLocks noChangeAspect="1"/>
            </p:cNvPicPr>
            <p:nvPr/>
          </p:nvPicPr>
          <p:blipFill>
            <a:blip r:embed="rId4" cstate="screen">
              <a:alphaModFix amt="2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2401" y="5558213"/>
              <a:ext cx="720000" cy="1070131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 rot="3480000">
              <a:off x="7939205" y="5961836"/>
              <a:ext cx="133613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</a:rPr>
                <a:t>UK Led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</p:grpSp>
      <p:pic>
        <p:nvPicPr>
          <p:cNvPr id="2" name="Picture 1" descr="a_gamma_31aug13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104" y="3140968"/>
            <a:ext cx="2880000" cy="2891672"/>
          </a:xfrm>
          <a:prstGeom prst="rect">
            <a:avLst/>
          </a:prstGeom>
        </p:spPr>
      </p:pic>
      <p:pic>
        <p:nvPicPr>
          <p:cNvPr id="3" name="Picture 2" descr="deltaACP_AGamma_fit_May2014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3068960"/>
            <a:ext cx="4788000" cy="2967563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28800"/>
            <a:ext cx="3852000" cy="269049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88840"/>
            <a:ext cx="3600000" cy="23171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0" y="1628800"/>
            <a:ext cx="305324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00" dirty="0">
                <a:solidFill>
                  <a:srgbClr val="000000"/>
                </a:solidFill>
              </a:rPr>
              <a:t>Phys. Rev. Lett.112 (2014) </a:t>
            </a:r>
            <a:r>
              <a:rPr lang="hu-HU" sz="1600" dirty="0" smtClean="0">
                <a:solidFill>
                  <a:srgbClr val="000000"/>
                </a:solidFill>
              </a:rPr>
              <a:t>041801</a:t>
            </a:r>
          </a:p>
          <a:p>
            <a:r>
              <a:rPr lang="hu-HU" sz="1600" dirty="0" smtClean="0">
                <a:solidFill>
                  <a:srgbClr val="000000"/>
                </a:solidFill>
              </a:rPr>
              <a:t>1fb</a:t>
            </a:r>
            <a:r>
              <a:rPr lang="hu-HU" sz="1600" baseline="30000" dirty="0" smtClean="0">
                <a:solidFill>
                  <a:srgbClr val="000000"/>
                </a:solidFill>
              </a:rPr>
              <a:t>-1</a:t>
            </a:r>
            <a:r>
              <a:rPr lang="hu-HU" sz="1600" dirty="0" smtClean="0">
                <a:solidFill>
                  <a:srgbClr val="000000"/>
                </a:solidFill>
              </a:rPr>
              <a:t> result. 3fb</a:t>
            </a:r>
            <a:r>
              <a:rPr lang="hu-HU" sz="1600" baseline="30000" dirty="0" smtClean="0">
                <a:solidFill>
                  <a:srgbClr val="000000"/>
                </a:solidFill>
              </a:rPr>
              <a:t>-1 </a:t>
            </a:r>
            <a:r>
              <a:rPr lang="hu-HU" sz="1600" dirty="0" smtClean="0">
                <a:solidFill>
                  <a:srgbClr val="000000"/>
                </a:solidFill>
              </a:rPr>
              <a:t>update to come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44208" y="6788150"/>
            <a:ext cx="1846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64088" y="2348880"/>
            <a:ext cx="3065200" cy="76944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LHCb</a:t>
            </a:r>
            <a:r>
              <a:rPr lang="en-US" dirty="0" smtClean="0">
                <a:solidFill>
                  <a:srgbClr val="000000"/>
                </a:solidFill>
              </a:rPr>
              <a:t> 4 times better than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World average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72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8E9D-D45F-4742-B71D-AFB2CD82E25E}" type="slidenum">
              <a:rPr lang="en-US"/>
              <a:pPr/>
              <a:t>18</a:t>
            </a:fld>
            <a:endParaRPr lang="en-US" sz="1000"/>
          </a:p>
        </p:txBody>
      </p:sp>
      <p:sp>
        <p:nvSpPr>
          <p:cNvPr id="466957" name="Rectangle 13"/>
          <p:cNvSpPr>
            <a:spLocks noGrp="1" noChangeArrowheads="1"/>
          </p:cNvSpPr>
          <p:nvPr>
            <p:ph type="title"/>
          </p:nvPr>
        </p:nvSpPr>
        <p:spPr>
          <a:xfrm>
            <a:off x="609600" y="-1524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 B</a:t>
            </a:r>
            <a:r>
              <a:rPr lang="en-US" baseline="30000" dirty="0" smtClean="0">
                <a:latin typeface="Times New Roman" charset="0"/>
              </a:rPr>
              <a:t>0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latin typeface="Times New Roman"/>
                <a:ea typeface="Wingdings"/>
                <a:cs typeface="Times New Roman"/>
                <a:sym typeface="Wingdings"/>
              </a:rPr>
              <a:t>K</a:t>
            </a:r>
            <a:r>
              <a:rPr lang="en-US" baseline="30000" dirty="0" smtClean="0">
                <a:latin typeface="Times New Roman"/>
                <a:ea typeface="Wingdings"/>
                <a:cs typeface="Times New Roman"/>
                <a:sym typeface="Wingdings"/>
              </a:rPr>
              <a:t>*</a:t>
            </a:r>
            <a:r>
              <a:rPr lang="en-US" dirty="0" err="1" smtClean="0">
                <a:latin typeface="Wingdings"/>
                <a:ea typeface="Wingdings"/>
                <a:cs typeface="Wingdings"/>
                <a:sym typeface="Wingdings"/>
              </a:rPr>
              <a:t>μ</a:t>
            </a:r>
            <a:r>
              <a:rPr lang="en-US" baseline="30000" dirty="0" err="1" smtClean="0">
                <a:latin typeface="Times New Roman"/>
                <a:ea typeface="Wingdings"/>
                <a:cs typeface="Times New Roman"/>
                <a:sym typeface="Wingdings"/>
              </a:rPr>
              <a:t>+</a:t>
            </a:r>
            <a:r>
              <a:rPr lang="en-US" dirty="0" err="1" smtClean="0">
                <a:latin typeface="Lucida Grande"/>
                <a:ea typeface="Lucida Grande"/>
                <a:cs typeface="Lucida Grande"/>
                <a:sym typeface="Wingdings"/>
              </a:rPr>
              <a:t>μ</a:t>
            </a:r>
            <a:r>
              <a:rPr lang="en-US" baseline="30000" dirty="0" smtClean="0">
                <a:latin typeface="Lucida Grande"/>
                <a:ea typeface="Lucida Grande"/>
                <a:cs typeface="Lucida Grande"/>
                <a:sym typeface="Wingdings"/>
              </a:rPr>
              <a:t>-</a:t>
            </a:r>
            <a:r>
              <a:rPr lang="en-US" dirty="0" smtClean="0">
                <a:latin typeface="Times New Roman" charset="0"/>
              </a:rPr>
              <a:t> and friends </a:t>
            </a:r>
            <a:endParaRPr lang="en-US" dirty="0"/>
          </a:p>
        </p:txBody>
      </p:sp>
      <p:pic>
        <p:nvPicPr>
          <p:cNvPr id="466970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883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6986" name="Text Box 4"/>
          <p:cNvSpPr txBox="1">
            <a:spLocks noChangeArrowheads="1"/>
          </p:cNvSpPr>
          <p:nvPr/>
        </p:nvSpPr>
        <p:spPr bwMode="auto">
          <a:xfrm>
            <a:off x="4251325" y="2165350"/>
            <a:ext cx="247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zh-CN" sz="1800">
                <a:ea typeface="宋体" charset="0"/>
                <a:cs typeface="宋体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4" y="3545848"/>
            <a:ext cx="4680000" cy="3352500"/>
          </a:xfrm>
          <a:prstGeom prst="rect">
            <a:avLst/>
          </a:prstGeom>
        </p:spPr>
      </p:pic>
      <p:pic>
        <p:nvPicPr>
          <p:cNvPr id="6" name="Picture 5" descr="52200003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80728"/>
            <a:ext cx="3456000" cy="26772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5776" y="4710410"/>
            <a:ext cx="1800000" cy="531544"/>
          </a:xfrm>
          <a:prstGeom prst="rect">
            <a:avLst/>
          </a:prstGeom>
          <a:solidFill>
            <a:srgbClr val="FF6600"/>
          </a:solidFill>
        </p:spPr>
      </p:pic>
      <p:sp>
        <p:nvSpPr>
          <p:cNvPr id="7" name="TextBox 6"/>
          <p:cNvSpPr txBox="1"/>
          <p:nvPr/>
        </p:nvSpPr>
        <p:spPr>
          <a:xfrm>
            <a:off x="3635896" y="1268760"/>
            <a:ext cx="527689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B</a:t>
            </a:r>
            <a:r>
              <a:rPr lang="en-US" baseline="30000" dirty="0" smtClean="0">
                <a:solidFill>
                  <a:srgbClr val="000000"/>
                </a:solidFill>
              </a:rPr>
              <a:t>0</a:t>
            </a:r>
            <a:r>
              <a:rPr lang="en-US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olidFill>
                  <a:srgbClr val="000000"/>
                </a:solidFill>
              </a:rPr>
              <a:t> K*</a:t>
            </a:r>
            <a:r>
              <a:rPr lang="en-US" dirty="0" err="1" smtClean="0">
                <a:solidFill>
                  <a:srgbClr val="000000"/>
                </a:solidFill>
              </a:rPr>
              <a:t>μμ</a:t>
            </a:r>
            <a:r>
              <a:rPr lang="en-US" dirty="0" smtClean="0">
                <a:solidFill>
                  <a:srgbClr val="000000"/>
                </a:solidFill>
              </a:rPr>
              <a:t> and similar rare decays gives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access to wide range of observables sensitive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 each sensitive to different NP effects 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0" y="2564904"/>
            <a:ext cx="4406996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Discrepancy for P5’ observable using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1fb</a:t>
            </a:r>
            <a:r>
              <a:rPr lang="en-US" baseline="30000" dirty="0" smtClean="0">
                <a:solidFill>
                  <a:srgbClr val="000000"/>
                </a:solidFill>
              </a:rPr>
              <a:t>-1</a:t>
            </a:r>
            <a:r>
              <a:rPr lang="en-US" dirty="0" smtClean="0">
                <a:solidFill>
                  <a:srgbClr val="000000"/>
                </a:solidFill>
              </a:rPr>
              <a:t> of data compared to expectation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3.7 </a:t>
            </a:r>
            <a:r>
              <a:rPr lang="en-US" dirty="0" err="1" smtClean="0">
                <a:solidFill>
                  <a:srgbClr val="000000"/>
                </a:solidFill>
              </a:rPr>
              <a:t>σ</a:t>
            </a:r>
            <a:r>
              <a:rPr lang="en-US" dirty="0" smtClean="0">
                <a:solidFill>
                  <a:srgbClr val="000000"/>
                </a:solidFill>
              </a:rPr>
              <a:t> local significance (probability</a:t>
            </a:r>
          </a:p>
          <a:p>
            <a:r>
              <a:rPr lang="en-US" dirty="0">
                <a:solidFill>
                  <a:srgbClr val="000000"/>
                </a:solidFill>
              </a:rPr>
              <a:t>probability that at least one bin 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varies </a:t>
            </a:r>
            <a:r>
              <a:rPr lang="en-US" dirty="0">
                <a:solidFill>
                  <a:srgbClr val="000000"/>
                </a:solidFill>
              </a:rPr>
              <a:t>by this much </a:t>
            </a:r>
            <a:r>
              <a:rPr lang="en-US" dirty="0" smtClean="0">
                <a:solidFill>
                  <a:srgbClr val="000000"/>
                </a:solidFill>
              </a:rPr>
              <a:t>is 0.5 %)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88024" y="5035004"/>
            <a:ext cx="3557384" cy="1107996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Update with 3 fb</a:t>
            </a:r>
            <a:r>
              <a:rPr lang="en-US" baseline="30000" dirty="0" smtClean="0">
                <a:solidFill>
                  <a:srgbClr val="000000"/>
                </a:solidFill>
              </a:rPr>
              <a:t>-1</a:t>
            </a:r>
            <a:r>
              <a:rPr lang="en-US" dirty="0" smtClean="0">
                <a:solidFill>
                  <a:srgbClr val="000000"/>
                </a:solidFill>
              </a:rPr>
              <a:t> soon. How </a:t>
            </a:r>
          </a:p>
          <a:p>
            <a:r>
              <a:rPr lang="en-US" dirty="0">
                <a:solidFill>
                  <a:srgbClr val="000000"/>
                </a:solidFill>
              </a:rPr>
              <a:t>w</a:t>
            </a:r>
            <a:r>
              <a:rPr lang="en-US" dirty="0" smtClean="0">
                <a:solidFill>
                  <a:srgbClr val="000000"/>
                </a:solidFill>
              </a:rPr>
              <a:t>ill this evolve with more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data with Run 2 </a:t>
            </a:r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179512" y="6509797"/>
            <a:ext cx="30456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00" dirty="0">
                <a:solidFill>
                  <a:schemeClr val="tx1"/>
                </a:solidFill>
              </a:rPr>
              <a:t>Phys. Rev. Lett.111 (2013) 191801</a:t>
            </a:r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037875" y="7466"/>
            <a:ext cx="720000" cy="1336131"/>
            <a:chOff x="8172401" y="5509214"/>
            <a:chExt cx="720000" cy="1336131"/>
          </a:xfrm>
        </p:grpSpPr>
        <p:pic>
          <p:nvPicPr>
            <p:cNvPr id="17" name="Picture 16" descr="images.jpg"/>
            <p:cNvPicPr>
              <a:picLocks noChangeAspect="1"/>
            </p:cNvPicPr>
            <p:nvPr/>
          </p:nvPicPr>
          <p:blipFill>
            <a:blip r:embed="rId7" cstate="screen">
              <a:alphaModFix amt="2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2401" y="5558213"/>
              <a:ext cx="720000" cy="1070131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 rot="3480000">
              <a:off x="7939205" y="5961836"/>
              <a:ext cx="133613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</a:rPr>
                <a:t>UK Led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1698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1752932"/>
            <a:ext cx="3600000" cy="3542857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8E9D-D45F-4742-B71D-AFB2CD82E25E}" type="slidenum">
              <a:rPr lang="en-US"/>
              <a:pPr/>
              <a:t>19</a:t>
            </a:fld>
            <a:endParaRPr lang="en-US" sz="1000"/>
          </a:p>
        </p:txBody>
      </p:sp>
      <p:sp>
        <p:nvSpPr>
          <p:cNvPr id="466957" name="Rectangle 13"/>
          <p:cNvSpPr>
            <a:spLocks noGrp="1" noChangeArrowheads="1"/>
          </p:cNvSpPr>
          <p:nvPr>
            <p:ph type="title"/>
          </p:nvPr>
        </p:nvSpPr>
        <p:spPr>
          <a:xfrm>
            <a:off x="609600" y="-1524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 B</a:t>
            </a:r>
            <a:r>
              <a:rPr lang="en-US" baseline="30000" dirty="0" smtClean="0">
                <a:latin typeface="Times New Roman" charset="0"/>
              </a:rPr>
              <a:t>0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latin typeface="Times New Roman"/>
                <a:ea typeface="Wingdings"/>
                <a:cs typeface="Times New Roman"/>
                <a:sym typeface="Wingdings"/>
              </a:rPr>
              <a:t>K</a:t>
            </a:r>
            <a:r>
              <a:rPr lang="en-US" baseline="30000" dirty="0" smtClean="0">
                <a:latin typeface="Times New Roman"/>
                <a:ea typeface="Wingdings"/>
                <a:cs typeface="Times New Roman"/>
                <a:sym typeface="Wingdings"/>
              </a:rPr>
              <a:t>*</a:t>
            </a:r>
            <a:r>
              <a:rPr lang="en-US" dirty="0" err="1" smtClean="0">
                <a:latin typeface="Wingdings"/>
                <a:ea typeface="Wingdings"/>
                <a:cs typeface="Wingdings"/>
                <a:sym typeface="Wingdings"/>
              </a:rPr>
              <a:t>μ</a:t>
            </a:r>
            <a:r>
              <a:rPr lang="en-US" baseline="30000" dirty="0" err="1" smtClean="0">
                <a:latin typeface="Times New Roman"/>
                <a:ea typeface="Wingdings"/>
                <a:cs typeface="Times New Roman"/>
                <a:sym typeface="Wingdings"/>
              </a:rPr>
              <a:t>+</a:t>
            </a:r>
            <a:r>
              <a:rPr lang="en-US" dirty="0" err="1" smtClean="0">
                <a:latin typeface="Lucida Grande"/>
                <a:ea typeface="Lucida Grande"/>
                <a:cs typeface="Lucida Grande"/>
                <a:sym typeface="Wingdings"/>
              </a:rPr>
              <a:t>μ</a:t>
            </a:r>
            <a:r>
              <a:rPr lang="en-US" baseline="30000" dirty="0" smtClean="0">
                <a:latin typeface="Lucida Grande"/>
                <a:ea typeface="Lucida Grande"/>
                <a:cs typeface="Lucida Grande"/>
                <a:sym typeface="Wingdings"/>
              </a:rPr>
              <a:t>-</a:t>
            </a:r>
            <a:r>
              <a:rPr lang="en-US" dirty="0" smtClean="0">
                <a:latin typeface="Times New Roman" charset="0"/>
              </a:rPr>
              <a:t> and friends </a:t>
            </a:r>
            <a:endParaRPr lang="en-US" dirty="0"/>
          </a:p>
        </p:txBody>
      </p:sp>
      <p:pic>
        <p:nvPicPr>
          <p:cNvPr id="466970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883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3528" y="2132856"/>
            <a:ext cx="467365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Descotes-Genon</a:t>
            </a:r>
            <a:r>
              <a:rPr lang="en-US" dirty="0" smtClean="0">
                <a:solidFill>
                  <a:srgbClr val="000000"/>
                </a:solidFill>
              </a:rPr>
              <a:t> et al perform global fit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4.5σ discrepancy from SM ?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[PRD 88 074002 (2013)]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3528" y="3501008"/>
            <a:ext cx="499572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Altmannshofer</a:t>
            </a:r>
            <a:r>
              <a:rPr lang="en-US" dirty="0" smtClean="0">
                <a:solidFill>
                  <a:srgbClr val="000000"/>
                </a:solidFill>
              </a:rPr>
              <a:t> and Straub 3σ discrepancy. </a:t>
            </a:r>
          </a:p>
          <a:p>
            <a:r>
              <a:rPr lang="en-US" dirty="0" err="1">
                <a:solidFill>
                  <a:srgbClr val="000000"/>
                </a:solidFill>
              </a:rPr>
              <a:t>F</a:t>
            </a:r>
            <a:r>
              <a:rPr lang="en-US" dirty="0" err="1" smtClean="0">
                <a:solidFill>
                  <a:srgbClr val="000000"/>
                </a:solidFill>
              </a:rPr>
              <a:t>lavour</a:t>
            </a:r>
            <a:r>
              <a:rPr lang="en-US" dirty="0" smtClean="0">
                <a:solidFill>
                  <a:srgbClr val="000000"/>
                </a:solidFill>
              </a:rPr>
              <a:t>  changing Z’ boson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 [EPJC 74 2646 (2013)]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3528" y="5157192"/>
            <a:ext cx="87767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The size of form factor power corrections is </a:t>
            </a:r>
            <a:r>
              <a:rPr lang="en-US" dirty="0" smtClean="0">
                <a:solidFill>
                  <a:srgbClr val="000000"/>
                </a:solidFill>
              </a:rPr>
              <a:t>currently under extensive study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within phenomenology community (e.g. </a:t>
            </a:r>
            <a:r>
              <a:rPr lang="en-US" smtClean="0">
                <a:solidFill>
                  <a:srgbClr val="000000"/>
                </a:solidFill>
              </a:rPr>
              <a:t>Jaeger et al, JHEP05(2013)043)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3528" y="908720"/>
            <a:ext cx="8640960" cy="769441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Result attracted a lot of theory attention, range of interpretations – QCD related or New Physics 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3528" y="6084714"/>
            <a:ext cx="790972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Zwicky</a:t>
            </a:r>
            <a:r>
              <a:rPr lang="en-US" dirty="0" smtClean="0">
                <a:solidFill>
                  <a:srgbClr val="000000"/>
                </a:solidFill>
              </a:rPr>
              <a:t>/Lyon (arXiv</a:t>
            </a:r>
            <a:r>
              <a:rPr lang="en-US" dirty="0">
                <a:solidFill>
                  <a:srgbClr val="000000"/>
                </a:solidFill>
              </a:rPr>
              <a:t>:</a:t>
            </a:r>
            <a:r>
              <a:rPr lang="en-US" dirty="0" smtClean="0">
                <a:solidFill>
                  <a:srgbClr val="000000"/>
                </a:solidFill>
              </a:rPr>
              <a:t>1406.0566) Anomaly related to discrepancies </a:t>
            </a:r>
          </a:p>
          <a:p>
            <a:r>
              <a:rPr lang="en-US" dirty="0">
                <a:solidFill>
                  <a:srgbClr val="000000"/>
                </a:solidFill>
              </a:rPr>
              <a:t>i</a:t>
            </a:r>
            <a:r>
              <a:rPr lang="en-US" dirty="0" smtClean="0">
                <a:solidFill>
                  <a:srgbClr val="000000"/>
                </a:solidFill>
              </a:rPr>
              <a:t>n B</a:t>
            </a:r>
            <a:r>
              <a:rPr lang="en-US" baseline="30000" dirty="0" smtClean="0">
                <a:solidFill>
                  <a:srgbClr val="000000"/>
                </a:solidFill>
              </a:rPr>
              <a:t>+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err="1" smtClean="0">
                <a:solidFill>
                  <a:srgbClr val="000000"/>
                </a:solidFill>
                <a:sym typeface="Wingdings"/>
              </a:rPr>
              <a:t>K</a:t>
            </a:r>
            <a:r>
              <a:rPr lang="en-US" baseline="30000" dirty="0" err="1" smtClean="0">
                <a:solidFill>
                  <a:srgbClr val="000000"/>
                </a:solidFill>
                <a:sym typeface="Wingdings"/>
              </a:rPr>
              <a:t>+</a:t>
            </a:r>
            <a:r>
              <a:rPr lang="en-US" dirty="0" err="1" smtClean="0">
                <a:solidFill>
                  <a:srgbClr val="000000"/>
                </a:solidFill>
                <a:sym typeface="Wingdings"/>
              </a:rPr>
              <a:t>μμ</a:t>
            </a:r>
            <a:r>
              <a:rPr lang="en-US" dirty="0" smtClean="0">
                <a:solidFill>
                  <a:srgbClr val="000000"/>
                </a:solidFill>
              </a:rPr>
              <a:t> at high q</a:t>
            </a:r>
            <a:r>
              <a:rPr lang="en-US" baseline="30000" dirty="0" smtClean="0">
                <a:solidFill>
                  <a:srgbClr val="000000"/>
                </a:solidFill>
              </a:rPr>
              <a:t>2 </a:t>
            </a:r>
            <a:r>
              <a:rPr lang="en-US" dirty="0" smtClean="0">
                <a:solidFill>
                  <a:srgbClr val="000000"/>
                </a:solidFill>
              </a:rPr>
              <a:t>?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750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8E9D-D45F-4742-B71D-AFB2CD82E25E}" type="slidenum">
              <a:rPr lang="en-US"/>
              <a:pPr/>
              <a:t>2</a:t>
            </a:fld>
            <a:endParaRPr lang="en-US" sz="1000"/>
          </a:p>
        </p:txBody>
      </p:sp>
      <p:sp>
        <p:nvSpPr>
          <p:cNvPr id="466957" name="Rectangle 13"/>
          <p:cNvSpPr>
            <a:spLocks noGrp="1" noChangeArrowheads="1"/>
          </p:cNvSpPr>
          <p:nvPr>
            <p:ph type="title"/>
          </p:nvPr>
        </p:nvSpPr>
        <p:spPr>
          <a:xfrm>
            <a:off x="609600" y="-1524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Outline </a:t>
            </a:r>
            <a:endParaRPr lang="en-US" dirty="0"/>
          </a:p>
        </p:txBody>
      </p:sp>
      <p:pic>
        <p:nvPicPr>
          <p:cNvPr id="466970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883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6986" name="Text Box 4"/>
          <p:cNvSpPr txBox="1">
            <a:spLocks noChangeArrowheads="1"/>
          </p:cNvSpPr>
          <p:nvPr/>
        </p:nvSpPr>
        <p:spPr bwMode="auto">
          <a:xfrm>
            <a:off x="4251325" y="2165350"/>
            <a:ext cx="247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zh-CN" sz="1800"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9512" y="1006724"/>
            <a:ext cx="8361238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Introduction 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Selected (recent) physics highlights 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CKM measurements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Charm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Rare decays</a:t>
            </a:r>
            <a:endParaRPr lang="en-US" dirty="0">
              <a:solidFill>
                <a:srgbClr val="000000"/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Exotic spectroscopy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W production</a:t>
            </a:r>
            <a:endParaRPr lang="en-US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Run 2 preparation </a:t>
            </a:r>
          </a:p>
          <a:p>
            <a:pPr marL="342900" indent="-342900">
              <a:buFont typeface="Arial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The upgrade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04048" y="2996952"/>
            <a:ext cx="3806889" cy="1446550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Tried to focus on analyses/areas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with strong UK participation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Many things not covered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607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28800"/>
            <a:ext cx="5976000" cy="4622943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8E9D-D45F-4742-B71D-AFB2CD82E25E}" type="slidenum">
              <a:rPr lang="en-US"/>
              <a:pPr/>
              <a:t>20</a:t>
            </a:fld>
            <a:endParaRPr lang="en-US" sz="1000"/>
          </a:p>
        </p:txBody>
      </p:sp>
      <p:sp>
        <p:nvSpPr>
          <p:cNvPr id="466957" name="Rectangle 13"/>
          <p:cNvSpPr>
            <a:spLocks noGrp="1" noChangeArrowheads="1"/>
          </p:cNvSpPr>
          <p:nvPr>
            <p:ph type="title"/>
          </p:nvPr>
        </p:nvSpPr>
        <p:spPr>
          <a:xfrm>
            <a:off x="1043608" y="-1714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 </a:t>
            </a:r>
            <a:r>
              <a:rPr lang="en-US" dirty="0">
                <a:latin typeface="Times New Roman" charset="0"/>
              </a:rPr>
              <a:t>R</a:t>
            </a:r>
            <a:r>
              <a:rPr lang="en-US" baseline="-25000" dirty="0" smtClean="0">
                <a:latin typeface="Times New Roman" charset="0"/>
              </a:rPr>
              <a:t>K</a:t>
            </a:r>
            <a:endParaRPr lang="en-US" baseline="-25000" dirty="0"/>
          </a:p>
        </p:txBody>
      </p:sp>
      <p:pic>
        <p:nvPicPr>
          <p:cNvPr id="466970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883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1680" y="5517232"/>
            <a:ext cx="5400000" cy="7276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9552" y="6237312"/>
            <a:ext cx="8137865" cy="461665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2.6 </a:t>
            </a:r>
            <a:r>
              <a:rPr lang="en-US" sz="2400" dirty="0" err="1" smtClean="0">
                <a:solidFill>
                  <a:srgbClr val="000000"/>
                </a:solidFill>
              </a:rPr>
              <a:t>σ</a:t>
            </a:r>
            <a:r>
              <a:rPr lang="en-US" sz="2400" dirty="0" smtClean="0">
                <a:solidFill>
                  <a:srgbClr val="000000"/>
                </a:solidFill>
              </a:rPr>
              <a:t> away from SM. Interesting to see how develops with Run 2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4000" y="2060848"/>
            <a:ext cx="3240000" cy="8513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5616" y="1052736"/>
            <a:ext cx="7128792" cy="76944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Wealth of other observables to probe, e.g. R</a:t>
            </a:r>
            <a:r>
              <a:rPr lang="en-US" baseline="-25000" dirty="0" smtClean="0">
                <a:solidFill>
                  <a:srgbClr val="000000"/>
                </a:solidFill>
              </a:rPr>
              <a:t>K</a:t>
            </a:r>
            <a:r>
              <a:rPr lang="en-US" dirty="0" smtClean="0">
                <a:solidFill>
                  <a:srgbClr val="000000"/>
                </a:solidFill>
              </a:rPr>
              <a:t> which should be 1 in SM [lepton universality]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4168" y="3356992"/>
            <a:ext cx="2664000" cy="196070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11760" y="4437112"/>
            <a:ext cx="305857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LHCB-PAPER-2014-024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253775" y="116632"/>
            <a:ext cx="720000" cy="1336131"/>
            <a:chOff x="8172401" y="5509214"/>
            <a:chExt cx="720000" cy="1336131"/>
          </a:xfrm>
        </p:grpSpPr>
        <p:pic>
          <p:nvPicPr>
            <p:cNvPr id="13" name="Picture 12" descr="images.jpg"/>
            <p:cNvPicPr>
              <a:picLocks noChangeAspect="1"/>
            </p:cNvPicPr>
            <p:nvPr/>
          </p:nvPicPr>
          <p:blipFill>
            <a:blip r:embed="rId8" cstate="screen">
              <a:alphaModFix amt="2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2401" y="5558213"/>
              <a:ext cx="720000" cy="1070131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 rot="3480000">
              <a:off x="7939205" y="5961836"/>
              <a:ext cx="133613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</a:rPr>
                <a:t>UK Led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8965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8E9D-D45F-4742-B71D-AFB2CD82E25E}" type="slidenum">
              <a:rPr lang="en-US"/>
              <a:pPr/>
              <a:t>21</a:t>
            </a:fld>
            <a:endParaRPr lang="en-US" sz="1000"/>
          </a:p>
        </p:txBody>
      </p:sp>
      <p:sp>
        <p:nvSpPr>
          <p:cNvPr id="466957" name="Rectangle 13"/>
          <p:cNvSpPr>
            <a:spLocks noGrp="1" noChangeArrowheads="1"/>
          </p:cNvSpPr>
          <p:nvPr>
            <p:ph type="title"/>
          </p:nvPr>
        </p:nvSpPr>
        <p:spPr>
          <a:xfrm>
            <a:off x="609600" y="-1524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 Exotic Spectroscopy</a:t>
            </a:r>
            <a:endParaRPr lang="en-US" baseline="30000" dirty="0"/>
          </a:p>
        </p:txBody>
      </p:sp>
      <p:pic>
        <p:nvPicPr>
          <p:cNvPr id="466970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883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1340768"/>
            <a:ext cx="8026400" cy="1917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1520" y="908720"/>
            <a:ext cx="4741715" cy="430887"/>
          </a:xfrm>
          <a:prstGeom prst="rect">
            <a:avLst/>
          </a:prstGeom>
          <a:solidFill>
            <a:srgbClr val="FF80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Why do quarks come in twos or threes ?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7504" y="3212976"/>
            <a:ext cx="8865046" cy="2462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Hot topic in recent years @ b-factories and BES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Many candidates claimed – e.g. X(3872), Z(3900)</a:t>
            </a:r>
            <a:r>
              <a:rPr lang="en-US" baseline="30000" dirty="0" smtClean="0">
                <a:solidFill>
                  <a:srgbClr val="000000"/>
                </a:solidFill>
              </a:rPr>
              <a:t>+</a:t>
            </a:r>
            <a:r>
              <a:rPr lang="en-US" dirty="0" smtClean="0">
                <a:solidFill>
                  <a:srgbClr val="000000"/>
                </a:solidFill>
              </a:rPr>
              <a:t>. But no </a:t>
            </a:r>
            <a:r>
              <a:rPr lang="en-US" dirty="0" err="1" smtClean="0">
                <a:solidFill>
                  <a:srgbClr val="000000"/>
                </a:solidFill>
              </a:rPr>
              <a:t>unambigous</a:t>
            </a:r>
            <a:r>
              <a:rPr lang="en-US" dirty="0" smtClean="0">
                <a:solidFill>
                  <a:srgbClr val="000000"/>
                </a:solidFill>
              </a:rPr>
              <a:t> candidate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One candidate Z(4430)</a:t>
            </a:r>
            <a:r>
              <a:rPr lang="en-US" baseline="30000" dirty="0" smtClean="0">
                <a:solidFill>
                  <a:srgbClr val="000000"/>
                </a:solidFill>
              </a:rPr>
              <a:t>+</a:t>
            </a:r>
            <a:r>
              <a:rPr lang="en-US" dirty="0" smtClean="0">
                <a:solidFill>
                  <a:srgbClr val="000000"/>
                </a:solidFill>
              </a:rPr>
              <a:t> claimed by Belle in B</a:t>
            </a:r>
            <a:r>
              <a:rPr lang="en-US" baseline="30000" dirty="0" smtClean="0">
                <a:solidFill>
                  <a:srgbClr val="000000"/>
                </a:solidFill>
              </a:rPr>
              <a:t>0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err="1" smtClean="0">
                <a:solidFill>
                  <a:srgbClr val="000000"/>
                </a:solidFill>
              </a:rPr>
              <a:t>ψ</a:t>
            </a:r>
            <a:r>
              <a:rPr lang="en-US" dirty="0" smtClean="0">
                <a:solidFill>
                  <a:srgbClr val="000000"/>
                </a:solidFill>
              </a:rPr>
              <a:t>(2S)Kπ decay chain but not seen by Babar.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15616" y="5877272"/>
            <a:ext cx="7272808" cy="769441"/>
          </a:xfrm>
          <a:prstGeom prst="rect">
            <a:avLst/>
          </a:prstGeom>
          <a:solidFill>
            <a:srgbClr val="FF8000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Charged state, confirmation </a:t>
            </a:r>
            <a:r>
              <a:rPr lang="en-US" dirty="0" smtClean="0">
                <a:solidFill>
                  <a:srgbClr val="000000"/>
                </a:solidFill>
              </a:rPr>
              <a:t>provides </a:t>
            </a:r>
            <a:r>
              <a:rPr lang="en-US" dirty="0" err="1" smtClean="0">
                <a:solidFill>
                  <a:srgbClr val="000000"/>
                </a:solidFill>
              </a:rPr>
              <a:t>irefutable</a:t>
            </a:r>
            <a:r>
              <a:rPr lang="en-US" dirty="0" smtClean="0">
                <a:solidFill>
                  <a:srgbClr val="000000"/>
                </a:solidFill>
              </a:rPr>
              <a:t> evidence for four quark states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5004048" y="2276872"/>
            <a:ext cx="2088232" cy="864096"/>
          </a:xfrm>
          <a:prstGeom prst="ellipse">
            <a:avLst/>
          </a:prstGeom>
          <a:noFill/>
          <a:ln w="952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600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8E9D-D45F-4742-B71D-AFB2CD82E25E}" type="slidenum">
              <a:rPr lang="en-US"/>
              <a:pPr/>
              <a:t>22</a:t>
            </a:fld>
            <a:endParaRPr lang="en-US" sz="1000"/>
          </a:p>
        </p:txBody>
      </p:sp>
      <p:sp>
        <p:nvSpPr>
          <p:cNvPr id="466957" name="Rectangle 13"/>
          <p:cNvSpPr>
            <a:spLocks noGrp="1" noChangeArrowheads="1"/>
          </p:cNvSpPr>
          <p:nvPr>
            <p:ph type="title"/>
          </p:nvPr>
        </p:nvSpPr>
        <p:spPr>
          <a:xfrm>
            <a:off x="609600" y="-1524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 Z(4430)</a:t>
            </a:r>
            <a:r>
              <a:rPr lang="en-US" baseline="30000" dirty="0" smtClean="0">
                <a:latin typeface="Times New Roman" charset="0"/>
              </a:rPr>
              <a:t>+</a:t>
            </a:r>
            <a:endParaRPr lang="en-US" baseline="30000" dirty="0"/>
          </a:p>
        </p:txBody>
      </p:sp>
      <p:pic>
        <p:nvPicPr>
          <p:cNvPr id="466970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883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6986" name="Text Box 4"/>
          <p:cNvSpPr txBox="1">
            <a:spLocks noChangeArrowheads="1"/>
          </p:cNvSpPr>
          <p:nvPr/>
        </p:nvSpPr>
        <p:spPr bwMode="auto">
          <a:xfrm>
            <a:off x="4323333" y="2453382"/>
            <a:ext cx="247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zh-CN" sz="1800">
                <a:ea typeface="宋体" charset="0"/>
                <a:cs typeface="宋体" charset="0"/>
              </a:rPr>
              <a:t> </a:t>
            </a:r>
          </a:p>
        </p:txBody>
      </p:sp>
      <p:pic>
        <p:nvPicPr>
          <p:cNvPr id="4" name="Picture 3" descr="Fig2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09098" y="3159454"/>
            <a:ext cx="2340000" cy="3455157"/>
          </a:xfrm>
          <a:prstGeom prst="rect">
            <a:avLst/>
          </a:prstGeom>
        </p:spPr>
      </p:pic>
      <p:pic>
        <p:nvPicPr>
          <p:cNvPr id="6" name="Picture 5" descr="Fig3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52" y="3212976"/>
            <a:ext cx="3240000" cy="30781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67944" y="980728"/>
            <a:ext cx="45445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Full angular analysis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J</a:t>
            </a:r>
            <a:r>
              <a:rPr lang="en-US" baseline="30000" dirty="0" smtClean="0">
                <a:solidFill>
                  <a:srgbClr val="000000"/>
                </a:solidFill>
              </a:rPr>
              <a:t>P</a:t>
            </a:r>
            <a:r>
              <a:rPr lang="en-US" dirty="0" smtClean="0">
                <a:solidFill>
                  <a:srgbClr val="000000"/>
                </a:solidFill>
              </a:rPr>
              <a:t> = 1</a:t>
            </a:r>
            <a:r>
              <a:rPr lang="en-US" baseline="30000" dirty="0" smtClean="0">
                <a:solidFill>
                  <a:srgbClr val="000000"/>
                </a:solidFill>
              </a:rPr>
              <a:t>+</a:t>
            </a:r>
            <a:r>
              <a:rPr lang="en-US" dirty="0" smtClean="0">
                <a:solidFill>
                  <a:srgbClr val="000000"/>
                </a:solidFill>
              </a:rPr>
              <a:t>, rules out cusp interpretation</a:t>
            </a:r>
          </a:p>
          <a:p>
            <a:pPr marL="342900" indent="-342900">
              <a:buFont typeface="Arial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 Phase shift consistent with resonant </a:t>
            </a:r>
            <a:r>
              <a:rPr lang="en-US" dirty="0" err="1" smtClean="0">
                <a:solidFill>
                  <a:srgbClr val="000000"/>
                </a:solidFill>
              </a:rPr>
              <a:t>behaviour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0953" y="6237312"/>
            <a:ext cx="7699544" cy="492443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rgbClr val="000000"/>
                </a:solidFill>
              </a:rPr>
              <a:t>Four quark states exist: elucidate nature with Run 2 data</a:t>
            </a:r>
            <a:endParaRPr lang="en-US" sz="2600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64564" y="116632"/>
            <a:ext cx="3058575" cy="430887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LHCB-PAPER-2014-014 </a:t>
            </a:r>
          </a:p>
        </p:txBody>
      </p:sp>
      <p:pic>
        <p:nvPicPr>
          <p:cNvPr id="7" name="Picture 6" descr="Fig1S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124744"/>
            <a:ext cx="3600000" cy="24386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1560" y="836712"/>
            <a:ext cx="29639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>
                <a:solidFill>
                  <a:srgbClr val="000000"/>
                </a:solidFill>
              </a:rPr>
              <a:t>Phys</a:t>
            </a:r>
            <a:r>
              <a:rPr lang="en-US" sz="1600" dirty="0">
                <a:solidFill>
                  <a:srgbClr val="000000"/>
                </a:solidFill>
              </a:rPr>
              <a:t> Rev </a:t>
            </a:r>
            <a:r>
              <a:rPr lang="en-US" sz="1600" dirty="0" err="1">
                <a:solidFill>
                  <a:srgbClr val="000000"/>
                </a:solidFill>
              </a:rPr>
              <a:t>Lett</a:t>
            </a:r>
            <a:r>
              <a:rPr lang="en-US" sz="1600" dirty="0">
                <a:solidFill>
                  <a:srgbClr val="000000"/>
                </a:solidFill>
              </a:rPr>
              <a:t> 112 222002 (</a:t>
            </a:r>
            <a:r>
              <a:rPr lang="en-US" sz="1600" dirty="0" smtClean="0">
                <a:solidFill>
                  <a:srgbClr val="000000"/>
                </a:solidFill>
              </a:rPr>
              <a:t>2014)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712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8E9D-D45F-4742-B71D-AFB2CD82E25E}" type="slidenum">
              <a:rPr lang="en-US"/>
              <a:pPr/>
              <a:t>23</a:t>
            </a:fld>
            <a:endParaRPr lang="en-US" sz="1000"/>
          </a:p>
        </p:txBody>
      </p:sp>
      <p:sp>
        <p:nvSpPr>
          <p:cNvPr id="466957" name="Rectangle 13"/>
          <p:cNvSpPr>
            <a:spLocks noGrp="1" noChangeArrowheads="1"/>
          </p:cNvSpPr>
          <p:nvPr>
            <p:ph type="title"/>
          </p:nvPr>
        </p:nvSpPr>
        <p:spPr>
          <a:xfrm>
            <a:off x="609600" y="-1524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 Z(4430)</a:t>
            </a:r>
            <a:r>
              <a:rPr lang="en-US" baseline="30000" dirty="0" smtClean="0">
                <a:latin typeface="Times New Roman" charset="0"/>
              </a:rPr>
              <a:t>+</a:t>
            </a:r>
            <a:endParaRPr lang="en-US" baseline="30000" dirty="0"/>
          </a:p>
        </p:txBody>
      </p:sp>
      <p:pic>
        <p:nvPicPr>
          <p:cNvPr id="466970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883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6986" name="Text Box 4"/>
          <p:cNvSpPr txBox="1">
            <a:spLocks noChangeArrowheads="1"/>
          </p:cNvSpPr>
          <p:nvPr/>
        </p:nvSpPr>
        <p:spPr bwMode="auto">
          <a:xfrm>
            <a:off x="4251325" y="2165350"/>
            <a:ext cx="247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zh-CN" sz="1800">
                <a:ea typeface="宋体" charset="0"/>
                <a:cs typeface="宋体" charset="0"/>
              </a:rPr>
              <a:t> </a:t>
            </a:r>
          </a:p>
        </p:txBody>
      </p:sp>
      <p:pic>
        <p:nvPicPr>
          <p:cNvPr id="4" name="Picture 3" descr="other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8550" y="5567715"/>
            <a:ext cx="4464000" cy="1255831"/>
          </a:xfrm>
          <a:prstGeom prst="rect">
            <a:avLst/>
          </a:prstGeom>
        </p:spPr>
      </p:pic>
      <p:pic>
        <p:nvPicPr>
          <p:cNvPr id="5" name="Picture 4" descr="astro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908720"/>
            <a:ext cx="3743999" cy="3878339"/>
          </a:xfrm>
          <a:prstGeom prst="rect">
            <a:avLst/>
          </a:prstGeom>
        </p:spPr>
      </p:pic>
      <p:pic>
        <p:nvPicPr>
          <p:cNvPr id="6" name="Picture 5" descr="butter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4149080"/>
            <a:ext cx="4320000" cy="2434713"/>
          </a:xfrm>
          <a:prstGeom prst="rect">
            <a:avLst/>
          </a:prstGeom>
        </p:spPr>
      </p:pic>
      <p:pic>
        <p:nvPicPr>
          <p:cNvPr id="9" name="Picture 8" descr="quantu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908720"/>
            <a:ext cx="4824000" cy="2524778"/>
          </a:xfrm>
          <a:prstGeom prst="rect">
            <a:avLst/>
          </a:prstGeom>
        </p:spPr>
      </p:pic>
      <p:pic>
        <p:nvPicPr>
          <p:cNvPr id="11" name="Picture 10" descr="prl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808" y="1969384"/>
            <a:ext cx="4464000" cy="2440691"/>
          </a:xfrm>
          <a:prstGeom prst="rect">
            <a:avLst/>
          </a:prstGeom>
        </p:spPr>
      </p:pic>
      <p:pic>
        <p:nvPicPr>
          <p:cNvPr id="2" name="Picture 1" descr="mail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5856" y="4221088"/>
            <a:ext cx="2448000" cy="1685135"/>
          </a:xfrm>
          <a:prstGeom prst="rect">
            <a:avLst/>
          </a:prstGeom>
        </p:spPr>
      </p:pic>
      <p:pic>
        <p:nvPicPr>
          <p:cNvPr id="7" name="Picture 6" descr="newscientist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2550" y="3616325"/>
            <a:ext cx="2520000" cy="191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497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8E9D-D45F-4742-B71D-AFB2CD82E25E}" type="slidenum">
              <a:rPr lang="en-US"/>
              <a:pPr/>
              <a:t>24</a:t>
            </a:fld>
            <a:endParaRPr lang="en-US" sz="1000"/>
          </a:p>
        </p:txBody>
      </p:sp>
      <p:sp>
        <p:nvSpPr>
          <p:cNvPr id="466957" name="Rectangle 13"/>
          <p:cNvSpPr>
            <a:spLocks noGrp="1" noChangeArrowheads="1"/>
          </p:cNvSpPr>
          <p:nvPr>
            <p:ph type="title"/>
          </p:nvPr>
        </p:nvSpPr>
        <p:spPr>
          <a:xfrm>
            <a:off x="609600" y="-1524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Electroweak Physics</a:t>
            </a:r>
            <a:endParaRPr lang="en-US" dirty="0"/>
          </a:p>
        </p:txBody>
      </p:sp>
      <p:pic>
        <p:nvPicPr>
          <p:cNvPr id="466970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883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6986" name="Text Box 4"/>
          <p:cNvSpPr txBox="1">
            <a:spLocks noChangeArrowheads="1"/>
          </p:cNvSpPr>
          <p:nvPr/>
        </p:nvSpPr>
        <p:spPr bwMode="auto">
          <a:xfrm>
            <a:off x="4251325" y="2165350"/>
            <a:ext cx="247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zh-CN" sz="1800">
                <a:ea typeface="宋体" charset="0"/>
                <a:cs typeface="宋体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4000" y="908720"/>
            <a:ext cx="3960000" cy="48035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1412776"/>
            <a:ext cx="5493812" cy="4154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Program of W and Z cross-section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     measurements</a:t>
            </a:r>
          </a:p>
          <a:p>
            <a:pPr marL="342900" indent="-342900">
              <a:buFont typeface="Arial"/>
              <a:buChar char="•"/>
            </a:pPr>
            <a:endParaRPr lang="en-US" dirty="0" smtClean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Unique access to small x-region unexplored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     by previous experiments</a:t>
            </a:r>
          </a:p>
          <a:p>
            <a:pPr marL="342900" indent="-342900">
              <a:buFont typeface="Arial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Test Standard Model and constrain PDF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     sets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Measurements complement ATLAS + CMS</a:t>
            </a:r>
          </a:p>
          <a:p>
            <a:pPr marL="342900" indent="-342900">
              <a:buFont typeface="Arial"/>
              <a:buChar char="•"/>
            </a:pPr>
            <a:endParaRPr lang="en-US" dirty="0" smtClean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680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8E9D-D45F-4742-B71D-AFB2CD82E25E}" type="slidenum">
              <a:rPr lang="en-US"/>
              <a:pPr/>
              <a:t>25</a:t>
            </a:fld>
            <a:endParaRPr lang="en-US" sz="1000"/>
          </a:p>
        </p:txBody>
      </p:sp>
      <p:sp>
        <p:nvSpPr>
          <p:cNvPr id="466957" name="Rectangle 13"/>
          <p:cNvSpPr>
            <a:spLocks noGrp="1" noChangeArrowheads="1"/>
          </p:cNvSpPr>
          <p:nvPr>
            <p:ph type="title"/>
          </p:nvPr>
        </p:nvSpPr>
        <p:spPr>
          <a:xfrm>
            <a:off x="609600" y="-1524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 W production</a:t>
            </a:r>
            <a:endParaRPr lang="en-US" dirty="0"/>
          </a:p>
        </p:txBody>
      </p:sp>
      <p:pic>
        <p:nvPicPr>
          <p:cNvPr id="466970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883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6986" name="Text Box 4"/>
          <p:cNvSpPr txBox="1">
            <a:spLocks noChangeArrowheads="1"/>
          </p:cNvSpPr>
          <p:nvPr/>
        </p:nvSpPr>
        <p:spPr bwMode="auto">
          <a:xfrm>
            <a:off x="4251325" y="2165350"/>
            <a:ext cx="247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zh-CN" sz="1800"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1520" y="5636081"/>
            <a:ext cx="3011461" cy="430887"/>
          </a:xfrm>
          <a:prstGeom prst="rect">
            <a:avLst/>
          </a:prstGeom>
          <a:solidFill>
            <a:srgbClr val="FF80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LHCb-PAPER-2014-033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2564904"/>
            <a:ext cx="3960000" cy="29011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4000" y="764704"/>
            <a:ext cx="5040000" cy="39074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520" y="1196752"/>
            <a:ext cx="373620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Measure cross-sections + ratios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805,593 events selected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Purity ~ 77 %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99992" y="4365104"/>
            <a:ext cx="4807276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Complementary measurements to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 GPDs who go to </a:t>
            </a:r>
            <a:r>
              <a:rPr lang="en-US" dirty="0" err="1" smtClean="0">
                <a:solidFill>
                  <a:srgbClr val="000000"/>
                </a:solidFill>
              </a:rPr>
              <a:t>η</a:t>
            </a:r>
            <a:r>
              <a:rPr lang="en-US" dirty="0" smtClean="0">
                <a:solidFill>
                  <a:srgbClr val="000000"/>
                </a:solidFill>
              </a:rPr>
              <a:t> ~ 2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Good agreement with NNLO predictions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For variety of PDF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8172400" y="188640"/>
            <a:ext cx="720000" cy="1336131"/>
            <a:chOff x="8172401" y="5509214"/>
            <a:chExt cx="720000" cy="1336131"/>
          </a:xfrm>
        </p:grpSpPr>
        <p:pic>
          <p:nvPicPr>
            <p:cNvPr id="12" name="Picture 11" descr="images.jpg"/>
            <p:cNvPicPr>
              <a:picLocks noChangeAspect="1"/>
            </p:cNvPicPr>
            <p:nvPr/>
          </p:nvPicPr>
          <p:blipFill>
            <a:blip r:embed="rId6" cstate="screen">
              <a:alphaModFix amt="2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2401" y="5558213"/>
              <a:ext cx="720000" cy="107013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 rot="3480000">
              <a:off x="7939205" y="5961836"/>
              <a:ext cx="133613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</a:rPr>
                <a:t>UK Led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259632" y="6309320"/>
            <a:ext cx="6259108" cy="43088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Run 2: New kinematic regime + higher cross-section !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849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8E9D-D45F-4742-B71D-AFB2CD82E25E}" type="slidenum">
              <a:rPr lang="en-US"/>
              <a:pPr/>
              <a:t>26</a:t>
            </a:fld>
            <a:endParaRPr lang="en-US" sz="1000"/>
          </a:p>
        </p:txBody>
      </p:sp>
      <p:sp>
        <p:nvSpPr>
          <p:cNvPr id="466957" name="Rectangle 13"/>
          <p:cNvSpPr>
            <a:spLocks noGrp="1" noChangeArrowheads="1"/>
          </p:cNvSpPr>
          <p:nvPr>
            <p:ph type="title"/>
          </p:nvPr>
        </p:nvSpPr>
        <p:spPr>
          <a:xfrm>
            <a:off x="609600" y="-1524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Run II </a:t>
            </a:r>
            <a:endParaRPr lang="en-US" dirty="0"/>
          </a:p>
        </p:txBody>
      </p:sp>
      <p:pic>
        <p:nvPicPr>
          <p:cNvPr id="466970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883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6986" name="Text Box 4"/>
          <p:cNvSpPr txBox="1">
            <a:spLocks noChangeArrowheads="1"/>
          </p:cNvSpPr>
          <p:nvPr/>
        </p:nvSpPr>
        <p:spPr bwMode="auto">
          <a:xfrm>
            <a:off x="4245719" y="1877318"/>
            <a:ext cx="247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zh-CN" sz="1800">
                <a:ea typeface="宋体" charset="0"/>
                <a:cs typeface="宋体" charset="0"/>
              </a:rPr>
              <a:t> </a:t>
            </a:r>
          </a:p>
        </p:txBody>
      </p:sp>
      <p:pic>
        <p:nvPicPr>
          <p:cNvPr id="3" name="Picture 2" descr="bs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1228" y="2420888"/>
            <a:ext cx="5040000" cy="3621708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>
            <a:off x="8751788" y="3693716"/>
            <a:ext cx="0" cy="86409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3366FF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" name="TextBox 6"/>
          <p:cNvSpPr txBox="1"/>
          <p:nvPr/>
        </p:nvSpPr>
        <p:spPr>
          <a:xfrm>
            <a:off x="4575324" y="3477692"/>
            <a:ext cx="1379993" cy="430887"/>
          </a:xfrm>
          <a:prstGeom prst="rect">
            <a:avLst/>
          </a:prstGeom>
          <a:solidFill>
            <a:srgbClr val="FF80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J/</a:t>
            </a:r>
            <a:r>
              <a:rPr lang="en-US" dirty="0" err="1" smtClean="0">
                <a:solidFill>
                  <a:srgbClr val="000000"/>
                </a:solidFill>
              </a:rPr>
              <a:t>ψ</a:t>
            </a:r>
            <a:r>
              <a:rPr lang="en-US" dirty="0" smtClean="0">
                <a:solidFill>
                  <a:srgbClr val="000000"/>
                </a:solidFill>
              </a:rPr>
              <a:t> from b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95461" y="3117652"/>
            <a:ext cx="5373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1.8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5606" y="2708920"/>
            <a:ext cx="3826689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b cross-section will go up factor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by factor 1.8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Charm always benefits from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more bandwidth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Want to profit from increased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cross-section, and increase the </a:t>
            </a:r>
          </a:p>
          <a:p>
            <a:r>
              <a:rPr lang="en-US" dirty="0">
                <a:solidFill>
                  <a:srgbClr val="000000"/>
                </a:solidFill>
              </a:rPr>
              <a:t>p</a:t>
            </a:r>
            <a:r>
              <a:rPr lang="en-US" dirty="0" smtClean="0">
                <a:solidFill>
                  <a:srgbClr val="000000"/>
                </a:solidFill>
              </a:rPr>
              <a:t>hysics reach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5949280"/>
            <a:ext cx="6214199" cy="769441"/>
          </a:xfrm>
          <a:prstGeom prst="rect">
            <a:avLst/>
          </a:prstGeom>
          <a:solidFill>
            <a:srgbClr val="FF80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More selective trigger, using more RICH information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and data parking strategy needed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5193" y="908720"/>
            <a:ext cx="803122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Detector performed well in Run 1. Work to consolidate this for Run 2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Extend physics program: Herschel forward shower counters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1898" y="2204864"/>
            <a:ext cx="2009960" cy="430887"/>
          </a:xfrm>
          <a:prstGeom prst="rect">
            <a:avLst/>
          </a:prstGeom>
          <a:solidFill>
            <a:srgbClr val="FF80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Main challenge: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70650" y="4797152"/>
            <a:ext cx="161666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 smtClean="0">
                <a:solidFill>
                  <a:srgbClr val="000000"/>
                </a:solidFill>
              </a:rPr>
              <a:t>JHEP06(2013)064</a:t>
            </a:r>
            <a:endParaRPr lang="en-US" sz="15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821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8E9D-D45F-4742-B71D-AFB2CD82E25E}" type="slidenum">
              <a:rPr lang="en-US"/>
              <a:pPr/>
              <a:t>27</a:t>
            </a:fld>
            <a:endParaRPr lang="en-US" sz="1000"/>
          </a:p>
        </p:txBody>
      </p:sp>
      <p:sp>
        <p:nvSpPr>
          <p:cNvPr id="466957" name="Rectangle 13"/>
          <p:cNvSpPr>
            <a:spLocks noGrp="1" noChangeArrowheads="1"/>
          </p:cNvSpPr>
          <p:nvPr>
            <p:ph type="title"/>
          </p:nvPr>
        </p:nvSpPr>
        <p:spPr>
          <a:xfrm>
            <a:off x="609600" y="-1524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Run II: Physics </a:t>
            </a:r>
            <a:endParaRPr lang="en-US" dirty="0"/>
          </a:p>
        </p:txBody>
      </p:sp>
      <p:pic>
        <p:nvPicPr>
          <p:cNvPr id="466970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883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6986" name="Text Box 4"/>
          <p:cNvSpPr txBox="1">
            <a:spLocks noChangeArrowheads="1"/>
          </p:cNvSpPr>
          <p:nvPr/>
        </p:nvSpPr>
        <p:spPr bwMode="auto">
          <a:xfrm>
            <a:off x="4251325" y="2165350"/>
            <a:ext cx="247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zh-CN" sz="1800"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1520" y="908720"/>
            <a:ext cx="3877985" cy="2349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C</a:t>
            </a:r>
            <a:r>
              <a:rPr lang="en-US" dirty="0" smtClean="0">
                <a:solidFill>
                  <a:srgbClr val="000000"/>
                </a:solidFill>
              </a:rPr>
              <a:t>ollect around 5 - 6 fb</a:t>
            </a:r>
            <a:r>
              <a:rPr lang="en-US" baseline="30000" dirty="0" smtClean="0">
                <a:solidFill>
                  <a:srgbClr val="000000"/>
                </a:solidFill>
              </a:rPr>
              <a:t>-1 </a:t>
            </a:r>
          </a:p>
          <a:p>
            <a:pPr marL="342900" indent="-342900">
              <a:buFont typeface="Arial"/>
              <a:buChar char="•"/>
            </a:pPr>
            <a:endParaRPr lang="en-US" baseline="30000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Aim for 1 fb</a:t>
            </a:r>
            <a:r>
              <a:rPr lang="en-US" baseline="30000" dirty="0" smtClean="0">
                <a:solidFill>
                  <a:srgbClr val="000000"/>
                </a:solidFill>
              </a:rPr>
              <a:t>-1 </a:t>
            </a:r>
            <a:r>
              <a:rPr lang="en-US" dirty="0" smtClean="0">
                <a:solidFill>
                  <a:srgbClr val="000000"/>
                </a:solidFill>
              </a:rPr>
              <a:t>already in 2015</a:t>
            </a:r>
            <a:endParaRPr lang="en-US" baseline="30000" dirty="0" smtClean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Statistical power of data will 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     more than double !</a:t>
            </a:r>
          </a:p>
          <a:p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908720"/>
            <a:ext cx="4782242" cy="2952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48264" y="1887538"/>
            <a:ext cx="1787669" cy="707886"/>
          </a:xfrm>
          <a:prstGeom prst="rect">
            <a:avLst/>
          </a:prstGeom>
          <a:solidFill>
            <a:srgbClr val="FF8000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Run 1 evidence </a:t>
            </a:r>
          </a:p>
          <a:p>
            <a:r>
              <a:rPr lang="en-US" sz="2000" dirty="0">
                <a:solidFill>
                  <a:srgbClr val="000000"/>
                </a:solidFill>
              </a:rPr>
              <a:t>f</a:t>
            </a:r>
            <a:r>
              <a:rPr lang="en-US" sz="2000" dirty="0" smtClean="0">
                <a:solidFill>
                  <a:srgbClr val="000000"/>
                </a:solidFill>
              </a:rPr>
              <a:t>or </a:t>
            </a:r>
            <a:r>
              <a:rPr lang="en-US" sz="2000" dirty="0" err="1" smtClean="0">
                <a:solidFill>
                  <a:srgbClr val="000000"/>
                </a:solidFill>
              </a:rPr>
              <a:t>B</a:t>
            </a:r>
            <a:r>
              <a:rPr lang="en-US" sz="2000" baseline="-25000" dirty="0" err="1" smtClean="0">
                <a:solidFill>
                  <a:srgbClr val="000000"/>
                </a:solidFill>
              </a:rPr>
              <a:t>s</a:t>
            </a:r>
            <a:r>
              <a:rPr lang="en-US" sz="2000" baseline="-25000" dirty="0" smtClean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 err="1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μ</a:t>
            </a:r>
            <a:r>
              <a:rPr lang="en-US" sz="2000" dirty="0" err="1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  <a:sym typeface="Wingdings"/>
              </a:rPr>
              <a:t>μ</a:t>
            </a:r>
            <a:r>
              <a:rPr lang="en-US" sz="2000" dirty="0" smtClean="0">
                <a:solidFill>
                  <a:srgbClr val="000000"/>
                </a:solidFill>
              </a:rPr>
              <a:t>  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6056" y="3897196"/>
            <a:ext cx="3096000" cy="29608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25057" y="4581128"/>
            <a:ext cx="1366467" cy="307777"/>
          </a:xfrm>
          <a:prstGeom prst="rect">
            <a:avLst/>
          </a:prstGeom>
          <a:solidFill>
            <a:srgbClr val="FF6600"/>
          </a:solidFill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a</a:t>
            </a:r>
            <a:r>
              <a:rPr lang="en-US" sz="1400" dirty="0" smtClean="0">
                <a:solidFill>
                  <a:schemeClr val="tx1"/>
                </a:solidFill>
              </a:rPr>
              <a:t>rxiv:1309.2293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3068960"/>
            <a:ext cx="3052513" cy="430887"/>
          </a:xfrm>
          <a:prstGeom prst="rect">
            <a:avLst/>
          </a:prstGeom>
          <a:solidFill>
            <a:srgbClr val="FF80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Lots of exciting physics !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504" y="3645024"/>
            <a:ext cx="46085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Revisit B(</a:t>
            </a:r>
            <a:r>
              <a:rPr lang="en-US" dirty="0" err="1" smtClean="0">
                <a:solidFill>
                  <a:srgbClr val="000000"/>
                </a:solidFill>
              </a:rPr>
              <a:t>d,s</a:t>
            </a:r>
            <a:r>
              <a:rPr lang="en-US" dirty="0" smtClean="0">
                <a:solidFill>
                  <a:srgbClr val="000000"/>
                </a:solidFill>
              </a:rPr>
              <a:t>) </a:t>
            </a:r>
            <a:r>
              <a:rPr lang="en-US" dirty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err="1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μ</a:t>
            </a:r>
            <a:r>
              <a:rPr lang="en-US" dirty="0" err="1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  <a:sym typeface="Wingdings"/>
              </a:rPr>
              <a:t>μ</a:t>
            </a:r>
            <a:r>
              <a:rPr lang="en-US" dirty="0" smtClean="0">
                <a:solidFill>
                  <a:srgbClr val="000000"/>
                </a:solidFill>
                <a:sym typeface="Wingdings"/>
              </a:rPr>
              <a:t>. </a:t>
            </a:r>
            <a:r>
              <a:rPr lang="en-US" sz="2400" dirty="0" smtClean="0">
                <a:solidFill>
                  <a:srgbClr val="000000"/>
                </a:solidFill>
                <a:sym typeface="Wingdings"/>
              </a:rPr>
              <a:t>Is ratio</a:t>
            </a:r>
          </a:p>
          <a:p>
            <a:r>
              <a:rPr lang="en-US" sz="2400" dirty="0">
                <a:solidFill>
                  <a:srgbClr val="000000"/>
                </a:solidFill>
                <a:sym typeface="Wingdings"/>
              </a:rPr>
              <a:t>c</a:t>
            </a:r>
            <a:r>
              <a:rPr lang="en-US" sz="2400" dirty="0" smtClean="0">
                <a:solidFill>
                  <a:srgbClr val="000000"/>
                </a:solidFill>
                <a:sym typeface="Wingdings"/>
              </a:rPr>
              <a:t>onsistent with SM ?</a:t>
            </a:r>
          </a:p>
          <a:p>
            <a:endParaRPr lang="en-US" sz="2400" dirty="0">
              <a:solidFill>
                <a:srgbClr val="000000"/>
              </a:solidFill>
              <a:sym typeface="Wingdings"/>
            </a:endParaRPr>
          </a:p>
          <a:p>
            <a:r>
              <a:rPr lang="en-US" sz="2400" dirty="0" smtClean="0">
                <a:solidFill>
                  <a:srgbClr val="000000"/>
                </a:solidFill>
                <a:sym typeface="Wingdings"/>
              </a:rPr>
              <a:t>R</a:t>
            </a:r>
            <a:r>
              <a:rPr lang="en-US" sz="2400" baseline="-25000" dirty="0" smtClean="0">
                <a:solidFill>
                  <a:srgbClr val="000000"/>
                </a:solidFill>
                <a:sym typeface="Wingdings"/>
              </a:rPr>
              <a:t>K</a:t>
            </a:r>
            <a:r>
              <a:rPr lang="en-US" sz="2400" dirty="0" smtClean="0">
                <a:solidFill>
                  <a:srgbClr val="000000"/>
                </a:solidFill>
                <a:sym typeface="Wingdings"/>
              </a:rPr>
              <a:t> and P5 anomalies in B </a:t>
            </a:r>
            <a:r>
              <a:rPr lang="en-US" sz="240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 smtClean="0">
                <a:solidFill>
                  <a:srgbClr val="000000"/>
                </a:solidFill>
                <a:sym typeface="Wingdings"/>
              </a:rPr>
              <a:t> K*</a:t>
            </a:r>
            <a:r>
              <a:rPr lang="en-US" sz="2400" dirty="0" err="1" smtClean="0">
                <a:solidFill>
                  <a:srgbClr val="000000"/>
                </a:solidFill>
                <a:sym typeface="Wingdings"/>
              </a:rPr>
              <a:t>ll</a:t>
            </a:r>
            <a:endParaRPr lang="en-US" sz="2400" dirty="0" smtClean="0">
              <a:solidFill>
                <a:srgbClr val="000000"/>
              </a:solidFill>
              <a:sym typeface="Wingdings"/>
            </a:endParaRPr>
          </a:p>
          <a:p>
            <a:endParaRPr lang="en-US" sz="2400" dirty="0">
              <a:solidFill>
                <a:srgbClr val="000000"/>
              </a:solidFill>
              <a:sym typeface="Wingdings"/>
            </a:endParaRPr>
          </a:p>
          <a:p>
            <a:r>
              <a:rPr lang="en-US" sz="2400" dirty="0" err="1" smtClean="0">
                <a:solidFill>
                  <a:srgbClr val="000000"/>
                </a:solidFill>
                <a:sym typeface="Wingdings"/>
              </a:rPr>
              <a:t>γ</a:t>
            </a:r>
            <a:r>
              <a:rPr lang="en-US" sz="2400" dirty="0" smtClean="0">
                <a:solidFill>
                  <a:srgbClr val="000000"/>
                </a:solidFill>
                <a:sym typeface="Wingdings"/>
              </a:rPr>
              <a:t> with 4</a:t>
            </a:r>
            <a:r>
              <a:rPr lang="en-US" sz="2400" baseline="30000" dirty="0" smtClean="0">
                <a:solidFill>
                  <a:srgbClr val="000000"/>
                </a:solidFill>
                <a:sym typeface="Wingdings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sym typeface="Wingdings"/>
              </a:rPr>
              <a:t> precision !</a:t>
            </a:r>
          </a:p>
          <a:p>
            <a:endParaRPr lang="en-US" sz="2400" dirty="0">
              <a:solidFill>
                <a:srgbClr val="000000"/>
              </a:solidFill>
              <a:sym typeface="Wingdings"/>
            </a:endParaRPr>
          </a:p>
          <a:p>
            <a:r>
              <a:rPr lang="en-US" sz="2400" dirty="0" smtClean="0">
                <a:solidFill>
                  <a:srgbClr val="000000"/>
                </a:solidFill>
                <a:sym typeface="Wingdings"/>
              </a:rPr>
              <a:t>Electroweak + exotic searches  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20072" y="1052736"/>
            <a:ext cx="23303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 dirty="0">
                <a:solidFill>
                  <a:srgbClr val="000000"/>
                </a:solidFill>
              </a:rPr>
              <a:t>Phys. Rev. Lett.111 (2013) 101805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066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8E9D-D45F-4742-B71D-AFB2CD82E25E}" type="slidenum">
              <a:rPr lang="en-US"/>
              <a:pPr/>
              <a:t>28</a:t>
            </a:fld>
            <a:endParaRPr lang="en-US" sz="1000"/>
          </a:p>
        </p:txBody>
      </p:sp>
      <p:sp>
        <p:nvSpPr>
          <p:cNvPr id="466957" name="Rectangle 13"/>
          <p:cNvSpPr>
            <a:spLocks noGrp="1" noChangeArrowheads="1"/>
          </p:cNvSpPr>
          <p:nvPr>
            <p:ph type="title"/>
          </p:nvPr>
        </p:nvSpPr>
        <p:spPr>
          <a:xfrm>
            <a:off x="755576" y="-1714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Run II: Trigger </a:t>
            </a:r>
            <a:endParaRPr lang="en-US" dirty="0"/>
          </a:p>
        </p:txBody>
      </p:sp>
      <p:pic>
        <p:nvPicPr>
          <p:cNvPr id="466970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883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6986" name="Text Box 4"/>
          <p:cNvSpPr txBox="1">
            <a:spLocks noChangeArrowheads="1"/>
          </p:cNvSpPr>
          <p:nvPr/>
        </p:nvSpPr>
        <p:spPr bwMode="auto">
          <a:xfrm>
            <a:off x="4251325" y="3389486"/>
            <a:ext cx="247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zh-CN" sz="1800">
                <a:ea typeface="宋体" charset="0"/>
                <a:cs typeface="宋体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1844824"/>
            <a:ext cx="6768752" cy="41067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15816" y="3090739"/>
            <a:ext cx="498066" cy="430887"/>
          </a:xfrm>
          <a:prstGeom prst="rect">
            <a:avLst/>
          </a:prstGeom>
          <a:solidFill>
            <a:srgbClr val="FF8000"/>
          </a:solidFill>
          <a:ln>
            <a:solidFill>
              <a:srgbClr val="FF8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L0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40152" y="3140968"/>
            <a:ext cx="702085" cy="430887"/>
          </a:xfrm>
          <a:prstGeom prst="rect">
            <a:avLst/>
          </a:prstGeom>
          <a:solidFill>
            <a:srgbClr val="FF80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HLT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908720"/>
            <a:ext cx="8496944" cy="110799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Data from first part of fill will be buffered in HLT farm allowing time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to perform online calibration and alignment of full detector. Data quality online will be close to offline – trigger selects the events we want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7584" y="6014864"/>
            <a:ext cx="74137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Turbo stream concept for charm: write out </a:t>
            </a:r>
            <a:r>
              <a:rPr lang="en-US" dirty="0" err="1" smtClean="0">
                <a:solidFill>
                  <a:srgbClr val="000000"/>
                </a:solidFill>
              </a:rPr>
              <a:t>microDST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err="1" smtClean="0">
                <a:solidFill>
                  <a:srgbClr val="000000"/>
                </a:solidFill>
              </a:rPr>
              <a:t>ntuple</a:t>
            </a:r>
            <a:r>
              <a:rPr lang="en-US" dirty="0" smtClean="0">
                <a:solidFill>
                  <a:srgbClr val="000000"/>
                </a:solidFill>
              </a:rPr>
              <a:t> for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analysis at trigger level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792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8E9D-D45F-4742-B71D-AFB2CD82E25E}" type="slidenum">
              <a:rPr lang="en-US"/>
              <a:pPr/>
              <a:t>29</a:t>
            </a:fld>
            <a:endParaRPr lang="en-US" sz="1000"/>
          </a:p>
        </p:txBody>
      </p:sp>
      <p:sp>
        <p:nvSpPr>
          <p:cNvPr id="466957" name="Rectangle 13"/>
          <p:cNvSpPr>
            <a:spLocks noGrp="1" noChangeArrowheads="1"/>
          </p:cNvSpPr>
          <p:nvPr>
            <p:ph type="title"/>
          </p:nvPr>
        </p:nvSpPr>
        <p:spPr>
          <a:xfrm>
            <a:off x="609600" y="-1524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Run II </a:t>
            </a:r>
            <a:endParaRPr lang="en-US" dirty="0"/>
          </a:p>
        </p:txBody>
      </p:sp>
      <p:pic>
        <p:nvPicPr>
          <p:cNvPr id="466970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883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700808"/>
            <a:ext cx="6624000" cy="33590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836712"/>
            <a:ext cx="86851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System being prepared to define how often and when alignment/calibration </a:t>
            </a:r>
          </a:p>
          <a:p>
            <a:r>
              <a:rPr lang="en-US" dirty="0">
                <a:solidFill>
                  <a:srgbClr val="000000"/>
                </a:solidFill>
              </a:rPr>
              <a:t>t</a:t>
            </a:r>
            <a:r>
              <a:rPr lang="en-US" dirty="0" smtClean="0">
                <a:solidFill>
                  <a:srgbClr val="000000"/>
                </a:solidFill>
              </a:rPr>
              <a:t>riggered 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8064" y="4655690"/>
            <a:ext cx="3780000" cy="21763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5596657"/>
            <a:ext cx="47472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e.g. </a:t>
            </a:r>
            <a:r>
              <a:rPr lang="en-US" dirty="0" err="1" smtClean="0">
                <a:solidFill>
                  <a:srgbClr val="000000"/>
                </a:solidFill>
              </a:rPr>
              <a:t>Velo</a:t>
            </a:r>
            <a:r>
              <a:rPr lang="en-US" dirty="0" smtClean="0">
                <a:solidFill>
                  <a:srgbClr val="000000"/>
                </a:solidFill>
              </a:rPr>
              <a:t> half alignment stable fill-to-fill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To better than 10 </a:t>
            </a:r>
            <a:r>
              <a:rPr lang="en-US" dirty="0" err="1" smtClean="0">
                <a:solidFill>
                  <a:srgbClr val="000000"/>
                </a:solidFill>
              </a:rPr>
              <a:t>μm</a:t>
            </a:r>
            <a:endParaRPr lang="en-US" dirty="0" smtClean="0">
              <a:solidFill>
                <a:srgbClr val="000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172400" y="-8409"/>
            <a:ext cx="720000" cy="1336131"/>
            <a:chOff x="8172401" y="5509214"/>
            <a:chExt cx="720000" cy="1336131"/>
          </a:xfrm>
        </p:grpSpPr>
        <p:pic>
          <p:nvPicPr>
            <p:cNvPr id="10" name="Picture 9" descr="images.jpg"/>
            <p:cNvPicPr>
              <a:picLocks noChangeAspect="1"/>
            </p:cNvPicPr>
            <p:nvPr/>
          </p:nvPicPr>
          <p:blipFill>
            <a:blip r:embed="rId6" cstate="screen">
              <a:alphaModFix amt="2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2401" y="5558213"/>
              <a:ext cx="720000" cy="107013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 rot="3480000">
              <a:off x="7939205" y="5961836"/>
              <a:ext cx="133613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</a:rPr>
                <a:t>UK Led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7115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8E9D-D45F-4742-B71D-AFB2CD82E25E}" type="slidenum">
              <a:rPr lang="en-US"/>
              <a:pPr/>
              <a:t>3</a:t>
            </a:fld>
            <a:endParaRPr lang="en-US" sz="1000"/>
          </a:p>
        </p:txBody>
      </p:sp>
      <p:sp>
        <p:nvSpPr>
          <p:cNvPr id="466957" name="Rectangle 13"/>
          <p:cNvSpPr>
            <a:spLocks noGrp="1" noChangeArrowheads="1"/>
          </p:cNvSpPr>
          <p:nvPr>
            <p:ph type="title"/>
          </p:nvPr>
        </p:nvSpPr>
        <p:spPr>
          <a:xfrm>
            <a:off x="609600" y="-152400"/>
            <a:ext cx="7772400" cy="1143000"/>
          </a:xfrm>
        </p:spPr>
        <p:txBody>
          <a:bodyPr/>
          <a:lstStyle/>
          <a:p>
            <a:r>
              <a:rPr lang="en-US" dirty="0">
                <a:latin typeface="Times New Roman" charset="0"/>
              </a:rPr>
              <a:t>P</a:t>
            </a:r>
            <a:r>
              <a:rPr lang="en-US" dirty="0" smtClean="0">
                <a:latin typeface="Times New Roman" charset="0"/>
              </a:rPr>
              <a:t>hysics Goals</a:t>
            </a:r>
            <a:endParaRPr lang="en-US" dirty="0"/>
          </a:p>
        </p:txBody>
      </p:sp>
      <p:pic>
        <p:nvPicPr>
          <p:cNvPr id="466970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883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8" y="1340768"/>
            <a:ext cx="5000625" cy="160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7164288" y="1916832"/>
            <a:ext cx="11524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chemeClr val="tx1"/>
                </a:solidFill>
              </a:rPr>
              <a:t>New </a:t>
            </a:r>
            <a:endParaRPr lang="en-US" sz="1800" dirty="0" smtClean="0">
              <a:solidFill>
                <a:schemeClr val="tx1"/>
              </a:solidFill>
            </a:endParaRPr>
          </a:p>
          <a:p>
            <a:r>
              <a:rPr lang="en-US" sz="1800" dirty="0" smtClean="0">
                <a:solidFill>
                  <a:schemeClr val="tx1"/>
                </a:solidFill>
              </a:rPr>
              <a:t>Particles </a:t>
            </a:r>
            <a:r>
              <a:rPr lang="en-US" sz="1800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12" name="Picture 11" descr="cooks-short_reflector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360" y="116632"/>
            <a:ext cx="1150938" cy="135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9512" y="1412776"/>
            <a:ext cx="3546514" cy="5170645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Standard Model completed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by discovery of  Higgs Boson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But many reasons to believe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SM is not final word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e.g. CP violation in SM not </a:t>
            </a:r>
          </a:p>
          <a:p>
            <a:r>
              <a:rPr lang="en-US" dirty="0">
                <a:solidFill>
                  <a:srgbClr val="000000"/>
                </a:solidFill>
              </a:rPr>
              <a:t>e</a:t>
            </a:r>
            <a:r>
              <a:rPr lang="en-US" dirty="0" smtClean="0">
                <a:solidFill>
                  <a:srgbClr val="000000"/>
                </a:solidFill>
              </a:rPr>
              <a:t>nough to explain absence of </a:t>
            </a:r>
          </a:p>
          <a:p>
            <a:r>
              <a:rPr lang="en-US" dirty="0">
                <a:solidFill>
                  <a:srgbClr val="000000"/>
                </a:solidFill>
              </a:rPr>
              <a:t>a</a:t>
            </a:r>
            <a:r>
              <a:rPr lang="en-US" dirty="0" smtClean="0">
                <a:solidFill>
                  <a:srgbClr val="000000"/>
                </a:solidFill>
              </a:rPr>
              <a:t>nti-matter in visible universe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Precision indirect searches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provide telescope to scales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of O(100) </a:t>
            </a:r>
            <a:r>
              <a:rPr lang="en-US" dirty="0" err="1" smtClean="0">
                <a:solidFill>
                  <a:srgbClr val="000000"/>
                </a:solidFill>
              </a:rPr>
              <a:t>TeV</a:t>
            </a:r>
            <a:endParaRPr lang="en-US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Complement direct searches 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944" y="3302321"/>
            <a:ext cx="4680000" cy="336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930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3584840"/>
            <a:ext cx="3420000" cy="3192619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8E9D-D45F-4742-B71D-AFB2CD82E25E}" type="slidenum">
              <a:rPr lang="en-US"/>
              <a:pPr/>
              <a:t>30</a:t>
            </a:fld>
            <a:endParaRPr lang="en-US" sz="1000"/>
          </a:p>
        </p:txBody>
      </p:sp>
      <p:sp>
        <p:nvSpPr>
          <p:cNvPr id="466957" name="Rectangle 13"/>
          <p:cNvSpPr>
            <a:spLocks noGrp="1" noChangeArrowheads="1"/>
          </p:cNvSpPr>
          <p:nvPr>
            <p:ph type="title"/>
          </p:nvPr>
        </p:nvSpPr>
        <p:spPr>
          <a:xfrm>
            <a:off x="609600" y="-1524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The Upgrade </a:t>
            </a:r>
            <a:endParaRPr lang="en-US" dirty="0"/>
          </a:p>
        </p:txBody>
      </p:sp>
      <p:pic>
        <p:nvPicPr>
          <p:cNvPr id="466970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883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6986" name="Text Box 4"/>
          <p:cNvSpPr txBox="1">
            <a:spLocks noChangeArrowheads="1"/>
          </p:cNvSpPr>
          <p:nvPr/>
        </p:nvSpPr>
        <p:spPr bwMode="auto">
          <a:xfrm>
            <a:off x="4251325" y="2165350"/>
            <a:ext cx="247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zh-CN" sz="1800"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520" y="1412776"/>
            <a:ext cx="388843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Detector reaching end of design life</a:t>
            </a:r>
          </a:p>
          <a:p>
            <a:pPr marL="342900" indent="-342900">
              <a:buFont typeface="Arial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Gain statistics run at higher luminosity (10</a:t>
            </a:r>
            <a:r>
              <a:rPr lang="en-US" baseline="30000" dirty="0" smtClean="0">
                <a:solidFill>
                  <a:srgbClr val="000000"/>
                </a:solidFill>
              </a:rPr>
              <a:t>33</a:t>
            </a:r>
            <a:r>
              <a:rPr lang="en-US" dirty="0" smtClean="0">
                <a:solidFill>
                  <a:srgbClr val="000000"/>
                </a:solidFill>
              </a:rPr>
              <a:t> cm</a:t>
            </a:r>
            <a:r>
              <a:rPr lang="en-US" baseline="30000" dirty="0" smtClean="0">
                <a:solidFill>
                  <a:srgbClr val="000000"/>
                </a:solidFill>
              </a:rPr>
              <a:t>2</a:t>
            </a:r>
            <a:r>
              <a:rPr lang="en-US" dirty="0" smtClean="0">
                <a:solidFill>
                  <a:srgbClr val="000000"/>
                </a:solidFill>
              </a:rPr>
              <a:t> s</a:t>
            </a:r>
            <a:r>
              <a:rPr lang="en-US" baseline="30000" dirty="0" smtClean="0">
                <a:solidFill>
                  <a:srgbClr val="000000"/>
                </a:solidFill>
              </a:rPr>
              <a:t>-1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</a:p>
          <a:p>
            <a:pPr marL="342900" indent="-342900">
              <a:buFont typeface="Arial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dirty="0" smtClean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Replace front-end electronics to allow full detector readout at 40 MHz crossing rate</a:t>
            </a:r>
          </a:p>
          <a:p>
            <a:pPr marL="342900" indent="-342900">
              <a:buFont typeface="Arial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Full software trigger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 descr="LHCbUpgradeLumiEvolution-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6392" y="908720"/>
            <a:ext cx="5040000" cy="283239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0" y="908720"/>
            <a:ext cx="3744416" cy="769441"/>
          </a:xfrm>
          <a:prstGeom prst="rect">
            <a:avLst/>
          </a:prstGeom>
          <a:solidFill>
            <a:srgbClr val="FF6600"/>
          </a:solidFill>
          <a:ln>
            <a:solidFill>
              <a:srgbClr val="FF8000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Beyond LS2 dataset </a:t>
            </a:r>
            <a:r>
              <a:rPr lang="en-US" dirty="0" smtClean="0">
                <a:solidFill>
                  <a:srgbClr val="000000"/>
                </a:solidFill>
              </a:rPr>
              <a:t>doubling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time </a:t>
            </a:r>
            <a:r>
              <a:rPr lang="en-US" dirty="0">
                <a:solidFill>
                  <a:srgbClr val="000000"/>
                </a:solidFill>
              </a:rPr>
              <a:t>lengthens</a:t>
            </a:r>
          </a:p>
        </p:txBody>
      </p:sp>
      <p:sp>
        <p:nvSpPr>
          <p:cNvPr id="8" name="Rectangle 7"/>
          <p:cNvSpPr/>
          <p:nvPr/>
        </p:nvSpPr>
        <p:spPr>
          <a:xfrm>
            <a:off x="251520" y="3717032"/>
            <a:ext cx="3490997" cy="430887"/>
          </a:xfrm>
          <a:prstGeom prst="rect">
            <a:avLst/>
          </a:prstGeom>
          <a:solidFill>
            <a:srgbClr val="FF66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Limited by L0 hadron trigger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80312" y="5085184"/>
            <a:ext cx="12343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Hadronic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trigger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08304" y="3933056"/>
            <a:ext cx="9366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Muon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trigger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52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8E9D-D45F-4742-B71D-AFB2CD82E25E}" type="slidenum">
              <a:rPr lang="en-US"/>
              <a:pPr/>
              <a:t>31</a:t>
            </a:fld>
            <a:endParaRPr lang="en-US" sz="1000"/>
          </a:p>
        </p:txBody>
      </p:sp>
      <p:sp>
        <p:nvSpPr>
          <p:cNvPr id="466957" name="Rectangle 13"/>
          <p:cNvSpPr>
            <a:spLocks noGrp="1" noChangeArrowheads="1"/>
          </p:cNvSpPr>
          <p:nvPr>
            <p:ph type="title"/>
          </p:nvPr>
        </p:nvSpPr>
        <p:spPr>
          <a:xfrm>
            <a:off x="609600" y="-1524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Upgrade Trigger</a:t>
            </a:r>
            <a:endParaRPr lang="en-US" dirty="0"/>
          </a:p>
        </p:txBody>
      </p:sp>
      <p:pic>
        <p:nvPicPr>
          <p:cNvPr id="466970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883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6986" name="Text Box 4"/>
          <p:cNvSpPr txBox="1">
            <a:spLocks noChangeArrowheads="1"/>
          </p:cNvSpPr>
          <p:nvPr/>
        </p:nvSpPr>
        <p:spPr bwMode="auto">
          <a:xfrm>
            <a:off x="4251325" y="2165350"/>
            <a:ext cx="247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zh-CN" sz="1800">
                <a:ea typeface="宋体" charset="0"/>
                <a:cs typeface="宋体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980728"/>
            <a:ext cx="8064000" cy="50170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7624" y="980728"/>
            <a:ext cx="7158943" cy="430887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Readout full detector @  full collision rate, huge rates to disk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47664" y="6237312"/>
            <a:ext cx="5982076" cy="43088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New challenges for reconstruction and computing !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664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8E9D-D45F-4742-B71D-AFB2CD82E25E}" type="slidenum">
              <a:rPr lang="en-US"/>
              <a:pPr/>
              <a:t>32</a:t>
            </a:fld>
            <a:endParaRPr lang="en-US" sz="1000"/>
          </a:p>
        </p:txBody>
      </p:sp>
      <p:sp>
        <p:nvSpPr>
          <p:cNvPr id="466957" name="Rectangle 13"/>
          <p:cNvSpPr>
            <a:spLocks noGrp="1" noChangeArrowheads="1"/>
          </p:cNvSpPr>
          <p:nvPr>
            <p:ph type="title"/>
          </p:nvPr>
        </p:nvSpPr>
        <p:spPr>
          <a:xfrm>
            <a:off x="609600" y="-1524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Timeline</a:t>
            </a:r>
            <a:endParaRPr lang="en-US" dirty="0"/>
          </a:p>
        </p:txBody>
      </p:sp>
      <p:pic>
        <p:nvPicPr>
          <p:cNvPr id="466970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883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5357" y="5517232"/>
            <a:ext cx="828000" cy="11934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0586" y="2852936"/>
            <a:ext cx="828000" cy="11987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0388" y="188640"/>
            <a:ext cx="828000" cy="11888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0388" y="4221088"/>
            <a:ext cx="792000" cy="11443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0388" y="1556792"/>
            <a:ext cx="792000" cy="11456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24198" y="1052736"/>
            <a:ext cx="6056190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2011            Letter of Intent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2013-2014  R+D, submission of of TDRs to LHCC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2014-017    Final R+D, production and construction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2019           LS2 Installation and commissioning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Down Arrow 10"/>
          <p:cNvSpPr/>
          <p:nvPr/>
        </p:nvSpPr>
        <p:spPr bwMode="auto">
          <a:xfrm>
            <a:off x="683568" y="1052736"/>
            <a:ext cx="1080120" cy="5472608"/>
          </a:xfrm>
          <a:prstGeom prst="downArrow">
            <a:avLst/>
          </a:prstGeom>
          <a:solidFill>
            <a:srgbClr val="FF8000"/>
          </a:solidFill>
          <a:ln w="9525" cap="flat" cmpd="sng" algn="ctr">
            <a:solidFill>
              <a:srgbClr val="FF8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39752" y="5733256"/>
            <a:ext cx="4711546" cy="892552"/>
          </a:xfrm>
          <a:prstGeom prst="rect">
            <a:avLst/>
          </a:prstGeom>
          <a:solidFill>
            <a:srgbClr val="FF8000"/>
          </a:solidFill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rgbClr val="000000"/>
                </a:solidFill>
              </a:rPr>
              <a:t>10 years running @ luminosity of </a:t>
            </a:r>
          </a:p>
          <a:p>
            <a:r>
              <a:rPr lang="en-US" sz="2600" dirty="0" smtClean="0">
                <a:solidFill>
                  <a:srgbClr val="000000"/>
                </a:solidFill>
              </a:rPr>
              <a:t>10</a:t>
            </a:r>
            <a:r>
              <a:rPr lang="en-US" sz="2600" baseline="30000" dirty="0" smtClean="0">
                <a:solidFill>
                  <a:srgbClr val="000000"/>
                </a:solidFill>
              </a:rPr>
              <a:t>33</a:t>
            </a:r>
            <a:r>
              <a:rPr lang="en-US" sz="2600" dirty="0" smtClean="0">
                <a:solidFill>
                  <a:srgbClr val="000000"/>
                </a:solidFill>
              </a:rPr>
              <a:t> cm</a:t>
            </a:r>
            <a:r>
              <a:rPr lang="en-US" sz="2600" baseline="30000" dirty="0" smtClean="0">
                <a:solidFill>
                  <a:srgbClr val="000000"/>
                </a:solidFill>
              </a:rPr>
              <a:t>-2</a:t>
            </a:r>
            <a:r>
              <a:rPr lang="en-US" sz="2600" dirty="0" smtClean="0">
                <a:solidFill>
                  <a:srgbClr val="000000"/>
                </a:solidFill>
              </a:rPr>
              <a:t>s</a:t>
            </a:r>
            <a:r>
              <a:rPr lang="en-US" sz="2600" baseline="30000" dirty="0" smtClean="0">
                <a:solidFill>
                  <a:srgbClr val="000000"/>
                </a:solidFill>
              </a:rPr>
              <a:t>-1</a:t>
            </a:r>
            <a:r>
              <a:rPr lang="en-US" sz="2600" dirty="0" smtClean="0">
                <a:solidFill>
                  <a:srgbClr val="000000"/>
                </a:solidFill>
              </a:rPr>
              <a:t> to collect 50 fb</a:t>
            </a:r>
            <a:r>
              <a:rPr lang="en-US" sz="2600" baseline="30000" dirty="0" smtClean="0">
                <a:solidFill>
                  <a:srgbClr val="000000"/>
                </a:solidFill>
              </a:rPr>
              <a:t>-1 </a:t>
            </a:r>
            <a:endParaRPr lang="en-US" sz="2600" baseline="30000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2996952"/>
            <a:ext cx="8643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NOW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1547664" y="3284984"/>
            <a:ext cx="504056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8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" name="TextBox 16"/>
          <p:cNvSpPr txBox="1"/>
          <p:nvPr/>
        </p:nvSpPr>
        <p:spPr>
          <a:xfrm>
            <a:off x="2123728" y="5157192"/>
            <a:ext cx="10389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to 2030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506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8E9D-D45F-4742-B71D-AFB2CD82E25E}" type="slidenum">
              <a:rPr lang="en-US"/>
              <a:pPr/>
              <a:t>33</a:t>
            </a:fld>
            <a:endParaRPr lang="en-US" sz="1000"/>
          </a:p>
        </p:txBody>
      </p:sp>
      <p:sp>
        <p:nvSpPr>
          <p:cNvPr id="466957" name="Rectangle 13"/>
          <p:cNvSpPr>
            <a:spLocks noGrp="1" noChangeArrowheads="1"/>
          </p:cNvSpPr>
          <p:nvPr>
            <p:ph type="title"/>
          </p:nvPr>
        </p:nvSpPr>
        <p:spPr>
          <a:xfrm>
            <a:off x="683568" y="-315416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Pixel Detector</a:t>
            </a:r>
            <a:endParaRPr lang="en-US" dirty="0"/>
          </a:p>
        </p:txBody>
      </p:sp>
      <p:pic>
        <p:nvPicPr>
          <p:cNvPr id="466970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883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95936" y="1628800"/>
            <a:ext cx="3960440" cy="2462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55 </a:t>
            </a:r>
            <a:r>
              <a:rPr lang="en-US" dirty="0" err="1">
                <a:solidFill>
                  <a:srgbClr val="000000"/>
                </a:solidFill>
              </a:rPr>
              <a:t>μ</a:t>
            </a:r>
            <a:r>
              <a:rPr lang="en-US" dirty="0" err="1" smtClean="0">
                <a:solidFill>
                  <a:srgbClr val="000000"/>
                </a:solidFill>
              </a:rPr>
              <a:t>m</a:t>
            </a:r>
            <a:r>
              <a:rPr lang="en-US" dirty="0" smtClean="0">
                <a:solidFill>
                  <a:srgbClr val="000000"/>
                </a:solidFill>
              </a:rPr>
              <a:t> x 55 </a:t>
            </a:r>
            <a:r>
              <a:rPr lang="en-US" dirty="0" err="1" smtClean="0">
                <a:solidFill>
                  <a:srgbClr val="000000"/>
                </a:solidFill>
              </a:rPr>
              <a:t>μm</a:t>
            </a:r>
            <a:r>
              <a:rPr lang="en-US" dirty="0" smtClean="0">
                <a:solidFill>
                  <a:srgbClr val="000000"/>
                </a:solidFill>
              </a:rPr>
              <a:t> pixels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Radiation dose 10</a:t>
            </a:r>
            <a:r>
              <a:rPr lang="en-US" baseline="30000" dirty="0" smtClean="0">
                <a:solidFill>
                  <a:srgbClr val="000000"/>
                </a:solidFill>
              </a:rPr>
              <a:t>16</a:t>
            </a:r>
            <a:r>
              <a:rPr lang="en-US" dirty="0" smtClean="0">
                <a:solidFill>
                  <a:srgbClr val="000000"/>
                </a:solidFill>
              </a:rPr>
              <a:t> protons/cm</a:t>
            </a:r>
            <a:r>
              <a:rPr lang="en-US" baseline="30000" dirty="0" smtClean="0">
                <a:solidFill>
                  <a:srgbClr val="000000"/>
                </a:solidFill>
              </a:rPr>
              <a:t>2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Detector 5 mm from LHC beam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Microchannel</a:t>
            </a:r>
            <a:r>
              <a:rPr lang="en-US" dirty="0" smtClean="0">
                <a:solidFill>
                  <a:srgbClr val="000000"/>
                </a:solidFill>
              </a:rPr>
              <a:t> cooling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249891"/>
            <a:ext cx="3600000" cy="20023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5936" y="4087085"/>
            <a:ext cx="3312000" cy="26949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91880" y="1052736"/>
            <a:ext cx="5442516" cy="430887"/>
          </a:xfrm>
          <a:prstGeom prst="rect">
            <a:avLst/>
          </a:prstGeom>
          <a:solidFill>
            <a:srgbClr val="FF80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Most advanced pixel detector ever constructed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8316416" y="-117697"/>
            <a:ext cx="614657" cy="1470701"/>
            <a:chOff x="8172401" y="5384869"/>
            <a:chExt cx="614657" cy="1470701"/>
          </a:xfrm>
        </p:grpSpPr>
        <p:pic>
          <p:nvPicPr>
            <p:cNvPr id="25" name="Picture 24" descr="images.jpg"/>
            <p:cNvPicPr>
              <a:picLocks noChangeAspect="1"/>
            </p:cNvPicPr>
            <p:nvPr/>
          </p:nvPicPr>
          <p:blipFill>
            <a:blip r:embed="rId6" cstate="screen">
              <a:alphaModFix amt="2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2401" y="5558213"/>
              <a:ext cx="540000" cy="802598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 rot="3480000">
              <a:off x="7836264" y="5904776"/>
              <a:ext cx="147070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solidFill>
                    <a:srgbClr val="000000"/>
                  </a:solidFill>
                </a:rPr>
                <a:t>UK</a:t>
              </a:r>
              <a:r>
                <a:rPr lang="en-US" b="1" dirty="0" smtClean="0">
                  <a:solidFill>
                    <a:srgbClr val="000000"/>
                  </a:solidFill>
                </a:rPr>
                <a:t> </a:t>
              </a:r>
              <a:r>
                <a:rPr lang="en-US" sz="1800" b="1" dirty="0" smtClean="0">
                  <a:solidFill>
                    <a:srgbClr val="000000"/>
                  </a:solidFill>
                </a:rPr>
                <a:t>Led</a:t>
              </a:r>
              <a:endParaRPr lang="en-US" sz="1800" b="1" dirty="0">
                <a:solidFill>
                  <a:srgbClr val="000000"/>
                </a:solidFill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3573016"/>
            <a:ext cx="3240000" cy="29474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00192" y="5445224"/>
            <a:ext cx="2652188" cy="769441"/>
          </a:xfrm>
          <a:prstGeom prst="rect">
            <a:avLst/>
          </a:prstGeom>
          <a:solidFill>
            <a:srgbClr val="FF80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Superior performance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to current VELO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342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8E9D-D45F-4742-B71D-AFB2CD82E25E}" type="slidenum">
              <a:rPr lang="en-US"/>
              <a:pPr/>
              <a:t>34</a:t>
            </a:fld>
            <a:endParaRPr lang="en-US" sz="1000"/>
          </a:p>
        </p:txBody>
      </p:sp>
      <p:sp>
        <p:nvSpPr>
          <p:cNvPr id="466957" name="Rectangle 13"/>
          <p:cNvSpPr>
            <a:spLocks noGrp="1" noChangeArrowheads="1"/>
          </p:cNvSpPr>
          <p:nvPr>
            <p:ph type="title"/>
          </p:nvPr>
        </p:nvSpPr>
        <p:spPr>
          <a:xfrm>
            <a:off x="696913" y="-315416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RICH</a:t>
            </a:r>
            <a:endParaRPr lang="en-US" dirty="0"/>
          </a:p>
        </p:txBody>
      </p:sp>
      <p:pic>
        <p:nvPicPr>
          <p:cNvPr id="466970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883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4149080"/>
            <a:ext cx="2700000" cy="2457142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8316416" y="-117697"/>
            <a:ext cx="614657" cy="1470701"/>
            <a:chOff x="8172401" y="5384869"/>
            <a:chExt cx="614657" cy="1470701"/>
          </a:xfrm>
        </p:grpSpPr>
        <p:pic>
          <p:nvPicPr>
            <p:cNvPr id="17" name="Picture 16" descr="images.jpg"/>
            <p:cNvPicPr>
              <a:picLocks noChangeAspect="1"/>
            </p:cNvPicPr>
            <p:nvPr/>
          </p:nvPicPr>
          <p:blipFill>
            <a:blip r:embed="rId5" cstate="screen">
              <a:alphaModFix amt="2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2401" y="5558213"/>
              <a:ext cx="540000" cy="80259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 rot="3480000">
              <a:off x="7836264" y="5904776"/>
              <a:ext cx="147070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solidFill>
                    <a:srgbClr val="000000"/>
                  </a:solidFill>
                </a:rPr>
                <a:t>UK</a:t>
              </a:r>
              <a:r>
                <a:rPr lang="en-US" b="1" dirty="0" smtClean="0">
                  <a:solidFill>
                    <a:srgbClr val="000000"/>
                  </a:solidFill>
                </a:rPr>
                <a:t> </a:t>
              </a:r>
              <a:r>
                <a:rPr lang="en-US" sz="1800" b="1" dirty="0" smtClean="0">
                  <a:solidFill>
                    <a:srgbClr val="000000"/>
                  </a:solidFill>
                </a:rPr>
                <a:t>Led</a:t>
              </a:r>
              <a:endParaRPr lang="en-US" sz="1800" b="1" dirty="0">
                <a:solidFill>
                  <a:srgbClr val="000000"/>
                </a:solidFill>
              </a:endParaRPr>
            </a:p>
          </p:txBody>
        </p:sp>
      </p:grpSp>
      <p:pic>
        <p:nvPicPr>
          <p:cNvPr id="23" name="Picture 10" descr="\\cern.ch\dfs\Users\d\dambrosc\Desktop\Recent docs\LHCb upgrade\RICH\upgrade\2014_02_25_plenary\fig1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4047852"/>
            <a:ext cx="32385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0" descr="C:\Users\Ale\Desktop\R11265MaPMT_and_baseboard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4221088"/>
            <a:ext cx="1980000" cy="250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528" y="908720"/>
            <a:ext cx="3132000" cy="310088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0" y="2996952"/>
            <a:ext cx="467544" cy="57606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91880" y="1052736"/>
            <a:ext cx="5502127" cy="2800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Challenge of high occupancy </a:t>
            </a:r>
            <a:r>
              <a:rPr lang="en-US" dirty="0" err="1" smtClean="0">
                <a:solidFill>
                  <a:srgbClr val="000000"/>
                </a:solidFill>
              </a:rPr>
              <a:t>enviroment</a:t>
            </a:r>
            <a:endParaRPr lang="en-US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Optimized RICH 1 layout - new mechanics, </a:t>
            </a:r>
          </a:p>
          <a:p>
            <a:r>
              <a:rPr lang="en-US" dirty="0">
                <a:solidFill>
                  <a:srgbClr val="000000"/>
                </a:solidFill>
              </a:rPr>
              <a:t>m</a:t>
            </a:r>
            <a:r>
              <a:rPr lang="en-US" dirty="0" smtClean="0">
                <a:solidFill>
                  <a:srgbClr val="000000"/>
                </a:solidFill>
              </a:rPr>
              <a:t>irrors, …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New </a:t>
            </a:r>
            <a:r>
              <a:rPr lang="en-US" dirty="0" err="1" smtClean="0">
                <a:solidFill>
                  <a:srgbClr val="000000"/>
                </a:solidFill>
              </a:rPr>
              <a:t>photodetectors</a:t>
            </a:r>
            <a:r>
              <a:rPr lang="en-US" dirty="0" smtClean="0">
                <a:solidFill>
                  <a:srgbClr val="000000"/>
                </a:solidFill>
              </a:rPr>
              <a:t> (R11265 from </a:t>
            </a:r>
            <a:r>
              <a:rPr lang="en-US" dirty="0" err="1" smtClean="0">
                <a:solidFill>
                  <a:srgbClr val="000000"/>
                </a:solidFill>
              </a:rPr>
              <a:t>Hammatsu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New readout electronics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845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8E9D-D45F-4742-B71D-AFB2CD82E25E}" type="slidenum">
              <a:rPr lang="en-US"/>
              <a:pPr/>
              <a:t>35</a:t>
            </a:fld>
            <a:endParaRPr lang="en-US" sz="1000"/>
          </a:p>
        </p:txBody>
      </p:sp>
      <p:sp>
        <p:nvSpPr>
          <p:cNvPr id="466957" name="Rectangle 13"/>
          <p:cNvSpPr>
            <a:spLocks noGrp="1" noChangeArrowheads="1"/>
          </p:cNvSpPr>
          <p:nvPr>
            <p:ph type="title"/>
          </p:nvPr>
        </p:nvSpPr>
        <p:spPr>
          <a:xfrm>
            <a:off x="609600" y="-1524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Upgrade Reach </a:t>
            </a:r>
            <a:endParaRPr lang="en-US" dirty="0"/>
          </a:p>
        </p:txBody>
      </p:sp>
      <p:pic>
        <p:nvPicPr>
          <p:cNvPr id="466970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883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6986" name="Text Box 4"/>
          <p:cNvSpPr txBox="1">
            <a:spLocks noChangeArrowheads="1"/>
          </p:cNvSpPr>
          <p:nvPr/>
        </p:nvSpPr>
        <p:spPr bwMode="auto">
          <a:xfrm>
            <a:off x="4251325" y="2165350"/>
            <a:ext cx="247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zh-CN" sz="1800">
                <a:ea typeface="宋体" charset="0"/>
                <a:cs typeface="宋体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180372" y="-1884226"/>
            <a:ext cx="5112000" cy="99778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76256" y="6165304"/>
            <a:ext cx="2112452" cy="430887"/>
          </a:xfrm>
          <a:prstGeom prst="rect">
            <a:avLst/>
          </a:prstGeom>
          <a:solidFill>
            <a:srgbClr val="FF80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LHCB-TDR-012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160" y="5661248"/>
            <a:ext cx="755999" cy="108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169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bsmumu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40768"/>
            <a:ext cx="3960000" cy="2685517"/>
          </a:xfrm>
          <a:prstGeom prst="rect">
            <a:avLst/>
          </a:prstGeom>
        </p:spPr>
      </p:pic>
      <p:pic>
        <p:nvPicPr>
          <p:cNvPr id="34" name="Picture 33" descr="kstarmumu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992" y="1340768"/>
            <a:ext cx="3960000" cy="2685517"/>
          </a:xfrm>
          <a:prstGeom prst="rect">
            <a:avLst/>
          </a:prstGeom>
        </p:spPr>
      </p:pic>
      <p:pic>
        <p:nvPicPr>
          <p:cNvPr id="32" name="Picture 31" descr="agamma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728" y="4172483"/>
            <a:ext cx="3960000" cy="2685517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8E9D-D45F-4742-B71D-AFB2CD82E25E}" type="slidenum">
              <a:rPr lang="en-US"/>
              <a:pPr/>
              <a:t>36</a:t>
            </a:fld>
            <a:endParaRPr lang="en-US" sz="1000"/>
          </a:p>
        </p:txBody>
      </p:sp>
      <p:sp>
        <p:nvSpPr>
          <p:cNvPr id="466957" name="Rectangle 13"/>
          <p:cNvSpPr>
            <a:spLocks noGrp="1" noChangeArrowheads="1"/>
          </p:cNvSpPr>
          <p:nvPr>
            <p:ph type="title"/>
          </p:nvPr>
        </p:nvSpPr>
        <p:spPr>
          <a:xfrm>
            <a:off x="609600" y="-1524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Upgrade Reach </a:t>
            </a:r>
            <a:endParaRPr lang="en-US" dirty="0"/>
          </a:p>
        </p:txBody>
      </p:sp>
      <p:pic>
        <p:nvPicPr>
          <p:cNvPr id="466970" name="Picture 2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883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9512" y="836712"/>
            <a:ext cx="1555359" cy="430887"/>
          </a:xfrm>
          <a:prstGeom prst="rect">
            <a:avLst/>
          </a:prstGeom>
          <a:solidFill>
            <a:srgbClr val="FF80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Rare decays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4238337"/>
            <a:ext cx="952529" cy="430887"/>
          </a:xfrm>
          <a:prstGeom prst="rect">
            <a:avLst/>
          </a:prstGeom>
          <a:solidFill>
            <a:srgbClr val="FF80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Charm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1008112" y="1772816"/>
            <a:ext cx="0" cy="93610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618FFD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/>
          <p:nvPr/>
        </p:nvCxnSpPr>
        <p:spPr bwMode="auto">
          <a:xfrm flipV="1">
            <a:off x="5364088" y="1916832"/>
            <a:ext cx="0" cy="93610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618FFD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 flipV="1">
            <a:off x="3419872" y="2780928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618FFD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7956376" y="2924944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618FFD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" name="TextBox 13"/>
          <p:cNvSpPr txBox="1"/>
          <p:nvPr/>
        </p:nvSpPr>
        <p:spPr>
          <a:xfrm>
            <a:off x="2267744" y="2996952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Upgrade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308304" y="2492896"/>
            <a:ext cx="979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Upgrade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56584" y="2852936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Now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64096" y="2924944"/>
            <a:ext cx="569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LS2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64288" y="1124744"/>
            <a:ext cx="1556924" cy="923330"/>
          </a:xfrm>
          <a:prstGeom prst="rect">
            <a:avLst/>
          </a:prstGeom>
          <a:solidFill>
            <a:srgbClr val="FF8000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Zero crossing</a:t>
            </a:r>
          </a:p>
          <a:p>
            <a:r>
              <a:rPr lang="en-US" sz="1800" dirty="0">
                <a:solidFill>
                  <a:srgbClr val="000000"/>
                </a:solidFill>
              </a:rPr>
              <a:t>f</a:t>
            </a:r>
            <a:r>
              <a:rPr lang="en-US" sz="1800" dirty="0" smtClean="0">
                <a:solidFill>
                  <a:srgbClr val="000000"/>
                </a:solidFill>
              </a:rPr>
              <a:t>or B </a:t>
            </a:r>
            <a:r>
              <a:rPr lang="en-US" sz="180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800" dirty="0" smtClean="0">
                <a:solidFill>
                  <a:srgbClr val="000000"/>
                </a:solidFill>
              </a:rPr>
              <a:t> K*</a:t>
            </a:r>
            <a:r>
              <a:rPr lang="en-US" sz="1800" dirty="0" err="1" smtClean="0">
                <a:solidFill>
                  <a:srgbClr val="000000"/>
                </a:solidFill>
              </a:rPr>
              <a:t>μμ</a:t>
            </a:r>
            <a:endParaRPr lang="en-US" sz="1800" dirty="0" smtClean="0">
              <a:solidFill>
                <a:srgbClr val="000000"/>
              </a:solidFill>
            </a:endParaRPr>
          </a:p>
          <a:p>
            <a:r>
              <a:rPr lang="en-US" sz="1800" dirty="0">
                <a:solidFill>
                  <a:srgbClr val="000000"/>
                </a:solidFill>
              </a:rPr>
              <a:t>k</a:t>
            </a:r>
            <a:r>
              <a:rPr lang="en-US" sz="1800" dirty="0" smtClean="0">
                <a:solidFill>
                  <a:srgbClr val="000000"/>
                </a:solidFill>
              </a:rPr>
              <a:t>nown to 2 % 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23728" y="1124744"/>
            <a:ext cx="2158576" cy="923330"/>
          </a:xfrm>
          <a:prstGeom prst="rect">
            <a:avLst/>
          </a:prstGeom>
          <a:solidFill>
            <a:srgbClr val="FF8000"/>
          </a:solidFill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000000"/>
                </a:solidFill>
              </a:rPr>
              <a:t>r</a:t>
            </a:r>
            <a:r>
              <a:rPr lang="en-US" sz="1800" dirty="0" err="1" smtClean="0">
                <a:solidFill>
                  <a:srgbClr val="000000"/>
                </a:solidFill>
              </a:rPr>
              <a:t>el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B</a:t>
            </a:r>
            <a:r>
              <a:rPr lang="en-US" sz="1800" baseline="-25000" dirty="0" err="1" smtClean="0">
                <a:solidFill>
                  <a:srgbClr val="000000"/>
                </a:solidFill>
              </a:rPr>
              <a:t>d</a:t>
            </a:r>
            <a:r>
              <a:rPr lang="en-US" sz="1800" dirty="0" smtClean="0">
                <a:solidFill>
                  <a:srgbClr val="000000"/>
                </a:solidFill>
              </a:rPr>
              <a:t>/</a:t>
            </a:r>
            <a:r>
              <a:rPr lang="en-US" sz="1800" dirty="0" err="1" smtClean="0">
                <a:solidFill>
                  <a:srgbClr val="000000"/>
                </a:solidFill>
              </a:rPr>
              <a:t>B</a:t>
            </a:r>
            <a:r>
              <a:rPr lang="en-US" sz="1800" baseline="-25000" dirty="0" err="1" smtClean="0">
                <a:solidFill>
                  <a:srgbClr val="000000"/>
                </a:solidFill>
              </a:rPr>
              <a:t>s</a:t>
            </a:r>
            <a:r>
              <a:rPr lang="en-US" sz="1800" dirty="0" smtClean="0">
                <a:solidFill>
                  <a:srgbClr val="000000"/>
                </a:solidFill>
              </a:rPr>
              <a:t> BR</a:t>
            </a:r>
          </a:p>
          <a:p>
            <a:r>
              <a:rPr lang="en-US" sz="1800" dirty="0">
                <a:solidFill>
                  <a:srgbClr val="000000"/>
                </a:solidFill>
              </a:rPr>
              <a:t>k</a:t>
            </a:r>
            <a:r>
              <a:rPr lang="en-US" sz="1800" dirty="0" smtClean="0">
                <a:solidFill>
                  <a:srgbClr val="000000"/>
                </a:solidFill>
              </a:rPr>
              <a:t>nown to 30 %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Test MFV 0807.5039 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32240" y="4598377"/>
            <a:ext cx="1892177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50 billon </a:t>
            </a:r>
          </a:p>
          <a:p>
            <a:r>
              <a:rPr lang="en-US" dirty="0">
                <a:solidFill>
                  <a:srgbClr val="000000"/>
                </a:solidFill>
              </a:rPr>
              <a:t>r</a:t>
            </a:r>
            <a:r>
              <a:rPr lang="en-US" dirty="0" smtClean="0">
                <a:solidFill>
                  <a:srgbClr val="000000"/>
                </a:solidFill>
              </a:rPr>
              <a:t>econstructed</a:t>
            </a:r>
          </a:p>
          <a:p>
            <a:r>
              <a:rPr lang="en-US" dirty="0">
                <a:solidFill>
                  <a:srgbClr val="000000"/>
                </a:solidFill>
              </a:rPr>
              <a:t>c</a:t>
            </a:r>
            <a:r>
              <a:rPr lang="en-US" dirty="0" smtClean="0">
                <a:solidFill>
                  <a:srgbClr val="000000"/>
                </a:solidFill>
              </a:rPr>
              <a:t>harm decays !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Challenge SM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predictions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 bwMode="auto">
          <a:xfrm flipV="1">
            <a:off x="2915816" y="4509120"/>
            <a:ext cx="0" cy="93610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618FFD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5" name="Rectangle 24"/>
          <p:cNvSpPr/>
          <p:nvPr/>
        </p:nvSpPr>
        <p:spPr>
          <a:xfrm>
            <a:off x="2771800" y="5436528"/>
            <a:ext cx="659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Now</a:t>
            </a:r>
          </a:p>
        </p:txBody>
      </p:sp>
      <p:cxnSp>
        <p:nvCxnSpPr>
          <p:cNvPr id="29" name="Straight Arrow Connector 28"/>
          <p:cNvCxnSpPr/>
          <p:nvPr/>
        </p:nvCxnSpPr>
        <p:spPr bwMode="auto">
          <a:xfrm>
            <a:off x="5580112" y="5661248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618FFD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6" name="Rectangle 25"/>
          <p:cNvSpPr/>
          <p:nvPr/>
        </p:nvSpPr>
        <p:spPr>
          <a:xfrm>
            <a:off x="4868863" y="5235059"/>
            <a:ext cx="979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Upgrade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868863" y="4149080"/>
            <a:ext cx="1710725" cy="923330"/>
          </a:xfrm>
          <a:prstGeom prst="rect">
            <a:avLst/>
          </a:prstGeom>
          <a:solidFill>
            <a:srgbClr val="FF8000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Charm mixing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A</a:t>
            </a:r>
            <a:r>
              <a:rPr lang="en-US" sz="1800" baseline="-25000" dirty="0" smtClean="0">
                <a:solidFill>
                  <a:srgbClr val="000000"/>
                </a:solidFill>
              </a:rPr>
              <a:t>Γ</a:t>
            </a:r>
            <a:r>
              <a:rPr lang="en-US" sz="1800" dirty="0" smtClean="0">
                <a:solidFill>
                  <a:srgbClr val="000000"/>
                </a:solidFill>
              </a:rPr>
              <a:t> Sensitivity at 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SM level (10</a:t>
            </a:r>
            <a:r>
              <a:rPr lang="en-US" sz="1800" baseline="30000" dirty="0" smtClean="0">
                <a:solidFill>
                  <a:srgbClr val="000000"/>
                </a:solidFill>
              </a:rPr>
              <a:t>-4)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endParaRPr lang="en-US" sz="1800" dirty="0">
              <a:solidFill>
                <a:srgbClr val="00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4283968" y="5436528"/>
            <a:ext cx="0" cy="36004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4F81BD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0" name="Rectangle 29"/>
          <p:cNvSpPr/>
          <p:nvPr/>
        </p:nvSpPr>
        <p:spPr>
          <a:xfrm>
            <a:off x="6372200" y="3140968"/>
            <a:ext cx="569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LS2</a:t>
            </a:r>
          </a:p>
        </p:txBody>
      </p:sp>
      <p:cxnSp>
        <p:nvCxnSpPr>
          <p:cNvPr id="33" name="Straight Arrow Connector 32"/>
          <p:cNvCxnSpPr/>
          <p:nvPr/>
        </p:nvCxnSpPr>
        <p:spPr bwMode="auto">
          <a:xfrm flipV="1">
            <a:off x="6660232" y="2852936"/>
            <a:ext cx="0" cy="36004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4F81BD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1" name="Rectangle 30"/>
          <p:cNvSpPr/>
          <p:nvPr/>
        </p:nvSpPr>
        <p:spPr>
          <a:xfrm>
            <a:off x="3995936" y="5894521"/>
            <a:ext cx="569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LS2</a:t>
            </a:r>
          </a:p>
        </p:txBody>
      </p:sp>
    </p:spTree>
    <p:extLst>
      <p:ext uri="{BB962C8B-B14F-4D97-AF65-F5344CB8AC3E}">
        <p14:creationId xmlns:p14="http://schemas.microsoft.com/office/powerpoint/2010/main" val="2802604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8E9D-D45F-4742-B71D-AFB2CD82E25E}" type="slidenum">
              <a:rPr lang="en-US"/>
              <a:pPr/>
              <a:t>37</a:t>
            </a:fld>
            <a:endParaRPr lang="en-US" sz="1000"/>
          </a:p>
        </p:txBody>
      </p:sp>
      <p:sp>
        <p:nvSpPr>
          <p:cNvPr id="466957" name="Rectangle 13"/>
          <p:cNvSpPr>
            <a:spLocks noGrp="1" noChangeArrowheads="1"/>
          </p:cNvSpPr>
          <p:nvPr>
            <p:ph type="title"/>
          </p:nvPr>
        </p:nvSpPr>
        <p:spPr>
          <a:xfrm>
            <a:off x="609600" y="-1524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Upgrade Reach </a:t>
            </a:r>
            <a:endParaRPr lang="en-US" dirty="0"/>
          </a:p>
        </p:txBody>
      </p:sp>
      <p:pic>
        <p:nvPicPr>
          <p:cNvPr id="466970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883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4254475"/>
            <a:ext cx="2988000" cy="24841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128" y="4219842"/>
            <a:ext cx="2880000" cy="2556000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 bwMode="auto">
          <a:xfrm>
            <a:off x="3787378" y="4898826"/>
            <a:ext cx="1728192" cy="648072"/>
          </a:xfrm>
          <a:prstGeom prst="rightArrow">
            <a:avLst/>
          </a:prstGeom>
          <a:solidFill>
            <a:srgbClr val="0000FF"/>
          </a:solidFill>
          <a:ln w="9525" cap="flat" cmpd="sng" algn="ctr">
            <a:solidFill>
              <a:srgbClr val="618FFD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236296" y="116632"/>
            <a:ext cx="1755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arXiv:1309.2293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8304229" y="5171160"/>
            <a:ext cx="12635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Phase NP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19915" y="6427113"/>
            <a:ext cx="182770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Magnitude NP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59186" y="5834930"/>
            <a:ext cx="7360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Now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55730" y="5762922"/>
            <a:ext cx="11559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Upgrade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51920" y="5661248"/>
            <a:ext cx="125238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ϕ</a:t>
            </a:r>
            <a:r>
              <a:rPr lang="en-US" baseline="-25000" dirty="0" err="1" smtClean="0">
                <a:solidFill>
                  <a:srgbClr val="000000"/>
                </a:solidFill>
              </a:rPr>
              <a:t>s</a:t>
            </a:r>
            <a:r>
              <a:rPr lang="en-US" dirty="0" smtClean="0">
                <a:solidFill>
                  <a:srgbClr val="000000"/>
                </a:solidFill>
              </a:rPr>
              <a:t> ~ 0.2</a:t>
            </a:r>
            <a:r>
              <a:rPr lang="en-US" baseline="30000" dirty="0" smtClean="0">
                <a:solidFill>
                  <a:srgbClr val="000000"/>
                </a:solidFill>
              </a:rPr>
              <a:t>o</a:t>
            </a:r>
            <a:endParaRPr lang="en-US" baseline="3000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836712"/>
            <a:ext cx="1069524" cy="430887"/>
          </a:xfrm>
          <a:prstGeom prst="rect">
            <a:avLst/>
          </a:prstGeom>
          <a:solidFill>
            <a:srgbClr val="FF80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Angle </a:t>
            </a:r>
            <a:r>
              <a:rPr lang="en-US" dirty="0" err="1" smtClean="0">
                <a:solidFill>
                  <a:srgbClr val="000000"/>
                </a:solidFill>
              </a:rPr>
              <a:t>γ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1" name="Right Arrow 20"/>
          <p:cNvSpPr/>
          <p:nvPr/>
        </p:nvSpPr>
        <p:spPr bwMode="auto">
          <a:xfrm>
            <a:off x="3859386" y="1802482"/>
            <a:ext cx="1728192" cy="648072"/>
          </a:xfrm>
          <a:prstGeom prst="rightArrow">
            <a:avLst/>
          </a:prstGeom>
          <a:solidFill>
            <a:srgbClr val="0000FF"/>
          </a:solidFill>
          <a:ln w="9525" cap="flat" cmpd="sng" algn="ctr">
            <a:solidFill>
              <a:srgbClr val="618FFD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28" y="1196752"/>
            <a:ext cx="2772000" cy="25780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3717032"/>
            <a:ext cx="3178562" cy="430887"/>
          </a:xfrm>
          <a:prstGeom prst="rect">
            <a:avLst/>
          </a:prstGeom>
          <a:solidFill>
            <a:srgbClr val="FF80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New Physics in </a:t>
            </a:r>
            <a:r>
              <a:rPr lang="en-US" dirty="0" err="1" smtClean="0">
                <a:solidFill>
                  <a:schemeClr val="tx1"/>
                </a:solidFill>
              </a:rPr>
              <a:t>B</a:t>
            </a:r>
            <a:r>
              <a:rPr lang="en-US" baseline="-25000" dirty="0" err="1" smtClean="0">
                <a:solidFill>
                  <a:schemeClr val="tx1"/>
                </a:solidFill>
              </a:rPr>
              <a:t>s</a:t>
            </a:r>
            <a:r>
              <a:rPr lang="en-US" dirty="0" smtClean="0">
                <a:solidFill>
                  <a:schemeClr val="tx1"/>
                </a:solidFill>
              </a:rPr>
              <a:t> mixing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47664" y="2924944"/>
            <a:ext cx="73609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Now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6216" y="1196753"/>
            <a:ext cx="2592000" cy="250262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7092280" y="1844824"/>
            <a:ext cx="115599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Upgrade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851920" y="2564904"/>
            <a:ext cx="8381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γ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~ 1</a:t>
            </a:r>
            <a:r>
              <a:rPr lang="en-US" baseline="30000" dirty="0" smtClean="0">
                <a:solidFill>
                  <a:srgbClr val="000000"/>
                </a:solidFill>
              </a:rPr>
              <a:t>o</a:t>
            </a:r>
            <a:endParaRPr lang="en-US" baseline="30000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28184" y="3717032"/>
            <a:ext cx="18073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Assuming SM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771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8E9D-D45F-4742-B71D-AFB2CD82E25E}" type="slidenum">
              <a:rPr lang="en-US"/>
              <a:pPr/>
              <a:t>38</a:t>
            </a:fld>
            <a:endParaRPr lang="en-US" sz="1000"/>
          </a:p>
        </p:txBody>
      </p:sp>
      <p:sp>
        <p:nvSpPr>
          <p:cNvPr id="466957" name="Rectangle 13"/>
          <p:cNvSpPr>
            <a:spLocks noGrp="1" noChangeArrowheads="1"/>
          </p:cNvSpPr>
          <p:nvPr>
            <p:ph type="title"/>
          </p:nvPr>
        </p:nvSpPr>
        <p:spPr>
          <a:xfrm>
            <a:off x="609600" y="-1524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Summary </a:t>
            </a:r>
            <a:endParaRPr lang="en-US" dirty="0"/>
          </a:p>
        </p:txBody>
      </p:sp>
      <p:pic>
        <p:nvPicPr>
          <p:cNvPr id="466970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883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6986" name="Text Box 4"/>
          <p:cNvSpPr txBox="1">
            <a:spLocks noChangeArrowheads="1"/>
          </p:cNvSpPr>
          <p:nvPr/>
        </p:nvSpPr>
        <p:spPr bwMode="auto">
          <a:xfrm>
            <a:off x="4251325" y="2165350"/>
            <a:ext cx="247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zh-CN" sz="1800"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1196752"/>
            <a:ext cx="9036496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err="1" smtClean="0">
                <a:solidFill>
                  <a:srgbClr val="000000"/>
                </a:solidFill>
              </a:rPr>
              <a:t>LHCb</a:t>
            </a:r>
            <a:r>
              <a:rPr lang="en-US" sz="2400" dirty="0" smtClean="0">
                <a:solidFill>
                  <a:srgbClr val="000000"/>
                </a:solidFill>
              </a:rPr>
              <a:t> had a very successful Run 1</a:t>
            </a:r>
            <a:endParaRPr lang="en-US" sz="2400" dirty="0">
              <a:solidFill>
                <a:srgbClr val="000000"/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197 papers so far across wide range of topics</a:t>
            </a:r>
            <a:endParaRPr lang="en-US" sz="2400" dirty="0">
              <a:solidFill>
                <a:srgbClr val="000000"/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More to come updates on </a:t>
            </a:r>
            <a:r>
              <a:rPr lang="en-US" sz="2400" dirty="0" err="1" smtClean="0">
                <a:solidFill>
                  <a:srgbClr val="000000"/>
                </a:solidFill>
              </a:rPr>
              <a:t>a</a:t>
            </a:r>
            <a:r>
              <a:rPr lang="en-US" sz="2400" baseline="30000" dirty="0" err="1" smtClean="0">
                <a:solidFill>
                  <a:srgbClr val="000000"/>
                </a:solidFill>
              </a:rPr>
              <a:t>f</a:t>
            </a:r>
            <a:r>
              <a:rPr lang="en-US" sz="2400" baseline="-25000" dirty="0" err="1" smtClean="0">
                <a:solidFill>
                  <a:srgbClr val="000000"/>
                </a:solidFill>
              </a:rPr>
              <a:t>s</a:t>
            </a:r>
            <a:r>
              <a:rPr lang="en-US" sz="2400" dirty="0" smtClean="0">
                <a:solidFill>
                  <a:srgbClr val="000000"/>
                </a:solidFill>
              </a:rPr>
              <a:t> , </a:t>
            </a:r>
            <a:r>
              <a:rPr lang="en-US" sz="2400" dirty="0" err="1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ϕ</a:t>
            </a:r>
            <a:r>
              <a:rPr lang="en-US" sz="2400" baseline="-25000" dirty="0" err="1" smtClean="0">
                <a:solidFill>
                  <a:srgbClr val="000000"/>
                </a:solidFill>
              </a:rPr>
              <a:t>s</a:t>
            </a:r>
            <a:r>
              <a:rPr lang="en-US" sz="2400" baseline="-25000" dirty="0" smtClean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, sin2β, </a:t>
            </a:r>
            <a:r>
              <a:rPr lang="en-US" sz="2400" dirty="0" err="1" smtClean="0">
                <a:solidFill>
                  <a:srgbClr val="000000"/>
                </a:solidFill>
              </a:rPr>
              <a:t>γ</a:t>
            </a:r>
            <a:r>
              <a:rPr lang="en-US" sz="2400" dirty="0" smtClean="0">
                <a:solidFill>
                  <a:srgbClr val="000000"/>
                </a:solidFill>
              </a:rPr>
              <a:t> , ΔA</a:t>
            </a:r>
            <a:r>
              <a:rPr lang="en-US" sz="2400" baseline="-25000" dirty="0" smtClean="0">
                <a:solidFill>
                  <a:srgbClr val="000000"/>
                </a:solidFill>
              </a:rPr>
              <a:t>CP</a:t>
            </a:r>
            <a:r>
              <a:rPr lang="en-US" sz="2400" dirty="0" smtClean="0">
                <a:solidFill>
                  <a:srgbClr val="000000"/>
                </a:solidFill>
              </a:rPr>
              <a:t>,  B-&gt;K</a:t>
            </a:r>
            <a:r>
              <a:rPr lang="en-US" sz="2400" baseline="30000" dirty="0" smtClean="0">
                <a:solidFill>
                  <a:srgbClr val="000000"/>
                </a:solidFill>
              </a:rPr>
              <a:t>*</a:t>
            </a:r>
            <a:r>
              <a:rPr lang="en-US" sz="2400" dirty="0" err="1" smtClean="0">
                <a:solidFill>
                  <a:srgbClr val="000000"/>
                </a:solidFill>
              </a:rPr>
              <a:t>μμ</a:t>
            </a:r>
            <a:r>
              <a:rPr lang="en-US" sz="2400" dirty="0" smtClean="0">
                <a:solidFill>
                  <a:srgbClr val="000000"/>
                </a:solidFill>
              </a:rPr>
              <a:t>,…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Looking forward to exciting Run 2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Collect 5 fb</a:t>
            </a:r>
            <a:r>
              <a:rPr lang="en-US" sz="2400" baseline="30000" dirty="0" smtClean="0">
                <a:solidFill>
                  <a:srgbClr val="000000"/>
                </a:solidFill>
              </a:rPr>
              <a:t>-1</a:t>
            </a:r>
            <a:r>
              <a:rPr lang="en-US" sz="2400" dirty="0" smtClean="0">
                <a:solidFill>
                  <a:srgbClr val="000000"/>
                </a:solidFill>
              </a:rPr>
              <a:t> with twice b cross-section</a:t>
            </a:r>
          </a:p>
          <a:p>
            <a:pPr marL="1257300" lvl="2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~ 12.5 kHz rate to disk, twice Run 1 rate 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Double precision. Do anomalies from Run 1 persist ?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Online alignment and calibration in real time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Upgrade for Run 3 to collect 50 fb</a:t>
            </a:r>
            <a:r>
              <a:rPr lang="en-US" sz="2400" baseline="30000" dirty="0" smtClean="0">
                <a:solidFill>
                  <a:srgbClr val="000000"/>
                </a:solidFill>
              </a:rPr>
              <a:t>-1</a:t>
            </a:r>
            <a:r>
              <a:rPr lang="en-US" sz="2400" dirty="0" smtClean="0">
                <a:solidFill>
                  <a:srgbClr val="000000"/>
                </a:solidFill>
              </a:rPr>
              <a:t> of data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Running at  </a:t>
            </a:r>
            <a:r>
              <a:rPr lang="en-US" sz="2400" dirty="0">
                <a:solidFill>
                  <a:srgbClr val="000000"/>
                </a:solidFill>
              </a:rPr>
              <a:t>10</a:t>
            </a:r>
            <a:r>
              <a:rPr lang="en-US" sz="2400" baseline="30000" dirty="0">
                <a:solidFill>
                  <a:srgbClr val="000000"/>
                </a:solidFill>
              </a:rPr>
              <a:t>33</a:t>
            </a:r>
            <a:r>
              <a:rPr lang="en-US" sz="2400" dirty="0">
                <a:solidFill>
                  <a:srgbClr val="000000"/>
                </a:solidFill>
              </a:rPr>
              <a:t> cm</a:t>
            </a:r>
            <a:r>
              <a:rPr lang="en-US" sz="2400" baseline="30000" dirty="0">
                <a:solidFill>
                  <a:srgbClr val="000000"/>
                </a:solidFill>
              </a:rPr>
              <a:t>2</a:t>
            </a:r>
            <a:r>
              <a:rPr lang="en-US" sz="2400" dirty="0">
                <a:solidFill>
                  <a:srgbClr val="000000"/>
                </a:solidFill>
              </a:rPr>
              <a:t> s</a:t>
            </a:r>
            <a:r>
              <a:rPr lang="en-US" sz="2400" baseline="30000" dirty="0">
                <a:solidFill>
                  <a:srgbClr val="000000"/>
                </a:solidFill>
              </a:rPr>
              <a:t>-1</a:t>
            </a:r>
            <a:endParaRPr lang="en-US" sz="2400" dirty="0" smtClean="0">
              <a:solidFill>
                <a:srgbClr val="000000"/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Readout of full detector at 40 MHz, 100 kHz to disk</a:t>
            </a:r>
            <a:endParaRPr lang="en-US" sz="2400" dirty="0">
              <a:solidFill>
                <a:srgbClr val="000000"/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Order of magnitude increase in precision   </a:t>
            </a:r>
          </a:p>
          <a:p>
            <a:pPr marL="342900" indent="-342900">
              <a:buFont typeface="Arial"/>
              <a:buChar char="•"/>
            </a:pPr>
            <a:endParaRPr lang="en-US" sz="2400" dirty="0" smtClean="0">
              <a:solidFill>
                <a:srgbClr val="000000"/>
              </a:solidFill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72124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8E9D-D45F-4742-B71D-AFB2CD82E25E}" type="slidenum">
              <a:rPr lang="en-US"/>
              <a:pPr/>
              <a:t>39</a:t>
            </a:fld>
            <a:endParaRPr lang="en-US" sz="1000"/>
          </a:p>
        </p:txBody>
      </p:sp>
      <p:sp>
        <p:nvSpPr>
          <p:cNvPr id="466957" name="Rectangle 13"/>
          <p:cNvSpPr>
            <a:spLocks noGrp="1" noChangeArrowheads="1"/>
          </p:cNvSpPr>
          <p:nvPr>
            <p:ph type="title"/>
          </p:nvPr>
        </p:nvSpPr>
        <p:spPr>
          <a:xfrm>
            <a:off x="609600" y="-1524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Summary </a:t>
            </a:r>
            <a:endParaRPr lang="en-US" dirty="0"/>
          </a:p>
        </p:txBody>
      </p:sp>
      <p:pic>
        <p:nvPicPr>
          <p:cNvPr id="466970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883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6986" name="Text Box 4"/>
          <p:cNvSpPr txBox="1">
            <a:spLocks noChangeArrowheads="1"/>
          </p:cNvSpPr>
          <p:nvPr/>
        </p:nvSpPr>
        <p:spPr bwMode="auto">
          <a:xfrm>
            <a:off x="4251325" y="2165350"/>
            <a:ext cx="247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zh-CN" sz="1800">
                <a:ea typeface="宋体" charset="0"/>
                <a:cs typeface="宋体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84784"/>
            <a:ext cx="2988000" cy="1844444"/>
          </a:xfrm>
          <a:prstGeom prst="rect">
            <a:avLst/>
          </a:prstGeom>
        </p:spPr>
      </p:pic>
      <p:pic>
        <p:nvPicPr>
          <p:cNvPr id="7" name="Picture 6" descr="Fig2a.p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71797" y="3749291"/>
            <a:ext cx="1980000" cy="2923594"/>
          </a:xfrm>
          <a:prstGeom prst="rect">
            <a:avLst/>
          </a:prstGeom>
        </p:spPr>
      </p:pic>
      <p:pic>
        <p:nvPicPr>
          <p:cNvPr id="8" name="Picture 7" descr="mixing_plo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808" y="1412776"/>
            <a:ext cx="3600000" cy="2177778"/>
          </a:xfrm>
          <a:prstGeom prst="rect">
            <a:avLst/>
          </a:prstGeom>
        </p:spPr>
      </p:pic>
      <p:pic>
        <p:nvPicPr>
          <p:cNvPr id="9" name="Picture 8" descr="Fig1c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5856" y="4221088"/>
            <a:ext cx="2628000" cy="1888462"/>
          </a:xfrm>
          <a:prstGeom prst="rect">
            <a:avLst/>
          </a:prstGeom>
        </p:spPr>
      </p:pic>
      <p:pic>
        <p:nvPicPr>
          <p:cNvPr id="2" name="Picture 1" descr="Fig2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6000" y="1484785"/>
            <a:ext cx="2376000" cy="228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980728"/>
            <a:ext cx="2235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Evidence for </a:t>
            </a:r>
            <a:r>
              <a:rPr lang="en-US" sz="1800" dirty="0" err="1" smtClean="0">
                <a:solidFill>
                  <a:srgbClr val="000000"/>
                </a:solidFill>
              </a:rPr>
              <a:t>B</a:t>
            </a:r>
            <a:r>
              <a:rPr lang="en-US" sz="1800" baseline="-25000" dirty="0" err="1" smtClean="0">
                <a:solidFill>
                  <a:srgbClr val="000000"/>
                </a:solidFill>
              </a:rPr>
              <a:t>s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800" dirty="0" err="1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μ</a:t>
            </a:r>
            <a:r>
              <a:rPr lang="en-US" sz="1800" dirty="0" err="1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  <a:sym typeface="Wingdings"/>
              </a:rPr>
              <a:t>μ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63888" y="836712"/>
            <a:ext cx="1973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Best measurements 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of </a:t>
            </a:r>
            <a:r>
              <a:rPr lang="en-US" sz="1800" dirty="0" err="1" smtClean="0">
                <a:solidFill>
                  <a:srgbClr val="000000"/>
                </a:solidFill>
              </a:rPr>
              <a:t>Bd</a:t>
            </a:r>
            <a:r>
              <a:rPr lang="en-US" sz="1800" dirty="0" smtClean="0">
                <a:solidFill>
                  <a:srgbClr val="000000"/>
                </a:solidFill>
              </a:rPr>
              <a:t>/</a:t>
            </a:r>
            <a:r>
              <a:rPr lang="en-US" sz="1800" dirty="0" err="1" smtClean="0">
                <a:solidFill>
                  <a:srgbClr val="000000"/>
                </a:solidFill>
              </a:rPr>
              <a:t>Bs</a:t>
            </a:r>
            <a:r>
              <a:rPr lang="en-US" sz="1800" dirty="0" smtClean="0">
                <a:solidFill>
                  <a:srgbClr val="000000"/>
                </a:solidFill>
              </a:rPr>
              <a:t> mixing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20272" y="836712"/>
            <a:ext cx="1559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5σ observation</a:t>
            </a:r>
          </a:p>
          <a:p>
            <a:r>
              <a:rPr lang="en-US" sz="1800" dirty="0">
                <a:solidFill>
                  <a:srgbClr val="000000"/>
                </a:solidFill>
              </a:rPr>
              <a:t>c</a:t>
            </a:r>
            <a:r>
              <a:rPr lang="en-US" sz="1800" dirty="0" smtClean="0">
                <a:solidFill>
                  <a:srgbClr val="000000"/>
                </a:solidFill>
              </a:rPr>
              <a:t>harm mixing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3501008"/>
            <a:ext cx="2998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Firm evidence of 4 quark state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23928" y="3501008"/>
            <a:ext cx="1574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Most precise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measurement </a:t>
            </a:r>
            <a:r>
              <a:rPr lang="en-US" sz="1800" dirty="0" err="1" smtClean="0">
                <a:solidFill>
                  <a:srgbClr val="000000"/>
                </a:solidFill>
              </a:rPr>
              <a:t>γ</a:t>
            </a:r>
            <a:r>
              <a:rPr lang="en-US" sz="1800" dirty="0" smtClean="0">
                <a:solidFill>
                  <a:srgbClr val="000000"/>
                </a:solidFill>
              </a:rPr>
              <a:t>  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22369" y="3573016"/>
            <a:ext cx="29216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Best measurement of forward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 background symmetry in B 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flipH="1">
            <a:off x="1763688" y="6285369"/>
            <a:ext cx="7200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+ observation  of several new particles + 50 new decay modes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6" name="Picture 15" descr="Fig4b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0152" y="4149080"/>
            <a:ext cx="3096000" cy="209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127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8E9D-D45F-4742-B71D-AFB2CD82E25E}" type="slidenum">
              <a:rPr lang="en-US"/>
              <a:pPr/>
              <a:t>4</a:t>
            </a:fld>
            <a:endParaRPr lang="en-US" sz="1000"/>
          </a:p>
        </p:txBody>
      </p:sp>
      <p:sp>
        <p:nvSpPr>
          <p:cNvPr id="466957" name="Rectangle 13"/>
          <p:cNvSpPr>
            <a:spLocks noGrp="1" noChangeArrowheads="1"/>
          </p:cNvSpPr>
          <p:nvPr>
            <p:ph type="title"/>
          </p:nvPr>
        </p:nvSpPr>
        <p:spPr>
          <a:xfrm>
            <a:off x="609600" y="-152400"/>
            <a:ext cx="7772400" cy="1143000"/>
          </a:xfrm>
        </p:spPr>
        <p:txBody>
          <a:bodyPr/>
          <a:lstStyle/>
          <a:p>
            <a:r>
              <a:rPr lang="en-US" dirty="0">
                <a:latin typeface="Times New Roman" charset="0"/>
              </a:rPr>
              <a:t>P</a:t>
            </a:r>
            <a:r>
              <a:rPr lang="en-US" dirty="0" smtClean="0">
                <a:latin typeface="Times New Roman" charset="0"/>
              </a:rPr>
              <a:t>hysics Goals</a:t>
            </a:r>
            <a:endParaRPr lang="en-US" dirty="0"/>
          </a:p>
        </p:txBody>
      </p:sp>
      <p:pic>
        <p:nvPicPr>
          <p:cNvPr id="466970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883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6986" name="Text Box 4"/>
          <p:cNvSpPr txBox="1">
            <a:spLocks noChangeArrowheads="1"/>
          </p:cNvSpPr>
          <p:nvPr/>
        </p:nvSpPr>
        <p:spPr bwMode="auto">
          <a:xfrm>
            <a:off x="4251325" y="2165350"/>
            <a:ext cx="247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zh-CN" sz="1800"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520" y="5130800"/>
            <a:ext cx="21595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Equal amounts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Matter/antimatter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96336" y="5229200"/>
            <a:ext cx="13283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No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antimatter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05373" y="1628800"/>
            <a:ext cx="20386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Where did the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Antimatter  go 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 descr="rhoeta_lar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960" y="2150318"/>
            <a:ext cx="4716000" cy="47076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504" y="1004342"/>
            <a:ext cx="8892480" cy="769441"/>
          </a:xfrm>
          <a:prstGeom prst="rect">
            <a:avLst/>
          </a:prstGeom>
          <a:solidFill>
            <a:srgbClr val="FF80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Search for New Physics and CP violation in rare processes using b and c quark decays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2492896"/>
            <a:ext cx="4212000" cy="17728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4365104"/>
            <a:ext cx="4464000" cy="13356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12160" y="2204864"/>
            <a:ext cx="1755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arXiv:1309.2293</a:t>
            </a:r>
          </a:p>
        </p:txBody>
      </p:sp>
    </p:spTree>
    <p:extLst>
      <p:ext uri="{BB962C8B-B14F-4D97-AF65-F5344CB8AC3E}">
        <p14:creationId xmlns:p14="http://schemas.microsoft.com/office/powerpoint/2010/main" val="1942818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8E9D-D45F-4742-B71D-AFB2CD82E25E}" type="slidenum">
              <a:rPr lang="en-US"/>
              <a:pPr/>
              <a:t>40</a:t>
            </a:fld>
            <a:endParaRPr lang="en-US" sz="1000"/>
          </a:p>
        </p:txBody>
      </p:sp>
      <p:sp>
        <p:nvSpPr>
          <p:cNvPr id="466957" name="Rectangle 13"/>
          <p:cNvSpPr>
            <a:spLocks noGrp="1" noChangeArrowheads="1"/>
          </p:cNvSpPr>
          <p:nvPr>
            <p:ph type="title"/>
          </p:nvPr>
        </p:nvSpPr>
        <p:spPr>
          <a:xfrm>
            <a:off x="609600" y="-1524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Backup </a:t>
            </a:r>
            <a:endParaRPr lang="en-US" dirty="0"/>
          </a:p>
        </p:txBody>
      </p:sp>
      <p:pic>
        <p:nvPicPr>
          <p:cNvPr id="466970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883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6986" name="Text Box 4"/>
          <p:cNvSpPr txBox="1">
            <a:spLocks noChangeArrowheads="1"/>
          </p:cNvSpPr>
          <p:nvPr/>
        </p:nvSpPr>
        <p:spPr bwMode="auto">
          <a:xfrm>
            <a:off x="4251325" y="2165350"/>
            <a:ext cx="247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zh-CN" sz="1800">
                <a:ea typeface="宋体" charset="0"/>
                <a:cs typeface="宋体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8038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8E9D-D45F-4742-B71D-AFB2CD82E25E}" type="slidenum">
              <a:rPr lang="en-US"/>
              <a:pPr/>
              <a:t>41</a:t>
            </a:fld>
            <a:endParaRPr lang="en-US" sz="1000"/>
          </a:p>
        </p:txBody>
      </p:sp>
      <p:sp>
        <p:nvSpPr>
          <p:cNvPr id="466957" name="Rectangle 13"/>
          <p:cNvSpPr>
            <a:spLocks noGrp="1" noChangeArrowheads="1"/>
          </p:cNvSpPr>
          <p:nvPr>
            <p:ph type="title"/>
          </p:nvPr>
        </p:nvSpPr>
        <p:spPr>
          <a:xfrm>
            <a:off x="609600" y="-1524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Run 1: Trigger </a:t>
            </a:r>
            <a:endParaRPr lang="en-US" dirty="0"/>
          </a:p>
        </p:txBody>
      </p:sp>
      <p:pic>
        <p:nvPicPr>
          <p:cNvPr id="466970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883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6986" name="Text Box 4"/>
          <p:cNvSpPr txBox="1">
            <a:spLocks noChangeArrowheads="1"/>
          </p:cNvSpPr>
          <p:nvPr/>
        </p:nvSpPr>
        <p:spPr bwMode="auto">
          <a:xfrm>
            <a:off x="4251325" y="2165350"/>
            <a:ext cx="247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zh-CN" sz="1800">
                <a:ea typeface="宋体" charset="0"/>
                <a:cs typeface="宋体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1268760"/>
            <a:ext cx="8064000" cy="514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854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8E9D-D45F-4742-B71D-AFB2CD82E25E}" type="slidenum">
              <a:rPr lang="en-US"/>
              <a:pPr/>
              <a:t>42</a:t>
            </a:fld>
            <a:endParaRPr lang="en-US" sz="1000"/>
          </a:p>
        </p:txBody>
      </p:sp>
      <p:sp>
        <p:nvSpPr>
          <p:cNvPr id="466957" name="Rectangle 13"/>
          <p:cNvSpPr>
            <a:spLocks noGrp="1" noChangeArrowheads="1"/>
          </p:cNvSpPr>
          <p:nvPr>
            <p:ph type="title"/>
          </p:nvPr>
        </p:nvSpPr>
        <p:spPr>
          <a:xfrm>
            <a:off x="609600" y="-1524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Upgrade </a:t>
            </a:r>
            <a:endParaRPr lang="en-US" dirty="0"/>
          </a:p>
        </p:txBody>
      </p:sp>
      <p:pic>
        <p:nvPicPr>
          <p:cNvPr id="466970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883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00808"/>
            <a:ext cx="9360000" cy="39920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5877272"/>
            <a:ext cx="8964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hlinkClick r:id="rId5"/>
              </a:rPr>
              <a:t>https://twiki.cern.ch/twiki/bin/view/</a:t>
            </a:r>
            <a:r>
              <a:rPr lang="en-US" sz="1800" dirty="0" smtClean="0">
                <a:hlinkClick r:id="rId5"/>
              </a:rPr>
              <a:t>ECFA/PhysicsGoalsPerformanceReachHeavyFlavour</a:t>
            </a:r>
            <a:endParaRPr lang="en-US" sz="1800" dirty="0" smtClean="0"/>
          </a:p>
          <a:p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980728"/>
            <a:ext cx="46142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Numbers prepared for ECFA workshop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470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8E9D-D45F-4742-B71D-AFB2CD82E25E}" type="slidenum">
              <a:rPr lang="en-US"/>
              <a:pPr/>
              <a:t>43</a:t>
            </a:fld>
            <a:endParaRPr lang="en-US" sz="1000"/>
          </a:p>
        </p:txBody>
      </p:sp>
      <p:sp>
        <p:nvSpPr>
          <p:cNvPr id="466957" name="Rectangle 13"/>
          <p:cNvSpPr>
            <a:spLocks noGrp="1" noChangeArrowheads="1"/>
          </p:cNvSpPr>
          <p:nvPr>
            <p:ph type="title"/>
          </p:nvPr>
        </p:nvSpPr>
        <p:spPr>
          <a:xfrm>
            <a:off x="609600" y="-152400"/>
            <a:ext cx="7772400" cy="1143000"/>
          </a:xfrm>
        </p:spPr>
        <p:txBody>
          <a:bodyPr/>
          <a:lstStyle/>
          <a:p>
            <a:r>
              <a:rPr lang="en-US" dirty="0" err="1" smtClean="0">
                <a:latin typeface="Times New Roman" charset="0"/>
              </a:rPr>
              <a:t>Bd</a:t>
            </a:r>
            <a:r>
              <a:rPr lang="en-US" dirty="0" smtClean="0">
                <a:latin typeface="Times New Roman" charset="0"/>
              </a:rPr>
              <a:t> mixing in generic models </a:t>
            </a:r>
            <a:endParaRPr lang="en-US" dirty="0"/>
          </a:p>
        </p:txBody>
      </p:sp>
      <p:pic>
        <p:nvPicPr>
          <p:cNvPr id="466970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883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 descr="hdsigmad_201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52736"/>
            <a:ext cx="4320000" cy="3763810"/>
          </a:xfrm>
          <a:prstGeom prst="rect">
            <a:avLst/>
          </a:prstGeom>
        </p:spPr>
      </p:pic>
      <p:pic>
        <p:nvPicPr>
          <p:cNvPr id="3" name="Picture 2" descr="hdsigmad_202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992" y="1052736"/>
            <a:ext cx="4320000" cy="37638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59632" y="5301208"/>
            <a:ext cx="15121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Run I era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2200" y="5301208"/>
            <a:ext cx="132833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Run </a:t>
            </a:r>
            <a:r>
              <a:rPr lang="en-US" smtClean="0">
                <a:solidFill>
                  <a:srgbClr val="000000"/>
                </a:solidFill>
              </a:rPr>
              <a:t>II </a:t>
            </a:r>
            <a:r>
              <a:rPr lang="en-US" dirty="0">
                <a:solidFill>
                  <a:srgbClr val="000000"/>
                </a:solidFill>
              </a:rPr>
              <a:t>era </a:t>
            </a:r>
          </a:p>
        </p:txBody>
      </p:sp>
    </p:spTree>
    <p:extLst>
      <p:ext uri="{BB962C8B-B14F-4D97-AF65-F5344CB8AC3E}">
        <p14:creationId xmlns:p14="http://schemas.microsoft.com/office/powerpoint/2010/main" val="535771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8E9D-D45F-4742-B71D-AFB2CD82E25E}" type="slidenum">
              <a:rPr lang="en-US"/>
              <a:pPr/>
              <a:t>44</a:t>
            </a:fld>
            <a:endParaRPr lang="en-US" sz="1000"/>
          </a:p>
        </p:txBody>
      </p:sp>
      <p:sp>
        <p:nvSpPr>
          <p:cNvPr id="466957" name="Rectangle 13"/>
          <p:cNvSpPr>
            <a:spLocks noGrp="1" noChangeArrowheads="1"/>
          </p:cNvSpPr>
          <p:nvPr>
            <p:ph type="title"/>
          </p:nvPr>
        </p:nvSpPr>
        <p:spPr>
          <a:xfrm>
            <a:off x="609600" y="-1524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 The angle </a:t>
            </a:r>
            <a:r>
              <a:rPr lang="en-US" dirty="0" err="1" smtClean="0">
                <a:latin typeface="Times New Roman" charset="0"/>
              </a:rPr>
              <a:t>γ</a:t>
            </a:r>
            <a:r>
              <a:rPr lang="en-US" dirty="0" smtClean="0">
                <a:latin typeface="Times New Roman" charset="0"/>
              </a:rPr>
              <a:t> </a:t>
            </a:r>
            <a:endParaRPr lang="en-US" dirty="0"/>
          </a:p>
        </p:txBody>
      </p:sp>
      <p:pic>
        <p:nvPicPr>
          <p:cNvPr id="466970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883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728" y="2108855"/>
            <a:ext cx="5796000" cy="474914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1520" y="1052736"/>
            <a:ext cx="8299271" cy="769441"/>
          </a:xfrm>
          <a:prstGeom prst="rect">
            <a:avLst/>
          </a:prstGeom>
          <a:solidFill>
            <a:srgbClr val="FF80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Lots of other beautiful results coming out now or soon, e.g. 3fb</a:t>
            </a:r>
            <a:r>
              <a:rPr lang="en-US" baseline="30000" dirty="0" smtClean="0">
                <a:solidFill>
                  <a:srgbClr val="000000"/>
                </a:solidFill>
              </a:rPr>
              <a:t>-1 </a:t>
            </a:r>
            <a:r>
              <a:rPr lang="en-US" dirty="0" smtClean="0">
                <a:solidFill>
                  <a:srgbClr val="000000"/>
                </a:solidFill>
              </a:rPr>
              <a:t>update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for B </a:t>
            </a:r>
            <a:r>
              <a:rPr lang="en-US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olidFill>
                  <a:srgbClr val="000000"/>
                </a:solidFill>
              </a:rPr>
              <a:t> DK with D </a:t>
            </a:r>
            <a:r>
              <a:rPr lang="en-US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olidFill>
                  <a:srgbClr val="000000"/>
                </a:solidFill>
              </a:rPr>
              <a:t> K</a:t>
            </a:r>
            <a:r>
              <a:rPr lang="en-US" baseline="-25000" dirty="0" smtClean="0">
                <a:solidFill>
                  <a:srgbClr val="000000"/>
                </a:solidFill>
              </a:rPr>
              <a:t>s </a:t>
            </a:r>
            <a:r>
              <a:rPr lang="en-US" dirty="0" smtClean="0">
                <a:solidFill>
                  <a:srgbClr val="000000"/>
                </a:solidFill>
              </a:rPr>
              <a:t>π</a:t>
            </a:r>
            <a:r>
              <a:rPr lang="en-US" baseline="30000" dirty="0" smtClean="0">
                <a:solidFill>
                  <a:srgbClr val="000000"/>
                </a:solidFill>
              </a:rPr>
              <a:t>+</a:t>
            </a:r>
            <a:r>
              <a:rPr lang="en-US" dirty="0" smtClean="0">
                <a:solidFill>
                  <a:srgbClr val="000000"/>
                </a:solidFill>
              </a:rPr>
              <a:t>π</a:t>
            </a:r>
            <a:r>
              <a:rPr lang="en-US" baseline="30000" dirty="0" smtClean="0">
                <a:solidFill>
                  <a:srgbClr val="000000"/>
                </a:solidFill>
              </a:rPr>
              <a:t>-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3528" y="2708920"/>
            <a:ext cx="12362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K</a:t>
            </a:r>
            <a:r>
              <a:rPr lang="en-US" baseline="-25000" dirty="0" smtClean="0">
                <a:solidFill>
                  <a:srgbClr val="000000"/>
                </a:solidFill>
              </a:rPr>
              <a:t>s</a:t>
            </a:r>
            <a:r>
              <a:rPr lang="en-US" dirty="0" smtClean="0">
                <a:solidFill>
                  <a:srgbClr val="000000"/>
                </a:solidFill>
              </a:rPr>
              <a:t> decay</a:t>
            </a:r>
          </a:p>
          <a:p>
            <a:r>
              <a:rPr lang="en-US" dirty="0">
                <a:solidFill>
                  <a:srgbClr val="000000"/>
                </a:solidFill>
              </a:rPr>
              <a:t>i</a:t>
            </a:r>
            <a:r>
              <a:rPr lang="en-US" dirty="0" smtClean="0">
                <a:solidFill>
                  <a:srgbClr val="000000"/>
                </a:solidFill>
              </a:rPr>
              <a:t>n VELO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3528" y="4869160"/>
            <a:ext cx="15841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K</a:t>
            </a:r>
            <a:r>
              <a:rPr lang="en-US" baseline="-25000" dirty="0">
                <a:solidFill>
                  <a:srgbClr val="000000"/>
                </a:solidFill>
              </a:rPr>
              <a:t>s</a:t>
            </a:r>
            <a:r>
              <a:rPr lang="en-US" dirty="0">
                <a:solidFill>
                  <a:srgbClr val="000000"/>
                </a:solidFill>
              </a:rPr>
              <a:t> decay</a:t>
            </a:r>
          </a:p>
          <a:p>
            <a:r>
              <a:rPr lang="en-US" dirty="0">
                <a:solidFill>
                  <a:srgbClr val="000000"/>
                </a:solidFill>
              </a:rPr>
              <a:t>a</a:t>
            </a:r>
            <a:r>
              <a:rPr lang="en-US" dirty="0" smtClean="0">
                <a:solidFill>
                  <a:srgbClr val="000000"/>
                </a:solidFill>
              </a:rPr>
              <a:t>fter VELO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5536" y="6381328"/>
            <a:ext cx="22918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LHCb-PAPER-2014-</a:t>
            </a:r>
            <a:r>
              <a:rPr lang="en-US" sz="1600" dirty="0" smtClean="0">
                <a:solidFill>
                  <a:srgbClr val="000000"/>
                </a:solidFill>
              </a:rPr>
              <a:t>041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024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8E9D-D45F-4742-B71D-AFB2CD82E25E}" type="slidenum">
              <a:rPr lang="en-US"/>
              <a:pPr/>
              <a:t>45</a:t>
            </a:fld>
            <a:endParaRPr lang="en-US" sz="1000"/>
          </a:p>
        </p:txBody>
      </p:sp>
      <p:sp>
        <p:nvSpPr>
          <p:cNvPr id="466957" name="Rectangle 13"/>
          <p:cNvSpPr>
            <a:spLocks noGrp="1" noChangeArrowheads="1"/>
          </p:cNvSpPr>
          <p:nvPr>
            <p:ph type="title"/>
          </p:nvPr>
        </p:nvSpPr>
        <p:spPr>
          <a:xfrm>
            <a:off x="609600" y="-1524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Upgrade Reach </a:t>
            </a:r>
            <a:endParaRPr lang="en-US" dirty="0"/>
          </a:p>
        </p:txBody>
      </p:sp>
      <p:pic>
        <p:nvPicPr>
          <p:cNvPr id="466970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883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6079" y="1052736"/>
            <a:ext cx="8254671" cy="769441"/>
          </a:xfrm>
          <a:prstGeom prst="rect">
            <a:avLst/>
          </a:prstGeom>
          <a:solidFill>
            <a:srgbClr val="FF80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Upgraded detector will have a rich physics program building on studies </a:t>
            </a:r>
          </a:p>
          <a:p>
            <a:r>
              <a:rPr lang="en-US" dirty="0">
                <a:solidFill>
                  <a:srgbClr val="000000"/>
                </a:solidFill>
              </a:rPr>
              <a:t>w</a:t>
            </a:r>
            <a:r>
              <a:rPr lang="en-US" dirty="0" smtClean="0">
                <a:solidFill>
                  <a:srgbClr val="000000"/>
                </a:solidFill>
              </a:rPr>
              <a:t>ith current detector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3528" y="2060848"/>
            <a:ext cx="7763664" cy="4493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Precision tests of CP violation and CKM parameters in b decays</a:t>
            </a:r>
          </a:p>
          <a:p>
            <a:pPr marL="342900" indent="-342900">
              <a:buFont typeface="Arial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Rare b and c decays</a:t>
            </a:r>
          </a:p>
          <a:p>
            <a:pPr marL="342900" indent="-342900">
              <a:buFont typeface="Arial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High statistics charm</a:t>
            </a:r>
          </a:p>
          <a:p>
            <a:pPr marL="342900" indent="-342900">
              <a:buFont typeface="Arial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Spectroscopy and b-hadron measurements</a:t>
            </a:r>
          </a:p>
          <a:p>
            <a:pPr marL="342900" indent="-342900">
              <a:buFont typeface="Arial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Electroweak</a:t>
            </a:r>
          </a:p>
          <a:p>
            <a:pPr marL="342900" indent="-342900">
              <a:buFont typeface="Arial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 err="1" smtClean="0">
                <a:solidFill>
                  <a:srgbClr val="000000"/>
                </a:solidFill>
              </a:rPr>
              <a:t>Quarkonia</a:t>
            </a:r>
            <a:endParaRPr lang="en-US" dirty="0" smtClean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Exotic searches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60032" y="5805264"/>
            <a:ext cx="3896742" cy="769441"/>
          </a:xfrm>
          <a:prstGeom prst="rect">
            <a:avLst/>
          </a:prstGeom>
          <a:noFill/>
          <a:ln>
            <a:solidFill>
              <a:srgbClr val="618FFD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Full software  trigger. Flexible response to discoveries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956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8E9D-D45F-4742-B71D-AFB2CD82E25E}" type="slidenum">
              <a:rPr lang="en-US"/>
              <a:pPr/>
              <a:t>46</a:t>
            </a:fld>
            <a:endParaRPr lang="en-US" sz="1000"/>
          </a:p>
        </p:txBody>
      </p:sp>
      <p:sp>
        <p:nvSpPr>
          <p:cNvPr id="466957" name="Rectangle 13"/>
          <p:cNvSpPr>
            <a:spLocks noGrp="1" noChangeArrowheads="1"/>
          </p:cNvSpPr>
          <p:nvPr>
            <p:ph type="title"/>
          </p:nvPr>
        </p:nvSpPr>
        <p:spPr>
          <a:xfrm>
            <a:off x="609600" y="-1524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Run II </a:t>
            </a:r>
            <a:endParaRPr lang="en-US" dirty="0"/>
          </a:p>
        </p:txBody>
      </p:sp>
      <p:pic>
        <p:nvPicPr>
          <p:cNvPr id="466970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883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95193" y="908720"/>
            <a:ext cx="7210052" cy="24622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Assume 1870 colliding bunches at μ ~1.35 (2012 was μ ~ 1.6)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Allowing for increased multiplicity data rates similar to 2012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As in 2012 will level luminosity 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Aim to collect  5 fb</a:t>
            </a:r>
            <a:r>
              <a:rPr lang="en-US" baseline="30000" dirty="0" smtClean="0">
                <a:solidFill>
                  <a:srgbClr val="000000"/>
                </a:solidFill>
              </a:rPr>
              <a:t>-1 </a:t>
            </a:r>
            <a:r>
              <a:rPr lang="en-US" dirty="0" smtClean="0">
                <a:solidFill>
                  <a:srgbClr val="000000"/>
                </a:solidFill>
              </a:rPr>
              <a:t>of data at luminosity of 4 × 10</a:t>
            </a:r>
            <a:r>
              <a:rPr lang="en-US" baseline="30000" dirty="0" smtClean="0">
                <a:solidFill>
                  <a:srgbClr val="000000"/>
                </a:solidFill>
              </a:rPr>
              <a:t>32</a:t>
            </a:r>
            <a:r>
              <a:rPr lang="en-US" dirty="0" smtClean="0">
                <a:solidFill>
                  <a:srgbClr val="000000"/>
                </a:solidFill>
              </a:rPr>
              <a:t> cm</a:t>
            </a:r>
            <a:r>
              <a:rPr lang="en-US" baseline="30000" dirty="0" smtClean="0">
                <a:solidFill>
                  <a:srgbClr val="000000"/>
                </a:solidFill>
              </a:rPr>
              <a:t>-2</a:t>
            </a:r>
            <a:r>
              <a:rPr lang="en-US" dirty="0" smtClean="0">
                <a:solidFill>
                  <a:srgbClr val="000000"/>
                </a:solidFill>
              </a:rPr>
              <a:t>s</a:t>
            </a:r>
            <a:r>
              <a:rPr lang="en-US" baseline="30000" dirty="0" smtClean="0">
                <a:solidFill>
                  <a:srgbClr val="000000"/>
                </a:solidFill>
              </a:rPr>
              <a:t>-1</a:t>
            </a:r>
            <a:endParaRPr lang="en-US" baseline="30000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3645024"/>
            <a:ext cx="3142922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252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8E9D-D45F-4742-B71D-AFB2CD82E25E}" type="slidenum">
              <a:rPr lang="en-US"/>
              <a:pPr/>
              <a:t>5</a:t>
            </a:fld>
            <a:endParaRPr lang="en-US" sz="1000"/>
          </a:p>
        </p:txBody>
      </p:sp>
      <p:sp>
        <p:nvSpPr>
          <p:cNvPr id="466957" name="Rectangle 13"/>
          <p:cNvSpPr>
            <a:spLocks noGrp="1" noChangeArrowheads="1"/>
          </p:cNvSpPr>
          <p:nvPr>
            <p:ph type="title"/>
          </p:nvPr>
        </p:nvSpPr>
        <p:spPr>
          <a:xfrm>
            <a:off x="609600" y="-152400"/>
            <a:ext cx="7772400" cy="1143000"/>
          </a:xfrm>
        </p:spPr>
        <p:txBody>
          <a:bodyPr/>
          <a:lstStyle/>
          <a:p>
            <a:r>
              <a:rPr lang="en-US" dirty="0">
                <a:latin typeface="Times New Roman" charset="0"/>
              </a:rPr>
              <a:t>P</a:t>
            </a:r>
            <a:r>
              <a:rPr lang="en-US" dirty="0" smtClean="0">
                <a:latin typeface="Times New Roman" charset="0"/>
              </a:rPr>
              <a:t>hysics Goals</a:t>
            </a:r>
            <a:endParaRPr lang="en-US" dirty="0"/>
          </a:p>
        </p:txBody>
      </p:sp>
      <p:pic>
        <p:nvPicPr>
          <p:cNvPr id="466970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883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hdsigmad_201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628800"/>
            <a:ext cx="5760000" cy="50184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5536" y="1052736"/>
            <a:ext cx="8239380" cy="769441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Despite progress from b factories still room for New Physics amplitude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at level of 10 % in </a:t>
            </a:r>
            <a:r>
              <a:rPr lang="en-US" dirty="0" err="1" smtClean="0">
                <a:solidFill>
                  <a:schemeClr val="tx1"/>
                </a:solidFill>
              </a:rPr>
              <a:t>B</a:t>
            </a:r>
            <a:r>
              <a:rPr lang="en-US" baseline="-25000" dirty="0" err="1" smtClean="0">
                <a:solidFill>
                  <a:schemeClr val="tx1"/>
                </a:solidFill>
              </a:rPr>
              <a:t>d</a:t>
            </a:r>
            <a:r>
              <a:rPr lang="en-US" dirty="0" smtClean="0">
                <a:solidFill>
                  <a:schemeClr val="tx1"/>
                </a:solidFill>
              </a:rPr>
              <a:t> mixing (Similar story in </a:t>
            </a:r>
            <a:r>
              <a:rPr lang="en-US" dirty="0" err="1" smtClean="0">
                <a:solidFill>
                  <a:schemeClr val="tx1"/>
                </a:solidFill>
              </a:rPr>
              <a:t>B</a:t>
            </a:r>
            <a:r>
              <a:rPr lang="en-US" baseline="-25000" dirty="0" err="1" smtClean="0">
                <a:solidFill>
                  <a:schemeClr val="tx1"/>
                </a:solidFill>
              </a:rPr>
              <a:t>s</a:t>
            </a:r>
            <a:r>
              <a:rPr lang="en-US" dirty="0" smtClean="0">
                <a:solidFill>
                  <a:schemeClr val="tx1"/>
                </a:solidFill>
              </a:rPr>
              <a:t> sector)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59832" y="6426691"/>
            <a:ext cx="29429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Magnitude New Physics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16200000">
            <a:off x="5093114" y="3915997"/>
            <a:ext cx="270102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Phase </a:t>
            </a:r>
            <a:r>
              <a:rPr lang="en-US" dirty="0">
                <a:solidFill>
                  <a:srgbClr val="000000"/>
                </a:solidFill>
              </a:rPr>
              <a:t>New Physics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646436" y="5121076"/>
            <a:ext cx="1366467" cy="307777"/>
          </a:xfrm>
          <a:prstGeom prst="rect">
            <a:avLst/>
          </a:prstGeom>
          <a:solidFill>
            <a:srgbClr val="FF6600"/>
          </a:solidFill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a</a:t>
            </a:r>
            <a:r>
              <a:rPr lang="en-US" sz="1400" dirty="0" smtClean="0">
                <a:solidFill>
                  <a:schemeClr val="tx1"/>
                </a:solidFill>
              </a:rPr>
              <a:t>rxiv:1309.2293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186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8E9D-D45F-4742-B71D-AFB2CD82E25E}" type="slidenum">
              <a:rPr lang="en-US"/>
              <a:pPr/>
              <a:t>6</a:t>
            </a:fld>
            <a:endParaRPr lang="en-US" sz="1000"/>
          </a:p>
        </p:txBody>
      </p:sp>
      <p:sp>
        <p:nvSpPr>
          <p:cNvPr id="466957" name="Rectangle 13"/>
          <p:cNvSpPr>
            <a:spLocks noGrp="1" noChangeArrowheads="1"/>
          </p:cNvSpPr>
          <p:nvPr>
            <p:ph type="title"/>
          </p:nvPr>
        </p:nvSpPr>
        <p:spPr>
          <a:xfrm>
            <a:off x="609600" y="-1524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But also…. </a:t>
            </a:r>
            <a:endParaRPr lang="en-US" dirty="0"/>
          </a:p>
        </p:txBody>
      </p:sp>
      <p:pic>
        <p:nvPicPr>
          <p:cNvPr id="466970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883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6986" name="Text Box 4"/>
          <p:cNvSpPr txBox="1">
            <a:spLocks noChangeArrowheads="1"/>
          </p:cNvSpPr>
          <p:nvPr/>
        </p:nvSpPr>
        <p:spPr bwMode="auto">
          <a:xfrm>
            <a:off x="4251325" y="2165350"/>
            <a:ext cx="247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zh-CN" sz="1800">
                <a:ea typeface="宋体" charset="0"/>
                <a:cs typeface="宋体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36712"/>
            <a:ext cx="2908300" cy="2159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808" y="1340768"/>
            <a:ext cx="3132000" cy="15492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6176" y="908720"/>
            <a:ext cx="2700000" cy="21945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16216" y="1124744"/>
            <a:ext cx="1157138" cy="369332"/>
          </a:xfrm>
          <a:prstGeom prst="rect">
            <a:avLst/>
          </a:prstGeom>
          <a:solidFill>
            <a:srgbClr val="FF8000"/>
          </a:solidFill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rgbClr val="000000"/>
                </a:solidFill>
              </a:rPr>
              <a:t>B</a:t>
            </a:r>
            <a:r>
              <a:rPr lang="en-US" sz="1800" baseline="-25000" dirty="0" err="1" smtClean="0">
                <a:solidFill>
                  <a:srgbClr val="000000"/>
                </a:solidFill>
              </a:rPr>
              <a:t>c</a:t>
            </a:r>
            <a:r>
              <a:rPr lang="en-US" sz="1800" dirty="0" smtClean="0">
                <a:solidFill>
                  <a:srgbClr val="000000"/>
                </a:solidFill>
              </a:rPr>
              <a:t> physics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59632" y="1412776"/>
            <a:ext cx="1159292" cy="369332"/>
          </a:xfrm>
          <a:prstGeom prst="rect">
            <a:avLst/>
          </a:prstGeom>
          <a:solidFill>
            <a:srgbClr val="FF8000"/>
          </a:solidFill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rgbClr val="000000"/>
                </a:solidFill>
              </a:rPr>
              <a:t>Quarkonia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47864" y="1556792"/>
            <a:ext cx="1441420" cy="369332"/>
          </a:xfrm>
          <a:prstGeom prst="rect">
            <a:avLst/>
          </a:prstGeom>
          <a:solidFill>
            <a:srgbClr val="FF8000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Spectroscopy</a:t>
            </a:r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3068960"/>
            <a:ext cx="2772000" cy="20347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5816" y="3068961"/>
            <a:ext cx="3168000" cy="20529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84168" y="3068960"/>
            <a:ext cx="2806700" cy="2108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5080000"/>
            <a:ext cx="2717800" cy="177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39552" y="3645024"/>
            <a:ext cx="966931" cy="646331"/>
          </a:xfrm>
          <a:prstGeom prst="rect">
            <a:avLst/>
          </a:prstGeom>
          <a:solidFill>
            <a:srgbClr val="FF8000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Forward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Physics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12360" y="4365104"/>
            <a:ext cx="530915" cy="430887"/>
          </a:xfrm>
          <a:prstGeom prst="rect">
            <a:avLst/>
          </a:prstGeom>
          <a:solidFill>
            <a:srgbClr val="FF8000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pA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84176" y="5215508"/>
            <a:ext cx="774483" cy="369332"/>
          </a:xfrm>
          <a:prstGeom prst="rect">
            <a:avLst/>
          </a:prstGeom>
          <a:solidFill>
            <a:srgbClr val="FF8000"/>
          </a:solidFill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rgbClr val="000000"/>
                </a:solidFill>
              </a:rPr>
              <a:t>Kaons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91880" y="3284984"/>
            <a:ext cx="1210588" cy="338554"/>
          </a:xfrm>
          <a:prstGeom prst="rect">
            <a:avLst/>
          </a:prstGeom>
          <a:solidFill>
            <a:srgbClr val="FF8000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Electroweak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36304" y="5002808"/>
            <a:ext cx="2781300" cy="18415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240360" y="5143500"/>
            <a:ext cx="616575" cy="369332"/>
          </a:xfrm>
          <a:prstGeom prst="rect">
            <a:avLst/>
          </a:prstGeom>
          <a:solidFill>
            <a:srgbClr val="FF8000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LFV</a:t>
            </a:r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176" y="4921043"/>
            <a:ext cx="2520000" cy="19357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08304" y="6021288"/>
            <a:ext cx="780607" cy="430887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BSM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52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8E9D-D45F-4742-B71D-AFB2CD82E25E}" type="slidenum">
              <a:rPr lang="en-US"/>
              <a:pPr/>
              <a:t>7</a:t>
            </a:fld>
            <a:endParaRPr lang="en-US" sz="1000"/>
          </a:p>
        </p:txBody>
      </p:sp>
      <p:sp>
        <p:nvSpPr>
          <p:cNvPr id="466957" name="Rectangle 13"/>
          <p:cNvSpPr>
            <a:spLocks noGrp="1" noChangeArrowheads="1"/>
          </p:cNvSpPr>
          <p:nvPr>
            <p:ph type="title"/>
          </p:nvPr>
        </p:nvSpPr>
        <p:spPr>
          <a:xfrm>
            <a:off x="609600" y="-152400"/>
            <a:ext cx="7772400" cy="1143000"/>
          </a:xfrm>
        </p:spPr>
        <p:txBody>
          <a:bodyPr/>
          <a:lstStyle/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dirty="0" err="1">
                <a:latin typeface="Times New Roman" charset="0"/>
                <a:ea typeface="ＭＳ Ｐゴシック" charset="0"/>
                <a:cs typeface="ＭＳ Ｐゴシック" charset="0"/>
              </a:rPr>
              <a:t>LHCb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Detector</a:t>
            </a:r>
            <a:endParaRPr lang="en-US" dirty="0"/>
          </a:p>
        </p:txBody>
      </p:sp>
      <p:pic>
        <p:nvPicPr>
          <p:cNvPr id="466970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883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Slid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7423150" cy="513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7"/>
          <p:cNvSpPr txBox="1">
            <a:spLocks noChangeArrowheads="1"/>
          </p:cNvSpPr>
          <p:nvPr/>
        </p:nvSpPr>
        <p:spPr bwMode="auto">
          <a:xfrm>
            <a:off x="7010400" y="3886200"/>
            <a:ext cx="190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400" b="1">
                <a:solidFill>
                  <a:srgbClr val="FF0000"/>
                </a:solidFill>
              </a:rPr>
              <a:t>pp collision Point</a:t>
            </a:r>
            <a:endParaRPr lang="en-US" sz="1400" b="1">
              <a:solidFill>
                <a:srgbClr val="FF3300"/>
              </a:solidFill>
              <a:latin typeface="Tahoma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6934200" y="1143000"/>
            <a:ext cx="2046288" cy="831850"/>
          </a:xfrm>
          <a:prstGeom prst="rect">
            <a:avLst/>
          </a:prstGeom>
          <a:solidFill>
            <a:srgbClr val="FF6600"/>
          </a:solidFill>
          <a:ln w="9525">
            <a:solidFill>
              <a:srgbClr val="FFFF99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chemeClr val="tx1"/>
                </a:solidFill>
              </a:rPr>
              <a:t>Vertex Locator</a:t>
            </a:r>
          </a:p>
          <a:p>
            <a:r>
              <a:rPr lang="en-US" sz="2400">
                <a:solidFill>
                  <a:schemeClr val="tx1"/>
                </a:solidFill>
              </a:rPr>
              <a:t>      VELO</a:t>
            </a: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4419600" y="6096000"/>
            <a:ext cx="2266950" cy="466725"/>
          </a:xfrm>
          <a:prstGeom prst="rect">
            <a:avLst/>
          </a:prstGeom>
          <a:solidFill>
            <a:srgbClr val="FF6600"/>
          </a:solidFill>
          <a:ln w="9525">
            <a:solidFill>
              <a:srgbClr val="FFFF99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Tracking System</a:t>
            </a:r>
            <a:endParaRPr lang="en-US" sz="2400"/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228600" y="1143000"/>
            <a:ext cx="1895475" cy="466725"/>
          </a:xfrm>
          <a:prstGeom prst="rect">
            <a:avLst/>
          </a:prstGeom>
          <a:solidFill>
            <a:srgbClr val="FF6600"/>
          </a:solidFill>
          <a:ln w="9525">
            <a:solidFill>
              <a:srgbClr val="FFFF99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Muon System</a:t>
            </a:r>
            <a:endParaRPr lang="en-US" sz="2400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3489325" y="1143000"/>
            <a:ext cx="2165350" cy="466725"/>
          </a:xfrm>
          <a:prstGeom prst="rect">
            <a:avLst/>
          </a:prstGeom>
          <a:solidFill>
            <a:srgbClr val="FF6600"/>
          </a:solidFill>
          <a:ln w="9525">
            <a:solidFill>
              <a:srgbClr val="FFFF99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RICH Detectors</a:t>
            </a:r>
            <a:endParaRPr lang="en-US" sz="2400"/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1752600" y="6019800"/>
            <a:ext cx="1768475" cy="466725"/>
          </a:xfrm>
          <a:prstGeom prst="rect">
            <a:avLst/>
          </a:prstGeom>
          <a:solidFill>
            <a:srgbClr val="FF6600"/>
          </a:solidFill>
          <a:ln w="9525">
            <a:solidFill>
              <a:srgbClr val="FFFF99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Calorimeters</a:t>
            </a:r>
          </a:p>
        </p:txBody>
      </p:sp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883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Group 12"/>
          <p:cNvGrpSpPr>
            <a:grpSpLocks noChangeAspect="1"/>
          </p:cNvGrpSpPr>
          <p:nvPr/>
        </p:nvGrpSpPr>
        <p:grpSpPr bwMode="auto">
          <a:xfrm flipH="1">
            <a:off x="6477000" y="4267200"/>
            <a:ext cx="2449513" cy="914400"/>
            <a:chOff x="96" y="3179"/>
            <a:chExt cx="2208" cy="573"/>
          </a:xfrm>
        </p:grpSpPr>
        <p:sp>
          <p:nvSpPr>
            <p:cNvPr id="18" name="Rectangle 13"/>
            <p:cNvSpPr>
              <a:spLocks noChangeAspect="1" noChangeArrowheads="1"/>
            </p:cNvSpPr>
            <p:nvPr/>
          </p:nvSpPr>
          <p:spPr bwMode="auto">
            <a:xfrm>
              <a:off x="96" y="3179"/>
              <a:ext cx="2208" cy="57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9" name="Line 14"/>
            <p:cNvSpPr>
              <a:spLocks noChangeAspect="1" noChangeShapeType="1"/>
            </p:cNvSpPr>
            <p:nvPr/>
          </p:nvSpPr>
          <p:spPr bwMode="auto">
            <a:xfrm flipV="1">
              <a:off x="351" y="3275"/>
              <a:ext cx="1504" cy="165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20" name="Line 15"/>
            <p:cNvSpPr>
              <a:spLocks noChangeAspect="1" noChangeShapeType="1"/>
            </p:cNvSpPr>
            <p:nvPr/>
          </p:nvSpPr>
          <p:spPr bwMode="auto">
            <a:xfrm flipV="1">
              <a:off x="351" y="3390"/>
              <a:ext cx="1158" cy="72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21" name="Line 16"/>
            <p:cNvSpPr>
              <a:spLocks noChangeAspect="1" noChangeShapeType="1"/>
            </p:cNvSpPr>
            <p:nvPr/>
          </p:nvSpPr>
          <p:spPr bwMode="auto">
            <a:xfrm>
              <a:off x="351" y="3462"/>
              <a:ext cx="1504" cy="13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22" name="Line 17"/>
            <p:cNvSpPr>
              <a:spLocks noChangeAspect="1" noChangeShapeType="1"/>
            </p:cNvSpPr>
            <p:nvPr/>
          </p:nvSpPr>
          <p:spPr bwMode="auto">
            <a:xfrm>
              <a:off x="368" y="3462"/>
              <a:ext cx="1125" cy="46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23" name="Line 18"/>
            <p:cNvSpPr>
              <a:spLocks noChangeAspect="1" noChangeShapeType="1"/>
            </p:cNvSpPr>
            <p:nvPr/>
          </p:nvSpPr>
          <p:spPr bwMode="auto">
            <a:xfrm flipV="1">
              <a:off x="351" y="3448"/>
              <a:ext cx="1521" cy="14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24" name="Line 19"/>
            <p:cNvSpPr>
              <a:spLocks noChangeAspect="1" noChangeShapeType="1"/>
            </p:cNvSpPr>
            <p:nvPr/>
          </p:nvSpPr>
          <p:spPr bwMode="auto">
            <a:xfrm flipV="1">
              <a:off x="351" y="3362"/>
              <a:ext cx="312" cy="96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25" name="Line 20"/>
            <p:cNvSpPr>
              <a:spLocks noChangeAspect="1" noChangeShapeType="1"/>
            </p:cNvSpPr>
            <p:nvPr/>
          </p:nvSpPr>
          <p:spPr bwMode="auto">
            <a:xfrm>
              <a:off x="351" y="3462"/>
              <a:ext cx="197" cy="259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26" name="Line 21"/>
            <p:cNvSpPr>
              <a:spLocks noChangeAspect="1" noChangeShapeType="1"/>
            </p:cNvSpPr>
            <p:nvPr/>
          </p:nvSpPr>
          <p:spPr bwMode="auto">
            <a:xfrm flipH="1" flipV="1">
              <a:off x="145" y="3434"/>
              <a:ext cx="206" cy="28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27" name="Line 22"/>
            <p:cNvSpPr>
              <a:spLocks noChangeAspect="1" noChangeShapeType="1"/>
            </p:cNvSpPr>
            <p:nvPr/>
          </p:nvSpPr>
          <p:spPr bwMode="auto">
            <a:xfrm flipH="1" flipV="1">
              <a:off x="160" y="3405"/>
              <a:ext cx="190" cy="5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28" name="Line 23"/>
            <p:cNvSpPr>
              <a:spLocks noChangeAspect="1" noChangeShapeType="1"/>
            </p:cNvSpPr>
            <p:nvPr/>
          </p:nvSpPr>
          <p:spPr bwMode="auto">
            <a:xfrm flipH="1">
              <a:off x="213" y="3462"/>
              <a:ext cx="137" cy="9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29" name="Line 24"/>
            <p:cNvSpPr>
              <a:spLocks noChangeAspect="1" noChangeShapeType="1"/>
            </p:cNvSpPr>
            <p:nvPr/>
          </p:nvSpPr>
          <p:spPr bwMode="auto">
            <a:xfrm flipH="1" flipV="1">
              <a:off x="316" y="3318"/>
              <a:ext cx="34" cy="12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30" name="Line 25"/>
            <p:cNvSpPr>
              <a:spLocks noChangeAspect="1" noChangeShapeType="1"/>
            </p:cNvSpPr>
            <p:nvPr/>
          </p:nvSpPr>
          <p:spPr bwMode="auto">
            <a:xfrm>
              <a:off x="351" y="3462"/>
              <a:ext cx="1037" cy="174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/>
            </a:p>
          </p:txBody>
        </p:sp>
        <p:grpSp>
          <p:nvGrpSpPr>
            <p:cNvPr id="31" name="Group 26"/>
            <p:cNvGrpSpPr>
              <a:grpSpLocks noChangeAspect="1"/>
            </p:cNvGrpSpPr>
            <p:nvPr/>
          </p:nvGrpSpPr>
          <p:grpSpPr bwMode="auto">
            <a:xfrm>
              <a:off x="351" y="3383"/>
              <a:ext cx="1845" cy="213"/>
              <a:chOff x="1632" y="1584"/>
              <a:chExt cx="1845" cy="213"/>
            </a:xfrm>
          </p:grpSpPr>
          <p:sp>
            <p:nvSpPr>
              <p:cNvPr id="35" name="Line 27"/>
              <p:cNvSpPr>
                <a:spLocks noChangeAspect="1" noChangeShapeType="1"/>
              </p:cNvSpPr>
              <p:nvPr/>
            </p:nvSpPr>
            <p:spPr bwMode="auto">
              <a:xfrm rot="316140" flipV="1">
                <a:off x="2208" y="1584"/>
                <a:ext cx="1255" cy="18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36" name="Line 28"/>
              <p:cNvSpPr>
                <a:spLocks noChangeAspect="1" noChangeShapeType="1"/>
              </p:cNvSpPr>
              <p:nvPr/>
            </p:nvSpPr>
            <p:spPr bwMode="auto">
              <a:xfrm rot="312573" flipV="1">
                <a:off x="2208" y="1699"/>
                <a:ext cx="966" cy="7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37" name="Line 29"/>
              <p:cNvSpPr>
                <a:spLocks noChangeAspect="1" noChangeShapeType="1"/>
              </p:cNvSpPr>
              <p:nvPr/>
            </p:nvSpPr>
            <p:spPr bwMode="auto">
              <a:xfrm rot="315663">
                <a:off x="2223" y="1771"/>
                <a:ext cx="851" cy="2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38" name="Line 30"/>
              <p:cNvSpPr>
                <a:spLocks noChangeAspect="1" noChangeShapeType="1"/>
              </p:cNvSpPr>
              <p:nvPr/>
            </p:nvSpPr>
            <p:spPr bwMode="auto">
              <a:xfrm rot="315204" flipV="1">
                <a:off x="2208" y="1757"/>
                <a:ext cx="1269" cy="1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39" name="Line 31"/>
              <p:cNvSpPr>
                <a:spLocks noChangeAspect="1" noChangeShapeType="1"/>
              </p:cNvSpPr>
              <p:nvPr/>
            </p:nvSpPr>
            <p:spPr bwMode="auto">
              <a:xfrm>
                <a:off x="1632" y="1662"/>
                <a:ext cx="577" cy="6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/>
              </a:p>
            </p:txBody>
          </p:sp>
        </p:grpSp>
        <p:sp>
          <p:nvSpPr>
            <p:cNvPr id="32" name="Line 32"/>
            <p:cNvSpPr>
              <a:spLocks noChangeAspect="1" noChangeShapeType="1"/>
            </p:cNvSpPr>
            <p:nvPr/>
          </p:nvSpPr>
          <p:spPr bwMode="auto">
            <a:xfrm>
              <a:off x="384" y="3323"/>
              <a:ext cx="48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33" name="Text Box 33"/>
            <p:cNvSpPr txBox="1">
              <a:spLocks noChangeAspect="1" noChangeArrowheads="1"/>
            </p:cNvSpPr>
            <p:nvPr/>
          </p:nvSpPr>
          <p:spPr bwMode="auto">
            <a:xfrm>
              <a:off x="547" y="3182"/>
              <a:ext cx="166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endParaRPr lang="en-GB" sz="1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34" name="Text Box 34"/>
            <p:cNvSpPr txBox="1">
              <a:spLocks noChangeAspect="1" noChangeArrowheads="1"/>
            </p:cNvSpPr>
            <p:nvPr/>
          </p:nvSpPr>
          <p:spPr bwMode="auto">
            <a:xfrm>
              <a:off x="528" y="3474"/>
              <a:ext cx="166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GB" sz="1800">
                <a:solidFill>
                  <a:srgbClr val="FF0000"/>
                </a:solidFill>
                <a:latin typeface="Times" charset="0"/>
              </a:endParaRPr>
            </a:p>
          </p:txBody>
        </p:sp>
      </p:grpSp>
      <p:sp>
        <p:nvSpPr>
          <p:cNvPr id="40" name="Text Box 35"/>
          <p:cNvSpPr txBox="1">
            <a:spLocks noChangeArrowheads="1"/>
          </p:cNvSpPr>
          <p:nvPr/>
        </p:nvSpPr>
        <p:spPr bwMode="auto">
          <a:xfrm>
            <a:off x="7924800" y="4191000"/>
            <a:ext cx="7461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chemeClr val="tx1"/>
                </a:solidFill>
              </a:rPr>
              <a:t>~ 1 cm</a:t>
            </a:r>
          </a:p>
        </p:txBody>
      </p:sp>
      <p:sp>
        <p:nvSpPr>
          <p:cNvPr id="41" name="Text Box 36"/>
          <p:cNvSpPr txBox="1">
            <a:spLocks noChangeArrowheads="1"/>
          </p:cNvSpPr>
          <p:nvPr/>
        </p:nvSpPr>
        <p:spPr bwMode="auto">
          <a:xfrm>
            <a:off x="7924800" y="4800600"/>
            <a:ext cx="336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/>
              <a:t>B</a:t>
            </a:r>
          </a:p>
        </p:txBody>
      </p:sp>
      <p:sp>
        <p:nvSpPr>
          <p:cNvPr id="42" name="Line 37"/>
          <p:cNvSpPr>
            <a:spLocks noChangeShapeType="1"/>
          </p:cNvSpPr>
          <p:nvPr/>
        </p:nvSpPr>
        <p:spPr bwMode="auto">
          <a:xfrm flipH="1">
            <a:off x="7162800" y="2057400"/>
            <a:ext cx="533400" cy="1524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Line 38"/>
          <p:cNvSpPr>
            <a:spLocks noChangeShapeType="1"/>
          </p:cNvSpPr>
          <p:nvPr/>
        </p:nvSpPr>
        <p:spPr bwMode="auto">
          <a:xfrm>
            <a:off x="1371600" y="1676400"/>
            <a:ext cx="609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Line 39"/>
          <p:cNvSpPr>
            <a:spLocks noChangeShapeType="1"/>
          </p:cNvSpPr>
          <p:nvPr/>
        </p:nvSpPr>
        <p:spPr bwMode="auto">
          <a:xfrm>
            <a:off x="4572000" y="1752600"/>
            <a:ext cx="20574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Line 40"/>
          <p:cNvSpPr>
            <a:spLocks noChangeShapeType="1"/>
          </p:cNvSpPr>
          <p:nvPr/>
        </p:nvSpPr>
        <p:spPr bwMode="auto">
          <a:xfrm flipV="1">
            <a:off x="2514600" y="4343400"/>
            <a:ext cx="5334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Line 41"/>
          <p:cNvSpPr>
            <a:spLocks noChangeShapeType="1"/>
          </p:cNvSpPr>
          <p:nvPr/>
        </p:nvSpPr>
        <p:spPr bwMode="auto">
          <a:xfrm flipH="1" flipV="1">
            <a:off x="4572000" y="4267200"/>
            <a:ext cx="8382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Line 42"/>
          <p:cNvSpPr>
            <a:spLocks noChangeShapeType="1"/>
          </p:cNvSpPr>
          <p:nvPr/>
        </p:nvSpPr>
        <p:spPr bwMode="auto">
          <a:xfrm flipV="1">
            <a:off x="5486400" y="4114800"/>
            <a:ext cx="914400" cy="1905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Line 43"/>
          <p:cNvSpPr>
            <a:spLocks noChangeShapeType="1"/>
          </p:cNvSpPr>
          <p:nvPr/>
        </p:nvSpPr>
        <p:spPr bwMode="auto">
          <a:xfrm flipH="1">
            <a:off x="3962400" y="1752600"/>
            <a:ext cx="457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50" name="Straight Connector 49"/>
          <p:cNvCxnSpPr/>
          <p:nvPr/>
        </p:nvCxnSpPr>
        <p:spPr bwMode="auto">
          <a:xfrm>
            <a:off x="7380288" y="3573463"/>
            <a:ext cx="1512887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51" name="Picture 50" descr="images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0152" y="1052736"/>
            <a:ext cx="755999" cy="129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97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000" y="606632"/>
            <a:ext cx="3636000" cy="6251368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8E9D-D45F-4742-B71D-AFB2CD82E25E}" type="slidenum">
              <a:rPr lang="en-US"/>
              <a:pPr/>
              <a:t>8</a:t>
            </a:fld>
            <a:endParaRPr lang="en-US" sz="1000"/>
          </a:p>
        </p:txBody>
      </p:sp>
      <p:sp>
        <p:nvSpPr>
          <p:cNvPr id="466957" name="Rectangle 13"/>
          <p:cNvSpPr>
            <a:spLocks noGrp="1" noChangeArrowheads="1"/>
          </p:cNvSpPr>
          <p:nvPr>
            <p:ph type="title"/>
          </p:nvPr>
        </p:nvSpPr>
        <p:spPr>
          <a:xfrm>
            <a:off x="609600" y="-152400"/>
            <a:ext cx="7772400" cy="1143000"/>
          </a:xfrm>
        </p:spPr>
        <p:txBody>
          <a:bodyPr/>
          <a:lstStyle/>
          <a:p>
            <a:r>
              <a:rPr lang="en-US" dirty="0" err="1" smtClean="0">
                <a:latin typeface="Times New Roman" charset="0"/>
              </a:rPr>
              <a:t>LHCb</a:t>
            </a:r>
            <a:r>
              <a:rPr lang="en-US" dirty="0" smtClean="0">
                <a:latin typeface="Times New Roman" charset="0"/>
              </a:rPr>
              <a:t>-UK </a:t>
            </a:r>
            <a:endParaRPr lang="en-US" dirty="0"/>
          </a:p>
        </p:txBody>
      </p:sp>
      <p:pic>
        <p:nvPicPr>
          <p:cNvPr id="466970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883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6986" name="Text Box 4"/>
          <p:cNvSpPr txBox="1">
            <a:spLocks noChangeArrowheads="1"/>
          </p:cNvSpPr>
          <p:nvPr/>
        </p:nvSpPr>
        <p:spPr bwMode="auto">
          <a:xfrm>
            <a:off x="4251325" y="2165350"/>
            <a:ext cx="247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zh-CN" sz="1800"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9512" y="980728"/>
            <a:ext cx="6583854" cy="76944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Birmingham, Bristol, Cambridge, Edinburgh, Glasgow,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Imperial, Liverpool, Manchester, Oxford, RAL, Warwick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2060848"/>
            <a:ext cx="6345207" cy="449353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Collaboration 700 authors, 20 % UK affiliated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New </a:t>
            </a:r>
            <a:r>
              <a:rPr lang="en-US" dirty="0" err="1" smtClean="0">
                <a:solidFill>
                  <a:srgbClr val="000000"/>
                </a:solidFill>
              </a:rPr>
              <a:t>spokeperson</a:t>
            </a:r>
            <a:r>
              <a:rPr lang="en-US" dirty="0" smtClean="0">
                <a:solidFill>
                  <a:srgbClr val="000000"/>
                </a:solidFill>
              </a:rPr>
              <a:t>  from UK (G. Wilkinson)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Two previous physics coordinators from UK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30 % of physics groups </a:t>
            </a:r>
            <a:r>
              <a:rPr lang="en-US" dirty="0" err="1" smtClean="0">
                <a:solidFill>
                  <a:srgbClr val="000000"/>
                </a:solidFill>
              </a:rPr>
              <a:t>convenors</a:t>
            </a:r>
            <a:r>
              <a:rPr lang="en-US" dirty="0" smtClean="0">
                <a:solidFill>
                  <a:srgbClr val="000000"/>
                </a:solidFill>
              </a:rPr>
              <a:t> from UK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UK </a:t>
            </a:r>
            <a:r>
              <a:rPr lang="en-US" dirty="0" smtClean="0">
                <a:solidFill>
                  <a:srgbClr val="000000"/>
                </a:solidFill>
              </a:rPr>
              <a:t>led </a:t>
            </a:r>
            <a:r>
              <a:rPr lang="en-US" dirty="0">
                <a:solidFill>
                  <a:srgbClr val="000000"/>
                </a:solidFill>
              </a:rPr>
              <a:t>construction </a:t>
            </a:r>
            <a:r>
              <a:rPr lang="en-US" dirty="0" smtClean="0">
                <a:solidFill>
                  <a:srgbClr val="000000"/>
                </a:solidFill>
              </a:rPr>
              <a:t> and now operation of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Vertex </a:t>
            </a:r>
            <a:r>
              <a:rPr lang="en-US" dirty="0">
                <a:solidFill>
                  <a:srgbClr val="000000"/>
                </a:solidFill>
              </a:rPr>
              <a:t>detector + </a:t>
            </a:r>
            <a:r>
              <a:rPr lang="en-US" dirty="0" smtClean="0">
                <a:solidFill>
                  <a:srgbClr val="000000"/>
                </a:solidFill>
              </a:rPr>
              <a:t>RICH. Current project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leaders both from UK 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UK provides </a:t>
            </a:r>
            <a:r>
              <a:rPr lang="en-US" dirty="0" smtClean="0">
                <a:solidFill>
                  <a:schemeClr val="tx1"/>
                </a:solidFill>
              </a:rPr>
              <a:t>appropriate </a:t>
            </a:r>
            <a:r>
              <a:rPr lang="en-US" dirty="0">
                <a:solidFill>
                  <a:schemeClr val="tx1"/>
                </a:solidFill>
              </a:rPr>
              <a:t>Tier-1 data storage for </a:t>
            </a:r>
            <a:r>
              <a:rPr lang="en-US" dirty="0" err="1">
                <a:solidFill>
                  <a:schemeClr val="tx1"/>
                </a:solidFill>
              </a:rPr>
              <a:t>LHCb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632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8E9D-D45F-4742-B71D-AFB2CD82E25E}" type="slidenum">
              <a:rPr lang="en-US"/>
              <a:pPr/>
              <a:t>9</a:t>
            </a:fld>
            <a:endParaRPr lang="en-US" sz="1000"/>
          </a:p>
        </p:txBody>
      </p:sp>
      <p:sp>
        <p:nvSpPr>
          <p:cNvPr id="466957" name="Rectangle 13"/>
          <p:cNvSpPr>
            <a:spLocks noGrp="1" noChangeArrowheads="1"/>
          </p:cNvSpPr>
          <p:nvPr>
            <p:ph type="title"/>
          </p:nvPr>
        </p:nvSpPr>
        <p:spPr>
          <a:xfrm>
            <a:off x="609600" y="-1524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Run 1 Overview </a:t>
            </a:r>
            <a:endParaRPr lang="en-US" dirty="0"/>
          </a:p>
        </p:txBody>
      </p:sp>
      <p:pic>
        <p:nvPicPr>
          <p:cNvPr id="466970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883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6986" name="Text Box 4"/>
          <p:cNvSpPr txBox="1">
            <a:spLocks noChangeArrowheads="1"/>
          </p:cNvSpPr>
          <p:nvPr/>
        </p:nvSpPr>
        <p:spPr bwMode="auto">
          <a:xfrm>
            <a:off x="4251325" y="2165350"/>
            <a:ext cx="247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zh-CN" sz="1800">
                <a:ea typeface="宋体" charset="0"/>
                <a:cs typeface="宋体" charset="0"/>
              </a:rPr>
              <a:t> </a:t>
            </a:r>
          </a:p>
        </p:txBody>
      </p:sp>
      <p:pic>
        <p:nvPicPr>
          <p:cNvPr id="7" name="Picture 6" descr="Luminosities_Run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2204864"/>
            <a:ext cx="6804000" cy="403453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3528" y="1225362"/>
            <a:ext cx="3672408" cy="492443"/>
          </a:xfrm>
          <a:prstGeom prst="rect">
            <a:avLst/>
          </a:prstGeom>
          <a:solidFill>
            <a:srgbClr val="FF8000"/>
          </a:solidFill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chemeClr val="tx1"/>
                </a:solidFill>
              </a:rPr>
              <a:t>~ 3.3 fb</a:t>
            </a:r>
            <a:r>
              <a:rPr lang="en-US" sz="2600" baseline="30000" dirty="0" smtClean="0">
                <a:solidFill>
                  <a:schemeClr val="tx1"/>
                </a:solidFill>
              </a:rPr>
              <a:t>-1 </a:t>
            </a:r>
            <a:r>
              <a:rPr lang="en-US" sz="2600" dirty="0" smtClean="0">
                <a:solidFill>
                  <a:schemeClr val="tx1"/>
                </a:solidFill>
              </a:rPr>
              <a:t>of data collected</a:t>
            </a:r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28184" y="1124744"/>
            <a:ext cx="273630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000000"/>
                </a:solidFill>
              </a:rPr>
              <a:t>Essentially all data physics quality </a:t>
            </a:r>
            <a:endParaRPr lang="en-US" sz="26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1640" y="6237312"/>
            <a:ext cx="683492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rgbClr val="000000"/>
                </a:solidFill>
              </a:rPr>
              <a:t>Also data taken in </a:t>
            </a:r>
            <a:r>
              <a:rPr lang="en-US" sz="2600" dirty="0" err="1" smtClean="0">
                <a:solidFill>
                  <a:srgbClr val="000000"/>
                </a:solidFill>
              </a:rPr>
              <a:t>pA</a:t>
            </a:r>
            <a:r>
              <a:rPr lang="en-US" sz="2600" dirty="0" smtClean="0">
                <a:solidFill>
                  <a:srgbClr val="000000"/>
                </a:solidFill>
              </a:rPr>
              <a:t> run and also at 2.76 </a:t>
            </a:r>
            <a:r>
              <a:rPr lang="en-US" sz="2600" dirty="0" err="1" smtClean="0">
                <a:solidFill>
                  <a:srgbClr val="000000"/>
                </a:solidFill>
              </a:rPr>
              <a:t>TeV</a:t>
            </a:r>
            <a:r>
              <a:rPr lang="en-US" sz="2600" dirty="0" smtClean="0">
                <a:solidFill>
                  <a:srgbClr val="000000"/>
                </a:solidFill>
              </a:rPr>
              <a:t> </a:t>
            </a:r>
            <a:r>
              <a:rPr lang="en-US" sz="2600" dirty="0" err="1" smtClean="0">
                <a:solidFill>
                  <a:srgbClr val="000000"/>
                </a:solidFill>
              </a:rPr>
              <a:t>pp</a:t>
            </a:r>
            <a:endParaRPr lang="en-US" sz="2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708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500" b="0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Times New Roman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500" b="0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Times New Roman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103377</TotalTime>
  <Words>2315</Words>
  <Application>Microsoft Macintosh PowerPoint</Application>
  <PresentationFormat>On-screen Show (4:3)</PresentationFormat>
  <Paragraphs>590</Paragraphs>
  <Slides>46</Slides>
  <Notes>46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Blank Presentation</vt:lpstr>
      <vt:lpstr>PowerPoint Presentation</vt:lpstr>
      <vt:lpstr>Outline </vt:lpstr>
      <vt:lpstr>Physics Goals</vt:lpstr>
      <vt:lpstr>Physics Goals</vt:lpstr>
      <vt:lpstr>Physics Goals</vt:lpstr>
      <vt:lpstr>But also…. </vt:lpstr>
      <vt:lpstr>The LHCb Detector</vt:lpstr>
      <vt:lpstr>LHCb-UK </vt:lpstr>
      <vt:lpstr>Run 1 Overview </vt:lpstr>
      <vt:lpstr>Detector Performance </vt:lpstr>
      <vt:lpstr>Scientific Output </vt:lpstr>
      <vt:lpstr> The angle γ </vt:lpstr>
      <vt:lpstr> The angle γ </vt:lpstr>
      <vt:lpstr> The angle γ </vt:lpstr>
      <vt:lpstr> CP violation in Bs mixing </vt:lpstr>
      <vt:lpstr> CP violation in Bsϕϕ </vt:lpstr>
      <vt:lpstr> Charm</vt:lpstr>
      <vt:lpstr> B0 K*μ+μ- and friends </vt:lpstr>
      <vt:lpstr> B0 K*μ+μ- and friends </vt:lpstr>
      <vt:lpstr> RK</vt:lpstr>
      <vt:lpstr> Exotic Spectroscopy</vt:lpstr>
      <vt:lpstr> Z(4430)+</vt:lpstr>
      <vt:lpstr> Z(4430)+</vt:lpstr>
      <vt:lpstr>Electroweak Physics</vt:lpstr>
      <vt:lpstr> W production</vt:lpstr>
      <vt:lpstr>Run II </vt:lpstr>
      <vt:lpstr>Run II: Physics </vt:lpstr>
      <vt:lpstr>Run II: Trigger </vt:lpstr>
      <vt:lpstr>Run II </vt:lpstr>
      <vt:lpstr>The Upgrade </vt:lpstr>
      <vt:lpstr>Upgrade Trigger</vt:lpstr>
      <vt:lpstr>Timeline</vt:lpstr>
      <vt:lpstr>Pixel Detector</vt:lpstr>
      <vt:lpstr>RICH</vt:lpstr>
      <vt:lpstr>Upgrade Reach </vt:lpstr>
      <vt:lpstr>Upgrade Reach </vt:lpstr>
      <vt:lpstr>Upgrade Reach </vt:lpstr>
      <vt:lpstr>Summary </vt:lpstr>
      <vt:lpstr>Summary </vt:lpstr>
      <vt:lpstr>Backup </vt:lpstr>
      <vt:lpstr>Run 1: Trigger </vt:lpstr>
      <vt:lpstr>Upgrade </vt:lpstr>
      <vt:lpstr>Bd mixing in generic models </vt:lpstr>
      <vt:lpstr> The angle γ </vt:lpstr>
      <vt:lpstr>Upgrade Reach </vt:lpstr>
      <vt:lpstr>Run II </vt:lpstr>
    </vt:vector>
  </TitlesOfParts>
  <Company>EPFL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Needha</dc:creator>
  <cp:lastModifiedBy>Matthew Needha</cp:lastModifiedBy>
  <cp:revision>927</cp:revision>
  <cp:lastPrinted>2014-07-21T13:38:13Z</cp:lastPrinted>
  <dcterms:created xsi:type="dcterms:W3CDTF">2008-06-12T12:37:55Z</dcterms:created>
  <dcterms:modified xsi:type="dcterms:W3CDTF">2014-07-21T13:42:49Z</dcterms:modified>
</cp:coreProperties>
</file>