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tmp" ContentType="image/png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4" r:id="rId2"/>
  </p:sldMasterIdLst>
  <p:notesMasterIdLst>
    <p:notesMasterId r:id="rId48"/>
  </p:notesMasterIdLst>
  <p:handoutMasterIdLst>
    <p:handoutMasterId r:id="rId49"/>
  </p:handoutMasterIdLst>
  <p:sldIdLst>
    <p:sldId id="1343" r:id="rId3"/>
    <p:sldId id="1305" r:id="rId4"/>
    <p:sldId id="1306" r:id="rId5"/>
    <p:sldId id="1307" r:id="rId6"/>
    <p:sldId id="1296" r:id="rId7"/>
    <p:sldId id="1342" r:id="rId8"/>
    <p:sldId id="1310" r:id="rId9"/>
    <p:sldId id="1308" r:id="rId10"/>
    <p:sldId id="1340" r:id="rId11"/>
    <p:sldId id="1403" r:id="rId12"/>
    <p:sldId id="1400" r:id="rId13"/>
    <p:sldId id="1358" r:id="rId14"/>
    <p:sldId id="1352" r:id="rId15"/>
    <p:sldId id="1354" r:id="rId16"/>
    <p:sldId id="1353" r:id="rId17"/>
    <p:sldId id="1404" r:id="rId18"/>
    <p:sldId id="1350" r:id="rId19"/>
    <p:sldId id="1347" r:id="rId20"/>
    <p:sldId id="1356" r:id="rId21"/>
    <p:sldId id="1386" r:id="rId22"/>
    <p:sldId id="1380" r:id="rId23"/>
    <p:sldId id="1387" r:id="rId24"/>
    <p:sldId id="1381" r:id="rId25"/>
    <p:sldId id="1363" r:id="rId26"/>
    <p:sldId id="1364" r:id="rId27"/>
    <p:sldId id="1396" r:id="rId28"/>
    <p:sldId id="1368" r:id="rId29"/>
    <p:sldId id="1384" r:id="rId30"/>
    <p:sldId id="1397" r:id="rId31"/>
    <p:sldId id="1391" r:id="rId32"/>
    <p:sldId id="1370" r:id="rId33"/>
    <p:sldId id="1371" r:id="rId34"/>
    <p:sldId id="1392" r:id="rId35"/>
    <p:sldId id="1361" r:id="rId36"/>
    <p:sldId id="1390" r:id="rId37"/>
    <p:sldId id="1375" r:id="rId38"/>
    <p:sldId id="1402" r:id="rId39"/>
    <p:sldId id="1383" r:id="rId40"/>
    <p:sldId id="1373" r:id="rId41"/>
    <p:sldId id="1377" r:id="rId42"/>
    <p:sldId id="1351" r:id="rId43"/>
    <p:sldId id="1401" r:id="rId44"/>
    <p:sldId id="1398" r:id="rId45"/>
    <p:sldId id="1399" r:id="rId46"/>
    <p:sldId id="1288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00FF80"/>
    <a:srgbClr val="FFCC66"/>
    <a:srgbClr val="66FFFF"/>
    <a:srgbClr val="800080"/>
    <a:srgbClr val="00FFFF"/>
    <a:srgbClr val="00FF00"/>
    <a:srgbClr val="F76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126" autoAdjust="0"/>
    <p:restoredTop sz="97335" autoAdjust="0"/>
  </p:normalViewPr>
  <p:slideViewPr>
    <p:cSldViewPr>
      <p:cViewPr varScale="1">
        <p:scale>
          <a:sx n="108" d="100"/>
          <a:sy n="108" d="100"/>
        </p:scale>
        <p:origin x="-1168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2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Relationship Id="rId2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D96B4-BAC4-5842-83B5-2ECF6C53B7B9}" type="datetimeFigureOut">
              <a:rPr lang="en-US" smtClean="0"/>
              <a:t>11/11/14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B2D2C-CD4A-F548-B52F-BDD899420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98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C51F9-430A-184A-A4A3-DF39AB381A88}" type="datetimeFigureOut">
              <a:rPr lang="en-US" smtClean="0"/>
              <a:t>11/11/14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28C62-F0C2-9645-A5FA-46E4D2B4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93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FFEC2F-1286-49B8-90AC-9D1C6DE5FB7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579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4" Type="http://schemas.openxmlformats.org/officeDocument/2006/relationships/image" Target="../media/image5.png"/><Relationship Id="rId1" Type="http://schemas.microsoft.com/office/2007/relationships/media" Target="file:///\\cern.ch\dfs\Departments\AB\Projects\beaminterlocks\Individual_Folders\BTodd\presentations\TEMPLATE\BTODD_MOVIE_END_LOGO.wmv" TargetMode="External"/><Relationship Id="rId2" Type="http://schemas.openxmlformats.org/officeDocument/2006/relationships/video" Target="file:///\\cern.ch\dfs\Departments\AB\Projects\beaminterlocks\Individual_Folders\BTodd\presentations\TEMPLATE\BTODD_MOVIE_END_LOGO.wmv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gi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4.w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4.w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4.w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4.w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4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01058" y="274638"/>
            <a:ext cx="7965175" cy="747654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04559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81" y="115416"/>
            <a:ext cx="6839223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8-1-2013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42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Evian Summary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1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1058" y="274638"/>
            <a:ext cx="7965175" cy="747654"/>
          </a:xfrm>
        </p:spPr>
        <p:txBody>
          <a:bodyPr anchor="t">
            <a:normAutofit/>
          </a:bodyPr>
          <a:lstStyle>
            <a:lvl1pPr algn="l">
              <a:defRPr sz="2800" b="1" baseline="0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fr-CH" dirty="0" smtClean="0"/>
              <a:t>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5" name="Picture 4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738" y="6167827"/>
            <a:ext cx="539496" cy="533400"/>
          </a:xfrm>
          <a:prstGeom prst="rect">
            <a:avLst/>
          </a:prstGeom>
        </p:spPr>
      </p:pic>
      <p:pic>
        <p:nvPicPr>
          <p:cNvPr id="7" name="Picture 6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7" y="274638"/>
            <a:ext cx="619098" cy="7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2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189037"/>
            <a:ext cx="8229600" cy="5349240"/>
          </a:xfrm>
        </p:spPr>
        <p:txBody>
          <a:bodyPr anchor="ctr" anchorCtr="1">
            <a:noAutofit/>
          </a:bodyPr>
          <a:lstStyle>
            <a:lvl1pPr marL="0" indent="0">
              <a:buFontTx/>
              <a:buNone/>
              <a:defRPr sz="4000" baseline="0">
                <a:solidFill>
                  <a:srgbClr val="005872"/>
                </a:solidFill>
                <a:effectLst/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" y="6476284"/>
            <a:ext cx="48895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noProof="0" dirty="0" smtClean="0"/>
              <a:t> </a:t>
            </a:r>
            <a:r>
              <a:rPr lang="en-US" dirty="0" smtClean="0"/>
              <a:t> ECFA High Luminosity LHC Experiments Workshop – 2014, Aix-Les-Bain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247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logue Linke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TODD_MOVIE_END_LOGO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16749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logue Animated G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todd_animated_gif_delayed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62036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Aeria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Rectangle 47"/>
          <p:cNvSpPr>
            <a:spLocks noChangeArrowheads="1"/>
          </p:cNvSpPr>
          <p:nvPr userDrawn="1"/>
        </p:nvSpPr>
        <p:spPr bwMode="auto">
          <a:xfrm>
            <a:off x="1181100" y="2667000"/>
            <a:ext cx="6781800" cy="1524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257300" y="3048000"/>
            <a:ext cx="6705600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SMP @ MPP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623105" y="3730079"/>
            <a:ext cx="1271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TE/MPE/MI</a:t>
            </a:r>
            <a:endParaRPr lang="en-GB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6174765" y="3730079"/>
            <a:ext cx="1309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March 2011</a:t>
            </a:r>
            <a:endParaRPr lang="en-GB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 userDrawn="1"/>
        </p:nvSpPr>
        <p:spPr bwMode="auto">
          <a:xfrm>
            <a:off x="8458200" y="6581001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0v1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29257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9" grpId="0"/>
      <p:bldP spid="20" grpId="0"/>
      <p:bldP spid="22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/>
          <p:cNvSpPr>
            <a:spLocks noChangeArrowheads="1"/>
          </p:cNvSpPr>
          <p:nvPr userDrawn="1"/>
        </p:nvSpPr>
        <p:spPr bwMode="auto">
          <a:xfrm>
            <a:off x="7239000" y="6581001"/>
            <a:ext cx="1905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>
                    <a:lumMod val="50000"/>
                  </a:srgbClr>
                </a:solidFill>
              </a:rPr>
              <a:t>18</a:t>
            </a:r>
            <a:r>
              <a:rPr lang="en-US" sz="1200" baseline="30000" dirty="0" smtClean="0">
                <a:solidFill>
                  <a:srgbClr val="FFFFFF">
                    <a:lumMod val="50000"/>
                  </a:srgbClr>
                </a:solidFill>
              </a:rPr>
              <a:t>th  </a:t>
            </a:r>
            <a:r>
              <a:rPr lang="en-US" sz="1200" dirty="0" smtClean="0">
                <a:solidFill>
                  <a:srgbClr val="FFFFFF">
                    <a:lumMod val="50000"/>
                  </a:srgbClr>
                </a:solidFill>
              </a:rPr>
              <a:t>June 2012 – 0v3</a:t>
            </a:r>
            <a:endParaRPr lang="en-US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902872" y="2828836"/>
            <a:ext cx="5338321" cy="120032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Availability Working Group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Proposal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491261" y="4452086"/>
            <a:ext cx="2161554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>
                    <a:lumMod val="65000"/>
                  </a:srgbClr>
                </a:solidFill>
              </a:rPr>
              <a:t>B. Todd   &amp;  L. Ponce</a:t>
            </a:r>
          </a:p>
        </p:txBody>
      </p:sp>
    </p:spTree>
    <p:extLst>
      <p:ext uri="{BB962C8B-B14F-4D97-AF65-F5344CB8AC3E}">
        <p14:creationId xmlns:p14="http://schemas.microsoft.com/office/powerpoint/2010/main" val="207860615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9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o Fade In Bump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47"/>
          <p:cNvSpPr>
            <a:spLocks noChangeArrowheads="1"/>
          </p:cNvSpPr>
          <p:nvPr userDrawn="1"/>
        </p:nvSpPr>
        <p:spPr bwMode="auto">
          <a:xfrm>
            <a:off x="0" y="6858000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prstMaterial="matte">
            <a:bevelT w="0" h="0"/>
            <a:bevelB w="0" h="0"/>
            <a:extrusionClr>
              <a:srgbClr val="062F67"/>
            </a:extrusionClr>
            <a:contourClr>
              <a:srgbClr val="062F67"/>
            </a:contourClr>
          </a:sp3d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Rectangle 47"/>
          <p:cNvSpPr>
            <a:spLocks noChangeArrowheads="1"/>
          </p:cNvSpPr>
          <p:nvPr userDrawn="1"/>
        </p:nvSpPr>
        <p:spPr bwMode="auto">
          <a:xfrm>
            <a:off x="0" y="-838200"/>
            <a:ext cx="9144000" cy="8382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0" y="6629400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bis-smp-team@cern.ch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58" y="91440"/>
            <a:ext cx="62698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773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 userDrawn="1"/>
        </p:nvSpPr>
        <p:spPr>
          <a:xfrm>
            <a:off x="-12393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904568" y="0"/>
            <a:ext cx="8216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9" name="Rectangle 34"/>
          <p:cNvSpPr>
            <a:spLocks noChangeArrowheads="1"/>
          </p:cNvSpPr>
          <p:nvPr userDrawn="1"/>
        </p:nvSpPr>
        <p:spPr bwMode="auto">
          <a:xfrm>
            <a:off x="1819275" y="6642100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Evian Preparation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991475" y="6629400"/>
            <a:ext cx="1143000" cy="228600"/>
          </a:xfrm>
        </p:spPr>
        <p:txBody>
          <a:bodyPr/>
          <a:lstStyle/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79677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0.1111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1.66667E-6 -0.0326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11" grpId="0"/>
      <p:bldP spid="17" grpId="0"/>
      <p:bldP spid="18" grpId="0"/>
      <p:bldP spid="29" grpId="0"/>
      <p:bldP spid="3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f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68" y="0"/>
            <a:ext cx="83820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001000" y="6629400"/>
            <a:ext cx="1143000" cy="228600"/>
          </a:xfrm>
        </p:spPr>
        <p:txBody>
          <a:bodyPr/>
          <a:lstStyle>
            <a:lvl1pPr>
              <a:defRPr sz="1100" b="1"/>
            </a:lvl1pPr>
          </a:lstStyle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85402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atical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68" y="0"/>
            <a:ext cx="83820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152400" y="3276600"/>
            <a:ext cx="8763000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192333" y="838200"/>
            <a:ext cx="901209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3366FF"/>
                </a:solidFill>
              </a:rPr>
              <a:t>SPS SMP</a:t>
            </a: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177907" y="6019800"/>
            <a:ext cx="930062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3366FF"/>
                </a:solidFill>
              </a:rPr>
              <a:t>LHC SMP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" y="1006475"/>
            <a:ext cx="87439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228600" y="1752600"/>
            <a:ext cx="952500" cy="1244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1219200" y="2341563"/>
            <a:ext cx="1905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 userDrawn="1"/>
        </p:nvSpPr>
        <p:spPr bwMode="auto">
          <a:xfrm>
            <a:off x="1219200" y="1219200"/>
            <a:ext cx="952500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 userDrawn="1"/>
        </p:nvSpPr>
        <p:spPr bwMode="auto">
          <a:xfrm>
            <a:off x="2209800" y="1676400"/>
            <a:ext cx="914400" cy="160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4098925" y="884238"/>
            <a:ext cx="1516063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 userDrawn="1"/>
        </p:nvSpPr>
        <p:spPr bwMode="auto">
          <a:xfrm>
            <a:off x="5646738" y="884238"/>
            <a:ext cx="2125662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 userDrawn="1"/>
        </p:nvSpPr>
        <p:spPr bwMode="auto">
          <a:xfrm>
            <a:off x="4633913" y="2043113"/>
            <a:ext cx="1684337" cy="623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Rectangle 17"/>
          <p:cNvSpPr>
            <a:spLocks noChangeArrowheads="1"/>
          </p:cNvSpPr>
          <p:nvPr userDrawn="1"/>
        </p:nvSpPr>
        <p:spPr bwMode="auto">
          <a:xfrm>
            <a:off x="6354763" y="2043113"/>
            <a:ext cx="1943100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Rectangle 18"/>
          <p:cNvSpPr>
            <a:spLocks noChangeArrowheads="1"/>
          </p:cNvSpPr>
          <p:nvPr userDrawn="1"/>
        </p:nvSpPr>
        <p:spPr bwMode="auto">
          <a:xfrm>
            <a:off x="4098925" y="2043113"/>
            <a:ext cx="503238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Rectangle 19"/>
          <p:cNvSpPr>
            <a:spLocks noChangeArrowheads="1"/>
          </p:cNvSpPr>
          <p:nvPr userDrawn="1"/>
        </p:nvSpPr>
        <p:spPr bwMode="auto">
          <a:xfrm>
            <a:off x="152400" y="3889375"/>
            <a:ext cx="1028700" cy="1244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Rectangle 20"/>
          <p:cNvSpPr>
            <a:spLocks noChangeArrowheads="1"/>
          </p:cNvSpPr>
          <p:nvPr userDrawn="1"/>
        </p:nvSpPr>
        <p:spPr bwMode="auto">
          <a:xfrm>
            <a:off x="1219200" y="4478338"/>
            <a:ext cx="1905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" name="Rectangle 21"/>
          <p:cNvSpPr>
            <a:spLocks noChangeArrowheads="1"/>
          </p:cNvSpPr>
          <p:nvPr userDrawn="1"/>
        </p:nvSpPr>
        <p:spPr bwMode="auto">
          <a:xfrm>
            <a:off x="1219200" y="3355975"/>
            <a:ext cx="952500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Rectangle 22"/>
          <p:cNvSpPr>
            <a:spLocks noChangeArrowheads="1"/>
          </p:cNvSpPr>
          <p:nvPr userDrawn="1"/>
        </p:nvSpPr>
        <p:spPr bwMode="auto">
          <a:xfrm>
            <a:off x="2209800" y="3813175"/>
            <a:ext cx="914400" cy="160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Rectangle 23"/>
          <p:cNvSpPr>
            <a:spLocks noChangeArrowheads="1"/>
          </p:cNvSpPr>
          <p:nvPr userDrawn="1"/>
        </p:nvSpPr>
        <p:spPr bwMode="auto">
          <a:xfrm>
            <a:off x="1219200" y="5102225"/>
            <a:ext cx="952500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Rectangle 24"/>
          <p:cNvSpPr>
            <a:spLocks noChangeArrowheads="1"/>
          </p:cNvSpPr>
          <p:nvPr userDrawn="1"/>
        </p:nvSpPr>
        <p:spPr bwMode="auto">
          <a:xfrm>
            <a:off x="2235200" y="5102225"/>
            <a:ext cx="882650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" name="Rectangle 25"/>
          <p:cNvSpPr>
            <a:spLocks noChangeArrowheads="1"/>
          </p:cNvSpPr>
          <p:nvPr userDrawn="1"/>
        </p:nvSpPr>
        <p:spPr bwMode="auto">
          <a:xfrm>
            <a:off x="4098925" y="3349625"/>
            <a:ext cx="1516063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 userDrawn="1"/>
        </p:nvSpPr>
        <p:spPr bwMode="auto">
          <a:xfrm>
            <a:off x="4622800" y="4438650"/>
            <a:ext cx="1701800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" name="Rectangle 27"/>
          <p:cNvSpPr>
            <a:spLocks noChangeArrowheads="1"/>
          </p:cNvSpPr>
          <p:nvPr userDrawn="1"/>
        </p:nvSpPr>
        <p:spPr bwMode="auto">
          <a:xfrm>
            <a:off x="4622800" y="5414963"/>
            <a:ext cx="1930400" cy="1062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Rectangle 28"/>
          <p:cNvSpPr>
            <a:spLocks noChangeArrowheads="1"/>
          </p:cNvSpPr>
          <p:nvPr userDrawn="1"/>
        </p:nvSpPr>
        <p:spPr bwMode="auto">
          <a:xfrm>
            <a:off x="4098925" y="4446588"/>
            <a:ext cx="503238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" name="Rectangle 29"/>
          <p:cNvSpPr>
            <a:spLocks noChangeArrowheads="1"/>
          </p:cNvSpPr>
          <p:nvPr userDrawn="1"/>
        </p:nvSpPr>
        <p:spPr bwMode="auto">
          <a:xfrm>
            <a:off x="5641975" y="3771900"/>
            <a:ext cx="944563" cy="201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" name="Rectangle 30"/>
          <p:cNvSpPr>
            <a:spLocks noChangeArrowheads="1"/>
          </p:cNvSpPr>
          <p:nvPr userDrawn="1"/>
        </p:nvSpPr>
        <p:spPr bwMode="auto">
          <a:xfrm>
            <a:off x="6605588" y="5334000"/>
            <a:ext cx="2441575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" name="Rectangle 31"/>
          <p:cNvSpPr>
            <a:spLocks noChangeArrowheads="1"/>
          </p:cNvSpPr>
          <p:nvPr userDrawn="1"/>
        </p:nvSpPr>
        <p:spPr bwMode="auto">
          <a:xfrm>
            <a:off x="3136900" y="3702050"/>
            <a:ext cx="952500" cy="1689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" name="Rectangle 32"/>
          <p:cNvSpPr>
            <a:spLocks noChangeArrowheads="1"/>
          </p:cNvSpPr>
          <p:nvPr userDrawn="1"/>
        </p:nvSpPr>
        <p:spPr bwMode="auto">
          <a:xfrm>
            <a:off x="4633913" y="2667000"/>
            <a:ext cx="1684337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" name="Rectangle 33"/>
          <p:cNvSpPr>
            <a:spLocks noChangeArrowheads="1"/>
          </p:cNvSpPr>
          <p:nvPr userDrawn="1"/>
        </p:nvSpPr>
        <p:spPr bwMode="auto">
          <a:xfrm>
            <a:off x="6605588" y="51054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" name="Rectangle 34"/>
          <p:cNvSpPr>
            <a:spLocks noChangeArrowheads="1"/>
          </p:cNvSpPr>
          <p:nvPr userDrawn="1"/>
        </p:nvSpPr>
        <p:spPr bwMode="auto">
          <a:xfrm>
            <a:off x="6605588" y="48768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" name="Rectangle 35"/>
          <p:cNvSpPr>
            <a:spLocks noChangeArrowheads="1"/>
          </p:cNvSpPr>
          <p:nvPr userDrawn="1"/>
        </p:nvSpPr>
        <p:spPr bwMode="auto">
          <a:xfrm>
            <a:off x="6605588" y="46482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" name="Rectangle 36"/>
          <p:cNvSpPr>
            <a:spLocks noChangeArrowheads="1"/>
          </p:cNvSpPr>
          <p:nvPr userDrawn="1"/>
        </p:nvSpPr>
        <p:spPr bwMode="auto">
          <a:xfrm>
            <a:off x="6605588" y="44196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" name="Rectangle 37"/>
          <p:cNvSpPr>
            <a:spLocks noChangeArrowheads="1"/>
          </p:cNvSpPr>
          <p:nvPr userDrawn="1"/>
        </p:nvSpPr>
        <p:spPr bwMode="auto">
          <a:xfrm>
            <a:off x="6605588" y="41910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" name="Rectangle 38"/>
          <p:cNvSpPr>
            <a:spLocks noChangeArrowheads="1"/>
          </p:cNvSpPr>
          <p:nvPr userDrawn="1"/>
        </p:nvSpPr>
        <p:spPr bwMode="auto">
          <a:xfrm>
            <a:off x="6605588" y="39624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" name="Rectangle 39"/>
          <p:cNvSpPr>
            <a:spLocks noChangeArrowheads="1"/>
          </p:cNvSpPr>
          <p:nvPr userDrawn="1"/>
        </p:nvSpPr>
        <p:spPr bwMode="auto">
          <a:xfrm>
            <a:off x="6605588" y="37338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" name="Rectangle 40"/>
          <p:cNvSpPr>
            <a:spLocks noChangeArrowheads="1"/>
          </p:cNvSpPr>
          <p:nvPr userDrawn="1"/>
        </p:nvSpPr>
        <p:spPr bwMode="auto">
          <a:xfrm>
            <a:off x="6605588" y="35052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85021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Fade Out Bump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47"/>
          <p:cNvSpPr>
            <a:spLocks noChangeArrowheads="1"/>
          </p:cNvSpPr>
          <p:nvPr userDrawn="1"/>
        </p:nvSpPr>
        <p:spPr bwMode="auto">
          <a:xfrm>
            <a:off x="2868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47"/>
          <p:cNvSpPr>
            <a:spLocks noChangeArrowheads="1"/>
          </p:cNvSpPr>
          <p:nvPr userDrawn="1"/>
        </p:nvSpPr>
        <p:spPr bwMode="auto">
          <a:xfrm>
            <a:off x="0" y="6639232"/>
            <a:ext cx="9144000" cy="225912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16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641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 userDrawn="1"/>
        </p:nvSpPr>
        <p:spPr>
          <a:xfrm>
            <a:off x="-9525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0" y="6651932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benjamin.todd@cern.ch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52168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39232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34"/>
          <p:cNvSpPr>
            <a:spLocks noChangeArrowheads="1"/>
          </p:cNvSpPr>
          <p:nvPr userDrawn="1"/>
        </p:nvSpPr>
        <p:spPr bwMode="auto">
          <a:xfrm>
            <a:off x="1828800" y="6651932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Operations Workshop – Evian – December 2012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28034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2" grpId="0"/>
      <p:bldP spid="13" grpId="0"/>
      <p:bldP spid="14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Blank Page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2" y="95247"/>
            <a:ext cx="623888" cy="62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39" y="161924"/>
            <a:ext cx="48379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0" name="TextBox 19"/>
          <p:cNvSpPr txBox="1"/>
          <p:nvPr userDrawn="1"/>
        </p:nvSpPr>
        <p:spPr>
          <a:xfrm>
            <a:off x="-9525" y="188752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62F67"/>
                </a:solidFill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000" b="1" dirty="0">
              <a:solidFill>
                <a:srgbClr val="062F6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62F67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90157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without spinnin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62F67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2" y="95247"/>
            <a:ext cx="623888" cy="62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39" y="161924"/>
            <a:ext cx="48379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 userDrawn="1"/>
        </p:nvSpPr>
        <p:spPr>
          <a:xfrm>
            <a:off x="-9525" y="188752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62F67"/>
                </a:solidFill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000" b="1" dirty="0">
              <a:solidFill>
                <a:srgbClr val="062F6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859611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035352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023158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Fade In Bump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47"/>
          <p:cNvSpPr>
            <a:spLocks noChangeArrowheads="1"/>
          </p:cNvSpPr>
          <p:nvPr userDrawn="1"/>
        </p:nvSpPr>
        <p:spPr bwMode="auto">
          <a:xfrm>
            <a:off x="2868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47"/>
          <p:cNvSpPr>
            <a:spLocks noChangeArrowheads="1"/>
          </p:cNvSpPr>
          <p:nvPr userDrawn="1"/>
        </p:nvSpPr>
        <p:spPr bwMode="auto">
          <a:xfrm>
            <a:off x="0" y="6649064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84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809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 userDrawn="1"/>
        </p:nvSpPr>
        <p:spPr>
          <a:xfrm>
            <a:off x="-19357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0" y="6661764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benjamin.todd@cern.ch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52168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49064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34"/>
          <p:cNvSpPr>
            <a:spLocks noChangeArrowheads="1"/>
          </p:cNvSpPr>
          <p:nvPr userDrawn="1"/>
        </p:nvSpPr>
        <p:spPr bwMode="auto">
          <a:xfrm>
            <a:off x="1828800" y="6661764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Operations Workshop – Evian – December 2012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560099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8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0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4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8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0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2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2" grpId="0"/>
      <p:bldP spid="13" grpId="0"/>
      <p:bldP spid="1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001000" y="6649064"/>
            <a:ext cx="1143000" cy="228600"/>
          </a:xfrm>
        </p:spPr>
        <p:txBody>
          <a:bodyPr/>
          <a:lstStyle/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of 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47"/>
          <p:cNvSpPr>
            <a:spLocks noChangeArrowheads="1"/>
          </p:cNvSpPr>
          <p:nvPr userDrawn="1"/>
        </p:nvSpPr>
        <p:spPr bwMode="auto">
          <a:xfrm>
            <a:off x="0" y="6649064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0" y="6661764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bis-smp-team@cern.ch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8001000" y="6649064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C1C7F64-630B-4998-9764-685EC88B06E4}" type="slidenum">
              <a:rPr lang="en-US" smtClean="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34"/>
          <p:cNvSpPr>
            <a:spLocks noChangeArrowheads="1"/>
          </p:cNvSpPr>
          <p:nvPr userDrawn="1"/>
        </p:nvSpPr>
        <p:spPr bwMode="auto">
          <a:xfrm>
            <a:off x="1828800" y="6661764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SMP @ MPP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68" y="0"/>
            <a:ext cx="838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47"/>
          <p:cNvSpPr>
            <a:spLocks noChangeArrowheads="1"/>
          </p:cNvSpPr>
          <p:nvPr userDrawn="1"/>
        </p:nvSpPr>
        <p:spPr bwMode="auto">
          <a:xfrm>
            <a:off x="2868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84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809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 userDrawn="1"/>
        </p:nvSpPr>
        <p:spPr>
          <a:xfrm>
            <a:off x="-19357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4"/>
          <p:cNvSpPr txBox="1">
            <a:spLocks noChangeArrowheads="1"/>
          </p:cNvSpPr>
          <p:nvPr userDrawn="1"/>
        </p:nvSpPr>
        <p:spPr bwMode="auto">
          <a:xfrm>
            <a:off x="752168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800" kern="0" dirty="0" smtClean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 userDrawn="1"/>
        </p:nvSpPr>
        <p:spPr bwMode="auto">
          <a:xfrm>
            <a:off x="3200400" y="2833469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fin</a:t>
            </a:r>
          </a:p>
        </p:txBody>
      </p:sp>
      <p:sp>
        <p:nvSpPr>
          <p:cNvPr id="19" name="Text Box 5"/>
          <p:cNvSpPr txBox="1">
            <a:spLocks noChangeArrowheads="1"/>
          </p:cNvSpPr>
          <p:nvPr userDrawn="1"/>
        </p:nvSpPr>
        <p:spPr bwMode="auto">
          <a:xfrm>
            <a:off x="1828800" y="3366869"/>
            <a:ext cx="548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3728282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6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7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06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8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2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2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5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9.xml"/><Relationship Id="rId15" Type="http://schemas.openxmlformats.org/officeDocument/2006/relationships/theme" Target="../theme/theme2.xml"/><Relationship Id="rId16" Type="http://schemas.openxmlformats.org/officeDocument/2006/relationships/image" Target="../media/image3.emf"/><Relationship Id="rId17" Type="http://schemas.openxmlformats.org/officeDocument/2006/relationships/image" Target="../media/image4.wmf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77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63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516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5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89" r:id="rId14"/>
    <p:sldLayoutId id="2147483690" r:id="rId15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66800"/>
            <a:ext cx="86868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Rectangle 47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5" name="Rectangle 47"/>
          <p:cNvSpPr>
            <a:spLocks noChangeArrowheads="1"/>
          </p:cNvSpPr>
          <p:nvPr userDrawn="1"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316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7641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 userDrawn="1"/>
        </p:nvSpPr>
        <p:spPr>
          <a:xfrm>
            <a:off x="-9525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 userDrawn="1"/>
        </p:nvSpPr>
        <p:spPr bwMode="auto">
          <a:xfrm>
            <a:off x="0" y="6642100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benjamin.todd@cern.ch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0254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29400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2C1C7F64-630B-4998-9764-685EC88B06E4}" type="slidenum">
              <a:rPr lang="en-US" smtClean="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34"/>
          <p:cNvSpPr>
            <a:spLocks noChangeArrowheads="1"/>
          </p:cNvSpPr>
          <p:nvPr userDrawn="1"/>
        </p:nvSpPr>
        <p:spPr bwMode="auto">
          <a:xfrm>
            <a:off x="1828800" y="6642100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Operations Workshop – Evian – December 2012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1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rgbClr val="062F67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0080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7.emf"/><Relationship Id="rId5" Type="http://schemas.openxmlformats.org/officeDocument/2006/relationships/image" Target="../media/image30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28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2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3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Relationship Id="rId3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36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37.emf"/><Relationship Id="rId8" Type="http://schemas.openxmlformats.org/officeDocument/2006/relationships/image" Target="../media/image3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42.png"/><Relationship Id="rId1" Type="http://schemas.microsoft.com/office/2007/relationships/media" Target="file://localhost/Users/lamontm/Documents/presentations-mac/LHC-STATUS-14/lhc-triplet.mov" TargetMode="External"/><Relationship Id="rId2" Type="http://schemas.openxmlformats.org/officeDocument/2006/relationships/video" Target="file://localhost/Users/lamontm/Documents/presentations-mac/LHC-STATUS-14/lhc-triplet.mov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gif"/><Relationship Id="rId7" Type="http://schemas.openxmlformats.org/officeDocument/2006/relationships/hyperlink" Target="http://www.kek.jp/" TargetMode="External"/><Relationship Id="rId8" Type="http://schemas.openxmlformats.org/officeDocument/2006/relationships/image" Target="../media/image49.jpe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7" Type="http://schemas.openxmlformats.org/officeDocument/2006/relationships/image" Target="../media/image59.jpeg"/><Relationship Id="rId8" Type="http://schemas.openxmlformats.org/officeDocument/2006/relationships/image" Target="../media/image60.jpeg"/><Relationship Id="rId9" Type="http://schemas.openxmlformats.org/officeDocument/2006/relationships/image" Target="../media/image61.jpeg"/><Relationship Id="rId10" Type="http://schemas.openxmlformats.org/officeDocument/2006/relationships/image" Target="../media/image62.jpeg"/><Relationship Id="rId11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6" Type="http://schemas.openxmlformats.org/officeDocument/2006/relationships/image" Target="../media/image75.emf"/><Relationship Id="rId7" Type="http://schemas.openxmlformats.org/officeDocument/2006/relationships/image" Target="../media/image76.emf"/><Relationship Id="rId8" Type="http://schemas.openxmlformats.org/officeDocument/2006/relationships/image" Target="../media/image77.emf"/><Relationship Id="rId9" Type="http://schemas.openxmlformats.org/officeDocument/2006/relationships/image" Target="../media/image50.png"/><Relationship Id="rId10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tmp"/><Relationship Id="rId3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Relationship Id="rId3" Type="http://schemas.openxmlformats.org/officeDocument/2006/relationships/image" Target="file://localhost/Users/lamontm/Desktop/Screen%20Shot%202014-02-16%20at%205.40.28%20PM.pn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LHC upgrade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 accelerator challenges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LHC machine status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plans for </a:t>
            </a:r>
            <a:r>
              <a:rPr lang="en-US" dirty="0" smtClean="0"/>
              <a:t>HL-</a:t>
            </a:r>
            <a:r>
              <a:rPr lang="en-US" dirty="0" smtClean="0"/>
              <a:t>LHC</a:t>
            </a:r>
          </a:p>
          <a:p>
            <a:r>
              <a:rPr lang="en-US" dirty="0" smtClean="0"/>
              <a:t>Mike Lamont</a:t>
            </a:r>
          </a:p>
          <a:p>
            <a:endParaRPr lang="en-US" dirty="0" smtClean="0"/>
          </a:p>
          <a:p>
            <a:r>
              <a:rPr lang="en-US" dirty="0" smtClean="0"/>
              <a:t>Acknowledgements: </a:t>
            </a:r>
            <a:r>
              <a:rPr lang="en-US" dirty="0" err="1" smtClean="0"/>
              <a:t>Lucio</a:t>
            </a:r>
            <a:r>
              <a:rPr lang="en-US" dirty="0" smtClean="0"/>
              <a:t> Rossi &amp; Oliver </a:t>
            </a:r>
            <a:r>
              <a:rPr lang="en-US" dirty="0" err="1" smtClean="0"/>
              <a:t>Br</a:t>
            </a:r>
            <a:r>
              <a:rPr lang="en-US" dirty="0" err="1" smtClean="0"/>
              <a:t>ü</a:t>
            </a:r>
            <a:r>
              <a:rPr lang="en-US" dirty="0" err="1" smtClean="0"/>
              <a:t>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17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2015 Q1/Q2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2336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0" y="3810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FIRST BEAM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 9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MARCH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315200" y="1075264"/>
            <a:ext cx="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76800" y="3581400"/>
            <a:ext cx="1371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SCRUBBING</a:t>
            </a:r>
            <a:br>
              <a:rPr lang="en-US" dirty="0" smtClean="0"/>
            </a:br>
            <a:r>
              <a:rPr lang="en-US" dirty="0" smtClean="0"/>
              <a:t> FOR 50 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72400" y="3581400"/>
            <a:ext cx="1371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SCRUBBING</a:t>
            </a:r>
            <a:br>
              <a:rPr lang="en-US" dirty="0" smtClean="0"/>
            </a:br>
            <a:r>
              <a:rPr lang="en-US" dirty="0" smtClean="0"/>
              <a:t> FOR 25 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57400" y="64008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Official GPD luminosity target for the year: 10 fb</a:t>
            </a:r>
            <a:r>
              <a:rPr lang="en-US" b="1" baseline="30000" dirty="0" smtClean="0">
                <a:solidFill>
                  <a:srgbClr val="FF0000"/>
                </a:solidFill>
              </a:rPr>
              <a:t>-1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53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11-12 at 3.59.38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9144000" cy="601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95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</a:t>
            </a:r>
            <a:r>
              <a:rPr lang="en-US" dirty="0" smtClean="0"/>
              <a:t>uminosity</a:t>
            </a:r>
            <a:endParaRPr lang="en-US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3937376"/>
              </p:ext>
            </p:extLst>
          </p:nvPr>
        </p:nvGraphicFramePr>
        <p:xfrm>
          <a:off x="1600200" y="1066800"/>
          <a:ext cx="5864225" cy="161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20" name="Equation" r:id="rId3" imgW="1654560" imgH="447840" progId="Equation.3">
                  <p:embed/>
                </p:oleObj>
              </mc:Choice>
              <mc:Fallback>
                <p:oleObj name="Equation" r:id="rId3" imgW="1654560" imgH="447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066800"/>
                        <a:ext cx="5864225" cy="1611313"/>
                      </a:xfrm>
                      <a:prstGeom prst="rect">
                        <a:avLst/>
                      </a:prstGeom>
                      <a:solidFill>
                        <a:srgbClr val="FFCC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768166"/>
              </p:ext>
            </p:extLst>
          </p:nvPr>
        </p:nvGraphicFramePr>
        <p:xfrm>
          <a:off x="76200" y="2895600"/>
          <a:ext cx="5105400" cy="31699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0379"/>
                <a:gridCol w="434502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Number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of particles per bunch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k</a:t>
                      </a:r>
                      <a:r>
                        <a:rPr lang="en-US" sz="2000" baseline="-25000" dirty="0" smtClean="0"/>
                        <a:t>b</a:t>
                      </a:r>
                      <a:endParaRPr lang="en-US" sz="2000" baseline="-25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Number of bunches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Revolution frequency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σ</a:t>
                      </a:r>
                      <a:r>
                        <a:rPr lang="de-DE" sz="2000" dirty="0" smtClean="0"/>
                        <a:t>*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Beam size at interaction point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F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Reduction</a:t>
                      </a:r>
                      <a:r>
                        <a:rPr lang="en-US" sz="2000" baseline="0" dirty="0" smtClean="0"/>
                        <a:t> factor due to crossing angle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ε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Emittance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ε</a:t>
                      </a:r>
                      <a:r>
                        <a:rPr lang="de-DE" sz="2000" baseline="-25000" dirty="0" smtClean="0"/>
                        <a:t>n</a:t>
                      </a:r>
                      <a:endParaRPr lang="en-US" sz="2000" baseline="-25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Normalized emittance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/>
                        <a:t>β</a:t>
                      </a:r>
                      <a:r>
                        <a:rPr lang="de-DE" sz="2000" dirty="0" smtClean="0"/>
                        <a:t>*</a:t>
                      </a:r>
                      <a:endParaRPr lang="en-US" sz="20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Beta function at interaction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point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2358173" cy="1752600"/>
          </a:xfrm>
          <a:prstGeom prst="rect">
            <a:avLst/>
          </a:prstGeom>
        </p:spPr>
      </p:pic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1504563"/>
              </p:ext>
            </p:extLst>
          </p:nvPr>
        </p:nvGraphicFramePr>
        <p:xfrm>
          <a:off x="3733800" y="5181600"/>
          <a:ext cx="144462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21" name="Equation" r:id="rId6" imgW="533400" imgH="215900" progId="Equation.3">
                  <p:embed/>
                </p:oleObj>
              </mc:Choice>
              <mc:Fallback>
                <p:oleObj name="Equation" r:id="rId6" imgW="5334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181600"/>
                        <a:ext cx="1444625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0370792"/>
              </p:ext>
            </p:extLst>
          </p:nvPr>
        </p:nvGraphicFramePr>
        <p:xfrm>
          <a:off x="6400800" y="5638800"/>
          <a:ext cx="1728787" cy="808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22" name="Equation" r:id="rId8" imgW="685800" imgH="279400" progId="Equation.3">
                  <p:embed/>
                </p:oleObj>
              </mc:Choice>
              <mc:Fallback>
                <p:oleObj name="Equation" r:id="rId8" imgW="6858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400800" y="5638800"/>
                        <a:ext cx="1728787" cy="808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" y="61722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Round beams, beam 1 = beam 2</a:t>
            </a:r>
            <a:endParaRPr lang="en-US" sz="14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191000" y="4876800"/>
            <a:ext cx="20574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222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13</a:t>
            </a:fld>
            <a:endParaRPr lang="en-US"/>
          </a:p>
        </p:txBody>
      </p:sp>
      <p:pic>
        <p:nvPicPr>
          <p:cNvPr id="14" name="Picture 13" descr="Screen Shot 2013-05-08 at 9.43.25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8674"/>
            <a:ext cx="9144000" cy="1562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3733" y="165482"/>
            <a:ext cx="61945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LHC bunch structure - </a:t>
            </a:r>
            <a:r>
              <a:rPr lang="en-US" sz="3200" dirty="0" smtClean="0">
                <a:latin typeface="+mj-lt"/>
              </a:rPr>
              <a:t>2015</a:t>
            </a:r>
            <a:endParaRPr lang="en-US" sz="3200" dirty="0">
              <a:latin typeface="+mj-lt"/>
            </a:endParaRPr>
          </a:p>
        </p:txBody>
      </p:sp>
      <p:sp>
        <p:nvSpPr>
          <p:cNvPr id="16" name="Left Brace 15"/>
          <p:cNvSpPr/>
          <p:nvPr/>
        </p:nvSpPr>
        <p:spPr>
          <a:xfrm rot="5400000">
            <a:off x="5972467" y="2982524"/>
            <a:ext cx="304800" cy="76088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445038" y="2303479"/>
            <a:ext cx="1821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SPS batch</a:t>
            </a:r>
          </a:p>
          <a:p>
            <a:r>
              <a:rPr lang="en-US" sz="2000" dirty="0" smtClean="0"/>
              <a:t>(</a:t>
            </a:r>
            <a:r>
              <a:rPr lang="en-US" sz="2000" dirty="0" smtClean="0"/>
              <a:t>288</a:t>
            </a:r>
            <a:r>
              <a:rPr lang="en-US" sz="2000" dirty="0" smtClean="0"/>
              <a:t> </a:t>
            </a:r>
            <a:r>
              <a:rPr lang="en-US" sz="2000" dirty="0" smtClean="0"/>
              <a:t>bunches)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04800" y="5646116"/>
            <a:ext cx="8839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10288" y="5255839"/>
            <a:ext cx="255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26.7 km </a:t>
            </a:r>
            <a:r>
              <a:rPr lang="en-US" dirty="0" smtClean="0"/>
              <a:t>280</a:t>
            </a:r>
            <a:r>
              <a:rPr lang="en-US" dirty="0" smtClean="0"/>
              <a:t>0 </a:t>
            </a:r>
            <a:r>
              <a:rPr lang="en-US" dirty="0" smtClean="0"/>
              <a:t>bunches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8091504" y="2421483"/>
            <a:ext cx="150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Abort gap</a:t>
            </a:r>
            <a:endParaRPr lang="en-US" sz="2000" dirty="0"/>
          </a:p>
        </p:txBody>
      </p:sp>
      <p:sp>
        <p:nvSpPr>
          <p:cNvPr id="3" name="Rounded Rectangle 2"/>
          <p:cNvSpPr/>
          <p:nvPr/>
        </p:nvSpPr>
        <p:spPr>
          <a:xfrm>
            <a:off x="5638034" y="3554619"/>
            <a:ext cx="1008911" cy="129385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9" name="Rounded Rectangle 18"/>
          <p:cNvSpPr/>
          <p:nvPr/>
        </p:nvSpPr>
        <p:spPr>
          <a:xfrm>
            <a:off x="3487743" y="3566281"/>
            <a:ext cx="346120" cy="129385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20" name="Left Brace 19"/>
          <p:cNvSpPr/>
          <p:nvPr/>
        </p:nvSpPr>
        <p:spPr>
          <a:xfrm rot="5400000">
            <a:off x="3523509" y="3096386"/>
            <a:ext cx="304800" cy="55308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059069" y="2301226"/>
            <a:ext cx="1627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 PS batch</a:t>
            </a:r>
          </a:p>
          <a:p>
            <a:r>
              <a:rPr lang="en-US" sz="2000" dirty="0" smtClean="0"/>
              <a:t>(</a:t>
            </a:r>
            <a:r>
              <a:rPr lang="en-US" sz="2000" dirty="0" smtClean="0"/>
              <a:t>72</a:t>
            </a:r>
            <a:r>
              <a:rPr lang="en-US" sz="2000" dirty="0" smtClean="0"/>
              <a:t> </a:t>
            </a:r>
            <a:r>
              <a:rPr lang="en-US" sz="2000" dirty="0" smtClean="0"/>
              <a:t>bunches)</a:t>
            </a:r>
            <a:endParaRPr lang="en-US" sz="2000" dirty="0"/>
          </a:p>
        </p:txBody>
      </p:sp>
      <p:sp>
        <p:nvSpPr>
          <p:cNvPr id="22" name="Rounded Rectangle 21"/>
          <p:cNvSpPr/>
          <p:nvPr/>
        </p:nvSpPr>
        <p:spPr>
          <a:xfrm>
            <a:off x="8708270" y="3486672"/>
            <a:ext cx="346120" cy="129385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039813" y="928688"/>
            <a:ext cx="7778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25</a:t>
            </a:r>
            <a:r>
              <a:rPr lang="en-US" sz="2400" dirty="0" smtClean="0"/>
              <a:t> </a:t>
            </a:r>
            <a:r>
              <a:rPr lang="en-US" sz="2400" dirty="0" smtClean="0"/>
              <a:t>ns bunch spacing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Nominal</a:t>
            </a:r>
            <a:r>
              <a:rPr lang="en-US" sz="2400" dirty="0" smtClean="0"/>
              <a:t> </a:t>
            </a:r>
            <a:r>
              <a:rPr lang="en-US" sz="2400" dirty="0" smtClean="0"/>
              <a:t>bunch intensity </a:t>
            </a:r>
            <a:r>
              <a:rPr lang="en-US" sz="2400" dirty="0" smtClean="0"/>
              <a:t>1.15 </a:t>
            </a:r>
            <a:r>
              <a:rPr lang="en-US" sz="2400" dirty="0" smtClean="0"/>
              <a:t>x 10</a:t>
            </a:r>
            <a:r>
              <a:rPr lang="en-US" sz="2400" baseline="30000" dirty="0" smtClean="0"/>
              <a:t>11</a:t>
            </a:r>
            <a:r>
              <a:rPr lang="en-US" sz="2400" dirty="0" smtClean="0"/>
              <a:t> protons per bunch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4865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Squeeze in ATLAS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14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7713956" cy="473881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7119" y="6550223"/>
            <a:ext cx="2434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Image courtesy John Jowett</a:t>
            </a:r>
            <a:endParaRPr lang="en-GB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380072" y="5562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β</a:t>
            </a:r>
            <a:r>
              <a:rPr lang="en-GB" baseline="-25000" dirty="0" smtClean="0">
                <a:solidFill>
                  <a:srgbClr val="FF0000"/>
                </a:solidFill>
              </a:rPr>
              <a:t>max</a:t>
            </a:r>
            <a:r>
              <a:rPr lang="en-GB" dirty="0" smtClean="0">
                <a:solidFill>
                  <a:srgbClr val="FF0000"/>
                </a:solidFill>
              </a:rPr>
              <a:t> ~20 </a:t>
            </a:r>
            <a:r>
              <a:rPr lang="en-GB" dirty="0" smtClean="0">
                <a:solidFill>
                  <a:srgbClr val="FF0000"/>
                </a:solidFill>
              </a:rPr>
              <a:t>km 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5562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β*  = 15 cm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939380" y="3246520"/>
            <a:ext cx="13620" cy="193508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704578"/>
              </p:ext>
            </p:extLst>
          </p:nvPr>
        </p:nvGraphicFramePr>
        <p:xfrm>
          <a:off x="6400800" y="5257800"/>
          <a:ext cx="1371600" cy="623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3" name="Equation" r:id="rId4" imgW="635000" imgH="279400" progId="Equation.3">
                  <p:embed/>
                </p:oleObj>
              </mc:Choice>
              <mc:Fallback>
                <p:oleObj name="Equation" r:id="rId4" imgW="6350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00800" y="5257800"/>
                        <a:ext cx="1371600" cy="623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349046" y="592573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7 microns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91364" y="5954904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2.6 </a:t>
            </a:r>
            <a:r>
              <a:rPr lang="en-US" b="1" dirty="0" smtClean="0">
                <a:solidFill>
                  <a:srgbClr val="FF0000"/>
                </a:solidFill>
              </a:rPr>
              <a:t>mm        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62200" y="524039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β</a:t>
            </a:r>
            <a:r>
              <a:rPr lang="en-GB" baseline="-25000" dirty="0" smtClean="0"/>
              <a:t>max</a:t>
            </a:r>
            <a:r>
              <a:rPr lang="en-GB" dirty="0" smtClean="0"/>
              <a:t> </a:t>
            </a:r>
            <a:r>
              <a:rPr lang="en-GB" dirty="0" smtClean="0"/>
              <a:t>~</a:t>
            </a:r>
            <a:r>
              <a:rPr lang="en-GB" dirty="0" smtClean="0"/>
              <a:t>4.5</a:t>
            </a:r>
            <a:r>
              <a:rPr lang="en-GB" dirty="0" smtClean="0"/>
              <a:t> </a:t>
            </a:r>
            <a:r>
              <a:rPr lang="en-GB" dirty="0" smtClean="0"/>
              <a:t>km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4343400" y="5222526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β*  = </a:t>
            </a:r>
            <a:r>
              <a:rPr lang="en-GB" dirty="0" smtClean="0"/>
              <a:t>55 </a:t>
            </a:r>
            <a:r>
              <a:rPr lang="en-GB" dirty="0" smtClean="0"/>
              <a:t>cm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55626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HL-LHC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639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Crossing angle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 descr="crossing-angl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37" y="1594955"/>
            <a:ext cx="5912530" cy="283714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93575" y="1025874"/>
            <a:ext cx="7361061" cy="461665"/>
          </a:xfrm>
          <a:prstGeom prst="rect">
            <a:avLst/>
          </a:prstGeom>
          <a:noFill/>
          <a:ln w="12700" cap="sq" algn="ctr">
            <a:solidFill>
              <a:schemeClr val="accent1"/>
            </a:solidFill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000FF"/>
                </a:solidFill>
              </a:rPr>
              <a:t>work </a:t>
            </a:r>
            <a:r>
              <a:rPr lang="en-US" sz="2400" dirty="0">
                <a:solidFill>
                  <a:srgbClr val="0000FF"/>
                </a:solidFill>
              </a:rPr>
              <a:t>with a crossing angle to avoid parasitic collisions</a:t>
            </a:r>
            <a:r>
              <a:rPr lang="en-US" sz="2400" dirty="0" smtClean="0">
                <a:solidFill>
                  <a:srgbClr val="0000FF"/>
                </a:solidFill>
              </a:rPr>
              <a:t>.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8" name="Picture 7" descr="Screen shot 2011-09-01 at 4.53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495800"/>
            <a:ext cx="3554476" cy="2216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2743200"/>
            <a:ext cx="20866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Wingdings" charset="0"/>
              </a:rPr>
              <a:t>Separation: </a:t>
            </a:r>
            <a:r>
              <a:rPr lang="en-US" dirty="0">
                <a:solidFill>
                  <a:srgbClr val="FF0000"/>
                </a:solidFill>
                <a:sym typeface="Wingdings" charset="0"/>
              </a:rPr>
              <a:t>10 -12 </a:t>
            </a:r>
            <a:r>
              <a:rPr lang="en-US" dirty="0">
                <a:solidFill>
                  <a:srgbClr val="FF0000"/>
                </a:solidFill>
                <a:latin typeface="Symbol" charset="0"/>
                <a:sym typeface="Wingdings" charset="0"/>
              </a:rPr>
              <a:t>s</a:t>
            </a:r>
            <a:r>
              <a:rPr lang="en-US" dirty="0">
                <a:solidFill>
                  <a:srgbClr val="FF0000"/>
                </a:solidFill>
                <a:sym typeface="Wingdings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Crossing angle</a:t>
            </a:r>
            <a:endParaRPr lang="en-US" dirty="0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77787" y="937462"/>
            <a:ext cx="9066213" cy="2308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9" tIns="45680" rIns="91359" bIns="45680">
            <a:spAutoFit/>
          </a:bodyPr>
          <a:lstStyle>
            <a:lvl1pPr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buFont typeface="Wingdings" charset="0"/>
              <a:buNone/>
            </a:pPr>
            <a:r>
              <a:rPr lang="en-US" dirty="0">
                <a:solidFill>
                  <a:srgbClr val="000000"/>
                </a:solidFill>
              </a:rPr>
              <a:t>L</a:t>
            </a:r>
            <a:r>
              <a:rPr lang="en-US" dirty="0" smtClean="0">
                <a:solidFill>
                  <a:srgbClr val="000000"/>
                </a:solidFill>
              </a:rPr>
              <a:t>arge </a:t>
            </a:r>
            <a:r>
              <a:rPr lang="en-US" dirty="0">
                <a:solidFill>
                  <a:srgbClr val="000000"/>
                </a:solidFill>
              </a:rPr>
              <a:t>crossing angle:</a:t>
            </a:r>
          </a:p>
          <a:p>
            <a:pPr algn="l" eaLnBrk="1" hangingPunct="1">
              <a:buFont typeface="Wingdings" charset="0"/>
              <a:buNone/>
            </a:pPr>
            <a:r>
              <a:rPr lang="en-US" dirty="0">
                <a:solidFill>
                  <a:srgbClr val="008000"/>
                </a:solidFill>
              </a:rPr>
              <a:t>		</a:t>
            </a:r>
            <a:r>
              <a:rPr lang="en-US" dirty="0">
                <a:solidFill>
                  <a:srgbClr val="008000"/>
                </a:solidFill>
                <a:sym typeface="Wingdings" charset="0"/>
              </a:rPr>
              <a:t> reduction of long range beam-beam interactions</a:t>
            </a:r>
          </a:p>
          <a:p>
            <a:pPr algn="l" eaLnBrk="1" hangingPunct="1">
              <a:buFont typeface="Wingdings" charset="0"/>
              <a:buNone/>
            </a:pPr>
            <a:r>
              <a:rPr lang="en-US" dirty="0">
                <a:solidFill>
                  <a:srgbClr val="008000"/>
                </a:solidFill>
                <a:sym typeface="Wingdings" charset="0"/>
              </a:rPr>
              <a:t>		 reduction of </a:t>
            </a:r>
            <a:r>
              <a:rPr lang="en-US" dirty="0" smtClean="0">
                <a:solidFill>
                  <a:srgbClr val="008000"/>
                </a:solidFill>
                <a:sym typeface="Wingdings" charset="0"/>
              </a:rPr>
              <a:t>beam</a:t>
            </a:r>
            <a:r>
              <a:rPr lang="en-US" dirty="0">
                <a:solidFill>
                  <a:srgbClr val="008000"/>
                </a:solidFill>
                <a:sym typeface="Wingdings" charset="0"/>
              </a:rPr>
              <a:t>-beam </a:t>
            </a:r>
            <a:r>
              <a:rPr lang="en-US" dirty="0" smtClean="0">
                <a:solidFill>
                  <a:srgbClr val="008000"/>
                </a:solidFill>
                <a:sym typeface="Wingdings" charset="0"/>
              </a:rPr>
              <a:t>tune spread and resonances</a:t>
            </a:r>
            <a:endParaRPr lang="en-US" dirty="0">
              <a:solidFill>
                <a:srgbClr val="008000"/>
              </a:solidFill>
              <a:sym typeface="Wingdings" charset="0"/>
            </a:endParaRPr>
          </a:p>
          <a:p>
            <a:pPr algn="l" eaLnBrk="1" hangingPunct="1">
              <a:buFont typeface="Wingdings" charset="0"/>
              <a:buNone/>
            </a:pPr>
            <a:r>
              <a:rPr lang="en-US" dirty="0">
                <a:solidFill>
                  <a:srgbClr val="FF0000"/>
                </a:solidFill>
                <a:sym typeface="Wingdings" charset="0"/>
              </a:rPr>
              <a:t> 		</a:t>
            </a:r>
            <a:r>
              <a:rPr lang="en-US" dirty="0">
                <a:solidFill>
                  <a:srgbClr val="800000"/>
                </a:solidFill>
                <a:sym typeface="Wingdings" charset="0"/>
              </a:rPr>
              <a:t> reduction of the mechanical </a:t>
            </a:r>
            <a:r>
              <a:rPr lang="en-US" dirty="0" smtClean="0">
                <a:solidFill>
                  <a:srgbClr val="800000"/>
                </a:solidFill>
                <a:sym typeface="Wingdings" charset="0"/>
              </a:rPr>
              <a:t>aperture</a:t>
            </a:r>
          </a:p>
          <a:p>
            <a:r>
              <a:rPr lang="en-US" dirty="0">
                <a:solidFill>
                  <a:srgbClr val="FF0000"/>
                </a:solidFill>
                <a:sym typeface="Wingdings" charset="0"/>
              </a:rPr>
              <a:t>	</a:t>
            </a:r>
            <a:r>
              <a:rPr lang="en-US" dirty="0" smtClean="0">
                <a:solidFill>
                  <a:srgbClr val="FF0000"/>
                </a:solidFill>
                <a:sym typeface="Wingdings" charset="0"/>
              </a:rPr>
              <a:t>	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 </a:t>
            </a:r>
            <a:r>
              <a:rPr lang="en-US" dirty="0" smtClean="0">
                <a:solidFill>
                  <a:srgbClr val="FF0000"/>
                </a:solidFill>
                <a:sym typeface="Wingdings" charset="0"/>
              </a:rPr>
              <a:t>reduction </a:t>
            </a:r>
            <a:r>
              <a:rPr lang="en-US" dirty="0">
                <a:solidFill>
                  <a:srgbClr val="FF0000"/>
                </a:solidFill>
                <a:sym typeface="Wingdings" charset="0"/>
              </a:rPr>
              <a:t>of luminous region</a:t>
            </a:r>
          </a:p>
          <a:p>
            <a:pPr algn="l" eaLnBrk="1" hangingPunct="1">
              <a:buFont typeface="Wingdings" charset="0"/>
              <a:buNone/>
            </a:pPr>
            <a:r>
              <a:rPr lang="en-US" dirty="0">
                <a:solidFill>
                  <a:srgbClr val="FF0000"/>
                </a:solidFill>
                <a:sym typeface="Wingdings" charset="0"/>
              </a:rPr>
              <a:t>		 reduction of </a:t>
            </a:r>
            <a:r>
              <a:rPr lang="en-US" dirty="0" smtClean="0">
                <a:solidFill>
                  <a:srgbClr val="FF0000"/>
                </a:solidFill>
                <a:sym typeface="Wingdings" charset="0"/>
              </a:rPr>
              <a:t>overlap &amp; instantaneous </a:t>
            </a:r>
            <a:r>
              <a:rPr lang="en-US" dirty="0" smtClean="0">
                <a:solidFill>
                  <a:srgbClr val="FF0000"/>
                </a:solidFill>
                <a:sym typeface="Wingdings" charset="0"/>
              </a:rPr>
              <a:t>luminosity 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04800" y="3681570"/>
            <a:ext cx="4268787" cy="3200400"/>
            <a:chOff x="4627563" y="908050"/>
            <a:chExt cx="4268787" cy="3200400"/>
          </a:xfrm>
        </p:grpSpPr>
        <p:pic>
          <p:nvPicPr>
            <p:cNvPr id="19" name="Picture 8" descr="lumi-reductio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4138" y="908050"/>
              <a:ext cx="3656012" cy="272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23"/>
            <p:cNvGrpSpPr>
              <a:grpSpLocks/>
            </p:cNvGrpSpPr>
            <p:nvPr/>
          </p:nvGrpSpPr>
          <p:grpSpPr bwMode="auto">
            <a:xfrm>
              <a:off x="5867399" y="1174750"/>
              <a:ext cx="2819400" cy="1524000"/>
              <a:chOff x="3456" y="576"/>
              <a:chExt cx="1776" cy="960"/>
            </a:xfrm>
          </p:grpSpPr>
          <p:sp>
            <p:nvSpPr>
              <p:cNvPr id="23" name="Oval 15"/>
              <p:cNvSpPr>
                <a:spLocks noChangeArrowheads="1"/>
              </p:cNvSpPr>
              <p:nvPr/>
            </p:nvSpPr>
            <p:spPr bwMode="auto">
              <a:xfrm rot="-1632241">
                <a:off x="3600" y="912"/>
                <a:ext cx="1392" cy="240"/>
              </a:xfrm>
              <a:prstGeom prst="ellipse">
                <a:avLst/>
              </a:prstGeom>
              <a:solidFill>
                <a:srgbClr val="FF0000">
                  <a:alpha val="54901"/>
                </a:srgbClr>
              </a:solidFill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 vert="eaVert" wrap="none" anchor="ctr"/>
              <a:lstStyle/>
              <a:p>
                <a:endParaRPr lang="de-DE">
                  <a:solidFill>
                    <a:srgbClr val="3B812F"/>
                  </a:solidFill>
                </a:endParaRPr>
              </a:p>
            </p:txBody>
          </p:sp>
          <p:sp>
            <p:nvSpPr>
              <p:cNvPr id="24" name="Oval 16"/>
              <p:cNvSpPr>
                <a:spLocks noChangeArrowheads="1"/>
              </p:cNvSpPr>
              <p:nvPr/>
            </p:nvSpPr>
            <p:spPr bwMode="auto">
              <a:xfrm rot="1640686">
                <a:off x="3648" y="912"/>
                <a:ext cx="1392" cy="240"/>
              </a:xfrm>
              <a:prstGeom prst="ellipse">
                <a:avLst/>
              </a:prstGeom>
              <a:solidFill>
                <a:srgbClr val="0066FF">
                  <a:alpha val="54901"/>
                </a:srgbClr>
              </a:solidFill>
              <a:ln w="12700">
                <a:solidFill>
                  <a:srgbClr val="0066FF"/>
                </a:solidFill>
                <a:round/>
                <a:headEnd type="none" w="sm" len="sm"/>
                <a:tailEnd type="none" w="sm" len="sm"/>
              </a:ln>
            </p:spPr>
            <p:txBody>
              <a:bodyPr rot="10800000" vert="eaVert" wrap="none" anchor="ctr"/>
              <a:lstStyle/>
              <a:p>
                <a:endParaRPr lang="de-DE">
                  <a:solidFill>
                    <a:srgbClr val="3B812F"/>
                  </a:solidFill>
                </a:endParaRPr>
              </a:p>
            </p:txBody>
          </p:sp>
          <p:sp>
            <p:nvSpPr>
              <p:cNvPr id="25" name="Line 17"/>
              <p:cNvSpPr>
                <a:spLocks noChangeShapeType="1"/>
              </p:cNvSpPr>
              <p:nvPr/>
            </p:nvSpPr>
            <p:spPr bwMode="auto">
              <a:xfrm>
                <a:off x="4320" y="864"/>
                <a:ext cx="0" cy="28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26" name="Line 21"/>
              <p:cNvSpPr>
                <a:spLocks noChangeShapeType="1"/>
              </p:cNvSpPr>
              <p:nvPr/>
            </p:nvSpPr>
            <p:spPr bwMode="auto">
              <a:xfrm flipH="1" flipV="1">
                <a:off x="3456" y="576"/>
                <a:ext cx="1776" cy="9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  <p:sp>
            <p:nvSpPr>
              <p:cNvPr id="27" name="Line 22"/>
              <p:cNvSpPr>
                <a:spLocks noChangeShapeType="1"/>
              </p:cNvSpPr>
              <p:nvPr/>
            </p:nvSpPr>
            <p:spPr bwMode="auto">
              <a:xfrm flipV="1">
                <a:off x="3552" y="576"/>
                <a:ext cx="1632" cy="8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rot="10800000" vert="eaVert"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9219085"/>
                </p:ext>
              </p:extLst>
            </p:nvPr>
          </p:nvGraphicFramePr>
          <p:xfrm>
            <a:off x="8589963" y="3733800"/>
            <a:ext cx="306387" cy="374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" name="Equation" r:id="rId4" imgW="165100" imgH="203200" progId="Equation.3">
                    <p:embed/>
                  </p:oleObj>
                </mc:Choice>
                <mc:Fallback>
                  <p:oleObj name="Equation" r:id="rId4" imgW="1651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89963" y="3733800"/>
                          <a:ext cx="306387" cy="374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37668835"/>
                </p:ext>
              </p:extLst>
            </p:nvPr>
          </p:nvGraphicFramePr>
          <p:xfrm>
            <a:off x="4627563" y="969963"/>
            <a:ext cx="650875" cy="366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0" name="Equation" r:id="rId6" imgW="406400" imgH="228600" progId="Equation.3">
                    <p:embed/>
                  </p:oleObj>
                </mc:Choice>
                <mc:Fallback>
                  <p:oleObj name="Equation" r:id="rId6" imgW="4064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27563" y="969963"/>
                          <a:ext cx="650875" cy="3667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Group 10"/>
          <p:cNvGrpSpPr/>
          <p:nvPr/>
        </p:nvGrpSpPr>
        <p:grpSpPr>
          <a:xfrm>
            <a:off x="5257800" y="4343400"/>
            <a:ext cx="3327873" cy="2068905"/>
            <a:chOff x="5257800" y="4343400"/>
            <a:chExt cx="3327873" cy="2068905"/>
          </a:xfrm>
        </p:grpSpPr>
        <p:pic>
          <p:nvPicPr>
            <p:cNvPr id="28" name="Picture 27" descr="Screen Shot 2014-11-12 at 2.41.10 P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5334000"/>
              <a:ext cx="3327873" cy="1078305"/>
            </a:xfrm>
            <a:prstGeom prst="rect">
              <a:avLst/>
            </a:prstGeom>
          </p:spPr>
        </p:pic>
        <p:sp>
          <p:nvSpPr>
            <p:cNvPr id="29" name="Text Box 5"/>
            <p:cNvSpPr txBox="1">
              <a:spLocks noChangeArrowheads="1"/>
            </p:cNvSpPr>
            <p:nvPr/>
          </p:nvSpPr>
          <p:spPr bwMode="auto">
            <a:xfrm>
              <a:off x="5257800" y="4343400"/>
              <a:ext cx="3032125" cy="923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359" tIns="45680" rIns="91359" bIns="45680">
              <a:spAutoFit/>
            </a:bodyPr>
            <a:lstStyle>
              <a:lvl1pPr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accent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en-US" sz="2600" dirty="0">
                  <a:solidFill>
                    <a:srgbClr val="3333CC"/>
                  </a:solidFill>
                </a:rPr>
                <a:t>geometric luminosity </a:t>
              </a:r>
            </a:p>
            <a:p>
              <a:pPr algn="l" eaLnBrk="1" hangingPunct="1"/>
              <a:r>
                <a:rPr lang="en-US" sz="2600" dirty="0">
                  <a:solidFill>
                    <a:srgbClr val="3333CC"/>
                  </a:solidFill>
                </a:rPr>
                <a:t>reduction factor: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410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HL-LHC - goals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1905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Prepare machine for operation beyond </a:t>
            </a:r>
            <a:r>
              <a:rPr lang="en-US" dirty="0">
                <a:solidFill>
                  <a:srgbClr val="FF0000"/>
                </a:solidFill>
              </a:rPr>
              <a:t>2025 and up to </a:t>
            </a:r>
            <a:r>
              <a:rPr lang="en-US" dirty="0" smtClean="0">
                <a:solidFill>
                  <a:srgbClr val="FF0000"/>
                </a:solidFill>
              </a:rPr>
              <a:t>2035</a:t>
            </a:r>
          </a:p>
          <a:p>
            <a:r>
              <a:rPr lang="en-US" dirty="0" smtClean="0"/>
              <a:t>Devise </a:t>
            </a:r>
            <a:r>
              <a:rPr lang="en-US" dirty="0"/>
              <a:t>beam parameters and operation scenarios for:</a:t>
            </a:r>
          </a:p>
          <a:p>
            <a:pPr lvl="1"/>
            <a:r>
              <a:rPr lang="en-US" dirty="0"/>
              <a:t>total integrated luminosity of </a:t>
            </a:r>
            <a:r>
              <a:rPr lang="en-US" dirty="0">
                <a:solidFill>
                  <a:srgbClr val="FF0000"/>
                </a:solidFill>
              </a:rPr>
              <a:t>3000 fb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in around 10-12 years</a:t>
            </a:r>
            <a:endParaRPr lang="en-US" dirty="0"/>
          </a:p>
          <a:p>
            <a:pPr lvl="1"/>
            <a:r>
              <a:rPr lang="en-US" dirty="0" smtClean="0"/>
              <a:t>an </a:t>
            </a:r>
            <a:r>
              <a:rPr lang="en-US" dirty="0"/>
              <a:t>integrated luminosity of </a:t>
            </a:r>
            <a:r>
              <a:rPr lang="en-US" dirty="0">
                <a:solidFill>
                  <a:srgbClr val="FF0000"/>
                </a:solidFill>
              </a:rPr>
              <a:t>250 fb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  <a:r>
              <a:rPr lang="en-US" dirty="0">
                <a:solidFill>
                  <a:srgbClr val="FF0000"/>
                </a:solidFill>
              </a:rPr>
              <a:t> per year</a:t>
            </a:r>
          </a:p>
          <a:p>
            <a:pPr lvl="1"/>
            <a:r>
              <a:rPr lang="en-US" dirty="0" smtClean="0"/>
              <a:t>mu </a:t>
            </a:r>
            <a:r>
              <a:rPr lang="en-US" dirty="0"/>
              <a:t>≤ 140 (peak luminosity of </a:t>
            </a:r>
            <a:r>
              <a:rPr lang="en-US" dirty="0" smtClean="0"/>
              <a:t>5x10</a:t>
            </a:r>
            <a:r>
              <a:rPr lang="en-US" baseline="30000" dirty="0" smtClean="0"/>
              <a:t>34</a:t>
            </a:r>
            <a:r>
              <a:rPr lang="en-US" dirty="0" smtClean="0"/>
              <a:t> </a:t>
            </a:r>
            <a:r>
              <a:rPr lang="en-US" dirty="0"/>
              <a:t>cm</a:t>
            </a:r>
            <a:r>
              <a:rPr lang="en-US" baseline="30000" dirty="0"/>
              <a:t>-</a:t>
            </a:r>
            <a:r>
              <a:rPr lang="en-US" baseline="30000" dirty="0" smtClean="0"/>
              <a:t>2</a:t>
            </a:r>
            <a:r>
              <a:rPr lang="en-US" dirty="0" smtClean="0"/>
              <a:t>s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276600"/>
            <a:ext cx="4648200" cy="319895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0090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Beam from injectors</a:t>
            </a:r>
          </a:p>
          <a:p>
            <a:pPr lvl="1"/>
            <a:r>
              <a:rPr lang="en-US" sz="2400" dirty="0" smtClean="0"/>
              <a:t>High bunch population, low emittance, 25 ns beam</a:t>
            </a:r>
          </a:p>
          <a:p>
            <a:r>
              <a:rPr lang="en-US" b="1" dirty="0">
                <a:solidFill>
                  <a:srgbClr val="FF0000"/>
                </a:solidFill>
              </a:rPr>
              <a:t>Lower beta* (~15 cm)</a:t>
            </a:r>
          </a:p>
          <a:p>
            <a:pPr lvl="1"/>
            <a:r>
              <a:rPr lang="en-US" dirty="0"/>
              <a:t>New inner triplet magnets - wide aperture </a:t>
            </a:r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</a:t>
            </a:r>
            <a:endParaRPr lang="en-US" dirty="0"/>
          </a:p>
          <a:p>
            <a:pPr lvl="1"/>
            <a:r>
              <a:rPr lang="en-US" dirty="0"/>
              <a:t>Large aperture </a:t>
            </a:r>
            <a:r>
              <a:rPr lang="en-US" dirty="0" err="1"/>
              <a:t>NbTi</a:t>
            </a:r>
            <a:r>
              <a:rPr lang="en-US" dirty="0"/>
              <a:t> separator </a:t>
            </a:r>
            <a:r>
              <a:rPr lang="en-US" dirty="0" smtClean="0"/>
              <a:t>magnets</a:t>
            </a:r>
          </a:p>
          <a:p>
            <a:pPr lvl="1"/>
            <a:r>
              <a:rPr lang="en-US" dirty="0" smtClean="0"/>
              <a:t>Novel optics solutions</a:t>
            </a:r>
            <a:endParaRPr lang="en-US" dirty="0"/>
          </a:p>
          <a:p>
            <a:r>
              <a:rPr lang="en-US" b="1" dirty="0" smtClean="0">
                <a:solidFill>
                  <a:srgbClr val="0000FF"/>
                </a:solidFill>
              </a:rPr>
              <a:t>Crossing </a:t>
            </a:r>
            <a:r>
              <a:rPr lang="en-US" b="1" dirty="0" smtClean="0">
                <a:solidFill>
                  <a:srgbClr val="0000FF"/>
                </a:solidFill>
              </a:rPr>
              <a:t>angle compensation</a:t>
            </a:r>
          </a:p>
          <a:p>
            <a:pPr lvl="1"/>
            <a:r>
              <a:rPr lang="en-US" dirty="0" smtClean="0"/>
              <a:t>Crab cavities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Dealing with the regime</a:t>
            </a:r>
            <a:endParaRPr lang="en-US" b="1" dirty="0" smtClean="0">
              <a:solidFill>
                <a:srgbClr val="008000"/>
              </a:solidFill>
            </a:endParaRPr>
          </a:p>
          <a:p>
            <a:pPr lvl="1"/>
            <a:r>
              <a:rPr lang="en-US" dirty="0" smtClean="0"/>
              <a:t>Collision debris, high radiation</a:t>
            </a:r>
            <a:endParaRPr lang="en-US" dirty="0" smtClean="0"/>
          </a:p>
          <a:p>
            <a:pPr lvl="1"/>
            <a:r>
              <a:rPr lang="en-US" dirty="0" smtClean="0"/>
              <a:t>High machine availability</a:t>
            </a:r>
          </a:p>
          <a:p>
            <a:pPr lvl="1"/>
            <a:r>
              <a:rPr lang="en-US" dirty="0" smtClean="0"/>
              <a:t>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91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HL-LHC: key 25 ns parameters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846977"/>
              </p:ext>
            </p:extLst>
          </p:nvPr>
        </p:nvGraphicFramePr>
        <p:xfrm>
          <a:off x="762000" y="1447800"/>
          <a:ext cx="7696200" cy="4114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800600"/>
                <a:gridCol w="2895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Proton</a:t>
                      </a:r>
                      <a:r>
                        <a:rPr lang="en-US" sz="2400" baseline="0" dirty="0" smtClean="0">
                          <a:solidFill>
                            <a:srgbClr val="008000"/>
                          </a:solidFill>
                        </a:rPr>
                        <a:t>s per bunch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2.2</a:t>
                      </a:r>
                      <a:r>
                        <a:rPr lang="en-US" sz="2400" baseline="0" dirty="0" smtClean="0">
                          <a:solidFill>
                            <a:srgbClr val="008000"/>
                          </a:solidFill>
                        </a:rPr>
                        <a:t> x 10</a:t>
                      </a:r>
                      <a:r>
                        <a:rPr lang="en-US" sz="2400" baseline="30000" dirty="0" smtClean="0">
                          <a:solidFill>
                            <a:srgbClr val="008000"/>
                          </a:solidFill>
                        </a:rPr>
                        <a:t>11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Number of bunches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2750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Normalized</a:t>
                      </a:r>
                      <a:r>
                        <a:rPr lang="en-US" sz="2400" baseline="0" dirty="0" smtClean="0">
                          <a:solidFill>
                            <a:srgbClr val="008000"/>
                          </a:solidFill>
                        </a:rPr>
                        <a:t> emittance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008000"/>
                          </a:solidFill>
                        </a:rPr>
                        <a:t>2.5 micron</a:t>
                      </a:r>
                      <a:endParaRPr lang="en-US" sz="24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Beta*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15</a:t>
                      </a:r>
                      <a:r>
                        <a:rPr lang="en-US" sz="2400" baseline="0" dirty="0" smtClean="0"/>
                        <a:t> cm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Crossing angle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590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microrad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Geometric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</a:rPr>
                        <a:t> reduction factor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0.305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Virtual luminosity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2.4</a:t>
                      </a:r>
                      <a:r>
                        <a:rPr lang="en-US" sz="2400" baseline="0" dirty="0" smtClean="0"/>
                        <a:t> x 10</a:t>
                      </a:r>
                      <a:r>
                        <a:rPr lang="en-US" sz="2400" baseline="30000" dirty="0" smtClean="0"/>
                        <a:t>35</a:t>
                      </a:r>
                      <a:r>
                        <a:rPr lang="en-US" sz="2400" dirty="0" smtClean="0"/>
                        <a:t> 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Levelled luminosity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</a:t>
                      </a:r>
                      <a:r>
                        <a:rPr lang="en-US" sz="2400" baseline="0" dirty="0" smtClean="0"/>
                        <a:t> x 10</a:t>
                      </a:r>
                      <a:r>
                        <a:rPr lang="en-US" sz="2400" baseline="30000" dirty="0" smtClean="0"/>
                        <a:t>34</a:t>
                      </a:r>
                      <a:r>
                        <a:rPr lang="en-US" sz="2400" dirty="0" smtClean="0"/>
                        <a:t> cm</a:t>
                      </a:r>
                      <a:r>
                        <a:rPr lang="en-US" sz="2400" baseline="30000" dirty="0" smtClean="0"/>
                        <a:t>-2</a:t>
                      </a:r>
                      <a:r>
                        <a:rPr lang="en-US" sz="2400" dirty="0" smtClean="0"/>
                        <a:t>s</a:t>
                      </a:r>
                      <a:r>
                        <a:rPr lang="en-US" sz="2400" baseline="30000" dirty="0" smtClean="0"/>
                        <a:t>-1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Levelled</a:t>
                      </a:r>
                      <a:r>
                        <a:rPr lang="en-US" sz="2400" baseline="0" dirty="0" smtClean="0"/>
                        <a:t> &lt;pile-up&gt;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140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8251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406"/>
            <a:ext cx="9144000" cy="6085332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152400"/>
            <a:ext cx="8229600" cy="609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LS1 - descent into the underworld again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620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 descr="Screen Shot 2013-05-08 at 2.00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" y="0"/>
            <a:ext cx="9144000" cy="668655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1133330" y="53498"/>
            <a:ext cx="6619340" cy="5704874"/>
          </a:xfrm>
          <a:custGeom>
            <a:avLst/>
            <a:gdLst>
              <a:gd name="connsiteX0" fmla="*/ 0 w 6619340"/>
              <a:gd name="connsiteY0" fmla="*/ 4551992 h 5704874"/>
              <a:gd name="connsiteX1" fmla="*/ 1454841 w 6619340"/>
              <a:gd name="connsiteY1" fmla="*/ 4383204 h 5704874"/>
              <a:gd name="connsiteX2" fmla="*/ 1591484 w 6619340"/>
              <a:gd name="connsiteY2" fmla="*/ 4423392 h 5704874"/>
              <a:gd name="connsiteX3" fmla="*/ 1486992 w 6619340"/>
              <a:gd name="connsiteY3" fmla="*/ 4503767 h 5704874"/>
              <a:gd name="connsiteX4" fmla="*/ 1221745 w 6619340"/>
              <a:gd name="connsiteY4" fmla="*/ 4584142 h 5704874"/>
              <a:gd name="connsiteX5" fmla="*/ 1020800 w 6619340"/>
              <a:gd name="connsiteY5" fmla="*/ 4608254 h 5704874"/>
              <a:gd name="connsiteX6" fmla="*/ 779666 w 6619340"/>
              <a:gd name="connsiteY6" fmla="*/ 4632367 h 5704874"/>
              <a:gd name="connsiteX7" fmla="*/ 466192 w 6619340"/>
              <a:gd name="connsiteY7" fmla="*/ 4624329 h 5704874"/>
              <a:gd name="connsiteX8" fmla="*/ 257209 w 6619340"/>
              <a:gd name="connsiteY8" fmla="*/ 4849379 h 5704874"/>
              <a:gd name="connsiteX9" fmla="*/ 731439 w 6619340"/>
              <a:gd name="connsiteY9" fmla="*/ 4913679 h 5704874"/>
              <a:gd name="connsiteX10" fmla="*/ 916309 w 6619340"/>
              <a:gd name="connsiteY10" fmla="*/ 4720779 h 5704874"/>
              <a:gd name="connsiteX11" fmla="*/ 1149405 w 6619340"/>
              <a:gd name="connsiteY11" fmla="*/ 4600217 h 5704874"/>
              <a:gd name="connsiteX12" fmla="*/ 1615597 w 6619340"/>
              <a:gd name="connsiteY12" fmla="*/ 4495729 h 5704874"/>
              <a:gd name="connsiteX13" fmla="*/ 2234507 w 6619340"/>
              <a:gd name="connsiteY13" fmla="*/ 4286754 h 5704874"/>
              <a:gd name="connsiteX14" fmla="*/ 2933796 w 6619340"/>
              <a:gd name="connsiteY14" fmla="*/ 4198341 h 5704874"/>
              <a:gd name="connsiteX15" fmla="*/ 3520555 w 6619340"/>
              <a:gd name="connsiteY15" fmla="*/ 4230491 h 5704874"/>
              <a:gd name="connsiteX16" fmla="*/ 3817954 w 6619340"/>
              <a:gd name="connsiteY16" fmla="*/ 4270679 h 5704874"/>
              <a:gd name="connsiteX17" fmla="*/ 4147503 w 6619340"/>
              <a:gd name="connsiteY17" fmla="*/ 4359092 h 5704874"/>
              <a:gd name="connsiteX18" fmla="*/ 4412751 w 6619340"/>
              <a:gd name="connsiteY18" fmla="*/ 4479654 h 5704874"/>
              <a:gd name="connsiteX19" fmla="*/ 4726225 w 6619340"/>
              <a:gd name="connsiteY19" fmla="*/ 4704704 h 5704874"/>
              <a:gd name="connsiteX20" fmla="*/ 4846792 w 6619340"/>
              <a:gd name="connsiteY20" fmla="*/ 4921717 h 5704874"/>
              <a:gd name="connsiteX21" fmla="*/ 4702111 w 6619340"/>
              <a:gd name="connsiteY21" fmla="*/ 5275367 h 5704874"/>
              <a:gd name="connsiteX22" fmla="*/ 4444902 w 6619340"/>
              <a:gd name="connsiteY22" fmla="*/ 5444155 h 5704874"/>
              <a:gd name="connsiteX23" fmla="*/ 3568782 w 6619340"/>
              <a:gd name="connsiteY23" fmla="*/ 5677242 h 5704874"/>
              <a:gd name="connsiteX24" fmla="*/ 2877531 w 6619340"/>
              <a:gd name="connsiteY24" fmla="*/ 5693317 h 5704874"/>
              <a:gd name="connsiteX25" fmla="*/ 2282734 w 6619340"/>
              <a:gd name="connsiteY25" fmla="*/ 5612942 h 5704874"/>
              <a:gd name="connsiteX26" fmla="*/ 1687937 w 6619340"/>
              <a:gd name="connsiteY26" fmla="*/ 5412004 h 5704874"/>
              <a:gd name="connsiteX27" fmla="*/ 1334274 w 6619340"/>
              <a:gd name="connsiteY27" fmla="*/ 5098542 h 5704874"/>
              <a:gd name="connsiteX28" fmla="*/ 1422690 w 6619340"/>
              <a:gd name="connsiteY28" fmla="*/ 4704704 h 5704874"/>
              <a:gd name="connsiteX29" fmla="*/ 1728126 w 6619340"/>
              <a:gd name="connsiteY29" fmla="*/ 4511804 h 5704874"/>
              <a:gd name="connsiteX30" fmla="*/ 2065714 w 6619340"/>
              <a:gd name="connsiteY30" fmla="*/ 4359092 h 5704874"/>
              <a:gd name="connsiteX31" fmla="*/ 2363112 w 6619340"/>
              <a:gd name="connsiteY31" fmla="*/ 4085816 h 5704874"/>
              <a:gd name="connsiteX32" fmla="*/ 2403301 w 6619340"/>
              <a:gd name="connsiteY32" fmla="*/ 3683941 h 5704874"/>
              <a:gd name="connsiteX33" fmla="*/ 1993373 w 6619340"/>
              <a:gd name="connsiteY33" fmla="*/ 3306179 h 5704874"/>
              <a:gd name="connsiteX34" fmla="*/ 1366425 w 6619340"/>
              <a:gd name="connsiteY34" fmla="*/ 2904303 h 5704874"/>
              <a:gd name="connsiteX35" fmla="*/ 1125291 w 6619340"/>
              <a:gd name="connsiteY35" fmla="*/ 2590841 h 5704874"/>
              <a:gd name="connsiteX36" fmla="*/ 860044 w 6619340"/>
              <a:gd name="connsiteY36" fmla="*/ 2140740 h 5704874"/>
              <a:gd name="connsiteX37" fmla="*/ 634986 w 6619340"/>
              <a:gd name="connsiteY37" fmla="*/ 1746903 h 5704874"/>
              <a:gd name="connsiteX38" fmla="*/ 482267 w 6619340"/>
              <a:gd name="connsiteY38" fmla="*/ 1361103 h 5704874"/>
              <a:gd name="connsiteX39" fmla="*/ 514419 w 6619340"/>
              <a:gd name="connsiteY39" fmla="*/ 1111940 h 5704874"/>
              <a:gd name="connsiteX40" fmla="*/ 715364 w 6619340"/>
              <a:gd name="connsiteY40" fmla="*/ 782402 h 5704874"/>
              <a:gd name="connsiteX41" fmla="*/ 1261934 w 6619340"/>
              <a:gd name="connsiteY41" fmla="*/ 420715 h 5704874"/>
              <a:gd name="connsiteX42" fmla="*/ 1856731 w 6619340"/>
              <a:gd name="connsiteY42" fmla="*/ 235852 h 5704874"/>
              <a:gd name="connsiteX43" fmla="*/ 2684624 w 6619340"/>
              <a:gd name="connsiteY43" fmla="*/ 34915 h 5704874"/>
              <a:gd name="connsiteX44" fmla="*/ 3584857 w 6619340"/>
              <a:gd name="connsiteY44" fmla="*/ 2765 h 5704874"/>
              <a:gd name="connsiteX45" fmla="*/ 4501166 w 6619340"/>
              <a:gd name="connsiteY45" fmla="*/ 67065 h 5704874"/>
              <a:gd name="connsiteX46" fmla="*/ 5457664 w 6619340"/>
              <a:gd name="connsiteY46" fmla="*/ 268002 h 5704874"/>
              <a:gd name="connsiteX47" fmla="*/ 6156953 w 6619340"/>
              <a:gd name="connsiteY47" fmla="*/ 597540 h 5704874"/>
              <a:gd name="connsiteX48" fmla="*/ 6590994 w 6619340"/>
              <a:gd name="connsiteY48" fmla="*/ 1103903 h 5704874"/>
              <a:gd name="connsiteX49" fmla="*/ 6534729 w 6619340"/>
              <a:gd name="connsiteY49" fmla="*/ 1610265 h 5704874"/>
              <a:gd name="connsiteX50" fmla="*/ 6189104 w 6619340"/>
              <a:gd name="connsiteY50" fmla="*/ 1963915 h 5704874"/>
              <a:gd name="connsiteX51" fmla="*/ 5409438 w 6619340"/>
              <a:gd name="connsiteY51" fmla="*/ 2325603 h 5704874"/>
              <a:gd name="connsiteX52" fmla="*/ 4975397 w 6619340"/>
              <a:gd name="connsiteY52" fmla="*/ 2454203 h 5704874"/>
              <a:gd name="connsiteX53" fmla="*/ 4075163 w 6619340"/>
              <a:gd name="connsiteY53" fmla="*/ 2598878 h 5704874"/>
              <a:gd name="connsiteX54" fmla="*/ 3416064 w 6619340"/>
              <a:gd name="connsiteY54" fmla="*/ 2598878 h 5704874"/>
              <a:gd name="connsiteX55" fmla="*/ 2539944 w 6619340"/>
              <a:gd name="connsiteY55" fmla="*/ 2542616 h 5704874"/>
              <a:gd name="connsiteX56" fmla="*/ 1969260 w 6619340"/>
              <a:gd name="connsiteY56" fmla="*/ 2462241 h 5704874"/>
              <a:gd name="connsiteX57" fmla="*/ 1406614 w 6619340"/>
              <a:gd name="connsiteY57" fmla="*/ 2245228 h 5704874"/>
              <a:gd name="connsiteX58" fmla="*/ 948460 w 6619340"/>
              <a:gd name="connsiteY58" fmla="*/ 1988028 h 5704874"/>
              <a:gd name="connsiteX59" fmla="*/ 651061 w 6619340"/>
              <a:gd name="connsiteY59" fmla="*/ 1738865 h 5704874"/>
              <a:gd name="connsiteX60" fmla="*/ 530494 w 6619340"/>
              <a:gd name="connsiteY60" fmla="*/ 1554003 h 5704874"/>
              <a:gd name="connsiteX61" fmla="*/ 530494 w 6619340"/>
              <a:gd name="connsiteY61" fmla="*/ 1554003 h 570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6619340" h="5704874">
                <a:moveTo>
                  <a:pt x="0" y="4551992"/>
                </a:moveTo>
                <a:lnTo>
                  <a:pt x="1454841" y="4383204"/>
                </a:lnTo>
                <a:cubicBezTo>
                  <a:pt x="1720088" y="4361771"/>
                  <a:pt x="1586126" y="4403298"/>
                  <a:pt x="1591484" y="4423392"/>
                </a:cubicBezTo>
                <a:cubicBezTo>
                  <a:pt x="1596842" y="4443486"/>
                  <a:pt x="1548615" y="4476975"/>
                  <a:pt x="1486992" y="4503767"/>
                </a:cubicBezTo>
                <a:cubicBezTo>
                  <a:pt x="1425369" y="4530559"/>
                  <a:pt x="1299444" y="4566728"/>
                  <a:pt x="1221745" y="4584142"/>
                </a:cubicBezTo>
                <a:cubicBezTo>
                  <a:pt x="1144046" y="4601556"/>
                  <a:pt x="1020800" y="4608254"/>
                  <a:pt x="1020800" y="4608254"/>
                </a:cubicBezTo>
                <a:cubicBezTo>
                  <a:pt x="947120" y="4616292"/>
                  <a:pt x="872101" y="4629688"/>
                  <a:pt x="779666" y="4632367"/>
                </a:cubicBezTo>
                <a:cubicBezTo>
                  <a:pt x="687231" y="4635046"/>
                  <a:pt x="553268" y="4588160"/>
                  <a:pt x="466192" y="4624329"/>
                </a:cubicBezTo>
                <a:cubicBezTo>
                  <a:pt x="379116" y="4660498"/>
                  <a:pt x="213001" y="4801154"/>
                  <a:pt x="257209" y="4849379"/>
                </a:cubicBezTo>
                <a:cubicBezTo>
                  <a:pt x="301417" y="4897604"/>
                  <a:pt x="621589" y="4935112"/>
                  <a:pt x="731439" y="4913679"/>
                </a:cubicBezTo>
                <a:cubicBezTo>
                  <a:pt x="841289" y="4892246"/>
                  <a:pt x="846648" y="4773023"/>
                  <a:pt x="916309" y="4720779"/>
                </a:cubicBezTo>
                <a:cubicBezTo>
                  <a:pt x="985970" y="4668535"/>
                  <a:pt x="1032857" y="4637725"/>
                  <a:pt x="1149405" y="4600217"/>
                </a:cubicBezTo>
                <a:cubicBezTo>
                  <a:pt x="1265953" y="4562709"/>
                  <a:pt x="1434747" y="4547973"/>
                  <a:pt x="1615597" y="4495729"/>
                </a:cubicBezTo>
                <a:cubicBezTo>
                  <a:pt x="1796447" y="4443485"/>
                  <a:pt x="2014807" y="4336319"/>
                  <a:pt x="2234507" y="4286754"/>
                </a:cubicBezTo>
                <a:cubicBezTo>
                  <a:pt x="2454207" y="4237189"/>
                  <a:pt x="2719455" y="4207718"/>
                  <a:pt x="2933796" y="4198341"/>
                </a:cubicBezTo>
                <a:cubicBezTo>
                  <a:pt x="3148137" y="4188964"/>
                  <a:pt x="3373195" y="4218435"/>
                  <a:pt x="3520555" y="4230491"/>
                </a:cubicBezTo>
                <a:cubicBezTo>
                  <a:pt x="3667915" y="4242547"/>
                  <a:pt x="3713463" y="4249246"/>
                  <a:pt x="3817954" y="4270679"/>
                </a:cubicBezTo>
                <a:cubicBezTo>
                  <a:pt x="3922445" y="4292112"/>
                  <a:pt x="4048370" y="4324263"/>
                  <a:pt x="4147503" y="4359092"/>
                </a:cubicBezTo>
                <a:cubicBezTo>
                  <a:pt x="4246636" y="4393921"/>
                  <a:pt x="4316297" y="4422052"/>
                  <a:pt x="4412751" y="4479654"/>
                </a:cubicBezTo>
                <a:cubicBezTo>
                  <a:pt x="4509205" y="4537256"/>
                  <a:pt x="4653885" y="4631027"/>
                  <a:pt x="4726225" y="4704704"/>
                </a:cubicBezTo>
                <a:cubicBezTo>
                  <a:pt x="4798565" y="4778381"/>
                  <a:pt x="4850811" y="4826607"/>
                  <a:pt x="4846792" y="4921717"/>
                </a:cubicBezTo>
                <a:cubicBezTo>
                  <a:pt x="4842773" y="5016827"/>
                  <a:pt x="4769093" y="5188294"/>
                  <a:pt x="4702111" y="5275367"/>
                </a:cubicBezTo>
                <a:cubicBezTo>
                  <a:pt x="4635129" y="5362440"/>
                  <a:pt x="4633790" y="5377176"/>
                  <a:pt x="4444902" y="5444155"/>
                </a:cubicBezTo>
                <a:cubicBezTo>
                  <a:pt x="4256014" y="5511134"/>
                  <a:pt x="3830011" y="5635715"/>
                  <a:pt x="3568782" y="5677242"/>
                </a:cubicBezTo>
                <a:cubicBezTo>
                  <a:pt x="3307554" y="5718769"/>
                  <a:pt x="3091872" y="5704034"/>
                  <a:pt x="2877531" y="5693317"/>
                </a:cubicBezTo>
                <a:cubicBezTo>
                  <a:pt x="2663190" y="5682600"/>
                  <a:pt x="2481000" y="5659827"/>
                  <a:pt x="2282734" y="5612942"/>
                </a:cubicBezTo>
                <a:cubicBezTo>
                  <a:pt x="2084468" y="5566057"/>
                  <a:pt x="1846014" y="5497737"/>
                  <a:pt x="1687937" y="5412004"/>
                </a:cubicBezTo>
                <a:cubicBezTo>
                  <a:pt x="1529860" y="5326271"/>
                  <a:pt x="1378482" y="5216425"/>
                  <a:pt x="1334274" y="5098542"/>
                </a:cubicBezTo>
                <a:cubicBezTo>
                  <a:pt x="1290066" y="4980659"/>
                  <a:pt x="1357048" y="4802494"/>
                  <a:pt x="1422690" y="4704704"/>
                </a:cubicBezTo>
                <a:cubicBezTo>
                  <a:pt x="1488332" y="4606914"/>
                  <a:pt x="1620955" y="4569406"/>
                  <a:pt x="1728126" y="4511804"/>
                </a:cubicBezTo>
                <a:cubicBezTo>
                  <a:pt x="1835297" y="4454202"/>
                  <a:pt x="1959883" y="4430090"/>
                  <a:pt x="2065714" y="4359092"/>
                </a:cubicBezTo>
                <a:cubicBezTo>
                  <a:pt x="2171545" y="4288094"/>
                  <a:pt x="2306848" y="4198341"/>
                  <a:pt x="2363112" y="4085816"/>
                </a:cubicBezTo>
                <a:cubicBezTo>
                  <a:pt x="2419376" y="3973291"/>
                  <a:pt x="2464924" y="3813880"/>
                  <a:pt x="2403301" y="3683941"/>
                </a:cubicBezTo>
                <a:cubicBezTo>
                  <a:pt x="2341678" y="3554002"/>
                  <a:pt x="2166186" y="3436119"/>
                  <a:pt x="1993373" y="3306179"/>
                </a:cubicBezTo>
                <a:cubicBezTo>
                  <a:pt x="1820560" y="3176239"/>
                  <a:pt x="1511105" y="3023526"/>
                  <a:pt x="1366425" y="2904303"/>
                </a:cubicBezTo>
                <a:cubicBezTo>
                  <a:pt x="1221745" y="2785080"/>
                  <a:pt x="1209688" y="2718101"/>
                  <a:pt x="1125291" y="2590841"/>
                </a:cubicBezTo>
                <a:cubicBezTo>
                  <a:pt x="1040894" y="2463581"/>
                  <a:pt x="941761" y="2281396"/>
                  <a:pt x="860044" y="2140740"/>
                </a:cubicBezTo>
                <a:cubicBezTo>
                  <a:pt x="778327" y="2000084"/>
                  <a:pt x="697949" y="1876842"/>
                  <a:pt x="634986" y="1746903"/>
                </a:cubicBezTo>
                <a:cubicBezTo>
                  <a:pt x="572023" y="1616963"/>
                  <a:pt x="502362" y="1466930"/>
                  <a:pt x="482267" y="1361103"/>
                </a:cubicBezTo>
                <a:cubicBezTo>
                  <a:pt x="462173" y="1255276"/>
                  <a:pt x="475570" y="1208390"/>
                  <a:pt x="514419" y="1111940"/>
                </a:cubicBezTo>
                <a:cubicBezTo>
                  <a:pt x="553268" y="1015490"/>
                  <a:pt x="590778" y="897606"/>
                  <a:pt x="715364" y="782402"/>
                </a:cubicBezTo>
                <a:cubicBezTo>
                  <a:pt x="839950" y="667198"/>
                  <a:pt x="1071706" y="511807"/>
                  <a:pt x="1261934" y="420715"/>
                </a:cubicBezTo>
                <a:cubicBezTo>
                  <a:pt x="1452162" y="329623"/>
                  <a:pt x="1619616" y="300152"/>
                  <a:pt x="1856731" y="235852"/>
                </a:cubicBezTo>
                <a:cubicBezTo>
                  <a:pt x="2093846" y="171552"/>
                  <a:pt x="2396603" y="73763"/>
                  <a:pt x="2684624" y="34915"/>
                </a:cubicBezTo>
                <a:cubicBezTo>
                  <a:pt x="2972645" y="-3933"/>
                  <a:pt x="3282100" y="-2593"/>
                  <a:pt x="3584857" y="2765"/>
                </a:cubicBezTo>
                <a:cubicBezTo>
                  <a:pt x="3887614" y="8123"/>
                  <a:pt x="4189032" y="22859"/>
                  <a:pt x="4501166" y="67065"/>
                </a:cubicBezTo>
                <a:cubicBezTo>
                  <a:pt x="4813300" y="111271"/>
                  <a:pt x="5181700" y="179589"/>
                  <a:pt x="5457664" y="268002"/>
                </a:cubicBezTo>
                <a:cubicBezTo>
                  <a:pt x="5733629" y="356414"/>
                  <a:pt x="5968065" y="458223"/>
                  <a:pt x="6156953" y="597540"/>
                </a:cubicBezTo>
                <a:cubicBezTo>
                  <a:pt x="6345841" y="736857"/>
                  <a:pt x="6528031" y="935116"/>
                  <a:pt x="6590994" y="1103903"/>
                </a:cubicBezTo>
                <a:cubicBezTo>
                  <a:pt x="6653957" y="1272690"/>
                  <a:pt x="6601711" y="1466930"/>
                  <a:pt x="6534729" y="1610265"/>
                </a:cubicBezTo>
                <a:cubicBezTo>
                  <a:pt x="6467747" y="1753600"/>
                  <a:pt x="6376652" y="1844692"/>
                  <a:pt x="6189104" y="1963915"/>
                </a:cubicBezTo>
                <a:cubicBezTo>
                  <a:pt x="6001556" y="2083138"/>
                  <a:pt x="5611723" y="2243888"/>
                  <a:pt x="5409438" y="2325603"/>
                </a:cubicBezTo>
                <a:cubicBezTo>
                  <a:pt x="5207153" y="2407318"/>
                  <a:pt x="5197776" y="2408657"/>
                  <a:pt x="4975397" y="2454203"/>
                </a:cubicBezTo>
                <a:cubicBezTo>
                  <a:pt x="4753018" y="2499749"/>
                  <a:pt x="4335052" y="2574766"/>
                  <a:pt x="4075163" y="2598878"/>
                </a:cubicBezTo>
                <a:cubicBezTo>
                  <a:pt x="3815274" y="2622990"/>
                  <a:pt x="3671934" y="2608255"/>
                  <a:pt x="3416064" y="2598878"/>
                </a:cubicBezTo>
                <a:cubicBezTo>
                  <a:pt x="3160194" y="2589501"/>
                  <a:pt x="2781078" y="2565389"/>
                  <a:pt x="2539944" y="2542616"/>
                </a:cubicBezTo>
                <a:cubicBezTo>
                  <a:pt x="2298810" y="2519843"/>
                  <a:pt x="2158148" y="2511806"/>
                  <a:pt x="1969260" y="2462241"/>
                </a:cubicBezTo>
                <a:cubicBezTo>
                  <a:pt x="1780372" y="2412676"/>
                  <a:pt x="1576747" y="2324263"/>
                  <a:pt x="1406614" y="2245228"/>
                </a:cubicBezTo>
                <a:cubicBezTo>
                  <a:pt x="1236481" y="2166192"/>
                  <a:pt x="1074386" y="2072422"/>
                  <a:pt x="948460" y="1988028"/>
                </a:cubicBezTo>
                <a:cubicBezTo>
                  <a:pt x="822535" y="1903634"/>
                  <a:pt x="720722" y="1811202"/>
                  <a:pt x="651061" y="1738865"/>
                </a:cubicBezTo>
                <a:cubicBezTo>
                  <a:pt x="581400" y="1666527"/>
                  <a:pt x="530494" y="1554003"/>
                  <a:pt x="530494" y="1554003"/>
                </a:cubicBezTo>
                <a:lnTo>
                  <a:pt x="530494" y="1554003"/>
                </a:lnTo>
              </a:path>
            </a:pathLst>
          </a:custGeom>
          <a:ln w="41275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97399" y="755525"/>
            <a:ext cx="2692662" cy="1728064"/>
          </a:xfrm>
          <a:custGeom>
            <a:avLst/>
            <a:gdLst>
              <a:gd name="connsiteX0" fmla="*/ 2684624 w 2684624"/>
              <a:gd name="connsiteY0" fmla="*/ 1768251 h 1768251"/>
              <a:gd name="connsiteX1" fmla="*/ 1953184 w 2684624"/>
              <a:gd name="connsiteY1" fmla="*/ 1551239 h 1768251"/>
              <a:gd name="connsiteX2" fmla="*/ 1406614 w 2684624"/>
              <a:gd name="connsiteY2" fmla="*/ 1326188 h 1768251"/>
              <a:gd name="connsiteX3" fmla="*/ 811817 w 2684624"/>
              <a:gd name="connsiteY3" fmla="*/ 908238 h 1768251"/>
              <a:gd name="connsiteX4" fmla="*/ 385814 w 2684624"/>
              <a:gd name="connsiteY4" fmla="*/ 345613 h 1768251"/>
              <a:gd name="connsiteX5" fmla="*/ 128604 w 2684624"/>
              <a:gd name="connsiteY5" fmla="*/ 88413 h 1768251"/>
              <a:gd name="connsiteX6" fmla="*/ 0 w 2684624"/>
              <a:gd name="connsiteY6" fmla="*/ 0 h 1768251"/>
              <a:gd name="connsiteX0" fmla="*/ 2692662 w 2692662"/>
              <a:gd name="connsiteY0" fmla="*/ 1728064 h 1728064"/>
              <a:gd name="connsiteX1" fmla="*/ 1953184 w 2692662"/>
              <a:gd name="connsiteY1" fmla="*/ 1551239 h 1728064"/>
              <a:gd name="connsiteX2" fmla="*/ 1406614 w 2692662"/>
              <a:gd name="connsiteY2" fmla="*/ 1326188 h 1728064"/>
              <a:gd name="connsiteX3" fmla="*/ 811817 w 2692662"/>
              <a:gd name="connsiteY3" fmla="*/ 908238 h 1728064"/>
              <a:gd name="connsiteX4" fmla="*/ 385814 w 2692662"/>
              <a:gd name="connsiteY4" fmla="*/ 345613 h 1728064"/>
              <a:gd name="connsiteX5" fmla="*/ 128604 w 2692662"/>
              <a:gd name="connsiteY5" fmla="*/ 88413 h 1728064"/>
              <a:gd name="connsiteX6" fmla="*/ 0 w 2692662"/>
              <a:gd name="connsiteY6" fmla="*/ 0 h 172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92662" h="1728064">
                <a:moveTo>
                  <a:pt x="2692662" y="1728064"/>
                </a:moveTo>
                <a:cubicBezTo>
                  <a:pt x="2433443" y="1656396"/>
                  <a:pt x="2167525" y="1618218"/>
                  <a:pt x="1953184" y="1551239"/>
                </a:cubicBezTo>
                <a:cubicBezTo>
                  <a:pt x="1738843" y="1484260"/>
                  <a:pt x="1596842" y="1433355"/>
                  <a:pt x="1406614" y="1326188"/>
                </a:cubicBezTo>
                <a:cubicBezTo>
                  <a:pt x="1216386" y="1219021"/>
                  <a:pt x="981950" y="1071667"/>
                  <a:pt x="811817" y="908238"/>
                </a:cubicBezTo>
                <a:cubicBezTo>
                  <a:pt x="641684" y="744809"/>
                  <a:pt x="499683" y="482250"/>
                  <a:pt x="385814" y="345613"/>
                </a:cubicBezTo>
                <a:cubicBezTo>
                  <a:pt x="271945" y="208975"/>
                  <a:pt x="192906" y="146015"/>
                  <a:pt x="128604" y="88413"/>
                </a:cubicBezTo>
                <a:cubicBezTo>
                  <a:pt x="64302" y="30811"/>
                  <a:pt x="0" y="0"/>
                  <a:pt x="0" y="0"/>
                </a:cubicBezTo>
              </a:path>
            </a:pathLst>
          </a:custGeom>
          <a:ln w="47625">
            <a:solidFill>
              <a:srgbClr val="3366FF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7241489" y="1862320"/>
            <a:ext cx="1233167" cy="411799"/>
          </a:xfrm>
          <a:custGeom>
            <a:avLst/>
            <a:gdLst>
              <a:gd name="connsiteX0" fmla="*/ 153285 w 1233167"/>
              <a:gd name="connsiteY0" fmla="*/ 106868 h 411799"/>
              <a:gd name="connsiteX1" fmla="*/ 16643 w 1233167"/>
              <a:gd name="connsiteY1" fmla="*/ 339956 h 411799"/>
              <a:gd name="connsiteX2" fmla="*/ 32718 w 1233167"/>
              <a:gd name="connsiteY2" fmla="*/ 404256 h 411799"/>
              <a:gd name="connsiteX3" fmla="*/ 289928 w 1233167"/>
              <a:gd name="connsiteY3" fmla="*/ 404256 h 411799"/>
              <a:gd name="connsiteX4" fmla="*/ 547137 w 1233167"/>
              <a:gd name="connsiteY4" fmla="*/ 347994 h 411799"/>
              <a:gd name="connsiteX5" fmla="*/ 764158 w 1233167"/>
              <a:gd name="connsiteY5" fmla="*/ 267618 h 411799"/>
              <a:gd name="connsiteX6" fmla="*/ 1198199 w 1233167"/>
              <a:gd name="connsiteY6" fmla="*/ 18456 h 411799"/>
              <a:gd name="connsiteX7" fmla="*/ 1206237 w 1233167"/>
              <a:gd name="connsiteY7" fmla="*/ 18456 h 411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3167" h="411799">
                <a:moveTo>
                  <a:pt x="153285" y="106868"/>
                </a:moveTo>
                <a:cubicBezTo>
                  <a:pt x="95011" y="198629"/>
                  <a:pt x="36737" y="290391"/>
                  <a:pt x="16643" y="339956"/>
                </a:cubicBezTo>
                <a:cubicBezTo>
                  <a:pt x="-3452" y="389521"/>
                  <a:pt x="-12830" y="393539"/>
                  <a:pt x="32718" y="404256"/>
                </a:cubicBezTo>
                <a:cubicBezTo>
                  <a:pt x="78265" y="414973"/>
                  <a:pt x="204192" y="413633"/>
                  <a:pt x="289928" y="404256"/>
                </a:cubicBezTo>
                <a:cubicBezTo>
                  <a:pt x="375664" y="394879"/>
                  <a:pt x="468099" y="370767"/>
                  <a:pt x="547137" y="347994"/>
                </a:cubicBezTo>
                <a:cubicBezTo>
                  <a:pt x="626175" y="325221"/>
                  <a:pt x="655648" y="322541"/>
                  <a:pt x="764158" y="267618"/>
                </a:cubicBezTo>
                <a:cubicBezTo>
                  <a:pt x="872668" y="212695"/>
                  <a:pt x="1124519" y="59983"/>
                  <a:pt x="1198199" y="18456"/>
                </a:cubicBezTo>
                <a:cubicBezTo>
                  <a:pt x="1271879" y="-23071"/>
                  <a:pt x="1206237" y="18456"/>
                  <a:pt x="1206237" y="18456"/>
                </a:cubicBezTo>
              </a:path>
            </a:pathLst>
          </a:custGeom>
          <a:ln w="47625"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157443" y="47361"/>
            <a:ext cx="6592457" cy="5716242"/>
            <a:chOff x="1157443" y="47361"/>
            <a:chExt cx="6592457" cy="5716242"/>
          </a:xfrm>
        </p:grpSpPr>
        <p:sp>
          <p:nvSpPr>
            <p:cNvPr id="6" name="Freeform 5"/>
            <p:cNvSpPr/>
            <p:nvPr/>
          </p:nvSpPr>
          <p:spPr>
            <a:xfrm>
              <a:off x="1157443" y="47361"/>
              <a:ext cx="6592457" cy="5716242"/>
            </a:xfrm>
            <a:custGeom>
              <a:avLst/>
              <a:gdLst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428827 w 6592457"/>
                <a:gd name="connsiteY14" fmla="*/ 5442254 h 5716242"/>
                <a:gd name="connsiteX15" fmla="*/ 3793841 w 6592457"/>
                <a:gd name="connsiteY15" fmla="*/ 5635154 h 5716242"/>
                <a:gd name="connsiteX16" fmla="*/ 2949872 w 6592457"/>
                <a:gd name="connsiteY16" fmla="*/ 5715529 h 5716242"/>
                <a:gd name="connsiteX17" fmla="*/ 2089827 w 6592457"/>
                <a:gd name="connsiteY17" fmla="*/ 5594967 h 5716242"/>
                <a:gd name="connsiteX18" fmla="*/ 1454841 w 6592457"/>
                <a:gd name="connsiteY18" fmla="*/ 5297579 h 5716242"/>
                <a:gd name="connsiteX19" fmla="*/ 1302123 w 6592457"/>
                <a:gd name="connsiteY19" fmla="*/ 4943929 h 5716242"/>
                <a:gd name="connsiteX20" fmla="*/ 1446804 w 6592457"/>
                <a:gd name="connsiteY20" fmla="*/ 4654579 h 5716242"/>
                <a:gd name="connsiteX21" fmla="*/ 1712051 w 6592457"/>
                <a:gd name="connsiteY21" fmla="*/ 4501866 h 5716242"/>
                <a:gd name="connsiteX22" fmla="*/ 2025525 w 6592457"/>
                <a:gd name="connsiteY22" fmla="*/ 4349154 h 5716242"/>
                <a:gd name="connsiteX23" fmla="*/ 2347037 w 6592457"/>
                <a:gd name="connsiteY23" fmla="*/ 4059803 h 5716242"/>
                <a:gd name="connsiteX24" fmla="*/ 2338999 w 6592457"/>
                <a:gd name="connsiteY24" fmla="*/ 3674003 h 5716242"/>
                <a:gd name="connsiteX25" fmla="*/ 1888882 w 6592457"/>
                <a:gd name="connsiteY25" fmla="*/ 3215865 h 5716242"/>
                <a:gd name="connsiteX26" fmla="*/ 1253896 w 6592457"/>
                <a:gd name="connsiteY26" fmla="*/ 2830065 h 5716242"/>
                <a:gd name="connsiteX27" fmla="*/ 771629 w 6592457"/>
                <a:gd name="connsiteY27" fmla="*/ 2090615 h 5716242"/>
                <a:gd name="connsiteX28" fmla="*/ 498343 w 6592457"/>
                <a:gd name="connsiteY28" fmla="*/ 1568177 h 5716242"/>
                <a:gd name="connsiteX29" fmla="*/ 482268 w 6592457"/>
                <a:gd name="connsiteY29" fmla="*/ 1085927 h 5716242"/>
                <a:gd name="connsiteX30" fmla="*/ 634986 w 6592457"/>
                <a:gd name="connsiteY30" fmla="*/ 852839 h 5716242"/>
                <a:gd name="connsiteX31" fmla="*/ 1310161 w 6592457"/>
                <a:gd name="connsiteY31" fmla="*/ 394702 h 5716242"/>
                <a:gd name="connsiteX32" fmla="*/ 2379188 w 6592457"/>
                <a:gd name="connsiteY32" fmla="*/ 97314 h 5716242"/>
                <a:gd name="connsiteX33" fmla="*/ 3150817 w 6592457"/>
                <a:gd name="connsiteY33" fmla="*/ 864 h 5716242"/>
                <a:gd name="connsiteX34" fmla="*/ 4348449 w 6592457"/>
                <a:gd name="connsiteY34" fmla="*/ 57127 h 5716242"/>
                <a:gd name="connsiteX35" fmla="*/ 5039699 w 6592457"/>
                <a:gd name="connsiteY35" fmla="*/ 177689 h 5716242"/>
                <a:gd name="connsiteX36" fmla="*/ 5811328 w 6592457"/>
                <a:gd name="connsiteY36" fmla="*/ 426852 h 5716242"/>
                <a:gd name="connsiteX37" fmla="*/ 6108726 w 6592457"/>
                <a:gd name="connsiteY37" fmla="*/ 619752 h 5716242"/>
                <a:gd name="connsiteX38" fmla="*/ 6494541 w 6592457"/>
                <a:gd name="connsiteY38" fmla="*/ 1005552 h 5716242"/>
                <a:gd name="connsiteX39" fmla="*/ 6590994 w 6592457"/>
                <a:gd name="connsiteY39" fmla="*/ 1343127 h 5716242"/>
                <a:gd name="connsiteX40" fmla="*/ 6446314 w 6592457"/>
                <a:gd name="connsiteY40" fmla="*/ 1688740 h 5716242"/>
                <a:gd name="connsiteX41" fmla="*/ 5988159 w 6592457"/>
                <a:gd name="connsiteY41" fmla="*/ 2098652 h 5716242"/>
                <a:gd name="connsiteX42" fmla="*/ 4838754 w 6592457"/>
                <a:gd name="connsiteY42" fmla="*/ 2484453 h 5716242"/>
                <a:gd name="connsiteX43" fmla="*/ 3584858 w 6592457"/>
                <a:gd name="connsiteY43" fmla="*/ 2621090 h 5716242"/>
                <a:gd name="connsiteX44" fmla="*/ 1896920 w 6592457"/>
                <a:gd name="connsiteY44" fmla="*/ 2452303 h 5716242"/>
                <a:gd name="connsiteX45" fmla="*/ 1028838 w 6592457"/>
                <a:gd name="connsiteY45" fmla="*/ 2066502 h 5716242"/>
                <a:gd name="connsiteX46" fmla="*/ 618910 w 6592457"/>
                <a:gd name="connsiteY46" fmla="*/ 1753040 h 5716242"/>
                <a:gd name="connsiteX47" fmla="*/ 618910 w 6592457"/>
                <a:gd name="connsiteY47" fmla="*/ 1753040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68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618910 w 6592457"/>
                <a:gd name="connsiteY48" fmla="*/ 1753040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68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54608 w 6592457"/>
                <a:gd name="connsiteY48" fmla="*/ 1664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54608 w 6592457"/>
                <a:gd name="connsiteY48" fmla="*/ 1664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781078 w 6592457"/>
                <a:gd name="connsiteY8" fmla="*/ 3746341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737576 w 6592457"/>
                <a:gd name="connsiteY3" fmla="*/ 3770453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826079 w 6592457"/>
                <a:gd name="connsiteY8" fmla="*/ 3846339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383913 w 6592457"/>
                <a:gd name="connsiteY2" fmla="*/ 3931203 h 5716242"/>
                <a:gd name="connsiteX3" fmla="*/ 3697575 w 6592457"/>
                <a:gd name="connsiteY3" fmla="*/ 3835452 h 5716242"/>
                <a:gd name="connsiteX4" fmla="*/ 3769727 w 6592457"/>
                <a:gd name="connsiteY4" fmla="*/ 3625778 h 5716242"/>
                <a:gd name="connsiteX5" fmla="*/ 3528593 w 6592457"/>
                <a:gd name="connsiteY5" fmla="*/ 3465028 h 5716242"/>
                <a:gd name="connsiteX6" fmla="*/ 3006136 w 6592457"/>
                <a:gd name="connsiteY6" fmla="*/ 3448953 h 5716242"/>
                <a:gd name="connsiteX7" fmla="*/ 2756965 w 6592457"/>
                <a:gd name="connsiteY7" fmla="*/ 3585591 h 5716242"/>
                <a:gd name="connsiteX8" fmla="*/ 2826079 w 6592457"/>
                <a:gd name="connsiteY8" fmla="*/ 3846339 h 5716242"/>
                <a:gd name="connsiteX9" fmla="*/ 3448215 w 6592457"/>
                <a:gd name="connsiteY9" fmla="*/ 4035691 h 5716242"/>
                <a:gd name="connsiteX10" fmla="*/ 3970672 w 6592457"/>
                <a:gd name="connsiteY10" fmla="*/ 4308966 h 5716242"/>
                <a:gd name="connsiteX11" fmla="*/ 4444902 w 6592457"/>
                <a:gd name="connsiteY11" fmla="*/ 4517941 h 5716242"/>
                <a:gd name="connsiteX12" fmla="*/ 4766414 w 6592457"/>
                <a:gd name="connsiteY12" fmla="*/ 4767104 h 5716242"/>
                <a:gd name="connsiteX13" fmla="*/ 4790528 w 6592457"/>
                <a:gd name="connsiteY13" fmla="*/ 5024304 h 5716242"/>
                <a:gd name="connsiteX14" fmla="*/ 4694074 w 6592457"/>
                <a:gd name="connsiteY14" fmla="*/ 5265429 h 5716242"/>
                <a:gd name="connsiteX15" fmla="*/ 4428827 w 6592457"/>
                <a:gd name="connsiteY15" fmla="*/ 5442254 h 5716242"/>
                <a:gd name="connsiteX16" fmla="*/ 3793841 w 6592457"/>
                <a:gd name="connsiteY16" fmla="*/ 5635154 h 5716242"/>
                <a:gd name="connsiteX17" fmla="*/ 2949872 w 6592457"/>
                <a:gd name="connsiteY17" fmla="*/ 5715529 h 5716242"/>
                <a:gd name="connsiteX18" fmla="*/ 2089827 w 6592457"/>
                <a:gd name="connsiteY18" fmla="*/ 5594967 h 5716242"/>
                <a:gd name="connsiteX19" fmla="*/ 1454841 w 6592457"/>
                <a:gd name="connsiteY19" fmla="*/ 5297579 h 5716242"/>
                <a:gd name="connsiteX20" fmla="*/ 1302123 w 6592457"/>
                <a:gd name="connsiteY20" fmla="*/ 4943929 h 5716242"/>
                <a:gd name="connsiteX21" fmla="*/ 1446804 w 6592457"/>
                <a:gd name="connsiteY21" fmla="*/ 4654579 h 5716242"/>
                <a:gd name="connsiteX22" fmla="*/ 1712051 w 6592457"/>
                <a:gd name="connsiteY22" fmla="*/ 4501866 h 5716242"/>
                <a:gd name="connsiteX23" fmla="*/ 2025525 w 6592457"/>
                <a:gd name="connsiteY23" fmla="*/ 4349154 h 5716242"/>
                <a:gd name="connsiteX24" fmla="*/ 2347037 w 6592457"/>
                <a:gd name="connsiteY24" fmla="*/ 4059803 h 5716242"/>
                <a:gd name="connsiteX25" fmla="*/ 2338999 w 6592457"/>
                <a:gd name="connsiteY25" fmla="*/ 3674003 h 5716242"/>
                <a:gd name="connsiteX26" fmla="*/ 1888882 w 6592457"/>
                <a:gd name="connsiteY26" fmla="*/ 3215865 h 5716242"/>
                <a:gd name="connsiteX27" fmla="*/ 1253896 w 6592457"/>
                <a:gd name="connsiteY27" fmla="*/ 2830065 h 5716242"/>
                <a:gd name="connsiteX28" fmla="*/ 771629 w 6592457"/>
                <a:gd name="connsiteY28" fmla="*/ 2090615 h 5716242"/>
                <a:gd name="connsiteX29" fmla="*/ 498343 w 6592457"/>
                <a:gd name="connsiteY29" fmla="*/ 1583177 h 5716242"/>
                <a:gd name="connsiteX30" fmla="*/ 482268 w 6592457"/>
                <a:gd name="connsiteY30" fmla="*/ 1085927 h 5716242"/>
                <a:gd name="connsiteX31" fmla="*/ 634986 w 6592457"/>
                <a:gd name="connsiteY31" fmla="*/ 852839 h 5716242"/>
                <a:gd name="connsiteX32" fmla="*/ 1310161 w 6592457"/>
                <a:gd name="connsiteY32" fmla="*/ 394702 h 5716242"/>
                <a:gd name="connsiteX33" fmla="*/ 2379188 w 6592457"/>
                <a:gd name="connsiteY33" fmla="*/ 97314 h 5716242"/>
                <a:gd name="connsiteX34" fmla="*/ 3150817 w 6592457"/>
                <a:gd name="connsiteY34" fmla="*/ 864 h 5716242"/>
                <a:gd name="connsiteX35" fmla="*/ 4348449 w 6592457"/>
                <a:gd name="connsiteY35" fmla="*/ 57127 h 5716242"/>
                <a:gd name="connsiteX36" fmla="*/ 5039699 w 6592457"/>
                <a:gd name="connsiteY36" fmla="*/ 177689 h 5716242"/>
                <a:gd name="connsiteX37" fmla="*/ 5811328 w 6592457"/>
                <a:gd name="connsiteY37" fmla="*/ 426852 h 5716242"/>
                <a:gd name="connsiteX38" fmla="*/ 6108726 w 6592457"/>
                <a:gd name="connsiteY38" fmla="*/ 619752 h 5716242"/>
                <a:gd name="connsiteX39" fmla="*/ 6494541 w 6592457"/>
                <a:gd name="connsiteY39" fmla="*/ 1005552 h 5716242"/>
                <a:gd name="connsiteX40" fmla="*/ 6590994 w 6592457"/>
                <a:gd name="connsiteY40" fmla="*/ 1343127 h 5716242"/>
                <a:gd name="connsiteX41" fmla="*/ 6446314 w 6592457"/>
                <a:gd name="connsiteY41" fmla="*/ 1688740 h 5716242"/>
                <a:gd name="connsiteX42" fmla="*/ 5988159 w 6592457"/>
                <a:gd name="connsiteY42" fmla="*/ 2098652 h 5716242"/>
                <a:gd name="connsiteX43" fmla="*/ 4838754 w 6592457"/>
                <a:gd name="connsiteY43" fmla="*/ 2484453 h 5716242"/>
                <a:gd name="connsiteX44" fmla="*/ 3584858 w 6592457"/>
                <a:gd name="connsiteY44" fmla="*/ 2621090 h 5716242"/>
                <a:gd name="connsiteX45" fmla="*/ 1896920 w 6592457"/>
                <a:gd name="connsiteY45" fmla="*/ 2452303 h 5716242"/>
                <a:gd name="connsiteX46" fmla="*/ 1028838 w 6592457"/>
                <a:gd name="connsiteY46" fmla="*/ 2066502 h 5716242"/>
                <a:gd name="connsiteX47" fmla="*/ 618910 w 6592457"/>
                <a:gd name="connsiteY47" fmla="*/ 1753040 h 5716242"/>
                <a:gd name="connsiteX48" fmla="*/ 539607 w 6592457"/>
                <a:gd name="connsiteY48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082673 w 6592457"/>
                <a:gd name="connsiteY2" fmla="*/ 4032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56965 w 6592457"/>
                <a:gd name="connsiteY8" fmla="*/ 3585591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107674 w 6592457"/>
                <a:gd name="connsiteY2" fmla="*/ 4007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56965 w 6592457"/>
                <a:gd name="connsiteY8" fmla="*/ 3585591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  <a:gd name="connsiteX0" fmla="*/ 0 w 6592457"/>
                <a:gd name="connsiteY0" fmla="*/ 4325041 h 5716242"/>
                <a:gd name="connsiteX1" fmla="*/ 2692662 w 6592457"/>
                <a:gd name="connsiteY1" fmla="*/ 4108028 h 5716242"/>
                <a:gd name="connsiteX2" fmla="*/ 3107674 w 6592457"/>
                <a:gd name="connsiteY2" fmla="*/ 4007565 h 5716242"/>
                <a:gd name="connsiteX3" fmla="*/ 3383913 w 6592457"/>
                <a:gd name="connsiteY3" fmla="*/ 3931203 h 5716242"/>
                <a:gd name="connsiteX4" fmla="*/ 3697575 w 6592457"/>
                <a:gd name="connsiteY4" fmla="*/ 3835452 h 5716242"/>
                <a:gd name="connsiteX5" fmla="*/ 3769727 w 6592457"/>
                <a:gd name="connsiteY5" fmla="*/ 3625778 h 5716242"/>
                <a:gd name="connsiteX6" fmla="*/ 3528593 w 6592457"/>
                <a:gd name="connsiteY6" fmla="*/ 3465028 h 5716242"/>
                <a:gd name="connsiteX7" fmla="*/ 3006136 w 6592457"/>
                <a:gd name="connsiteY7" fmla="*/ 3448953 h 5716242"/>
                <a:gd name="connsiteX8" fmla="*/ 2731964 w 6592457"/>
                <a:gd name="connsiteY8" fmla="*/ 3625590 h 5716242"/>
                <a:gd name="connsiteX9" fmla="*/ 2826079 w 6592457"/>
                <a:gd name="connsiteY9" fmla="*/ 3846339 h 5716242"/>
                <a:gd name="connsiteX10" fmla="*/ 3448215 w 6592457"/>
                <a:gd name="connsiteY10" fmla="*/ 4035691 h 5716242"/>
                <a:gd name="connsiteX11" fmla="*/ 3970672 w 6592457"/>
                <a:gd name="connsiteY11" fmla="*/ 4308966 h 5716242"/>
                <a:gd name="connsiteX12" fmla="*/ 4444902 w 6592457"/>
                <a:gd name="connsiteY12" fmla="*/ 4517941 h 5716242"/>
                <a:gd name="connsiteX13" fmla="*/ 4766414 w 6592457"/>
                <a:gd name="connsiteY13" fmla="*/ 4767104 h 5716242"/>
                <a:gd name="connsiteX14" fmla="*/ 4790528 w 6592457"/>
                <a:gd name="connsiteY14" fmla="*/ 5024304 h 5716242"/>
                <a:gd name="connsiteX15" fmla="*/ 4694074 w 6592457"/>
                <a:gd name="connsiteY15" fmla="*/ 5265429 h 5716242"/>
                <a:gd name="connsiteX16" fmla="*/ 4428827 w 6592457"/>
                <a:gd name="connsiteY16" fmla="*/ 5442254 h 5716242"/>
                <a:gd name="connsiteX17" fmla="*/ 3793841 w 6592457"/>
                <a:gd name="connsiteY17" fmla="*/ 5635154 h 5716242"/>
                <a:gd name="connsiteX18" fmla="*/ 2949872 w 6592457"/>
                <a:gd name="connsiteY18" fmla="*/ 5715529 h 5716242"/>
                <a:gd name="connsiteX19" fmla="*/ 2089827 w 6592457"/>
                <a:gd name="connsiteY19" fmla="*/ 5594967 h 5716242"/>
                <a:gd name="connsiteX20" fmla="*/ 1454841 w 6592457"/>
                <a:gd name="connsiteY20" fmla="*/ 5297579 h 5716242"/>
                <a:gd name="connsiteX21" fmla="*/ 1302123 w 6592457"/>
                <a:gd name="connsiteY21" fmla="*/ 4943929 h 5716242"/>
                <a:gd name="connsiteX22" fmla="*/ 1446804 w 6592457"/>
                <a:gd name="connsiteY22" fmla="*/ 4654579 h 5716242"/>
                <a:gd name="connsiteX23" fmla="*/ 1712051 w 6592457"/>
                <a:gd name="connsiteY23" fmla="*/ 4501866 h 5716242"/>
                <a:gd name="connsiteX24" fmla="*/ 2025525 w 6592457"/>
                <a:gd name="connsiteY24" fmla="*/ 4349154 h 5716242"/>
                <a:gd name="connsiteX25" fmla="*/ 2347037 w 6592457"/>
                <a:gd name="connsiteY25" fmla="*/ 4059803 h 5716242"/>
                <a:gd name="connsiteX26" fmla="*/ 2338999 w 6592457"/>
                <a:gd name="connsiteY26" fmla="*/ 3674003 h 5716242"/>
                <a:gd name="connsiteX27" fmla="*/ 1888882 w 6592457"/>
                <a:gd name="connsiteY27" fmla="*/ 3215865 h 5716242"/>
                <a:gd name="connsiteX28" fmla="*/ 1253896 w 6592457"/>
                <a:gd name="connsiteY28" fmla="*/ 2830065 h 5716242"/>
                <a:gd name="connsiteX29" fmla="*/ 771629 w 6592457"/>
                <a:gd name="connsiteY29" fmla="*/ 2090615 h 5716242"/>
                <a:gd name="connsiteX30" fmla="*/ 498343 w 6592457"/>
                <a:gd name="connsiteY30" fmla="*/ 1583177 h 5716242"/>
                <a:gd name="connsiteX31" fmla="*/ 482268 w 6592457"/>
                <a:gd name="connsiteY31" fmla="*/ 1085927 h 5716242"/>
                <a:gd name="connsiteX32" fmla="*/ 634986 w 6592457"/>
                <a:gd name="connsiteY32" fmla="*/ 852839 h 5716242"/>
                <a:gd name="connsiteX33" fmla="*/ 1310161 w 6592457"/>
                <a:gd name="connsiteY33" fmla="*/ 394702 h 5716242"/>
                <a:gd name="connsiteX34" fmla="*/ 2379188 w 6592457"/>
                <a:gd name="connsiteY34" fmla="*/ 97314 h 5716242"/>
                <a:gd name="connsiteX35" fmla="*/ 3150817 w 6592457"/>
                <a:gd name="connsiteY35" fmla="*/ 864 h 5716242"/>
                <a:gd name="connsiteX36" fmla="*/ 4348449 w 6592457"/>
                <a:gd name="connsiteY36" fmla="*/ 57127 h 5716242"/>
                <a:gd name="connsiteX37" fmla="*/ 5039699 w 6592457"/>
                <a:gd name="connsiteY37" fmla="*/ 177689 h 5716242"/>
                <a:gd name="connsiteX38" fmla="*/ 5811328 w 6592457"/>
                <a:gd name="connsiteY38" fmla="*/ 426852 h 5716242"/>
                <a:gd name="connsiteX39" fmla="*/ 6108726 w 6592457"/>
                <a:gd name="connsiteY39" fmla="*/ 619752 h 5716242"/>
                <a:gd name="connsiteX40" fmla="*/ 6494541 w 6592457"/>
                <a:gd name="connsiteY40" fmla="*/ 1005552 h 5716242"/>
                <a:gd name="connsiteX41" fmla="*/ 6590994 w 6592457"/>
                <a:gd name="connsiteY41" fmla="*/ 1343127 h 5716242"/>
                <a:gd name="connsiteX42" fmla="*/ 6446314 w 6592457"/>
                <a:gd name="connsiteY42" fmla="*/ 1688740 h 5716242"/>
                <a:gd name="connsiteX43" fmla="*/ 5988159 w 6592457"/>
                <a:gd name="connsiteY43" fmla="*/ 2098652 h 5716242"/>
                <a:gd name="connsiteX44" fmla="*/ 4838754 w 6592457"/>
                <a:gd name="connsiteY44" fmla="*/ 2484453 h 5716242"/>
                <a:gd name="connsiteX45" fmla="*/ 3584858 w 6592457"/>
                <a:gd name="connsiteY45" fmla="*/ 2621090 h 5716242"/>
                <a:gd name="connsiteX46" fmla="*/ 1896920 w 6592457"/>
                <a:gd name="connsiteY46" fmla="*/ 2452303 h 5716242"/>
                <a:gd name="connsiteX47" fmla="*/ 1028838 w 6592457"/>
                <a:gd name="connsiteY47" fmla="*/ 2066502 h 5716242"/>
                <a:gd name="connsiteX48" fmla="*/ 618910 w 6592457"/>
                <a:gd name="connsiteY48" fmla="*/ 1753040 h 5716242"/>
                <a:gd name="connsiteX49" fmla="*/ 539607 w 6592457"/>
                <a:gd name="connsiteY49" fmla="*/ 1679627 h 571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592457" h="5716242">
                  <a:moveTo>
                    <a:pt x="0" y="4325041"/>
                  </a:moveTo>
                  <a:lnTo>
                    <a:pt x="2692662" y="4108028"/>
                  </a:lnTo>
                  <a:cubicBezTo>
                    <a:pt x="3210608" y="4055115"/>
                    <a:pt x="2992465" y="4037036"/>
                    <a:pt x="3107674" y="4007565"/>
                  </a:cubicBezTo>
                  <a:cubicBezTo>
                    <a:pt x="3222883" y="3978094"/>
                    <a:pt x="3285596" y="3959888"/>
                    <a:pt x="3383913" y="3931203"/>
                  </a:cubicBezTo>
                  <a:cubicBezTo>
                    <a:pt x="3482230" y="3902518"/>
                    <a:pt x="3633273" y="3886356"/>
                    <a:pt x="3697575" y="3835452"/>
                  </a:cubicBezTo>
                  <a:cubicBezTo>
                    <a:pt x="3761877" y="3784548"/>
                    <a:pt x="3797891" y="3687515"/>
                    <a:pt x="3769727" y="3625778"/>
                  </a:cubicBezTo>
                  <a:cubicBezTo>
                    <a:pt x="3741563" y="3564041"/>
                    <a:pt x="3655858" y="3494499"/>
                    <a:pt x="3528593" y="3465028"/>
                  </a:cubicBezTo>
                  <a:cubicBezTo>
                    <a:pt x="3401328" y="3435557"/>
                    <a:pt x="3138907" y="3422193"/>
                    <a:pt x="3006136" y="3448953"/>
                  </a:cubicBezTo>
                  <a:cubicBezTo>
                    <a:pt x="2873365" y="3475713"/>
                    <a:pt x="2761974" y="3559359"/>
                    <a:pt x="2731964" y="3625590"/>
                  </a:cubicBezTo>
                  <a:cubicBezTo>
                    <a:pt x="2701955" y="3691821"/>
                    <a:pt x="2706704" y="3777989"/>
                    <a:pt x="2826079" y="3846339"/>
                  </a:cubicBezTo>
                  <a:cubicBezTo>
                    <a:pt x="2945454" y="3914689"/>
                    <a:pt x="3257450" y="3958587"/>
                    <a:pt x="3448215" y="4035691"/>
                  </a:cubicBezTo>
                  <a:cubicBezTo>
                    <a:pt x="3638980" y="4112795"/>
                    <a:pt x="3804558" y="4228591"/>
                    <a:pt x="3970672" y="4308966"/>
                  </a:cubicBezTo>
                  <a:cubicBezTo>
                    <a:pt x="4136786" y="4389341"/>
                    <a:pt x="4312278" y="4441585"/>
                    <a:pt x="4444902" y="4517941"/>
                  </a:cubicBezTo>
                  <a:cubicBezTo>
                    <a:pt x="4577526" y="4594297"/>
                    <a:pt x="4708810" y="4682710"/>
                    <a:pt x="4766414" y="4767104"/>
                  </a:cubicBezTo>
                  <a:cubicBezTo>
                    <a:pt x="4824018" y="4851498"/>
                    <a:pt x="4802585" y="4941250"/>
                    <a:pt x="4790528" y="5024304"/>
                  </a:cubicBezTo>
                  <a:cubicBezTo>
                    <a:pt x="4778471" y="5107358"/>
                    <a:pt x="4754357" y="5195771"/>
                    <a:pt x="4694074" y="5265429"/>
                  </a:cubicBezTo>
                  <a:cubicBezTo>
                    <a:pt x="4633791" y="5335087"/>
                    <a:pt x="4578866" y="5380633"/>
                    <a:pt x="4428827" y="5442254"/>
                  </a:cubicBezTo>
                  <a:cubicBezTo>
                    <a:pt x="4278788" y="5503875"/>
                    <a:pt x="4040333" y="5589608"/>
                    <a:pt x="3793841" y="5635154"/>
                  </a:cubicBezTo>
                  <a:cubicBezTo>
                    <a:pt x="3547349" y="5680700"/>
                    <a:pt x="3233874" y="5722227"/>
                    <a:pt x="2949872" y="5715529"/>
                  </a:cubicBezTo>
                  <a:cubicBezTo>
                    <a:pt x="2665870" y="5708831"/>
                    <a:pt x="2338999" y="5664625"/>
                    <a:pt x="2089827" y="5594967"/>
                  </a:cubicBezTo>
                  <a:cubicBezTo>
                    <a:pt x="1840655" y="5525309"/>
                    <a:pt x="1586125" y="5406085"/>
                    <a:pt x="1454841" y="5297579"/>
                  </a:cubicBezTo>
                  <a:cubicBezTo>
                    <a:pt x="1323557" y="5189073"/>
                    <a:pt x="1303463" y="5051096"/>
                    <a:pt x="1302123" y="4943929"/>
                  </a:cubicBezTo>
                  <a:cubicBezTo>
                    <a:pt x="1300784" y="4836762"/>
                    <a:pt x="1378483" y="4728256"/>
                    <a:pt x="1446804" y="4654579"/>
                  </a:cubicBezTo>
                  <a:cubicBezTo>
                    <a:pt x="1515125" y="4580902"/>
                    <a:pt x="1615598" y="4552770"/>
                    <a:pt x="1712051" y="4501866"/>
                  </a:cubicBezTo>
                  <a:cubicBezTo>
                    <a:pt x="1808504" y="4450962"/>
                    <a:pt x="1919694" y="4422831"/>
                    <a:pt x="2025525" y="4349154"/>
                  </a:cubicBezTo>
                  <a:cubicBezTo>
                    <a:pt x="2131356" y="4275477"/>
                    <a:pt x="2294791" y="4172328"/>
                    <a:pt x="2347037" y="4059803"/>
                  </a:cubicBezTo>
                  <a:cubicBezTo>
                    <a:pt x="2399283" y="3947278"/>
                    <a:pt x="2415358" y="3814659"/>
                    <a:pt x="2338999" y="3674003"/>
                  </a:cubicBezTo>
                  <a:cubicBezTo>
                    <a:pt x="2262640" y="3533347"/>
                    <a:pt x="2069732" y="3356521"/>
                    <a:pt x="1888882" y="3215865"/>
                  </a:cubicBezTo>
                  <a:cubicBezTo>
                    <a:pt x="1708032" y="3075209"/>
                    <a:pt x="1440105" y="3017607"/>
                    <a:pt x="1253896" y="2830065"/>
                  </a:cubicBezTo>
                  <a:cubicBezTo>
                    <a:pt x="1067687" y="2642523"/>
                    <a:pt x="897555" y="2298430"/>
                    <a:pt x="771629" y="2090615"/>
                  </a:cubicBezTo>
                  <a:cubicBezTo>
                    <a:pt x="645704" y="1882800"/>
                    <a:pt x="546570" y="1750625"/>
                    <a:pt x="498343" y="1583177"/>
                  </a:cubicBezTo>
                  <a:cubicBezTo>
                    <a:pt x="450116" y="1415729"/>
                    <a:pt x="459494" y="1207650"/>
                    <a:pt x="482268" y="1085927"/>
                  </a:cubicBezTo>
                  <a:cubicBezTo>
                    <a:pt x="505042" y="964204"/>
                    <a:pt x="497004" y="968043"/>
                    <a:pt x="634986" y="852839"/>
                  </a:cubicBezTo>
                  <a:cubicBezTo>
                    <a:pt x="772968" y="737635"/>
                    <a:pt x="1019461" y="520623"/>
                    <a:pt x="1310161" y="394702"/>
                  </a:cubicBezTo>
                  <a:cubicBezTo>
                    <a:pt x="1600861" y="268781"/>
                    <a:pt x="2072412" y="162954"/>
                    <a:pt x="2379188" y="97314"/>
                  </a:cubicBezTo>
                  <a:cubicBezTo>
                    <a:pt x="2685964" y="31674"/>
                    <a:pt x="2822607" y="7562"/>
                    <a:pt x="3150817" y="864"/>
                  </a:cubicBezTo>
                  <a:cubicBezTo>
                    <a:pt x="3479027" y="-5834"/>
                    <a:pt x="4033635" y="27656"/>
                    <a:pt x="4348449" y="57127"/>
                  </a:cubicBezTo>
                  <a:cubicBezTo>
                    <a:pt x="4663263" y="86598"/>
                    <a:pt x="4795886" y="116068"/>
                    <a:pt x="5039699" y="177689"/>
                  </a:cubicBezTo>
                  <a:cubicBezTo>
                    <a:pt x="5283512" y="239310"/>
                    <a:pt x="5633157" y="353175"/>
                    <a:pt x="5811328" y="426852"/>
                  </a:cubicBezTo>
                  <a:cubicBezTo>
                    <a:pt x="5989499" y="500529"/>
                    <a:pt x="5994857" y="523302"/>
                    <a:pt x="6108726" y="619752"/>
                  </a:cubicBezTo>
                  <a:cubicBezTo>
                    <a:pt x="6222595" y="716202"/>
                    <a:pt x="6414163" y="884989"/>
                    <a:pt x="6494541" y="1005552"/>
                  </a:cubicBezTo>
                  <a:cubicBezTo>
                    <a:pt x="6574919" y="1126114"/>
                    <a:pt x="6599032" y="1229262"/>
                    <a:pt x="6590994" y="1343127"/>
                  </a:cubicBezTo>
                  <a:cubicBezTo>
                    <a:pt x="6582956" y="1456992"/>
                    <a:pt x="6546786" y="1562819"/>
                    <a:pt x="6446314" y="1688740"/>
                  </a:cubicBezTo>
                  <a:cubicBezTo>
                    <a:pt x="6345842" y="1814661"/>
                    <a:pt x="6256086" y="1966033"/>
                    <a:pt x="5988159" y="2098652"/>
                  </a:cubicBezTo>
                  <a:cubicBezTo>
                    <a:pt x="5720232" y="2231271"/>
                    <a:pt x="5239304" y="2397380"/>
                    <a:pt x="4838754" y="2484453"/>
                  </a:cubicBezTo>
                  <a:cubicBezTo>
                    <a:pt x="4438204" y="2571526"/>
                    <a:pt x="4075164" y="2626448"/>
                    <a:pt x="3584858" y="2621090"/>
                  </a:cubicBezTo>
                  <a:cubicBezTo>
                    <a:pt x="3094552" y="2615732"/>
                    <a:pt x="2322923" y="2544734"/>
                    <a:pt x="1896920" y="2452303"/>
                  </a:cubicBezTo>
                  <a:cubicBezTo>
                    <a:pt x="1470917" y="2359872"/>
                    <a:pt x="1241840" y="2183046"/>
                    <a:pt x="1028838" y="2066502"/>
                  </a:cubicBezTo>
                  <a:cubicBezTo>
                    <a:pt x="815836" y="1949958"/>
                    <a:pt x="700448" y="1817519"/>
                    <a:pt x="618910" y="1753040"/>
                  </a:cubicBezTo>
                  <a:cubicBezTo>
                    <a:pt x="537372" y="1688561"/>
                    <a:pt x="561041" y="1709098"/>
                    <a:pt x="539607" y="1679627"/>
                  </a:cubicBezTo>
                </a:path>
              </a:pathLst>
            </a:custGeom>
            <a:ln w="539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1"/>
            <p:cNvSpPr/>
            <p:nvPr/>
          </p:nvSpPr>
          <p:spPr>
            <a:xfrm>
              <a:off x="3222713" y="4262807"/>
              <a:ext cx="1916856" cy="110497"/>
            </a:xfrm>
            <a:custGeom>
              <a:avLst/>
              <a:gdLst>
                <a:gd name="connsiteX0" fmla="*/ 0 w 1916856"/>
                <a:gd name="connsiteY0" fmla="*/ 110497 h 110497"/>
                <a:gd name="connsiteX1" fmla="*/ 455254 w 1916856"/>
                <a:gd name="connsiteY1" fmla="*/ 26626 h 110497"/>
                <a:gd name="connsiteX2" fmla="*/ 491195 w 1916856"/>
                <a:gd name="connsiteY2" fmla="*/ 14644 h 110497"/>
                <a:gd name="connsiteX3" fmla="*/ 730802 w 1916856"/>
                <a:gd name="connsiteY3" fmla="*/ 2662 h 110497"/>
                <a:gd name="connsiteX4" fmla="*/ 1102192 w 1916856"/>
                <a:gd name="connsiteY4" fmla="*/ 2662 h 110497"/>
                <a:gd name="connsiteX5" fmla="*/ 1365760 w 1916856"/>
                <a:gd name="connsiteY5" fmla="*/ 2662 h 110497"/>
                <a:gd name="connsiteX6" fmla="*/ 1713190 w 1916856"/>
                <a:gd name="connsiteY6" fmla="*/ 38607 h 110497"/>
                <a:gd name="connsiteX7" fmla="*/ 1916856 w 1916856"/>
                <a:gd name="connsiteY7" fmla="*/ 86534 h 110497"/>
                <a:gd name="connsiteX8" fmla="*/ 1916856 w 1916856"/>
                <a:gd name="connsiteY8" fmla="*/ 86534 h 110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16856" h="110497">
                  <a:moveTo>
                    <a:pt x="0" y="110497"/>
                  </a:moveTo>
                  <a:lnTo>
                    <a:pt x="455254" y="26626"/>
                  </a:lnTo>
                  <a:cubicBezTo>
                    <a:pt x="537120" y="10650"/>
                    <a:pt x="445270" y="18638"/>
                    <a:pt x="491195" y="14644"/>
                  </a:cubicBezTo>
                  <a:cubicBezTo>
                    <a:pt x="537120" y="10650"/>
                    <a:pt x="628969" y="4659"/>
                    <a:pt x="730802" y="2662"/>
                  </a:cubicBezTo>
                  <a:cubicBezTo>
                    <a:pt x="832635" y="665"/>
                    <a:pt x="1102192" y="2662"/>
                    <a:pt x="1102192" y="2662"/>
                  </a:cubicBezTo>
                  <a:cubicBezTo>
                    <a:pt x="1208018" y="2662"/>
                    <a:pt x="1263927" y="-3329"/>
                    <a:pt x="1365760" y="2662"/>
                  </a:cubicBezTo>
                  <a:cubicBezTo>
                    <a:pt x="1467593" y="8653"/>
                    <a:pt x="1621341" y="24628"/>
                    <a:pt x="1713190" y="38607"/>
                  </a:cubicBezTo>
                  <a:cubicBezTo>
                    <a:pt x="1805039" y="52586"/>
                    <a:pt x="1916856" y="86534"/>
                    <a:pt x="1916856" y="86534"/>
                  </a:cubicBezTo>
                  <a:lnTo>
                    <a:pt x="1916856" y="86534"/>
                  </a:lnTo>
                </a:path>
              </a:pathLst>
            </a:custGeom>
            <a:ln w="539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0" y="6153559"/>
            <a:ext cx="6553200" cy="698500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 smtClean="0">
                <a:solidFill>
                  <a:srgbClr val="FF6600"/>
                </a:solidFill>
              </a:rPr>
              <a:t>1. Beams from injectors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19800" y="5410200"/>
            <a:ext cx="1676400" cy="9144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2" name="Rounded Rectangle 11"/>
          <p:cNvSpPr/>
          <p:nvPr/>
        </p:nvSpPr>
        <p:spPr>
          <a:xfrm>
            <a:off x="7086600" y="2438400"/>
            <a:ext cx="1676400" cy="28194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46722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060" y="363539"/>
            <a:ext cx="8142941" cy="763496"/>
          </a:xfrm>
        </p:spPr>
        <p:txBody>
          <a:bodyPr>
            <a:normAutofit/>
          </a:bodyPr>
          <a:lstStyle/>
          <a:p>
            <a:r>
              <a:rPr lang="en-GB" dirty="0" smtClean="0"/>
              <a:t>LIU proton target </a:t>
            </a:r>
            <a:r>
              <a:rPr lang="en-GB" dirty="0" smtClean="0">
                <a:sym typeface="Wingdings" panose="05000000000000000000" pitchFamily="2" charset="2"/>
              </a:rPr>
              <a:t> HL-LHC beam parameters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map://django@.cern.ch:993/fetch%3EUID%3E/INBOX%3E573447?part=1.2&amp;type=image/jpeg&amp;filename=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imap://django@.cern.ch:993/fetch%3EUID%3E/INBOX%3E573447?part=1.2&amp;type=image/jpeg&amp;filename=photo.JPG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056047"/>
              </p:ext>
            </p:extLst>
          </p:nvPr>
        </p:nvGraphicFramePr>
        <p:xfrm>
          <a:off x="1144644" y="1301120"/>
          <a:ext cx="7027756" cy="176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622"/>
                <a:gridCol w="2217602"/>
                <a:gridCol w="1703766"/>
                <a:gridCol w="170376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25 ns</a:t>
                      </a:r>
                      <a:endParaRPr lang="en-US" sz="2400" dirty="0"/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latin typeface="Lucida Calligraphy" panose="03010101010101010101" pitchFamily="66" charset="0"/>
                        </a:rPr>
                        <a:t>N </a:t>
                      </a:r>
                      <a:r>
                        <a:rPr lang="en-GB" sz="2400" dirty="0" smtClean="0">
                          <a:latin typeface="+mn-lt"/>
                        </a:rPr>
                        <a:t>(x 10</a:t>
                      </a:r>
                      <a:r>
                        <a:rPr lang="en-GB" sz="2400" strike="noStrike" baseline="30000" dirty="0" smtClean="0">
                          <a:effectLst/>
                          <a:latin typeface="+mn-lt"/>
                        </a:rPr>
                        <a:t>11</a:t>
                      </a:r>
                      <a:r>
                        <a:rPr lang="en-GB" sz="2400" strike="noStrike" baseline="0" dirty="0" smtClean="0">
                          <a:effectLst/>
                          <a:latin typeface="+mn-lt"/>
                        </a:rPr>
                        <a:t> p/b)</a:t>
                      </a:r>
                      <a:endParaRPr lang="en-US" sz="2400" b="0" strike="sngStrike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Symbol" panose="05050102010706020507" pitchFamily="18" charset="2"/>
                        </a:rPr>
                        <a:t>e </a:t>
                      </a:r>
                      <a:r>
                        <a:rPr lang="en-US" sz="2400" dirty="0" smtClean="0">
                          <a:latin typeface="+mn-lt"/>
                        </a:rPr>
                        <a:t>(</a:t>
                      </a:r>
                      <a:r>
                        <a:rPr lang="en-US" sz="240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2400" dirty="0" smtClean="0">
                          <a:latin typeface="+mn-lt"/>
                        </a:rPr>
                        <a:t>m)</a:t>
                      </a:r>
                      <a:endParaRPr lang="en-US" sz="2400" b="0" dirty="0">
                        <a:latin typeface="+mn-lt"/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latin typeface="+mn-lt"/>
                        </a:rPr>
                        <a:t>B</a:t>
                      </a:r>
                      <a:r>
                        <a:rPr lang="en-US" sz="2400" b="1" baseline="-25000" dirty="0" err="1" smtClean="0">
                          <a:latin typeface="+mn-lt"/>
                        </a:rPr>
                        <a:t>l</a:t>
                      </a:r>
                      <a:r>
                        <a:rPr lang="en-US" sz="2400" b="1" baseline="0" dirty="0" smtClean="0">
                          <a:latin typeface="+mn-lt"/>
                        </a:rPr>
                        <a:t> (ns)</a:t>
                      </a:r>
                      <a:endParaRPr lang="en-US" sz="2400" b="1" dirty="0">
                        <a:latin typeface="+mn-lt"/>
                      </a:endParaRPr>
                    </a:p>
                  </a:txBody>
                  <a:tcPr marL="84406" marR="84406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Achieved in 2012</a:t>
                      </a:r>
                      <a:endParaRPr lang="en-US" sz="2400" dirty="0"/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/>
                        <a:t>1.2</a:t>
                      </a:r>
                      <a:endParaRPr lang="en-US" sz="2400" dirty="0"/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2.6 (</a:t>
                      </a:r>
                      <a:r>
                        <a:rPr lang="en-US" sz="2400" dirty="0" err="1" smtClean="0"/>
                        <a:t>std</a:t>
                      </a:r>
                      <a:r>
                        <a:rPr lang="en-US" sz="2400" dirty="0" smtClean="0"/>
                        <a:t>)</a:t>
                      </a:r>
                    </a:p>
                    <a:p>
                      <a:pPr algn="ctr"/>
                      <a:r>
                        <a:rPr lang="en-US" sz="2400" dirty="0" smtClean="0"/>
                        <a:t>1.4 (BCMS)</a:t>
                      </a:r>
                      <a:endParaRPr lang="en-US" sz="2400" dirty="0"/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1.5</a:t>
                      </a:r>
                      <a:endParaRPr lang="en-US" sz="2400" dirty="0"/>
                    </a:p>
                  </a:txBody>
                  <a:tcPr marL="84406" marR="84406"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HL-LHC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smtClean="0">
                          <a:solidFill>
                            <a:srgbClr val="FF0000"/>
                          </a:solidFill>
                        </a:rPr>
                        <a:t>2.3</a:t>
                      </a:r>
                      <a:endParaRPr lang="en-GB" sz="26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2.1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1.7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84406" marR="84406" anchor="ctr"/>
                </a:tc>
              </a:tr>
            </a:tbl>
          </a:graphicData>
        </a:graphic>
      </p:graphicFrame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03648" y="3429000"/>
            <a:ext cx="6336704" cy="79375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400" b="1" dirty="0" smtClean="0"/>
              <a:t>Injectors must produce 25 ns proton beams with about double intensity and higher brightness</a:t>
            </a:r>
            <a:endParaRPr lang="en-GB" sz="2400" dirty="0" smtClean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784604" y="5299539"/>
            <a:ext cx="7776864" cy="7937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dirty="0" smtClean="0"/>
              <a:t>A cascade of improvements is needed across the whole injector chain to reach this target</a:t>
            </a:r>
            <a:endParaRPr lang="en-GB" sz="2400" dirty="0"/>
          </a:p>
        </p:txBody>
      </p:sp>
      <p:sp>
        <p:nvSpPr>
          <p:cNvPr id="6" name="Down Arrow 5"/>
          <p:cNvSpPr/>
          <p:nvPr/>
        </p:nvSpPr>
        <p:spPr>
          <a:xfrm>
            <a:off x="4067944" y="4437112"/>
            <a:ext cx="57606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966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Malika</a:t>
            </a:r>
            <a:r>
              <a:rPr lang="en-US" dirty="0" smtClean="0"/>
              <a:t> </a:t>
            </a:r>
            <a:r>
              <a:rPr lang="en-US" dirty="0" err="1" smtClean="0"/>
              <a:t>Meddahi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57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5-08 at 2.00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865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22</a:t>
            </a:fld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141763" y="47361"/>
            <a:ext cx="6608137" cy="5716242"/>
          </a:xfrm>
          <a:custGeom>
            <a:avLst/>
            <a:gdLst>
              <a:gd name="connsiteX0" fmla="*/ 0 w 6592457"/>
              <a:gd name="connsiteY0" fmla="*/ 4325041 h 5716242"/>
              <a:gd name="connsiteX1" fmla="*/ 2692662 w 6592457"/>
              <a:gd name="connsiteY1" fmla="*/ 4108028 h 5716242"/>
              <a:gd name="connsiteX2" fmla="*/ 3383913 w 6592457"/>
              <a:gd name="connsiteY2" fmla="*/ 3931203 h 5716242"/>
              <a:gd name="connsiteX3" fmla="*/ 3737576 w 6592457"/>
              <a:gd name="connsiteY3" fmla="*/ 3770453 h 5716242"/>
              <a:gd name="connsiteX4" fmla="*/ 3769727 w 6592457"/>
              <a:gd name="connsiteY4" fmla="*/ 3625778 h 5716242"/>
              <a:gd name="connsiteX5" fmla="*/ 3528593 w 6592457"/>
              <a:gd name="connsiteY5" fmla="*/ 3465028 h 5716242"/>
              <a:gd name="connsiteX6" fmla="*/ 3006136 w 6592457"/>
              <a:gd name="connsiteY6" fmla="*/ 3448953 h 5716242"/>
              <a:gd name="connsiteX7" fmla="*/ 2756965 w 6592457"/>
              <a:gd name="connsiteY7" fmla="*/ 3585591 h 5716242"/>
              <a:gd name="connsiteX8" fmla="*/ 2781078 w 6592457"/>
              <a:gd name="connsiteY8" fmla="*/ 3746341 h 5716242"/>
              <a:gd name="connsiteX9" fmla="*/ 3448215 w 6592457"/>
              <a:gd name="connsiteY9" fmla="*/ 4035691 h 5716242"/>
              <a:gd name="connsiteX10" fmla="*/ 3970672 w 6592457"/>
              <a:gd name="connsiteY10" fmla="*/ 4308966 h 5716242"/>
              <a:gd name="connsiteX11" fmla="*/ 4444902 w 6592457"/>
              <a:gd name="connsiteY11" fmla="*/ 4517941 h 5716242"/>
              <a:gd name="connsiteX12" fmla="*/ 4766414 w 6592457"/>
              <a:gd name="connsiteY12" fmla="*/ 4767104 h 5716242"/>
              <a:gd name="connsiteX13" fmla="*/ 4790528 w 6592457"/>
              <a:gd name="connsiteY13" fmla="*/ 5024304 h 5716242"/>
              <a:gd name="connsiteX14" fmla="*/ 4428827 w 6592457"/>
              <a:gd name="connsiteY14" fmla="*/ 5442254 h 5716242"/>
              <a:gd name="connsiteX15" fmla="*/ 3793841 w 6592457"/>
              <a:gd name="connsiteY15" fmla="*/ 5635154 h 5716242"/>
              <a:gd name="connsiteX16" fmla="*/ 2949872 w 6592457"/>
              <a:gd name="connsiteY16" fmla="*/ 5715529 h 5716242"/>
              <a:gd name="connsiteX17" fmla="*/ 2089827 w 6592457"/>
              <a:gd name="connsiteY17" fmla="*/ 5594967 h 5716242"/>
              <a:gd name="connsiteX18" fmla="*/ 1454841 w 6592457"/>
              <a:gd name="connsiteY18" fmla="*/ 5297579 h 5716242"/>
              <a:gd name="connsiteX19" fmla="*/ 1302123 w 6592457"/>
              <a:gd name="connsiteY19" fmla="*/ 4943929 h 5716242"/>
              <a:gd name="connsiteX20" fmla="*/ 1446804 w 6592457"/>
              <a:gd name="connsiteY20" fmla="*/ 4654579 h 5716242"/>
              <a:gd name="connsiteX21" fmla="*/ 1712051 w 6592457"/>
              <a:gd name="connsiteY21" fmla="*/ 4501866 h 5716242"/>
              <a:gd name="connsiteX22" fmla="*/ 2025525 w 6592457"/>
              <a:gd name="connsiteY22" fmla="*/ 4349154 h 5716242"/>
              <a:gd name="connsiteX23" fmla="*/ 2347037 w 6592457"/>
              <a:gd name="connsiteY23" fmla="*/ 4059803 h 5716242"/>
              <a:gd name="connsiteX24" fmla="*/ 2338999 w 6592457"/>
              <a:gd name="connsiteY24" fmla="*/ 3674003 h 5716242"/>
              <a:gd name="connsiteX25" fmla="*/ 1888882 w 6592457"/>
              <a:gd name="connsiteY25" fmla="*/ 3215865 h 5716242"/>
              <a:gd name="connsiteX26" fmla="*/ 1253896 w 6592457"/>
              <a:gd name="connsiteY26" fmla="*/ 2830065 h 5716242"/>
              <a:gd name="connsiteX27" fmla="*/ 771629 w 6592457"/>
              <a:gd name="connsiteY27" fmla="*/ 2090615 h 5716242"/>
              <a:gd name="connsiteX28" fmla="*/ 498343 w 6592457"/>
              <a:gd name="connsiteY28" fmla="*/ 1568177 h 5716242"/>
              <a:gd name="connsiteX29" fmla="*/ 482268 w 6592457"/>
              <a:gd name="connsiteY29" fmla="*/ 1085927 h 5716242"/>
              <a:gd name="connsiteX30" fmla="*/ 634986 w 6592457"/>
              <a:gd name="connsiteY30" fmla="*/ 852839 h 5716242"/>
              <a:gd name="connsiteX31" fmla="*/ 1310161 w 6592457"/>
              <a:gd name="connsiteY31" fmla="*/ 394702 h 5716242"/>
              <a:gd name="connsiteX32" fmla="*/ 2379188 w 6592457"/>
              <a:gd name="connsiteY32" fmla="*/ 97314 h 5716242"/>
              <a:gd name="connsiteX33" fmla="*/ 3150817 w 6592457"/>
              <a:gd name="connsiteY33" fmla="*/ 864 h 5716242"/>
              <a:gd name="connsiteX34" fmla="*/ 4348449 w 6592457"/>
              <a:gd name="connsiteY34" fmla="*/ 57127 h 5716242"/>
              <a:gd name="connsiteX35" fmla="*/ 5039699 w 6592457"/>
              <a:gd name="connsiteY35" fmla="*/ 177689 h 5716242"/>
              <a:gd name="connsiteX36" fmla="*/ 5811328 w 6592457"/>
              <a:gd name="connsiteY36" fmla="*/ 426852 h 5716242"/>
              <a:gd name="connsiteX37" fmla="*/ 6108726 w 6592457"/>
              <a:gd name="connsiteY37" fmla="*/ 619752 h 5716242"/>
              <a:gd name="connsiteX38" fmla="*/ 6494541 w 6592457"/>
              <a:gd name="connsiteY38" fmla="*/ 1005552 h 5716242"/>
              <a:gd name="connsiteX39" fmla="*/ 6590994 w 6592457"/>
              <a:gd name="connsiteY39" fmla="*/ 1343127 h 5716242"/>
              <a:gd name="connsiteX40" fmla="*/ 6446314 w 6592457"/>
              <a:gd name="connsiteY40" fmla="*/ 1688740 h 5716242"/>
              <a:gd name="connsiteX41" fmla="*/ 5988159 w 6592457"/>
              <a:gd name="connsiteY41" fmla="*/ 2098652 h 5716242"/>
              <a:gd name="connsiteX42" fmla="*/ 4838754 w 6592457"/>
              <a:gd name="connsiteY42" fmla="*/ 2484453 h 5716242"/>
              <a:gd name="connsiteX43" fmla="*/ 3584858 w 6592457"/>
              <a:gd name="connsiteY43" fmla="*/ 2621090 h 5716242"/>
              <a:gd name="connsiteX44" fmla="*/ 1896920 w 6592457"/>
              <a:gd name="connsiteY44" fmla="*/ 2452303 h 5716242"/>
              <a:gd name="connsiteX45" fmla="*/ 1028838 w 6592457"/>
              <a:gd name="connsiteY45" fmla="*/ 2066502 h 5716242"/>
              <a:gd name="connsiteX46" fmla="*/ 618910 w 6592457"/>
              <a:gd name="connsiteY46" fmla="*/ 1753040 h 5716242"/>
              <a:gd name="connsiteX47" fmla="*/ 618910 w 6592457"/>
              <a:gd name="connsiteY47" fmla="*/ 1753040 h 5716242"/>
              <a:gd name="connsiteX0" fmla="*/ 0 w 6592457"/>
              <a:gd name="connsiteY0" fmla="*/ 4325041 h 5716242"/>
              <a:gd name="connsiteX1" fmla="*/ 2692662 w 6592457"/>
              <a:gd name="connsiteY1" fmla="*/ 4108028 h 5716242"/>
              <a:gd name="connsiteX2" fmla="*/ 3383913 w 6592457"/>
              <a:gd name="connsiteY2" fmla="*/ 3931203 h 5716242"/>
              <a:gd name="connsiteX3" fmla="*/ 3737576 w 6592457"/>
              <a:gd name="connsiteY3" fmla="*/ 3770453 h 5716242"/>
              <a:gd name="connsiteX4" fmla="*/ 3769727 w 6592457"/>
              <a:gd name="connsiteY4" fmla="*/ 3625778 h 5716242"/>
              <a:gd name="connsiteX5" fmla="*/ 3528593 w 6592457"/>
              <a:gd name="connsiteY5" fmla="*/ 3465028 h 5716242"/>
              <a:gd name="connsiteX6" fmla="*/ 3006136 w 6592457"/>
              <a:gd name="connsiteY6" fmla="*/ 3448953 h 5716242"/>
              <a:gd name="connsiteX7" fmla="*/ 2756965 w 6592457"/>
              <a:gd name="connsiteY7" fmla="*/ 3585591 h 5716242"/>
              <a:gd name="connsiteX8" fmla="*/ 2781078 w 6592457"/>
              <a:gd name="connsiteY8" fmla="*/ 3746341 h 5716242"/>
              <a:gd name="connsiteX9" fmla="*/ 3448215 w 6592457"/>
              <a:gd name="connsiteY9" fmla="*/ 4035691 h 5716242"/>
              <a:gd name="connsiteX10" fmla="*/ 3970672 w 6592457"/>
              <a:gd name="connsiteY10" fmla="*/ 4308966 h 5716242"/>
              <a:gd name="connsiteX11" fmla="*/ 4444902 w 6592457"/>
              <a:gd name="connsiteY11" fmla="*/ 4517941 h 5716242"/>
              <a:gd name="connsiteX12" fmla="*/ 4766414 w 6592457"/>
              <a:gd name="connsiteY12" fmla="*/ 4767104 h 5716242"/>
              <a:gd name="connsiteX13" fmla="*/ 4790528 w 6592457"/>
              <a:gd name="connsiteY13" fmla="*/ 5024304 h 5716242"/>
              <a:gd name="connsiteX14" fmla="*/ 4694074 w 6592457"/>
              <a:gd name="connsiteY14" fmla="*/ 5265429 h 5716242"/>
              <a:gd name="connsiteX15" fmla="*/ 4428827 w 6592457"/>
              <a:gd name="connsiteY15" fmla="*/ 5442254 h 5716242"/>
              <a:gd name="connsiteX16" fmla="*/ 3793841 w 6592457"/>
              <a:gd name="connsiteY16" fmla="*/ 5635154 h 5716242"/>
              <a:gd name="connsiteX17" fmla="*/ 2949872 w 6592457"/>
              <a:gd name="connsiteY17" fmla="*/ 5715529 h 5716242"/>
              <a:gd name="connsiteX18" fmla="*/ 2089827 w 6592457"/>
              <a:gd name="connsiteY18" fmla="*/ 5594967 h 5716242"/>
              <a:gd name="connsiteX19" fmla="*/ 1454841 w 6592457"/>
              <a:gd name="connsiteY19" fmla="*/ 5297579 h 5716242"/>
              <a:gd name="connsiteX20" fmla="*/ 1302123 w 6592457"/>
              <a:gd name="connsiteY20" fmla="*/ 4943929 h 5716242"/>
              <a:gd name="connsiteX21" fmla="*/ 1446804 w 6592457"/>
              <a:gd name="connsiteY21" fmla="*/ 4654579 h 5716242"/>
              <a:gd name="connsiteX22" fmla="*/ 1712051 w 6592457"/>
              <a:gd name="connsiteY22" fmla="*/ 4501866 h 5716242"/>
              <a:gd name="connsiteX23" fmla="*/ 2025525 w 6592457"/>
              <a:gd name="connsiteY23" fmla="*/ 4349154 h 5716242"/>
              <a:gd name="connsiteX24" fmla="*/ 2347037 w 6592457"/>
              <a:gd name="connsiteY24" fmla="*/ 4059803 h 5716242"/>
              <a:gd name="connsiteX25" fmla="*/ 2338999 w 6592457"/>
              <a:gd name="connsiteY25" fmla="*/ 3674003 h 5716242"/>
              <a:gd name="connsiteX26" fmla="*/ 1888882 w 6592457"/>
              <a:gd name="connsiteY26" fmla="*/ 3215865 h 5716242"/>
              <a:gd name="connsiteX27" fmla="*/ 1253896 w 6592457"/>
              <a:gd name="connsiteY27" fmla="*/ 2830065 h 5716242"/>
              <a:gd name="connsiteX28" fmla="*/ 771629 w 6592457"/>
              <a:gd name="connsiteY28" fmla="*/ 2090615 h 5716242"/>
              <a:gd name="connsiteX29" fmla="*/ 498343 w 6592457"/>
              <a:gd name="connsiteY29" fmla="*/ 1568177 h 5716242"/>
              <a:gd name="connsiteX30" fmla="*/ 482268 w 6592457"/>
              <a:gd name="connsiteY30" fmla="*/ 1085927 h 5716242"/>
              <a:gd name="connsiteX31" fmla="*/ 634986 w 6592457"/>
              <a:gd name="connsiteY31" fmla="*/ 852839 h 5716242"/>
              <a:gd name="connsiteX32" fmla="*/ 1310161 w 6592457"/>
              <a:gd name="connsiteY32" fmla="*/ 394702 h 5716242"/>
              <a:gd name="connsiteX33" fmla="*/ 2379188 w 6592457"/>
              <a:gd name="connsiteY33" fmla="*/ 97314 h 5716242"/>
              <a:gd name="connsiteX34" fmla="*/ 3150817 w 6592457"/>
              <a:gd name="connsiteY34" fmla="*/ 864 h 5716242"/>
              <a:gd name="connsiteX35" fmla="*/ 4348449 w 6592457"/>
              <a:gd name="connsiteY35" fmla="*/ 57127 h 5716242"/>
              <a:gd name="connsiteX36" fmla="*/ 5039699 w 6592457"/>
              <a:gd name="connsiteY36" fmla="*/ 177689 h 5716242"/>
              <a:gd name="connsiteX37" fmla="*/ 5811328 w 6592457"/>
              <a:gd name="connsiteY37" fmla="*/ 426852 h 5716242"/>
              <a:gd name="connsiteX38" fmla="*/ 6108726 w 6592457"/>
              <a:gd name="connsiteY38" fmla="*/ 619752 h 5716242"/>
              <a:gd name="connsiteX39" fmla="*/ 6494541 w 6592457"/>
              <a:gd name="connsiteY39" fmla="*/ 1005552 h 5716242"/>
              <a:gd name="connsiteX40" fmla="*/ 6590994 w 6592457"/>
              <a:gd name="connsiteY40" fmla="*/ 1343127 h 5716242"/>
              <a:gd name="connsiteX41" fmla="*/ 6446314 w 6592457"/>
              <a:gd name="connsiteY41" fmla="*/ 1688740 h 5716242"/>
              <a:gd name="connsiteX42" fmla="*/ 5988159 w 6592457"/>
              <a:gd name="connsiteY42" fmla="*/ 2098652 h 5716242"/>
              <a:gd name="connsiteX43" fmla="*/ 4838754 w 6592457"/>
              <a:gd name="connsiteY43" fmla="*/ 2484453 h 5716242"/>
              <a:gd name="connsiteX44" fmla="*/ 3584858 w 6592457"/>
              <a:gd name="connsiteY44" fmla="*/ 2621090 h 5716242"/>
              <a:gd name="connsiteX45" fmla="*/ 1896920 w 6592457"/>
              <a:gd name="connsiteY45" fmla="*/ 2452303 h 5716242"/>
              <a:gd name="connsiteX46" fmla="*/ 1028838 w 6592457"/>
              <a:gd name="connsiteY46" fmla="*/ 2066502 h 5716242"/>
              <a:gd name="connsiteX47" fmla="*/ 618910 w 6592457"/>
              <a:gd name="connsiteY47" fmla="*/ 1753040 h 5716242"/>
              <a:gd name="connsiteX48" fmla="*/ 618910 w 6592457"/>
              <a:gd name="connsiteY48" fmla="*/ 1753040 h 5716242"/>
              <a:gd name="connsiteX0" fmla="*/ 0 w 6592457"/>
              <a:gd name="connsiteY0" fmla="*/ 4325041 h 5716242"/>
              <a:gd name="connsiteX1" fmla="*/ 2692662 w 6592457"/>
              <a:gd name="connsiteY1" fmla="*/ 4108028 h 5716242"/>
              <a:gd name="connsiteX2" fmla="*/ 3383913 w 6592457"/>
              <a:gd name="connsiteY2" fmla="*/ 3931203 h 5716242"/>
              <a:gd name="connsiteX3" fmla="*/ 3737576 w 6592457"/>
              <a:gd name="connsiteY3" fmla="*/ 3770453 h 5716242"/>
              <a:gd name="connsiteX4" fmla="*/ 3769727 w 6592457"/>
              <a:gd name="connsiteY4" fmla="*/ 3625778 h 5716242"/>
              <a:gd name="connsiteX5" fmla="*/ 3528593 w 6592457"/>
              <a:gd name="connsiteY5" fmla="*/ 3465028 h 5716242"/>
              <a:gd name="connsiteX6" fmla="*/ 3006136 w 6592457"/>
              <a:gd name="connsiteY6" fmla="*/ 3448953 h 5716242"/>
              <a:gd name="connsiteX7" fmla="*/ 2756965 w 6592457"/>
              <a:gd name="connsiteY7" fmla="*/ 3585591 h 5716242"/>
              <a:gd name="connsiteX8" fmla="*/ 2781078 w 6592457"/>
              <a:gd name="connsiteY8" fmla="*/ 3746341 h 5716242"/>
              <a:gd name="connsiteX9" fmla="*/ 3448215 w 6592457"/>
              <a:gd name="connsiteY9" fmla="*/ 4035691 h 5716242"/>
              <a:gd name="connsiteX10" fmla="*/ 3970672 w 6592457"/>
              <a:gd name="connsiteY10" fmla="*/ 4308966 h 5716242"/>
              <a:gd name="connsiteX11" fmla="*/ 4444902 w 6592457"/>
              <a:gd name="connsiteY11" fmla="*/ 4517941 h 5716242"/>
              <a:gd name="connsiteX12" fmla="*/ 4766414 w 6592457"/>
              <a:gd name="connsiteY12" fmla="*/ 4767104 h 5716242"/>
              <a:gd name="connsiteX13" fmla="*/ 4790528 w 6592457"/>
              <a:gd name="connsiteY13" fmla="*/ 5024304 h 5716242"/>
              <a:gd name="connsiteX14" fmla="*/ 4694074 w 6592457"/>
              <a:gd name="connsiteY14" fmla="*/ 5265429 h 5716242"/>
              <a:gd name="connsiteX15" fmla="*/ 4428827 w 6592457"/>
              <a:gd name="connsiteY15" fmla="*/ 5442254 h 5716242"/>
              <a:gd name="connsiteX16" fmla="*/ 3793841 w 6592457"/>
              <a:gd name="connsiteY16" fmla="*/ 5635154 h 5716242"/>
              <a:gd name="connsiteX17" fmla="*/ 2949872 w 6592457"/>
              <a:gd name="connsiteY17" fmla="*/ 5715529 h 5716242"/>
              <a:gd name="connsiteX18" fmla="*/ 2089827 w 6592457"/>
              <a:gd name="connsiteY18" fmla="*/ 5594967 h 5716242"/>
              <a:gd name="connsiteX19" fmla="*/ 1454841 w 6592457"/>
              <a:gd name="connsiteY19" fmla="*/ 5297579 h 5716242"/>
              <a:gd name="connsiteX20" fmla="*/ 1302123 w 6592457"/>
              <a:gd name="connsiteY20" fmla="*/ 4943929 h 5716242"/>
              <a:gd name="connsiteX21" fmla="*/ 1446804 w 6592457"/>
              <a:gd name="connsiteY21" fmla="*/ 4654579 h 5716242"/>
              <a:gd name="connsiteX22" fmla="*/ 1712051 w 6592457"/>
              <a:gd name="connsiteY22" fmla="*/ 4501866 h 5716242"/>
              <a:gd name="connsiteX23" fmla="*/ 2025525 w 6592457"/>
              <a:gd name="connsiteY23" fmla="*/ 4349154 h 5716242"/>
              <a:gd name="connsiteX24" fmla="*/ 2347037 w 6592457"/>
              <a:gd name="connsiteY24" fmla="*/ 4059803 h 5716242"/>
              <a:gd name="connsiteX25" fmla="*/ 2338999 w 6592457"/>
              <a:gd name="connsiteY25" fmla="*/ 3674003 h 5716242"/>
              <a:gd name="connsiteX26" fmla="*/ 1888882 w 6592457"/>
              <a:gd name="connsiteY26" fmla="*/ 3215865 h 5716242"/>
              <a:gd name="connsiteX27" fmla="*/ 1253896 w 6592457"/>
              <a:gd name="connsiteY27" fmla="*/ 2830065 h 5716242"/>
              <a:gd name="connsiteX28" fmla="*/ 771629 w 6592457"/>
              <a:gd name="connsiteY28" fmla="*/ 2090615 h 5716242"/>
              <a:gd name="connsiteX29" fmla="*/ 498343 w 6592457"/>
              <a:gd name="connsiteY29" fmla="*/ 1568177 h 5716242"/>
              <a:gd name="connsiteX30" fmla="*/ 482268 w 6592457"/>
              <a:gd name="connsiteY30" fmla="*/ 1085927 h 5716242"/>
              <a:gd name="connsiteX31" fmla="*/ 634986 w 6592457"/>
              <a:gd name="connsiteY31" fmla="*/ 852839 h 5716242"/>
              <a:gd name="connsiteX32" fmla="*/ 1310161 w 6592457"/>
              <a:gd name="connsiteY32" fmla="*/ 394702 h 5716242"/>
              <a:gd name="connsiteX33" fmla="*/ 2379188 w 6592457"/>
              <a:gd name="connsiteY33" fmla="*/ 97314 h 5716242"/>
              <a:gd name="connsiteX34" fmla="*/ 3150817 w 6592457"/>
              <a:gd name="connsiteY34" fmla="*/ 864 h 5716242"/>
              <a:gd name="connsiteX35" fmla="*/ 4348449 w 6592457"/>
              <a:gd name="connsiteY35" fmla="*/ 57127 h 5716242"/>
              <a:gd name="connsiteX36" fmla="*/ 5039699 w 6592457"/>
              <a:gd name="connsiteY36" fmla="*/ 177689 h 5716242"/>
              <a:gd name="connsiteX37" fmla="*/ 5811328 w 6592457"/>
              <a:gd name="connsiteY37" fmla="*/ 426852 h 5716242"/>
              <a:gd name="connsiteX38" fmla="*/ 6108726 w 6592457"/>
              <a:gd name="connsiteY38" fmla="*/ 619752 h 5716242"/>
              <a:gd name="connsiteX39" fmla="*/ 6494541 w 6592457"/>
              <a:gd name="connsiteY39" fmla="*/ 1005552 h 5716242"/>
              <a:gd name="connsiteX40" fmla="*/ 6590994 w 6592457"/>
              <a:gd name="connsiteY40" fmla="*/ 1343127 h 5716242"/>
              <a:gd name="connsiteX41" fmla="*/ 6446314 w 6592457"/>
              <a:gd name="connsiteY41" fmla="*/ 1688740 h 5716242"/>
              <a:gd name="connsiteX42" fmla="*/ 5988159 w 6592457"/>
              <a:gd name="connsiteY42" fmla="*/ 2098652 h 5716242"/>
              <a:gd name="connsiteX43" fmla="*/ 4838754 w 6592457"/>
              <a:gd name="connsiteY43" fmla="*/ 2484453 h 5716242"/>
              <a:gd name="connsiteX44" fmla="*/ 3584858 w 6592457"/>
              <a:gd name="connsiteY44" fmla="*/ 2621090 h 5716242"/>
              <a:gd name="connsiteX45" fmla="*/ 1896920 w 6592457"/>
              <a:gd name="connsiteY45" fmla="*/ 2452303 h 5716242"/>
              <a:gd name="connsiteX46" fmla="*/ 1028838 w 6592457"/>
              <a:gd name="connsiteY46" fmla="*/ 2066502 h 5716242"/>
              <a:gd name="connsiteX47" fmla="*/ 618910 w 6592457"/>
              <a:gd name="connsiteY47" fmla="*/ 1753040 h 5716242"/>
              <a:gd name="connsiteX48" fmla="*/ 554608 w 6592457"/>
              <a:gd name="connsiteY48" fmla="*/ 1664627 h 5716242"/>
              <a:gd name="connsiteX0" fmla="*/ 0 w 6592457"/>
              <a:gd name="connsiteY0" fmla="*/ 4325041 h 5716242"/>
              <a:gd name="connsiteX1" fmla="*/ 2692662 w 6592457"/>
              <a:gd name="connsiteY1" fmla="*/ 4108028 h 5716242"/>
              <a:gd name="connsiteX2" fmla="*/ 3383913 w 6592457"/>
              <a:gd name="connsiteY2" fmla="*/ 3931203 h 5716242"/>
              <a:gd name="connsiteX3" fmla="*/ 3737576 w 6592457"/>
              <a:gd name="connsiteY3" fmla="*/ 3770453 h 5716242"/>
              <a:gd name="connsiteX4" fmla="*/ 3769727 w 6592457"/>
              <a:gd name="connsiteY4" fmla="*/ 3625778 h 5716242"/>
              <a:gd name="connsiteX5" fmla="*/ 3528593 w 6592457"/>
              <a:gd name="connsiteY5" fmla="*/ 3465028 h 5716242"/>
              <a:gd name="connsiteX6" fmla="*/ 3006136 w 6592457"/>
              <a:gd name="connsiteY6" fmla="*/ 3448953 h 5716242"/>
              <a:gd name="connsiteX7" fmla="*/ 2756965 w 6592457"/>
              <a:gd name="connsiteY7" fmla="*/ 3585591 h 5716242"/>
              <a:gd name="connsiteX8" fmla="*/ 2781078 w 6592457"/>
              <a:gd name="connsiteY8" fmla="*/ 3746341 h 5716242"/>
              <a:gd name="connsiteX9" fmla="*/ 3448215 w 6592457"/>
              <a:gd name="connsiteY9" fmla="*/ 4035691 h 5716242"/>
              <a:gd name="connsiteX10" fmla="*/ 3970672 w 6592457"/>
              <a:gd name="connsiteY10" fmla="*/ 4308966 h 5716242"/>
              <a:gd name="connsiteX11" fmla="*/ 4444902 w 6592457"/>
              <a:gd name="connsiteY11" fmla="*/ 4517941 h 5716242"/>
              <a:gd name="connsiteX12" fmla="*/ 4766414 w 6592457"/>
              <a:gd name="connsiteY12" fmla="*/ 4767104 h 5716242"/>
              <a:gd name="connsiteX13" fmla="*/ 4790528 w 6592457"/>
              <a:gd name="connsiteY13" fmla="*/ 5024304 h 5716242"/>
              <a:gd name="connsiteX14" fmla="*/ 4694074 w 6592457"/>
              <a:gd name="connsiteY14" fmla="*/ 5265429 h 5716242"/>
              <a:gd name="connsiteX15" fmla="*/ 4428827 w 6592457"/>
              <a:gd name="connsiteY15" fmla="*/ 5442254 h 5716242"/>
              <a:gd name="connsiteX16" fmla="*/ 3793841 w 6592457"/>
              <a:gd name="connsiteY16" fmla="*/ 5635154 h 5716242"/>
              <a:gd name="connsiteX17" fmla="*/ 2949872 w 6592457"/>
              <a:gd name="connsiteY17" fmla="*/ 5715529 h 5716242"/>
              <a:gd name="connsiteX18" fmla="*/ 2089827 w 6592457"/>
              <a:gd name="connsiteY18" fmla="*/ 5594967 h 5716242"/>
              <a:gd name="connsiteX19" fmla="*/ 1454841 w 6592457"/>
              <a:gd name="connsiteY19" fmla="*/ 5297579 h 5716242"/>
              <a:gd name="connsiteX20" fmla="*/ 1302123 w 6592457"/>
              <a:gd name="connsiteY20" fmla="*/ 4943929 h 5716242"/>
              <a:gd name="connsiteX21" fmla="*/ 1446804 w 6592457"/>
              <a:gd name="connsiteY21" fmla="*/ 4654579 h 5716242"/>
              <a:gd name="connsiteX22" fmla="*/ 1712051 w 6592457"/>
              <a:gd name="connsiteY22" fmla="*/ 4501866 h 5716242"/>
              <a:gd name="connsiteX23" fmla="*/ 2025525 w 6592457"/>
              <a:gd name="connsiteY23" fmla="*/ 4349154 h 5716242"/>
              <a:gd name="connsiteX24" fmla="*/ 2347037 w 6592457"/>
              <a:gd name="connsiteY24" fmla="*/ 4059803 h 5716242"/>
              <a:gd name="connsiteX25" fmla="*/ 2338999 w 6592457"/>
              <a:gd name="connsiteY25" fmla="*/ 3674003 h 5716242"/>
              <a:gd name="connsiteX26" fmla="*/ 1888882 w 6592457"/>
              <a:gd name="connsiteY26" fmla="*/ 3215865 h 5716242"/>
              <a:gd name="connsiteX27" fmla="*/ 1253896 w 6592457"/>
              <a:gd name="connsiteY27" fmla="*/ 2830065 h 5716242"/>
              <a:gd name="connsiteX28" fmla="*/ 771629 w 6592457"/>
              <a:gd name="connsiteY28" fmla="*/ 2090615 h 5716242"/>
              <a:gd name="connsiteX29" fmla="*/ 498343 w 6592457"/>
              <a:gd name="connsiteY29" fmla="*/ 1583177 h 5716242"/>
              <a:gd name="connsiteX30" fmla="*/ 482268 w 6592457"/>
              <a:gd name="connsiteY30" fmla="*/ 1085927 h 5716242"/>
              <a:gd name="connsiteX31" fmla="*/ 634986 w 6592457"/>
              <a:gd name="connsiteY31" fmla="*/ 852839 h 5716242"/>
              <a:gd name="connsiteX32" fmla="*/ 1310161 w 6592457"/>
              <a:gd name="connsiteY32" fmla="*/ 394702 h 5716242"/>
              <a:gd name="connsiteX33" fmla="*/ 2379188 w 6592457"/>
              <a:gd name="connsiteY33" fmla="*/ 97314 h 5716242"/>
              <a:gd name="connsiteX34" fmla="*/ 3150817 w 6592457"/>
              <a:gd name="connsiteY34" fmla="*/ 864 h 5716242"/>
              <a:gd name="connsiteX35" fmla="*/ 4348449 w 6592457"/>
              <a:gd name="connsiteY35" fmla="*/ 57127 h 5716242"/>
              <a:gd name="connsiteX36" fmla="*/ 5039699 w 6592457"/>
              <a:gd name="connsiteY36" fmla="*/ 177689 h 5716242"/>
              <a:gd name="connsiteX37" fmla="*/ 5811328 w 6592457"/>
              <a:gd name="connsiteY37" fmla="*/ 426852 h 5716242"/>
              <a:gd name="connsiteX38" fmla="*/ 6108726 w 6592457"/>
              <a:gd name="connsiteY38" fmla="*/ 619752 h 5716242"/>
              <a:gd name="connsiteX39" fmla="*/ 6494541 w 6592457"/>
              <a:gd name="connsiteY39" fmla="*/ 1005552 h 5716242"/>
              <a:gd name="connsiteX40" fmla="*/ 6590994 w 6592457"/>
              <a:gd name="connsiteY40" fmla="*/ 1343127 h 5716242"/>
              <a:gd name="connsiteX41" fmla="*/ 6446314 w 6592457"/>
              <a:gd name="connsiteY41" fmla="*/ 1688740 h 5716242"/>
              <a:gd name="connsiteX42" fmla="*/ 5988159 w 6592457"/>
              <a:gd name="connsiteY42" fmla="*/ 2098652 h 5716242"/>
              <a:gd name="connsiteX43" fmla="*/ 4838754 w 6592457"/>
              <a:gd name="connsiteY43" fmla="*/ 2484453 h 5716242"/>
              <a:gd name="connsiteX44" fmla="*/ 3584858 w 6592457"/>
              <a:gd name="connsiteY44" fmla="*/ 2621090 h 5716242"/>
              <a:gd name="connsiteX45" fmla="*/ 1896920 w 6592457"/>
              <a:gd name="connsiteY45" fmla="*/ 2452303 h 5716242"/>
              <a:gd name="connsiteX46" fmla="*/ 1028838 w 6592457"/>
              <a:gd name="connsiteY46" fmla="*/ 2066502 h 5716242"/>
              <a:gd name="connsiteX47" fmla="*/ 618910 w 6592457"/>
              <a:gd name="connsiteY47" fmla="*/ 1753040 h 5716242"/>
              <a:gd name="connsiteX48" fmla="*/ 554608 w 6592457"/>
              <a:gd name="connsiteY48" fmla="*/ 1664627 h 5716242"/>
              <a:gd name="connsiteX0" fmla="*/ 0 w 6592457"/>
              <a:gd name="connsiteY0" fmla="*/ 4325041 h 5716242"/>
              <a:gd name="connsiteX1" fmla="*/ 2692662 w 6592457"/>
              <a:gd name="connsiteY1" fmla="*/ 4108028 h 5716242"/>
              <a:gd name="connsiteX2" fmla="*/ 3383913 w 6592457"/>
              <a:gd name="connsiteY2" fmla="*/ 3931203 h 5716242"/>
              <a:gd name="connsiteX3" fmla="*/ 3737576 w 6592457"/>
              <a:gd name="connsiteY3" fmla="*/ 3770453 h 5716242"/>
              <a:gd name="connsiteX4" fmla="*/ 3769727 w 6592457"/>
              <a:gd name="connsiteY4" fmla="*/ 3625778 h 5716242"/>
              <a:gd name="connsiteX5" fmla="*/ 3528593 w 6592457"/>
              <a:gd name="connsiteY5" fmla="*/ 3465028 h 5716242"/>
              <a:gd name="connsiteX6" fmla="*/ 3006136 w 6592457"/>
              <a:gd name="connsiteY6" fmla="*/ 3448953 h 5716242"/>
              <a:gd name="connsiteX7" fmla="*/ 2756965 w 6592457"/>
              <a:gd name="connsiteY7" fmla="*/ 3585591 h 5716242"/>
              <a:gd name="connsiteX8" fmla="*/ 2781078 w 6592457"/>
              <a:gd name="connsiteY8" fmla="*/ 3746341 h 5716242"/>
              <a:gd name="connsiteX9" fmla="*/ 3448215 w 6592457"/>
              <a:gd name="connsiteY9" fmla="*/ 4035691 h 5716242"/>
              <a:gd name="connsiteX10" fmla="*/ 3970672 w 6592457"/>
              <a:gd name="connsiteY10" fmla="*/ 4308966 h 5716242"/>
              <a:gd name="connsiteX11" fmla="*/ 4444902 w 6592457"/>
              <a:gd name="connsiteY11" fmla="*/ 4517941 h 5716242"/>
              <a:gd name="connsiteX12" fmla="*/ 4766414 w 6592457"/>
              <a:gd name="connsiteY12" fmla="*/ 4767104 h 5716242"/>
              <a:gd name="connsiteX13" fmla="*/ 4790528 w 6592457"/>
              <a:gd name="connsiteY13" fmla="*/ 5024304 h 5716242"/>
              <a:gd name="connsiteX14" fmla="*/ 4694074 w 6592457"/>
              <a:gd name="connsiteY14" fmla="*/ 5265429 h 5716242"/>
              <a:gd name="connsiteX15" fmla="*/ 4428827 w 6592457"/>
              <a:gd name="connsiteY15" fmla="*/ 5442254 h 5716242"/>
              <a:gd name="connsiteX16" fmla="*/ 3793841 w 6592457"/>
              <a:gd name="connsiteY16" fmla="*/ 5635154 h 5716242"/>
              <a:gd name="connsiteX17" fmla="*/ 2949872 w 6592457"/>
              <a:gd name="connsiteY17" fmla="*/ 5715529 h 5716242"/>
              <a:gd name="connsiteX18" fmla="*/ 2089827 w 6592457"/>
              <a:gd name="connsiteY18" fmla="*/ 5594967 h 5716242"/>
              <a:gd name="connsiteX19" fmla="*/ 1454841 w 6592457"/>
              <a:gd name="connsiteY19" fmla="*/ 5297579 h 5716242"/>
              <a:gd name="connsiteX20" fmla="*/ 1302123 w 6592457"/>
              <a:gd name="connsiteY20" fmla="*/ 4943929 h 5716242"/>
              <a:gd name="connsiteX21" fmla="*/ 1446804 w 6592457"/>
              <a:gd name="connsiteY21" fmla="*/ 4654579 h 5716242"/>
              <a:gd name="connsiteX22" fmla="*/ 1712051 w 6592457"/>
              <a:gd name="connsiteY22" fmla="*/ 4501866 h 5716242"/>
              <a:gd name="connsiteX23" fmla="*/ 2025525 w 6592457"/>
              <a:gd name="connsiteY23" fmla="*/ 4349154 h 5716242"/>
              <a:gd name="connsiteX24" fmla="*/ 2347037 w 6592457"/>
              <a:gd name="connsiteY24" fmla="*/ 4059803 h 5716242"/>
              <a:gd name="connsiteX25" fmla="*/ 2338999 w 6592457"/>
              <a:gd name="connsiteY25" fmla="*/ 3674003 h 5716242"/>
              <a:gd name="connsiteX26" fmla="*/ 1888882 w 6592457"/>
              <a:gd name="connsiteY26" fmla="*/ 3215865 h 5716242"/>
              <a:gd name="connsiteX27" fmla="*/ 1253896 w 6592457"/>
              <a:gd name="connsiteY27" fmla="*/ 2830065 h 5716242"/>
              <a:gd name="connsiteX28" fmla="*/ 771629 w 6592457"/>
              <a:gd name="connsiteY28" fmla="*/ 2090615 h 5716242"/>
              <a:gd name="connsiteX29" fmla="*/ 498343 w 6592457"/>
              <a:gd name="connsiteY29" fmla="*/ 1583177 h 5716242"/>
              <a:gd name="connsiteX30" fmla="*/ 482268 w 6592457"/>
              <a:gd name="connsiteY30" fmla="*/ 1085927 h 5716242"/>
              <a:gd name="connsiteX31" fmla="*/ 634986 w 6592457"/>
              <a:gd name="connsiteY31" fmla="*/ 852839 h 5716242"/>
              <a:gd name="connsiteX32" fmla="*/ 1310161 w 6592457"/>
              <a:gd name="connsiteY32" fmla="*/ 394702 h 5716242"/>
              <a:gd name="connsiteX33" fmla="*/ 2379188 w 6592457"/>
              <a:gd name="connsiteY33" fmla="*/ 97314 h 5716242"/>
              <a:gd name="connsiteX34" fmla="*/ 3150817 w 6592457"/>
              <a:gd name="connsiteY34" fmla="*/ 864 h 5716242"/>
              <a:gd name="connsiteX35" fmla="*/ 4348449 w 6592457"/>
              <a:gd name="connsiteY35" fmla="*/ 57127 h 5716242"/>
              <a:gd name="connsiteX36" fmla="*/ 5039699 w 6592457"/>
              <a:gd name="connsiteY36" fmla="*/ 177689 h 5716242"/>
              <a:gd name="connsiteX37" fmla="*/ 5811328 w 6592457"/>
              <a:gd name="connsiteY37" fmla="*/ 426852 h 5716242"/>
              <a:gd name="connsiteX38" fmla="*/ 6108726 w 6592457"/>
              <a:gd name="connsiteY38" fmla="*/ 619752 h 5716242"/>
              <a:gd name="connsiteX39" fmla="*/ 6494541 w 6592457"/>
              <a:gd name="connsiteY39" fmla="*/ 1005552 h 5716242"/>
              <a:gd name="connsiteX40" fmla="*/ 6590994 w 6592457"/>
              <a:gd name="connsiteY40" fmla="*/ 1343127 h 5716242"/>
              <a:gd name="connsiteX41" fmla="*/ 6446314 w 6592457"/>
              <a:gd name="connsiteY41" fmla="*/ 1688740 h 5716242"/>
              <a:gd name="connsiteX42" fmla="*/ 5988159 w 6592457"/>
              <a:gd name="connsiteY42" fmla="*/ 2098652 h 5716242"/>
              <a:gd name="connsiteX43" fmla="*/ 4838754 w 6592457"/>
              <a:gd name="connsiteY43" fmla="*/ 2484453 h 5716242"/>
              <a:gd name="connsiteX44" fmla="*/ 3584858 w 6592457"/>
              <a:gd name="connsiteY44" fmla="*/ 2621090 h 5716242"/>
              <a:gd name="connsiteX45" fmla="*/ 1896920 w 6592457"/>
              <a:gd name="connsiteY45" fmla="*/ 2452303 h 5716242"/>
              <a:gd name="connsiteX46" fmla="*/ 1028838 w 6592457"/>
              <a:gd name="connsiteY46" fmla="*/ 2066502 h 5716242"/>
              <a:gd name="connsiteX47" fmla="*/ 618910 w 6592457"/>
              <a:gd name="connsiteY47" fmla="*/ 1753040 h 5716242"/>
              <a:gd name="connsiteX48" fmla="*/ 539607 w 6592457"/>
              <a:gd name="connsiteY48" fmla="*/ 1679627 h 5716242"/>
              <a:gd name="connsiteX0" fmla="*/ 0 w 6592457"/>
              <a:gd name="connsiteY0" fmla="*/ 4325041 h 5716242"/>
              <a:gd name="connsiteX1" fmla="*/ 2692662 w 6592457"/>
              <a:gd name="connsiteY1" fmla="*/ 4108028 h 5716242"/>
              <a:gd name="connsiteX2" fmla="*/ 3383913 w 6592457"/>
              <a:gd name="connsiteY2" fmla="*/ 3931203 h 5716242"/>
              <a:gd name="connsiteX3" fmla="*/ 3737576 w 6592457"/>
              <a:gd name="connsiteY3" fmla="*/ 3770453 h 5716242"/>
              <a:gd name="connsiteX4" fmla="*/ 3769727 w 6592457"/>
              <a:gd name="connsiteY4" fmla="*/ 3625778 h 5716242"/>
              <a:gd name="connsiteX5" fmla="*/ 3528593 w 6592457"/>
              <a:gd name="connsiteY5" fmla="*/ 3465028 h 5716242"/>
              <a:gd name="connsiteX6" fmla="*/ 3006136 w 6592457"/>
              <a:gd name="connsiteY6" fmla="*/ 3448953 h 5716242"/>
              <a:gd name="connsiteX7" fmla="*/ 2756965 w 6592457"/>
              <a:gd name="connsiteY7" fmla="*/ 3585591 h 5716242"/>
              <a:gd name="connsiteX8" fmla="*/ 2826079 w 6592457"/>
              <a:gd name="connsiteY8" fmla="*/ 3846339 h 5716242"/>
              <a:gd name="connsiteX9" fmla="*/ 3448215 w 6592457"/>
              <a:gd name="connsiteY9" fmla="*/ 4035691 h 5716242"/>
              <a:gd name="connsiteX10" fmla="*/ 3970672 w 6592457"/>
              <a:gd name="connsiteY10" fmla="*/ 4308966 h 5716242"/>
              <a:gd name="connsiteX11" fmla="*/ 4444902 w 6592457"/>
              <a:gd name="connsiteY11" fmla="*/ 4517941 h 5716242"/>
              <a:gd name="connsiteX12" fmla="*/ 4766414 w 6592457"/>
              <a:gd name="connsiteY12" fmla="*/ 4767104 h 5716242"/>
              <a:gd name="connsiteX13" fmla="*/ 4790528 w 6592457"/>
              <a:gd name="connsiteY13" fmla="*/ 5024304 h 5716242"/>
              <a:gd name="connsiteX14" fmla="*/ 4694074 w 6592457"/>
              <a:gd name="connsiteY14" fmla="*/ 5265429 h 5716242"/>
              <a:gd name="connsiteX15" fmla="*/ 4428827 w 6592457"/>
              <a:gd name="connsiteY15" fmla="*/ 5442254 h 5716242"/>
              <a:gd name="connsiteX16" fmla="*/ 3793841 w 6592457"/>
              <a:gd name="connsiteY16" fmla="*/ 5635154 h 5716242"/>
              <a:gd name="connsiteX17" fmla="*/ 2949872 w 6592457"/>
              <a:gd name="connsiteY17" fmla="*/ 5715529 h 5716242"/>
              <a:gd name="connsiteX18" fmla="*/ 2089827 w 6592457"/>
              <a:gd name="connsiteY18" fmla="*/ 5594967 h 5716242"/>
              <a:gd name="connsiteX19" fmla="*/ 1454841 w 6592457"/>
              <a:gd name="connsiteY19" fmla="*/ 5297579 h 5716242"/>
              <a:gd name="connsiteX20" fmla="*/ 1302123 w 6592457"/>
              <a:gd name="connsiteY20" fmla="*/ 4943929 h 5716242"/>
              <a:gd name="connsiteX21" fmla="*/ 1446804 w 6592457"/>
              <a:gd name="connsiteY21" fmla="*/ 4654579 h 5716242"/>
              <a:gd name="connsiteX22" fmla="*/ 1712051 w 6592457"/>
              <a:gd name="connsiteY22" fmla="*/ 4501866 h 5716242"/>
              <a:gd name="connsiteX23" fmla="*/ 2025525 w 6592457"/>
              <a:gd name="connsiteY23" fmla="*/ 4349154 h 5716242"/>
              <a:gd name="connsiteX24" fmla="*/ 2347037 w 6592457"/>
              <a:gd name="connsiteY24" fmla="*/ 4059803 h 5716242"/>
              <a:gd name="connsiteX25" fmla="*/ 2338999 w 6592457"/>
              <a:gd name="connsiteY25" fmla="*/ 3674003 h 5716242"/>
              <a:gd name="connsiteX26" fmla="*/ 1888882 w 6592457"/>
              <a:gd name="connsiteY26" fmla="*/ 3215865 h 5716242"/>
              <a:gd name="connsiteX27" fmla="*/ 1253896 w 6592457"/>
              <a:gd name="connsiteY27" fmla="*/ 2830065 h 5716242"/>
              <a:gd name="connsiteX28" fmla="*/ 771629 w 6592457"/>
              <a:gd name="connsiteY28" fmla="*/ 2090615 h 5716242"/>
              <a:gd name="connsiteX29" fmla="*/ 498343 w 6592457"/>
              <a:gd name="connsiteY29" fmla="*/ 1583177 h 5716242"/>
              <a:gd name="connsiteX30" fmla="*/ 482268 w 6592457"/>
              <a:gd name="connsiteY30" fmla="*/ 1085927 h 5716242"/>
              <a:gd name="connsiteX31" fmla="*/ 634986 w 6592457"/>
              <a:gd name="connsiteY31" fmla="*/ 852839 h 5716242"/>
              <a:gd name="connsiteX32" fmla="*/ 1310161 w 6592457"/>
              <a:gd name="connsiteY32" fmla="*/ 394702 h 5716242"/>
              <a:gd name="connsiteX33" fmla="*/ 2379188 w 6592457"/>
              <a:gd name="connsiteY33" fmla="*/ 97314 h 5716242"/>
              <a:gd name="connsiteX34" fmla="*/ 3150817 w 6592457"/>
              <a:gd name="connsiteY34" fmla="*/ 864 h 5716242"/>
              <a:gd name="connsiteX35" fmla="*/ 4348449 w 6592457"/>
              <a:gd name="connsiteY35" fmla="*/ 57127 h 5716242"/>
              <a:gd name="connsiteX36" fmla="*/ 5039699 w 6592457"/>
              <a:gd name="connsiteY36" fmla="*/ 177689 h 5716242"/>
              <a:gd name="connsiteX37" fmla="*/ 5811328 w 6592457"/>
              <a:gd name="connsiteY37" fmla="*/ 426852 h 5716242"/>
              <a:gd name="connsiteX38" fmla="*/ 6108726 w 6592457"/>
              <a:gd name="connsiteY38" fmla="*/ 619752 h 5716242"/>
              <a:gd name="connsiteX39" fmla="*/ 6494541 w 6592457"/>
              <a:gd name="connsiteY39" fmla="*/ 1005552 h 5716242"/>
              <a:gd name="connsiteX40" fmla="*/ 6590994 w 6592457"/>
              <a:gd name="connsiteY40" fmla="*/ 1343127 h 5716242"/>
              <a:gd name="connsiteX41" fmla="*/ 6446314 w 6592457"/>
              <a:gd name="connsiteY41" fmla="*/ 1688740 h 5716242"/>
              <a:gd name="connsiteX42" fmla="*/ 5988159 w 6592457"/>
              <a:gd name="connsiteY42" fmla="*/ 2098652 h 5716242"/>
              <a:gd name="connsiteX43" fmla="*/ 4838754 w 6592457"/>
              <a:gd name="connsiteY43" fmla="*/ 2484453 h 5716242"/>
              <a:gd name="connsiteX44" fmla="*/ 3584858 w 6592457"/>
              <a:gd name="connsiteY44" fmla="*/ 2621090 h 5716242"/>
              <a:gd name="connsiteX45" fmla="*/ 1896920 w 6592457"/>
              <a:gd name="connsiteY45" fmla="*/ 2452303 h 5716242"/>
              <a:gd name="connsiteX46" fmla="*/ 1028838 w 6592457"/>
              <a:gd name="connsiteY46" fmla="*/ 2066502 h 5716242"/>
              <a:gd name="connsiteX47" fmla="*/ 618910 w 6592457"/>
              <a:gd name="connsiteY47" fmla="*/ 1753040 h 5716242"/>
              <a:gd name="connsiteX48" fmla="*/ 539607 w 6592457"/>
              <a:gd name="connsiteY48" fmla="*/ 1679627 h 5716242"/>
              <a:gd name="connsiteX0" fmla="*/ 0 w 6592457"/>
              <a:gd name="connsiteY0" fmla="*/ 4325041 h 5716242"/>
              <a:gd name="connsiteX1" fmla="*/ 2692662 w 6592457"/>
              <a:gd name="connsiteY1" fmla="*/ 4108028 h 5716242"/>
              <a:gd name="connsiteX2" fmla="*/ 3383913 w 6592457"/>
              <a:gd name="connsiteY2" fmla="*/ 3931203 h 5716242"/>
              <a:gd name="connsiteX3" fmla="*/ 3697575 w 6592457"/>
              <a:gd name="connsiteY3" fmla="*/ 3835452 h 5716242"/>
              <a:gd name="connsiteX4" fmla="*/ 3769727 w 6592457"/>
              <a:gd name="connsiteY4" fmla="*/ 3625778 h 5716242"/>
              <a:gd name="connsiteX5" fmla="*/ 3528593 w 6592457"/>
              <a:gd name="connsiteY5" fmla="*/ 3465028 h 5716242"/>
              <a:gd name="connsiteX6" fmla="*/ 3006136 w 6592457"/>
              <a:gd name="connsiteY6" fmla="*/ 3448953 h 5716242"/>
              <a:gd name="connsiteX7" fmla="*/ 2756965 w 6592457"/>
              <a:gd name="connsiteY7" fmla="*/ 3585591 h 5716242"/>
              <a:gd name="connsiteX8" fmla="*/ 2826079 w 6592457"/>
              <a:gd name="connsiteY8" fmla="*/ 3846339 h 5716242"/>
              <a:gd name="connsiteX9" fmla="*/ 3448215 w 6592457"/>
              <a:gd name="connsiteY9" fmla="*/ 4035691 h 5716242"/>
              <a:gd name="connsiteX10" fmla="*/ 3970672 w 6592457"/>
              <a:gd name="connsiteY10" fmla="*/ 4308966 h 5716242"/>
              <a:gd name="connsiteX11" fmla="*/ 4444902 w 6592457"/>
              <a:gd name="connsiteY11" fmla="*/ 4517941 h 5716242"/>
              <a:gd name="connsiteX12" fmla="*/ 4766414 w 6592457"/>
              <a:gd name="connsiteY12" fmla="*/ 4767104 h 5716242"/>
              <a:gd name="connsiteX13" fmla="*/ 4790528 w 6592457"/>
              <a:gd name="connsiteY13" fmla="*/ 5024304 h 5716242"/>
              <a:gd name="connsiteX14" fmla="*/ 4694074 w 6592457"/>
              <a:gd name="connsiteY14" fmla="*/ 5265429 h 5716242"/>
              <a:gd name="connsiteX15" fmla="*/ 4428827 w 6592457"/>
              <a:gd name="connsiteY15" fmla="*/ 5442254 h 5716242"/>
              <a:gd name="connsiteX16" fmla="*/ 3793841 w 6592457"/>
              <a:gd name="connsiteY16" fmla="*/ 5635154 h 5716242"/>
              <a:gd name="connsiteX17" fmla="*/ 2949872 w 6592457"/>
              <a:gd name="connsiteY17" fmla="*/ 5715529 h 5716242"/>
              <a:gd name="connsiteX18" fmla="*/ 2089827 w 6592457"/>
              <a:gd name="connsiteY18" fmla="*/ 5594967 h 5716242"/>
              <a:gd name="connsiteX19" fmla="*/ 1454841 w 6592457"/>
              <a:gd name="connsiteY19" fmla="*/ 5297579 h 5716242"/>
              <a:gd name="connsiteX20" fmla="*/ 1302123 w 6592457"/>
              <a:gd name="connsiteY20" fmla="*/ 4943929 h 5716242"/>
              <a:gd name="connsiteX21" fmla="*/ 1446804 w 6592457"/>
              <a:gd name="connsiteY21" fmla="*/ 4654579 h 5716242"/>
              <a:gd name="connsiteX22" fmla="*/ 1712051 w 6592457"/>
              <a:gd name="connsiteY22" fmla="*/ 4501866 h 5716242"/>
              <a:gd name="connsiteX23" fmla="*/ 2025525 w 6592457"/>
              <a:gd name="connsiteY23" fmla="*/ 4349154 h 5716242"/>
              <a:gd name="connsiteX24" fmla="*/ 2347037 w 6592457"/>
              <a:gd name="connsiteY24" fmla="*/ 4059803 h 5716242"/>
              <a:gd name="connsiteX25" fmla="*/ 2338999 w 6592457"/>
              <a:gd name="connsiteY25" fmla="*/ 3674003 h 5716242"/>
              <a:gd name="connsiteX26" fmla="*/ 1888882 w 6592457"/>
              <a:gd name="connsiteY26" fmla="*/ 3215865 h 5716242"/>
              <a:gd name="connsiteX27" fmla="*/ 1253896 w 6592457"/>
              <a:gd name="connsiteY27" fmla="*/ 2830065 h 5716242"/>
              <a:gd name="connsiteX28" fmla="*/ 771629 w 6592457"/>
              <a:gd name="connsiteY28" fmla="*/ 2090615 h 5716242"/>
              <a:gd name="connsiteX29" fmla="*/ 498343 w 6592457"/>
              <a:gd name="connsiteY29" fmla="*/ 1583177 h 5716242"/>
              <a:gd name="connsiteX30" fmla="*/ 482268 w 6592457"/>
              <a:gd name="connsiteY30" fmla="*/ 1085927 h 5716242"/>
              <a:gd name="connsiteX31" fmla="*/ 634986 w 6592457"/>
              <a:gd name="connsiteY31" fmla="*/ 852839 h 5716242"/>
              <a:gd name="connsiteX32" fmla="*/ 1310161 w 6592457"/>
              <a:gd name="connsiteY32" fmla="*/ 394702 h 5716242"/>
              <a:gd name="connsiteX33" fmla="*/ 2379188 w 6592457"/>
              <a:gd name="connsiteY33" fmla="*/ 97314 h 5716242"/>
              <a:gd name="connsiteX34" fmla="*/ 3150817 w 6592457"/>
              <a:gd name="connsiteY34" fmla="*/ 864 h 5716242"/>
              <a:gd name="connsiteX35" fmla="*/ 4348449 w 6592457"/>
              <a:gd name="connsiteY35" fmla="*/ 57127 h 5716242"/>
              <a:gd name="connsiteX36" fmla="*/ 5039699 w 6592457"/>
              <a:gd name="connsiteY36" fmla="*/ 177689 h 5716242"/>
              <a:gd name="connsiteX37" fmla="*/ 5811328 w 6592457"/>
              <a:gd name="connsiteY37" fmla="*/ 426852 h 5716242"/>
              <a:gd name="connsiteX38" fmla="*/ 6108726 w 6592457"/>
              <a:gd name="connsiteY38" fmla="*/ 619752 h 5716242"/>
              <a:gd name="connsiteX39" fmla="*/ 6494541 w 6592457"/>
              <a:gd name="connsiteY39" fmla="*/ 1005552 h 5716242"/>
              <a:gd name="connsiteX40" fmla="*/ 6590994 w 6592457"/>
              <a:gd name="connsiteY40" fmla="*/ 1343127 h 5716242"/>
              <a:gd name="connsiteX41" fmla="*/ 6446314 w 6592457"/>
              <a:gd name="connsiteY41" fmla="*/ 1688740 h 5716242"/>
              <a:gd name="connsiteX42" fmla="*/ 5988159 w 6592457"/>
              <a:gd name="connsiteY42" fmla="*/ 2098652 h 5716242"/>
              <a:gd name="connsiteX43" fmla="*/ 4838754 w 6592457"/>
              <a:gd name="connsiteY43" fmla="*/ 2484453 h 5716242"/>
              <a:gd name="connsiteX44" fmla="*/ 3584858 w 6592457"/>
              <a:gd name="connsiteY44" fmla="*/ 2621090 h 5716242"/>
              <a:gd name="connsiteX45" fmla="*/ 1896920 w 6592457"/>
              <a:gd name="connsiteY45" fmla="*/ 2452303 h 5716242"/>
              <a:gd name="connsiteX46" fmla="*/ 1028838 w 6592457"/>
              <a:gd name="connsiteY46" fmla="*/ 2066502 h 5716242"/>
              <a:gd name="connsiteX47" fmla="*/ 618910 w 6592457"/>
              <a:gd name="connsiteY47" fmla="*/ 1753040 h 5716242"/>
              <a:gd name="connsiteX48" fmla="*/ 539607 w 6592457"/>
              <a:gd name="connsiteY48" fmla="*/ 1679627 h 5716242"/>
              <a:gd name="connsiteX0" fmla="*/ 0 w 6592457"/>
              <a:gd name="connsiteY0" fmla="*/ 4325041 h 5716242"/>
              <a:gd name="connsiteX1" fmla="*/ 2692662 w 6592457"/>
              <a:gd name="connsiteY1" fmla="*/ 4108028 h 5716242"/>
              <a:gd name="connsiteX2" fmla="*/ 3082673 w 6592457"/>
              <a:gd name="connsiteY2" fmla="*/ 4032565 h 5716242"/>
              <a:gd name="connsiteX3" fmla="*/ 3383913 w 6592457"/>
              <a:gd name="connsiteY3" fmla="*/ 3931203 h 5716242"/>
              <a:gd name="connsiteX4" fmla="*/ 3697575 w 6592457"/>
              <a:gd name="connsiteY4" fmla="*/ 3835452 h 5716242"/>
              <a:gd name="connsiteX5" fmla="*/ 3769727 w 6592457"/>
              <a:gd name="connsiteY5" fmla="*/ 3625778 h 5716242"/>
              <a:gd name="connsiteX6" fmla="*/ 3528593 w 6592457"/>
              <a:gd name="connsiteY6" fmla="*/ 3465028 h 5716242"/>
              <a:gd name="connsiteX7" fmla="*/ 3006136 w 6592457"/>
              <a:gd name="connsiteY7" fmla="*/ 3448953 h 5716242"/>
              <a:gd name="connsiteX8" fmla="*/ 2756965 w 6592457"/>
              <a:gd name="connsiteY8" fmla="*/ 3585591 h 5716242"/>
              <a:gd name="connsiteX9" fmla="*/ 2826079 w 6592457"/>
              <a:gd name="connsiteY9" fmla="*/ 3846339 h 5716242"/>
              <a:gd name="connsiteX10" fmla="*/ 3448215 w 6592457"/>
              <a:gd name="connsiteY10" fmla="*/ 4035691 h 5716242"/>
              <a:gd name="connsiteX11" fmla="*/ 3970672 w 6592457"/>
              <a:gd name="connsiteY11" fmla="*/ 4308966 h 5716242"/>
              <a:gd name="connsiteX12" fmla="*/ 4444902 w 6592457"/>
              <a:gd name="connsiteY12" fmla="*/ 4517941 h 5716242"/>
              <a:gd name="connsiteX13" fmla="*/ 4766414 w 6592457"/>
              <a:gd name="connsiteY13" fmla="*/ 4767104 h 5716242"/>
              <a:gd name="connsiteX14" fmla="*/ 4790528 w 6592457"/>
              <a:gd name="connsiteY14" fmla="*/ 5024304 h 5716242"/>
              <a:gd name="connsiteX15" fmla="*/ 4694074 w 6592457"/>
              <a:gd name="connsiteY15" fmla="*/ 5265429 h 5716242"/>
              <a:gd name="connsiteX16" fmla="*/ 4428827 w 6592457"/>
              <a:gd name="connsiteY16" fmla="*/ 5442254 h 5716242"/>
              <a:gd name="connsiteX17" fmla="*/ 3793841 w 6592457"/>
              <a:gd name="connsiteY17" fmla="*/ 5635154 h 5716242"/>
              <a:gd name="connsiteX18" fmla="*/ 2949872 w 6592457"/>
              <a:gd name="connsiteY18" fmla="*/ 5715529 h 5716242"/>
              <a:gd name="connsiteX19" fmla="*/ 2089827 w 6592457"/>
              <a:gd name="connsiteY19" fmla="*/ 5594967 h 5716242"/>
              <a:gd name="connsiteX20" fmla="*/ 1454841 w 6592457"/>
              <a:gd name="connsiteY20" fmla="*/ 5297579 h 5716242"/>
              <a:gd name="connsiteX21" fmla="*/ 1302123 w 6592457"/>
              <a:gd name="connsiteY21" fmla="*/ 4943929 h 5716242"/>
              <a:gd name="connsiteX22" fmla="*/ 1446804 w 6592457"/>
              <a:gd name="connsiteY22" fmla="*/ 4654579 h 5716242"/>
              <a:gd name="connsiteX23" fmla="*/ 1712051 w 6592457"/>
              <a:gd name="connsiteY23" fmla="*/ 4501866 h 5716242"/>
              <a:gd name="connsiteX24" fmla="*/ 2025525 w 6592457"/>
              <a:gd name="connsiteY24" fmla="*/ 4349154 h 5716242"/>
              <a:gd name="connsiteX25" fmla="*/ 2347037 w 6592457"/>
              <a:gd name="connsiteY25" fmla="*/ 4059803 h 5716242"/>
              <a:gd name="connsiteX26" fmla="*/ 2338999 w 6592457"/>
              <a:gd name="connsiteY26" fmla="*/ 3674003 h 5716242"/>
              <a:gd name="connsiteX27" fmla="*/ 1888882 w 6592457"/>
              <a:gd name="connsiteY27" fmla="*/ 3215865 h 5716242"/>
              <a:gd name="connsiteX28" fmla="*/ 1253896 w 6592457"/>
              <a:gd name="connsiteY28" fmla="*/ 2830065 h 5716242"/>
              <a:gd name="connsiteX29" fmla="*/ 771629 w 6592457"/>
              <a:gd name="connsiteY29" fmla="*/ 2090615 h 5716242"/>
              <a:gd name="connsiteX30" fmla="*/ 498343 w 6592457"/>
              <a:gd name="connsiteY30" fmla="*/ 1583177 h 5716242"/>
              <a:gd name="connsiteX31" fmla="*/ 482268 w 6592457"/>
              <a:gd name="connsiteY31" fmla="*/ 1085927 h 5716242"/>
              <a:gd name="connsiteX32" fmla="*/ 634986 w 6592457"/>
              <a:gd name="connsiteY32" fmla="*/ 852839 h 5716242"/>
              <a:gd name="connsiteX33" fmla="*/ 1310161 w 6592457"/>
              <a:gd name="connsiteY33" fmla="*/ 394702 h 5716242"/>
              <a:gd name="connsiteX34" fmla="*/ 2379188 w 6592457"/>
              <a:gd name="connsiteY34" fmla="*/ 97314 h 5716242"/>
              <a:gd name="connsiteX35" fmla="*/ 3150817 w 6592457"/>
              <a:gd name="connsiteY35" fmla="*/ 864 h 5716242"/>
              <a:gd name="connsiteX36" fmla="*/ 4348449 w 6592457"/>
              <a:gd name="connsiteY36" fmla="*/ 57127 h 5716242"/>
              <a:gd name="connsiteX37" fmla="*/ 5039699 w 6592457"/>
              <a:gd name="connsiteY37" fmla="*/ 177689 h 5716242"/>
              <a:gd name="connsiteX38" fmla="*/ 5811328 w 6592457"/>
              <a:gd name="connsiteY38" fmla="*/ 426852 h 5716242"/>
              <a:gd name="connsiteX39" fmla="*/ 6108726 w 6592457"/>
              <a:gd name="connsiteY39" fmla="*/ 619752 h 5716242"/>
              <a:gd name="connsiteX40" fmla="*/ 6494541 w 6592457"/>
              <a:gd name="connsiteY40" fmla="*/ 1005552 h 5716242"/>
              <a:gd name="connsiteX41" fmla="*/ 6590994 w 6592457"/>
              <a:gd name="connsiteY41" fmla="*/ 1343127 h 5716242"/>
              <a:gd name="connsiteX42" fmla="*/ 6446314 w 6592457"/>
              <a:gd name="connsiteY42" fmla="*/ 1688740 h 5716242"/>
              <a:gd name="connsiteX43" fmla="*/ 5988159 w 6592457"/>
              <a:gd name="connsiteY43" fmla="*/ 2098652 h 5716242"/>
              <a:gd name="connsiteX44" fmla="*/ 4838754 w 6592457"/>
              <a:gd name="connsiteY44" fmla="*/ 2484453 h 5716242"/>
              <a:gd name="connsiteX45" fmla="*/ 3584858 w 6592457"/>
              <a:gd name="connsiteY45" fmla="*/ 2621090 h 5716242"/>
              <a:gd name="connsiteX46" fmla="*/ 1896920 w 6592457"/>
              <a:gd name="connsiteY46" fmla="*/ 2452303 h 5716242"/>
              <a:gd name="connsiteX47" fmla="*/ 1028838 w 6592457"/>
              <a:gd name="connsiteY47" fmla="*/ 2066502 h 5716242"/>
              <a:gd name="connsiteX48" fmla="*/ 618910 w 6592457"/>
              <a:gd name="connsiteY48" fmla="*/ 1753040 h 5716242"/>
              <a:gd name="connsiteX49" fmla="*/ 539607 w 6592457"/>
              <a:gd name="connsiteY49" fmla="*/ 1679627 h 5716242"/>
              <a:gd name="connsiteX0" fmla="*/ 0 w 6592457"/>
              <a:gd name="connsiteY0" fmla="*/ 4325041 h 5716242"/>
              <a:gd name="connsiteX1" fmla="*/ 2692662 w 6592457"/>
              <a:gd name="connsiteY1" fmla="*/ 4108028 h 5716242"/>
              <a:gd name="connsiteX2" fmla="*/ 3107674 w 6592457"/>
              <a:gd name="connsiteY2" fmla="*/ 4007565 h 5716242"/>
              <a:gd name="connsiteX3" fmla="*/ 3383913 w 6592457"/>
              <a:gd name="connsiteY3" fmla="*/ 3931203 h 5716242"/>
              <a:gd name="connsiteX4" fmla="*/ 3697575 w 6592457"/>
              <a:gd name="connsiteY4" fmla="*/ 3835452 h 5716242"/>
              <a:gd name="connsiteX5" fmla="*/ 3769727 w 6592457"/>
              <a:gd name="connsiteY5" fmla="*/ 3625778 h 5716242"/>
              <a:gd name="connsiteX6" fmla="*/ 3528593 w 6592457"/>
              <a:gd name="connsiteY6" fmla="*/ 3465028 h 5716242"/>
              <a:gd name="connsiteX7" fmla="*/ 3006136 w 6592457"/>
              <a:gd name="connsiteY7" fmla="*/ 3448953 h 5716242"/>
              <a:gd name="connsiteX8" fmla="*/ 2756965 w 6592457"/>
              <a:gd name="connsiteY8" fmla="*/ 3585591 h 5716242"/>
              <a:gd name="connsiteX9" fmla="*/ 2826079 w 6592457"/>
              <a:gd name="connsiteY9" fmla="*/ 3846339 h 5716242"/>
              <a:gd name="connsiteX10" fmla="*/ 3448215 w 6592457"/>
              <a:gd name="connsiteY10" fmla="*/ 4035691 h 5716242"/>
              <a:gd name="connsiteX11" fmla="*/ 3970672 w 6592457"/>
              <a:gd name="connsiteY11" fmla="*/ 4308966 h 5716242"/>
              <a:gd name="connsiteX12" fmla="*/ 4444902 w 6592457"/>
              <a:gd name="connsiteY12" fmla="*/ 4517941 h 5716242"/>
              <a:gd name="connsiteX13" fmla="*/ 4766414 w 6592457"/>
              <a:gd name="connsiteY13" fmla="*/ 4767104 h 5716242"/>
              <a:gd name="connsiteX14" fmla="*/ 4790528 w 6592457"/>
              <a:gd name="connsiteY14" fmla="*/ 5024304 h 5716242"/>
              <a:gd name="connsiteX15" fmla="*/ 4694074 w 6592457"/>
              <a:gd name="connsiteY15" fmla="*/ 5265429 h 5716242"/>
              <a:gd name="connsiteX16" fmla="*/ 4428827 w 6592457"/>
              <a:gd name="connsiteY16" fmla="*/ 5442254 h 5716242"/>
              <a:gd name="connsiteX17" fmla="*/ 3793841 w 6592457"/>
              <a:gd name="connsiteY17" fmla="*/ 5635154 h 5716242"/>
              <a:gd name="connsiteX18" fmla="*/ 2949872 w 6592457"/>
              <a:gd name="connsiteY18" fmla="*/ 5715529 h 5716242"/>
              <a:gd name="connsiteX19" fmla="*/ 2089827 w 6592457"/>
              <a:gd name="connsiteY19" fmla="*/ 5594967 h 5716242"/>
              <a:gd name="connsiteX20" fmla="*/ 1454841 w 6592457"/>
              <a:gd name="connsiteY20" fmla="*/ 5297579 h 5716242"/>
              <a:gd name="connsiteX21" fmla="*/ 1302123 w 6592457"/>
              <a:gd name="connsiteY21" fmla="*/ 4943929 h 5716242"/>
              <a:gd name="connsiteX22" fmla="*/ 1446804 w 6592457"/>
              <a:gd name="connsiteY22" fmla="*/ 4654579 h 5716242"/>
              <a:gd name="connsiteX23" fmla="*/ 1712051 w 6592457"/>
              <a:gd name="connsiteY23" fmla="*/ 4501866 h 5716242"/>
              <a:gd name="connsiteX24" fmla="*/ 2025525 w 6592457"/>
              <a:gd name="connsiteY24" fmla="*/ 4349154 h 5716242"/>
              <a:gd name="connsiteX25" fmla="*/ 2347037 w 6592457"/>
              <a:gd name="connsiteY25" fmla="*/ 4059803 h 5716242"/>
              <a:gd name="connsiteX26" fmla="*/ 2338999 w 6592457"/>
              <a:gd name="connsiteY26" fmla="*/ 3674003 h 5716242"/>
              <a:gd name="connsiteX27" fmla="*/ 1888882 w 6592457"/>
              <a:gd name="connsiteY27" fmla="*/ 3215865 h 5716242"/>
              <a:gd name="connsiteX28" fmla="*/ 1253896 w 6592457"/>
              <a:gd name="connsiteY28" fmla="*/ 2830065 h 5716242"/>
              <a:gd name="connsiteX29" fmla="*/ 771629 w 6592457"/>
              <a:gd name="connsiteY29" fmla="*/ 2090615 h 5716242"/>
              <a:gd name="connsiteX30" fmla="*/ 498343 w 6592457"/>
              <a:gd name="connsiteY30" fmla="*/ 1583177 h 5716242"/>
              <a:gd name="connsiteX31" fmla="*/ 482268 w 6592457"/>
              <a:gd name="connsiteY31" fmla="*/ 1085927 h 5716242"/>
              <a:gd name="connsiteX32" fmla="*/ 634986 w 6592457"/>
              <a:gd name="connsiteY32" fmla="*/ 852839 h 5716242"/>
              <a:gd name="connsiteX33" fmla="*/ 1310161 w 6592457"/>
              <a:gd name="connsiteY33" fmla="*/ 394702 h 5716242"/>
              <a:gd name="connsiteX34" fmla="*/ 2379188 w 6592457"/>
              <a:gd name="connsiteY34" fmla="*/ 97314 h 5716242"/>
              <a:gd name="connsiteX35" fmla="*/ 3150817 w 6592457"/>
              <a:gd name="connsiteY35" fmla="*/ 864 h 5716242"/>
              <a:gd name="connsiteX36" fmla="*/ 4348449 w 6592457"/>
              <a:gd name="connsiteY36" fmla="*/ 57127 h 5716242"/>
              <a:gd name="connsiteX37" fmla="*/ 5039699 w 6592457"/>
              <a:gd name="connsiteY37" fmla="*/ 177689 h 5716242"/>
              <a:gd name="connsiteX38" fmla="*/ 5811328 w 6592457"/>
              <a:gd name="connsiteY38" fmla="*/ 426852 h 5716242"/>
              <a:gd name="connsiteX39" fmla="*/ 6108726 w 6592457"/>
              <a:gd name="connsiteY39" fmla="*/ 619752 h 5716242"/>
              <a:gd name="connsiteX40" fmla="*/ 6494541 w 6592457"/>
              <a:gd name="connsiteY40" fmla="*/ 1005552 h 5716242"/>
              <a:gd name="connsiteX41" fmla="*/ 6590994 w 6592457"/>
              <a:gd name="connsiteY41" fmla="*/ 1343127 h 5716242"/>
              <a:gd name="connsiteX42" fmla="*/ 6446314 w 6592457"/>
              <a:gd name="connsiteY42" fmla="*/ 1688740 h 5716242"/>
              <a:gd name="connsiteX43" fmla="*/ 5988159 w 6592457"/>
              <a:gd name="connsiteY43" fmla="*/ 2098652 h 5716242"/>
              <a:gd name="connsiteX44" fmla="*/ 4838754 w 6592457"/>
              <a:gd name="connsiteY44" fmla="*/ 2484453 h 5716242"/>
              <a:gd name="connsiteX45" fmla="*/ 3584858 w 6592457"/>
              <a:gd name="connsiteY45" fmla="*/ 2621090 h 5716242"/>
              <a:gd name="connsiteX46" fmla="*/ 1896920 w 6592457"/>
              <a:gd name="connsiteY46" fmla="*/ 2452303 h 5716242"/>
              <a:gd name="connsiteX47" fmla="*/ 1028838 w 6592457"/>
              <a:gd name="connsiteY47" fmla="*/ 2066502 h 5716242"/>
              <a:gd name="connsiteX48" fmla="*/ 618910 w 6592457"/>
              <a:gd name="connsiteY48" fmla="*/ 1753040 h 5716242"/>
              <a:gd name="connsiteX49" fmla="*/ 539607 w 6592457"/>
              <a:gd name="connsiteY49" fmla="*/ 1679627 h 5716242"/>
              <a:gd name="connsiteX0" fmla="*/ 0 w 6592457"/>
              <a:gd name="connsiteY0" fmla="*/ 4325041 h 5716242"/>
              <a:gd name="connsiteX1" fmla="*/ 2692662 w 6592457"/>
              <a:gd name="connsiteY1" fmla="*/ 4108028 h 5716242"/>
              <a:gd name="connsiteX2" fmla="*/ 3107674 w 6592457"/>
              <a:gd name="connsiteY2" fmla="*/ 4007565 h 5716242"/>
              <a:gd name="connsiteX3" fmla="*/ 3383913 w 6592457"/>
              <a:gd name="connsiteY3" fmla="*/ 3931203 h 5716242"/>
              <a:gd name="connsiteX4" fmla="*/ 3697575 w 6592457"/>
              <a:gd name="connsiteY4" fmla="*/ 3835452 h 5716242"/>
              <a:gd name="connsiteX5" fmla="*/ 3769727 w 6592457"/>
              <a:gd name="connsiteY5" fmla="*/ 3625778 h 5716242"/>
              <a:gd name="connsiteX6" fmla="*/ 3528593 w 6592457"/>
              <a:gd name="connsiteY6" fmla="*/ 3465028 h 5716242"/>
              <a:gd name="connsiteX7" fmla="*/ 3006136 w 6592457"/>
              <a:gd name="connsiteY7" fmla="*/ 3448953 h 5716242"/>
              <a:gd name="connsiteX8" fmla="*/ 2731964 w 6592457"/>
              <a:gd name="connsiteY8" fmla="*/ 3625590 h 5716242"/>
              <a:gd name="connsiteX9" fmla="*/ 2826079 w 6592457"/>
              <a:gd name="connsiteY9" fmla="*/ 3846339 h 5716242"/>
              <a:gd name="connsiteX10" fmla="*/ 3448215 w 6592457"/>
              <a:gd name="connsiteY10" fmla="*/ 4035691 h 5716242"/>
              <a:gd name="connsiteX11" fmla="*/ 3970672 w 6592457"/>
              <a:gd name="connsiteY11" fmla="*/ 4308966 h 5716242"/>
              <a:gd name="connsiteX12" fmla="*/ 4444902 w 6592457"/>
              <a:gd name="connsiteY12" fmla="*/ 4517941 h 5716242"/>
              <a:gd name="connsiteX13" fmla="*/ 4766414 w 6592457"/>
              <a:gd name="connsiteY13" fmla="*/ 4767104 h 5716242"/>
              <a:gd name="connsiteX14" fmla="*/ 4790528 w 6592457"/>
              <a:gd name="connsiteY14" fmla="*/ 5024304 h 5716242"/>
              <a:gd name="connsiteX15" fmla="*/ 4694074 w 6592457"/>
              <a:gd name="connsiteY15" fmla="*/ 5265429 h 5716242"/>
              <a:gd name="connsiteX16" fmla="*/ 4428827 w 6592457"/>
              <a:gd name="connsiteY16" fmla="*/ 5442254 h 5716242"/>
              <a:gd name="connsiteX17" fmla="*/ 3793841 w 6592457"/>
              <a:gd name="connsiteY17" fmla="*/ 5635154 h 5716242"/>
              <a:gd name="connsiteX18" fmla="*/ 2949872 w 6592457"/>
              <a:gd name="connsiteY18" fmla="*/ 5715529 h 5716242"/>
              <a:gd name="connsiteX19" fmla="*/ 2089827 w 6592457"/>
              <a:gd name="connsiteY19" fmla="*/ 5594967 h 5716242"/>
              <a:gd name="connsiteX20" fmla="*/ 1454841 w 6592457"/>
              <a:gd name="connsiteY20" fmla="*/ 5297579 h 5716242"/>
              <a:gd name="connsiteX21" fmla="*/ 1302123 w 6592457"/>
              <a:gd name="connsiteY21" fmla="*/ 4943929 h 5716242"/>
              <a:gd name="connsiteX22" fmla="*/ 1446804 w 6592457"/>
              <a:gd name="connsiteY22" fmla="*/ 4654579 h 5716242"/>
              <a:gd name="connsiteX23" fmla="*/ 1712051 w 6592457"/>
              <a:gd name="connsiteY23" fmla="*/ 4501866 h 5716242"/>
              <a:gd name="connsiteX24" fmla="*/ 2025525 w 6592457"/>
              <a:gd name="connsiteY24" fmla="*/ 4349154 h 5716242"/>
              <a:gd name="connsiteX25" fmla="*/ 2347037 w 6592457"/>
              <a:gd name="connsiteY25" fmla="*/ 4059803 h 5716242"/>
              <a:gd name="connsiteX26" fmla="*/ 2338999 w 6592457"/>
              <a:gd name="connsiteY26" fmla="*/ 3674003 h 5716242"/>
              <a:gd name="connsiteX27" fmla="*/ 1888882 w 6592457"/>
              <a:gd name="connsiteY27" fmla="*/ 3215865 h 5716242"/>
              <a:gd name="connsiteX28" fmla="*/ 1253896 w 6592457"/>
              <a:gd name="connsiteY28" fmla="*/ 2830065 h 5716242"/>
              <a:gd name="connsiteX29" fmla="*/ 771629 w 6592457"/>
              <a:gd name="connsiteY29" fmla="*/ 2090615 h 5716242"/>
              <a:gd name="connsiteX30" fmla="*/ 498343 w 6592457"/>
              <a:gd name="connsiteY30" fmla="*/ 1583177 h 5716242"/>
              <a:gd name="connsiteX31" fmla="*/ 482268 w 6592457"/>
              <a:gd name="connsiteY31" fmla="*/ 1085927 h 5716242"/>
              <a:gd name="connsiteX32" fmla="*/ 634986 w 6592457"/>
              <a:gd name="connsiteY32" fmla="*/ 852839 h 5716242"/>
              <a:gd name="connsiteX33" fmla="*/ 1310161 w 6592457"/>
              <a:gd name="connsiteY33" fmla="*/ 394702 h 5716242"/>
              <a:gd name="connsiteX34" fmla="*/ 2379188 w 6592457"/>
              <a:gd name="connsiteY34" fmla="*/ 97314 h 5716242"/>
              <a:gd name="connsiteX35" fmla="*/ 3150817 w 6592457"/>
              <a:gd name="connsiteY35" fmla="*/ 864 h 5716242"/>
              <a:gd name="connsiteX36" fmla="*/ 4348449 w 6592457"/>
              <a:gd name="connsiteY36" fmla="*/ 57127 h 5716242"/>
              <a:gd name="connsiteX37" fmla="*/ 5039699 w 6592457"/>
              <a:gd name="connsiteY37" fmla="*/ 177689 h 5716242"/>
              <a:gd name="connsiteX38" fmla="*/ 5811328 w 6592457"/>
              <a:gd name="connsiteY38" fmla="*/ 426852 h 5716242"/>
              <a:gd name="connsiteX39" fmla="*/ 6108726 w 6592457"/>
              <a:gd name="connsiteY39" fmla="*/ 619752 h 5716242"/>
              <a:gd name="connsiteX40" fmla="*/ 6494541 w 6592457"/>
              <a:gd name="connsiteY40" fmla="*/ 1005552 h 5716242"/>
              <a:gd name="connsiteX41" fmla="*/ 6590994 w 6592457"/>
              <a:gd name="connsiteY41" fmla="*/ 1343127 h 5716242"/>
              <a:gd name="connsiteX42" fmla="*/ 6446314 w 6592457"/>
              <a:gd name="connsiteY42" fmla="*/ 1688740 h 5716242"/>
              <a:gd name="connsiteX43" fmla="*/ 5988159 w 6592457"/>
              <a:gd name="connsiteY43" fmla="*/ 2098652 h 5716242"/>
              <a:gd name="connsiteX44" fmla="*/ 4838754 w 6592457"/>
              <a:gd name="connsiteY44" fmla="*/ 2484453 h 5716242"/>
              <a:gd name="connsiteX45" fmla="*/ 3584858 w 6592457"/>
              <a:gd name="connsiteY45" fmla="*/ 2621090 h 5716242"/>
              <a:gd name="connsiteX46" fmla="*/ 1896920 w 6592457"/>
              <a:gd name="connsiteY46" fmla="*/ 2452303 h 5716242"/>
              <a:gd name="connsiteX47" fmla="*/ 1028838 w 6592457"/>
              <a:gd name="connsiteY47" fmla="*/ 2066502 h 5716242"/>
              <a:gd name="connsiteX48" fmla="*/ 618910 w 6592457"/>
              <a:gd name="connsiteY48" fmla="*/ 1753040 h 5716242"/>
              <a:gd name="connsiteX49" fmla="*/ 539607 w 6592457"/>
              <a:gd name="connsiteY49" fmla="*/ 1679627 h 5716242"/>
              <a:gd name="connsiteX0" fmla="*/ 0 w 6592457"/>
              <a:gd name="connsiteY0" fmla="*/ 4325041 h 5716242"/>
              <a:gd name="connsiteX1" fmla="*/ 1233658 w 6592457"/>
              <a:gd name="connsiteY1" fmla="*/ 4209734 h 5716242"/>
              <a:gd name="connsiteX2" fmla="*/ 2692662 w 6592457"/>
              <a:gd name="connsiteY2" fmla="*/ 4108028 h 5716242"/>
              <a:gd name="connsiteX3" fmla="*/ 3107674 w 6592457"/>
              <a:gd name="connsiteY3" fmla="*/ 4007565 h 5716242"/>
              <a:gd name="connsiteX4" fmla="*/ 3383913 w 6592457"/>
              <a:gd name="connsiteY4" fmla="*/ 3931203 h 5716242"/>
              <a:gd name="connsiteX5" fmla="*/ 3697575 w 6592457"/>
              <a:gd name="connsiteY5" fmla="*/ 3835452 h 5716242"/>
              <a:gd name="connsiteX6" fmla="*/ 3769727 w 6592457"/>
              <a:gd name="connsiteY6" fmla="*/ 3625778 h 5716242"/>
              <a:gd name="connsiteX7" fmla="*/ 3528593 w 6592457"/>
              <a:gd name="connsiteY7" fmla="*/ 3465028 h 5716242"/>
              <a:gd name="connsiteX8" fmla="*/ 3006136 w 6592457"/>
              <a:gd name="connsiteY8" fmla="*/ 3448953 h 5716242"/>
              <a:gd name="connsiteX9" fmla="*/ 2731964 w 6592457"/>
              <a:gd name="connsiteY9" fmla="*/ 3625590 h 5716242"/>
              <a:gd name="connsiteX10" fmla="*/ 2826079 w 6592457"/>
              <a:gd name="connsiteY10" fmla="*/ 3846339 h 5716242"/>
              <a:gd name="connsiteX11" fmla="*/ 3448215 w 6592457"/>
              <a:gd name="connsiteY11" fmla="*/ 4035691 h 5716242"/>
              <a:gd name="connsiteX12" fmla="*/ 3970672 w 6592457"/>
              <a:gd name="connsiteY12" fmla="*/ 4308966 h 5716242"/>
              <a:gd name="connsiteX13" fmla="*/ 4444902 w 6592457"/>
              <a:gd name="connsiteY13" fmla="*/ 4517941 h 5716242"/>
              <a:gd name="connsiteX14" fmla="*/ 4766414 w 6592457"/>
              <a:gd name="connsiteY14" fmla="*/ 4767104 h 5716242"/>
              <a:gd name="connsiteX15" fmla="*/ 4790528 w 6592457"/>
              <a:gd name="connsiteY15" fmla="*/ 5024304 h 5716242"/>
              <a:gd name="connsiteX16" fmla="*/ 4694074 w 6592457"/>
              <a:gd name="connsiteY16" fmla="*/ 5265429 h 5716242"/>
              <a:gd name="connsiteX17" fmla="*/ 4428827 w 6592457"/>
              <a:gd name="connsiteY17" fmla="*/ 5442254 h 5716242"/>
              <a:gd name="connsiteX18" fmla="*/ 3793841 w 6592457"/>
              <a:gd name="connsiteY18" fmla="*/ 5635154 h 5716242"/>
              <a:gd name="connsiteX19" fmla="*/ 2949872 w 6592457"/>
              <a:gd name="connsiteY19" fmla="*/ 5715529 h 5716242"/>
              <a:gd name="connsiteX20" fmla="*/ 2089827 w 6592457"/>
              <a:gd name="connsiteY20" fmla="*/ 5594967 h 5716242"/>
              <a:gd name="connsiteX21" fmla="*/ 1454841 w 6592457"/>
              <a:gd name="connsiteY21" fmla="*/ 5297579 h 5716242"/>
              <a:gd name="connsiteX22" fmla="*/ 1302123 w 6592457"/>
              <a:gd name="connsiteY22" fmla="*/ 4943929 h 5716242"/>
              <a:gd name="connsiteX23" fmla="*/ 1446804 w 6592457"/>
              <a:gd name="connsiteY23" fmla="*/ 4654579 h 5716242"/>
              <a:gd name="connsiteX24" fmla="*/ 1712051 w 6592457"/>
              <a:gd name="connsiteY24" fmla="*/ 4501866 h 5716242"/>
              <a:gd name="connsiteX25" fmla="*/ 2025525 w 6592457"/>
              <a:gd name="connsiteY25" fmla="*/ 4349154 h 5716242"/>
              <a:gd name="connsiteX26" fmla="*/ 2347037 w 6592457"/>
              <a:gd name="connsiteY26" fmla="*/ 4059803 h 5716242"/>
              <a:gd name="connsiteX27" fmla="*/ 2338999 w 6592457"/>
              <a:gd name="connsiteY27" fmla="*/ 3674003 h 5716242"/>
              <a:gd name="connsiteX28" fmla="*/ 1888882 w 6592457"/>
              <a:gd name="connsiteY28" fmla="*/ 3215865 h 5716242"/>
              <a:gd name="connsiteX29" fmla="*/ 1253896 w 6592457"/>
              <a:gd name="connsiteY29" fmla="*/ 2830065 h 5716242"/>
              <a:gd name="connsiteX30" fmla="*/ 771629 w 6592457"/>
              <a:gd name="connsiteY30" fmla="*/ 2090615 h 5716242"/>
              <a:gd name="connsiteX31" fmla="*/ 498343 w 6592457"/>
              <a:gd name="connsiteY31" fmla="*/ 1583177 h 5716242"/>
              <a:gd name="connsiteX32" fmla="*/ 482268 w 6592457"/>
              <a:gd name="connsiteY32" fmla="*/ 1085927 h 5716242"/>
              <a:gd name="connsiteX33" fmla="*/ 634986 w 6592457"/>
              <a:gd name="connsiteY33" fmla="*/ 852839 h 5716242"/>
              <a:gd name="connsiteX34" fmla="*/ 1310161 w 6592457"/>
              <a:gd name="connsiteY34" fmla="*/ 394702 h 5716242"/>
              <a:gd name="connsiteX35" fmla="*/ 2379188 w 6592457"/>
              <a:gd name="connsiteY35" fmla="*/ 97314 h 5716242"/>
              <a:gd name="connsiteX36" fmla="*/ 3150817 w 6592457"/>
              <a:gd name="connsiteY36" fmla="*/ 864 h 5716242"/>
              <a:gd name="connsiteX37" fmla="*/ 4348449 w 6592457"/>
              <a:gd name="connsiteY37" fmla="*/ 57127 h 5716242"/>
              <a:gd name="connsiteX38" fmla="*/ 5039699 w 6592457"/>
              <a:gd name="connsiteY38" fmla="*/ 177689 h 5716242"/>
              <a:gd name="connsiteX39" fmla="*/ 5811328 w 6592457"/>
              <a:gd name="connsiteY39" fmla="*/ 426852 h 5716242"/>
              <a:gd name="connsiteX40" fmla="*/ 6108726 w 6592457"/>
              <a:gd name="connsiteY40" fmla="*/ 619752 h 5716242"/>
              <a:gd name="connsiteX41" fmla="*/ 6494541 w 6592457"/>
              <a:gd name="connsiteY41" fmla="*/ 1005552 h 5716242"/>
              <a:gd name="connsiteX42" fmla="*/ 6590994 w 6592457"/>
              <a:gd name="connsiteY42" fmla="*/ 1343127 h 5716242"/>
              <a:gd name="connsiteX43" fmla="*/ 6446314 w 6592457"/>
              <a:gd name="connsiteY43" fmla="*/ 1688740 h 5716242"/>
              <a:gd name="connsiteX44" fmla="*/ 5988159 w 6592457"/>
              <a:gd name="connsiteY44" fmla="*/ 2098652 h 5716242"/>
              <a:gd name="connsiteX45" fmla="*/ 4838754 w 6592457"/>
              <a:gd name="connsiteY45" fmla="*/ 2484453 h 5716242"/>
              <a:gd name="connsiteX46" fmla="*/ 3584858 w 6592457"/>
              <a:gd name="connsiteY46" fmla="*/ 2621090 h 5716242"/>
              <a:gd name="connsiteX47" fmla="*/ 1896920 w 6592457"/>
              <a:gd name="connsiteY47" fmla="*/ 2452303 h 5716242"/>
              <a:gd name="connsiteX48" fmla="*/ 1028838 w 6592457"/>
              <a:gd name="connsiteY48" fmla="*/ 2066502 h 5716242"/>
              <a:gd name="connsiteX49" fmla="*/ 618910 w 6592457"/>
              <a:gd name="connsiteY49" fmla="*/ 1753040 h 5716242"/>
              <a:gd name="connsiteX50" fmla="*/ 539607 w 6592457"/>
              <a:gd name="connsiteY50" fmla="*/ 1679627 h 5716242"/>
              <a:gd name="connsiteX0" fmla="*/ 0 w 6608137"/>
              <a:gd name="connsiteY0" fmla="*/ 4129042 h 5716242"/>
              <a:gd name="connsiteX1" fmla="*/ 1249338 w 6608137"/>
              <a:gd name="connsiteY1" fmla="*/ 4209734 h 5716242"/>
              <a:gd name="connsiteX2" fmla="*/ 2708342 w 6608137"/>
              <a:gd name="connsiteY2" fmla="*/ 4108028 h 5716242"/>
              <a:gd name="connsiteX3" fmla="*/ 3123354 w 6608137"/>
              <a:gd name="connsiteY3" fmla="*/ 4007565 h 5716242"/>
              <a:gd name="connsiteX4" fmla="*/ 3399593 w 6608137"/>
              <a:gd name="connsiteY4" fmla="*/ 3931203 h 5716242"/>
              <a:gd name="connsiteX5" fmla="*/ 3713255 w 6608137"/>
              <a:gd name="connsiteY5" fmla="*/ 3835452 h 5716242"/>
              <a:gd name="connsiteX6" fmla="*/ 3785407 w 6608137"/>
              <a:gd name="connsiteY6" fmla="*/ 3625778 h 5716242"/>
              <a:gd name="connsiteX7" fmla="*/ 3544273 w 6608137"/>
              <a:gd name="connsiteY7" fmla="*/ 3465028 h 5716242"/>
              <a:gd name="connsiteX8" fmla="*/ 3021816 w 6608137"/>
              <a:gd name="connsiteY8" fmla="*/ 3448953 h 5716242"/>
              <a:gd name="connsiteX9" fmla="*/ 2747644 w 6608137"/>
              <a:gd name="connsiteY9" fmla="*/ 3625590 h 5716242"/>
              <a:gd name="connsiteX10" fmla="*/ 2841759 w 6608137"/>
              <a:gd name="connsiteY10" fmla="*/ 3846339 h 5716242"/>
              <a:gd name="connsiteX11" fmla="*/ 3463895 w 6608137"/>
              <a:gd name="connsiteY11" fmla="*/ 4035691 h 5716242"/>
              <a:gd name="connsiteX12" fmla="*/ 3986352 w 6608137"/>
              <a:gd name="connsiteY12" fmla="*/ 4308966 h 5716242"/>
              <a:gd name="connsiteX13" fmla="*/ 4460582 w 6608137"/>
              <a:gd name="connsiteY13" fmla="*/ 4517941 h 5716242"/>
              <a:gd name="connsiteX14" fmla="*/ 4782094 w 6608137"/>
              <a:gd name="connsiteY14" fmla="*/ 4767104 h 5716242"/>
              <a:gd name="connsiteX15" fmla="*/ 4806208 w 6608137"/>
              <a:gd name="connsiteY15" fmla="*/ 5024304 h 5716242"/>
              <a:gd name="connsiteX16" fmla="*/ 4709754 w 6608137"/>
              <a:gd name="connsiteY16" fmla="*/ 5265429 h 5716242"/>
              <a:gd name="connsiteX17" fmla="*/ 4444507 w 6608137"/>
              <a:gd name="connsiteY17" fmla="*/ 5442254 h 5716242"/>
              <a:gd name="connsiteX18" fmla="*/ 3809521 w 6608137"/>
              <a:gd name="connsiteY18" fmla="*/ 5635154 h 5716242"/>
              <a:gd name="connsiteX19" fmla="*/ 2965552 w 6608137"/>
              <a:gd name="connsiteY19" fmla="*/ 5715529 h 5716242"/>
              <a:gd name="connsiteX20" fmla="*/ 2105507 w 6608137"/>
              <a:gd name="connsiteY20" fmla="*/ 5594967 h 5716242"/>
              <a:gd name="connsiteX21" fmla="*/ 1470521 w 6608137"/>
              <a:gd name="connsiteY21" fmla="*/ 5297579 h 5716242"/>
              <a:gd name="connsiteX22" fmla="*/ 1317803 w 6608137"/>
              <a:gd name="connsiteY22" fmla="*/ 4943929 h 5716242"/>
              <a:gd name="connsiteX23" fmla="*/ 1462484 w 6608137"/>
              <a:gd name="connsiteY23" fmla="*/ 4654579 h 5716242"/>
              <a:gd name="connsiteX24" fmla="*/ 1727731 w 6608137"/>
              <a:gd name="connsiteY24" fmla="*/ 4501866 h 5716242"/>
              <a:gd name="connsiteX25" fmla="*/ 2041205 w 6608137"/>
              <a:gd name="connsiteY25" fmla="*/ 4349154 h 5716242"/>
              <a:gd name="connsiteX26" fmla="*/ 2362717 w 6608137"/>
              <a:gd name="connsiteY26" fmla="*/ 4059803 h 5716242"/>
              <a:gd name="connsiteX27" fmla="*/ 2354679 w 6608137"/>
              <a:gd name="connsiteY27" fmla="*/ 3674003 h 5716242"/>
              <a:gd name="connsiteX28" fmla="*/ 1904562 w 6608137"/>
              <a:gd name="connsiteY28" fmla="*/ 3215865 h 5716242"/>
              <a:gd name="connsiteX29" fmla="*/ 1269576 w 6608137"/>
              <a:gd name="connsiteY29" fmla="*/ 2830065 h 5716242"/>
              <a:gd name="connsiteX30" fmla="*/ 787309 w 6608137"/>
              <a:gd name="connsiteY30" fmla="*/ 2090615 h 5716242"/>
              <a:gd name="connsiteX31" fmla="*/ 514023 w 6608137"/>
              <a:gd name="connsiteY31" fmla="*/ 1583177 h 5716242"/>
              <a:gd name="connsiteX32" fmla="*/ 497948 w 6608137"/>
              <a:gd name="connsiteY32" fmla="*/ 1085927 h 5716242"/>
              <a:gd name="connsiteX33" fmla="*/ 650666 w 6608137"/>
              <a:gd name="connsiteY33" fmla="*/ 852839 h 5716242"/>
              <a:gd name="connsiteX34" fmla="*/ 1325841 w 6608137"/>
              <a:gd name="connsiteY34" fmla="*/ 394702 h 5716242"/>
              <a:gd name="connsiteX35" fmla="*/ 2394868 w 6608137"/>
              <a:gd name="connsiteY35" fmla="*/ 97314 h 5716242"/>
              <a:gd name="connsiteX36" fmla="*/ 3166497 w 6608137"/>
              <a:gd name="connsiteY36" fmla="*/ 864 h 5716242"/>
              <a:gd name="connsiteX37" fmla="*/ 4364129 w 6608137"/>
              <a:gd name="connsiteY37" fmla="*/ 57127 h 5716242"/>
              <a:gd name="connsiteX38" fmla="*/ 5055379 w 6608137"/>
              <a:gd name="connsiteY38" fmla="*/ 177689 h 5716242"/>
              <a:gd name="connsiteX39" fmla="*/ 5827008 w 6608137"/>
              <a:gd name="connsiteY39" fmla="*/ 426852 h 5716242"/>
              <a:gd name="connsiteX40" fmla="*/ 6124406 w 6608137"/>
              <a:gd name="connsiteY40" fmla="*/ 619752 h 5716242"/>
              <a:gd name="connsiteX41" fmla="*/ 6510221 w 6608137"/>
              <a:gd name="connsiteY41" fmla="*/ 1005552 h 5716242"/>
              <a:gd name="connsiteX42" fmla="*/ 6606674 w 6608137"/>
              <a:gd name="connsiteY42" fmla="*/ 1343127 h 5716242"/>
              <a:gd name="connsiteX43" fmla="*/ 6461994 w 6608137"/>
              <a:gd name="connsiteY43" fmla="*/ 1688740 h 5716242"/>
              <a:gd name="connsiteX44" fmla="*/ 6003839 w 6608137"/>
              <a:gd name="connsiteY44" fmla="*/ 2098652 h 5716242"/>
              <a:gd name="connsiteX45" fmla="*/ 4854434 w 6608137"/>
              <a:gd name="connsiteY45" fmla="*/ 2484453 h 5716242"/>
              <a:gd name="connsiteX46" fmla="*/ 3600538 w 6608137"/>
              <a:gd name="connsiteY46" fmla="*/ 2621090 h 5716242"/>
              <a:gd name="connsiteX47" fmla="*/ 1912600 w 6608137"/>
              <a:gd name="connsiteY47" fmla="*/ 2452303 h 5716242"/>
              <a:gd name="connsiteX48" fmla="*/ 1044518 w 6608137"/>
              <a:gd name="connsiteY48" fmla="*/ 2066502 h 5716242"/>
              <a:gd name="connsiteX49" fmla="*/ 634590 w 6608137"/>
              <a:gd name="connsiteY49" fmla="*/ 1753040 h 5716242"/>
              <a:gd name="connsiteX50" fmla="*/ 555287 w 6608137"/>
              <a:gd name="connsiteY50" fmla="*/ 1679627 h 5716242"/>
              <a:gd name="connsiteX0" fmla="*/ 0 w 6608137"/>
              <a:gd name="connsiteY0" fmla="*/ 4129042 h 5716242"/>
              <a:gd name="connsiteX1" fmla="*/ 1249338 w 6608137"/>
              <a:gd name="connsiteY1" fmla="*/ 4209734 h 5716242"/>
              <a:gd name="connsiteX2" fmla="*/ 2708342 w 6608137"/>
              <a:gd name="connsiteY2" fmla="*/ 4108028 h 5716242"/>
              <a:gd name="connsiteX3" fmla="*/ 3123354 w 6608137"/>
              <a:gd name="connsiteY3" fmla="*/ 4007565 h 5716242"/>
              <a:gd name="connsiteX4" fmla="*/ 3399593 w 6608137"/>
              <a:gd name="connsiteY4" fmla="*/ 3931203 h 5716242"/>
              <a:gd name="connsiteX5" fmla="*/ 3713255 w 6608137"/>
              <a:gd name="connsiteY5" fmla="*/ 3835452 h 5716242"/>
              <a:gd name="connsiteX6" fmla="*/ 3785407 w 6608137"/>
              <a:gd name="connsiteY6" fmla="*/ 3625778 h 5716242"/>
              <a:gd name="connsiteX7" fmla="*/ 3544273 w 6608137"/>
              <a:gd name="connsiteY7" fmla="*/ 3465028 h 5716242"/>
              <a:gd name="connsiteX8" fmla="*/ 3021816 w 6608137"/>
              <a:gd name="connsiteY8" fmla="*/ 3448953 h 5716242"/>
              <a:gd name="connsiteX9" fmla="*/ 2747644 w 6608137"/>
              <a:gd name="connsiteY9" fmla="*/ 3625590 h 5716242"/>
              <a:gd name="connsiteX10" fmla="*/ 2841759 w 6608137"/>
              <a:gd name="connsiteY10" fmla="*/ 3846339 h 5716242"/>
              <a:gd name="connsiteX11" fmla="*/ 3463895 w 6608137"/>
              <a:gd name="connsiteY11" fmla="*/ 4035691 h 5716242"/>
              <a:gd name="connsiteX12" fmla="*/ 3986352 w 6608137"/>
              <a:gd name="connsiteY12" fmla="*/ 4308966 h 5716242"/>
              <a:gd name="connsiteX13" fmla="*/ 4460582 w 6608137"/>
              <a:gd name="connsiteY13" fmla="*/ 4517941 h 5716242"/>
              <a:gd name="connsiteX14" fmla="*/ 4782094 w 6608137"/>
              <a:gd name="connsiteY14" fmla="*/ 4767104 h 5716242"/>
              <a:gd name="connsiteX15" fmla="*/ 4806208 w 6608137"/>
              <a:gd name="connsiteY15" fmla="*/ 5024304 h 5716242"/>
              <a:gd name="connsiteX16" fmla="*/ 4709754 w 6608137"/>
              <a:gd name="connsiteY16" fmla="*/ 5265429 h 5716242"/>
              <a:gd name="connsiteX17" fmla="*/ 4444507 w 6608137"/>
              <a:gd name="connsiteY17" fmla="*/ 5442254 h 5716242"/>
              <a:gd name="connsiteX18" fmla="*/ 3809521 w 6608137"/>
              <a:gd name="connsiteY18" fmla="*/ 5635154 h 5716242"/>
              <a:gd name="connsiteX19" fmla="*/ 2965552 w 6608137"/>
              <a:gd name="connsiteY19" fmla="*/ 5715529 h 5716242"/>
              <a:gd name="connsiteX20" fmla="*/ 2105507 w 6608137"/>
              <a:gd name="connsiteY20" fmla="*/ 5594967 h 5716242"/>
              <a:gd name="connsiteX21" fmla="*/ 1470521 w 6608137"/>
              <a:gd name="connsiteY21" fmla="*/ 5297579 h 5716242"/>
              <a:gd name="connsiteX22" fmla="*/ 1317803 w 6608137"/>
              <a:gd name="connsiteY22" fmla="*/ 4943929 h 5716242"/>
              <a:gd name="connsiteX23" fmla="*/ 1462484 w 6608137"/>
              <a:gd name="connsiteY23" fmla="*/ 4654579 h 5716242"/>
              <a:gd name="connsiteX24" fmla="*/ 1727731 w 6608137"/>
              <a:gd name="connsiteY24" fmla="*/ 4501866 h 5716242"/>
              <a:gd name="connsiteX25" fmla="*/ 2041205 w 6608137"/>
              <a:gd name="connsiteY25" fmla="*/ 4349154 h 5716242"/>
              <a:gd name="connsiteX26" fmla="*/ 2362717 w 6608137"/>
              <a:gd name="connsiteY26" fmla="*/ 4059803 h 5716242"/>
              <a:gd name="connsiteX27" fmla="*/ 2354679 w 6608137"/>
              <a:gd name="connsiteY27" fmla="*/ 3674003 h 5716242"/>
              <a:gd name="connsiteX28" fmla="*/ 1904562 w 6608137"/>
              <a:gd name="connsiteY28" fmla="*/ 3215865 h 5716242"/>
              <a:gd name="connsiteX29" fmla="*/ 1269576 w 6608137"/>
              <a:gd name="connsiteY29" fmla="*/ 2830065 h 5716242"/>
              <a:gd name="connsiteX30" fmla="*/ 787309 w 6608137"/>
              <a:gd name="connsiteY30" fmla="*/ 2090615 h 5716242"/>
              <a:gd name="connsiteX31" fmla="*/ 514023 w 6608137"/>
              <a:gd name="connsiteY31" fmla="*/ 1583177 h 5716242"/>
              <a:gd name="connsiteX32" fmla="*/ 497948 w 6608137"/>
              <a:gd name="connsiteY32" fmla="*/ 1085927 h 5716242"/>
              <a:gd name="connsiteX33" fmla="*/ 650666 w 6608137"/>
              <a:gd name="connsiteY33" fmla="*/ 852839 h 5716242"/>
              <a:gd name="connsiteX34" fmla="*/ 1325841 w 6608137"/>
              <a:gd name="connsiteY34" fmla="*/ 394702 h 5716242"/>
              <a:gd name="connsiteX35" fmla="*/ 2394868 w 6608137"/>
              <a:gd name="connsiteY35" fmla="*/ 97314 h 5716242"/>
              <a:gd name="connsiteX36" fmla="*/ 3166497 w 6608137"/>
              <a:gd name="connsiteY36" fmla="*/ 864 h 5716242"/>
              <a:gd name="connsiteX37" fmla="*/ 4364129 w 6608137"/>
              <a:gd name="connsiteY37" fmla="*/ 57127 h 5716242"/>
              <a:gd name="connsiteX38" fmla="*/ 5055379 w 6608137"/>
              <a:gd name="connsiteY38" fmla="*/ 177689 h 5716242"/>
              <a:gd name="connsiteX39" fmla="*/ 5827008 w 6608137"/>
              <a:gd name="connsiteY39" fmla="*/ 426852 h 5716242"/>
              <a:gd name="connsiteX40" fmla="*/ 6124406 w 6608137"/>
              <a:gd name="connsiteY40" fmla="*/ 619752 h 5716242"/>
              <a:gd name="connsiteX41" fmla="*/ 6510221 w 6608137"/>
              <a:gd name="connsiteY41" fmla="*/ 1005552 h 5716242"/>
              <a:gd name="connsiteX42" fmla="*/ 6606674 w 6608137"/>
              <a:gd name="connsiteY42" fmla="*/ 1343127 h 5716242"/>
              <a:gd name="connsiteX43" fmla="*/ 6461994 w 6608137"/>
              <a:gd name="connsiteY43" fmla="*/ 1688740 h 5716242"/>
              <a:gd name="connsiteX44" fmla="*/ 6003839 w 6608137"/>
              <a:gd name="connsiteY44" fmla="*/ 2098652 h 5716242"/>
              <a:gd name="connsiteX45" fmla="*/ 4854434 w 6608137"/>
              <a:gd name="connsiteY45" fmla="*/ 2484453 h 5716242"/>
              <a:gd name="connsiteX46" fmla="*/ 3600538 w 6608137"/>
              <a:gd name="connsiteY46" fmla="*/ 2621090 h 5716242"/>
              <a:gd name="connsiteX47" fmla="*/ 1912600 w 6608137"/>
              <a:gd name="connsiteY47" fmla="*/ 2452303 h 5716242"/>
              <a:gd name="connsiteX48" fmla="*/ 1044518 w 6608137"/>
              <a:gd name="connsiteY48" fmla="*/ 2066502 h 5716242"/>
              <a:gd name="connsiteX49" fmla="*/ 634590 w 6608137"/>
              <a:gd name="connsiteY49" fmla="*/ 1753040 h 5716242"/>
              <a:gd name="connsiteX50" fmla="*/ 555287 w 6608137"/>
              <a:gd name="connsiteY50" fmla="*/ 1679627 h 5716242"/>
              <a:gd name="connsiteX0" fmla="*/ 0 w 6608137"/>
              <a:gd name="connsiteY0" fmla="*/ 4129042 h 5716242"/>
              <a:gd name="connsiteX1" fmla="*/ 1249338 w 6608137"/>
              <a:gd name="connsiteY1" fmla="*/ 4084295 h 5716242"/>
              <a:gd name="connsiteX2" fmla="*/ 2708342 w 6608137"/>
              <a:gd name="connsiteY2" fmla="*/ 4108028 h 5716242"/>
              <a:gd name="connsiteX3" fmla="*/ 3123354 w 6608137"/>
              <a:gd name="connsiteY3" fmla="*/ 4007565 h 5716242"/>
              <a:gd name="connsiteX4" fmla="*/ 3399593 w 6608137"/>
              <a:gd name="connsiteY4" fmla="*/ 3931203 h 5716242"/>
              <a:gd name="connsiteX5" fmla="*/ 3713255 w 6608137"/>
              <a:gd name="connsiteY5" fmla="*/ 3835452 h 5716242"/>
              <a:gd name="connsiteX6" fmla="*/ 3785407 w 6608137"/>
              <a:gd name="connsiteY6" fmla="*/ 3625778 h 5716242"/>
              <a:gd name="connsiteX7" fmla="*/ 3544273 w 6608137"/>
              <a:gd name="connsiteY7" fmla="*/ 3465028 h 5716242"/>
              <a:gd name="connsiteX8" fmla="*/ 3021816 w 6608137"/>
              <a:gd name="connsiteY8" fmla="*/ 3448953 h 5716242"/>
              <a:gd name="connsiteX9" fmla="*/ 2747644 w 6608137"/>
              <a:gd name="connsiteY9" fmla="*/ 3625590 h 5716242"/>
              <a:gd name="connsiteX10" fmla="*/ 2841759 w 6608137"/>
              <a:gd name="connsiteY10" fmla="*/ 3846339 h 5716242"/>
              <a:gd name="connsiteX11" fmla="*/ 3463895 w 6608137"/>
              <a:gd name="connsiteY11" fmla="*/ 4035691 h 5716242"/>
              <a:gd name="connsiteX12" fmla="*/ 3986352 w 6608137"/>
              <a:gd name="connsiteY12" fmla="*/ 4308966 h 5716242"/>
              <a:gd name="connsiteX13" fmla="*/ 4460582 w 6608137"/>
              <a:gd name="connsiteY13" fmla="*/ 4517941 h 5716242"/>
              <a:gd name="connsiteX14" fmla="*/ 4782094 w 6608137"/>
              <a:gd name="connsiteY14" fmla="*/ 4767104 h 5716242"/>
              <a:gd name="connsiteX15" fmla="*/ 4806208 w 6608137"/>
              <a:gd name="connsiteY15" fmla="*/ 5024304 h 5716242"/>
              <a:gd name="connsiteX16" fmla="*/ 4709754 w 6608137"/>
              <a:gd name="connsiteY16" fmla="*/ 5265429 h 5716242"/>
              <a:gd name="connsiteX17" fmla="*/ 4444507 w 6608137"/>
              <a:gd name="connsiteY17" fmla="*/ 5442254 h 5716242"/>
              <a:gd name="connsiteX18" fmla="*/ 3809521 w 6608137"/>
              <a:gd name="connsiteY18" fmla="*/ 5635154 h 5716242"/>
              <a:gd name="connsiteX19" fmla="*/ 2965552 w 6608137"/>
              <a:gd name="connsiteY19" fmla="*/ 5715529 h 5716242"/>
              <a:gd name="connsiteX20" fmla="*/ 2105507 w 6608137"/>
              <a:gd name="connsiteY20" fmla="*/ 5594967 h 5716242"/>
              <a:gd name="connsiteX21" fmla="*/ 1470521 w 6608137"/>
              <a:gd name="connsiteY21" fmla="*/ 5297579 h 5716242"/>
              <a:gd name="connsiteX22" fmla="*/ 1317803 w 6608137"/>
              <a:gd name="connsiteY22" fmla="*/ 4943929 h 5716242"/>
              <a:gd name="connsiteX23" fmla="*/ 1462484 w 6608137"/>
              <a:gd name="connsiteY23" fmla="*/ 4654579 h 5716242"/>
              <a:gd name="connsiteX24" fmla="*/ 1727731 w 6608137"/>
              <a:gd name="connsiteY24" fmla="*/ 4501866 h 5716242"/>
              <a:gd name="connsiteX25" fmla="*/ 2041205 w 6608137"/>
              <a:gd name="connsiteY25" fmla="*/ 4349154 h 5716242"/>
              <a:gd name="connsiteX26" fmla="*/ 2362717 w 6608137"/>
              <a:gd name="connsiteY26" fmla="*/ 4059803 h 5716242"/>
              <a:gd name="connsiteX27" fmla="*/ 2354679 w 6608137"/>
              <a:gd name="connsiteY27" fmla="*/ 3674003 h 5716242"/>
              <a:gd name="connsiteX28" fmla="*/ 1904562 w 6608137"/>
              <a:gd name="connsiteY28" fmla="*/ 3215865 h 5716242"/>
              <a:gd name="connsiteX29" fmla="*/ 1269576 w 6608137"/>
              <a:gd name="connsiteY29" fmla="*/ 2830065 h 5716242"/>
              <a:gd name="connsiteX30" fmla="*/ 787309 w 6608137"/>
              <a:gd name="connsiteY30" fmla="*/ 2090615 h 5716242"/>
              <a:gd name="connsiteX31" fmla="*/ 514023 w 6608137"/>
              <a:gd name="connsiteY31" fmla="*/ 1583177 h 5716242"/>
              <a:gd name="connsiteX32" fmla="*/ 497948 w 6608137"/>
              <a:gd name="connsiteY32" fmla="*/ 1085927 h 5716242"/>
              <a:gd name="connsiteX33" fmla="*/ 650666 w 6608137"/>
              <a:gd name="connsiteY33" fmla="*/ 852839 h 5716242"/>
              <a:gd name="connsiteX34" fmla="*/ 1325841 w 6608137"/>
              <a:gd name="connsiteY34" fmla="*/ 394702 h 5716242"/>
              <a:gd name="connsiteX35" fmla="*/ 2394868 w 6608137"/>
              <a:gd name="connsiteY35" fmla="*/ 97314 h 5716242"/>
              <a:gd name="connsiteX36" fmla="*/ 3166497 w 6608137"/>
              <a:gd name="connsiteY36" fmla="*/ 864 h 5716242"/>
              <a:gd name="connsiteX37" fmla="*/ 4364129 w 6608137"/>
              <a:gd name="connsiteY37" fmla="*/ 57127 h 5716242"/>
              <a:gd name="connsiteX38" fmla="*/ 5055379 w 6608137"/>
              <a:gd name="connsiteY38" fmla="*/ 177689 h 5716242"/>
              <a:gd name="connsiteX39" fmla="*/ 5827008 w 6608137"/>
              <a:gd name="connsiteY39" fmla="*/ 426852 h 5716242"/>
              <a:gd name="connsiteX40" fmla="*/ 6124406 w 6608137"/>
              <a:gd name="connsiteY40" fmla="*/ 619752 h 5716242"/>
              <a:gd name="connsiteX41" fmla="*/ 6510221 w 6608137"/>
              <a:gd name="connsiteY41" fmla="*/ 1005552 h 5716242"/>
              <a:gd name="connsiteX42" fmla="*/ 6606674 w 6608137"/>
              <a:gd name="connsiteY42" fmla="*/ 1343127 h 5716242"/>
              <a:gd name="connsiteX43" fmla="*/ 6461994 w 6608137"/>
              <a:gd name="connsiteY43" fmla="*/ 1688740 h 5716242"/>
              <a:gd name="connsiteX44" fmla="*/ 6003839 w 6608137"/>
              <a:gd name="connsiteY44" fmla="*/ 2098652 h 5716242"/>
              <a:gd name="connsiteX45" fmla="*/ 4854434 w 6608137"/>
              <a:gd name="connsiteY45" fmla="*/ 2484453 h 5716242"/>
              <a:gd name="connsiteX46" fmla="*/ 3600538 w 6608137"/>
              <a:gd name="connsiteY46" fmla="*/ 2621090 h 5716242"/>
              <a:gd name="connsiteX47" fmla="*/ 1912600 w 6608137"/>
              <a:gd name="connsiteY47" fmla="*/ 2452303 h 5716242"/>
              <a:gd name="connsiteX48" fmla="*/ 1044518 w 6608137"/>
              <a:gd name="connsiteY48" fmla="*/ 2066502 h 5716242"/>
              <a:gd name="connsiteX49" fmla="*/ 634590 w 6608137"/>
              <a:gd name="connsiteY49" fmla="*/ 1753040 h 5716242"/>
              <a:gd name="connsiteX50" fmla="*/ 555287 w 6608137"/>
              <a:gd name="connsiteY50" fmla="*/ 1679627 h 5716242"/>
              <a:gd name="connsiteX0" fmla="*/ 0 w 6608137"/>
              <a:gd name="connsiteY0" fmla="*/ 4129042 h 5716242"/>
              <a:gd name="connsiteX1" fmla="*/ 1249338 w 6608137"/>
              <a:gd name="connsiteY1" fmla="*/ 4084295 h 5716242"/>
              <a:gd name="connsiteX2" fmla="*/ 2708342 w 6608137"/>
              <a:gd name="connsiteY2" fmla="*/ 4108028 h 5716242"/>
              <a:gd name="connsiteX3" fmla="*/ 3123354 w 6608137"/>
              <a:gd name="connsiteY3" fmla="*/ 4007565 h 5716242"/>
              <a:gd name="connsiteX4" fmla="*/ 3399593 w 6608137"/>
              <a:gd name="connsiteY4" fmla="*/ 3931203 h 5716242"/>
              <a:gd name="connsiteX5" fmla="*/ 3713255 w 6608137"/>
              <a:gd name="connsiteY5" fmla="*/ 3835452 h 5716242"/>
              <a:gd name="connsiteX6" fmla="*/ 3785407 w 6608137"/>
              <a:gd name="connsiteY6" fmla="*/ 3625778 h 5716242"/>
              <a:gd name="connsiteX7" fmla="*/ 3544273 w 6608137"/>
              <a:gd name="connsiteY7" fmla="*/ 3465028 h 5716242"/>
              <a:gd name="connsiteX8" fmla="*/ 3021816 w 6608137"/>
              <a:gd name="connsiteY8" fmla="*/ 3448953 h 5716242"/>
              <a:gd name="connsiteX9" fmla="*/ 2747644 w 6608137"/>
              <a:gd name="connsiteY9" fmla="*/ 3625590 h 5716242"/>
              <a:gd name="connsiteX10" fmla="*/ 2841759 w 6608137"/>
              <a:gd name="connsiteY10" fmla="*/ 3846339 h 5716242"/>
              <a:gd name="connsiteX11" fmla="*/ 3463895 w 6608137"/>
              <a:gd name="connsiteY11" fmla="*/ 4035691 h 5716242"/>
              <a:gd name="connsiteX12" fmla="*/ 3986352 w 6608137"/>
              <a:gd name="connsiteY12" fmla="*/ 4308966 h 5716242"/>
              <a:gd name="connsiteX13" fmla="*/ 4460582 w 6608137"/>
              <a:gd name="connsiteY13" fmla="*/ 4517941 h 5716242"/>
              <a:gd name="connsiteX14" fmla="*/ 4782094 w 6608137"/>
              <a:gd name="connsiteY14" fmla="*/ 4767104 h 5716242"/>
              <a:gd name="connsiteX15" fmla="*/ 4806208 w 6608137"/>
              <a:gd name="connsiteY15" fmla="*/ 5024304 h 5716242"/>
              <a:gd name="connsiteX16" fmla="*/ 4709754 w 6608137"/>
              <a:gd name="connsiteY16" fmla="*/ 5265429 h 5716242"/>
              <a:gd name="connsiteX17" fmla="*/ 4444507 w 6608137"/>
              <a:gd name="connsiteY17" fmla="*/ 5442254 h 5716242"/>
              <a:gd name="connsiteX18" fmla="*/ 3809521 w 6608137"/>
              <a:gd name="connsiteY18" fmla="*/ 5635154 h 5716242"/>
              <a:gd name="connsiteX19" fmla="*/ 2965552 w 6608137"/>
              <a:gd name="connsiteY19" fmla="*/ 5715529 h 5716242"/>
              <a:gd name="connsiteX20" fmla="*/ 2105507 w 6608137"/>
              <a:gd name="connsiteY20" fmla="*/ 5594967 h 5716242"/>
              <a:gd name="connsiteX21" fmla="*/ 1470521 w 6608137"/>
              <a:gd name="connsiteY21" fmla="*/ 5297579 h 5716242"/>
              <a:gd name="connsiteX22" fmla="*/ 1317803 w 6608137"/>
              <a:gd name="connsiteY22" fmla="*/ 4943929 h 5716242"/>
              <a:gd name="connsiteX23" fmla="*/ 1462484 w 6608137"/>
              <a:gd name="connsiteY23" fmla="*/ 4654579 h 5716242"/>
              <a:gd name="connsiteX24" fmla="*/ 1727731 w 6608137"/>
              <a:gd name="connsiteY24" fmla="*/ 4501866 h 5716242"/>
              <a:gd name="connsiteX25" fmla="*/ 2041205 w 6608137"/>
              <a:gd name="connsiteY25" fmla="*/ 4349154 h 5716242"/>
              <a:gd name="connsiteX26" fmla="*/ 2362717 w 6608137"/>
              <a:gd name="connsiteY26" fmla="*/ 4059803 h 5716242"/>
              <a:gd name="connsiteX27" fmla="*/ 2354679 w 6608137"/>
              <a:gd name="connsiteY27" fmla="*/ 3674003 h 5716242"/>
              <a:gd name="connsiteX28" fmla="*/ 1904562 w 6608137"/>
              <a:gd name="connsiteY28" fmla="*/ 3215865 h 5716242"/>
              <a:gd name="connsiteX29" fmla="*/ 1269576 w 6608137"/>
              <a:gd name="connsiteY29" fmla="*/ 2830065 h 5716242"/>
              <a:gd name="connsiteX30" fmla="*/ 787309 w 6608137"/>
              <a:gd name="connsiteY30" fmla="*/ 2090615 h 5716242"/>
              <a:gd name="connsiteX31" fmla="*/ 514023 w 6608137"/>
              <a:gd name="connsiteY31" fmla="*/ 1583177 h 5716242"/>
              <a:gd name="connsiteX32" fmla="*/ 497948 w 6608137"/>
              <a:gd name="connsiteY32" fmla="*/ 1085927 h 5716242"/>
              <a:gd name="connsiteX33" fmla="*/ 650666 w 6608137"/>
              <a:gd name="connsiteY33" fmla="*/ 852839 h 5716242"/>
              <a:gd name="connsiteX34" fmla="*/ 1325841 w 6608137"/>
              <a:gd name="connsiteY34" fmla="*/ 394702 h 5716242"/>
              <a:gd name="connsiteX35" fmla="*/ 2394868 w 6608137"/>
              <a:gd name="connsiteY35" fmla="*/ 97314 h 5716242"/>
              <a:gd name="connsiteX36" fmla="*/ 3166497 w 6608137"/>
              <a:gd name="connsiteY36" fmla="*/ 864 h 5716242"/>
              <a:gd name="connsiteX37" fmla="*/ 4364129 w 6608137"/>
              <a:gd name="connsiteY37" fmla="*/ 57127 h 5716242"/>
              <a:gd name="connsiteX38" fmla="*/ 5055379 w 6608137"/>
              <a:gd name="connsiteY38" fmla="*/ 177689 h 5716242"/>
              <a:gd name="connsiteX39" fmla="*/ 5827008 w 6608137"/>
              <a:gd name="connsiteY39" fmla="*/ 426852 h 5716242"/>
              <a:gd name="connsiteX40" fmla="*/ 6124406 w 6608137"/>
              <a:gd name="connsiteY40" fmla="*/ 619752 h 5716242"/>
              <a:gd name="connsiteX41" fmla="*/ 6510221 w 6608137"/>
              <a:gd name="connsiteY41" fmla="*/ 1005552 h 5716242"/>
              <a:gd name="connsiteX42" fmla="*/ 6606674 w 6608137"/>
              <a:gd name="connsiteY42" fmla="*/ 1343127 h 5716242"/>
              <a:gd name="connsiteX43" fmla="*/ 6461994 w 6608137"/>
              <a:gd name="connsiteY43" fmla="*/ 1688740 h 5716242"/>
              <a:gd name="connsiteX44" fmla="*/ 6003839 w 6608137"/>
              <a:gd name="connsiteY44" fmla="*/ 2098652 h 5716242"/>
              <a:gd name="connsiteX45" fmla="*/ 4854434 w 6608137"/>
              <a:gd name="connsiteY45" fmla="*/ 2484453 h 5716242"/>
              <a:gd name="connsiteX46" fmla="*/ 3600538 w 6608137"/>
              <a:gd name="connsiteY46" fmla="*/ 2621090 h 5716242"/>
              <a:gd name="connsiteX47" fmla="*/ 1912600 w 6608137"/>
              <a:gd name="connsiteY47" fmla="*/ 2452303 h 5716242"/>
              <a:gd name="connsiteX48" fmla="*/ 1044518 w 6608137"/>
              <a:gd name="connsiteY48" fmla="*/ 2066502 h 5716242"/>
              <a:gd name="connsiteX49" fmla="*/ 634590 w 6608137"/>
              <a:gd name="connsiteY49" fmla="*/ 1753040 h 5716242"/>
              <a:gd name="connsiteX50" fmla="*/ 555287 w 6608137"/>
              <a:gd name="connsiteY50" fmla="*/ 1679627 h 571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6608137" h="5716242">
                <a:moveTo>
                  <a:pt x="0" y="4129042"/>
                </a:moveTo>
                <a:cubicBezTo>
                  <a:pt x="424285" y="4085380"/>
                  <a:pt x="832892" y="4057398"/>
                  <a:pt x="1249338" y="4084295"/>
                </a:cubicBezTo>
                <a:cubicBezTo>
                  <a:pt x="1727833" y="4170605"/>
                  <a:pt x="2222007" y="4100117"/>
                  <a:pt x="2708342" y="4108028"/>
                </a:cubicBezTo>
                <a:cubicBezTo>
                  <a:pt x="3226288" y="4055115"/>
                  <a:pt x="3008145" y="4037036"/>
                  <a:pt x="3123354" y="4007565"/>
                </a:cubicBezTo>
                <a:cubicBezTo>
                  <a:pt x="3238563" y="3978094"/>
                  <a:pt x="3301276" y="3959888"/>
                  <a:pt x="3399593" y="3931203"/>
                </a:cubicBezTo>
                <a:cubicBezTo>
                  <a:pt x="3497910" y="3902518"/>
                  <a:pt x="3648953" y="3886356"/>
                  <a:pt x="3713255" y="3835452"/>
                </a:cubicBezTo>
                <a:cubicBezTo>
                  <a:pt x="3777557" y="3784548"/>
                  <a:pt x="3813571" y="3687515"/>
                  <a:pt x="3785407" y="3625778"/>
                </a:cubicBezTo>
                <a:cubicBezTo>
                  <a:pt x="3757243" y="3564041"/>
                  <a:pt x="3671538" y="3494499"/>
                  <a:pt x="3544273" y="3465028"/>
                </a:cubicBezTo>
                <a:cubicBezTo>
                  <a:pt x="3417008" y="3435557"/>
                  <a:pt x="3154587" y="3422193"/>
                  <a:pt x="3021816" y="3448953"/>
                </a:cubicBezTo>
                <a:cubicBezTo>
                  <a:pt x="2889045" y="3475713"/>
                  <a:pt x="2777654" y="3559359"/>
                  <a:pt x="2747644" y="3625590"/>
                </a:cubicBezTo>
                <a:cubicBezTo>
                  <a:pt x="2717635" y="3691821"/>
                  <a:pt x="2722384" y="3777989"/>
                  <a:pt x="2841759" y="3846339"/>
                </a:cubicBezTo>
                <a:cubicBezTo>
                  <a:pt x="2961134" y="3914689"/>
                  <a:pt x="3273130" y="3958587"/>
                  <a:pt x="3463895" y="4035691"/>
                </a:cubicBezTo>
                <a:cubicBezTo>
                  <a:pt x="3654660" y="4112795"/>
                  <a:pt x="3820238" y="4228591"/>
                  <a:pt x="3986352" y="4308966"/>
                </a:cubicBezTo>
                <a:cubicBezTo>
                  <a:pt x="4152466" y="4389341"/>
                  <a:pt x="4327958" y="4441585"/>
                  <a:pt x="4460582" y="4517941"/>
                </a:cubicBezTo>
                <a:cubicBezTo>
                  <a:pt x="4593206" y="4594297"/>
                  <a:pt x="4724490" y="4682710"/>
                  <a:pt x="4782094" y="4767104"/>
                </a:cubicBezTo>
                <a:cubicBezTo>
                  <a:pt x="4839698" y="4851498"/>
                  <a:pt x="4818265" y="4941250"/>
                  <a:pt x="4806208" y="5024304"/>
                </a:cubicBezTo>
                <a:cubicBezTo>
                  <a:pt x="4794151" y="5107358"/>
                  <a:pt x="4770037" y="5195771"/>
                  <a:pt x="4709754" y="5265429"/>
                </a:cubicBezTo>
                <a:cubicBezTo>
                  <a:pt x="4649471" y="5335087"/>
                  <a:pt x="4594546" y="5380633"/>
                  <a:pt x="4444507" y="5442254"/>
                </a:cubicBezTo>
                <a:cubicBezTo>
                  <a:pt x="4294468" y="5503875"/>
                  <a:pt x="4056013" y="5589608"/>
                  <a:pt x="3809521" y="5635154"/>
                </a:cubicBezTo>
                <a:cubicBezTo>
                  <a:pt x="3563029" y="5680700"/>
                  <a:pt x="3249554" y="5722227"/>
                  <a:pt x="2965552" y="5715529"/>
                </a:cubicBezTo>
                <a:cubicBezTo>
                  <a:pt x="2681550" y="5708831"/>
                  <a:pt x="2354679" y="5664625"/>
                  <a:pt x="2105507" y="5594967"/>
                </a:cubicBezTo>
                <a:cubicBezTo>
                  <a:pt x="1856335" y="5525309"/>
                  <a:pt x="1601805" y="5406085"/>
                  <a:pt x="1470521" y="5297579"/>
                </a:cubicBezTo>
                <a:cubicBezTo>
                  <a:pt x="1339237" y="5189073"/>
                  <a:pt x="1319143" y="5051096"/>
                  <a:pt x="1317803" y="4943929"/>
                </a:cubicBezTo>
                <a:cubicBezTo>
                  <a:pt x="1316464" y="4836762"/>
                  <a:pt x="1394163" y="4728256"/>
                  <a:pt x="1462484" y="4654579"/>
                </a:cubicBezTo>
                <a:cubicBezTo>
                  <a:pt x="1530805" y="4580902"/>
                  <a:pt x="1631278" y="4552770"/>
                  <a:pt x="1727731" y="4501866"/>
                </a:cubicBezTo>
                <a:cubicBezTo>
                  <a:pt x="1824184" y="4450962"/>
                  <a:pt x="1935374" y="4422831"/>
                  <a:pt x="2041205" y="4349154"/>
                </a:cubicBezTo>
                <a:cubicBezTo>
                  <a:pt x="2147036" y="4275477"/>
                  <a:pt x="2310471" y="4172328"/>
                  <a:pt x="2362717" y="4059803"/>
                </a:cubicBezTo>
                <a:cubicBezTo>
                  <a:pt x="2414963" y="3947278"/>
                  <a:pt x="2431038" y="3814659"/>
                  <a:pt x="2354679" y="3674003"/>
                </a:cubicBezTo>
                <a:cubicBezTo>
                  <a:pt x="2278320" y="3533347"/>
                  <a:pt x="2085412" y="3356521"/>
                  <a:pt x="1904562" y="3215865"/>
                </a:cubicBezTo>
                <a:cubicBezTo>
                  <a:pt x="1723712" y="3075209"/>
                  <a:pt x="1455785" y="3017607"/>
                  <a:pt x="1269576" y="2830065"/>
                </a:cubicBezTo>
                <a:cubicBezTo>
                  <a:pt x="1083367" y="2642523"/>
                  <a:pt x="913235" y="2298430"/>
                  <a:pt x="787309" y="2090615"/>
                </a:cubicBezTo>
                <a:cubicBezTo>
                  <a:pt x="661384" y="1882800"/>
                  <a:pt x="562250" y="1750625"/>
                  <a:pt x="514023" y="1583177"/>
                </a:cubicBezTo>
                <a:cubicBezTo>
                  <a:pt x="465796" y="1415729"/>
                  <a:pt x="475174" y="1207650"/>
                  <a:pt x="497948" y="1085927"/>
                </a:cubicBezTo>
                <a:cubicBezTo>
                  <a:pt x="520722" y="964204"/>
                  <a:pt x="512684" y="968043"/>
                  <a:pt x="650666" y="852839"/>
                </a:cubicBezTo>
                <a:cubicBezTo>
                  <a:pt x="788648" y="737635"/>
                  <a:pt x="1035141" y="520623"/>
                  <a:pt x="1325841" y="394702"/>
                </a:cubicBezTo>
                <a:cubicBezTo>
                  <a:pt x="1616541" y="268781"/>
                  <a:pt x="2088092" y="162954"/>
                  <a:pt x="2394868" y="97314"/>
                </a:cubicBezTo>
                <a:cubicBezTo>
                  <a:pt x="2701644" y="31674"/>
                  <a:pt x="2838287" y="7562"/>
                  <a:pt x="3166497" y="864"/>
                </a:cubicBezTo>
                <a:cubicBezTo>
                  <a:pt x="3494707" y="-5834"/>
                  <a:pt x="4049315" y="27656"/>
                  <a:pt x="4364129" y="57127"/>
                </a:cubicBezTo>
                <a:cubicBezTo>
                  <a:pt x="4678943" y="86598"/>
                  <a:pt x="4811566" y="116068"/>
                  <a:pt x="5055379" y="177689"/>
                </a:cubicBezTo>
                <a:cubicBezTo>
                  <a:pt x="5299192" y="239310"/>
                  <a:pt x="5648837" y="353175"/>
                  <a:pt x="5827008" y="426852"/>
                </a:cubicBezTo>
                <a:cubicBezTo>
                  <a:pt x="6005179" y="500529"/>
                  <a:pt x="6010537" y="523302"/>
                  <a:pt x="6124406" y="619752"/>
                </a:cubicBezTo>
                <a:cubicBezTo>
                  <a:pt x="6238275" y="716202"/>
                  <a:pt x="6429843" y="884989"/>
                  <a:pt x="6510221" y="1005552"/>
                </a:cubicBezTo>
                <a:cubicBezTo>
                  <a:pt x="6590599" y="1126114"/>
                  <a:pt x="6614712" y="1229262"/>
                  <a:pt x="6606674" y="1343127"/>
                </a:cubicBezTo>
                <a:cubicBezTo>
                  <a:pt x="6598636" y="1456992"/>
                  <a:pt x="6562466" y="1562819"/>
                  <a:pt x="6461994" y="1688740"/>
                </a:cubicBezTo>
                <a:cubicBezTo>
                  <a:pt x="6361522" y="1814661"/>
                  <a:pt x="6271766" y="1966033"/>
                  <a:pt x="6003839" y="2098652"/>
                </a:cubicBezTo>
                <a:cubicBezTo>
                  <a:pt x="5735912" y="2231271"/>
                  <a:pt x="5254984" y="2397380"/>
                  <a:pt x="4854434" y="2484453"/>
                </a:cubicBezTo>
                <a:cubicBezTo>
                  <a:pt x="4453884" y="2571526"/>
                  <a:pt x="4090844" y="2626448"/>
                  <a:pt x="3600538" y="2621090"/>
                </a:cubicBezTo>
                <a:cubicBezTo>
                  <a:pt x="3110232" y="2615732"/>
                  <a:pt x="2338603" y="2544734"/>
                  <a:pt x="1912600" y="2452303"/>
                </a:cubicBezTo>
                <a:cubicBezTo>
                  <a:pt x="1486597" y="2359872"/>
                  <a:pt x="1257520" y="2183046"/>
                  <a:pt x="1044518" y="2066502"/>
                </a:cubicBezTo>
                <a:cubicBezTo>
                  <a:pt x="831516" y="1949958"/>
                  <a:pt x="716128" y="1817519"/>
                  <a:pt x="634590" y="1753040"/>
                </a:cubicBezTo>
                <a:cubicBezTo>
                  <a:pt x="553052" y="1688561"/>
                  <a:pt x="576721" y="1709098"/>
                  <a:pt x="555287" y="1679627"/>
                </a:cubicBezTo>
              </a:path>
            </a:pathLst>
          </a:custGeom>
          <a:ln w="539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3222713" y="4262807"/>
            <a:ext cx="1916856" cy="110497"/>
          </a:xfrm>
          <a:custGeom>
            <a:avLst/>
            <a:gdLst>
              <a:gd name="connsiteX0" fmla="*/ 0 w 1916856"/>
              <a:gd name="connsiteY0" fmla="*/ 110497 h 110497"/>
              <a:gd name="connsiteX1" fmla="*/ 455254 w 1916856"/>
              <a:gd name="connsiteY1" fmla="*/ 26626 h 110497"/>
              <a:gd name="connsiteX2" fmla="*/ 491195 w 1916856"/>
              <a:gd name="connsiteY2" fmla="*/ 14644 h 110497"/>
              <a:gd name="connsiteX3" fmla="*/ 730802 w 1916856"/>
              <a:gd name="connsiteY3" fmla="*/ 2662 h 110497"/>
              <a:gd name="connsiteX4" fmla="*/ 1102192 w 1916856"/>
              <a:gd name="connsiteY4" fmla="*/ 2662 h 110497"/>
              <a:gd name="connsiteX5" fmla="*/ 1365760 w 1916856"/>
              <a:gd name="connsiteY5" fmla="*/ 2662 h 110497"/>
              <a:gd name="connsiteX6" fmla="*/ 1713190 w 1916856"/>
              <a:gd name="connsiteY6" fmla="*/ 38607 h 110497"/>
              <a:gd name="connsiteX7" fmla="*/ 1916856 w 1916856"/>
              <a:gd name="connsiteY7" fmla="*/ 86534 h 110497"/>
              <a:gd name="connsiteX8" fmla="*/ 1916856 w 1916856"/>
              <a:gd name="connsiteY8" fmla="*/ 86534 h 110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6856" h="110497">
                <a:moveTo>
                  <a:pt x="0" y="110497"/>
                </a:moveTo>
                <a:lnTo>
                  <a:pt x="455254" y="26626"/>
                </a:lnTo>
                <a:cubicBezTo>
                  <a:pt x="537120" y="10650"/>
                  <a:pt x="445270" y="18638"/>
                  <a:pt x="491195" y="14644"/>
                </a:cubicBezTo>
                <a:cubicBezTo>
                  <a:pt x="537120" y="10650"/>
                  <a:pt x="628969" y="4659"/>
                  <a:pt x="730802" y="2662"/>
                </a:cubicBezTo>
                <a:cubicBezTo>
                  <a:pt x="832635" y="665"/>
                  <a:pt x="1102192" y="2662"/>
                  <a:pt x="1102192" y="2662"/>
                </a:cubicBezTo>
                <a:cubicBezTo>
                  <a:pt x="1208018" y="2662"/>
                  <a:pt x="1263927" y="-3329"/>
                  <a:pt x="1365760" y="2662"/>
                </a:cubicBezTo>
                <a:cubicBezTo>
                  <a:pt x="1467593" y="8653"/>
                  <a:pt x="1621341" y="24628"/>
                  <a:pt x="1713190" y="38607"/>
                </a:cubicBezTo>
                <a:cubicBezTo>
                  <a:pt x="1805039" y="52586"/>
                  <a:pt x="1916856" y="86534"/>
                  <a:pt x="1916856" y="86534"/>
                </a:cubicBezTo>
                <a:lnTo>
                  <a:pt x="1916856" y="86534"/>
                </a:lnTo>
              </a:path>
            </a:pathLst>
          </a:custGeom>
          <a:ln w="539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066800" y="4212320"/>
            <a:ext cx="838200" cy="228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2" name="Rounded Rectangle 11"/>
          <p:cNvSpPr/>
          <p:nvPr/>
        </p:nvSpPr>
        <p:spPr>
          <a:xfrm>
            <a:off x="3733800" y="2819400"/>
            <a:ext cx="31242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BOOSTER</a:t>
            </a:r>
            <a:r>
              <a:rPr lang="en-US" dirty="0" smtClean="0"/>
              <a:t>: </a:t>
            </a:r>
            <a:r>
              <a:rPr lang="en-US" dirty="0" smtClean="0"/>
              <a:t>160 MeV to 2.0 </a:t>
            </a:r>
            <a:r>
              <a:rPr lang="en-US" dirty="0" err="1" smtClean="0"/>
              <a:t>GeV</a:t>
            </a:r>
            <a:endParaRPr lang="en-US" dirty="0" smtClean="0"/>
          </a:p>
        </p:txBody>
      </p:sp>
      <p:sp>
        <p:nvSpPr>
          <p:cNvPr id="13" name="Rounded Rectangle 12"/>
          <p:cNvSpPr/>
          <p:nvPr/>
        </p:nvSpPr>
        <p:spPr>
          <a:xfrm>
            <a:off x="3200400" y="4800600"/>
            <a:ext cx="22098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PS: 2 </a:t>
            </a:r>
            <a:r>
              <a:rPr lang="en-US" dirty="0" err="1" smtClean="0"/>
              <a:t>GeV</a:t>
            </a:r>
            <a:r>
              <a:rPr lang="en-US" dirty="0" smtClean="0"/>
              <a:t> to 26 </a:t>
            </a:r>
            <a:r>
              <a:rPr lang="en-US" dirty="0" err="1" smtClean="0"/>
              <a:t>GeV</a:t>
            </a:r>
            <a:endParaRPr lang="en-US" dirty="0" smtClean="0"/>
          </a:p>
        </p:txBody>
      </p:sp>
      <p:sp>
        <p:nvSpPr>
          <p:cNvPr id="14" name="Rounded Rectangle 13"/>
          <p:cNvSpPr/>
          <p:nvPr/>
        </p:nvSpPr>
        <p:spPr>
          <a:xfrm>
            <a:off x="806840" y="3473840"/>
            <a:ext cx="2362200" cy="6096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LINAC4: H- at 160 MeV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019800" y="5410200"/>
            <a:ext cx="1676400" cy="9144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6" name="Rounded Rectangle 15"/>
          <p:cNvSpPr/>
          <p:nvPr/>
        </p:nvSpPr>
        <p:spPr>
          <a:xfrm>
            <a:off x="7010400" y="2438400"/>
            <a:ext cx="1676400" cy="28194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31682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370555"/>
              </p:ext>
            </p:extLst>
          </p:nvPr>
        </p:nvGraphicFramePr>
        <p:xfrm>
          <a:off x="533400" y="1674230"/>
          <a:ext cx="8229600" cy="4328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71600"/>
                <a:gridCol w="6858000"/>
              </a:tblGrid>
              <a:tr h="6914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Linac4 in</a:t>
                      </a:r>
                      <a:r>
                        <a:rPr lang="en-US" baseline="0" dirty="0" smtClean="0"/>
                        <a:t> for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Linac2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US" sz="2000" b="1" baseline="3000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 injection into PSB at 160 MeV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dirty="0" smtClean="0"/>
                        <a:t>Expected double brightness for LHC beams out of the PSB</a:t>
                      </a:r>
                    </a:p>
                  </a:txBody>
                  <a:tcPr/>
                </a:tc>
              </a:tr>
              <a:tr h="987811">
                <a:tc>
                  <a:txBody>
                    <a:bodyPr/>
                    <a:lstStyle/>
                    <a:p>
                      <a:r>
                        <a:rPr lang="en-US" dirty="0" smtClean="0"/>
                        <a:t>Booster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Increase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</a:rPr>
                        <a:t> energy to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2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GeV</a:t>
                      </a:r>
                      <a:endParaRPr lang="en-US" sz="20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dirty="0" smtClean="0"/>
                        <a:t>New (or upgraded</a:t>
                      </a:r>
                      <a:r>
                        <a:rPr lang="en-US" sz="2000" baseline="0" dirty="0" smtClean="0"/>
                        <a:t>) </a:t>
                      </a:r>
                      <a:r>
                        <a:rPr lang="en-US" sz="2000" dirty="0" smtClean="0"/>
                        <a:t>RF system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dirty="0" smtClean="0"/>
                        <a:t>New main power supply</a:t>
                      </a:r>
                    </a:p>
                  </a:txBody>
                  <a:tcPr/>
                </a:tc>
              </a:tr>
              <a:tr h="1284155">
                <a:tc>
                  <a:txBody>
                    <a:bodyPr/>
                    <a:lstStyle/>
                    <a:p>
                      <a:r>
                        <a:rPr lang="en-US" dirty="0" smtClean="0"/>
                        <a:t>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Injection at 2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GeV</a:t>
                      </a:r>
                      <a:endParaRPr lang="en-US" sz="2000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Beam production schemes </a:t>
                      </a:r>
                      <a:r>
                        <a:rPr lang="en-US" sz="2000" dirty="0" smtClean="0"/>
                        <a:t>(e.g.</a:t>
                      </a:r>
                      <a:r>
                        <a:rPr lang="en-US" sz="2000" baseline="0" dirty="0" smtClean="0"/>
                        <a:t> BCMS)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Feedback systems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en-US" sz="20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baseline="0" dirty="0" smtClean="0"/>
                        <a:t>new </a:t>
                      </a:r>
                      <a:r>
                        <a:rPr lang="en-US" sz="2000" dirty="0" smtClean="0"/>
                        <a:t>wide-band longitudinal feedback;</a:t>
                      </a:r>
                      <a:r>
                        <a:rPr lang="en-US" sz="2000" baseline="0" dirty="0" smtClean="0"/>
                        <a:t> t</a:t>
                      </a:r>
                      <a:r>
                        <a:rPr lang="en-US" sz="2000" dirty="0" smtClean="0"/>
                        <a:t>ransverse feedback against head-tail and e-cloud instabilities</a:t>
                      </a:r>
                    </a:p>
                  </a:txBody>
                  <a:tcPr/>
                </a:tc>
              </a:tr>
              <a:tr h="1284155">
                <a:tc>
                  <a:txBody>
                    <a:bodyPr/>
                    <a:lstStyle/>
                    <a:p>
                      <a:r>
                        <a:rPr lang="en-US" dirty="0" smtClean="0"/>
                        <a:t>SPS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Power upgrade of the main 200 MHz RF system </a:t>
                      </a:r>
                      <a:r>
                        <a:rPr lang="en-US" sz="2000" dirty="0" smtClean="0"/>
                        <a:t>(plus double available 800 MHz voltage)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Electron cloud mitigation </a:t>
                      </a:r>
                      <a:r>
                        <a:rPr lang="en-US" sz="2000" dirty="0" smtClean="0"/>
                        <a:t>through a-C coating (baseline) or beam induced scrubbing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62200" y="62484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Many other options </a:t>
            </a:r>
            <a:r>
              <a:rPr lang="en-US" b="1" dirty="0" smtClean="0">
                <a:solidFill>
                  <a:srgbClr val="008000"/>
                </a:solidFill>
              </a:rPr>
              <a:t>plus </a:t>
            </a:r>
            <a:r>
              <a:rPr lang="en-US" b="1" dirty="0" smtClean="0">
                <a:solidFill>
                  <a:srgbClr val="FF6600"/>
                </a:solidFill>
              </a:rPr>
              <a:t>a full ion upgrade program</a:t>
            </a:r>
            <a:endParaRPr lang="en-US" b="1" dirty="0">
              <a:solidFill>
                <a:srgbClr val="FF66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 means to achieve the target HL-LHC proton beam parameters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66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Malika</a:t>
            </a:r>
            <a:r>
              <a:rPr lang="en-US" dirty="0" smtClean="0"/>
              <a:t> </a:t>
            </a:r>
            <a:r>
              <a:rPr lang="en-US" dirty="0" err="1" smtClean="0"/>
              <a:t>Meddahi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923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930971"/>
            <a:ext cx="7772400" cy="828675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2. LOWER beta*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lhc-triple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286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22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1981200"/>
          </a:xfrm>
        </p:spPr>
        <p:txBody>
          <a:bodyPr>
            <a:normAutofit fontScale="77500" lnSpcReduction="20000"/>
          </a:bodyPr>
          <a:lstStyle/>
          <a:p>
            <a:r>
              <a:rPr lang="en-US" sz="3400" dirty="0" smtClean="0"/>
              <a:t>Present LHC triplets: </a:t>
            </a:r>
            <a:r>
              <a:rPr lang="en-US" sz="3400" dirty="0"/>
              <a:t>210 T/m, </a:t>
            </a:r>
            <a:r>
              <a:rPr lang="en-US" sz="3400" dirty="0">
                <a:solidFill>
                  <a:srgbClr val="FF0000"/>
                </a:solidFill>
              </a:rPr>
              <a:t>70 mm coil </a:t>
            </a:r>
            <a:r>
              <a:rPr lang="en-US" sz="3400" dirty="0" smtClean="0">
                <a:solidFill>
                  <a:srgbClr val="FF0000"/>
                </a:solidFill>
              </a:rPr>
              <a:t>aperture</a:t>
            </a:r>
          </a:p>
          <a:p>
            <a:pPr lvl="1"/>
            <a:r>
              <a:rPr lang="en-US" dirty="0" smtClean="0"/>
              <a:t> </a:t>
            </a:r>
            <a:r>
              <a:rPr lang="en-US" dirty="0" smtClean="0"/>
              <a:t>8 </a:t>
            </a:r>
            <a:r>
              <a:rPr lang="en-US" dirty="0"/>
              <a:t>T @ </a:t>
            </a:r>
            <a:r>
              <a:rPr lang="en-US" dirty="0" smtClean="0"/>
              <a:t>coil  - </a:t>
            </a:r>
            <a:r>
              <a:rPr lang="en-US" dirty="0" smtClean="0"/>
              <a:t>approaching </a:t>
            </a:r>
            <a:r>
              <a:rPr lang="en-US" dirty="0" smtClean="0"/>
              <a:t>limit </a:t>
            </a:r>
            <a:r>
              <a:rPr lang="en-US" dirty="0"/>
              <a:t>of </a:t>
            </a:r>
            <a:r>
              <a:rPr lang="en-US" dirty="0" err="1" smtClean="0"/>
              <a:t>NbTi</a:t>
            </a:r>
            <a:endParaRPr lang="en-US" dirty="0" smtClean="0"/>
          </a:p>
          <a:p>
            <a:r>
              <a:rPr lang="en-US" sz="3400" dirty="0" smtClean="0"/>
              <a:t>HL-LHC triplet: </a:t>
            </a:r>
            <a:r>
              <a:rPr lang="en-US" dirty="0" smtClean="0"/>
              <a:t>140 </a:t>
            </a:r>
            <a:r>
              <a:rPr lang="en-US" dirty="0"/>
              <a:t>T/m, </a:t>
            </a:r>
            <a:r>
              <a:rPr lang="en-US" dirty="0">
                <a:solidFill>
                  <a:srgbClr val="FF0000"/>
                </a:solidFill>
              </a:rPr>
              <a:t>150 mm coil aperture</a:t>
            </a:r>
          </a:p>
          <a:p>
            <a:pPr lvl="1"/>
            <a:r>
              <a:rPr lang="en-US" dirty="0" smtClean="0"/>
              <a:t>Around </a:t>
            </a:r>
            <a:r>
              <a:rPr lang="en-US" dirty="0"/>
              <a:t>12 T @ coil  </a:t>
            </a:r>
            <a:endParaRPr lang="en-US" dirty="0" smtClean="0"/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Requires </a:t>
            </a:r>
            <a:r>
              <a:rPr lang="en-US" b="1" dirty="0">
                <a:solidFill>
                  <a:srgbClr val="FF0000"/>
                </a:solidFill>
              </a:rPr>
              <a:t>Nb</a:t>
            </a:r>
            <a:r>
              <a:rPr lang="en-US" b="1" baseline="-25000" dirty="0">
                <a:solidFill>
                  <a:srgbClr val="FF0000"/>
                </a:solidFill>
              </a:rPr>
              <a:t>3</a:t>
            </a:r>
            <a:r>
              <a:rPr lang="en-US" b="1" dirty="0">
                <a:solidFill>
                  <a:srgbClr val="FF0000"/>
                </a:solidFill>
              </a:rPr>
              <a:t>Sn </a:t>
            </a:r>
            <a:r>
              <a:rPr lang="en-US" b="1" dirty="0" smtClean="0">
                <a:solidFill>
                  <a:srgbClr val="FF0000"/>
                </a:solidFill>
              </a:rPr>
              <a:t>technology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57800" y="5077594"/>
            <a:ext cx="3886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25 year development for this new </a:t>
            </a:r>
            <a:r>
              <a:rPr lang="en-US" sz="2400" dirty="0" smtClean="0">
                <a:solidFill>
                  <a:srgbClr val="008000"/>
                </a:solidFill>
              </a:rPr>
              <a:t>magnet technology - </a:t>
            </a:r>
            <a:endParaRPr lang="en-US" sz="2400" dirty="0">
              <a:solidFill>
                <a:srgbClr val="008000"/>
              </a:solidFill>
            </a:endParaRPr>
          </a:p>
          <a:p>
            <a:r>
              <a:rPr lang="en-US" sz="2400" dirty="0">
                <a:solidFill>
                  <a:srgbClr val="008000"/>
                </a:solidFill>
              </a:rPr>
              <a:t>US-</a:t>
            </a:r>
            <a:r>
              <a:rPr lang="en-US" sz="2400" dirty="0" smtClean="0">
                <a:solidFill>
                  <a:srgbClr val="008000"/>
                </a:solidFill>
              </a:rPr>
              <a:t>LARP/CERN </a:t>
            </a:r>
            <a:r>
              <a:rPr lang="en-US" sz="2400" dirty="0">
                <a:solidFill>
                  <a:srgbClr val="008000"/>
                </a:solidFill>
              </a:rPr>
              <a:t>collaboration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4995" y="2971800"/>
            <a:ext cx="5026025" cy="3886200"/>
            <a:chOff x="4154488" y="381000"/>
            <a:chExt cx="5026025" cy="3886200"/>
          </a:xfrm>
        </p:grpSpPr>
        <p:pic>
          <p:nvPicPr>
            <p:cNvPr id="10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4488" y="381000"/>
              <a:ext cx="5026025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5859463" y="838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859463" y="838200"/>
              <a:ext cx="152400" cy="152400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51500" y="468313"/>
              <a:ext cx="596900" cy="369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1.8K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435725" y="838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435725" y="838200"/>
              <a:ext cx="152400" cy="152400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6135688" y="990600"/>
              <a:ext cx="381000" cy="3048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613525" y="968375"/>
              <a:ext cx="838200" cy="40322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927725" y="990600"/>
              <a:ext cx="228600" cy="3048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5219700" y="2781300"/>
              <a:ext cx="2133600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38800" y="2438400"/>
              <a:ext cx="152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5049838" y="492125"/>
              <a:ext cx="1322387" cy="2022475"/>
            </a:xfrm>
            <a:custGeom>
              <a:avLst/>
              <a:gdLst>
                <a:gd name="connsiteX0" fmla="*/ 1321790 w 1321790"/>
                <a:gd name="connsiteY0" fmla="*/ 2021442 h 2021442"/>
                <a:gd name="connsiteX1" fmla="*/ 1244038 w 1321790"/>
                <a:gd name="connsiteY1" fmla="*/ 1308754 h 2021442"/>
                <a:gd name="connsiteX2" fmla="*/ 1036698 w 1321790"/>
                <a:gd name="connsiteY2" fmla="*/ 842268 h 2021442"/>
                <a:gd name="connsiteX3" fmla="*/ 816400 w 1321790"/>
                <a:gd name="connsiteY3" fmla="*/ 609025 h 2021442"/>
                <a:gd name="connsiteX4" fmla="*/ 596101 w 1321790"/>
                <a:gd name="connsiteY4" fmla="*/ 531277 h 2021442"/>
                <a:gd name="connsiteX5" fmla="*/ 349886 w 1321790"/>
                <a:gd name="connsiteY5" fmla="*/ 388739 h 2021442"/>
                <a:gd name="connsiteX6" fmla="*/ 155505 w 1321790"/>
                <a:gd name="connsiteY6" fmla="*/ 207328 h 2021442"/>
                <a:gd name="connsiteX7" fmla="*/ 0 w 1321790"/>
                <a:gd name="connsiteY7" fmla="*/ 0 h 202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1790" h="2021442">
                  <a:moveTo>
                    <a:pt x="1321790" y="2021442"/>
                  </a:moveTo>
                  <a:cubicBezTo>
                    <a:pt x="1306671" y="1763362"/>
                    <a:pt x="1291553" y="1505283"/>
                    <a:pt x="1244038" y="1308754"/>
                  </a:cubicBezTo>
                  <a:cubicBezTo>
                    <a:pt x="1196523" y="1112225"/>
                    <a:pt x="1107971" y="958889"/>
                    <a:pt x="1036698" y="842268"/>
                  </a:cubicBezTo>
                  <a:cubicBezTo>
                    <a:pt x="965425" y="725646"/>
                    <a:pt x="889833" y="660857"/>
                    <a:pt x="816400" y="609025"/>
                  </a:cubicBezTo>
                  <a:cubicBezTo>
                    <a:pt x="742967" y="557193"/>
                    <a:pt x="673853" y="567991"/>
                    <a:pt x="596101" y="531277"/>
                  </a:cubicBezTo>
                  <a:cubicBezTo>
                    <a:pt x="518349" y="494563"/>
                    <a:pt x="423319" y="442730"/>
                    <a:pt x="349886" y="388739"/>
                  </a:cubicBezTo>
                  <a:cubicBezTo>
                    <a:pt x="276453" y="334747"/>
                    <a:pt x="213819" y="272118"/>
                    <a:pt x="155505" y="207328"/>
                  </a:cubicBezTo>
                  <a:lnTo>
                    <a:pt x="0" y="0"/>
                  </a:lnTo>
                </a:path>
              </a:pathLst>
            </a:custGeom>
            <a:ln w="34925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5076825" y="504825"/>
              <a:ext cx="2967038" cy="2695575"/>
            </a:xfrm>
            <a:custGeom>
              <a:avLst/>
              <a:gdLst>
                <a:gd name="connsiteX0" fmla="*/ 2967548 w 2967548"/>
                <a:gd name="connsiteY0" fmla="*/ 2695256 h 2695256"/>
                <a:gd name="connsiteX1" fmla="*/ 2876837 w 2967548"/>
                <a:gd name="connsiteY1" fmla="*/ 2293559 h 2695256"/>
                <a:gd name="connsiteX2" fmla="*/ 2708373 w 2967548"/>
                <a:gd name="connsiteY2" fmla="*/ 1529040 h 2695256"/>
                <a:gd name="connsiteX3" fmla="*/ 2475116 w 2967548"/>
                <a:gd name="connsiteY3" fmla="*/ 971847 h 2695256"/>
                <a:gd name="connsiteX4" fmla="*/ 2241859 w 2967548"/>
                <a:gd name="connsiteY4" fmla="*/ 712688 h 2695256"/>
                <a:gd name="connsiteX5" fmla="*/ 1788304 w 2967548"/>
                <a:gd name="connsiteY5" fmla="*/ 479445 h 2695256"/>
                <a:gd name="connsiteX6" fmla="*/ 1619841 w 2967548"/>
                <a:gd name="connsiteY6" fmla="*/ 440571 h 2695256"/>
                <a:gd name="connsiteX7" fmla="*/ 1088533 w 2967548"/>
                <a:gd name="connsiteY7" fmla="*/ 362823 h 2695256"/>
                <a:gd name="connsiteX8" fmla="*/ 738647 w 2967548"/>
                <a:gd name="connsiteY8" fmla="*/ 285076 h 2695256"/>
                <a:gd name="connsiteX9" fmla="*/ 336927 w 2967548"/>
                <a:gd name="connsiteY9" fmla="*/ 181412 h 2695256"/>
                <a:gd name="connsiteX10" fmla="*/ 0 w 2967548"/>
                <a:gd name="connsiteY10" fmla="*/ 0 h 2695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7548" h="2695256">
                  <a:moveTo>
                    <a:pt x="2967548" y="2695256"/>
                  </a:moveTo>
                  <a:cubicBezTo>
                    <a:pt x="2943790" y="2591592"/>
                    <a:pt x="2920033" y="2487928"/>
                    <a:pt x="2876837" y="2293559"/>
                  </a:cubicBezTo>
                  <a:cubicBezTo>
                    <a:pt x="2833641" y="2099190"/>
                    <a:pt x="2775326" y="1749325"/>
                    <a:pt x="2708373" y="1529040"/>
                  </a:cubicBezTo>
                  <a:cubicBezTo>
                    <a:pt x="2641420" y="1308755"/>
                    <a:pt x="2552868" y="1107906"/>
                    <a:pt x="2475116" y="971847"/>
                  </a:cubicBezTo>
                  <a:cubicBezTo>
                    <a:pt x="2397364" y="835788"/>
                    <a:pt x="2356328" y="794755"/>
                    <a:pt x="2241859" y="712688"/>
                  </a:cubicBezTo>
                  <a:cubicBezTo>
                    <a:pt x="2127390" y="630621"/>
                    <a:pt x="1891974" y="524798"/>
                    <a:pt x="1788304" y="479445"/>
                  </a:cubicBezTo>
                  <a:cubicBezTo>
                    <a:pt x="1684634" y="434092"/>
                    <a:pt x="1736469" y="460008"/>
                    <a:pt x="1619841" y="440571"/>
                  </a:cubicBezTo>
                  <a:cubicBezTo>
                    <a:pt x="1503212" y="421134"/>
                    <a:pt x="1235399" y="388739"/>
                    <a:pt x="1088533" y="362823"/>
                  </a:cubicBezTo>
                  <a:cubicBezTo>
                    <a:pt x="941667" y="336907"/>
                    <a:pt x="863915" y="315311"/>
                    <a:pt x="738647" y="285076"/>
                  </a:cubicBezTo>
                  <a:cubicBezTo>
                    <a:pt x="613379" y="254841"/>
                    <a:pt x="460035" y="228925"/>
                    <a:pt x="336927" y="181412"/>
                  </a:cubicBezTo>
                  <a:lnTo>
                    <a:pt x="0" y="0"/>
                  </a:lnTo>
                </a:path>
              </a:pathLst>
            </a:custGeom>
            <a:ln w="34925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 rot="169541">
              <a:off x="5787582" y="2490114"/>
              <a:ext cx="825082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1472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LHC low-β </a:t>
            </a:r>
            <a:r>
              <a:rPr lang="en-GB" sz="2800" dirty="0" smtClean="0"/>
              <a:t>quads</a:t>
            </a:r>
            <a:r>
              <a:rPr lang="en-GB" sz="2800" dirty="0"/>
              <a:t>: steps </a:t>
            </a:r>
            <a:r>
              <a:rPr lang="en-GB" sz="2800" dirty="0" smtClean="0"/>
              <a:t>in magnet technology from </a:t>
            </a:r>
            <a:r>
              <a:rPr lang="en-GB" sz="2800" dirty="0"/>
              <a:t>LHC toward HL-LHC </a:t>
            </a:r>
          </a:p>
        </p:txBody>
      </p:sp>
      <p:pic>
        <p:nvPicPr>
          <p:cNvPr id="3" name="Content Placeholder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933965"/>
            <a:ext cx="2448216" cy="244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45" y="3808941"/>
            <a:ext cx="2696446" cy="269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331" y="1766139"/>
            <a:ext cx="2040673" cy="204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735" y="1844824"/>
            <a:ext cx="1888153" cy="188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410" y="2370976"/>
            <a:ext cx="20881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b="1" dirty="0" smtClean="0"/>
              <a:t>LHC (USA &amp; JP, 5-6 m)</a:t>
            </a:r>
          </a:p>
          <a:p>
            <a:pPr algn="r"/>
            <a:r>
              <a:rPr lang="fr-CH" sz="1400" b="1" dirty="0" smtClean="0">
                <a:sym typeface="Symbol"/>
              </a:rPr>
              <a:t>70 mm, </a:t>
            </a:r>
            <a:r>
              <a:rPr lang="fr-CH" sz="1400" b="1" dirty="0" err="1" smtClean="0">
                <a:sym typeface="Symbol"/>
              </a:rPr>
              <a:t>B</a:t>
            </a:r>
            <a:r>
              <a:rPr lang="fr-CH" sz="1400" b="1" baseline="-25000" dirty="0" err="1" smtClean="0">
                <a:sym typeface="Symbol"/>
              </a:rPr>
              <a:t>peak</a:t>
            </a:r>
            <a:r>
              <a:rPr lang="fr-CH" sz="1400" b="1" dirty="0" smtClean="0">
                <a:sym typeface="Symbol"/>
              </a:rPr>
              <a:t> 8 T</a:t>
            </a:r>
          </a:p>
          <a:p>
            <a:pPr algn="r"/>
            <a:r>
              <a:rPr lang="fr-CH" sz="1400" b="1" dirty="0" smtClean="0">
                <a:sym typeface="Symbol"/>
              </a:rPr>
              <a:t>1992-2005</a:t>
            </a:r>
            <a:endParaRPr lang="en-GB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39990" y="2420888"/>
            <a:ext cx="19943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b="1" dirty="0" smtClean="0"/>
              <a:t>LARP TQS &amp; LQ (4m)</a:t>
            </a:r>
          </a:p>
          <a:p>
            <a:r>
              <a:rPr lang="fr-CH" sz="1400" b="1" dirty="0" smtClean="0">
                <a:sym typeface="Symbol"/>
              </a:rPr>
              <a:t>90 mm, </a:t>
            </a:r>
            <a:r>
              <a:rPr lang="fr-CH" sz="1400" b="1" dirty="0" err="1" smtClean="0">
                <a:sym typeface="Symbol"/>
              </a:rPr>
              <a:t>B</a:t>
            </a:r>
            <a:r>
              <a:rPr lang="fr-CH" sz="1400" b="1" baseline="-25000" dirty="0" err="1" smtClean="0">
                <a:sym typeface="Symbol"/>
              </a:rPr>
              <a:t>peak</a:t>
            </a:r>
            <a:r>
              <a:rPr lang="fr-CH" sz="1400" b="1" dirty="0" smtClean="0">
                <a:sym typeface="Symbol"/>
              </a:rPr>
              <a:t> 11 T</a:t>
            </a:r>
          </a:p>
          <a:p>
            <a:r>
              <a:rPr lang="fr-CH" sz="1400" b="1" dirty="0" smtClean="0">
                <a:sym typeface="Symbol"/>
              </a:rPr>
              <a:t>2004-2010</a:t>
            </a:r>
            <a:endParaRPr lang="en-GB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19040" y="4896463"/>
            <a:ext cx="10262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400" b="1" dirty="0" smtClean="0"/>
              <a:t>LARP HQ</a:t>
            </a:r>
          </a:p>
          <a:p>
            <a:pPr algn="r"/>
            <a:r>
              <a:rPr lang="fr-CH" sz="1400" b="1" dirty="0" smtClean="0">
                <a:sym typeface="Symbol"/>
              </a:rPr>
              <a:t>120 mm, </a:t>
            </a:r>
            <a:br>
              <a:rPr lang="fr-CH" sz="1400" b="1" dirty="0" smtClean="0">
                <a:sym typeface="Symbol"/>
              </a:rPr>
            </a:br>
            <a:r>
              <a:rPr lang="fr-CH" sz="1400" b="1" dirty="0" err="1" smtClean="0">
                <a:sym typeface="Symbol"/>
              </a:rPr>
              <a:t>B</a:t>
            </a:r>
            <a:r>
              <a:rPr lang="fr-CH" sz="1400" b="1" baseline="-25000" dirty="0" err="1" smtClean="0">
                <a:sym typeface="Symbol"/>
              </a:rPr>
              <a:t>peak</a:t>
            </a:r>
            <a:r>
              <a:rPr lang="fr-CH" sz="1400" b="1" dirty="0" smtClean="0">
                <a:sym typeface="Symbol"/>
              </a:rPr>
              <a:t> 12 T</a:t>
            </a:r>
          </a:p>
          <a:p>
            <a:pPr algn="r"/>
            <a:r>
              <a:rPr lang="fr-CH" sz="1400" b="1" dirty="0" smtClean="0">
                <a:sym typeface="Symbol"/>
              </a:rPr>
              <a:t>2008-2014</a:t>
            </a:r>
            <a:endParaRPr lang="en-GB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488431" y="4797152"/>
            <a:ext cx="117532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b="1" dirty="0" smtClean="0">
                <a:sym typeface="Symbol"/>
              </a:rPr>
              <a:t>LARP &amp; CERN</a:t>
            </a:r>
          </a:p>
          <a:p>
            <a:r>
              <a:rPr lang="fr-CH" sz="1400" b="1" dirty="0" smtClean="0">
                <a:sym typeface="Symbol"/>
              </a:rPr>
              <a:t>MQXF</a:t>
            </a:r>
          </a:p>
          <a:p>
            <a:r>
              <a:rPr lang="fr-CH" sz="1400" b="1" dirty="0" smtClean="0">
                <a:sym typeface="Symbol"/>
              </a:rPr>
              <a:t>150 mm, </a:t>
            </a:r>
            <a:br>
              <a:rPr lang="fr-CH" sz="1400" b="1" dirty="0" smtClean="0">
                <a:sym typeface="Symbol"/>
              </a:rPr>
            </a:br>
            <a:r>
              <a:rPr lang="fr-CH" sz="1400" b="1" dirty="0" err="1" smtClean="0">
                <a:sym typeface="Symbol"/>
              </a:rPr>
              <a:t>B</a:t>
            </a:r>
            <a:r>
              <a:rPr lang="fr-CH" sz="1400" b="1" baseline="-25000" dirty="0" err="1" smtClean="0">
                <a:sym typeface="Symbol"/>
              </a:rPr>
              <a:t>peak</a:t>
            </a:r>
            <a:r>
              <a:rPr lang="fr-CH" sz="1400" b="1" dirty="0" smtClean="0">
                <a:sym typeface="Symbol"/>
              </a:rPr>
              <a:t> 12.1 T</a:t>
            </a:r>
          </a:p>
          <a:p>
            <a:r>
              <a:rPr lang="fr-CH" sz="1400" b="1" dirty="0" smtClean="0">
                <a:sym typeface="Symbol"/>
              </a:rPr>
              <a:t>2013-2020</a:t>
            </a:r>
            <a:endParaRPr lang="en-GB" sz="1400" b="1" dirty="0"/>
          </a:p>
        </p:txBody>
      </p:sp>
      <p:sp>
        <p:nvSpPr>
          <p:cNvPr id="11" name="Right Arrow 10"/>
          <p:cNvSpPr>
            <a:spLocks noChangeAspect="1"/>
          </p:cNvSpPr>
          <p:nvPr/>
        </p:nvSpPr>
        <p:spPr>
          <a:xfrm>
            <a:off x="4211960" y="2584251"/>
            <a:ext cx="831648" cy="4119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>
            <a:spLocks noChangeAspect="1"/>
          </p:cNvSpPr>
          <p:nvPr/>
        </p:nvSpPr>
        <p:spPr>
          <a:xfrm rot="8999955">
            <a:off x="4007890" y="3602973"/>
            <a:ext cx="1239787" cy="41193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34" descr="http://hilumilhc.web.cern.ch/HiLumiLHC/images/partners_logos/FNAL-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82" y="1647076"/>
            <a:ext cx="123825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IGH ENERGY ACCELERATOR RESEARCH ORGANIZATION. KEK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86"/>
          <a:stretch/>
        </p:blipFill>
        <p:spPr bwMode="auto">
          <a:xfrm>
            <a:off x="3174719" y="1565410"/>
            <a:ext cx="901170" cy="40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62876" y="1505628"/>
            <a:ext cx="523509" cy="68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98180" y="5881309"/>
            <a:ext cx="523509" cy="68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62876" y="5932109"/>
            <a:ext cx="523509" cy="68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26</a:t>
            </a:fld>
            <a:endParaRPr lang="en-US"/>
          </a:p>
        </p:txBody>
      </p:sp>
      <p:sp>
        <p:nvSpPr>
          <p:cNvPr id="22" name="Right Arrow 21"/>
          <p:cNvSpPr>
            <a:spLocks noChangeAspect="1"/>
          </p:cNvSpPr>
          <p:nvPr/>
        </p:nvSpPr>
        <p:spPr>
          <a:xfrm>
            <a:off x="4374510" y="4981082"/>
            <a:ext cx="506548" cy="4027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44" y="59606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62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CH" dirty="0" smtClean="0">
                <a:solidFill>
                  <a:srgbClr val="000000"/>
                </a:solidFill>
              </a:rPr>
              <a:t>New </a:t>
            </a:r>
            <a:r>
              <a:rPr lang="fr-CH" dirty="0">
                <a:solidFill>
                  <a:srgbClr val="000000"/>
                </a:solidFill>
              </a:rPr>
              <a:t>i</a:t>
            </a:r>
            <a:r>
              <a:rPr lang="fr-CH" dirty="0" smtClean="0">
                <a:solidFill>
                  <a:srgbClr val="000000"/>
                </a:solidFill>
              </a:rPr>
              <a:t>nteraction </a:t>
            </a:r>
            <a:r>
              <a:rPr lang="fr-CH" dirty="0">
                <a:solidFill>
                  <a:srgbClr val="000000"/>
                </a:solidFill>
              </a:rPr>
              <a:t>r</a:t>
            </a:r>
            <a:r>
              <a:rPr lang="fr-CH" dirty="0" smtClean="0">
                <a:solidFill>
                  <a:srgbClr val="000000"/>
                </a:solidFill>
              </a:rPr>
              <a:t>egion layout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27</a:t>
            </a:fld>
            <a:endParaRPr lang="en-US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CH" smtClean="0">
              <a:sym typeface="Symbol" pitchFamily="18" charset="2"/>
            </a:endParaRPr>
          </a:p>
          <a:p>
            <a:endParaRPr lang="fr-CH" smtClean="0">
              <a:sym typeface="Symbol" pitchFamily="18" charset="2"/>
            </a:endParaRPr>
          </a:p>
          <a:p>
            <a:endParaRPr lang="fr-CH" smtClean="0">
              <a:sym typeface="Symbol" pitchFamily="18" charset="2"/>
            </a:endParaRPr>
          </a:p>
          <a:p>
            <a:endParaRPr lang="fr-CH" smtClean="0">
              <a:sym typeface="Symbol" pitchFamily="18" charset="2"/>
            </a:endParaRPr>
          </a:p>
          <a:p>
            <a:endParaRPr lang="fr-CH" smtClean="0">
              <a:sym typeface="Symbol" pitchFamily="18" charset="2"/>
            </a:endParaRPr>
          </a:p>
          <a:p>
            <a:endParaRPr lang="fr-CH" dirty="0" smtClean="0">
              <a:sym typeface="Symbol" pitchFamily="18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42258" y="3231458"/>
            <a:ext cx="589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 smtClean="0">
                <a:solidFill>
                  <a:srgbClr val="C00000"/>
                </a:solidFill>
              </a:rPr>
              <a:t>LHC</a:t>
            </a:r>
            <a:endParaRPr lang="en-GB" sz="20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08413" y="5142751"/>
            <a:ext cx="914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 smtClean="0">
                <a:solidFill>
                  <a:srgbClr val="C00000"/>
                </a:solidFill>
              </a:rPr>
              <a:t>HL LHC</a:t>
            </a:r>
            <a:endParaRPr lang="en-GB" sz="2000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15" y="4549987"/>
            <a:ext cx="6393091" cy="197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14" y="2743200"/>
            <a:ext cx="6393090" cy="180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-10705" y="3308351"/>
            <a:ext cx="867520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b="1" dirty="0" smtClean="0"/>
              <a:t>ATLAS</a:t>
            </a:r>
          </a:p>
          <a:p>
            <a:pPr algn="ctr"/>
            <a:r>
              <a:rPr lang="fr-CH" sz="1200" b="1" dirty="0" smtClean="0"/>
              <a:t>CMS</a:t>
            </a:r>
            <a:endParaRPr lang="en-GB" sz="1200" b="1" dirty="0"/>
          </a:p>
        </p:txBody>
      </p:sp>
      <p:sp>
        <p:nvSpPr>
          <p:cNvPr id="13" name="Oval 12"/>
          <p:cNvSpPr/>
          <p:nvPr/>
        </p:nvSpPr>
        <p:spPr>
          <a:xfrm>
            <a:off x="-10705" y="5137151"/>
            <a:ext cx="867520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200" b="1" dirty="0" smtClean="0"/>
              <a:t>ATLAS</a:t>
            </a:r>
          </a:p>
          <a:p>
            <a:pPr algn="ctr"/>
            <a:r>
              <a:rPr lang="fr-CH" sz="1200" b="1" dirty="0" smtClean="0"/>
              <a:t>CMS</a:t>
            </a:r>
            <a:endParaRPr lang="en-GB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600200" y="1447800"/>
            <a:ext cx="6096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Superconducting separation dipoles (D1)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Corrector package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And beyond…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0" y="914400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New triplets are not enough by themselves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402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QXF_2d_mech_cross-section_rod_label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26" y="1423217"/>
            <a:ext cx="2293504" cy="184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150" y="1264949"/>
            <a:ext cx="2199545" cy="2160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82" y="3857058"/>
            <a:ext cx="1073852" cy="1033297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29" y="3876211"/>
            <a:ext cx="2011097" cy="1754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18" y="4039538"/>
            <a:ext cx="1649704" cy="1591123"/>
          </a:xfrm>
          <a:prstGeom prst="rect">
            <a:avLst/>
          </a:prstGeom>
        </p:spPr>
      </p:pic>
      <p:pic>
        <p:nvPicPr>
          <p:cNvPr id="9" name="Picture 8" descr="\\lhc-div-mms.web.cern.ch\LHC-DIV-MMS\tests\MAG\docum\hilumi\Magnets\correctors\dod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572" y="5193493"/>
            <a:ext cx="985843" cy="111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\\lhc-div-mms.web.cern.ch\LHC-DIV-MMS\tests\MAG\docum\hilumi\Magnets\correctors\quad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650" y="1490419"/>
            <a:ext cx="1533721" cy="1665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\\lhc-div-mms.web.cern.ch\LHC-DIV-MMS\tests\MAG\docum\hilumi\Magnets\correctors\oct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313" y="3809179"/>
            <a:ext cx="982764" cy="108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\\lhc-div-mms.web.cern.ch\LHC-DIV-MMS\tests\MAG\docum\hilumi\Magnets\correctors\dec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42" y="5433656"/>
            <a:ext cx="954184" cy="106947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176948" y="3386530"/>
            <a:ext cx="2316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CH" sz="1200" dirty="0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Triplet QXF (LARP and CERN)</a:t>
            </a:r>
            <a:endParaRPr lang="en-US" sz="1200" dirty="0">
              <a:solidFill>
                <a:srgbClr val="000000"/>
              </a:solidFill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25676" y="3386471"/>
            <a:ext cx="20810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CH" sz="1200" dirty="0" err="1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Separation</a:t>
            </a:r>
            <a:r>
              <a:rPr lang="fr-CH" sz="1200" dirty="0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 </a:t>
            </a:r>
            <a:r>
              <a:rPr lang="fr-CH" sz="1200" dirty="0" err="1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dipole</a:t>
            </a:r>
            <a:r>
              <a:rPr lang="fr-CH" sz="1200" dirty="0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 D1 (KEK)</a:t>
            </a:r>
            <a:endParaRPr lang="en-US" sz="1200" dirty="0">
              <a:solidFill>
                <a:srgbClr val="000000"/>
              </a:solidFill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8526" y="5770979"/>
            <a:ext cx="1959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CH" sz="1200" dirty="0" err="1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Recombination</a:t>
            </a:r>
            <a:r>
              <a:rPr lang="fr-CH" sz="1200" dirty="0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 </a:t>
            </a:r>
            <a:r>
              <a:rPr lang="fr-CH" sz="1200" dirty="0" err="1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dipole</a:t>
            </a:r>
            <a:r>
              <a:rPr lang="fr-CH" sz="1200" dirty="0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 D2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CH" sz="1200" dirty="0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(INFN design)</a:t>
            </a:r>
            <a:endParaRPr lang="en-US" sz="1200" dirty="0">
              <a:solidFill>
                <a:srgbClr val="000000"/>
              </a:solidFill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80151" y="5774520"/>
            <a:ext cx="846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CH" sz="1200" dirty="0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Q4 (CEA)</a:t>
            </a:r>
            <a:endParaRPr lang="en-US" sz="1200" dirty="0">
              <a:solidFill>
                <a:srgbClr val="000000"/>
              </a:solidFill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54301" y="3401859"/>
            <a:ext cx="14798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CH" sz="1000" dirty="0" err="1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Skew</a:t>
            </a:r>
            <a:r>
              <a:rPr lang="fr-CH" sz="1000" dirty="0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 corrector (INFN)</a:t>
            </a:r>
            <a:endParaRPr lang="en-US" sz="1000" dirty="0">
              <a:solidFill>
                <a:srgbClr val="000000"/>
              </a:solidFill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20968" y="4890355"/>
            <a:ext cx="17524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CH" sz="1000" dirty="0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Corrector </a:t>
            </a:r>
            <a:r>
              <a:rPr lang="fr-CH" sz="1000" dirty="0" err="1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sextupole</a:t>
            </a:r>
            <a:r>
              <a:rPr lang="fr-CH" sz="1000" dirty="0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 (INFN)</a:t>
            </a:r>
            <a:endParaRPr lang="en-US" sz="1000" dirty="0">
              <a:solidFill>
                <a:srgbClr val="000000"/>
              </a:solidFill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80989" y="6309255"/>
            <a:ext cx="18630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CH" sz="1000" dirty="0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Corrector </a:t>
            </a:r>
            <a:r>
              <a:rPr lang="fr-CH" sz="1000" dirty="0" err="1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dodecapole</a:t>
            </a:r>
            <a:r>
              <a:rPr lang="fr-CH" sz="1000" dirty="0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 (INFN)</a:t>
            </a:r>
            <a:endParaRPr lang="en-US" sz="1000" dirty="0">
              <a:solidFill>
                <a:srgbClr val="000000"/>
              </a:solidFill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56943" y="4890355"/>
            <a:ext cx="16995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CH" sz="1000" dirty="0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Corrector </a:t>
            </a:r>
            <a:r>
              <a:rPr lang="fr-CH" sz="1000" dirty="0" err="1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octupole</a:t>
            </a:r>
            <a:r>
              <a:rPr lang="fr-CH" sz="1000" dirty="0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 (INFN)</a:t>
            </a:r>
            <a:endParaRPr lang="en-US" sz="1000" dirty="0">
              <a:solidFill>
                <a:srgbClr val="000000"/>
              </a:solidFill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54169" y="6506629"/>
            <a:ext cx="17139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CH" sz="1000" dirty="0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Corrector </a:t>
            </a:r>
            <a:r>
              <a:rPr lang="fr-CH" sz="1000" dirty="0" err="1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decapole</a:t>
            </a:r>
            <a:r>
              <a:rPr lang="fr-CH" sz="1000" dirty="0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 (INFN)</a:t>
            </a:r>
            <a:endParaRPr lang="en-US" sz="1000" dirty="0">
              <a:solidFill>
                <a:srgbClr val="000000"/>
              </a:solidFill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18925" y="3401861"/>
            <a:ext cx="1662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CH" sz="1000" dirty="0" err="1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Orbit</a:t>
            </a:r>
            <a:r>
              <a:rPr lang="fr-CH" sz="1000" dirty="0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 corrector (CIEMAT)</a:t>
            </a:r>
            <a:endParaRPr lang="en-US" sz="1000" dirty="0">
              <a:solidFill>
                <a:srgbClr val="000000"/>
              </a:solidFill>
              <a:latin typeface="Book Antiqua" pitchFamily="18" charset="0"/>
              <a:ea typeface="ＭＳ Ｐゴシック" pitchFamily="34" charset="-128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292" y="1423217"/>
            <a:ext cx="2614441" cy="197864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67000" y="6400800"/>
            <a:ext cx="1952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C00000"/>
                </a:solidFill>
                <a:latin typeface="Book Antiqua" pitchFamily="18" charset="0"/>
                <a:ea typeface="ＭＳ Ｐゴシック" pitchFamily="34" charset="-128"/>
              </a:rPr>
              <a:t>Cross-sections in scale</a:t>
            </a:r>
            <a:endParaRPr lang="en-GB" sz="1400" dirty="0">
              <a:solidFill>
                <a:srgbClr val="C00000"/>
              </a:solidFill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26" name="Footer Placeholder 5"/>
          <p:cNvSpPr txBox="1">
            <a:spLocks/>
          </p:cNvSpPr>
          <p:nvPr/>
        </p:nvSpPr>
        <p:spPr>
          <a:xfrm>
            <a:off x="533400" y="6324600"/>
            <a:ext cx="15688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err="1" smtClean="0">
                <a:solidFill>
                  <a:srgbClr val="3366FF"/>
                </a:solidFill>
              </a:rPr>
              <a:t>Ezio</a:t>
            </a:r>
            <a:r>
              <a:rPr lang="en-US" sz="1800" dirty="0" smtClean="0">
                <a:solidFill>
                  <a:srgbClr val="3366FF"/>
                </a:solidFill>
              </a:rPr>
              <a:t> </a:t>
            </a:r>
            <a:r>
              <a:rPr lang="en-US" sz="1800" dirty="0" err="1" smtClean="0">
                <a:solidFill>
                  <a:srgbClr val="3366FF"/>
                </a:solidFill>
              </a:rPr>
              <a:t>Todesco</a:t>
            </a:r>
            <a:endParaRPr lang="en-GB" sz="1800" dirty="0">
              <a:solidFill>
                <a:srgbClr val="3366FF"/>
              </a:solidFill>
            </a:endParaRPr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magnet zoo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528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297" y="2602165"/>
            <a:ext cx="4945174" cy="34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" y="2602165"/>
            <a:ext cx="4945175" cy="34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1066801"/>
            <a:ext cx="8488680" cy="170688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r>
              <a:rPr lang="en-US" sz="2000" b="1" dirty="0" smtClean="0">
                <a:latin typeface="+mj-lt"/>
                <a:sym typeface="Wingdings" panose="05000000000000000000" pitchFamily="2" charset="2"/>
              </a:rPr>
              <a:t>Small</a:t>
            </a:r>
            <a:r>
              <a:rPr lang="en-US" sz="2000" b="1" dirty="0" smtClean="0">
                <a:latin typeface="Symbol" panose="05050102010706020507" pitchFamily="18" charset="2"/>
                <a:sym typeface="Wingdings" panose="05000000000000000000" pitchFamily="2" charset="2"/>
              </a:rPr>
              <a:t> b</a:t>
            </a:r>
            <a:r>
              <a:rPr lang="en-US" sz="2000" b="1" dirty="0" smtClean="0">
                <a:sym typeface="Wingdings" panose="05000000000000000000" pitchFamily="2" charset="2"/>
              </a:rPr>
              <a:t>* is limited </a:t>
            </a:r>
            <a:r>
              <a:rPr lang="en-US" sz="2000" b="1" dirty="0">
                <a:sym typeface="Wingdings" panose="05000000000000000000" pitchFamily="2" charset="2"/>
              </a:rPr>
              <a:t>not </a:t>
            </a:r>
            <a:r>
              <a:rPr lang="en-US" sz="2000" b="1" dirty="0" smtClean="0">
                <a:sym typeface="Wingdings" panose="05000000000000000000" pitchFamily="2" charset="2"/>
              </a:rPr>
              <a:t>only by </a:t>
            </a:r>
            <a:r>
              <a:rPr lang="en-US" sz="2000" b="1" dirty="0" smtClean="0">
                <a:sym typeface="Wingdings" panose="05000000000000000000" pitchFamily="2" charset="2"/>
              </a:rPr>
              <a:t>aperture but </a:t>
            </a:r>
            <a:r>
              <a:rPr lang="en-US" sz="2000" dirty="0" smtClean="0">
                <a:sym typeface="Wingdings" panose="05000000000000000000" pitchFamily="2" charset="2"/>
              </a:rPr>
              <a:t>: </a:t>
            </a:r>
            <a:r>
              <a:rPr 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optics </a:t>
            </a:r>
            <a:r>
              <a:rPr 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matching</a:t>
            </a:r>
            <a:r>
              <a:rPr lang="en-US" sz="2000" dirty="0" smtClean="0">
                <a:sym typeface="Wingdings" panose="05000000000000000000" pitchFamily="2" charset="2"/>
              </a:rPr>
              <a:t>, </a:t>
            </a:r>
            <a:r>
              <a:rPr 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chromatic </a:t>
            </a:r>
            <a:r>
              <a:rPr 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effects..</a:t>
            </a:r>
            <a:r>
              <a:rPr 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</a:p>
          <a:p>
            <a:pPr marL="0" indent="0">
              <a:buNone/>
            </a:pPr>
            <a:endParaRPr lang="en-US" sz="200" b="1" dirty="0" smtClean="0">
              <a:sym typeface="Wingdings" panose="05000000000000000000" pitchFamily="2" charset="2"/>
            </a:endParaRPr>
          </a:p>
          <a:p>
            <a:r>
              <a:rPr lang="en-US" sz="2000" b="1" dirty="0" smtClean="0">
                <a:sym typeface="Wingdings" panose="05000000000000000000" pitchFamily="2" charset="2"/>
              </a:rPr>
              <a:t>A novel optics scheme was developed </a:t>
            </a:r>
            <a:r>
              <a:rPr lang="en-US" sz="2000" dirty="0" smtClean="0">
                <a:sym typeface="Wingdings" panose="05000000000000000000" pitchFamily="2" charset="2"/>
              </a:rPr>
              <a:t>to</a:t>
            </a:r>
            <a:r>
              <a:rPr lang="en-US" sz="2000" b="1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2000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reach un-precedent </a:t>
            </a:r>
            <a:r>
              <a:rPr lang="en-US" sz="2000" u="sng" dirty="0" smtClean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en-US" sz="2000" u="sng" baseline="30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* </a:t>
            </a:r>
            <a:r>
              <a:rPr lang="en-US" sz="2000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 w/o chromatic limit</a:t>
            </a:r>
            <a:r>
              <a:rPr lang="en-US" sz="2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 based on a kind of </a:t>
            </a:r>
            <a:r>
              <a:rPr lang="en-US" sz="2000" u="sng" dirty="0" smtClean="0">
                <a:solidFill>
                  <a:srgbClr val="FF0000"/>
                </a:solidFill>
                <a:sym typeface="Wingdings" panose="05000000000000000000" pitchFamily="2" charset="2"/>
              </a:rPr>
              <a:t>generalized squeeze involving 50% of the ring</a:t>
            </a:r>
            <a:endParaRPr lang="en-US" sz="2000" baseline="30000" dirty="0" smtClean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3248" y="5928478"/>
            <a:ext cx="669409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Beam sizes [mm] @ 7 TeV from IR8 to IR2 for typical ATS </a:t>
            </a:r>
          </a:p>
          <a:p>
            <a:pPr algn="ctr"/>
            <a:r>
              <a:rPr lang="en-US" dirty="0"/>
              <a:t>“pre-squeezed” optics (left) and “telescopic” collision optics (right)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46704" y="2941596"/>
            <a:ext cx="116570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en-US" b="1" dirty="0" smtClean="0">
                <a:sym typeface="Wingdings" panose="05000000000000000000" pitchFamily="2" charset="2"/>
              </a:rPr>
              <a:t>*= 40 cm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036280" y="2950220"/>
            <a:ext cx="116570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en-US" b="1" dirty="0" smtClean="0">
                <a:sym typeface="Wingdings" panose="05000000000000000000" pitchFamily="2" charset="2"/>
              </a:rPr>
              <a:t>*= 10 cm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270736" y="5788116"/>
            <a:ext cx="300025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02059" y="5651479"/>
            <a:ext cx="223093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The new IR is sort of 8 km long </a:t>
            </a:r>
            <a:r>
              <a:rPr lang="en-US" sz="1200" dirty="0" smtClean="0"/>
              <a:t>!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7315200" y="533400"/>
            <a:ext cx="140564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b="1" dirty="0"/>
              <a:t>(S. Fartoukh)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180975" y="188913"/>
            <a:ext cx="8229600" cy="720725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dirty="0" smtClean="0">
                <a:solidFill>
                  <a:srgbClr val="000000"/>
                </a:solidFill>
                <a:latin typeface="+mj-lt"/>
                <a:ea typeface="ＭＳ Ｐゴシック" charset="0"/>
              </a:rPr>
              <a:t>Low </a:t>
            </a:r>
            <a:r>
              <a:rPr lang="en-US" dirty="0" smtClean="0">
                <a:solidFill>
                  <a:srgbClr val="000000"/>
                </a:solidFill>
                <a:latin typeface="+mj-lt"/>
                <a:ea typeface="ＭＳ Ｐゴシック" charset="0"/>
                <a:cs typeface="Symbol" charset="2"/>
              </a:rPr>
              <a:t>beta* optics (ATS)</a:t>
            </a:r>
            <a:endParaRPr lang="en-US" baseline="30000" dirty="0">
              <a:solidFill>
                <a:srgbClr val="000000"/>
              </a:solidFill>
              <a:latin typeface="+mj-lt"/>
              <a:ea typeface="ＭＳ Ｐゴシック" charset="0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86432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198" y="159296"/>
            <a:ext cx="2880319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Jeremie Fleuret\Downloads\SAM_1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6526" y="159296"/>
            <a:ext cx="2880319" cy="2160240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2856" y="177298"/>
            <a:ext cx="2856317" cy="214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Connecteur droit avec flèche 15"/>
          <p:cNvCxnSpPr/>
          <p:nvPr/>
        </p:nvCxnSpPr>
        <p:spPr>
          <a:xfrm>
            <a:off x="2878493" y="1815480"/>
            <a:ext cx="576064" cy="0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25"/>
          <p:cNvSpPr txBox="1"/>
          <p:nvPr/>
        </p:nvSpPr>
        <p:spPr>
          <a:xfrm>
            <a:off x="358213" y="1847418"/>
            <a:ext cx="8892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      « Old </a:t>
            </a:r>
            <a:r>
              <a:rPr lang="fr-FR" sz="2000" b="1" dirty="0" err="1" smtClean="0">
                <a:solidFill>
                  <a:schemeClr val="bg1"/>
                </a:solidFill>
              </a:rPr>
              <a:t>Splice</a:t>
            </a:r>
            <a:r>
              <a:rPr lang="fr-FR" sz="2000" b="1" dirty="0" smtClean="0">
                <a:solidFill>
                  <a:schemeClr val="bg1"/>
                </a:solidFill>
              </a:rPr>
              <a:t> »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smtClean="0">
                <a:solidFill>
                  <a:schemeClr val="bg1"/>
                </a:solidFill>
              </a:rPr>
              <a:t>                    « Machined Splice »              « Consolidated Splice »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11" descr="C:\Users\Jeremie Fleuret\Desktop\Nouveau dossier\SAM_17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2895600"/>
            <a:ext cx="3360373" cy="2520280"/>
          </a:xfrm>
          <a:prstGeom prst="rect">
            <a:avLst/>
          </a:prstGeom>
          <a:noFill/>
        </p:spPr>
      </p:pic>
      <p:cxnSp>
        <p:nvCxnSpPr>
          <p:cNvPr id="13" name="Connecteur droit avec flèche 24"/>
          <p:cNvCxnSpPr/>
          <p:nvPr/>
        </p:nvCxnSpPr>
        <p:spPr>
          <a:xfrm>
            <a:off x="5830821" y="1815480"/>
            <a:ext cx="576064" cy="0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27"/>
          <p:cNvCxnSpPr/>
          <p:nvPr/>
        </p:nvCxnSpPr>
        <p:spPr>
          <a:xfrm>
            <a:off x="7414997" y="2319536"/>
            <a:ext cx="0" cy="576064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29"/>
          <p:cNvSpPr txBox="1"/>
          <p:nvPr/>
        </p:nvSpPr>
        <p:spPr>
          <a:xfrm>
            <a:off x="6118853" y="5415880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« Insulation box »</a:t>
            </a:r>
            <a:endParaRPr lang="en-GB" sz="2000" dirty="0" smtClean="0"/>
          </a:p>
        </p:txBody>
      </p:sp>
      <p:grpSp>
        <p:nvGrpSpPr>
          <p:cNvPr id="20" name="Group 19"/>
          <p:cNvGrpSpPr/>
          <p:nvPr/>
        </p:nvGrpSpPr>
        <p:grpSpPr>
          <a:xfrm>
            <a:off x="142189" y="2463552"/>
            <a:ext cx="4680520" cy="2551058"/>
            <a:chOff x="142189" y="2463552"/>
            <a:chExt cx="4680520" cy="2551058"/>
          </a:xfrm>
        </p:grpSpPr>
        <p:grpSp>
          <p:nvGrpSpPr>
            <p:cNvPr id="19" name="Group 18"/>
            <p:cNvGrpSpPr/>
            <p:nvPr/>
          </p:nvGrpSpPr>
          <p:grpSpPr>
            <a:xfrm>
              <a:off x="142189" y="2463552"/>
              <a:ext cx="4680520" cy="2551058"/>
              <a:chOff x="142189" y="2463552"/>
              <a:chExt cx="4680520" cy="2551058"/>
            </a:xfrm>
          </p:grpSpPr>
          <p:pic>
            <p:nvPicPr>
              <p:cNvPr id="3" name="Picture 3" descr="C:\Users\Jeremie Fleuret\Downloads\SAM_1235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197" y="2967608"/>
                <a:ext cx="2208246" cy="1656184"/>
              </a:xfrm>
              <a:prstGeom prst="rect">
                <a:avLst/>
              </a:prstGeom>
              <a:noFill/>
            </p:spPr>
          </p:pic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542455" y="2967608"/>
                <a:ext cx="2208246" cy="1656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8" name="Connecteur droit avec flèche 18"/>
              <p:cNvCxnSpPr/>
              <p:nvPr/>
            </p:nvCxnSpPr>
            <p:spPr>
              <a:xfrm>
                <a:off x="1342323" y="2463552"/>
                <a:ext cx="0" cy="36004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avec flèche 22"/>
              <p:cNvCxnSpPr/>
              <p:nvPr/>
            </p:nvCxnSpPr>
            <p:spPr>
              <a:xfrm flipV="1">
                <a:off x="3814597" y="2463552"/>
                <a:ext cx="0" cy="36004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ZoneTexte 26"/>
              <p:cNvSpPr txBox="1"/>
              <p:nvPr/>
            </p:nvSpPr>
            <p:spPr>
              <a:xfrm>
                <a:off x="142189" y="4614500"/>
                <a:ext cx="46805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smtClean="0"/>
                  <a:t>          « Cables »	           	« New Splice »</a:t>
                </a:r>
                <a:endParaRPr lang="en-GB" sz="2000" dirty="0"/>
              </a:p>
            </p:txBody>
          </p:sp>
        </p:grpSp>
        <p:cxnSp>
          <p:nvCxnSpPr>
            <p:cNvPr id="16" name="Connecteur droit avec flèche 21"/>
            <p:cNvCxnSpPr/>
            <p:nvPr/>
          </p:nvCxnSpPr>
          <p:spPr>
            <a:xfrm>
              <a:off x="2158413" y="4335760"/>
              <a:ext cx="576064" cy="0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26898" y="5257800"/>
            <a:ext cx="6678702" cy="16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Total interconnects in the LHC: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 1,695 (10,170 high current splices)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Number of splices redone: ~3,000 (</a:t>
            </a:r>
            <a:r>
              <a:rPr lang="en-US" dirty="0" smtClean="0">
                <a:solidFill>
                  <a:srgbClr val="FF0000"/>
                </a:solidFill>
              </a:rPr>
              <a:t>~30</a:t>
            </a:r>
            <a:r>
              <a:rPr lang="en-US" dirty="0" smtClean="0">
                <a:solidFill>
                  <a:srgbClr val="FF0000"/>
                </a:solidFill>
              </a:rPr>
              <a:t>%)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Number of shunts </a:t>
            </a:r>
            <a:r>
              <a:rPr lang="en-US" dirty="0" smtClean="0">
                <a:solidFill>
                  <a:srgbClr val="FF0000"/>
                </a:solidFill>
              </a:rPr>
              <a:t>applied</a:t>
            </a:r>
            <a:r>
              <a:rPr lang="en-US" dirty="0" smtClean="0">
                <a:solidFill>
                  <a:srgbClr val="FF0000"/>
                </a:solidFill>
              </a:rPr>
              <a:t>: &gt; 27,000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15000" y="6324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And a lot more besides…</a:t>
            </a:r>
            <a:endParaRPr 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0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3. Crossing </a:t>
            </a:r>
            <a:r>
              <a:rPr lang="en-US" dirty="0" smtClean="0">
                <a:solidFill>
                  <a:srgbClr val="0000FF"/>
                </a:solidFill>
              </a:rPr>
              <a:t>angle compensation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8600"/>
            <a:ext cx="5331069" cy="38862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50369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Crab cavity development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28600" y="4343400"/>
            <a:ext cx="3665783" cy="2374875"/>
            <a:chOff x="1" y="1012388"/>
            <a:chExt cx="3665783" cy="2374875"/>
          </a:xfrm>
        </p:grpSpPr>
        <p:grpSp>
          <p:nvGrpSpPr>
            <p:cNvPr id="6" name="Group 5"/>
            <p:cNvGrpSpPr/>
            <p:nvPr/>
          </p:nvGrpSpPr>
          <p:grpSpPr>
            <a:xfrm>
              <a:off x="1" y="1136422"/>
              <a:ext cx="3665783" cy="2171017"/>
              <a:chOff x="5028418" y="1155450"/>
              <a:chExt cx="3172215" cy="1895976"/>
            </a:xfrm>
          </p:grpSpPr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9674" y="1155450"/>
                <a:ext cx="2856775" cy="18959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028418" y="1155450"/>
                <a:ext cx="3172215" cy="322542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</a:lstStyle>
              <a:p>
                <a:r>
                  <a:rPr lang="en-GB" dirty="0" smtClean="0"/>
                  <a:t>RF-Dipole </a:t>
                </a:r>
                <a:r>
                  <a:rPr lang="en-GB" dirty="0" err="1" smtClean="0"/>
                  <a:t>Nb</a:t>
                </a:r>
                <a:r>
                  <a:rPr lang="en-GB" dirty="0" smtClean="0"/>
                  <a:t> prototype [ODU-SLAC]</a:t>
                </a:r>
                <a:endParaRPr lang="en-GB" dirty="0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31279" y="1012388"/>
              <a:ext cx="3542145" cy="237487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508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76200" cmpd="sng">
                  <a:solidFill>
                    <a:srgbClr val="000000"/>
                  </a:solidFill>
                </a:ln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182067" y="3833778"/>
            <a:ext cx="2499697" cy="2997374"/>
            <a:chOff x="1073727" y="3398808"/>
            <a:chExt cx="2499697" cy="2997374"/>
          </a:xfrm>
        </p:grpSpPr>
        <p:grpSp>
          <p:nvGrpSpPr>
            <p:cNvPr id="11" name="Group 10"/>
            <p:cNvGrpSpPr/>
            <p:nvPr/>
          </p:nvGrpSpPr>
          <p:grpSpPr>
            <a:xfrm>
              <a:off x="1176631" y="3398808"/>
              <a:ext cx="2345646" cy="2915358"/>
              <a:chOff x="5932082" y="3452602"/>
              <a:chExt cx="2345646" cy="2915358"/>
            </a:xfrm>
          </p:grpSpPr>
          <p:pic>
            <p:nvPicPr>
              <p:cNvPr id="13" name="Picture 2" descr="\\cern.ch\dfs\Users\j\jensene\Documents\Crab cavity\IMG_4360_1.jp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2082" y="3452602"/>
                <a:ext cx="2345646" cy="29153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5932082" y="5721629"/>
                <a:ext cx="2345646" cy="646331"/>
              </a:xfrm>
              <a:prstGeom prst="rect">
                <a:avLst/>
              </a:prstGeom>
              <a:solidFill>
                <a:srgbClr val="FFFFFF">
                  <a:alpha val="60000"/>
                </a:srgbClr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</a:lstStyle>
              <a:p>
                <a:r>
                  <a:rPr lang="en-GB" dirty="0" smtClean="0"/>
                  <a:t>DQWR prototype (17-Jan-2013) [BNL]</a:t>
                </a:r>
                <a:endParaRPr lang="en-GB" dirty="0"/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1073727" y="3398808"/>
              <a:ext cx="2499697" cy="299737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0"/>
                  </a:schemeClr>
                </a:gs>
              </a:gsLst>
              <a:lin ang="16200000" scaled="0"/>
              <a:tileRect/>
            </a:gradFill>
            <a:ln w="50800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76200" cmpd="sng">
                  <a:solidFill>
                    <a:srgbClr val="000000"/>
                  </a:solidFill>
                </a:ln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276600" y="1066800"/>
            <a:ext cx="2971800" cy="14773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dirty="0" smtClean="0">
                <a:solidFill>
                  <a:srgbClr val="FFFF00"/>
                </a:solidFill>
              </a:rPr>
              <a:t>Major R&amp;D program</a:t>
            </a:r>
          </a:p>
          <a:p>
            <a:pPr algn="ctr"/>
            <a:r>
              <a:rPr lang="fr-CH" dirty="0" smtClean="0"/>
              <a:t>Now c</a:t>
            </a:r>
            <a:r>
              <a:rPr lang="fr-CH" dirty="0" smtClean="0"/>
              <a:t>oncentrate </a:t>
            </a:r>
            <a:r>
              <a:rPr lang="fr-CH" dirty="0" smtClean="0"/>
              <a:t>on two designs in order to be ready for test installation in SPS  in 2016/2017 TS</a:t>
            </a:r>
            <a:endParaRPr lang="en-GB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3095625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28600" y="3505200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RF Dipole: </a:t>
            </a:r>
            <a:r>
              <a:rPr lang="en-GB" dirty="0" smtClean="0"/>
              <a:t>waveguide </a:t>
            </a:r>
            <a:r>
              <a:rPr lang="en-GB" dirty="0"/>
              <a:t>or</a:t>
            </a:r>
          </a:p>
          <a:p>
            <a:r>
              <a:rPr lang="en-GB" dirty="0"/>
              <a:t>waveguide-coax couplers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840" y="904360"/>
            <a:ext cx="1800200" cy="2766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953000" y="2667000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Double ¼-wave: </a:t>
            </a:r>
            <a:r>
              <a:rPr lang="en-GB" dirty="0" smtClean="0"/>
              <a:t>coaxial </a:t>
            </a:r>
            <a:r>
              <a:rPr lang="en-GB" dirty="0"/>
              <a:t>couplers with</a:t>
            </a:r>
          </a:p>
          <a:p>
            <a:r>
              <a:rPr lang="en-GB" dirty="0"/>
              <a:t>hook-type antenna</a:t>
            </a:r>
          </a:p>
        </p:txBody>
      </p:sp>
    </p:spTree>
    <p:extLst>
      <p:ext uri="{BB962C8B-B14F-4D97-AF65-F5344CB8AC3E}">
        <p14:creationId xmlns:p14="http://schemas.microsoft.com/office/powerpoint/2010/main" val="3013897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" y="274638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fr-CH" sz="3600" dirty="0"/>
              <a:t>E</a:t>
            </a:r>
            <a:r>
              <a:rPr lang="fr-CH" sz="3600" dirty="0" smtClean="0"/>
              <a:t>xcellent results: </a:t>
            </a:r>
            <a:r>
              <a:rPr lang="fr-CH" sz="3600" dirty="0" smtClean="0">
                <a:solidFill>
                  <a:srgbClr val="FF0000"/>
                </a:solidFill>
              </a:rPr>
              <a:t>e.g. RF dipole &gt; 5 MV</a:t>
            </a:r>
            <a:r>
              <a:rPr lang="fr-CH" sz="2200" dirty="0" smtClean="0"/>
              <a:t/>
            </a:r>
            <a:br>
              <a:rPr lang="fr-CH" sz="2200" dirty="0" smtClean="0"/>
            </a:br>
            <a:endParaRPr lang="en-GB" sz="2200" dirty="0"/>
          </a:p>
        </p:txBody>
      </p:sp>
      <p:pic>
        <p:nvPicPr>
          <p:cNvPr id="9" name="Picture 2"/>
          <p:cNvPicPr preferRelativeResize="0"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1" b="7963"/>
          <a:stretch/>
        </p:blipFill>
        <p:spPr bwMode="auto">
          <a:xfrm>
            <a:off x="34416" y="1343252"/>
            <a:ext cx="5880786" cy="424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t="85927" r="3698" b="7730"/>
          <a:stretch/>
        </p:blipFill>
        <p:spPr bwMode="auto">
          <a:xfrm>
            <a:off x="793623" y="5591778"/>
            <a:ext cx="5145023" cy="29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5" t="85928" r="3714" b="8258"/>
          <a:stretch/>
        </p:blipFill>
        <p:spPr bwMode="auto">
          <a:xfrm>
            <a:off x="866775" y="6205442"/>
            <a:ext cx="5071872" cy="26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Connector 11"/>
          <p:cNvCxnSpPr/>
          <p:nvPr/>
        </p:nvCxnSpPr>
        <p:spPr bwMode="auto">
          <a:xfrm>
            <a:off x="3187700" y="2276447"/>
            <a:ext cx="0" cy="3328031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191000" y="2399276"/>
            <a:ext cx="0" cy="3214711"/>
          </a:xfrm>
          <a:prstGeom prst="line">
            <a:avLst/>
          </a:prstGeom>
          <a:noFill/>
          <a:ln w="2857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Content Placeholder 6"/>
          <p:cNvSpPr txBox="1">
            <a:spLocks/>
          </p:cNvSpPr>
          <p:nvPr/>
        </p:nvSpPr>
        <p:spPr>
          <a:xfrm>
            <a:off x="4919648" y="3859311"/>
            <a:ext cx="1022350" cy="363015"/>
          </a:xfrm>
          <a:prstGeom prst="rect">
            <a:avLst/>
          </a:prstGeom>
        </p:spPr>
        <p:txBody>
          <a:bodyPr vert="horz" lIns="91440" tIns="0" rIns="91440" bIns="0" rtlCol="0">
            <a:normAutofit/>
          </a:bodyPr>
          <a:lstStyle>
            <a:lvl1pPr marL="228600" indent="-228600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0089B5"/>
              </a:buClr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/>
              <a:buChar char="•"/>
              <a:defRPr sz="32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Quench</a:t>
            </a:r>
            <a:endParaRPr lang="en-US" sz="1600" b="1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5420106" y="3165927"/>
            <a:ext cx="0" cy="584200"/>
          </a:xfrm>
          <a:prstGeom prst="straightConnector1">
            <a:avLst/>
          </a:prstGeom>
          <a:noFill/>
          <a:ln w="6350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181100" y="3635489"/>
            <a:ext cx="123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Calibri"/>
              </a:rPr>
              <a:t>4.2 K result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1271" y="2430505"/>
            <a:ext cx="106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  <a:latin typeface="Calibri"/>
              </a:rPr>
              <a:t>2 K result</a:t>
            </a:r>
            <a:endParaRPr lang="en-GB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8" t="92798" r="39393" b="2622"/>
          <a:stretch/>
        </p:blipFill>
        <p:spPr bwMode="auto">
          <a:xfrm>
            <a:off x="5953886" y="5380450"/>
            <a:ext cx="812801" cy="21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8" t="92447" r="40454" b="2114"/>
          <a:stretch/>
        </p:blipFill>
        <p:spPr bwMode="auto">
          <a:xfrm>
            <a:off x="5930772" y="5657817"/>
            <a:ext cx="682244" cy="250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6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9" t="92248" r="38912" b="2268"/>
          <a:stretch/>
        </p:blipFill>
        <p:spPr bwMode="auto">
          <a:xfrm>
            <a:off x="5989447" y="5974301"/>
            <a:ext cx="809752" cy="25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7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2" t="92270" r="40944" b="2444"/>
          <a:stretch/>
        </p:blipFill>
        <p:spPr bwMode="auto">
          <a:xfrm>
            <a:off x="5962014" y="6282149"/>
            <a:ext cx="617729" cy="243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3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t="85929" r="4229" b="8082"/>
          <a:stretch/>
        </p:blipFill>
        <p:spPr bwMode="auto">
          <a:xfrm>
            <a:off x="862710" y="5908770"/>
            <a:ext cx="5053584" cy="27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67400" y="3276600"/>
            <a:ext cx="3276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Initial goal was 3.5 MV</a:t>
            </a:r>
            <a:br>
              <a:rPr lang="en-US" sz="2400" b="1" dirty="0" smtClean="0">
                <a:solidFill>
                  <a:prstClr val="white"/>
                </a:solidFill>
                <a:latin typeface="Calibri"/>
              </a:rPr>
            </a:br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however </a:t>
            </a:r>
            <a:r>
              <a:rPr lang="en-US" sz="2400" b="1" dirty="0" smtClean="0">
                <a:solidFill>
                  <a:prstClr val="white"/>
                </a:solidFill>
                <a:latin typeface="Calibri"/>
                <a:sym typeface="Symbol"/>
              </a:rPr>
              <a:t>V </a:t>
            </a:r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&gt; 5-6 MV would ease integration</a:t>
            </a:r>
          </a:p>
        </p:txBody>
      </p:sp>
      <p:sp>
        <p:nvSpPr>
          <p:cNvPr id="4" name="6-Point Star 3"/>
          <p:cNvSpPr/>
          <p:nvPr/>
        </p:nvSpPr>
        <p:spPr>
          <a:xfrm>
            <a:off x="3962400" y="5604478"/>
            <a:ext cx="457200" cy="54933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smtClean="0">
                <a:solidFill>
                  <a:prstClr val="white"/>
                </a:solidFill>
                <a:latin typeface="Calibri"/>
              </a:rPr>
              <a:t>5</a:t>
            </a:r>
            <a:endParaRPr lang="en-GB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01000" y="1219200"/>
            <a:ext cx="721144" cy="94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71600"/>
            <a:ext cx="1017587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" y="4616280"/>
            <a:ext cx="212344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>
                <a:solidFill>
                  <a:prstClr val="white"/>
                </a:solidFill>
                <a:latin typeface="Calibri"/>
              </a:rPr>
              <a:t>JP Delahayen ODU</a:t>
            </a:r>
            <a:endParaRPr lang="en-GB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537960"/>
            <a:ext cx="457200" cy="320040"/>
          </a:xfrm>
        </p:spPr>
        <p:txBody>
          <a:bodyPr/>
          <a:lstStyle/>
          <a:p>
            <a:fld id="{0FA004B2-1541-5046-B6F2-22AF56585712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92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Crab kissing</a:t>
            </a:r>
            <a:endParaRPr lang="en-US" dirty="0"/>
          </a:p>
        </p:txBody>
      </p:sp>
      <p:pic>
        <p:nvPicPr>
          <p:cNvPr id="3" name="Picture 2" descr="C:\Users\fartouk\Downloads\Picture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45046"/>
            <a:ext cx="4745035" cy="22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fartouk\Downloads\Picture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06646"/>
            <a:ext cx="3505200" cy="238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57400" y="2492446"/>
            <a:ext cx="404101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Usual configuration in the || </a:t>
            </a:r>
            <a:r>
              <a:rPr lang="en-US" sz="2000" b="1" dirty="0" smtClean="0"/>
              <a:t>plane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86000" y="4343400"/>
            <a:ext cx="4267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Kissing</a:t>
            </a:r>
            <a:r>
              <a:rPr lang="en-US" sz="2000" b="1" dirty="0" smtClean="0"/>
              <a:t> </a:t>
            </a:r>
            <a:r>
              <a:rPr lang="en-US" sz="2000" b="1" dirty="0" smtClean="0"/>
              <a:t>Configuration in the || </a:t>
            </a:r>
            <a:r>
              <a:rPr lang="en-US" sz="2000" b="1" dirty="0" smtClean="0"/>
              <a:t>plane</a:t>
            </a:r>
            <a:endParaRPr lang="en-US" sz="2000" b="1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1922872" y="1524000"/>
            <a:ext cx="5029200" cy="4572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0" rIns="91440" bIns="0" rtlCol="0">
            <a:normAutofit/>
          </a:bodyPr>
          <a:lstStyle>
            <a:lvl1pPr marL="228600" indent="-228600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0089B5"/>
              </a:buClr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/>
              <a:buChar char="•"/>
              <a:defRPr sz="32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Crab-cavities in the </a:t>
            </a:r>
            <a:r>
              <a:rPr lang="en-US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separation</a:t>
            </a:r>
            <a:r>
              <a:rPr lang="en-US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plane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1600" y="6497186"/>
            <a:ext cx="3733800" cy="365125"/>
          </a:xfrm>
        </p:spPr>
        <p:txBody>
          <a:bodyPr/>
          <a:lstStyle/>
          <a:p>
            <a:r>
              <a:rPr lang="en-GB" dirty="0" smtClean="0"/>
              <a:t>S. Fartoukh, ECFA HL-LHC experiment workshop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14400" y="99060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Aim: lengthen luminous region to reduce pile-up density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983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876800"/>
            <a:ext cx="7772400" cy="1362075"/>
          </a:xfrm>
        </p:spPr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4. DEALING with the regime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33400"/>
            <a:ext cx="6400800" cy="30065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76400" y="36576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Losses in Stable Beams 2012: 50 ns, 1370 bunches, 1.6e11 ppb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99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 collimation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81000" y="1447800"/>
            <a:ext cx="8458200" cy="9906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ym typeface="Symbol" pitchFamily="18" charset="2"/>
              </a:rPr>
              <a:t>R</a:t>
            </a:r>
            <a:r>
              <a:rPr lang="en-GB" dirty="0" smtClean="0">
                <a:sym typeface="Symbol" pitchFamily="18" charset="2"/>
              </a:rPr>
              <a:t>eplace </a:t>
            </a:r>
            <a:r>
              <a:rPr lang="en-GB" dirty="0" smtClean="0">
                <a:sym typeface="Symbol" pitchFamily="18" charset="2"/>
              </a:rPr>
              <a:t>a 8.3 T </a:t>
            </a:r>
            <a:r>
              <a:rPr lang="en-GB" dirty="0" err="1" smtClean="0">
                <a:sym typeface="Symbol" pitchFamily="18" charset="2"/>
              </a:rPr>
              <a:t>Nb</a:t>
            </a:r>
            <a:r>
              <a:rPr lang="en-GB" dirty="0" smtClean="0">
                <a:sym typeface="Symbol" pitchFamily="18" charset="2"/>
              </a:rPr>
              <a:t>-Ti dipole with two </a:t>
            </a:r>
            <a:r>
              <a:rPr lang="en-GB" dirty="0" smtClean="0">
                <a:solidFill>
                  <a:srgbClr val="C00000"/>
                </a:solidFill>
                <a:sym typeface="Symbol" pitchFamily="18" charset="2"/>
              </a:rPr>
              <a:t>11 T Nb</a:t>
            </a:r>
            <a:r>
              <a:rPr lang="en-GB" baseline="-25000" dirty="0" smtClean="0">
                <a:solidFill>
                  <a:srgbClr val="C00000"/>
                </a:solidFill>
                <a:sym typeface="Symbol" pitchFamily="18" charset="2"/>
              </a:rPr>
              <a:t>3</a:t>
            </a:r>
            <a:r>
              <a:rPr lang="en-GB" dirty="0" smtClean="0">
                <a:solidFill>
                  <a:srgbClr val="C00000"/>
                </a:solidFill>
                <a:sym typeface="Symbol" pitchFamily="18" charset="2"/>
              </a:rPr>
              <a:t>Sn dipoles</a:t>
            </a:r>
          </a:p>
          <a:p>
            <a:pPr lvl="1"/>
            <a:r>
              <a:rPr lang="fr-CH" dirty="0" smtClean="0">
                <a:sym typeface="Symbol" pitchFamily="18" charset="2"/>
              </a:rPr>
              <a:t>Leaving</a:t>
            </a:r>
            <a:r>
              <a:rPr lang="fr-CH" dirty="0" smtClean="0">
                <a:sym typeface="Symbol" pitchFamily="18" charset="2"/>
              </a:rPr>
              <a:t> </a:t>
            </a:r>
            <a:r>
              <a:rPr lang="fr-CH" dirty="0" smtClean="0">
                <a:sym typeface="Symbol" pitchFamily="18" charset="2"/>
              </a:rPr>
              <a:t>enough space for a 0.8 m long room temperature </a:t>
            </a:r>
            <a:r>
              <a:rPr lang="fr-CH" dirty="0" smtClean="0">
                <a:sym typeface="Symbol" pitchFamily="18" charset="2"/>
              </a:rPr>
              <a:t>collimator</a:t>
            </a:r>
            <a:endParaRPr lang="fr-CH" dirty="0" smtClean="0">
              <a:sym typeface="Symbol" pitchFamily="18" charset="2"/>
            </a:endParaRPr>
          </a:p>
          <a:p>
            <a:pPr lvl="1"/>
            <a:endParaRPr lang="fr-CH" dirty="0" smtClean="0">
              <a:sym typeface="Symbol" pitchFamily="18" charset="2"/>
            </a:endParaRPr>
          </a:p>
          <a:p>
            <a:pPr lvl="1"/>
            <a:endParaRPr lang="fr-CH" dirty="0">
              <a:sym typeface="Symbol" pitchFamily="18" charset="2"/>
            </a:endParaRPr>
          </a:p>
          <a:p>
            <a:pPr lvl="1"/>
            <a:endParaRPr lang="fr-CH" dirty="0" smtClean="0">
              <a:sym typeface="Symbol" pitchFamily="18" charset="2"/>
            </a:endParaRPr>
          </a:p>
          <a:p>
            <a:pPr lvl="1"/>
            <a:endParaRPr lang="fr-CH" dirty="0" smtClean="0">
              <a:sym typeface="Symbol" pitchFamily="18" charset="2"/>
            </a:endParaRPr>
          </a:p>
          <a:p>
            <a:pPr marL="457200" lvl="1" indent="0">
              <a:buFont typeface="Arial" pitchFamily="34" charset="0"/>
              <a:buNone/>
            </a:pPr>
            <a:endParaRPr lang="fr-CH" dirty="0" smtClean="0">
              <a:sym typeface="Symbol" pitchFamily="18" charset="2"/>
            </a:endParaRPr>
          </a:p>
        </p:txBody>
      </p:sp>
      <p:sp>
        <p:nvSpPr>
          <p:cNvPr id="6" name="Footer Placeholder 5"/>
          <p:cNvSpPr txBox="1">
            <a:spLocks/>
          </p:cNvSpPr>
          <p:nvPr/>
        </p:nvSpPr>
        <p:spPr>
          <a:xfrm>
            <a:off x="6172200" y="6492875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3366FF"/>
                </a:solidFill>
              </a:rPr>
              <a:t>Ezio</a:t>
            </a:r>
            <a:r>
              <a:rPr lang="en-US" sz="1800" dirty="0" smtClean="0">
                <a:solidFill>
                  <a:srgbClr val="3366FF"/>
                </a:solidFill>
              </a:rPr>
              <a:t> </a:t>
            </a:r>
            <a:r>
              <a:rPr lang="en-US" sz="1800" dirty="0" err="1" smtClean="0">
                <a:solidFill>
                  <a:srgbClr val="3366FF"/>
                </a:solidFill>
              </a:rPr>
              <a:t>Todesco</a:t>
            </a:r>
            <a:r>
              <a:rPr lang="en-US" sz="1800" dirty="0" smtClean="0">
                <a:solidFill>
                  <a:srgbClr val="3366FF"/>
                </a:solidFill>
              </a:rPr>
              <a:t> – Chamonix 14</a:t>
            </a:r>
            <a:endParaRPr lang="en-GB" sz="1800" dirty="0">
              <a:solidFill>
                <a:srgbClr val="33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91440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Protecting the dispersion suppressors (DS)  from collimation or luminosity debris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352800"/>
            <a:ext cx="5784082" cy="1188823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524001" y="2611898"/>
            <a:ext cx="5606715" cy="740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" y="4953000"/>
            <a:ext cx="7086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fr-CH" sz="2000" b="1" dirty="0" smtClean="0">
                <a:solidFill>
                  <a:srgbClr val="008000"/>
                </a:solidFill>
                <a:sym typeface="Symbol" pitchFamily="18" charset="2"/>
              </a:rPr>
              <a:t>4 </a:t>
            </a:r>
            <a:r>
              <a:rPr lang="fr-CH" sz="2000" b="1" dirty="0">
                <a:solidFill>
                  <a:srgbClr val="008000"/>
                </a:solidFill>
                <a:sym typeface="Symbol" pitchFamily="18" charset="2"/>
              </a:rPr>
              <a:t>units needed for IP2 in LS2 – first Nb</a:t>
            </a:r>
            <a:r>
              <a:rPr lang="fr-CH" sz="2000" b="1" baseline="-25000" dirty="0">
                <a:solidFill>
                  <a:srgbClr val="008000"/>
                </a:solidFill>
                <a:sym typeface="Symbol" pitchFamily="18" charset="2"/>
              </a:rPr>
              <a:t>3</a:t>
            </a:r>
            <a:r>
              <a:rPr lang="fr-CH" sz="2000" b="1" dirty="0">
                <a:solidFill>
                  <a:srgbClr val="008000"/>
                </a:solidFill>
                <a:sym typeface="Symbol" pitchFamily="18" charset="2"/>
              </a:rPr>
              <a:t>Sn seeing a beam</a:t>
            </a:r>
            <a:r>
              <a:rPr lang="fr-CH" sz="2000" b="1" dirty="0" smtClean="0">
                <a:solidFill>
                  <a:srgbClr val="008000"/>
                </a:solidFill>
                <a:sym typeface="Symbol" pitchFamily="18" charset="2"/>
              </a:rPr>
              <a:t>!</a:t>
            </a:r>
          </a:p>
          <a:p>
            <a:pPr marL="742950" lvl="1" indent="-285750">
              <a:buFont typeface="Arial"/>
              <a:buChar char="•"/>
            </a:pPr>
            <a:r>
              <a:rPr lang="fr-CH" sz="2000" b="1" dirty="0" smtClean="0">
                <a:solidFill>
                  <a:srgbClr val="008000"/>
                </a:solidFill>
                <a:sym typeface="Symbol" pitchFamily="18" charset="2"/>
              </a:rPr>
              <a:t>8 </a:t>
            </a:r>
            <a:r>
              <a:rPr lang="fr-CH" sz="2000" b="1" dirty="0">
                <a:solidFill>
                  <a:srgbClr val="008000"/>
                </a:solidFill>
                <a:sym typeface="Symbol" pitchFamily="18" charset="2"/>
              </a:rPr>
              <a:t>units needed for IP7 in </a:t>
            </a:r>
            <a:r>
              <a:rPr lang="fr-CH" sz="2000" b="1" dirty="0" smtClean="0">
                <a:solidFill>
                  <a:srgbClr val="008000"/>
                </a:solidFill>
                <a:sym typeface="Symbol" pitchFamily="18" charset="2"/>
              </a:rPr>
              <a:t>LS3</a:t>
            </a:r>
          </a:p>
          <a:p>
            <a:pPr marL="742950" lvl="1" indent="-285750">
              <a:buFont typeface="Arial"/>
              <a:buChar char="•"/>
            </a:pPr>
            <a:r>
              <a:rPr lang="fr-CH" sz="2000" b="1" dirty="0" smtClean="0">
                <a:solidFill>
                  <a:srgbClr val="008000"/>
                </a:solidFill>
                <a:sym typeface="Symbol" pitchFamily="18" charset="2"/>
              </a:rPr>
              <a:t>Up </a:t>
            </a:r>
            <a:r>
              <a:rPr lang="fr-CH" sz="2000" b="1" dirty="0">
                <a:solidFill>
                  <a:srgbClr val="008000"/>
                </a:solidFill>
                <a:sym typeface="Symbol" pitchFamily="18" charset="2"/>
              </a:rPr>
              <a:t>to 16 more units could be needed at IP5 and IP1 in LS3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661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8568" y="73806"/>
            <a:ext cx="8849532" cy="9144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Prototyping of cryogenics </a:t>
            </a:r>
            <a:r>
              <a:rPr lang="en-US" sz="3200" dirty="0" smtClean="0"/>
              <a:t>bypass</a:t>
            </a:r>
            <a:endParaRPr lang="en-US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14400"/>
            <a:ext cx="6074662" cy="374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4724400"/>
            <a:ext cx="790849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</a:t>
            </a:r>
            <a:r>
              <a:rPr lang="en-US" sz="2400" dirty="0" smtClean="0"/>
              <a:t>rototyping of the by-pass </a:t>
            </a:r>
            <a:r>
              <a:rPr lang="en-US" sz="2400" dirty="0" err="1" smtClean="0"/>
              <a:t>crystostat</a:t>
            </a:r>
            <a:r>
              <a:rPr lang="en-US" sz="2400" dirty="0" smtClean="0"/>
              <a:t> (QTC) for the installation of a warm collimator in the cold dispersion suppressors.</a:t>
            </a:r>
          </a:p>
          <a:p>
            <a:endParaRPr lang="en-US" sz="1400" i="1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537960"/>
            <a:ext cx="457200" cy="320040"/>
          </a:xfrm>
        </p:spPr>
        <p:txBody>
          <a:bodyPr/>
          <a:lstStyle/>
          <a:p>
            <a:fld id="{0FA004B2-1541-5046-B6F2-22AF56585712}" type="slidenum">
              <a:rPr lang="en-US" smtClean="0"/>
              <a:t>36</a:t>
            </a:fld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066800" y="5638800"/>
            <a:ext cx="7467600" cy="11314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0" rIns="91440" bIns="0" rtlCol="0">
            <a:noAutofit/>
          </a:bodyPr>
          <a:lstStyle>
            <a:lvl1pPr marL="228600" indent="-228600" algn="l" defTabSz="457200" rtl="0" eaLnBrk="1" latinLnBrk="0" hangingPunct="1">
              <a:lnSpc>
                <a:spcPct val="120000"/>
              </a:lnSpc>
              <a:spcBef>
                <a:spcPts val="600"/>
              </a:spcBef>
              <a:buClr>
                <a:srgbClr val="0089B5"/>
              </a:buClr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rgbClr val="0089B5"/>
              </a:buClr>
              <a:buSzPct val="95000"/>
              <a:buFont typeface="Arial"/>
              <a:buChar char="•"/>
              <a:defRPr sz="32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lnSpc>
                <a:spcPct val="120000"/>
              </a:lnSpc>
              <a:spcBef>
                <a:spcPts val="200"/>
              </a:spcBef>
              <a:buClr>
                <a:srgbClr val="0089B5"/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SzPct val="90000"/>
              <a:buFont typeface="Arial"/>
              <a:buChar char="•"/>
              <a:defRPr sz="2800" kern="1200" baseline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800" dirty="0" smtClean="0">
                <a:solidFill>
                  <a:srgbClr val="008000"/>
                </a:solidFill>
              </a:rPr>
              <a:t>MBHSP02 passed 11 T 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en-US" sz="2800" dirty="0" smtClean="0"/>
              <a:t>during training at 1.9 </a:t>
            </a:r>
            <a:r>
              <a:rPr lang="en-US" sz="2800" dirty="0" smtClean="0"/>
              <a:t>K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r>
              <a:rPr lang="en-US" sz="2800" dirty="0" smtClean="0"/>
              <a:t>with I = 12080A on 5th March 2013!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sz="28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01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408" y="1054223"/>
            <a:ext cx="946978" cy="93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8036" y="0"/>
            <a:ext cx="8229600" cy="9144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 smtClean="0"/>
              <a:t>The critical zones around IP1 and IP5</a:t>
            </a: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09800" y="5334000"/>
            <a:ext cx="5600700" cy="13849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charset="0"/>
              <a:buChar char="è"/>
            </a:pPr>
            <a:r>
              <a:rPr lang="fr-CH" sz="2800" b="1" dirty="0" smtClean="0">
                <a:sym typeface="Wingdings"/>
              </a:rPr>
              <a:t>More </a:t>
            </a:r>
            <a:r>
              <a:rPr lang="fr-CH" sz="2800" b="1" dirty="0">
                <a:sym typeface="Wingdings"/>
              </a:rPr>
              <a:t>than </a:t>
            </a:r>
            <a:r>
              <a:rPr lang="fr-CH" sz="2800" b="1" dirty="0"/>
              <a:t>1.2 km of </a:t>
            </a:r>
            <a:r>
              <a:rPr lang="fr-CH" sz="2800" b="1" dirty="0" smtClean="0"/>
              <a:t>LHC</a:t>
            </a:r>
            <a:endParaRPr lang="fr-CH" sz="2800" b="1" dirty="0" smtClean="0"/>
          </a:p>
          <a:p>
            <a:pPr marL="457200" indent="-457200">
              <a:buFont typeface="Wingdings" charset="0"/>
              <a:buChar char="è"/>
            </a:pPr>
            <a:r>
              <a:rPr lang="fr-CH" sz="2800" b="1" dirty="0" smtClean="0"/>
              <a:t>Plus technical infrastructure </a:t>
            </a:r>
          </a:p>
          <a:p>
            <a:r>
              <a:rPr lang="fr-CH" sz="2800" b="1" dirty="0"/>
              <a:t> </a:t>
            </a:r>
            <a:r>
              <a:rPr lang="fr-CH" sz="2800" b="1" dirty="0" smtClean="0"/>
              <a:t>     (e.g. Cryo and Powering</a:t>
            </a:r>
            <a:r>
              <a:rPr lang="fr-CH" sz="2800" b="1" dirty="0" smtClean="0"/>
              <a:t>)</a:t>
            </a:r>
            <a:r>
              <a:rPr lang="fr-CH" sz="2800" b="1" dirty="0" smtClean="0"/>
              <a:t>…</a:t>
            </a:r>
            <a:endParaRPr lang="fr-CH" sz="2800" b="1" dirty="0" smtClean="0"/>
          </a:p>
        </p:txBody>
      </p:sp>
      <p:grpSp>
        <p:nvGrpSpPr>
          <p:cNvPr id="35" name="Group 34"/>
          <p:cNvGrpSpPr/>
          <p:nvPr/>
        </p:nvGrpSpPr>
        <p:grpSpPr>
          <a:xfrm>
            <a:off x="0" y="1976264"/>
            <a:ext cx="9144000" cy="1108075"/>
            <a:chOff x="0" y="2204864"/>
            <a:chExt cx="9144000" cy="1108075"/>
          </a:xfrm>
        </p:grpSpPr>
        <p:pic>
          <p:nvPicPr>
            <p:cNvPr id="36" name="Picture 4" descr="layout_ir5_herv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204864"/>
              <a:ext cx="9144000" cy="1108075"/>
            </a:xfrm>
            <a:prstGeom prst="rect">
              <a:avLst/>
            </a:prstGeom>
            <a:noFill/>
          </p:spPr>
        </p:pic>
        <p:sp>
          <p:nvSpPr>
            <p:cNvPr id="37" name="Oval 36"/>
            <p:cNvSpPr/>
            <p:nvPr/>
          </p:nvSpPr>
          <p:spPr>
            <a:xfrm>
              <a:off x="8189416" y="2268364"/>
              <a:ext cx="936104" cy="36004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CH" sz="1400" dirty="0" smtClean="0"/>
                <a:t>ATLAS</a:t>
              </a:r>
              <a:endParaRPr lang="en-US" sz="1400" dirty="0"/>
            </a:p>
          </p:txBody>
        </p:sp>
      </p:grpSp>
      <p:sp>
        <p:nvSpPr>
          <p:cNvPr id="38" name="Oval 37"/>
          <p:cNvSpPr/>
          <p:nvPr/>
        </p:nvSpPr>
        <p:spPr>
          <a:xfrm>
            <a:off x="3851920" y="2243088"/>
            <a:ext cx="2714600" cy="10589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444208" y="3433440"/>
            <a:ext cx="259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New triplet </a:t>
            </a:r>
            <a:r>
              <a:rPr lang="en-US" dirty="0" smtClean="0">
                <a:solidFill>
                  <a:srgbClr val="008000"/>
                </a:solidFill>
              </a:rPr>
              <a:t>Nb</a:t>
            </a:r>
            <a:r>
              <a:rPr lang="en-US" baseline="-25000" dirty="0" smtClean="0">
                <a:solidFill>
                  <a:srgbClr val="008000"/>
                </a:solidFill>
              </a:rPr>
              <a:t>3</a:t>
            </a:r>
            <a:r>
              <a:rPr lang="en-US" dirty="0" smtClean="0">
                <a:solidFill>
                  <a:srgbClr val="008000"/>
                </a:solidFill>
              </a:rPr>
              <a:t>Sn</a:t>
            </a:r>
          </a:p>
          <a:p>
            <a:r>
              <a:rPr lang="en-US" dirty="0">
                <a:solidFill>
                  <a:srgbClr val="800000"/>
                </a:solidFill>
              </a:rPr>
              <a:t> </a:t>
            </a:r>
            <a:r>
              <a:rPr lang="en-US" dirty="0" smtClean="0">
                <a:solidFill>
                  <a:srgbClr val="800000"/>
                </a:solidFill>
              </a:rPr>
              <a:t>      </a:t>
            </a:r>
            <a:r>
              <a:rPr lang="en-US" dirty="0" smtClean="0"/>
              <a:t>required due to: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-Radiation damage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-Need for more </a:t>
            </a:r>
            <a:r>
              <a:rPr lang="en-US" dirty="0" smtClean="0">
                <a:solidFill>
                  <a:srgbClr val="800000"/>
                </a:solidFill>
              </a:rPr>
              <a:t>aperture</a:t>
            </a:r>
            <a:endParaRPr lang="en-US" dirty="0" smtClean="0">
              <a:solidFill>
                <a:srgbClr val="80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7244680" y="2344688"/>
            <a:ext cx="1490464" cy="8684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067944" y="3454648"/>
            <a:ext cx="23042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We also need to modify a </a:t>
            </a:r>
            <a:r>
              <a:rPr lang="en-US" dirty="0"/>
              <a:t>l</a:t>
            </a:r>
            <a:r>
              <a:rPr lang="en-US" dirty="0" smtClean="0"/>
              <a:t>arge part of the  matching section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e.g. Crab Cavities &amp;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D1, D2, Q4 &amp; corrector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1403648" y="2336304"/>
            <a:ext cx="2714600" cy="10081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403648" y="3484364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 For collimation we also need to change the DS in the continuous cryostat: </a:t>
            </a:r>
            <a:r>
              <a:rPr lang="en-US" dirty="0" smtClean="0">
                <a:solidFill>
                  <a:srgbClr val="008000"/>
                </a:solidFill>
              </a:rPr>
              <a:t>11T Nb</a:t>
            </a:r>
            <a:r>
              <a:rPr lang="en-US" baseline="-25000" dirty="0" smtClean="0">
                <a:solidFill>
                  <a:srgbClr val="008000"/>
                </a:solidFill>
              </a:rPr>
              <a:t>3</a:t>
            </a:r>
            <a:r>
              <a:rPr lang="en-US" dirty="0" smtClean="0">
                <a:solidFill>
                  <a:srgbClr val="008000"/>
                </a:solidFill>
              </a:rPr>
              <a:t>Sn dipole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8227516" y="3115816"/>
            <a:ext cx="936104" cy="3600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CMS</a:t>
            </a:r>
            <a:endParaRPr lang="en-US" sz="1400" dirty="0"/>
          </a:p>
        </p:txBody>
      </p:sp>
      <p:grpSp>
        <p:nvGrpSpPr>
          <p:cNvPr id="46" name="Group 45"/>
          <p:cNvGrpSpPr/>
          <p:nvPr/>
        </p:nvGrpSpPr>
        <p:grpSpPr>
          <a:xfrm>
            <a:off x="5448668" y="1185686"/>
            <a:ext cx="1059664" cy="849362"/>
            <a:chOff x="5448668" y="1414286"/>
            <a:chExt cx="1059664" cy="849362"/>
          </a:xfrm>
        </p:grpSpPr>
        <p:sp>
          <p:nvSpPr>
            <p:cNvPr id="45" name="Rounded Rectangular Callout 44"/>
            <p:cNvSpPr/>
            <p:nvPr/>
          </p:nvSpPr>
          <p:spPr>
            <a:xfrm>
              <a:off x="5457800" y="1414286"/>
              <a:ext cx="914400" cy="784338"/>
            </a:xfrm>
            <a:prstGeom prst="wedgeRoundRectCallout">
              <a:avLst>
                <a:gd name="adj1" fmla="val -22222"/>
                <a:gd name="adj2" fmla="val 130908"/>
                <a:gd name="adj3" fmla="val 16667"/>
              </a:avLst>
            </a:prstGeom>
            <a:noFill/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8668" y="1414286"/>
              <a:ext cx="1059664" cy="84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9" name="Picture 29" descr="CryoCollAxon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18150"/>
            <a:ext cx="1754436" cy="10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ounded Rectangular Callout 47"/>
          <p:cNvSpPr/>
          <p:nvPr/>
        </p:nvSpPr>
        <p:spPr>
          <a:xfrm>
            <a:off x="471264" y="1185686"/>
            <a:ext cx="2003872" cy="920757"/>
          </a:xfrm>
          <a:prstGeom prst="wedgeRoundRectCallout">
            <a:avLst>
              <a:gd name="adj1" fmla="val 84401"/>
              <a:gd name="adj2" fmla="val 114436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31938"/>
            <a:ext cx="1514057" cy="113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7442200" y="480951"/>
            <a:ext cx="1701652" cy="1381137"/>
          </a:xfrm>
          <a:prstGeom prst="wedgeRoundRectCallout">
            <a:avLst>
              <a:gd name="adj1" fmla="val -6419"/>
              <a:gd name="adj2" fmla="val 118575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027" y="1271530"/>
            <a:ext cx="895431" cy="86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ular Callout 28"/>
          <p:cNvSpPr/>
          <p:nvPr/>
        </p:nvSpPr>
        <p:spPr>
          <a:xfrm flipH="1">
            <a:off x="4067944" y="1114538"/>
            <a:ext cx="1166686" cy="1045986"/>
          </a:xfrm>
          <a:prstGeom prst="wedgeRoundRectCallout">
            <a:avLst>
              <a:gd name="adj1" fmla="val -79915"/>
              <a:gd name="adj2" fmla="val 107839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1" y="1061865"/>
            <a:ext cx="1047232" cy="91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ounded Rectangular Callout 32"/>
          <p:cNvSpPr/>
          <p:nvPr/>
        </p:nvSpPr>
        <p:spPr>
          <a:xfrm flipH="1">
            <a:off x="2632844" y="1000238"/>
            <a:ext cx="1166686" cy="1045986"/>
          </a:xfrm>
          <a:prstGeom prst="wedgeRoundRectCallout">
            <a:avLst>
              <a:gd name="adj1" fmla="val -222515"/>
              <a:gd name="adj2" fmla="val 139407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ular Callout 33"/>
          <p:cNvSpPr/>
          <p:nvPr/>
        </p:nvSpPr>
        <p:spPr>
          <a:xfrm flipH="1">
            <a:off x="6393408" y="1101838"/>
            <a:ext cx="1025622" cy="893586"/>
          </a:xfrm>
          <a:prstGeom prst="wedgeRoundRectCallout">
            <a:avLst>
              <a:gd name="adj1" fmla="val -67533"/>
              <a:gd name="adj2" fmla="val 143370"/>
              <a:gd name="adj3" fmla="val 16667"/>
            </a:avLst>
          </a:prstGeom>
          <a:noFill/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8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8" grpId="0" animBg="1"/>
      <p:bldP spid="40" grpId="0" animBg="1"/>
      <p:bldP spid="41" grpId="0"/>
      <p:bldP spid="42" grpId="0" animBg="1"/>
      <p:bldP spid="43" grpId="0"/>
      <p:bldP spid="48" grpId="0" animBg="1"/>
      <p:bldP spid="26" grpId="0" animBg="1"/>
      <p:bldP spid="29" grpId="0" animBg="1"/>
      <p:bldP spid="33" grpId="0" animBg="1"/>
      <p:bldP spid="3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308685"/>
              </p:ext>
            </p:extLst>
          </p:nvPr>
        </p:nvGraphicFramePr>
        <p:xfrm>
          <a:off x="0" y="-51206"/>
          <a:ext cx="9144001" cy="6909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0727"/>
                <a:gridCol w="2280063"/>
                <a:gridCol w="638802"/>
                <a:gridCol w="1911202"/>
                <a:gridCol w="573207"/>
              </a:tblGrid>
              <a:tr h="384889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Equipment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on the Beam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Tunnel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equipment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Vert. J</a:t>
                      </a:r>
                    </a:p>
                  </a:txBody>
                  <a:tcP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Surface</a:t>
                      </a:r>
                      <a:r>
                        <a:rPr lang="en-GB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Eq.</a:t>
                      </a:r>
                    </a:p>
                  </a:txBody>
                  <a:tcPr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Dis.</a:t>
                      </a:r>
                      <a:endParaRPr lang="en-GB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66"/>
                    </a:solidFill>
                  </a:tcPr>
                </a:tc>
              </a:tr>
              <a:tr h="6524317"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</a:tr>
            </a:tbl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58650" y="363489"/>
            <a:ext cx="9044408" cy="6484029"/>
            <a:chOff x="58650" y="363489"/>
            <a:chExt cx="9044408" cy="6484029"/>
          </a:xfrm>
        </p:grpSpPr>
        <p:sp>
          <p:nvSpPr>
            <p:cNvPr id="94" name="Rectangle 93"/>
            <p:cNvSpPr/>
            <p:nvPr/>
          </p:nvSpPr>
          <p:spPr>
            <a:xfrm>
              <a:off x="3805247" y="1943354"/>
              <a:ext cx="2087875" cy="40241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GB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DF(X-M) + </a:t>
              </a:r>
            </a:p>
            <a:p>
              <a:pPr algn="ctr" defTabSz="914400"/>
              <a:r>
                <a:rPr lang="en-GB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 Link DSH (X-M)</a:t>
              </a:r>
              <a:endParaRPr lang="en-GB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805247" y="814849"/>
              <a:ext cx="1656409" cy="792758"/>
              <a:chOff x="3158841" y="816787"/>
              <a:chExt cx="1656409" cy="792758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11" name="Rectangle 10"/>
              <p:cNvSpPr/>
              <p:nvPr/>
            </p:nvSpPr>
            <p:spPr>
              <a:xfrm>
                <a:off x="3158842" y="816787"/>
                <a:ext cx="1275636" cy="22680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GB" sz="1400" b="1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Cryo</a:t>
                </a:r>
                <a:r>
                  <a:rPr lang="en-GB" sz="14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line</a:t>
                </a:r>
                <a:endParaRPr lang="en-GB" sz="1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3158841" y="1099766"/>
                <a:ext cx="1656409" cy="226800"/>
              </a:xfrm>
              <a:prstGeom prst="rect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GB" sz="14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Alignment</a:t>
                </a:r>
                <a:endParaRPr lang="en-GB" sz="1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3158841" y="1382745"/>
                <a:ext cx="1656409" cy="226800"/>
              </a:xfrm>
              <a:prstGeom prst="rect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GB" sz="14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QPS2</a:t>
                </a:r>
                <a:endParaRPr lang="en-GB" sz="1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4" name="Rectangle 113"/>
            <p:cNvSpPr/>
            <p:nvPr/>
          </p:nvSpPr>
          <p:spPr>
            <a:xfrm>
              <a:off x="188586" y="729029"/>
              <a:ext cx="3149950" cy="112626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GB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 system</a:t>
              </a:r>
            </a:p>
            <a:p>
              <a:pPr algn="ctr" defTabSz="914400"/>
              <a:r>
                <a:rPr lang="en-GB" sz="10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MQXFA MQXFB, MBXF, MBRD, MQYY</a:t>
              </a:r>
              <a:r>
                <a:rPr lang="en-GB" sz="10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 algn="ctr" defTabSz="914400"/>
              <a:r>
                <a:rPr lang="en-GB" sz="10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1000" u="sng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Q5 1.9, Q6 1.9</a:t>
              </a:r>
            </a:p>
            <a:p>
              <a:pPr algn="ctr" defTabSz="914400"/>
              <a:r>
                <a:rPr lang="en-GB" sz="1000" i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MCBXFB, MCBXFA, MQSXF, MCTXF, MCTSXF, MCDXF, MCDSXF, MCOXF, MCOSXF, MCSXF,MCSSXF,</a:t>
              </a:r>
            </a:p>
            <a:p>
              <a:pPr algn="ctr" defTabSz="914400"/>
              <a:r>
                <a:rPr lang="en-GB" sz="1000" i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MCBRD, MCBYY</a:t>
              </a:r>
              <a:endParaRPr lang="en-GB" sz="10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174203" y="2521194"/>
              <a:ext cx="3164332" cy="27923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GB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Beam vacuum</a:t>
              </a:r>
              <a:endParaRPr lang="en-GB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188587" y="1908194"/>
              <a:ext cx="3149948" cy="27441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GB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TAXS, TAXN</a:t>
              </a:r>
              <a:endParaRPr lang="en-GB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6" name="Group 125"/>
            <p:cNvGrpSpPr/>
            <p:nvPr/>
          </p:nvGrpSpPr>
          <p:grpSpPr>
            <a:xfrm>
              <a:off x="58651" y="363489"/>
              <a:ext cx="2976172" cy="252001"/>
              <a:chOff x="-11372" y="1412814"/>
              <a:chExt cx="3062020" cy="400046"/>
            </a:xfrm>
          </p:grpSpPr>
          <p:sp>
            <p:nvSpPr>
              <p:cNvPr id="127" name="Rectangle 126"/>
              <p:cNvSpPr/>
              <p:nvPr/>
            </p:nvSpPr>
            <p:spPr>
              <a:xfrm>
                <a:off x="-11372" y="1412814"/>
                <a:ext cx="2363808" cy="400044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GB" sz="14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Interaction Region and MS</a:t>
                </a:r>
                <a:endParaRPr lang="en-GB" sz="1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2293584" y="1412816"/>
                <a:ext cx="757064" cy="40004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GB" sz="14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IP 1,5</a:t>
                </a:r>
                <a:endParaRPr lang="en-GB" sz="1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0" name="Rectangle 159"/>
            <p:cNvSpPr/>
            <p:nvPr/>
          </p:nvSpPr>
          <p:spPr>
            <a:xfrm>
              <a:off x="188587" y="2235777"/>
              <a:ext cx="3149948" cy="24462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GB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Collimation</a:t>
              </a:r>
              <a:r>
                <a:rPr lang="en-GB" sz="1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8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(TCTPM, TCL, TCLM, TCTP)</a:t>
              </a:r>
              <a:endParaRPr lang="en-GB" sz="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74202" y="2832333"/>
              <a:ext cx="3164333" cy="33436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GB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Beam diagnostic</a:t>
              </a:r>
            </a:p>
            <a:p>
              <a:pPr algn="ctr" defTabSz="914400"/>
              <a:r>
                <a:rPr lang="en-GB" sz="8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BPMSQW, BMPSQ, BPMSQT, BMLC</a:t>
              </a:r>
            </a:p>
          </p:txBody>
        </p:sp>
        <p:cxnSp>
          <p:nvCxnSpPr>
            <p:cNvPr id="15" name="Elbow Connector 14"/>
            <p:cNvCxnSpPr>
              <a:stCxn id="127" idx="1"/>
              <a:endCxn id="114" idx="1"/>
            </p:cNvCxnSpPr>
            <p:nvPr/>
          </p:nvCxnSpPr>
          <p:spPr>
            <a:xfrm rot="10800000" flipH="1" flipV="1">
              <a:off x="58650" y="489489"/>
              <a:ext cx="129935" cy="802673"/>
            </a:xfrm>
            <a:prstGeom prst="bentConnector3">
              <a:avLst>
                <a:gd name="adj1" fmla="val 28640"/>
              </a:avLst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Elbow Connector 91"/>
            <p:cNvCxnSpPr>
              <a:stCxn id="127" idx="1"/>
              <a:endCxn id="121" idx="1"/>
            </p:cNvCxnSpPr>
            <p:nvPr/>
          </p:nvCxnSpPr>
          <p:spPr>
            <a:xfrm rot="10800000" flipH="1" flipV="1">
              <a:off x="58651" y="489490"/>
              <a:ext cx="115552" cy="2171324"/>
            </a:xfrm>
            <a:prstGeom prst="bentConnector3">
              <a:avLst>
                <a:gd name="adj1" fmla="val 23003"/>
              </a:avLst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Elbow Connector 95"/>
            <p:cNvCxnSpPr>
              <a:stCxn id="127" idx="1"/>
              <a:endCxn id="124" idx="1"/>
            </p:cNvCxnSpPr>
            <p:nvPr/>
          </p:nvCxnSpPr>
          <p:spPr>
            <a:xfrm rot="10800000" flipH="1" flipV="1">
              <a:off x="58651" y="489489"/>
              <a:ext cx="129936" cy="1555913"/>
            </a:xfrm>
            <a:prstGeom prst="bentConnector3">
              <a:avLst>
                <a:gd name="adj1" fmla="val 4091"/>
              </a:avLst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Elbow Connector 97"/>
            <p:cNvCxnSpPr>
              <a:stCxn id="127" idx="1"/>
              <a:endCxn id="160" idx="1"/>
            </p:cNvCxnSpPr>
            <p:nvPr/>
          </p:nvCxnSpPr>
          <p:spPr>
            <a:xfrm rot="10800000" flipH="1" flipV="1">
              <a:off x="58651" y="489489"/>
              <a:ext cx="129936" cy="1868599"/>
            </a:xfrm>
            <a:prstGeom prst="bentConnector3">
              <a:avLst>
                <a:gd name="adj1" fmla="val 20457"/>
              </a:avLst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Elbow Connector 100"/>
            <p:cNvCxnSpPr>
              <a:stCxn id="127" idx="1"/>
              <a:endCxn id="59" idx="1"/>
            </p:cNvCxnSpPr>
            <p:nvPr/>
          </p:nvCxnSpPr>
          <p:spPr>
            <a:xfrm rot="10800000" flipH="1" flipV="1">
              <a:off x="58650" y="489490"/>
              <a:ext cx="115551" cy="2510028"/>
            </a:xfrm>
            <a:prstGeom prst="bentConnector3">
              <a:avLst>
                <a:gd name="adj1" fmla="val 23004"/>
              </a:avLst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/>
            <p:cNvGrpSpPr/>
            <p:nvPr/>
          </p:nvGrpSpPr>
          <p:grpSpPr>
            <a:xfrm>
              <a:off x="191832" y="4827286"/>
              <a:ext cx="3408295" cy="866876"/>
              <a:chOff x="99507" y="3765683"/>
              <a:chExt cx="2611231" cy="667676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99507" y="3765683"/>
                <a:ext cx="2611231" cy="667676"/>
                <a:chOff x="102357" y="3717057"/>
                <a:chExt cx="2901368" cy="741860"/>
              </a:xfrm>
            </p:grpSpPr>
            <p:grpSp>
              <p:nvGrpSpPr>
                <p:cNvPr id="166" name="Group 165"/>
                <p:cNvGrpSpPr/>
                <p:nvPr/>
              </p:nvGrpSpPr>
              <p:grpSpPr>
                <a:xfrm>
                  <a:off x="102357" y="3717057"/>
                  <a:ext cx="2901368" cy="215658"/>
                  <a:chOff x="33532" y="1412816"/>
                  <a:chExt cx="2901368" cy="308118"/>
                </a:xfrm>
              </p:grpSpPr>
              <p:sp>
                <p:nvSpPr>
                  <p:cNvPr id="167" name="Rectangle 166"/>
                  <p:cNvSpPr/>
                  <p:nvPr/>
                </p:nvSpPr>
                <p:spPr>
                  <a:xfrm>
                    <a:off x="33532" y="1412816"/>
                    <a:ext cx="2318854" cy="308118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</a:schemeClr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r>
                      <a:rPr lang="en-GB" sz="1400" b="1" dirty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DS Collimation  for ion </a:t>
                    </a:r>
                    <a:endParaRPr lang="en-GB" sz="14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8" name="Rectangle 167"/>
                  <p:cNvSpPr/>
                  <p:nvPr/>
                </p:nvSpPr>
                <p:spPr>
                  <a:xfrm>
                    <a:off x="2359133" y="1412816"/>
                    <a:ext cx="575767" cy="308117"/>
                  </a:xfrm>
                  <a:prstGeom prst="rect">
                    <a:avLst/>
                  </a:prstGeom>
                  <a:solidFill>
                    <a:srgbClr val="CC00FF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r>
                      <a:rPr lang="en-GB" sz="1400" b="1" dirty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IP </a:t>
                    </a:r>
                    <a:r>
                      <a:rPr lang="en-GB" sz="1400" b="1" dirty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</a:p>
                </p:txBody>
              </p:sp>
            </p:grpSp>
            <p:sp>
              <p:nvSpPr>
                <p:cNvPr id="171" name="Rectangle 170"/>
                <p:cNvSpPr/>
                <p:nvPr/>
              </p:nvSpPr>
              <p:spPr>
                <a:xfrm>
                  <a:off x="247375" y="4243259"/>
                  <a:ext cx="2740451" cy="215658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r>
                    <a:rPr lang="en-GB" sz="1400" b="1" dirty="0" smtClean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H.F. dipoles</a:t>
                  </a:r>
                  <a:endParaRPr lang="en-GB" sz="1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247375" y="3982689"/>
                  <a:ext cx="2755112" cy="215658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r>
                    <a:rPr lang="en-GB" sz="1400" b="1" dirty="0" err="1" smtClean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Cryo-bypass+TCLD</a:t>
                  </a:r>
                  <a:endParaRPr lang="en-GB" sz="1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108" name="Elbow Connector 107"/>
              <p:cNvCxnSpPr>
                <a:stCxn id="167" idx="1"/>
                <a:endCxn id="77" idx="1"/>
              </p:cNvCxnSpPr>
              <p:nvPr/>
            </p:nvCxnSpPr>
            <p:spPr>
              <a:xfrm rot="10800000" flipH="1" flipV="1">
                <a:off x="99507" y="3862729"/>
                <a:ext cx="130517" cy="239070"/>
              </a:xfrm>
              <a:prstGeom prst="bentConnector3">
                <a:avLst>
                  <a:gd name="adj1" fmla="val 21844"/>
                </a:avLst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8" name="Elbow Connector 137"/>
            <p:cNvCxnSpPr>
              <a:stCxn id="128" idx="3"/>
              <a:endCxn id="11" idx="1"/>
            </p:cNvCxnSpPr>
            <p:nvPr/>
          </p:nvCxnSpPr>
          <p:spPr>
            <a:xfrm>
              <a:off x="3034823" y="489490"/>
              <a:ext cx="770425" cy="43875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Elbow Connector 138"/>
            <p:cNvCxnSpPr>
              <a:stCxn id="128" idx="3"/>
              <a:endCxn id="71" idx="1"/>
            </p:cNvCxnSpPr>
            <p:nvPr/>
          </p:nvCxnSpPr>
          <p:spPr>
            <a:xfrm>
              <a:off x="3034823" y="489490"/>
              <a:ext cx="770424" cy="72173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Elbow Connector 139"/>
            <p:cNvCxnSpPr>
              <a:stCxn id="128" idx="3"/>
              <a:endCxn id="143" idx="1"/>
            </p:cNvCxnSpPr>
            <p:nvPr/>
          </p:nvCxnSpPr>
          <p:spPr>
            <a:xfrm>
              <a:off x="3034823" y="489490"/>
              <a:ext cx="770424" cy="1004717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Elbow Connector 140"/>
            <p:cNvCxnSpPr>
              <a:stCxn id="128" idx="3"/>
              <a:endCxn id="94" idx="1"/>
            </p:cNvCxnSpPr>
            <p:nvPr/>
          </p:nvCxnSpPr>
          <p:spPr>
            <a:xfrm>
              <a:off x="3034823" y="489490"/>
              <a:ext cx="770424" cy="165506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Rectangle 152"/>
            <p:cNvSpPr/>
            <p:nvPr/>
          </p:nvSpPr>
          <p:spPr>
            <a:xfrm>
              <a:off x="6709143" y="1974361"/>
              <a:ext cx="1793318" cy="41358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GB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DFH(X-M) + </a:t>
              </a:r>
            </a:p>
            <a:p>
              <a:pPr algn="ctr" defTabSz="914400"/>
              <a:r>
                <a:rPr lang="en-GB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Power converters</a:t>
              </a:r>
              <a:endParaRPr lang="en-GB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3804032" y="1666119"/>
              <a:ext cx="1656409" cy="2268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GB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EE</a:t>
              </a:r>
              <a:endParaRPr lang="en-GB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Left Arrow 47"/>
            <p:cNvSpPr/>
            <p:nvPr/>
          </p:nvSpPr>
          <p:spPr>
            <a:xfrm>
              <a:off x="5086729" y="790102"/>
              <a:ext cx="1634575" cy="174474"/>
            </a:xfrm>
            <a:prstGeom prst="leftArrow">
              <a:avLst/>
            </a:prstGeom>
            <a:solidFill>
              <a:schemeClr val="tx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 dirty="0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164" name="Elbow Connector 163"/>
            <p:cNvCxnSpPr>
              <a:stCxn id="128" idx="3"/>
              <a:endCxn id="146" idx="1"/>
            </p:cNvCxnSpPr>
            <p:nvPr/>
          </p:nvCxnSpPr>
          <p:spPr>
            <a:xfrm>
              <a:off x="3034823" y="489490"/>
              <a:ext cx="769209" cy="129002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Rectangle 202"/>
            <p:cNvSpPr/>
            <p:nvPr/>
          </p:nvSpPr>
          <p:spPr>
            <a:xfrm>
              <a:off x="186063" y="3210731"/>
              <a:ext cx="3152471" cy="2880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GB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Crab Cavity </a:t>
              </a:r>
              <a:r>
                <a:rPr lang="en-GB" sz="1400" b="1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cryomodules</a:t>
              </a:r>
              <a:endParaRPr lang="en-GB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5" name="Elbow Connector 204"/>
            <p:cNvCxnSpPr>
              <a:stCxn id="127" idx="1"/>
              <a:endCxn id="203" idx="1"/>
            </p:cNvCxnSpPr>
            <p:nvPr/>
          </p:nvCxnSpPr>
          <p:spPr>
            <a:xfrm rot="10800000" flipH="1" flipV="1">
              <a:off x="58651" y="489489"/>
              <a:ext cx="127412" cy="2865242"/>
            </a:xfrm>
            <a:prstGeom prst="bentConnector3">
              <a:avLst>
                <a:gd name="adj1" fmla="val 4172"/>
              </a:avLst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Rectangle 210"/>
            <p:cNvSpPr/>
            <p:nvPr/>
          </p:nvSpPr>
          <p:spPr>
            <a:xfrm>
              <a:off x="6692898" y="2716612"/>
              <a:ext cx="1793318" cy="748611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GB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RF system</a:t>
              </a:r>
            </a:p>
            <a:p>
              <a:pPr algn="ctr" defTabSz="914400"/>
              <a:r>
                <a:rPr lang="en-GB" sz="12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Loads, circulators, RF power, LLRF, HVPS, central LLRR</a:t>
              </a:r>
              <a:endParaRPr lang="en-GB" sz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36" name="Elbow Connector 235"/>
            <p:cNvCxnSpPr>
              <a:stCxn id="167" idx="1"/>
              <a:endCxn id="171" idx="1"/>
            </p:cNvCxnSpPr>
            <p:nvPr/>
          </p:nvCxnSpPr>
          <p:spPr>
            <a:xfrm rot="10800000" flipH="1" flipV="1">
              <a:off x="191832" y="4953286"/>
              <a:ext cx="170356" cy="614876"/>
            </a:xfrm>
            <a:prstGeom prst="bentConnector3">
              <a:avLst>
                <a:gd name="adj1" fmla="val 15603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5" name="Group 274"/>
            <p:cNvGrpSpPr/>
            <p:nvPr/>
          </p:nvGrpSpPr>
          <p:grpSpPr>
            <a:xfrm>
              <a:off x="174202" y="3893018"/>
              <a:ext cx="3425925" cy="846629"/>
              <a:chOff x="142502" y="3712531"/>
              <a:chExt cx="2568236" cy="846629"/>
            </a:xfrm>
          </p:grpSpPr>
          <p:grpSp>
            <p:nvGrpSpPr>
              <p:cNvPr id="276" name="Group 275"/>
              <p:cNvGrpSpPr/>
              <p:nvPr/>
            </p:nvGrpSpPr>
            <p:grpSpPr>
              <a:xfrm>
                <a:off x="142503" y="3712531"/>
                <a:ext cx="2568235" cy="846629"/>
                <a:chOff x="150130" y="3657985"/>
                <a:chExt cx="2853595" cy="940693"/>
              </a:xfrm>
            </p:grpSpPr>
            <p:grpSp>
              <p:nvGrpSpPr>
                <p:cNvPr id="278" name="Group 277"/>
                <p:cNvGrpSpPr/>
                <p:nvPr/>
              </p:nvGrpSpPr>
              <p:grpSpPr>
                <a:xfrm>
                  <a:off x="150130" y="3657985"/>
                  <a:ext cx="2853595" cy="280002"/>
                  <a:chOff x="81305" y="1328414"/>
                  <a:chExt cx="2853595" cy="400047"/>
                </a:xfrm>
              </p:grpSpPr>
              <p:sp>
                <p:nvSpPr>
                  <p:cNvPr id="281" name="Rectangle 280"/>
                  <p:cNvSpPr/>
                  <p:nvPr/>
                </p:nvSpPr>
                <p:spPr>
                  <a:xfrm>
                    <a:off x="81305" y="1328420"/>
                    <a:ext cx="2307193" cy="40004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</a:schemeClr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r>
                      <a:rPr lang="en-GB" sz="1400" b="1" dirty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DS Collimation  pp </a:t>
                    </a:r>
                    <a:r>
                      <a:rPr lang="en-GB" sz="1200" b="1" u="sng" dirty="0" smtClean="0"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(TBC RUN II) </a:t>
                    </a:r>
                    <a:endParaRPr lang="en-GB" sz="1200" b="1" u="sng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82" name="Rectangle 281"/>
                  <p:cNvSpPr/>
                  <p:nvPr/>
                </p:nvSpPr>
                <p:spPr>
                  <a:xfrm>
                    <a:off x="2361632" y="1328414"/>
                    <a:ext cx="573268" cy="400046"/>
                  </a:xfrm>
                  <a:prstGeom prst="rect">
                    <a:avLst/>
                  </a:prstGeom>
                  <a:solidFill>
                    <a:srgbClr val="FF9933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r>
                      <a:rPr lang="en-GB" sz="1400" b="1" dirty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IP 1,5</a:t>
                    </a:r>
                    <a:endParaRPr lang="en-GB" sz="14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279" name="Rectangle 278"/>
                <p:cNvSpPr/>
                <p:nvPr/>
              </p:nvSpPr>
              <p:spPr>
                <a:xfrm>
                  <a:off x="570866" y="4318680"/>
                  <a:ext cx="2424289" cy="279998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r>
                    <a:rPr lang="en-GB" sz="1400" b="1" dirty="0" smtClean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H.F. dipoles</a:t>
                  </a:r>
                  <a:endParaRPr lang="en-GB" sz="1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0" name="Rectangle 279"/>
                <p:cNvSpPr/>
                <p:nvPr/>
              </p:nvSpPr>
              <p:spPr>
                <a:xfrm>
                  <a:off x="563535" y="3986358"/>
                  <a:ext cx="2438952" cy="279998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r>
                    <a:rPr lang="en-GB" sz="1400" b="1" dirty="0" err="1" smtClean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Cryo-bypass+TCLD</a:t>
                  </a:r>
                  <a:endParaRPr lang="en-GB" sz="1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277" name="Elbow Connector 276"/>
              <p:cNvCxnSpPr>
                <a:stCxn id="281" idx="1"/>
                <a:endCxn id="280" idx="1"/>
              </p:cNvCxnSpPr>
              <p:nvPr/>
            </p:nvCxnSpPr>
            <p:spPr>
              <a:xfrm rot="10800000" flipH="1" flipV="1">
                <a:off x="142502" y="3838535"/>
                <a:ext cx="372064" cy="295534"/>
              </a:xfrm>
              <a:prstGeom prst="bentConnector3">
                <a:avLst>
                  <a:gd name="adj1" fmla="val 13925"/>
                </a:avLst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3" name="Elbow Connector 282"/>
            <p:cNvCxnSpPr>
              <a:stCxn id="281" idx="1"/>
              <a:endCxn id="279" idx="1"/>
            </p:cNvCxnSpPr>
            <p:nvPr/>
          </p:nvCxnSpPr>
          <p:spPr>
            <a:xfrm rot="10800000" flipH="1" flipV="1">
              <a:off x="174202" y="4019021"/>
              <a:ext cx="505121" cy="594625"/>
            </a:xfrm>
            <a:prstGeom prst="bentConnector3">
              <a:avLst>
                <a:gd name="adj1" fmla="val 13682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 87"/>
            <p:cNvGrpSpPr/>
            <p:nvPr/>
          </p:nvGrpSpPr>
          <p:grpSpPr>
            <a:xfrm>
              <a:off x="135980" y="5837423"/>
              <a:ext cx="3445471" cy="865444"/>
              <a:chOff x="99506" y="3765684"/>
              <a:chExt cx="2611232" cy="688768"/>
            </a:xfrm>
          </p:grpSpPr>
          <p:grpSp>
            <p:nvGrpSpPr>
              <p:cNvPr id="89" name="Group 88"/>
              <p:cNvGrpSpPr/>
              <p:nvPr/>
            </p:nvGrpSpPr>
            <p:grpSpPr>
              <a:xfrm>
                <a:off x="99507" y="3765684"/>
                <a:ext cx="2611231" cy="688768"/>
                <a:chOff x="102357" y="3717059"/>
                <a:chExt cx="2901368" cy="765296"/>
              </a:xfrm>
            </p:grpSpPr>
            <p:grpSp>
              <p:nvGrpSpPr>
                <p:cNvPr id="91" name="Group 90"/>
                <p:cNvGrpSpPr/>
                <p:nvPr/>
              </p:nvGrpSpPr>
              <p:grpSpPr>
                <a:xfrm>
                  <a:off x="102357" y="3717059"/>
                  <a:ext cx="2901368" cy="222839"/>
                  <a:chOff x="33532" y="1412816"/>
                  <a:chExt cx="2901368" cy="318377"/>
                </a:xfrm>
              </p:grpSpPr>
              <p:sp>
                <p:nvSpPr>
                  <p:cNvPr id="97" name="Rectangle 96"/>
                  <p:cNvSpPr/>
                  <p:nvPr/>
                </p:nvSpPr>
                <p:spPr>
                  <a:xfrm>
                    <a:off x="33532" y="1412816"/>
                    <a:ext cx="2513745" cy="318377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</a:schemeClr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r>
                      <a:rPr lang="en-GB" sz="1400" b="1" dirty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DS Collimation  pp </a:t>
                    </a:r>
                    <a:r>
                      <a:rPr lang="en-GB" sz="1200" b="1" u="sng" dirty="0" smtClean="0">
                        <a:solidFill>
                          <a:prstClr val="white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(TBC RUN II) </a:t>
                    </a:r>
                    <a:endParaRPr lang="en-GB" sz="1200" b="1" u="sng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99" name="Rectangle 98"/>
                  <p:cNvSpPr/>
                  <p:nvPr/>
                </p:nvSpPr>
                <p:spPr>
                  <a:xfrm>
                    <a:off x="2460090" y="1412816"/>
                    <a:ext cx="474810" cy="318377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r>
                      <a:rPr lang="en-GB" sz="1400" b="1" dirty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IP 7</a:t>
                    </a:r>
                    <a:endParaRPr lang="en-GB" sz="14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93" name="Rectangle 92"/>
                <p:cNvSpPr/>
                <p:nvPr/>
              </p:nvSpPr>
              <p:spPr>
                <a:xfrm>
                  <a:off x="563536" y="4259516"/>
                  <a:ext cx="2424289" cy="222839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r>
                    <a:rPr lang="en-GB" sz="1400" b="1" dirty="0" smtClean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H.F. dipoles</a:t>
                  </a:r>
                  <a:endParaRPr lang="en-GB" sz="1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563534" y="4009988"/>
                  <a:ext cx="2438952" cy="222839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r>
                    <a:rPr lang="en-GB" sz="1400" b="1" dirty="0" err="1" smtClean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Cryo-bypass+TCLD</a:t>
                  </a:r>
                  <a:endParaRPr lang="en-GB" sz="1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90" name="Elbow Connector 89"/>
              <p:cNvCxnSpPr>
                <a:stCxn id="97" idx="1"/>
                <a:endCxn id="95" idx="1"/>
              </p:cNvCxnSpPr>
              <p:nvPr/>
            </p:nvCxnSpPr>
            <p:spPr>
              <a:xfrm rot="10800000" flipH="1" flipV="1">
                <a:off x="99506" y="3865958"/>
                <a:ext cx="415059" cy="263637"/>
              </a:xfrm>
              <a:prstGeom prst="bentConnector3">
                <a:avLst>
                  <a:gd name="adj1" fmla="val 18444"/>
                </a:avLst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4" name="Rectangle 153"/>
            <p:cNvSpPr/>
            <p:nvPr/>
          </p:nvSpPr>
          <p:spPr>
            <a:xfrm>
              <a:off x="3831421" y="2458812"/>
              <a:ext cx="2061702" cy="45198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GB" sz="1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GB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ad-hard electronics for</a:t>
              </a:r>
            </a:p>
            <a:p>
              <a:pPr algn="ctr" defTabSz="914400"/>
              <a:r>
                <a:rPr lang="en-GB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BLM and BPM</a:t>
              </a:r>
              <a:endParaRPr lang="en-GB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6" name="Elbow Connector 155"/>
            <p:cNvCxnSpPr>
              <a:stCxn id="59" idx="3"/>
              <a:endCxn id="154" idx="1"/>
            </p:cNvCxnSpPr>
            <p:nvPr/>
          </p:nvCxnSpPr>
          <p:spPr>
            <a:xfrm flipV="1">
              <a:off x="3338535" y="2684804"/>
              <a:ext cx="492886" cy="31471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Rectangle 156"/>
            <p:cNvSpPr/>
            <p:nvPr/>
          </p:nvSpPr>
          <p:spPr>
            <a:xfrm>
              <a:off x="191831" y="3577694"/>
              <a:ext cx="3146705" cy="23664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GB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CC diagnostic and protection</a:t>
              </a:r>
              <a:endParaRPr lang="en-GB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3" name="Elbow Connector 22"/>
            <p:cNvCxnSpPr>
              <a:stCxn id="127" idx="1"/>
              <a:endCxn id="157" idx="1"/>
            </p:cNvCxnSpPr>
            <p:nvPr/>
          </p:nvCxnSpPr>
          <p:spPr>
            <a:xfrm rot="10800000" flipH="1" flipV="1">
              <a:off x="58651" y="489488"/>
              <a:ext cx="133180" cy="3206529"/>
            </a:xfrm>
            <a:prstGeom prst="bentConnector3">
              <a:avLst>
                <a:gd name="adj1" fmla="val 19960"/>
              </a:avLst>
            </a:prstGeom>
            <a:ln w="12700">
              <a:solidFill>
                <a:schemeClr val="tx1">
                  <a:lumMod val="7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Elbow Connector 189"/>
            <p:cNvCxnSpPr>
              <a:stCxn id="97" idx="1"/>
              <a:endCxn id="93" idx="1"/>
            </p:cNvCxnSpPr>
            <p:nvPr/>
          </p:nvCxnSpPr>
          <p:spPr>
            <a:xfrm rot="10800000" flipH="1" flipV="1">
              <a:off x="135980" y="5963423"/>
              <a:ext cx="547665" cy="613444"/>
            </a:xfrm>
            <a:prstGeom prst="bentConnector3">
              <a:avLst>
                <a:gd name="adj1" fmla="val 18443"/>
              </a:avLst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Rectangle 273"/>
            <p:cNvSpPr/>
            <p:nvPr/>
          </p:nvSpPr>
          <p:spPr>
            <a:xfrm>
              <a:off x="8654862" y="505102"/>
              <a:ext cx="196802" cy="6331783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GB" sz="12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  <a:p>
              <a:pPr algn="ctr" defTabSz="914400"/>
              <a:r>
                <a:rPr lang="en-GB" sz="12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  <a:p>
              <a:pPr algn="ctr" defTabSz="914400"/>
              <a:r>
                <a:rPr lang="en-GB" sz="12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GB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8906255" y="515736"/>
              <a:ext cx="196803" cy="633178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GB" sz="12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BIS</a:t>
              </a:r>
            </a:p>
          </p:txBody>
        </p:sp>
        <p:sp>
          <p:nvSpPr>
            <p:cNvPr id="220" name="Left Arrow 219"/>
            <p:cNvSpPr/>
            <p:nvPr/>
          </p:nvSpPr>
          <p:spPr>
            <a:xfrm>
              <a:off x="5893122" y="2069673"/>
              <a:ext cx="828183" cy="212305"/>
            </a:xfrm>
            <a:prstGeom prst="leftArrow">
              <a:avLst/>
            </a:prstGeom>
            <a:solidFill>
              <a:srgbClr val="FF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21" name="Left Arrow 220"/>
            <p:cNvSpPr/>
            <p:nvPr/>
          </p:nvSpPr>
          <p:spPr>
            <a:xfrm>
              <a:off x="3322921" y="3273827"/>
              <a:ext cx="3386222" cy="212305"/>
            </a:xfrm>
            <a:prstGeom prst="leftArrow">
              <a:avLst/>
            </a:prstGeom>
            <a:solidFill>
              <a:srgbClr val="FF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804032" y="4336759"/>
              <a:ext cx="2087875" cy="40241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GB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DFA+ </a:t>
              </a:r>
            </a:p>
            <a:p>
              <a:pPr algn="ctr" defTabSz="914400"/>
              <a:r>
                <a:rPr lang="en-GB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 Link DSHA</a:t>
              </a:r>
              <a:endParaRPr lang="en-GB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6723710" y="4301543"/>
              <a:ext cx="1833191" cy="42652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GB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DFHA + </a:t>
              </a:r>
            </a:p>
            <a:p>
              <a:pPr algn="ctr" defTabSz="914400"/>
              <a:r>
                <a:rPr lang="en-GB" sz="1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Power converters</a:t>
              </a:r>
              <a:endParaRPr lang="en-GB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Left Arrow 83"/>
            <p:cNvSpPr/>
            <p:nvPr/>
          </p:nvSpPr>
          <p:spPr>
            <a:xfrm>
              <a:off x="5813098" y="4411914"/>
              <a:ext cx="908207" cy="212305"/>
            </a:xfrm>
            <a:prstGeom prst="leftArrow">
              <a:avLst/>
            </a:prstGeom>
            <a:solidFill>
              <a:srgbClr val="FF006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GB" dirty="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6672531" y="3604505"/>
              <a:ext cx="1892997" cy="607654"/>
              <a:chOff x="1845580" y="1591177"/>
              <a:chExt cx="800939" cy="463675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1845580" y="1593480"/>
                <a:ext cx="649006" cy="461372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GB" sz="14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 link/</a:t>
                </a:r>
              </a:p>
              <a:p>
                <a:pPr algn="ctr" defTabSz="914400"/>
                <a:r>
                  <a:rPr lang="en-GB" sz="14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Powering </a:t>
                </a:r>
              </a:p>
              <a:p>
                <a:pPr algn="ctr" defTabSz="914400"/>
                <a:r>
                  <a:rPr lang="en-GB" sz="14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arc</a:t>
                </a:r>
                <a:endParaRPr lang="en-GB" sz="1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2351090" y="1591177"/>
                <a:ext cx="295429" cy="463675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GB" sz="14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IP 1,5</a:t>
                </a:r>
                <a:endParaRPr lang="en-GB" sz="1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07" name="Elbow Connector 106"/>
            <p:cNvCxnSpPr>
              <a:stCxn id="105" idx="2"/>
              <a:endCxn id="83" idx="0"/>
            </p:cNvCxnSpPr>
            <p:nvPr/>
          </p:nvCxnSpPr>
          <p:spPr>
            <a:xfrm rot="16200000" flipH="1">
              <a:off x="7495203" y="4156440"/>
              <a:ext cx="89384" cy="200821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3" name="Group 232"/>
            <p:cNvGrpSpPr/>
            <p:nvPr/>
          </p:nvGrpSpPr>
          <p:grpSpPr>
            <a:xfrm>
              <a:off x="5490750" y="365986"/>
              <a:ext cx="3031647" cy="773991"/>
              <a:chOff x="5490750" y="365986"/>
              <a:chExt cx="3031647" cy="773991"/>
            </a:xfrm>
          </p:grpSpPr>
          <p:sp>
            <p:nvSpPr>
              <p:cNvPr id="155" name="Rectangle 154"/>
              <p:cNvSpPr/>
              <p:nvPr/>
            </p:nvSpPr>
            <p:spPr>
              <a:xfrm>
                <a:off x="6709143" y="365986"/>
                <a:ext cx="1297173" cy="252000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GB" sz="1400" b="1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Cryoplant</a:t>
                </a:r>
                <a:endParaRPr lang="en-GB" sz="1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7" name="Rectangle 286"/>
              <p:cNvSpPr/>
              <p:nvPr/>
            </p:nvSpPr>
            <p:spPr>
              <a:xfrm>
                <a:off x="7824159" y="365986"/>
                <a:ext cx="678302" cy="252000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GB" sz="14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IP 1,5</a:t>
                </a:r>
                <a:endParaRPr lang="en-GB" sz="1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5490750" y="709974"/>
                <a:ext cx="525744" cy="40133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GB" sz="14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</a:t>
                </a:r>
                <a:endParaRPr lang="en-GB" sz="1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6732309" y="740188"/>
                <a:ext cx="1790088" cy="399789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GB" sz="14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Warm compressor and other surface eq.</a:t>
                </a:r>
                <a:endParaRPr lang="en-GB" sz="1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3" name="Elbow Connector 122"/>
              <p:cNvCxnSpPr>
                <a:stCxn id="155" idx="2"/>
                <a:endCxn id="115" idx="0"/>
              </p:cNvCxnSpPr>
              <p:nvPr/>
            </p:nvCxnSpPr>
            <p:spPr>
              <a:xfrm rot="16200000" flipH="1">
                <a:off x="7431440" y="544275"/>
                <a:ext cx="122202" cy="269623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/>
            <p:cNvGrpSpPr/>
            <p:nvPr/>
          </p:nvGrpSpPr>
          <p:grpSpPr>
            <a:xfrm>
              <a:off x="3780596" y="5639416"/>
              <a:ext cx="2224773" cy="1184321"/>
              <a:chOff x="3780596" y="5639416"/>
              <a:chExt cx="2224773" cy="1184321"/>
            </a:xfrm>
          </p:grpSpPr>
          <p:grpSp>
            <p:nvGrpSpPr>
              <p:cNvPr id="288" name="Group 287"/>
              <p:cNvGrpSpPr/>
              <p:nvPr/>
            </p:nvGrpSpPr>
            <p:grpSpPr>
              <a:xfrm>
                <a:off x="3780596" y="5639416"/>
                <a:ext cx="2219308" cy="1184321"/>
                <a:chOff x="3157625" y="5407369"/>
                <a:chExt cx="2219308" cy="761284"/>
              </a:xfrm>
            </p:grpSpPr>
            <p:grpSp>
              <p:nvGrpSpPr>
                <p:cNvPr id="112" name="Group 111"/>
                <p:cNvGrpSpPr/>
                <p:nvPr/>
              </p:nvGrpSpPr>
              <p:grpSpPr>
                <a:xfrm>
                  <a:off x="3157626" y="5407369"/>
                  <a:ext cx="2219307" cy="161987"/>
                  <a:chOff x="622858" y="1438315"/>
                  <a:chExt cx="2015225" cy="257151"/>
                </a:xfrm>
              </p:grpSpPr>
              <p:sp>
                <p:nvSpPr>
                  <p:cNvPr id="80" name="Rectangle 79"/>
                  <p:cNvSpPr/>
                  <p:nvPr/>
                </p:nvSpPr>
                <p:spPr>
                  <a:xfrm>
                    <a:off x="622858" y="1438315"/>
                    <a:ext cx="1560081" cy="25715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r>
                      <a:rPr lang="en-GB" sz="1400" b="1" dirty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SC link/powering</a:t>
                    </a:r>
                    <a:endParaRPr lang="en-GB" sz="14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81" name="Rectangle 80"/>
                  <p:cNvSpPr/>
                  <p:nvPr/>
                </p:nvSpPr>
                <p:spPr>
                  <a:xfrm>
                    <a:off x="2182939" y="1438316"/>
                    <a:ext cx="455144" cy="257150"/>
                  </a:xfrm>
                  <a:prstGeom prst="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/>
                    <a:r>
                      <a:rPr lang="en-GB" sz="1400" b="1" dirty="0" smtClean="0">
                        <a:solidFill>
                          <a:prstClr val="white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IP 7</a:t>
                    </a:r>
                    <a:endParaRPr lang="en-GB" sz="1400" b="1" dirty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74" name="Rectangle 173"/>
                <p:cNvSpPr/>
                <p:nvPr/>
              </p:nvSpPr>
              <p:spPr>
                <a:xfrm>
                  <a:off x="3277051" y="5603463"/>
                  <a:ext cx="2099882" cy="161986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r>
                    <a:rPr lang="en-GB" sz="1400" b="1" dirty="0" smtClean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Hor. SC L. DSH + DFA</a:t>
                  </a:r>
                  <a:endParaRPr lang="en-GB" sz="14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7" name="Rectangle 176"/>
                <p:cNvSpPr/>
                <p:nvPr/>
              </p:nvSpPr>
              <p:spPr>
                <a:xfrm>
                  <a:off x="3277049" y="6006667"/>
                  <a:ext cx="2099883" cy="161986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/>
                  <a:r>
                    <a:rPr lang="en-GB" sz="1400" b="1" dirty="0" smtClean="0">
                      <a:solidFill>
                        <a:prstClr val="white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Power converters</a:t>
                  </a:r>
                </a:p>
              </p:txBody>
            </p:sp>
            <p:cxnSp>
              <p:nvCxnSpPr>
                <p:cNvPr id="179" name="Elbow Connector 178"/>
                <p:cNvCxnSpPr>
                  <a:stCxn id="80" idx="1"/>
                  <a:endCxn id="174" idx="1"/>
                </p:cNvCxnSpPr>
                <p:nvPr/>
              </p:nvCxnSpPr>
              <p:spPr>
                <a:xfrm rot="10800000" flipH="1" flipV="1">
                  <a:off x="3157625" y="5488363"/>
                  <a:ext cx="119425" cy="196093"/>
                </a:xfrm>
                <a:prstGeom prst="bentConnector3">
                  <a:avLst>
                    <a:gd name="adj1" fmla="val 25713"/>
                  </a:avLst>
                </a:prstGeom>
                <a:ln>
                  <a:solidFill>
                    <a:schemeClr val="tx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Elbow Connector 179"/>
                <p:cNvCxnSpPr>
                  <a:stCxn id="80" idx="1"/>
                  <a:endCxn id="177" idx="1"/>
                </p:cNvCxnSpPr>
                <p:nvPr/>
              </p:nvCxnSpPr>
              <p:spPr>
                <a:xfrm rot="10800000" flipH="1" flipV="1">
                  <a:off x="3157625" y="5488363"/>
                  <a:ext cx="119423" cy="599297"/>
                </a:xfrm>
                <a:prstGeom prst="bentConnector3">
                  <a:avLst>
                    <a:gd name="adj1" fmla="val 25713"/>
                  </a:avLst>
                </a:prstGeom>
                <a:ln>
                  <a:solidFill>
                    <a:schemeClr val="tx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0" name="Rectangle 99"/>
              <p:cNvSpPr/>
              <p:nvPr/>
            </p:nvSpPr>
            <p:spPr>
              <a:xfrm>
                <a:off x="3905487" y="6256213"/>
                <a:ext cx="2099882" cy="25200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r>
                  <a:rPr lang="en-GB" sz="14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New DSLM for Q6</a:t>
                </a:r>
                <a:endParaRPr lang="en-GB" sz="14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02" name="Elbow Connector 101"/>
              <p:cNvCxnSpPr>
                <a:stCxn id="80" idx="1"/>
                <a:endCxn id="100" idx="1"/>
              </p:cNvCxnSpPr>
              <p:nvPr/>
            </p:nvCxnSpPr>
            <p:spPr>
              <a:xfrm rot="10800000" flipH="1" flipV="1">
                <a:off x="3780597" y="5765417"/>
                <a:ext cx="124890" cy="616796"/>
              </a:xfrm>
              <a:prstGeom prst="bentConnector3">
                <a:avLst>
                  <a:gd name="adj1" fmla="val 35515"/>
                </a:avLst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4" name="Footer Placeholder 5"/>
          <p:cNvSpPr txBox="1">
            <a:spLocks/>
          </p:cNvSpPr>
          <p:nvPr/>
        </p:nvSpPr>
        <p:spPr>
          <a:xfrm>
            <a:off x="7010400" y="5486400"/>
            <a:ext cx="1919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>
                <a:solidFill>
                  <a:srgbClr val="FF0000"/>
                </a:solidFill>
              </a:rPr>
              <a:t>Paolo </a:t>
            </a:r>
            <a:r>
              <a:rPr lang="en-US" sz="1800" dirty="0" err="1" smtClean="0">
                <a:solidFill>
                  <a:srgbClr val="FF0000"/>
                </a:solidFill>
              </a:rPr>
              <a:t>Fessia</a:t>
            </a:r>
            <a:endParaRPr lang="en-GB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716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o</a:t>
            </a:r>
            <a:r>
              <a:rPr lang="en-US" dirty="0" smtClean="0"/>
              <a:t>ther </a:t>
            </a:r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229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Beam stability</a:t>
            </a:r>
          </a:p>
          <a:p>
            <a:pPr lvl="1"/>
            <a:r>
              <a:rPr lang="en-US" dirty="0" smtClean="0"/>
              <a:t>New low impedance  collimators</a:t>
            </a:r>
          </a:p>
          <a:p>
            <a:r>
              <a:rPr lang="en-US" dirty="0"/>
              <a:t>Beam lifetime &amp; loss </a:t>
            </a:r>
            <a:r>
              <a:rPr lang="en-US" dirty="0" smtClean="0"/>
              <a:t>spikes</a:t>
            </a:r>
            <a:endParaRPr lang="en-US" dirty="0"/>
          </a:p>
          <a:p>
            <a:pPr lvl="1"/>
            <a:r>
              <a:rPr lang="en-US" dirty="0"/>
              <a:t>Magnet </a:t>
            </a:r>
            <a:r>
              <a:rPr lang="en-US" dirty="0" smtClean="0"/>
              <a:t>quenches</a:t>
            </a:r>
          </a:p>
          <a:p>
            <a:r>
              <a:rPr lang="en-US" dirty="0" smtClean="0"/>
              <a:t>Machine protection</a:t>
            </a:r>
          </a:p>
          <a:p>
            <a:pPr lvl="1"/>
            <a:r>
              <a:rPr lang="en-US" dirty="0" smtClean="0"/>
              <a:t>Failure scenarios - local </a:t>
            </a:r>
            <a:r>
              <a:rPr lang="en-US" dirty="0"/>
              <a:t>beam i</a:t>
            </a:r>
            <a:r>
              <a:rPr lang="en-US" dirty="0" smtClean="0"/>
              <a:t>mpact - equipment </a:t>
            </a:r>
            <a:r>
              <a:rPr lang="en-US" dirty="0"/>
              <a:t>damage </a:t>
            </a:r>
            <a:endParaRPr lang="en-US" dirty="0" smtClean="0"/>
          </a:p>
          <a:p>
            <a:pPr lvl="1"/>
            <a:r>
              <a:rPr lang="en-US" dirty="0" smtClean="0"/>
              <a:t>Quench protection</a:t>
            </a:r>
          </a:p>
          <a:p>
            <a:r>
              <a:rPr lang="en-US" dirty="0" smtClean="0"/>
              <a:t>Machine availability</a:t>
            </a:r>
          </a:p>
          <a:p>
            <a:pPr lvl="1"/>
            <a:r>
              <a:rPr lang="en-US" dirty="0" smtClean="0"/>
              <a:t>Radiation to electronics (SEUs etc.)…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066800"/>
            <a:ext cx="792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Very bright beams, very high bunch population, very high beam current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47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845" y="3272560"/>
            <a:ext cx="4754155" cy="363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-32728" y="3274977"/>
            <a:ext cx="4513666" cy="3581400"/>
            <a:chOff x="59839" y="1793092"/>
            <a:chExt cx="5621894" cy="421642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39" y="1793092"/>
              <a:ext cx="5621894" cy="4216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 flipH="1">
              <a:off x="88687" y="5211938"/>
              <a:ext cx="5593046" cy="796563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Collaborations with NTUA (Athens), WUT (Wroclaw) and support of </a:t>
              </a:r>
              <a:r>
                <a:rPr lang="en-GB" dirty="0" smtClean="0">
                  <a:solidFill>
                    <a:srgbClr val="FFFF00"/>
                  </a:solidFill>
                </a:rPr>
                <a:t>DUBNA</a:t>
              </a:r>
              <a:endParaRPr lang="en-GB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81000" y="1371600"/>
            <a:ext cx="655820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Monumental effort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Over 350 persons involved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Including preparation: ~1,000,000 working hours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No serious </a:t>
            </a:r>
            <a:r>
              <a:rPr lang="en-US" sz="2400" dirty="0" smtClean="0"/>
              <a:t>accidents!</a:t>
            </a:r>
            <a:endParaRPr lang="en-US" sz="240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Superconducting Magnets and Circuits Consolidation (SMACC)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35222" y="2895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Jean-Philippe Tock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504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Powering cold circuits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752600" y="1870180"/>
            <a:ext cx="6400800" cy="4953000"/>
            <a:chOff x="747485" y="152400"/>
            <a:chExt cx="7939315" cy="6437884"/>
          </a:xfrm>
        </p:grpSpPr>
        <p:pic>
          <p:nvPicPr>
            <p:cNvPr id="6" name="Picture 2" descr="D:\Eucas\Foto\1305140_01.jp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5" r="11032" b="4879"/>
            <a:stretch/>
          </p:blipFill>
          <p:spPr bwMode="auto">
            <a:xfrm>
              <a:off x="747485" y="152400"/>
              <a:ext cx="7939315" cy="6437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837704" y="5578888"/>
              <a:ext cx="4213013" cy="830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>
                  <a:solidFill>
                    <a:schemeClr val="bg1"/>
                  </a:solidFill>
                </a:rPr>
                <a:t>L = 20 m</a:t>
              </a:r>
              <a:endParaRPr lang="en-GB" sz="2400" b="1" dirty="0">
                <a:solidFill>
                  <a:schemeClr val="bg1"/>
                </a:solidFill>
              </a:endParaRPr>
            </a:p>
            <a:p>
              <a:r>
                <a:rPr lang="en-GB" sz="2400" b="1" dirty="0" smtClean="0">
                  <a:solidFill>
                    <a:schemeClr val="bg1"/>
                  </a:solidFill>
                </a:rPr>
                <a:t>(25</a:t>
              </a:r>
              <a:r>
                <a:rPr lang="en-GB" sz="2400" b="1" dirty="0" smtClean="0">
                  <a:solidFill>
                    <a:schemeClr val="bg1"/>
                  </a:solidFill>
                  <a:sym typeface="Symbol"/>
                </a:rPr>
                <a:t>2) 1 kA @ 25 K, LHC Link P7</a:t>
              </a:r>
              <a:endParaRPr lang="en-GB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000" y="9906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 avoid radiation to electronics and personnel – move power converters, possibly to surface.  </a:t>
            </a:r>
            <a:r>
              <a:rPr lang="en-GB" b="1" dirty="0">
                <a:solidFill>
                  <a:srgbClr val="FF0000"/>
                </a:solidFill>
              </a:rPr>
              <a:t>High Temperature Superconducting (HTS)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links.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28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2010 - 2035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41</a:t>
            </a:fld>
            <a:endParaRPr lang="en-US"/>
          </a:p>
        </p:txBody>
      </p:sp>
      <p:pic>
        <p:nvPicPr>
          <p:cNvPr id="5" name="Screen Shot 2014-02-16 at 5.40.28 PM.png" descr="/Users/lamontm/Desktop/Screen Shot 2014-02-16 at 5.40.28 PM.png"/>
          <p:cNvPicPr>
            <a:picLocks noChangeAspect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" y="1066800"/>
            <a:ext cx="9144000" cy="478104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38600" y="6096000"/>
            <a:ext cx="259080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LS3: HL-LHC upgrade – machine and experiments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953000" y="4724400"/>
            <a:ext cx="0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228600" y="1905000"/>
            <a:ext cx="1066800" cy="30480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26902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2015 should be interesting</a:t>
            </a:r>
          </a:p>
          <a:p>
            <a:r>
              <a:rPr lang="en-US" dirty="0" smtClean="0"/>
              <a:t>HL-LHC well established - as is LIU</a:t>
            </a:r>
          </a:p>
          <a:p>
            <a:r>
              <a:rPr lang="en-US" dirty="0" smtClean="0"/>
              <a:t>Good progress on main technological challenges</a:t>
            </a:r>
          </a:p>
          <a:p>
            <a:r>
              <a:rPr lang="en-US" dirty="0" smtClean="0"/>
              <a:t>It will be challenging:</a:t>
            </a:r>
          </a:p>
          <a:p>
            <a:pPr lvl="1"/>
            <a:r>
              <a:rPr lang="en-US" dirty="0" smtClean="0"/>
              <a:t>Ambitious targets</a:t>
            </a:r>
          </a:p>
          <a:p>
            <a:pPr lvl="1"/>
            <a:r>
              <a:rPr lang="en-US" dirty="0" smtClean="0"/>
              <a:t>Big beams, low tolerance to losses, very good operational efficiency required</a:t>
            </a:r>
          </a:p>
          <a:p>
            <a:pPr lvl="1"/>
            <a:r>
              <a:rPr lang="en-US" dirty="0" smtClean="0"/>
              <a:t>Run 2 and 3 are going to provide a lot of useful input</a:t>
            </a:r>
          </a:p>
        </p:txBody>
      </p:sp>
    </p:spTree>
    <p:extLst>
      <p:ext uri="{BB962C8B-B14F-4D97-AF65-F5344CB8AC3E}">
        <p14:creationId xmlns:p14="http://schemas.microsoft.com/office/powerpoint/2010/main" val="3470220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20638"/>
            <a:ext cx="8229600" cy="914400"/>
          </a:xfrm>
        </p:spPr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</a:rPr>
              <a:t>HL-LHC Baseline Summary: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9700" y="864569"/>
            <a:ext cx="9004300" cy="5349240"/>
          </a:xfrm>
        </p:spPr>
        <p:txBody>
          <a:bodyPr/>
          <a:lstStyle/>
          <a:p>
            <a:r>
              <a:rPr lang="en-US" dirty="0" smtClean="0"/>
              <a:t>Cryogenic system upgrade (IR1&amp;5 and IR4)</a:t>
            </a:r>
          </a:p>
          <a:p>
            <a:r>
              <a:rPr lang="en-US" dirty="0" smtClean="0"/>
              <a:t>Tungsten shielding for triplet</a:t>
            </a:r>
          </a:p>
          <a:p>
            <a:r>
              <a:rPr lang="en-US" dirty="0" smtClean="0"/>
              <a:t>New large aperture triplet magnets (Nb</a:t>
            </a:r>
            <a:r>
              <a:rPr lang="en-US" baseline="-25000" dirty="0" smtClean="0"/>
              <a:t>3</a:t>
            </a:r>
            <a:r>
              <a:rPr lang="en-US" dirty="0" smtClean="0"/>
              <a:t>Sn)</a:t>
            </a:r>
          </a:p>
          <a:p>
            <a:r>
              <a:rPr lang="en-US" dirty="0" smtClean="0"/>
              <a:t>New Large aperture Insertion magnets (</a:t>
            </a:r>
            <a:r>
              <a:rPr lang="en-US" dirty="0" err="1" smtClean="0"/>
              <a:t>NbTi</a:t>
            </a:r>
            <a:r>
              <a:rPr lang="en-US" dirty="0" smtClean="0"/>
              <a:t>)</a:t>
            </a:r>
          </a:p>
          <a:p>
            <a:r>
              <a:rPr lang="en-US" dirty="0" smtClean="0"/>
              <a:t>Crab Cavities for compensation of geom. Reduction</a:t>
            </a:r>
          </a:p>
          <a:p>
            <a:r>
              <a:rPr lang="en-US" dirty="0" smtClean="0"/>
              <a:t>Operation with Luminosity leveling  </a:t>
            </a:r>
          </a:p>
          <a:p>
            <a:r>
              <a:rPr lang="en-US" dirty="0" smtClean="0"/>
              <a:t>Collimation upgrade (DS and impedance)</a:t>
            </a:r>
          </a:p>
          <a:p>
            <a:r>
              <a:rPr lang="en-US" dirty="0" smtClean="0"/>
              <a:t>R2E and superconducting link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98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44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20638"/>
            <a:ext cx="8229600" cy="914400"/>
          </a:xfrm>
        </p:spPr>
        <p:txBody>
          <a:bodyPr/>
          <a:lstStyle/>
          <a:p>
            <a:r>
              <a:rPr lang="en-US" u="sng" dirty="0" smtClean="0">
                <a:solidFill>
                  <a:srgbClr val="FF0000"/>
                </a:solidFill>
              </a:rPr>
              <a:t>HL-LHC Options:</a:t>
            </a:r>
            <a:endParaRPr lang="en-US" u="sng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9700" y="864569"/>
            <a:ext cx="9004300" cy="5349240"/>
          </a:xfrm>
        </p:spPr>
        <p:txBody>
          <a:bodyPr/>
          <a:lstStyle/>
          <a:p>
            <a:r>
              <a:rPr lang="en-US" dirty="0"/>
              <a:t>Hollow electron lens (halo beam removal)</a:t>
            </a:r>
          </a:p>
          <a:p>
            <a:r>
              <a:rPr lang="en-US" dirty="0" smtClean="0"/>
              <a:t>Long Range Beam-Beam wire compensators (reduction of crossing angle)</a:t>
            </a:r>
          </a:p>
          <a:p>
            <a:r>
              <a:rPr lang="en-US" dirty="0" smtClean="0"/>
              <a:t>Flat beam operation (reduction of crossing angle)</a:t>
            </a:r>
          </a:p>
          <a:p>
            <a:r>
              <a:rPr lang="en-US" dirty="0" smtClean="0"/>
              <a:t>Crab Kissing Scheme</a:t>
            </a:r>
          </a:p>
          <a:p>
            <a:r>
              <a:rPr lang="en-US" dirty="0" smtClean="0"/>
              <a:t>Higher or lower harmonic RF system (bunch profile and beam stability)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6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year plan</a:t>
            </a:r>
            <a:endParaRPr lang="en-US" dirty="0"/>
          </a:p>
        </p:txBody>
      </p:sp>
      <p:pic>
        <p:nvPicPr>
          <p:cNvPr id="3" name="Picture 2" descr="Screen Shot 2014-08-07 at 7.37.2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6670"/>
            <a:ext cx="9144000" cy="163260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33400" y="1819870"/>
            <a:ext cx="7608915" cy="1062273"/>
            <a:chOff x="564917" y="2979292"/>
            <a:chExt cx="7608915" cy="1062273"/>
          </a:xfrm>
        </p:grpSpPr>
        <p:sp>
          <p:nvSpPr>
            <p:cNvPr id="8" name="TextBox 7"/>
            <p:cNvSpPr txBox="1"/>
            <p:nvPr/>
          </p:nvSpPr>
          <p:spPr>
            <a:xfrm>
              <a:off x="5122912" y="2979292"/>
              <a:ext cx="3050920" cy="646331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1F497D"/>
                  </a:solidFill>
                </a:rPr>
                <a:t>Run </a:t>
              </a:r>
              <a:r>
                <a:rPr lang="en-GB" dirty="0">
                  <a:solidFill>
                    <a:srgbClr val="1F497D"/>
                  </a:solidFill>
                </a:rPr>
                <a:t>3</a:t>
              </a:r>
              <a:r>
                <a:rPr lang="en-GB" dirty="0" smtClean="0">
                  <a:solidFill>
                    <a:srgbClr val="1F497D"/>
                  </a:solidFill>
                </a:rPr>
                <a:t>: 14 </a:t>
              </a:r>
              <a:r>
                <a:rPr lang="en-GB" dirty="0" err="1" smtClean="0">
                  <a:solidFill>
                    <a:srgbClr val="1F497D"/>
                  </a:solidFill>
                </a:rPr>
                <a:t>TeV</a:t>
              </a:r>
              <a:r>
                <a:rPr lang="en-GB" dirty="0" smtClean="0">
                  <a:solidFill>
                    <a:srgbClr val="1F497D"/>
                  </a:solidFill>
                </a:rPr>
                <a:t> </a:t>
              </a:r>
              <a:r>
                <a:rPr lang="en-GB" dirty="0" err="1" smtClean="0">
                  <a:solidFill>
                    <a:srgbClr val="1F497D"/>
                  </a:solidFill>
                </a:rPr>
                <a:t>c.m</a:t>
              </a:r>
              <a:r>
                <a:rPr lang="en-GB" dirty="0" smtClean="0">
                  <a:solidFill>
                    <a:srgbClr val="1F497D"/>
                  </a:solidFill>
                </a:rPr>
                <a:t>. with peak luminosity of ~2x10</a:t>
              </a:r>
              <a:r>
                <a:rPr lang="en-GB" baseline="30000" dirty="0" smtClean="0">
                  <a:solidFill>
                    <a:srgbClr val="1F497D"/>
                  </a:solidFill>
                </a:rPr>
                <a:t>34</a:t>
              </a:r>
              <a:r>
                <a:rPr lang="en-GB" dirty="0" smtClean="0">
                  <a:solidFill>
                    <a:srgbClr val="1F497D"/>
                  </a:solidFill>
                </a:rPr>
                <a:t> cm</a:t>
              </a:r>
              <a:r>
                <a:rPr lang="en-GB" baseline="30000" dirty="0">
                  <a:solidFill>
                    <a:srgbClr val="1F497D"/>
                  </a:solidFill>
                </a:rPr>
                <a:t>-2</a:t>
              </a:r>
              <a:r>
                <a:rPr lang="en-GB" dirty="0">
                  <a:solidFill>
                    <a:srgbClr val="1F497D"/>
                  </a:solidFill>
                </a:rPr>
                <a:t> s</a:t>
              </a:r>
              <a:r>
                <a:rPr lang="en-GB" baseline="30000" dirty="0">
                  <a:solidFill>
                    <a:srgbClr val="1F497D"/>
                  </a:solidFill>
                </a:rPr>
                <a:t>-1 </a:t>
              </a:r>
              <a:r>
                <a:rPr lang="en-GB" dirty="0" smtClean="0">
                  <a:solidFill>
                    <a:srgbClr val="1F497D"/>
                  </a:solidFill>
                </a:rPr>
                <a:t>  </a:t>
              </a:r>
              <a:endParaRPr lang="en-GB" dirty="0">
                <a:solidFill>
                  <a:srgbClr val="1F497D"/>
                </a:solidFill>
              </a:endParaRPr>
            </a:p>
          </p:txBody>
        </p:sp>
        <p:sp>
          <p:nvSpPr>
            <p:cNvPr id="9" name="Right Brace 8"/>
            <p:cNvSpPr/>
            <p:nvPr/>
          </p:nvSpPr>
          <p:spPr>
            <a:xfrm rot="16200000">
              <a:off x="6513028" y="2478042"/>
              <a:ext cx="358215" cy="2768002"/>
            </a:xfrm>
            <a:prstGeom prst="rightBrace">
              <a:avLst>
                <a:gd name="adj1" fmla="val 8333"/>
                <a:gd name="adj2" fmla="val 4804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6987" y="2979292"/>
              <a:ext cx="3548777" cy="646331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1F497D"/>
                  </a:solidFill>
                </a:rPr>
                <a:t>Run </a:t>
              </a:r>
              <a:r>
                <a:rPr lang="en-GB" dirty="0">
                  <a:solidFill>
                    <a:srgbClr val="1F497D"/>
                  </a:solidFill>
                </a:rPr>
                <a:t>2</a:t>
              </a:r>
              <a:r>
                <a:rPr lang="en-GB" dirty="0" smtClean="0">
                  <a:solidFill>
                    <a:srgbClr val="1F497D"/>
                  </a:solidFill>
                </a:rPr>
                <a:t>: 13 to 14 </a:t>
              </a:r>
              <a:r>
                <a:rPr lang="en-GB" dirty="0" err="1" smtClean="0">
                  <a:solidFill>
                    <a:srgbClr val="1F497D"/>
                  </a:solidFill>
                </a:rPr>
                <a:t>TeV</a:t>
              </a:r>
              <a:r>
                <a:rPr lang="en-GB" dirty="0" smtClean="0">
                  <a:solidFill>
                    <a:srgbClr val="1F497D"/>
                  </a:solidFill>
                </a:rPr>
                <a:t> </a:t>
              </a:r>
              <a:r>
                <a:rPr lang="en-GB" dirty="0" err="1" smtClean="0">
                  <a:solidFill>
                    <a:srgbClr val="1F497D"/>
                  </a:solidFill>
                </a:rPr>
                <a:t>c.m</a:t>
              </a:r>
              <a:r>
                <a:rPr lang="en-GB" dirty="0" smtClean="0">
                  <a:solidFill>
                    <a:srgbClr val="1F497D"/>
                  </a:solidFill>
                </a:rPr>
                <a:t>. with peak luminosity of ~1.7x10</a:t>
              </a:r>
              <a:r>
                <a:rPr lang="en-GB" baseline="30000" dirty="0" smtClean="0">
                  <a:solidFill>
                    <a:srgbClr val="1F497D"/>
                  </a:solidFill>
                </a:rPr>
                <a:t>34</a:t>
              </a:r>
              <a:r>
                <a:rPr lang="en-GB" dirty="0" smtClean="0">
                  <a:solidFill>
                    <a:srgbClr val="1F497D"/>
                  </a:solidFill>
                </a:rPr>
                <a:t> cm</a:t>
              </a:r>
              <a:r>
                <a:rPr lang="en-GB" baseline="30000" dirty="0">
                  <a:solidFill>
                    <a:srgbClr val="1F497D"/>
                  </a:solidFill>
                </a:rPr>
                <a:t>-2</a:t>
              </a:r>
              <a:r>
                <a:rPr lang="en-GB" dirty="0">
                  <a:solidFill>
                    <a:srgbClr val="1F497D"/>
                  </a:solidFill>
                </a:rPr>
                <a:t> s</a:t>
              </a:r>
              <a:r>
                <a:rPr lang="en-GB" baseline="30000" dirty="0">
                  <a:solidFill>
                    <a:srgbClr val="1F497D"/>
                  </a:solidFill>
                </a:rPr>
                <a:t>-1 </a:t>
              </a:r>
              <a:r>
                <a:rPr lang="en-GB" dirty="0" smtClean="0">
                  <a:solidFill>
                    <a:srgbClr val="1F497D"/>
                  </a:solidFill>
                </a:rPr>
                <a:t>  </a:t>
              </a:r>
              <a:endParaRPr lang="en-GB" dirty="0">
                <a:solidFill>
                  <a:srgbClr val="1F497D"/>
                </a:solidFill>
              </a:endParaRPr>
            </a:p>
          </p:txBody>
        </p:sp>
        <p:sp>
          <p:nvSpPr>
            <p:cNvPr id="11" name="Right Brace 10"/>
            <p:cNvSpPr/>
            <p:nvPr/>
          </p:nvSpPr>
          <p:spPr>
            <a:xfrm rot="16200000">
              <a:off x="1932423" y="2315844"/>
              <a:ext cx="358215" cy="3093227"/>
            </a:xfrm>
            <a:prstGeom prst="rightBrace">
              <a:avLst>
                <a:gd name="adj1" fmla="val 8333"/>
                <a:gd name="adj2" fmla="val 57738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3083" y="3877270"/>
            <a:ext cx="7970931" cy="2066330"/>
            <a:chOff x="838200" y="4572000"/>
            <a:chExt cx="7970931" cy="2066330"/>
          </a:xfrm>
        </p:grpSpPr>
        <p:sp>
          <p:nvSpPr>
            <p:cNvPr id="4" name="TextBox 3"/>
            <p:cNvSpPr txBox="1"/>
            <p:nvPr/>
          </p:nvSpPr>
          <p:spPr>
            <a:xfrm>
              <a:off x="3352800" y="5715000"/>
              <a:ext cx="2295222" cy="923330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1F497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1F497D"/>
                  </a:solidFill>
                  <a:effectLst/>
                </a:rPr>
                <a:t>LS2: 18 months</a:t>
              </a:r>
            </a:p>
            <a:p>
              <a:pPr algn="ctr"/>
              <a:r>
                <a:rPr lang="en-GB" dirty="0" smtClean="0">
                  <a:solidFill>
                    <a:srgbClr val="1F497D"/>
                  </a:solidFill>
                </a:rPr>
                <a:t>Connection of LINAC4</a:t>
              </a:r>
            </a:p>
            <a:p>
              <a:pPr algn="ctr"/>
              <a:r>
                <a:rPr lang="en-GB" dirty="0" smtClean="0">
                  <a:solidFill>
                    <a:srgbClr val="1F497D"/>
                  </a:solidFill>
                </a:rPr>
                <a:t>LHC Injectors Upgrade</a:t>
              </a:r>
              <a:endParaRPr lang="en-GB" dirty="0" smtClean="0">
                <a:solidFill>
                  <a:srgbClr val="1F497D"/>
                </a:solidFill>
                <a:effectLst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38200" y="5715000"/>
              <a:ext cx="2182125" cy="923330"/>
            </a:xfrm>
            <a:prstGeom prst="rect">
              <a:avLst/>
            </a:prstGeom>
            <a:solidFill>
              <a:srgbClr val="C6D9F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1F497D"/>
                  </a:solidFill>
                  <a:effectLst/>
                </a:rPr>
                <a:t>EYETS ~5 months</a:t>
              </a:r>
            </a:p>
            <a:p>
              <a:pPr algn="ctr"/>
              <a:r>
                <a:rPr lang="en-GB" dirty="0" smtClean="0">
                  <a:solidFill>
                    <a:srgbClr val="1F497D"/>
                  </a:solidFill>
                  <a:effectLst/>
                </a:rPr>
                <a:t>Extended year end technical stop </a:t>
              </a:r>
              <a:r>
                <a:rPr lang="en-GB" dirty="0" smtClean="0">
                  <a:solidFill>
                    <a:srgbClr val="1F497D"/>
                  </a:solidFill>
                </a:rPr>
                <a:t>(CMS)</a:t>
              </a:r>
              <a:endParaRPr lang="en-GB" dirty="0" smtClean="0">
                <a:solidFill>
                  <a:srgbClr val="1F497D"/>
                </a:solidFill>
                <a:effectLst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53200" y="5867400"/>
              <a:ext cx="2255931" cy="646331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1F497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1F497D"/>
                  </a:solidFill>
                  <a:effectLst/>
                </a:rPr>
                <a:t>LS3: 30 months</a:t>
              </a:r>
            </a:p>
            <a:p>
              <a:pPr algn="ctr"/>
              <a:r>
                <a:rPr lang="en-GB" dirty="0" smtClean="0">
                  <a:solidFill>
                    <a:srgbClr val="1F497D"/>
                  </a:solidFill>
                </a:rPr>
                <a:t>High Luminosity LHC</a:t>
              </a:r>
              <a:endParaRPr lang="en-GB" dirty="0" smtClean="0">
                <a:solidFill>
                  <a:srgbClr val="1F497D"/>
                </a:solidFill>
                <a:effectLst/>
              </a:endParaRPr>
            </a:p>
          </p:txBody>
        </p:sp>
        <p:cxnSp>
          <p:nvCxnSpPr>
            <p:cNvPr id="13" name="Straight Arrow Connector 12"/>
            <p:cNvCxnSpPr>
              <a:stCxn id="5" idx="0"/>
            </p:cNvCxnSpPr>
            <p:nvPr/>
          </p:nvCxnSpPr>
          <p:spPr>
            <a:xfrm flipV="1">
              <a:off x="1929263" y="4648200"/>
              <a:ext cx="204337" cy="1066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4" idx="0"/>
            </p:cNvCxnSpPr>
            <p:nvPr/>
          </p:nvCxnSpPr>
          <p:spPr>
            <a:xfrm flipH="1" flipV="1">
              <a:off x="4343400" y="4724400"/>
              <a:ext cx="157011" cy="990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6" idx="0"/>
            </p:cNvCxnSpPr>
            <p:nvPr/>
          </p:nvCxnSpPr>
          <p:spPr>
            <a:xfrm flipV="1">
              <a:off x="7681166" y="4572000"/>
              <a:ext cx="624634" cy="1295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6299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6" y="134938"/>
            <a:ext cx="6657975" cy="6591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6858000" y="16298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Version 4.1</a:t>
            </a:r>
          </a:p>
          <a:p>
            <a:r>
              <a:rPr lang="en-GB" dirty="0" smtClean="0"/>
              <a:t>c/o </a:t>
            </a:r>
            <a:r>
              <a:rPr lang="en-GB" dirty="0" err="1" smtClean="0"/>
              <a:t>Marzia</a:t>
            </a:r>
            <a:r>
              <a:rPr lang="en-GB" dirty="0" smtClean="0"/>
              <a:t> </a:t>
            </a:r>
            <a:r>
              <a:rPr lang="en-GB" dirty="0" err="1" smtClean="0"/>
              <a:t>Bernardini</a:t>
            </a:r>
            <a:r>
              <a:rPr lang="en-GB" dirty="0" smtClean="0"/>
              <a:t> &amp; Katy </a:t>
            </a:r>
            <a:r>
              <a:rPr lang="en-GB" dirty="0" err="1" smtClean="0"/>
              <a:t>Foraz</a:t>
            </a:r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57200" y="3406640"/>
            <a:ext cx="7010400" cy="0"/>
          </a:xfrm>
          <a:prstGeom prst="straightConnector1">
            <a:avLst/>
          </a:prstGeom>
          <a:ln w="41275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58000" y="596101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</a:t>
            </a:r>
            <a:r>
              <a:rPr lang="en-US" baseline="30000" dirty="0" smtClean="0"/>
              <a:t>th</a:t>
            </a:r>
            <a:r>
              <a:rPr lang="en-US" dirty="0" smtClean="0"/>
              <a:t> March 2015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61205" y="3182536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317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le 18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CSCM (Copper Stabilizer Continuity Measurement)</a:t>
            </a:r>
            <a:endParaRPr lang="en-US" dirty="0"/>
          </a:p>
        </p:txBody>
      </p:sp>
      <p:sp>
        <p:nvSpPr>
          <p:cNvPr id="191" name="Content Placeholder 190"/>
          <p:cNvSpPr>
            <a:spLocks noGrp="1"/>
          </p:cNvSpPr>
          <p:nvPr>
            <p:ph idx="1"/>
          </p:nvPr>
        </p:nvSpPr>
        <p:spPr>
          <a:xfrm>
            <a:off x="1276721" y="2637378"/>
            <a:ext cx="7848600" cy="2667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Connect the two 6 kA/200 V power converters in series</a:t>
            </a:r>
          </a:p>
          <a:p>
            <a:r>
              <a:rPr lang="en-US" dirty="0" smtClean="0"/>
              <a:t>Stabilize the sector 20 K so the magnets and bus are not superconducting.</a:t>
            </a:r>
          </a:p>
          <a:p>
            <a:r>
              <a:rPr lang="en-US" dirty="0" smtClean="0"/>
              <a:t>Apply a current of a few 100 A to open the bypass diodes</a:t>
            </a:r>
          </a:p>
          <a:p>
            <a:r>
              <a:rPr lang="en-US" dirty="0" smtClean="0"/>
              <a:t>Apply a current pulse of 6.5 </a:t>
            </a:r>
            <a:r>
              <a:rPr lang="en-US" dirty="0" err="1" smtClean="0"/>
              <a:t>TeV</a:t>
            </a:r>
            <a:r>
              <a:rPr lang="en-US" dirty="0" smtClean="0"/>
              <a:t> equivalent and watch carefully</a:t>
            </a:r>
            <a:endParaRPr lang="en-US" dirty="0"/>
          </a:p>
        </p:txBody>
      </p:sp>
      <p:grpSp>
        <p:nvGrpSpPr>
          <p:cNvPr id="3" name="Group 190"/>
          <p:cNvGrpSpPr>
            <a:grpSpLocks/>
          </p:cNvGrpSpPr>
          <p:nvPr/>
        </p:nvGrpSpPr>
        <p:grpSpPr bwMode="auto">
          <a:xfrm>
            <a:off x="58795" y="3657600"/>
            <a:ext cx="9144000" cy="2743200"/>
            <a:chOff x="107504" y="548679"/>
            <a:chExt cx="8928992" cy="2448273"/>
          </a:xfrm>
        </p:grpSpPr>
        <p:sp>
          <p:nvSpPr>
            <p:cNvPr id="4" name="Rectangle 3"/>
            <p:cNvSpPr/>
            <p:nvPr/>
          </p:nvSpPr>
          <p:spPr>
            <a:xfrm>
              <a:off x="1187421" y="2205255"/>
              <a:ext cx="575956" cy="79169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81173" y="1990699"/>
              <a:ext cx="934254" cy="100625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076799" y="2205255"/>
              <a:ext cx="575956" cy="79169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35372" y="2205255"/>
              <a:ext cx="1009597" cy="7916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915289" y="2205255"/>
              <a:ext cx="1007923" cy="7916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996881" y="2205255"/>
              <a:ext cx="1006249" cy="7916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24749" y="2205255"/>
              <a:ext cx="1006249" cy="7916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04667" y="2205255"/>
              <a:ext cx="1006248" cy="7916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884584" y="2205255"/>
              <a:ext cx="1009598" cy="7916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771300" y="2348293"/>
              <a:ext cx="208951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Isosceles Triangle 13"/>
            <p:cNvSpPr/>
            <p:nvPr/>
          </p:nvSpPr>
          <p:spPr>
            <a:xfrm>
              <a:off x="3635234" y="2707550"/>
              <a:ext cx="143989" cy="73182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3635234" y="2707550"/>
              <a:ext cx="143989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221"/>
            <p:cNvGrpSpPr>
              <a:grpSpLocks/>
            </p:cNvGrpSpPr>
            <p:nvPr/>
          </p:nvGrpSpPr>
          <p:grpSpPr bwMode="auto">
            <a:xfrm>
              <a:off x="2987824" y="2853913"/>
              <a:ext cx="735621" cy="143039"/>
              <a:chOff x="3779912" y="1989817"/>
              <a:chExt cx="735621" cy="143039"/>
            </a:xfrm>
          </p:grpSpPr>
          <p:sp>
            <p:nvSpPr>
              <p:cNvPr id="182" name="Arc 181"/>
              <p:cNvSpPr/>
              <p:nvPr/>
            </p:nvSpPr>
            <p:spPr>
              <a:xfrm>
                <a:off x="4229756" y="1989818"/>
                <a:ext cx="127246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3" name="Arc 182"/>
              <p:cNvSpPr/>
              <p:nvPr/>
            </p:nvSpPr>
            <p:spPr>
              <a:xfrm flipH="1">
                <a:off x="4213013" y="1989818"/>
                <a:ext cx="16240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84" name="Straight Connector 183"/>
              <p:cNvCxnSpPr/>
              <p:nvPr/>
            </p:nvCxnSpPr>
            <p:spPr>
              <a:xfrm rot="10800000">
                <a:off x="4357002" y="2063000"/>
                <a:ext cx="159058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Arc 184"/>
              <p:cNvSpPr/>
              <p:nvPr/>
            </p:nvSpPr>
            <p:spPr>
              <a:xfrm>
                <a:off x="4084093" y="1989818"/>
                <a:ext cx="128920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6" name="Arc 185"/>
              <p:cNvSpPr/>
              <p:nvPr/>
            </p:nvSpPr>
            <p:spPr>
              <a:xfrm flipH="1">
                <a:off x="4069024" y="1989818"/>
                <a:ext cx="160732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7" name="Arc 186"/>
              <p:cNvSpPr/>
              <p:nvPr/>
            </p:nvSpPr>
            <p:spPr>
              <a:xfrm>
                <a:off x="3941778" y="1989818"/>
                <a:ext cx="127246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8" name="Arc 187"/>
              <p:cNvSpPr/>
              <p:nvPr/>
            </p:nvSpPr>
            <p:spPr>
              <a:xfrm flipH="1">
                <a:off x="3925035" y="1989818"/>
                <a:ext cx="159058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89" name="Straight Connector 188"/>
              <p:cNvCxnSpPr/>
              <p:nvPr/>
            </p:nvCxnSpPr>
            <p:spPr>
              <a:xfrm rot="10800000">
                <a:off x="3779372" y="2063000"/>
                <a:ext cx="145663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222"/>
            <p:cNvGrpSpPr>
              <a:grpSpLocks/>
            </p:cNvGrpSpPr>
            <p:nvPr/>
          </p:nvGrpSpPr>
          <p:grpSpPr bwMode="auto">
            <a:xfrm>
              <a:off x="2987824" y="2493202"/>
              <a:ext cx="735621" cy="143039"/>
              <a:chOff x="3779912" y="1989146"/>
              <a:chExt cx="735621" cy="143039"/>
            </a:xfrm>
          </p:grpSpPr>
          <p:sp>
            <p:nvSpPr>
              <p:cNvPr id="174" name="Arc 173"/>
              <p:cNvSpPr/>
              <p:nvPr/>
            </p:nvSpPr>
            <p:spPr>
              <a:xfrm>
                <a:off x="4229756" y="1988939"/>
                <a:ext cx="127246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5" name="Arc 174"/>
              <p:cNvSpPr/>
              <p:nvPr/>
            </p:nvSpPr>
            <p:spPr>
              <a:xfrm flipH="1">
                <a:off x="4213013" y="1988939"/>
                <a:ext cx="16240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76" name="Straight Connector 175"/>
              <p:cNvCxnSpPr/>
              <p:nvPr/>
            </p:nvCxnSpPr>
            <p:spPr>
              <a:xfrm rot="10800000">
                <a:off x="4357002" y="2062121"/>
                <a:ext cx="159058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Arc 176"/>
              <p:cNvSpPr/>
              <p:nvPr/>
            </p:nvSpPr>
            <p:spPr>
              <a:xfrm>
                <a:off x="4084093" y="1988939"/>
                <a:ext cx="128920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8" name="Arc 177"/>
              <p:cNvSpPr/>
              <p:nvPr/>
            </p:nvSpPr>
            <p:spPr>
              <a:xfrm flipH="1">
                <a:off x="4069024" y="1988939"/>
                <a:ext cx="160732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9" name="Arc 178"/>
              <p:cNvSpPr/>
              <p:nvPr/>
            </p:nvSpPr>
            <p:spPr>
              <a:xfrm>
                <a:off x="3941778" y="1988939"/>
                <a:ext cx="127246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0" name="Arc 179"/>
              <p:cNvSpPr/>
              <p:nvPr/>
            </p:nvSpPr>
            <p:spPr>
              <a:xfrm flipH="1">
                <a:off x="3925035" y="1988939"/>
                <a:ext cx="159058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81" name="Straight Connector 180"/>
              <p:cNvCxnSpPr/>
              <p:nvPr/>
            </p:nvCxnSpPr>
            <p:spPr>
              <a:xfrm rot="10800000">
                <a:off x="3779372" y="2062121"/>
                <a:ext cx="145663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Connector 17"/>
            <p:cNvCxnSpPr/>
            <p:nvPr/>
          </p:nvCxnSpPr>
          <p:spPr>
            <a:xfrm rot="5400000">
              <a:off x="3530106" y="2744973"/>
              <a:ext cx="357594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2810161" y="2744973"/>
              <a:ext cx="357594" cy="0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800000">
              <a:off x="3708903" y="2566176"/>
              <a:ext cx="70320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0800000">
              <a:off x="3708903" y="2923770"/>
              <a:ext cx="143989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634522" y="2421476"/>
              <a:ext cx="289402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3529394" y="2600273"/>
              <a:ext cx="646995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Isosceles Triangle 23"/>
            <p:cNvSpPr/>
            <p:nvPr/>
          </p:nvSpPr>
          <p:spPr>
            <a:xfrm flipV="1">
              <a:off x="2556991" y="2707550"/>
              <a:ext cx="143989" cy="73182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 rot="10800000">
              <a:off x="2556991" y="2780732"/>
              <a:ext cx="14398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48"/>
            <p:cNvGrpSpPr>
              <a:grpSpLocks/>
            </p:cNvGrpSpPr>
            <p:nvPr/>
          </p:nvGrpSpPr>
          <p:grpSpPr bwMode="auto">
            <a:xfrm>
              <a:off x="1908221" y="2853913"/>
              <a:ext cx="719045" cy="143039"/>
              <a:chOff x="3780429" y="1989817"/>
              <a:chExt cx="719045" cy="143039"/>
            </a:xfrm>
          </p:grpSpPr>
          <p:sp>
            <p:nvSpPr>
              <p:cNvPr id="166" name="Arc 165"/>
              <p:cNvSpPr/>
              <p:nvPr/>
            </p:nvSpPr>
            <p:spPr>
              <a:xfrm>
                <a:off x="4228283" y="1989818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7" name="Arc 166"/>
              <p:cNvSpPr/>
              <p:nvPr/>
            </p:nvSpPr>
            <p:spPr>
              <a:xfrm flipH="1">
                <a:off x="4211540" y="1989818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68" name="Straight Connector 167"/>
              <p:cNvCxnSpPr/>
              <p:nvPr/>
            </p:nvCxnSpPr>
            <p:spPr>
              <a:xfrm rot="10800000">
                <a:off x="4357204" y="2063000"/>
                <a:ext cx="142314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Arc 168"/>
              <p:cNvSpPr/>
              <p:nvPr/>
            </p:nvSpPr>
            <p:spPr>
              <a:xfrm>
                <a:off x="4084294" y="1989818"/>
                <a:ext cx="127246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0" name="Arc 169"/>
              <p:cNvSpPr/>
              <p:nvPr/>
            </p:nvSpPr>
            <p:spPr>
              <a:xfrm flipH="1">
                <a:off x="4069226" y="1989818"/>
                <a:ext cx="159057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1" name="Arc 170"/>
              <p:cNvSpPr/>
              <p:nvPr/>
            </p:nvSpPr>
            <p:spPr>
              <a:xfrm>
                <a:off x="3940305" y="1989818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2" name="Arc 171"/>
              <p:cNvSpPr/>
              <p:nvPr/>
            </p:nvSpPr>
            <p:spPr>
              <a:xfrm flipH="1">
                <a:off x="3923563" y="1989818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73" name="Straight Connector 172"/>
              <p:cNvCxnSpPr/>
              <p:nvPr/>
            </p:nvCxnSpPr>
            <p:spPr>
              <a:xfrm rot="10800000">
                <a:off x="3781248" y="2063000"/>
                <a:ext cx="142314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49"/>
            <p:cNvGrpSpPr>
              <a:grpSpLocks/>
            </p:cNvGrpSpPr>
            <p:nvPr/>
          </p:nvGrpSpPr>
          <p:grpSpPr bwMode="auto">
            <a:xfrm>
              <a:off x="1908221" y="2493202"/>
              <a:ext cx="719045" cy="143039"/>
              <a:chOff x="3780429" y="1989146"/>
              <a:chExt cx="719045" cy="143039"/>
            </a:xfrm>
          </p:grpSpPr>
          <p:sp>
            <p:nvSpPr>
              <p:cNvPr id="158" name="Arc 157"/>
              <p:cNvSpPr/>
              <p:nvPr/>
            </p:nvSpPr>
            <p:spPr>
              <a:xfrm>
                <a:off x="4228283" y="1988939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9" name="Arc 158"/>
              <p:cNvSpPr/>
              <p:nvPr/>
            </p:nvSpPr>
            <p:spPr>
              <a:xfrm flipH="1">
                <a:off x="4211540" y="1988939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60" name="Straight Connector 159"/>
              <p:cNvCxnSpPr/>
              <p:nvPr/>
            </p:nvCxnSpPr>
            <p:spPr>
              <a:xfrm rot="10800000">
                <a:off x="4357204" y="2062121"/>
                <a:ext cx="142314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Arc 160"/>
              <p:cNvSpPr/>
              <p:nvPr/>
            </p:nvSpPr>
            <p:spPr>
              <a:xfrm>
                <a:off x="4084294" y="1988939"/>
                <a:ext cx="127246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2" name="Arc 161"/>
              <p:cNvSpPr/>
              <p:nvPr/>
            </p:nvSpPr>
            <p:spPr>
              <a:xfrm flipH="1">
                <a:off x="4069226" y="1988939"/>
                <a:ext cx="159057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3" name="Arc 162"/>
              <p:cNvSpPr/>
              <p:nvPr/>
            </p:nvSpPr>
            <p:spPr>
              <a:xfrm>
                <a:off x="3940305" y="1988939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4" name="Arc 163"/>
              <p:cNvSpPr/>
              <p:nvPr/>
            </p:nvSpPr>
            <p:spPr>
              <a:xfrm flipH="1">
                <a:off x="3923563" y="1988939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65" name="Straight Connector 164"/>
              <p:cNvCxnSpPr/>
              <p:nvPr/>
            </p:nvCxnSpPr>
            <p:spPr>
              <a:xfrm rot="10800000">
                <a:off x="3781248" y="2062121"/>
                <a:ext cx="142314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Connector 27"/>
            <p:cNvCxnSpPr/>
            <p:nvPr/>
          </p:nvCxnSpPr>
          <p:spPr>
            <a:xfrm rot="5400000">
              <a:off x="2448514" y="2744973"/>
              <a:ext cx="35759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1730244" y="2744973"/>
              <a:ext cx="35759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0800000">
              <a:off x="2627311" y="2566176"/>
              <a:ext cx="7366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0800000">
              <a:off x="2627311" y="2923770"/>
              <a:ext cx="14398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2592038" y="2457235"/>
              <a:ext cx="21788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2483561" y="2636032"/>
              <a:ext cx="57547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932810" y="2348293"/>
              <a:ext cx="273579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23487" y="2348293"/>
              <a:ext cx="237749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742270" y="2348293"/>
              <a:ext cx="129422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253167" y="1844335"/>
              <a:ext cx="142315" cy="214556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8" name="Straight Connector 37"/>
            <p:cNvCxnSpPr>
              <a:stCxn id="37" idx="2"/>
            </p:cNvCxnSpPr>
            <p:nvPr/>
          </p:nvCxnSpPr>
          <p:spPr>
            <a:xfrm rot="5400000">
              <a:off x="178786" y="2203593"/>
              <a:ext cx="28940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660678" y="2276775"/>
              <a:ext cx="2087840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852892" y="2276775"/>
              <a:ext cx="2737466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9471" y="2276775"/>
              <a:ext cx="3239752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430529" y="2167833"/>
              <a:ext cx="217883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469151" y="1844335"/>
              <a:ext cx="142314" cy="214556"/>
            </a:xfrm>
            <a:prstGeom prst="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" name="Isosceles Triangle 43"/>
            <p:cNvSpPr/>
            <p:nvPr/>
          </p:nvSpPr>
          <p:spPr>
            <a:xfrm flipV="1">
              <a:off x="4715152" y="2707550"/>
              <a:ext cx="145663" cy="73182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5" name="Straight Connector 44"/>
            <p:cNvCxnSpPr/>
            <p:nvPr/>
          </p:nvCxnSpPr>
          <p:spPr>
            <a:xfrm rot="10800000">
              <a:off x="4715152" y="2780732"/>
              <a:ext cx="14566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248"/>
            <p:cNvGrpSpPr>
              <a:grpSpLocks/>
            </p:cNvGrpSpPr>
            <p:nvPr/>
          </p:nvGrpSpPr>
          <p:grpSpPr bwMode="auto">
            <a:xfrm>
              <a:off x="4067426" y="2853913"/>
              <a:ext cx="721116" cy="143039"/>
              <a:chOff x="3779394" y="1989817"/>
              <a:chExt cx="721116" cy="143039"/>
            </a:xfrm>
          </p:grpSpPr>
          <p:sp>
            <p:nvSpPr>
              <p:cNvPr id="150" name="Arc 149"/>
              <p:cNvSpPr/>
              <p:nvPr/>
            </p:nvSpPr>
            <p:spPr>
              <a:xfrm>
                <a:off x="4229554" y="1989818"/>
                <a:ext cx="127246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1" name="Arc 150"/>
              <p:cNvSpPr/>
              <p:nvPr/>
            </p:nvSpPr>
            <p:spPr>
              <a:xfrm flipH="1">
                <a:off x="4212811" y="1989818"/>
                <a:ext cx="162406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52" name="Straight Connector 151"/>
              <p:cNvCxnSpPr/>
              <p:nvPr/>
            </p:nvCxnSpPr>
            <p:spPr>
              <a:xfrm rot="10800000">
                <a:off x="4356800" y="2063000"/>
                <a:ext cx="143989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Arc 152"/>
              <p:cNvSpPr/>
              <p:nvPr/>
            </p:nvSpPr>
            <p:spPr>
              <a:xfrm>
                <a:off x="4083890" y="1989818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4" name="Arc 153"/>
              <p:cNvSpPr/>
              <p:nvPr/>
            </p:nvSpPr>
            <p:spPr>
              <a:xfrm flipH="1">
                <a:off x="4067147" y="1989818"/>
                <a:ext cx="162407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5" name="Arc 154"/>
              <p:cNvSpPr/>
              <p:nvPr/>
            </p:nvSpPr>
            <p:spPr>
              <a:xfrm>
                <a:off x="3941576" y="1989818"/>
                <a:ext cx="12557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6" name="Arc 155"/>
              <p:cNvSpPr/>
              <p:nvPr/>
            </p:nvSpPr>
            <p:spPr>
              <a:xfrm flipH="1">
                <a:off x="3923158" y="1989818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57" name="Straight Connector 156"/>
              <p:cNvCxnSpPr/>
              <p:nvPr/>
            </p:nvCxnSpPr>
            <p:spPr>
              <a:xfrm rot="10800000">
                <a:off x="3779169" y="2063000"/>
                <a:ext cx="143989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249"/>
            <p:cNvGrpSpPr>
              <a:grpSpLocks/>
            </p:cNvGrpSpPr>
            <p:nvPr/>
          </p:nvGrpSpPr>
          <p:grpSpPr bwMode="auto">
            <a:xfrm>
              <a:off x="4067426" y="2493202"/>
              <a:ext cx="721116" cy="143039"/>
              <a:chOff x="3779394" y="1989146"/>
              <a:chExt cx="721116" cy="143039"/>
            </a:xfrm>
          </p:grpSpPr>
          <p:sp>
            <p:nvSpPr>
              <p:cNvPr id="142" name="Arc 141"/>
              <p:cNvSpPr/>
              <p:nvPr/>
            </p:nvSpPr>
            <p:spPr>
              <a:xfrm>
                <a:off x="4229554" y="1988939"/>
                <a:ext cx="127246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3" name="Arc 142"/>
              <p:cNvSpPr/>
              <p:nvPr/>
            </p:nvSpPr>
            <p:spPr>
              <a:xfrm flipH="1">
                <a:off x="4212811" y="1988939"/>
                <a:ext cx="162406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44" name="Straight Connector 143"/>
              <p:cNvCxnSpPr/>
              <p:nvPr/>
            </p:nvCxnSpPr>
            <p:spPr>
              <a:xfrm rot="10800000">
                <a:off x="4356800" y="2062121"/>
                <a:ext cx="143989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Arc 144"/>
              <p:cNvSpPr/>
              <p:nvPr/>
            </p:nvSpPr>
            <p:spPr>
              <a:xfrm>
                <a:off x="4083890" y="1988939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6" name="Arc 145"/>
              <p:cNvSpPr/>
              <p:nvPr/>
            </p:nvSpPr>
            <p:spPr>
              <a:xfrm flipH="1">
                <a:off x="4067147" y="1988939"/>
                <a:ext cx="162407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7" name="Arc 146"/>
              <p:cNvSpPr/>
              <p:nvPr/>
            </p:nvSpPr>
            <p:spPr>
              <a:xfrm>
                <a:off x="3941576" y="1988939"/>
                <a:ext cx="12557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8" name="Arc 147"/>
              <p:cNvSpPr/>
              <p:nvPr/>
            </p:nvSpPr>
            <p:spPr>
              <a:xfrm flipH="1">
                <a:off x="3923158" y="1988939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49" name="Straight Connector 148"/>
              <p:cNvCxnSpPr/>
              <p:nvPr/>
            </p:nvCxnSpPr>
            <p:spPr>
              <a:xfrm rot="10800000">
                <a:off x="3779169" y="2062121"/>
                <a:ext cx="143989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Straight Connector 47"/>
            <p:cNvCxnSpPr/>
            <p:nvPr/>
          </p:nvCxnSpPr>
          <p:spPr>
            <a:xfrm rot="5400000">
              <a:off x="4610024" y="2744973"/>
              <a:ext cx="35759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3888404" y="2744973"/>
              <a:ext cx="35759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0800000">
              <a:off x="4788821" y="2566176"/>
              <a:ext cx="7199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0800000">
              <a:off x="4788821" y="2923770"/>
              <a:ext cx="14398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4751873" y="2457235"/>
              <a:ext cx="21788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4645071" y="2636032"/>
              <a:ext cx="57547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Isosceles Triangle 53"/>
            <p:cNvSpPr/>
            <p:nvPr/>
          </p:nvSpPr>
          <p:spPr>
            <a:xfrm flipV="1">
              <a:off x="7522937" y="2707550"/>
              <a:ext cx="145664" cy="73182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" name="Straight Connector 54"/>
            <p:cNvCxnSpPr/>
            <p:nvPr/>
          </p:nvCxnSpPr>
          <p:spPr>
            <a:xfrm rot="10800000">
              <a:off x="7522937" y="2780732"/>
              <a:ext cx="14566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248"/>
            <p:cNvGrpSpPr>
              <a:grpSpLocks/>
            </p:cNvGrpSpPr>
            <p:nvPr/>
          </p:nvGrpSpPr>
          <p:grpSpPr bwMode="auto">
            <a:xfrm>
              <a:off x="6877292" y="2853913"/>
              <a:ext cx="719046" cy="143039"/>
              <a:chOff x="3780948" y="1989817"/>
              <a:chExt cx="719046" cy="143039"/>
            </a:xfrm>
          </p:grpSpPr>
          <p:sp>
            <p:nvSpPr>
              <p:cNvPr id="134" name="Arc 133"/>
              <p:cNvSpPr/>
              <p:nvPr/>
            </p:nvSpPr>
            <p:spPr>
              <a:xfrm>
                <a:off x="4229027" y="1989818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5" name="Arc 134"/>
              <p:cNvSpPr/>
              <p:nvPr/>
            </p:nvSpPr>
            <p:spPr>
              <a:xfrm flipH="1">
                <a:off x="4212284" y="1989818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36" name="Straight Connector 135"/>
              <p:cNvCxnSpPr/>
              <p:nvPr/>
            </p:nvCxnSpPr>
            <p:spPr>
              <a:xfrm rot="10800000">
                <a:off x="4357948" y="2063000"/>
                <a:ext cx="142314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Arc 136"/>
              <p:cNvSpPr/>
              <p:nvPr/>
            </p:nvSpPr>
            <p:spPr>
              <a:xfrm>
                <a:off x="4085038" y="1989818"/>
                <a:ext cx="127246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8" name="Arc 137"/>
              <p:cNvSpPr/>
              <p:nvPr/>
            </p:nvSpPr>
            <p:spPr>
              <a:xfrm flipH="1">
                <a:off x="4069970" y="1989818"/>
                <a:ext cx="159057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9" name="Arc 138"/>
              <p:cNvSpPr/>
              <p:nvPr/>
            </p:nvSpPr>
            <p:spPr>
              <a:xfrm>
                <a:off x="3941049" y="1989818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0" name="Arc 139"/>
              <p:cNvSpPr/>
              <p:nvPr/>
            </p:nvSpPr>
            <p:spPr>
              <a:xfrm flipH="1">
                <a:off x="3924306" y="1989818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41" name="Straight Connector 140"/>
              <p:cNvCxnSpPr/>
              <p:nvPr/>
            </p:nvCxnSpPr>
            <p:spPr>
              <a:xfrm rot="10800000">
                <a:off x="3780317" y="2063000"/>
                <a:ext cx="143989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249"/>
            <p:cNvGrpSpPr>
              <a:grpSpLocks/>
            </p:cNvGrpSpPr>
            <p:nvPr/>
          </p:nvGrpSpPr>
          <p:grpSpPr bwMode="auto">
            <a:xfrm>
              <a:off x="6877292" y="2493202"/>
              <a:ext cx="719046" cy="143039"/>
              <a:chOff x="3780948" y="1989146"/>
              <a:chExt cx="719046" cy="143039"/>
            </a:xfrm>
          </p:grpSpPr>
          <p:sp>
            <p:nvSpPr>
              <p:cNvPr id="126" name="Arc 125"/>
              <p:cNvSpPr/>
              <p:nvPr/>
            </p:nvSpPr>
            <p:spPr>
              <a:xfrm>
                <a:off x="4229027" y="1988939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7" name="Arc 126"/>
              <p:cNvSpPr/>
              <p:nvPr/>
            </p:nvSpPr>
            <p:spPr>
              <a:xfrm flipH="1">
                <a:off x="4212284" y="1988939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28" name="Straight Connector 127"/>
              <p:cNvCxnSpPr/>
              <p:nvPr/>
            </p:nvCxnSpPr>
            <p:spPr>
              <a:xfrm rot="10800000">
                <a:off x="4357948" y="2062121"/>
                <a:ext cx="142314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Arc 128"/>
              <p:cNvSpPr/>
              <p:nvPr/>
            </p:nvSpPr>
            <p:spPr>
              <a:xfrm>
                <a:off x="4085038" y="1988939"/>
                <a:ext cx="127246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0" name="Arc 129"/>
              <p:cNvSpPr/>
              <p:nvPr/>
            </p:nvSpPr>
            <p:spPr>
              <a:xfrm flipH="1">
                <a:off x="4069970" y="1988939"/>
                <a:ext cx="159057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1" name="Arc 130"/>
              <p:cNvSpPr/>
              <p:nvPr/>
            </p:nvSpPr>
            <p:spPr>
              <a:xfrm>
                <a:off x="3941049" y="1988939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2" name="Arc 131"/>
              <p:cNvSpPr/>
              <p:nvPr/>
            </p:nvSpPr>
            <p:spPr>
              <a:xfrm flipH="1">
                <a:off x="3924306" y="1988939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 rot="10800000">
                <a:off x="3780317" y="2062121"/>
                <a:ext cx="143989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57"/>
            <p:cNvCxnSpPr/>
            <p:nvPr/>
          </p:nvCxnSpPr>
          <p:spPr>
            <a:xfrm rot="5400000">
              <a:off x="7417809" y="2744973"/>
              <a:ext cx="35759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6699539" y="2744973"/>
              <a:ext cx="35759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0800000">
              <a:off x="7596606" y="2566176"/>
              <a:ext cx="7199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0800000">
              <a:off x="7596606" y="2923770"/>
              <a:ext cx="14566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7559659" y="2457235"/>
              <a:ext cx="21788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7454531" y="2636032"/>
              <a:ext cx="57547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Isosceles Triangle 63"/>
            <p:cNvSpPr/>
            <p:nvPr/>
          </p:nvSpPr>
          <p:spPr>
            <a:xfrm>
              <a:off x="6443020" y="2707550"/>
              <a:ext cx="147338" cy="73182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5" name="Straight Connector 64"/>
            <p:cNvCxnSpPr/>
            <p:nvPr/>
          </p:nvCxnSpPr>
          <p:spPr>
            <a:xfrm rot="10800000">
              <a:off x="6443020" y="2707550"/>
              <a:ext cx="147338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463"/>
            <p:cNvGrpSpPr>
              <a:grpSpLocks/>
            </p:cNvGrpSpPr>
            <p:nvPr/>
          </p:nvGrpSpPr>
          <p:grpSpPr bwMode="auto">
            <a:xfrm>
              <a:off x="5795618" y="2853913"/>
              <a:ext cx="721116" cy="143039"/>
              <a:chOff x="3779394" y="1989817"/>
              <a:chExt cx="721116" cy="143039"/>
            </a:xfrm>
          </p:grpSpPr>
          <p:sp>
            <p:nvSpPr>
              <p:cNvPr id="118" name="Arc 117"/>
              <p:cNvSpPr/>
              <p:nvPr/>
            </p:nvSpPr>
            <p:spPr>
              <a:xfrm>
                <a:off x="4229230" y="1989818"/>
                <a:ext cx="125571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9" name="Arc 118"/>
              <p:cNvSpPr/>
              <p:nvPr/>
            </p:nvSpPr>
            <p:spPr>
              <a:xfrm flipH="1">
                <a:off x="4212488" y="1989818"/>
                <a:ext cx="160732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20" name="Straight Connector 119"/>
              <p:cNvCxnSpPr/>
              <p:nvPr/>
            </p:nvCxnSpPr>
            <p:spPr>
              <a:xfrm rot="10800000">
                <a:off x="4354802" y="2063000"/>
                <a:ext cx="145664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Arc 120"/>
              <p:cNvSpPr/>
              <p:nvPr/>
            </p:nvSpPr>
            <p:spPr>
              <a:xfrm>
                <a:off x="4083567" y="1989818"/>
                <a:ext cx="128921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2" name="Arc 121"/>
              <p:cNvSpPr/>
              <p:nvPr/>
            </p:nvSpPr>
            <p:spPr>
              <a:xfrm flipH="1">
                <a:off x="4066824" y="1989818"/>
                <a:ext cx="16240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3" name="Arc 122"/>
              <p:cNvSpPr/>
              <p:nvPr/>
            </p:nvSpPr>
            <p:spPr>
              <a:xfrm>
                <a:off x="3939578" y="1989818"/>
                <a:ext cx="127246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4" name="Arc 123"/>
              <p:cNvSpPr/>
              <p:nvPr/>
            </p:nvSpPr>
            <p:spPr>
              <a:xfrm flipH="1">
                <a:off x="3924509" y="1989818"/>
                <a:ext cx="15905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25" name="Straight Connector 124"/>
              <p:cNvCxnSpPr/>
              <p:nvPr/>
            </p:nvCxnSpPr>
            <p:spPr>
              <a:xfrm rot="10800000">
                <a:off x="3778846" y="2063000"/>
                <a:ext cx="145664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464"/>
            <p:cNvGrpSpPr>
              <a:grpSpLocks/>
            </p:cNvGrpSpPr>
            <p:nvPr/>
          </p:nvGrpSpPr>
          <p:grpSpPr bwMode="auto">
            <a:xfrm>
              <a:off x="5795618" y="2493202"/>
              <a:ext cx="721116" cy="143039"/>
              <a:chOff x="3779394" y="1989146"/>
              <a:chExt cx="721116" cy="143039"/>
            </a:xfrm>
          </p:grpSpPr>
          <p:sp>
            <p:nvSpPr>
              <p:cNvPr id="110" name="Arc 109"/>
              <p:cNvSpPr/>
              <p:nvPr/>
            </p:nvSpPr>
            <p:spPr>
              <a:xfrm>
                <a:off x="4229230" y="1988939"/>
                <a:ext cx="125571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1" name="Arc 110"/>
              <p:cNvSpPr/>
              <p:nvPr/>
            </p:nvSpPr>
            <p:spPr>
              <a:xfrm flipH="1">
                <a:off x="4212488" y="1988939"/>
                <a:ext cx="160732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 rot="10800000">
                <a:off x="4354802" y="2062121"/>
                <a:ext cx="145664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Arc 112"/>
              <p:cNvSpPr/>
              <p:nvPr/>
            </p:nvSpPr>
            <p:spPr>
              <a:xfrm>
                <a:off x="4083567" y="1988939"/>
                <a:ext cx="128921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4" name="Arc 113"/>
              <p:cNvSpPr/>
              <p:nvPr/>
            </p:nvSpPr>
            <p:spPr>
              <a:xfrm flipH="1">
                <a:off x="4066824" y="1988939"/>
                <a:ext cx="16240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5" name="Arc 114"/>
              <p:cNvSpPr/>
              <p:nvPr/>
            </p:nvSpPr>
            <p:spPr>
              <a:xfrm>
                <a:off x="3939578" y="1988939"/>
                <a:ext cx="127246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6" name="Arc 115"/>
              <p:cNvSpPr/>
              <p:nvPr/>
            </p:nvSpPr>
            <p:spPr>
              <a:xfrm flipH="1">
                <a:off x="3924509" y="1988939"/>
                <a:ext cx="15905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17" name="Straight Connector 116"/>
              <p:cNvCxnSpPr/>
              <p:nvPr/>
            </p:nvCxnSpPr>
            <p:spPr>
              <a:xfrm rot="10800000">
                <a:off x="3778846" y="2062121"/>
                <a:ext cx="145664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" name="Straight Connector 67"/>
            <p:cNvCxnSpPr/>
            <p:nvPr/>
          </p:nvCxnSpPr>
          <p:spPr>
            <a:xfrm rot="5400000">
              <a:off x="6337892" y="2744973"/>
              <a:ext cx="357594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5617947" y="2744973"/>
              <a:ext cx="357594" cy="0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10800000">
              <a:off x="6516689" y="2566176"/>
              <a:ext cx="73669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0800000">
              <a:off x="6516689" y="2923770"/>
              <a:ext cx="143989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>
              <a:off x="6445656" y="2421476"/>
              <a:ext cx="289402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>
              <a:off x="6337180" y="2600273"/>
              <a:ext cx="646995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Isosceles Triangle 73"/>
            <p:cNvSpPr/>
            <p:nvPr/>
          </p:nvSpPr>
          <p:spPr>
            <a:xfrm>
              <a:off x="8606204" y="2707550"/>
              <a:ext cx="142314" cy="73182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75" name="Straight Connector 74"/>
            <p:cNvCxnSpPr/>
            <p:nvPr/>
          </p:nvCxnSpPr>
          <p:spPr>
            <a:xfrm rot="10800000">
              <a:off x="8606204" y="2707550"/>
              <a:ext cx="142314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490"/>
            <p:cNvGrpSpPr>
              <a:grpSpLocks/>
            </p:cNvGrpSpPr>
            <p:nvPr/>
          </p:nvGrpSpPr>
          <p:grpSpPr bwMode="auto">
            <a:xfrm>
              <a:off x="7956894" y="2853913"/>
              <a:ext cx="719043" cy="143039"/>
              <a:chOff x="3780430" y="1989817"/>
              <a:chExt cx="719043" cy="143039"/>
            </a:xfrm>
          </p:grpSpPr>
          <p:sp>
            <p:nvSpPr>
              <p:cNvPr id="102" name="Arc 101"/>
              <p:cNvSpPr/>
              <p:nvPr/>
            </p:nvSpPr>
            <p:spPr>
              <a:xfrm>
                <a:off x="4227150" y="1989818"/>
                <a:ext cx="128921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3" name="Arc 102"/>
              <p:cNvSpPr/>
              <p:nvPr/>
            </p:nvSpPr>
            <p:spPr>
              <a:xfrm flipH="1">
                <a:off x="4210407" y="1989818"/>
                <a:ext cx="16240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04" name="Straight Connector 103"/>
              <p:cNvCxnSpPr/>
              <p:nvPr/>
            </p:nvCxnSpPr>
            <p:spPr>
              <a:xfrm rot="10800000">
                <a:off x="4356070" y="2063000"/>
                <a:ext cx="143989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Arc 104"/>
              <p:cNvSpPr/>
              <p:nvPr/>
            </p:nvSpPr>
            <p:spPr>
              <a:xfrm>
                <a:off x="4083161" y="1989818"/>
                <a:ext cx="127246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6" name="Arc 105"/>
              <p:cNvSpPr/>
              <p:nvPr/>
            </p:nvSpPr>
            <p:spPr>
              <a:xfrm flipH="1">
                <a:off x="4068093" y="1989818"/>
                <a:ext cx="15905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7" name="Arc 106"/>
              <p:cNvSpPr/>
              <p:nvPr/>
            </p:nvSpPr>
            <p:spPr>
              <a:xfrm>
                <a:off x="3939172" y="1989818"/>
                <a:ext cx="128921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8" name="Arc 107"/>
              <p:cNvSpPr/>
              <p:nvPr/>
            </p:nvSpPr>
            <p:spPr>
              <a:xfrm flipH="1">
                <a:off x="3922429" y="1989818"/>
                <a:ext cx="160732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 rot="10800000">
                <a:off x="3780115" y="2063000"/>
                <a:ext cx="142314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491"/>
            <p:cNvGrpSpPr>
              <a:grpSpLocks/>
            </p:cNvGrpSpPr>
            <p:nvPr/>
          </p:nvGrpSpPr>
          <p:grpSpPr bwMode="auto">
            <a:xfrm>
              <a:off x="7956894" y="2493202"/>
              <a:ext cx="719043" cy="143039"/>
              <a:chOff x="3780430" y="1989146"/>
              <a:chExt cx="719043" cy="143039"/>
            </a:xfrm>
          </p:grpSpPr>
          <p:sp>
            <p:nvSpPr>
              <p:cNvPr id="94" name="Arc 93"/>
              <p:cNvSpPr/>
              <p:nvPr/>
            </p:nvSpPr>
            <p:spPr>
              <a:xfrm>
                <a:off x="4227150" y="1988939"/>
                <a:ext cx="128921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95" name="Arc 94"/>
              <p:cNvSpPr/>
              <p:nvPr/>
            </p:nvSpPr>
            <p:spPr>
              <a:xfrm flipH="1">
                <a:off x="4210407" y="1988939"/>
                <a:ext cx="16240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 rot="10800000">
                <a:off x="4356070" y="2062121"/>
                <a:ext cx="143989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Arc 96"/>
              <p:cNvSpPr/>
              <p:nvPr/>
            </p:nvSpPr>
            <p:spPr>
              <a:xfrm>
                <a:off x="4083161" y="1988939"/>
                <a:ext cx="127246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98" name="Arc 97"/>
              <p:cNvSpPr/>
              <p:nvPr/>
            </p:nvSpPr>
            <p:spPr>
              <a:xfrm flipH="1">
                <a:off x="4068093" y="1988939"/>
                <a:ext cx="15905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99" name="Arc 98"/>
              <p:cNvSpPr/>
              <p:nvPr/>
            </p:nvSpPr>
            <p:spPr>
              <a:xfrm>
                <a:off x="3939172" y="1988939"/>
                <a:ext cx="128921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0" name="Arc 99"/>
              <p:cNvSpPr/>
              <p:nvPr/>
            </p:nvSpPr>
            <p:spPr>
              <a:xfrm flipH="1">
                <a:off x="3922429" y="1988939"/>
                <a:ext cx="160732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01" name="Straight Connector 100"/>
              <p:cNvCxnSpPr/>
              <p:nvPr/>
            </p:nvCxnSpPr>
            <p:spPr>
              <a:xfrm rot="10800000">
                <a:off x="3780115" y="2062121"/>
                <a:ext cx="142314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8" name="Straight Connector 77"/>
            <p:cNvCxnSpPr/>
            <p:nvPr/>
          </p:nvCxnSpPr>
          <p:spPr>
            <a:xfrm rot="5400000">
              <a:off x="8496052" y="2744973"/>
              <a:ext cx="357594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7777782" y="2744973"/>
              <a:ext cx="357594" cy="0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10800000">
              <a:off x="8674849" y="2566176"/>
              <a:ext cx="73669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0800000">
              <a:off x="8674849" y="2923770"/>
              <a:ext cx="145664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8603817" y="2421476"/>
              <a:ext cx="289402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8497015" y="2600273"/>
              <a:ext cx="646995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8820513" y="2276775"/>
              <a:ext cx="215983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68311" y="2493826"/>
              <a:ext cx="1006253" cy="0"/>
            </a:xfrm>
            <a:prstGeom prst="line">
              <a:avLst/>
            </a:prstGeom>
            <a:ln w="571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/>
            <p:cNvSpPr/>
            <p:nvPr/>
          </p:nvSpPr>
          <p:spPr>
            <a:xfrm>
              <a:off x="107504" y="764900"/>
              <a:ext cx="431967" cy="43243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87" name="Straight Arrow Connector 86"/>
            <p:cNvCxnSpPr>
              <a:stCxn id="86" idx="0"/>
              <a:endCxn id="86" idx="4"/>
            </p:cNvCxnSpPr>
            <p:nvPr/>
          </p:nvCxnSpPr>
          <p:spPr>
            <a:xfrm rot="16200000" flipH="1">
              <a:off x="108937" y="981114"/>
              <a:ext cx="430776" cy="167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86" idx="4"/>
              <a:endCxn id="37" idx="0"/>
            </p:cNvCxnSpPr>
            <p:nvPr/>
          </p:nvCxnSpPr>
          <p:spPr>
            <a:xfrm rot="5400000">
              <a:off x="-11" y="1520837"/>
              <a:ext cx="6469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43" idx="0"/>
            </p:cNvCxnSpPr>
            <p:nvPr/>
          </p:nvCxnSpPr>
          <p:spPr>
            <a:xfrm rot="5400000" flipH="1" flipV="1">
              <a:off x="324082" y="1628948"/>
              <a:ext cx="43077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86" idx="0"/>
            </p:cNvCxnSpPr>
            <p:nvPr/>
          </p:nvCxnSpPr>
          <p:spPr>
            <a:xfrm rot="5400000" flipH="1" flipV="1">
              <a:off x="215377" y="656790"/>
              <a:ext cx="2162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323487" y="548680"/>
              <a:ext cx="3599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5400000" flipH="1" flipV="1">
              <a:off x="251021" y="981119"/>
              <a:ext cx="86487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39471" y="1413559"/>
              <a:ext cx="14398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TextBox 191"/>
          <p:cNvSpPr txBox="1"/>
          <p:nvPr/>
        </p:nvSpPr>
        <p:spPr>
          <a:xfrm>
            <a:off x="533400" y="1219200"/>
            <a:ext cx="8458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Fully qualify magnet bypass</a:t>
            </a:r>
            <a:r>
              <a:rPr lang="en-US" sz="2400" dirty="0" smtClean="0">
                <a:solidFill>
                  <a:srgbClr val="FF0000"/>
                </a:solidFill>
              </a:rPr>
              <a:t> = copper stabilizer of the bus-bar + diode + diode leads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Bypass contains about 3500 connections/joints per sector!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93" name="Picture 192" descr="Screen Shot 2014-09-15 at 4.42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764" y="6561590"/>
            <a:ext cx="2908300" cy="25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64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Signals from 11.1 kA run</a:t>
            </a:r>
            <a:endParaRPr lang="en-US" dirty="0"/>
          </a:p>
        </p:txBody>
      </p:sp>
      <p:pic>
        <p:nvPicPr>
          <p:cNvPr id="3" name="Picture 2" descr="Screen Shot 2014-09-15 at 4.43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391366"/>
          </a:xfrm>
          <a:prstGeom prst="rect">
            <a:avLst/>
          </a:prstGeom>
        </p:spPr>
      </p:pic>
      <p:pic>
        <p:nvPicPr>
          <p:cNvPr id="4" name="Picture 3" descr="Screen Shot 2014-09-15 at 4.42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6598661"/>
            <a:ext cx="2908300" cy="2593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Sector 67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290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Cool-down - status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690338"/>
              </p:ext>
            </p:extLst>
          </p:nvPr>
        </p:nvGraphicFramePr>
        <p:xfrm>
          <a:off x="685800" y="990600"/>
          <a:ext cx="7696200" cy="31699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905000"/>
                <a:gridCol w="1143000"/>
                <a:gridCol w="2902670"/>
                <a:gridCol w="174553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Sector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12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1.9 K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Prep. for powering tests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CSCM OK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6600"/>
                          </a:solidFill>
                        </a:rPr>
                        <a:t>Sector</a:t>
                      </a:r>
                      <a:r>
                        <a:rPr lang="en-US" sz="2000" baseline="0" dirty="0" smtClean="0">
                          <a:solidFill>
                            <a:srgbClr val="FF6600"/>
                          </a:solidFill>
                        </a:rPr>
                        <a:t> 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6600"/>
                          </a:solidFill>
                        </a:rPr>
                        <a:t>20 K</a:t>
                      </a:r>
                      <a:endParaRPr lang="en-US" sz="20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6600"/>
                          </a:solidFill>
                        </a:rPr>
                        <a:t>CSCM OK </a:t>
                      </a:r>
                      <a:endParaRPr lang="en-US" sz="20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6600"/>
                          </a:solidFill>
                        </a:rPr>
                        <a:t>Sector 34</a:t>
                      </a:r>
                      <a:endParaRPr lang="en-US" sz="20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rgbClr val="FF6600"/>
                          </a:solidFill>
                        </a:rPr>
                        <a:t>26 K</a:t>
                      </a:r>
                      <a:endParaRPr lang="en-US" sz="20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6600"/>
                          </a:solidFill>
                        </a:rPr>
                        <a:t>Cool-down</a:t>
                      </a:r>
                      <a:endParaRPr lang="en-US" sz="20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6600"/>
                          </a:solidFill>
                        </a:rPr>
                        <a:t>Sector 45</a:t>
                      </a:r>
                      <a:endParaRPr lang="en-US" sz="20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6600"/>
                          </a:solidFill>
                        </a:rPr>
                        <a:t>20 K</a:t>
                      </a:r>
                      <a:endParaRPr lang="en-US" sz="20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6600"/>
                          </a:solidFill>
                        </a:rPr>
                        <a:t>CSCM</a:t>
                      </a:r>
                      <a:r>
                        <a:rPr lang="en-US" sz="2000" baseline="0" dirty="0" smtClean="0">
                          <a:solidFill>
                            <a:srgbClr val="FF6600"/>
                          </a:solidFill>
                        </a:rPr>
                        <a:t> just starting</a:t>
                      </a:r>
                      <a:endParaRPr lang="en-US" sz="20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Sector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56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1.9 K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CSCM OK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</a:rPr>
                        <a:t>Sector 67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</a:rPr>
                        <a:t>1.9 K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</a:rPr>
                        <a:t>First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</a:rPr>
                        <a:t> training quench…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00FF"/>
                          </a:solidFill>
                        </a:rPr>
                        <a:t>CSCM OK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Sector 78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5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K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CSCM OK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Sector 81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1.9 K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Powering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tests started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CSCM OK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chart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343400"/>
            <a:ext cx="4876800" cy="2438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03543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Powering tests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9031"/>
            <a:ext cx="8229600" cy="26669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All magnet circuits taken to nominal </a:t>
            </a:r>
            <a:r>
              <a:rPr lang="en-US" dirty="0" smtClean="0"/>
              <a:t>current (6.5 </a:t>
            </a:r>
            <a:r>
              <a:rPr lang="en-US" dirty="0" err="1" smtClean="0"/>
              <a:t>TeV</a:t>
            </a:r>
            <a:r>
              <a:rPr lang="en-US" dirty="0"/>
              <a:t>)</a:t>
            </a:r>
            <a:r>
              <a:rPr lang="en-US" dirty="0" smtClean="0"/>
              <a:t>  </a:t>
            </a:r>
            <a:r>
              <a:rPr lang="en-US" dirty="0" smtClean="0"/>
              <a:t>one by one</a:t>
            </a:r>
          </a:p>
          <a:p>
            <a:pPr lvl="1"/>
            <a:r>
              <a:rPr lang="en-US" dirty="0" smtClean="0"/>
              <a:t>Rigorous checks of quench protection, energy extraction, interlocks, power converter</a:t>
            </a:r>
            <a:r>
              <a:rPr lang="en-US" dirty="0" smtClean="0"/>
              <a:t>…</a:t>
            </a:r>
            <a:endParaRPr lang="en-US" dirty="0"/>
          </a:p>
          <a:p>
            <a:r>
              <a:rPr lang="en-US" dirty="0" smtClean="0"/>
              <a:t>800 </a:t>
            </a:r>
            <a:r>
              <a:rPr lang="en-US" dirty="0" err="1" smtClean="0"/>
              <a:t>lb</a:t>
            </a:r>
            <a:r>
              <a:rPr lang="en-US" dirty="0" smtClean="0"/>
              <a:t> gorilla is the main dipoles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100 or so quenches expected to get to 6.5 </a:t>
            </a:r>
            <a:r>
              <a:rPr lang="en-US" dirty="0" err="1" smtClean="0">
                <a:solidFill>
                  <a:srgbClr val="008000"/>
                </a:solidFill>
              </a:rPr>
              <a:t>Te</a:t>
            </a:r>
            <a:r>
              <a:rPr lang="en-US" dirty="0" err="1" smtClean="0"/>
              <a:t>V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One so far in sector 67 at around 5.8 </a:t>
            </a:r>
            <a:r>
              <a:rPr lang="en-US" dirty="0" err="1" smtClean="0">
                <a:solidFill>
                  <a:srgbClr val="FF0000"/>
                </a:solidFill>
              </a:rPr>
              <a:t>TeV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26815" r="18750" b="29778"/>
          <a:stretch/>
        </p:blipFill>
        <p:spPr bwMode="auto">
          <a:xfrm>
            <a:off x="228600" y="4133934"/>
            <a:ext cx="8757920" cy="27240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9300" y="4164414"/>
            <a:ext cx="524503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b="1" dirty="0" smtClean="0"/>
              <a:t>S67</a:t>
            </a:r>
            <a:endParaRPr lang="en-GB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331720" y="4400634"/>
            <a:ext cx="0" cy="4368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06600" y="4133934"/>
            <a:ext cx="1939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</a:t>
            </a:r>
            <a:r>
              <a:rPr lang="en-GB" baseline="30000" dirty="0" smtClean="0">
                <a:solidFill>
                  <a:srgbClr val="FF0000"/>
                </a:solidFill>
              </a:rPr>
              <a:t>st</a:t>
            </a:r>
            <a:r>
              <a:rPr lang="en-GB" dirty="0" smtClean="0">
                <a:solidFill>
                  <a:srgbClr val="FF0000"/>
                </a:solidFill>
              </a:rPr>
              <a:t> training quench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550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tIns="0" bIns="46800"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BTODD primary master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6418164</TotalTime>
  <Words>2265</Words>
  <Application>Microsoft Macintosh PowerPoint</Application>
  <PresentationFormat>On-screen Show (4:3)</PresentationFormat>
  <Paragraphs>451</Paragraphs>
  <Slides>45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Office Theme</vt:lpstr>
      <vt:lpstr>BTODD primary master</vt:lpstr>
      <vt:lpstr>Equation</vt:lpstr>
      <vt:lpstr>LHC upgrade:  accelerator challenges</vt:lpstr>
      <vt:lpstr>PowerPoint Presentation</vt:lpstr>
      <vt:lpstr>PowerPoint Presentation</vt:lpstr>
      <vt:lpstr>Superconducting Magnets and Circuits Consolidation (SMACC) </vt:lpstr>
      <vt:lpstr>PowerPoint Presentation</vt:lpstr>
      <vt:lpstr>CSCM (Copper Stabilizer Continuity Measurement)</vt:lpstr>
      <vt:lpstr>Signals from 11.1 kA run</vt:lpstr>
      <vt:lpstr>Cool-down - status</vt:lpstr>
      <vt:lpstr>Powering tests </vt:lpstr>
      <vt:lpstr>2015 Q1/Q2</vt:lpstr>
      <vt:lpstr>PowerPoint Presentation</vt:lpstr>
      <vt:lpstr>Luminosity</vt:lpstr>
      <vt:lpstr>PowerPoint Presentation</vt:lpstr>
      <vt:lpstr>Squeeze in ATLAS</vt:lpstr>
      <vt:lpstr>Crossing angle</vt:lpstr>
      <vt:lpstr>Crossing angle</vt:lpstr>
      <vt:lpstr>HL-LHC - goals </vt:lpstr>
      <vt:lpstr>How?</vt:lpstr>
      <vt:lpstr>HL-LHC: key 25 ns parameters</vt:lpstr>
      <vt:lpstr>PowerPoint Presentation</vt:lpstr>
      <vt:lpstr>LIU proton target  HL-LHC beam parameters</vt:lpstr>
      <vt:lpstr>PowerPoint Presentation</vt:lpstr>
      <vt:lpstr>Main means to achieve the target HL-LHC proton beam parameters</vt:lpstr>
      <vt:lpstr>2. LOWER beta*</vt:lpstr>
      <vt:lpstr>Triplets</vt:lpstr>
      <vt:lpstr>LHC low-β quads: steps in magnet technology from LHC toward HL-LHC </vt:lpstr>
      <vt:lpstr>New interaction region layout</vt:lpstr>
      <vt:lpstr>International magnet zoo</vt:lpstr>
      <vt:lpstr>PowerPoint Presentation</vt:lpstr>
      <vt:lpstr>3. Crossing angle compensation</vt:lpstr>
      <vt:lpstr>Crab cavity development</vt:lpstr>
      <vt:lpstr>Excellent results: e.g. RF dipole &gt; 5 MV </vt:lpstr>
      <vt:lpstr>Crab kissing</vt:lpstr>
      <vt:lpstr>4. DEALING with the regime</vt:lpstr>
      <vt:lpstr>DS collimation</vt:lpstr>
      <vt:lpstr>Prototyping of cryogenics bypass</vt:lpstr>
      <vt:lpstr>The critical zones around IP1 and IP5</vt:lpstr>
      <vt:lpstr>PowerPoint Presentation</vt:lpstr>
      <vt:lpstr>A few other challenges</vt:lpstr>
      <vt:lpstr>Powering cold circuits</vt:lpstr>
      <vt:lpstr>2010 - 2035</vt:lpstr>
      <vt:lpstr>Conclusions</vt:lpstr>
      <vt:lpstr>HL-LHC Baseline Summary:</vt:lpstr>
      <vt:lpstr>HL-LHC Options:</vt:lpstr>
      <vt:lpstr>10 year plan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Mike LAMONT</cp:lastModifiedBy>
  <cp:revision>2661</cp:revision>
  <dcterms:created xsi:type="dcterms:W3CDTF">2011-01-18T19:25:28Z</dcterms:created>
  <dcterms:modified xsi:type="dcterms:W3CDTF">2014-11-13T13:26:13Z</dcterms:modified>
</cp:coreProperties>
</file>