
<file path=[Content_Types].xml><?xml version="1.0" encoding="utf-8"?>
<Types xmlns="http://schemas.openxmlformats.org/package/2006/content-types">
  <Override PartName="/ppt/slides/slide41.xml" ContentType="application/vnd.openxmlformats-officedocument.presentationml.slide+xml"/>
  <Override PartName="/ppt/slideLayouts/slideLayout4.xml" ContentType="application/vnd.openxmlformats-officedocument.presentationml.slideLayout+xml"/>
  <Override PartName="/ppt/slides/slide117.xml" ContentType="application/vnd.openxmlformats-officedocument.presentationml.slide+xml"/>
  <Override PartName="/ppt/slides/slide50.xml" ContentType="application/vnd.openxmlformats-officedocument.presentationml.slide+xml"/>
  <Override PartName="/ppt/slides/slide18.xml" ContentType="application/vnd.openxmlformats-officedocument.presentationml.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slides/slide112.xml" ContentType="application/vnd.openxmlformats-officedocument.presentationml.slide+xml"/>
  <Override PartName="/ppt/slides/slide13.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108.xml" ContentType="application/vnd.openxmlformats-officedocument.presentationml.slide+xml"/>
  <Override PartName="/ppt/slides/slide42.xml" ContentType="application/vnd.openxmlformats-officedocument.presentationml.slide+xml"/>
  <Override PartName="/ppt/slides/slide118.xml" ContentType="application/vnd.openxmlformats-officedocument.presentationml.slide+xml"/>
  <Override PartName="/ppt/slides/slide51.xml" ContentType="application/vnd.openxmlformats-officedocument.presentationml.slide+xml"/>
  <Override PartName="/ppt/slides/slide19.xml" ContentType="application/vnd.openxmlformats-officedocument.presentationml.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Default Extension="emf" ContentType="image/x-emf"/>
  <Override PartName="/ppt/slides/slide86.xml" ContentType="application/vnd.openxmlformats-officedocument.presentationml.slide+xml"/>
  <Override PartName="/ppt/slides/slide113.xml" ContentType="application/vnd.openxmlformats-officedocument.presentationml.slide+xml"/>
  <Override PartName="/ppt/slides/slide14.xml" ContentType="application/vnd.openxmlformats-officedocument.presentationml.slide+xml"/>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s/slide109.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tableStyles.xml" ContentType="application/vnd.openxmlformats-officedocument.presentationml.tableStyles+xml"/>
  <Override PartName="/ppt/slides/slide119.xml" ContentType="application/vnd.openxmlformats-officedocument.presentationml.slide+xml"/>
  <Override PartName="/ppt/slides/slide52.xml" ContentType="application/vnd.openxmlformats-officedocument.presentationml.slide+xml"/>
  <Override PartName="/ppt/slideLayouts/slideLayout11.xml" ContentType="application/vnd.openxmlformats-officedocument.presentationml.slideLayout+xml"/>
  <Override PartName="/ppt/slides/slide62.xml" ContentType="application/vnd.openxmlformats-officedocument.presentationml.slide+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Layouts/slideLayout1.xml" ContentType="application/vnd.openxmlformats-officedocument.presentationml.slideLayout+xml"/>
  <Override PartName="/ppt/slides/slide104.xml" ContentType="application/vnd.openxmlformats-officedocument.presentationml.slide+xml"/>
  <Override PartName="/ppt/slides/slide114.xml" ContentType="application/vnd.openxmlformats-officedocument.presentationml.slide+xml"/>
  <Override PartName="/ppt/slides/slide15.xml" ContentType="application/vnd.openxmlformats-officedocument.presentationml.slide+xml"/>
  <Override PartName="/customXml/itemProps1.xml" ContentType="application/vnd.openxmlformats-officedocument.customXmlProperties+xml"/>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slides/slide53.xml" ContentType="application/vnd.openxmlformats-officedocument.presentationml.slide+xml"/>
  <Override PartName="/ppt/slideLayouts/slideLayout12.xml" ContentType="application/vnd.openxmlformats-officedocument.presentationml.slideLayout+xml"/>
  <Override PartName="/ppt/slides/slide63.xml" ContentType="application/vnd.openxmlformats-officedocument.presentationml.slide+xml"/>
  <Override PartName="/ppt/slides/slide72.xml" ContentType="application/vnd.openxmlformats-officedocument.presentationml.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s/slide100.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slides/slide88.xml" ContentType="application/vnd.openxmlformats-officedocument.presentationml.slide+xml"/>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slides/slide115.xml" ContentType="application/vnd.openxmlformats-officedocument.presentationml.slide+xml"/>
  <Override PartName="/ppt/slides/slide16.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26.xml" ContentType="application/vnd.openxmlformats-officedocument.presentationml.slide+xml"/>
  <Default Extension="rels" ContentType="application/vnd.openxmlformats-package.relationships+xml"/>
  <Override PartName="/ppt/slides/slide35.xml" ContentType="application/vnd.openxmlformats-officedocument.presentationml.slide+xml"/>
  <Override PartName="/ppt/slides/slide7.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slides/slide110.xml" ContentType="application/vnd.openxmlformats-officedocument.presentationml.slide+xml"/>
  <Override PartName="/ppt/slides/slide1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slides/slide40.xml" ContentType="application/vnd.openxmlformats-officedocument.presentationml.slide+xml"/>
  <Override PartName="/ppt/slideLayouts/slideLayout3.xml" ContentType="application/vnd.openxmlformats-officedocument.presentationml.slideLayout+xml"/>
  <Override PartName="/ppt/slides/slide116.xml" ContentType="application/vnd.openxmlformats-officedocument.presentationml.slide+xml"/>
  <Override PartName="/ppt/slides/slide17.xml" ContentType="application/vnd.openxmlformats-officedocument.presentationml.slide+xml"/>
  <Override PartName="/customXml/itemProps3.xml" ContentType="application/vnd.openxmlformats-officedocument.customXmlProperties+xml"/>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Default Extension="pdf" ContentType="application/pdf"/>
  <Override PartName="/ppt/slides/slide46.xml" ContentType="application/vnd.openxmlformats-officedocument.presentationml.slide+xml"/>
  <Override PartName="/ppt/slides/slide55.xml" ContentType="application/vnd.openxmlformats-officedocument.presentationml.slide+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slides/slide111.xml" ContentType="application/vnd.openxmlformats-officedocument.presentationml.slide+xml"/>
  <Override PartName="/ppt/slides/slide12.xml" ContentType="application/vnd.openxmlformats-officedocument.presentationml.slide+xml"/>
  <Override PartName="/ppt/slides/slide22.xml" ContentType="application/vnd.openxmlformats-officedocument.presentationml.slide+xml"/>
  <Override PartName="/ppt/slides/slide99.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s/slide107.xml" ContentType="application/vnd.openxmlformats-officedocument.presentationml.slide+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rstSlideNum="0" strictFirstAndLastChars="0" saveSubsetFonts="1" autoCompressPictures="0">
  <p:sldMasterIdLst>
    <p:sldMasterId r:id="rId4"/>
  </p:sldMasterIdLst>
  <p:notesMasterIdLst>
    <p:notesMasterId r:id="rId124"/>
  </p:notesMasterIdLst>
  <p:handoutMasterIdLst>
    <p:handoutMasterId r:id="rId125"/>
  </p:handoutMasterIdLst>
  <p:sldIdLst>
    <p:sldId id="1787" r:id="rId5"/>
    <p:sldId id="3355" r:id="rId6"/>
    <p:sldId id="3356" r:id="rId7"/>
    <p:sldId id="3682" r:id="rId8"/>
    <p:sldId id="3684" r:id="rId9"/>
    <p:sldId id="3685" r:id="rId10"/>
    <p:sldId id="3690" r:id="rId11"/>
    <p:sldId id="3691" r:id="rId12"/>
    <p:sldId id="3692" r:id="rId13"/>
    <p:sldId id="3718" r:id="rId14"/>
    <p:sldId id="3719" r:id="rId15"/>
    <p:sldId id="3720" r:id="rId16"/>
    <p:sldId id="3650" r:id="rId17"/>
    <p:sldId id="3689" r:id="rId18"/>
    <p:sldId id="3727" r:id="rId19"/>
    <p:sldId id="3728" r:id="rId20"/>
    <p:sldId id="3730" r:id="rId21"/>
    <p:sldId id="3731" r:id="rId22"/>
    <p:sldId id="3729" r:id="rId23"/>
    <p:sldId id="3732" r:id="rId24"/>
    <p:sldId id="3693" r:id="rId25"/>
    <p:sldId id="3783" r:id="rId26"/>
    <p:sldId id="3780" r:id="rId27"/>
    <p:sldId id="3781" r:id="rId28"/>
    <p:sldId id="3721" r:id="rId29"/>
    <p:sldId id="3698" r:id="rId30"/>
    <p:sldId id="3696" r:id="rId31"/>
    <p:sldId id="3703" r:id="rId32"/>
    <p:sldId id="3697" r:id="rId33"/>
    <p:sldId id="3708" r:id="rId34"/>
    <p:sldId id="3715" r:id="rId35"/>
    <p:sldId id="3716" r:id="rId36"/>
    <p:sldId id="3717" r:id="rId37"/>
    <p:sldId id="3177" r:id="rId38"/>
    <p:sldId id="3740" r:id="rId39"/>
    <p:sldId id="3741" r:id="rId40"/>
    <p:sldId id="3742" r:id="rId41"/>
    <p:sldId id="3743" r:id="rId42"/>
    <p:sldId id="3744" r:id="rId43"/>
    <p:sldId id="3804" r:id="rId44"/>
    <p:sldId id="3803" r:id="rId45"/>
    <p:sldId id="3805" r:id="rId46"/>
    <p:sldId id="3802" r:id="rId47"/>
    <p:sldId id="3754" r:id="rId48"/>
    <p:sldId id="3745" r:id="rId49"/>
    <p:sldId id="3746" r:id="rId50"/>
    <p:sldId id="3747" r:id="rId51"/>
    <p:sldId id="3794" r:id="rId52"/>
    <p:sldId id="3795" r:id="rId53"/>
    <p:sldId id="3748" r:id="rId54"/>
    <p:sldId id="3749" r:id="rId55"/>
    <p:sldId id="3750" r:id="rId56"/>
    <p:sldId id="3751" r:id="rId57"/>
    <p:sldId id="3752" r:id="rId58"/>
    <p:sldId id="3784" r:id="rId59"/>
    <p:sldId id="3785" r:id="rId60"/>
    <p:sldId id="3422" r:id="rId61"/>
    <p:sldId id="3189" r:id="rId62"/>
    <p:sldId id="3832" r:id="rId63"/>
    <p:sldId id="3833" r:id="rId64"/>
    <p:sldId id="3834" r:id="rId65"/>
    <p:sldId id="3847" r:id="rId66"/>
    <p:sldId id="3758" r:id="rId67"/>
    <p:sldId id="3759" r:id="rId68"/>
    <p:sldId id="3760" r:id="rId69"/>
    <p:sldId id="3762" r:id="rId70"/>
    <p:sldId id="3763" r:id="rId71"/>
    <p:sldId id="3764" r:id="rId72"/>
    <p:sldId id="3765" r:id="rId73"/>
    <p:sldId id="3722" r:id="rId74"/>
    <p:sldId id="3837" r:id="rId75"/>
    <p:sldId id="3844" r:id="rId76"/>
    <p:sldId id="3878" r:id="rId77"/>
    <p:sldId id="3812" r:id="rId78"/>
    <p:sldId id="3813" r:id="rId79"/>
    <p:sldId id="3815" r:id="rId80"/>
    <p:sldId id="3829" r:id="rId81"/>
    <p:sldId id="3786" r:id="rId82"/>
    <p:sldId id="3817" r:id="rId83"/>
    <p:sldId id="3674" r:id="rId84"/>
    <p:sldId id="3874" r:id="rId85"/>
    <p:sldId id="3875" r:id="rId86"/>
    <p:sldId id="3856" r:id="rId87"/>
    <p:sldId id="3839" r:id="rId88"/>
    <p:sldId id="3819" r:id="rId89"/>
    <p:sldId id="3863" r:id="rId90"/>
    <p:sldId id="3808" r:id="rId91"/>
    <p:sldId id="3864" r:id="rId92"/>
    <p:sldId id="3865" r:id="rId93"/>
    <p:sldId id="3866" r:id="rId94"/>
    <p:sldId id="3821" r:id="rId95"/>
    <p:sldId id="3811" r:id="rId96"/>
    <p:sldId id="3822" r:id="rId97"/>
    <p:sldId id="3830" r:id="rId98"/>
    <p:sldId id="3831" r:id="rId99"/>
    <p:sldId id="3876" r:id="rId100"/>
    <p:sldId id="3877" r:id="rId101"/>
    <p:sldId id="3845" r:id="rId102"/>
    <p:sldId id="3789" r:id="rId103"/>
    <p:sldId id="3790" r:id="rId104"/>
    <p:sldId id="3868" r:id="rId105"/>
    <p:sldId id="3823" r:id="rId106"/>
    <p:sldId id="3843" r:id="rId107"/>
    <p:sldId id="3867" r:id="rId108"/>
    <p:sldId id="3736" r:id="rId109"/>
    <p:sldId id="3873" r:id="rId110"/>
    <p:sldId id="3871" r:id="rId111"/>
    <p:sldId id="3491" r:id="rId112"/>
    <p:sldId id="3872" r:id="rId113"/>
    <p:sldId id="3818" r:id="rId114"/>
    <p:sldId id="3879" r:id="rId115"/>
    <p:sldId id="3737" r:id="rId116"/>
    <p:sldId id="3739" r:id="rId117"/>
    <p:sldId id="3810" r:id="rId118"/>
    <p:sldId id="3853" r:id="rId119"/>
    <p:sldId id="3854" r:id="rId120"/>
    <p:sldId id="3643" r:id="rId121"/>
    <p:sldId id="3704" r:id="rId122"/>
    <p:sldId id="3782" r:id="rId123"/>
  </p:sldIdLst>
  <p:sldSz cx="9144000" cy="6858000" type="screen4x3"/>
  <p:notesSz cx="6858000" cy="9144000"/>
  <p:defaultTextStyle>
    <a:defPPr>
      <a:defRPr lang="fr-FR"/>
    </a:defPPr>
    <a:lvl1pPr algn="l" rtl="0" eaLnBrk="0" fontAlgn="base" hangingPunct="0">
      <a:spcBef>
        <a:spcPct val="0"/>
      </a:spcBef>
      <a:spcAft>
        <a:spcPct val="0"/>
      </a:spcAft>
      <a:defRPr sz="2000" kern="1200">
        <a:solidFill>
          <a:schemeClr val="tx1"/>
        </a:solidFill>
        <a:latin typeface="Tahoma" charset="0"/>
        <a:ea typeface="+mn-ea"/>
        <a:cs typeface="+mn-cs"/>
      </a:defRPr>
    </a:lvl1pPr>
    <a:lvl2pPr marL="457200" algn="l" rtl="0" eaLnBrk="0" fontAlgn="base" hangingPunct="0">
      <a:spcBef>
        <a:spcPct val="0"/>
      </a:spcBef>
      <a:spcAft>
        <a:spcPct val="0"/>
      </a:spcAft>
      <a:defRPr sz="2000" kern="1200">
        <a:solidFill>
          <a:schemeClr val="tx1"/>
        </a:solidFill>
        <a:latin typeface="Tahoma" charset="0"/>
        <a:ea typeface="+mn-ea"/>
        <a:cs typeface="+mn-cs"/>
      </a:defRPr>
    </a:lvl2pPr>
    <a:lvl3pPr marL="914400" algn="l" rtl="0" eaLnBrk="0" fontAlgn="base" hangingPunct="0">
      <a:spcBef>
        <a:spcPct val="0"/>
      </a:spcBef>
      <a:spcAft>
        <a:spcPct val="0"/>
      </a:spcAft>
      <a:defRPr sz="2000" kern="1200">
        <a:solidFill>
          <a:schemeClr val="tx1"/>
        </a:solidFill>
        <a:latin typeface="Tahoma" charset="0"/>
        <a:ea typeface="+mn-ea"/>
        <a:cs typeface="+mn-cs"/>
      </a:defRPr>
    </a:lvl3pPr>
    <a:lvl4pPr marL="1371600" algn="l" rtl="0" eaLnBrk="0" fontAlgn="base" hangingPunct="0">
      <a:spcBef>
        <a:spcPct val="0"/>
      </a:spcBef>
      <a:spcAft>
        <a:spcPct val="0"/>
      </a:spcAft>
      <a:defRPr sz="2000" kern="1200">
        <a:solidFill>
          <a:schemeClr val="tx1"/>
        </a:solidFill>
        <a:latin typeface="Tahoma" charset="0"/>
        <a:ea typeface="+mn-ea"/>
        <a:cs typeface="+mn-cs"/>
      </a:defRPr>
    </a:lvl4pPr>
    <a:lvl5pPr marL="1828800" algn="l" rtl="0" eaLnBrk="0" fontAlgn="base" hangingPunct="0">
      <a:spcBef>
        <a:spcPct val="0"/>
      </a:spcBef>
      <a:spcAft>
        <a:spcPct val="0"/>
      </a:spcAft>
      <a:defRPr sz="2000" kern="1200">
        <a:solidFill>
          <a:schemeClr val="tx1"/>
        </a:solidFill>
        <a:latin typeface="Tahoma" charset="0"/>
        <a:ea typeface="+mn-ea"/>
        <a:cs typeface="+mn-cs"/>
      </a:defRPr>
    </a:lvl5pPr>
    <a:lvl6pPr marL="2286000" algn="l" defTabSz="457200" rtl="0" eaLnBrk="1" latinLnBrk="0" hangingPunct="1">
      <a:defRPr sz="2000" kern="1200">
        <a:solidFill>
          <a:schemeClr val="tx1"/>
        </a:solidFill>
        <a:latin typeface="Tahoma" charset="0"/>
        <a:ea typeface="+mn-ea"/>
        <a:cs typeface="+mn-cs"/>
      </a:defRPr>
    </a:lvl6pPr>
    <a:lvl7pPr marL="2743200" algn="l" defTabSz="457200" rtl="0" eaLnBrk="1" latinLnBrk="0" hangingPunct="1">
      <a:defRPr sz="2000" kern="1200">
        <a:solidFill>
          <a:schemeClr val="tx1"/>
        </a:solidFill>
        <a:latin typeface="Tahoma" charset="0"/>
        <a:ea typeface="+mn-ea"/>
        <a:cs typeface="+mn-cs"/>
      </a:defRPr>
    </a:lvl7pPr>
    <a:lvl8pPr marL="3200400" algn="l" defTabSz="457200" rtl="0" eaLnBrk="1" latinLnBrk="0" hangingPunct="1">
      <a:defRPr sz="2000" kern="1200">
        <a:solidFill>
          <a:schemeClr val="tx1"/>
        </a:solidFill>
        <a:latin typeface="Tahoma" charset="0"/>
        <a:ea typeface="+mn-ea"/>
        <a:cs typeface="+mn-cs"/>
      </a:defRPr>
    </a:lvl8pPr>
    <a:lvl9pPr marL="3657600" algn="l" defTabSz="457200" rtl="0" eaLnBrk="1" latinLnBrk="0" hangingPunct="1">
      <a:defRPr sz="2000" kern="1200">
        <a:solidFill>
          <a:schemeClr val="tx1"/>
        </a:solidFill>
        <a:latin typeface="Tahoma"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De Roeck Albert" initials="DA" lastIdx="1"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hiddenSlides="1"/>
  <p:clrMru>
    <a:srgbClr val="FFFF70"/>
    <a:srgbClr val="B00000"/>
    <a:srgbClr val="0000FF"/>
    <a:srgbClr val="FF0000"/>
    <a:srgbClr val="4BC995"/>
    <a:srgbClr val="7D1E33"/>
    <a:srgbClr val="34913D"/>
    <a:srgbClr val="62090D"/>
    <a:srgbClr val="FF00FF"/>
    <a:srgbClr val="B4D9D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6523" autoAdjust="0"/>
    <p:restoredTop sz="93357" autoAdjust="0"/>
  </p:normalViewPr>
  <p:slideViewPr>
    <p:cSldViewPr>
      <p:cViewPr>
        <p:scale>
          <a:sx n="100" d="100"/>
          <a:sy n="100" d="100"/>
        </p:scale>
        <p:origin x="-54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048"/>
    </p:cViewPr>
  </p:sorterViewPr>
  <p:notesViewPr>
    <p:cSldViewPr>
      <p:cViewPr varScale="1">
        <p:scale>
          <a:sx n="77" d="100"/>
          <a:sy n="77" d="100"/>
        </p:scale>
        <p:origin x="-2312" y="-12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notesMaster" Target="notesMasters/notesMaster1.xml"/><Relationship Id="rId125" Type="http://schemas.openxmlformats.org/officeDocument/2006/relationships/handoutMaster" Target="handoutMasters/handoutMaster1.xml"/><Relationship Id="rId126" Type="http://schemas.openxmlformats.org/officeDocument/2006/relationships/printerSettings" Target="printerSettings/printerSettings1.bin"/><Relationship Id="rId127" Type="http://schemas.openxmlformats.org/officeDocument/2006/relationships/commentAuthors" Target="commentAuthors.xml"/><Relationship Id="rId128" Type="http://schemas.openxmlformats.org/officeDocument/2006/relationships/presProps" Target="presProps.xml"/><Relationship Id="rId129" Type="http://schemas.openxmlformats.org/officeDocument/2006/relationships/viewProps" Target="viewProp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00" Type="http://schemas.openxmlformats.org/officeDocument/2006/relationships/slide" Target="slides/slide96.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30" Type="http://schemas.openxmlformats.org/officeDocument/2006/relationships/theme" Target="theme/theme1.xml"/><Relationship Id="rId131"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en-GB"/>
          </a:p>
        </p:txBody>
      </p:sp>
      <p:sp>
        <p:nvSpPr>
          <p:cNvPr id="819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en-GB"/>
          </a:p>
        </p:txBody>
      </p:sp>
      <p:sp>
        <p:nvSpPr>
          <p:cNvPr id="819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en-GB"/>
          </a:p>
        </p:txBody>
      </p:sp>
      <p:sp>
        <p:nvSpPr>
          <p:cNvPr id="819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43220B03-83F8-3440-80C4-DD6AE2783643}" type="slidenum">
              <a:rPr lang="en-GB"/>
              <a:pPr>
                <a:defRPr/>
              </a:pPr>
              <a:t>‹#›</a:t>
            </a:fld>
            <a:endParaRPr lang="en-GB"/>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en-GB"/>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en-GB"/>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en-GB"/>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1FB0F8AD-805F-F448-BEF0-A7851DD6B041}" type="slidenum">
              <a:rPr lang="en-GB"/>
              <a:pPr>
                <a:defRPr/>
              </a:pPr>
              <a:t>‹#›</a:t>
            </a:fld>
            <a:endParaRPr lang="en-GB"/>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3C88D5B5-AA02-0340-B0CF-91CABEF416F7}" type="slidenum">
              <a:rPr lang="fr-FR"/>
              <a:pPr/>
              <a:t>0</a:t>
            </a:fld>
            <a:endParaRPr lang="fr-FR"/>
          </a:p>
        </p:txBody>
      </p:sp>
      <p:sp>
        <p:nvSpPr>
          <p:cNvPr id="19459" name="Rectangle 1026"/>
          <p:cNvSpPr>
            <a:spLocks noGrp="1" noRot="1" noChangeAspect="1" noChangeArrowheads="1"/>
          </p:cNvSpPr>
          <p:nvPr>
            <p:ph type="sldImg"/>
          </p:nvPr>
        </p:nvSpPr>
        <p:spPr>
          <a:xfrm>
            <a:off x="1143000" y="684213"/>
            <a:ext cx="4572000" cy="3429000"/>
          </a:xfrm>
          <a:solidFill>
            <a:srgbClr val="FFFFFF"/>
          </a:solidFill>
          <a:ln/>
        </p:spPr>
      </p:sp>
      <p:sp>
        <p:nvSpPr>
          <p:cNvPr id="194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dirty="0"/>
          </a:p>
        </p:txBody>
      </p:sp>
      <p:sp>
        <p:nvSpPr>
          <p:cNvPr id="4" name="Espace réservé du numéro de diapositive 3"/>
          <p:cNvSpPr>
            <a:spLocks noGrp="1"/>
          </p:cNvSpPr>
          <p:nvPr>
            <p:ph type="sldNum" sz="quarter" idx="10"/>
          </p:nvPr>
        </p:nvSpPr>
        <p:spPr/>
        <p:txBody>
          <a:bodyPr/>
          <a:lstStyle/>
          <a:p>
            <a:pPr>
              <a:defRPr/>
            </a:pPr>
            <a:fld id="{1FB0F8AD-805F-F448-BEF0-A7851DD6B041}" type="slidenum">
              <a:rPr lang="en-GB" smtClean="0"/>
              <a:pPr>
                <a:defRPr/>
              </a:pPr>
              <a:t>1</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dirty="0"/>
          </a:p>
        </p:txBody>
      </p:sp>
      <p:sp>
        <p:nvSpPr>
          <p:cNvPr id="4" name="Espace réservé du numéro de diapositive 3"/>
          <p:cNvSpPr>
            <a:spLocks noGrp="1"/>
          </p:cNvSpPr>
          <p:nvPr>
            <p:ph type="sldNum" sz="quarter" idx="10"/>
          </p:nvPr>
        </p:nvSpPr>
        <p:spPr/>
        <p:txBody>
          <a:bodyPr/>
          <a:lstStyle/>
          <a:p>
            <a:pPr>
              <a:defRPr/>
            </a:pPr>
            <a:fld id="{1FB0F8AD-805F-F448-BEF0-A7851DD6B041}" type="slidenum">
              <a:rPr lang="en-GB" smtClean="0"/>
              <a:pPr>
                <a:defRPr/>
              </a:pPr>
              <a:t>20</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0CFD6FD2-A88C-1646-9D09-D10FF154890B}" type="slidenum">
              <a:rPr lang="fr-FR"/>
              <a:pPr/>
              <a:t>72</a:t>
            </a:fld>
            <a:endParaRPr lang="fr-FR"/>
          </a:p>
        </p:txBody>
      </p:sp>
      <p:sp>
        <p:nvSpPr>
          <p:cNvPr id="64515"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64516" name="Rectangle 3"/>
          <p:cNvSpPr>
            <a:spLocks noGrp="1" noChangeArrowheads="1"/>
          </p:cNvSpPr>
          <p:nvPr>
            <p:ph type="body" idx="1"/>
          </p:nvPr>
        </p:nvSpPr>
        <p:spPr>
          <a:xfrm>
            <a:off x="915042" y="4343695"/>
            <a:ext cx="5027916" cy="4113916"/>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a:lstStyle/>
          <a:p>
            <a:endParaRPr lang="en-GB"/>
          </a:p>
        </p:txBody>
      </p:sp>
      <p:sp>
        <p:nvSpPr>
          <p:cNvPr id="4" name="Slide Number Placeholder 3"/>
          <p:cNvSpPr>
            <a:spLocks noGrp="1"/>
          </p:cNvSpPr>
          <p:nvPr>
            <p:ph type="sldNum" sz="quarter" idx="5"/>
          </p:nvPr>
        </p:nvSpPr>
        <p:spPr/>
        <p:txBody>
          <a:bodyPr/>
          <a:lstStyle/>
          <a:p>
            <a:fld id="{CF525E45-C31D-2F41-A1D2-6CEB148D3004}" type="slidenum">
              <a:rPr lang="en-US"/>
              <a:pPr/>
              <a:t>87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5A531D5A-E1F8-0F48-A02C-A0CE8CDEF598}" type="slidenum">
              <a:rPr lang="fr-FR"/>
              <a:pPr/>
              <a:t>113</a:t>
            </a:fld>
            <a:endParaRPr lang="fr-FR"/>
          </a:p>
        </p:txBody>
      </p:sp>
      <p:sp>
        <p:nvSpPr>
          <p:cNvPr id="101379" name="Rectangle 2"/>
          <p:cNvSpPr>
            <a:spLocks noGrp="1" noRot="1" noChangeAspect="1" noChangeArrowheads="1"/>
          </p:cNvSpPr>
          <p:nvPr>
            <p:ph type="sldImg"/>
          </p:nvPr>
        </p:nvSpPr>
        <p:spPr>
          <a:xfrm>
            <a:off x="1143000" y="684213"/>
            <a:ext cx="4572000" cy="3429000"/>
          </a:xfrm>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10"/>
          <p:cNvSpPr>
            <a:spLocks noGrp="1" noChangeArrowheads="1"/>
          </p:cNvSpPr>
          <p:nvPr>
            <p:ph type="dt" sz="half" idx="10"/>
          </p:nvPr>
        </p:nvSpPr>
        <p:spPr>
          <a:xfrm>
            <a:off x="3508375" y="6519863"/>
            <a:ext cx="1917700" cy="244475"/>
          </a:xfrm>
          <a:prstGeom prst="rect">
            <a:avLst/>
          </a:prstGeom>
          <a:ln/>
        </p:spPr>
        <p:txBody>
          <a:bodyPr/>
          <a:lstStyle>
            <a:lvl1pPr>
              <a:defRPr/>
            </a:lvl1pPr>
          </a:lstStyle>
          <a:p>
            <a:pPr>
              <a:defRPr/>
            </a:pPr>
            <a:endParaRPr lang="en-US"/>
          </a:p>
        </p:txBody>
      </p:sp>
      <p:sp>
        <p:nvSpPr>
          <p:cNvPr id="5" name="Rectangle 11"/>
          <p:cNvSpPr>
            <a:spLocks noGrp="1" noChangeArrowheads="1"/>
          </p:cNvSpPr>
          <p:nvPr>
            <p:ph type="ftr" sz="quarter" idx="11"/>
          </p:nvPr>
        </p:nvSpPr>
        <p:spPr>
          <a:xfrm>
            <a:off x="3028950" y="6324600"/>
            <a:ext cx="2914650" cy="271463"/>
          </a:xfrm>
          <a:prstGeom prst="rect">
            <a:avLst/>
          </a:prstGeom>
          <a:ln/>
        </p:spPr>
        <p:txBody>
          <a:bodyPr/>
          <a:lstStyle>
            <a:lvl1pPr>
              <a:defRPr/>
            </a:lvl1pPr>
          </a:lstStyle>
          <a:p>
            <a:endParaRPr lang="en-US"/>
          </a:p>
        </p:txBody>
      </p:sp>
      <p:sp>
        <p:nvSpPr>
          <p:cNvPr id="6" name="Rectangle 12"/>
          <p:cNvSpPr>
            <a:spLocks noGrp="1" noChangeArrowheads="1"/>
          </p:cNvSpPr>
          <p:nvPr>
            <p:ph type="sldNum" sz="quarter" idx="12"/>
          </p:nvPr>
        </p:nvSpPr>
        <p:spPr>
          <a:xfrm>
            <a:off x="6997700" y="6281738"/>
            <a:ext cx="1917700" cy="542925"/>
          </a:xfrm>
          <a:prstGeom prst="rect">
            <a:avLst/>
          </a:prstGeom>
          <a:ln/>
        </p:spPr>
        <p:txBody>
          <a:bodyPr/>
          <a:lstStyle>
            <a:lvl1pPr>
              <a:defRPr/>
            </a:lvl1pPr>
          </a:lstStyle>
          <a:p>
            <a:pPr>
              <a:defRPr/>
            </a:pPr>
            <a:fld id="{B896647C-0FAB-E141-BC73-54E24A8E242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1371600" y="390525"/>
            <a:ext cx="7239000" cy="904875"/>
          </a:xfrm>
          <a:prstGeom prst="rect">
            <a:avLst/>
          </a:prstGeom>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10"/>
          <p:cNvSpPr>
            <a:spLocks noGrp="1" noChangeArrowheads="1"/>
          </p:cNvSpPr>
          <p:nvPr>
            <p:ph type="dt" sz="half" idx="10"/>
          </p:nvPr>
        </p:nvSpPr>
        <p:spPr>
          <a:xfrm>
            <a:off x="3508375" y="6519863"/>
            <a:ext cx="1917700" cy="244475"/>
          </a:xfrm>
          <a:prstGeom prst="rect">
            <a:avLst/>
          </a:prstGeom>
          <a:ln/>
        </p:spPr>
        <p:txBody>
          <a:bodyPr/>
          <a:lstStyle>
            <a:lvl1pPr>
              <a:defRPr/>
            </a:lvl1pPr>
          </a:lstStyle>
          <a:p>
            <a:pPr>
              <a:defRPr/>
            </a:pPr>
            <a:endParaRPr lang="en-US"/>
          </a:p>
        </p:txBody>
      </p:sp>
      <p:sp>
        <p:nvSpPr>
          <p:cNvPr id="5" name="Rectangle 11"/>
          <p:cNvSpPr>
            <a:spLocks noGrp="1" noChangeArrowheads="1"/>
          </p:cNvSpPr>
          <p:nvPr>
            <p:ph type="ftr" sz="quarter" idx="11"/>
          </p:nvPr>
        </p:nvSpPr>
        <p:spPr>
          <a:xfrm>
            <a:off x="3028950" y="6324600"/>
            <a:ext cx="2914650" cy="271463"/>
          </a:xfrm>
          <a:prstGeom prst="rect">
            <a:avLst/>
          </a:prstGeom>
          <a:ln/>
        </p:spPr>
        <p:txBody>
          <a:bodyPr/>
          <a:lstStyle>
            <a:lvl1pPr>
              <a:defRPr/>
            </a:lvl1pPr>
          </a:lstStyle>
          <a:p>
            <a:endParaRPr lang="en-US"/>
          </a:p>
        </p:txBody>
      </p:sp>
      <p:sp>
        <p:nvSpPr>
          <p:cNvPr id="6" name="Rectangle 12"/>
          <p:cNvSpPr>
            <a:spLocks noGrp="1" noChangeArrowheads="1"/>
          </p:cNvSpPr>
          <p:nvPr>
            <p:ph type="sldNum" sz="quarter" idx="12"/>
          </p:nvPr>
        </p:nvSpPr>
        <p:spPr>
          <a:xfrm>
            <a:off x="6997700" y="6281738"/>
            <a:ext cx="1917700" cy="542925"/>
          </a:xfrm>
          <a:prstGeom prst="rect">
            <a:avLst/>
          </a:prstGeom>
          <a:ln/>
        </p:spPr>
        <p:txBody>
          <a:bodyPr/>
          <a:lstStyle>
            <a:lvl1pPr>
              <a:defRPr/>
            </a:lvl1pPr>
          </a:lstStyle>
          <a:p>
            <a:pPr>
              <a:defRPr/>
            </a:pPr>
            <a:fld id="{CA484006-A360-C34A-8354-4005F39584F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05600" y="0"/>
            <a:ext cx="2133600" cy="6172200"/>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304800" y="0"/>
            <a:ext cx="6248400" cy="61722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10"/>
          <p:cNvSpPr>
            <a:spLocks noGrp="1" noChangeArrowheads="1"/>
          </p:cNvSpPr>
          <p:nvPr>
            <p:ph type="dt" sz="half" idx="10"/>
          </p:nvPr>
        </p:nvSpPr>
        <p:spPr>
          <a:xfrm>
            <a:off x="3508375" y="6519863"/>
            <a:ext cx="1917700" cy="244475"/>
          </a:xfrm>
          <a:prstGeom prst="rect">
            <a:avLst/>
          </a:prstGeom>
          <a:ln/>
        </p:spPr>
        <p:txBody>
          <a:bodyPr/>
          <a:lstStyle>
            <a:lvl1pPr>
              <a:defRPr/>
            </a:lvl1pPr>
          </a:lstStyle>
          <a:p>
            <a:pPr>
              <a:defRPr/>
            </a:pPr>
            <a:endParaRPr lang="en-US"/>
          </a:p>
        </p:txBody>
      </p:sp>
      <p:sp>
        <p:nvSpPr>
          <p:cNvPr id="5" name="Rectangle 11"/>
          <p:cNvSpPr>
            <a:spLocks noGrp="1" noChangeArrowheads="1"/>
          </p:cNvSpPr>
          <p:nvPr>
            <p:ph type="ftr" sz="quarter" idx="11"/>
          </p:nvPr>
        </p:nvSpPr>
        <p:spPr>
          <a:xfrm>
            <a:off x="3028950" y="6324600"/>
            <a:ext cx="2914650" cy="271463"/>
          </a:xfrm>
          <a:prstGeom prst="rect">
            <a:avLst/>
          </a:prstGeom>
          <a:ln/>
        </p:spPr>
        <p:txBody>
          <a:bodyPr/>
          <a:lstStyle>
            <a:lvl1pPr>
              <a:defRPr/>
            </a:lvl1pPr>
          </a:lstStyle>
          <a:p>
            <a:endParaRPr lang="en-US"/>
          </a:p>
        </p:txBody>
      </p:sp>
      <p:sp>
        <p:nvSpPr>
          <p:cNvPr id="6" name="Rectangle 12"/>
          <p:cNvSpPr>
            <a:spLocks noGrp="1" noChangeArrowheads="1"/>
          </p:cNvSpPr>
          <p:nvPr>
            <p:ph type="sldNum" sz="quarter" idx="12"/>
          </p:nvPr>
        </p:nvSpPr>
        <p:spPr>
          <a:xfrm>
            <a:off x="6997700" y="6281738"/>
            <a:ext cx="1917700" cy="542925"/>
          </a:xfrm>
          <a:prstGeom prst="rect">
            <a:avLst/>
          </a:prstGeom>
          <a:ln/>
        </p:spPr>
        <p:txBody>
          <a:bodyPr/>
          <a:lstStyle>
            <a:lvl1pPr>
              <a:defRPr/>
            </a:lvl1pPr>
          </a:lstStyle>
          <a:p>
            <a:pPr>
              <a:defRPr/>
            </a:pPr>
            <a:fld id="{5BF9144B-FB19-3A43-9F41-D4813E9A713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66800"/>
            <a:ext cx="8382000" cy="5715000"/>
          </a:xfrm>
        </p:spPr>
        <p:txBody>
          <a:bodyPr/>
          <a:lstStyle>
            <a:lvl1pPr>
              <a:defRPr>
                <a:solidFill>
                  <a:schemeClr val="tx1"/>
                </a:solidFill>
              </a:defRPr>
            </a:lvl1pPr>
            <a:lvl2pPr>
              <a:defRPr>
                <a:solidFill>
                  <a:srgbClr val="0099FF"/>
                </a:solidFill>
              </a:defRPr>
            </a:lvl2pPr>
            <a:lvl3pPr>
              <a:defRPr>
                <a:solidFill>
                  <a:schemeClr val="tx1"/>
                </a:solidFill>
              </a:defRPr>
            </a:lvl3pPr>
            <a:lvl4pPr>
              <a:defRPr>
                <a:solidFill>
                  <a:srgbClr val="C00000"/>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997700" y="6281738"/>
            <a:ext cx="1917700" cy="542925"/>
          </a:xfrm>
          <a:prstGeom prst="rect">
            <a:avLst/>
          </a:prstGeom>
        </p:spPr>
        <p:txBody>
          <a:bodyPr/>
          <a:lstStyle/>
          <a:p>
            <a:fld id="{1AD93096-5B34-4342-9326-69289CEAE4C2}" type="slidenum">
              <a:rPr lang="en-US" smtClean="0"/>
              <a:pPr/>
              <a:t>‹#›</a:t>
            </a:fld>
            <a:endParaRPr lang="en-US"/>
          </a:p>
        </p:txBody>
      </p:sp>
      <p:sp>
        <p:nvSpPr>
          <p:cNvPr id="7" name="Title Placeholder 28"/>
          <p:cNvSpPr>
            <a:spLocks noGrp="1"/>
          </p:cNvSpPr>
          <p:nvPr>
            <p:ph type="title"/>
          </p:nvPr>
        </p:nvSpPr>
        <p:spPr>
          <a:xfrm>
            <a:off x="914400" y="0"/>
            <a:ext cx="7772400" cy="914400"/>
          </a:xfrm>
          <a:prstGeom prst="rect">
            <a:avLst/>
          </a:prstGeom>
        </p:spPr>
        <p:txBody>
          <a:bodyPr vert="horz" lIns="91407" tIns="45704" rIns="91407" bIns="45704" rtlCol="0" anchor="ctr">
            <a:normAutofit/>
          </a:bodyPr>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371600" y="390525"/>
            <a:ext cx="7239000" cy="904875"/>
          </a:xfrm>
          <a:prstGeom prst="rect">
            <a:avLst/>
          </a:prstGeom>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12"/>
          <p:cNvSpPr>
            <a:spLocks noGrp="1" noChangeArrowheads="1"/>
          </p:cNvSpPr>
          <p:nvPr>
            <p:ph type="sldNum" sz="quarter" idx="12"/>
          </p:nvPr>
        </p:nvSpPr>
        <p:spPr>
          <a:xfrm>
            <a:off x="6997700" y="6281738"/>
            <a:ext cx="1917700" cy="542925"/>
          </a:xfrm>
          <a:prstGeom prst="rect">
            <a:avLst/>
          </a:prstGeom>
          <a:ln/>
        </p:spPr>
        <p:txBody>
          <a:bodyPr/>
          <a:lstStyle>
            <a:lvl1pPr>
              <a:defRPr/>
            </a:lvl1pPr>
          </a:lstStyle>
          <a:p>
            <a:pPr>
              <a:defRPr/>
            </a:pPr>
            <a:fld id="{F44072CF-7C2B-4649-8ABF-C5A89D5935B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10"/>
          <p:cNvSpPr>
            <a:spLocks noGrp="1" noChangeArrowheads="1"/>
          </p:cNvSpPr>
          <p:nvPr>
            <p:ph type="dt" sz="half" idx="10"/>
          </p:nvPr>
        </p:nvSpPr>
        <p:spPr>
          <a:xfrm>
            <a:off x="3508375" y="6519863"/>
            <a:ext cx="1917700" cy="244475"/>
          </a:xfrm>
          <a:prstGeom prst="rect">
            <a:avLst/>
          </a:prstGeom>
          <a:ln/>
        </p:spPr>
        <p:txBody>
          <a:bodyPr/>
          <a:lstStyle>
            <a:lvl1pPr>
              <a:defRPr/>
            </a:lvl1pPr>
          </a:lstStyle>
          <a:p>
            <a:pPr>
              <a:defRPr/>
            </a:pPr>
            <a:endParaRPr lang="en-US"/>
          </a:p>
        </p:txBody>
      </p:sp>
      <p:sp>
        <p:nvSpPr>
          <p:cNvPr id="5" name="Rectangle 11"/>
          <p:cNvSpPr>
            <a:spLocks noGrp="1" noChangeArrowheads="1"/>
          </p:cNvSpPr>
          <p:nvPr>
            <p:ph type="ftr" sz="quarter" idx="11"/>
          </p:nvPr>
        </p:nvSpPr>
        <p:spPr>
          <a:xfrm>
            <a:off x="3028950" y="6324600"/>
            <a:ext cx="2914650" cy="271463"/>
          </a:xfrm>
          <a:prstGeom prst="rect">
            <a:avLst/>
          </a:prstGeom>
          <a:ln/>
        </p:spPr>
        <p:txBody>
          <a:bodyPr/>
          <a:lstStyle>
            <a:lvl1pPr>
              <a:defRPr/>
            </a:lvl1pPr>
          </a:lstStyle>
          <a:p>
            <a:endParaRPr lang="en-US"/>
          </a:p>
        </p:txBody>
      </p:sp>
      <p:sp>
        <p:nvSpPr>
          <p:cNvPr id="6" name="Rectangle 12"/>
          <p:cNvSpPr>
            <a:spLocks noGrp="1" noChangeArrowheads="1"/>
          </p:cNvSpPr>
          <p:nvPr>
            <p:ph type="sldNum" sz="quarter" idx="12"/>
          </p:nvPr>
        </p:nvSpPr>
        <p:spPr>
          <a:xfrm>
            <a:off x="6997700" y="6281738"/>
            <a:ext cx="1917700" cy="542925"/>
          </a:xfrm>
          <a:prstGeom prst="rect">
            <a:avLst/>
          </a:prstGeom>
          <a:ln/>
        </p:spPr>
        <p:txBody>
          <a:bodyPr/>
          <a:lstStyle>
            <a:lvl1pPr>
              <a:defRPr/>
            </a:lvl1pPr>
          </a:lstStyle>
          <a:p>
            <a:pPr>
              <a:defRPr/>
            </a:pPr>
            <a:fld id="{EE601D14-8C65-5C43-8E64-1F0A7F710FF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371600" y="390525"/>
            <a:ext cx="7239000" cy="904875"/>
          </a:xfrm>
          <a:prstGeom prst="rect">
            <a:avLst/>
          </a:prstGeo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304800" y="1066800"/>
            <a:ext cx="41910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066800"/>
            <a:ext cx="41910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10"/>
          <p:cNvSpPr>
            <a:spLocks noGrp="1" noChangeArrowheads="1"/>
          </p:cNvSpPr>
          <p:nvPr>
            <p:ph type="dt" sz="half" idx="10"/>
          </p:nvPr>
        </p:nvSpPr>
        <p:spPr>
          <a:xfrm>
            <a:off x="3508375" y="6519863"/>
            <a:ext cx="1917700" cy="244475"/>
          </a:xfrm>
          <a:prstGeom prst="rect">
            <a:avLst/>
          </a:prstGeom>
          <a:ln/>
        </p:spPr>
        <p:txBody>
          <a:bodyPr/>
          <a:lstStyle>
            <a:lvl1pPr>
              <a:defRPr/>
            </a:lvl1pPr>
          </a:lstStyle>
          <a:p>
            <a:pPr>
              <a:defRPr/>
            </a:pPr>
            <a:endParaRPr lang="en-US"/>
          </a:p>
        </p:txBody>
      </p:sp>
      <p:sp>
        <p:nvSpPr>
          <p:cNvPr id="6" name="Rectangle 11"/>
          <p:cNvSpPr>
            <a:spLocks noGrp="1" noChangeArrowheads="1"/>
          </p:cNvSpPr>
          <p:nvPr>
            <p:ph type="ftr" sz="quarter" idx="11"/>
          </p:nvPr>
        </p:nvSpPr>
        <p:spPr>
          <a:xfrm>
            <a:off x="3028950" y="6324600"/>
            <a:ext cx="2914650" cy="271463"/>
          </a:xfrm>
          <a:prstGeom prst="rect">
            <a:avLst/>
          </a:prstGeom>
          <a:ln/>
        </p:spPr>
        <p:txBody>
          <a:bodyPr/>
          <a:lstStyle>
            <a:lvl1pPr>
              <a:defRPr/>
            </a:lvl1pPr>
          </a:lstStyle>
          <a:p>
            <a:endParaRPr lang="en-US"/>
          </a:p>
        </p:txBody>
      </p:sp>
      <p:sp>
        <p:nvSpPr>
          <p:cNvPr id="7" name="Rectangle 12"/>
          <p:cNvSpPr>
            <a:spLocks noGrp="1" noChangeArrowheads="1"/>
          </p:cNvSpPr>
          <p:nvPr>
            <p:ph type="sldNum" sz="quarter" idx="12"/>
          </p:nvPr>
        </p:nvSpPr>
        <p:spPr>
          <a:xfrm>
            <a:off x="6997700" y="6281738"/>
            <a:ext cx="1917700" cy="542925"/>
          </a:xfrm>
          <a:prstGeom prst="rect">
            <a:avLst/>
          </a:prstGeom>
          <a:ln/>
        </p:spPr>
        <p:txBody>
          <a:bodyPr/>
          <a:lstStyle>
            <a:lvl1pPr>
              <a:defRPr/>
            </a:lvl1pPr>
          </a:lstStyle>
          <a:p>
            <a:pPr>
              <a:defRPr/>
            </a:pPr>
            <a:fld id="{1FF4406A-1268-B64E-94D5-08AC96D1CA0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10"/>
          <p:cNvSpPr>
            <a:spLocks noGrp="1" noChangeArrowheads="1"/>
          </p:cNvSpPr>
          <p:nvPr>
            <p:ph type="dt" sz="half" idx="10"/>
          </p:nvPr>
        </p:nvSpPr>
        <p:spPr>
          <a:xfrm>
            <a:off x="3508375" y="6519863"/>
            <a:ext cx="1917700" cy="244475"/>
          </a:xfrm>
          <a:prstGeom prst="rect">
            <a:avLst/>
          </a:prstGeom>
          <a:ln/>
        </p:spPr>
        <p:txBody>
          <a:bodyPr/>
          <a:lstStyle>
            <a:lvl1pPr>
              <a:defRPr/>
            </a:lvl1pPr>
          </a:lstStyle>
          <a:p>
            <a:pPr>
              <a:defRPr/>
            </a:pPr>
            <a:endParaRPr lang="en-US"/>
          </a:p>
        </p:txBody>
      </p:sp>
      <p:sp>
        <p:nvSpPr>
          <p:cNvPr id="8" name="Rectangle 11"/>
          <p:cNvSpPr>
            <a:spLocks noGrp="1" noChangeArrowheads="1"/>
          </p:cNvSpPr>
          <p:nvPr>
            <p:ph type="ftr" sz="quarter" idx="11"/>
          </p:nvPr>
        </p:nvSpPr>
        <p:spPr>
          <a:xfrm>
            <a:off x="3028950" y="6324600"/>
            <a:ext cx="2914650" cy="271463"/>
          </a:xfrm>
          <a:prstGeom prst="rect">
            <a:avLst/>
          </a:prstGeom>
          <a:ln/>
        </p:spPr>
        <p:txBody>
          <a:bodyPr/>
          <a:lstStyle>
            <a:lvl1pPr>
              <a:defRPr/>
            </a:lvl1pPr>
          </a:lstStyle>
          <a:p>
            <a:endParaRPr lang="en-US"/>
          </a:p>
        </p:txBody>
      </p:sp>
      <p:sp>
        <p:nvSpPr>
          <p:cNvPr id="9" name="Rectangle 12"/>
          <p:cNvSpPr>
            <a:spLocks noGrp="1" noChangeArrowheads="1"/>
          </p:cNvSpPr>
          <p:nvPr>
            <p:ph type="sldNum" sz="quarter" idx="12"/>
          </p:nvPr>
        </p:nvSpPr>
        <p:spPr>
          <a:xfrm>
            <a:off x="6997700" y="6281738"/>
            <a:ext cx="1917700" cy="542925"/>
          </a:xfrm>
          <a:prstGeom prst="rect">
            <a:avLst/>
          </a:prstGeom>
          <a:ln/>
        </p:spPr>
        <p:txBody>
          <a:bodyPr/>
          <a:lstStyle>
            <a:lvl1pPr>
              <a:defRPr/>
            </a:lvl1pPr>
          </a:lstStyle>
          <a:p>
            <a:pPr>
              <a:defRPr/>
            </a:pPr>
            <a:fld id="{DF7073BB-2967-E04A-8A5C-832A142B885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371600" y="390525"/>
            <a:ext cx="7239000" cy="904875"/>
          </a:xfrm>
          <a:prstGeom prst="rect">
            <a:avLst/>
          </a:prstGeom>
        </p:spPr>
        <p:txBody>
          <a:bodyPr/>
          <a:lstStyle/>
          <a:p>
            <a:r>
              <a:rPr lang="fr-FR" smtClean="0"/>
              <a:t>Cliquez et modifiez le titre</a:t>
            </a:r>
            <a:endParaRPr lang="fr-FR"/>
          </a:p>
        </p:txBody>
      </p:sp>
      <p:sp>
        <p:nvSpPr>
          <p:cNvPr id="3" name="Rectangle 10"/>
          <p:cNvSpPr>
            <a:spLocks noGrp="1" noChangeArrowheads="1"/>
          </p:cNvSpPr>
          <p:nvPr>
            <p:ph type="dt" sz="half" idx="10"/>
          </p:nvPr>
        </p:nvSpPr>
        <p:spPr>
          <a:xfrm>
            <a:off x="3508375" y="6519863"/>
            <a:ext cx="1917700" cy="244475"/>
          </a:xfrm>
          <a:prstGeom prst="rect">
            <a:avLst/>
          </a:prstGeom>
          <a:ln/>
        </p:spPr>
        <p:txBody>
          <a:bodyPr/>
          <a:lstStyle>
            <a:lvl1pPr>
              <a:defRPr/>
            </a:lvl1pPr>
          </a:lstStyle>
          <a:p>
            <a:pPr>
              <a:defRPr/>
            </a:pPr>
            <a:endParaRPr lang="en-US"/>
          </a:p>
        </p:txBody>
      </p:sp>
      <p:sp>
        <p:nvSpPr>
          <p:cNvPr id="4" name="Rectangle 11"/>
          <p:cNvSpPr>
            <a:spLocks noGrp="1" noChangeArrowheads="1"/>
          </p:cNvSpPr>
          <p:nvPr>
            <p:ph type="ftr" sz="quarter" idx="11"/>
          </p:nvPr>
        </p:nvSpPr>
        <p:spPr>
          <a:xfrm>
            <a:off x="3028950" y="6324600"/>
            <a:ext cx="2914650" cy="271463"/>
          </a:xfrm>
          <a:prstGeom prst="rect">
            <a:avLst/>
          </a:prstGeom>
          <a:ln/>
        </p:spPr>
        <p:txBody>
          <a:bodyPr/>
          <a:lstStyle>
            <a:lvl1pPr>
              <a:defRPr/>
            </a:lvl1pPr>
          </a:lstStyle>
          <a:p>
            <a:endParaRPr lang="en-US"/>
          </a:p>
        </p:txBody>
      </p:sp>
      <p:sp>
        <p:nvSpPr>
          <p:cNvPr id="5" name="Rectangle 12"/>
          <p:cNvSpPr>
            <a:spLocks noGrp="1" noChangeArrowheads="1"/>
          </p:cNvSpPr>
          <p:nvPr>
            <p:ph type="sldNum" sz="quarter" idx="12"/>
          </p:nvPr>
        </p:nvSpPr>
        <p:spPr>
          <a:xfrm>
            <a:off x="6997700" y="6281738"/>
            <a:ext cx="1917700" cy="542925"/>
          </a:xfrm>
          <a:prstGeom prst="rect">
            <a:avLst/>
          </a:prstGeom>
          <a:ln/>
        </p:spPr>
        <p:txBody>
          <a:bodyPr/>
          <a:lstStyle>
            <a:lvl1pPr>
              <a:defRPr/>
            </a:lvl1pPr>
          </a:lstStyle>
          <a:p>
            <a:pPr>
              <a:defRPr/>
            </a:pPr>
            <a:fld id="{79A2C920-028E-2946-AE60-1B44A995154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xfrm>
            <a:off x="3508375" y="6519863"/>
            <a:ext cx="1917700" cy="244475"/>
          </a:xfrm>
          <a:prstGeom prst="rect">
            <a:avLst/>
          </a:prstGeom>
          <a:ln/>
        </p:spPr>
        <p:txBody>
          <a:bodyPr/>
          <a:lstStyle>
            <a:lvl1pPr>
              <a:defRPr/>
            </a:lvl1pPr>
          </a:lstStyle>
          <a:p>
            <a:pPr>
              <a:defRPr/>
            </a:pPr>
            <a:endParaRPr lang="en-US"/>
          </a:p>
        </p:txBody>
      </p:sp>
      <p:sp>
        <p:nvSpPr>
          <p:cNvPr id="3" name="Rectangle 11"/>
          <p:cNvSpPr>
            <a:spLocks noGrp="1" noChangeArrowheads="1"/>
          </p:cNvSpPr>
          <p:nvPr>
            <p:ph type="ftr" sz="quarter" idx="11"/>
          </p:nvPr>
        </p:nvSpPr>
        <p:spPr>
          <a:xfrm>
            <a:off x="3028950" y="6324600"/>
            <a:ext cx="2914650" cy="271463"/>
          </a:xfrm>
          <a:prstGeom prst="rect">
            <a:avLst/>
          </a:prstGeom>
          <a:ln/>
        </p:spPr>
        <p:txBody>
          <a:bodyPr/>
          <a:lstStyle>
            <a:lvl1pPr>
              <a:defRPr/>
            </a:lvl1pPr>
          </a:lstStyle>
          <a:p>
            <a:endParaRPr lang="en-US"/>
          </a:p>
        </p:txBody>
      </p:sp>
      <p:sp>
        <p:nvSpPr>
          <p:cNvPr id="4" name="Rectangle 12"/>
          <p:cNvSpPr>
            <a:spLocks noGrp="1" noChangeArrowheads="1"/>
          </p:cNvSpPr>
          <p:nvPr>
            <p:ph type="sldNum" sz="quarter" idx="12"/>
          </p:nvPr>
        </p:nvSpPr>
        <p:spPr>
          <a:xfrm>
            <a:off x="6997700" y="6281738"/>
            <a:ext cx="1917700" cy="542925"/>
          </a:xfrm>
          <a:prstGeom prst="rect">
            <a:avLst/>
          </a:prstGeom>
          <a:ln/>
        </p:spPr>
        <p:txBody>
          <a:bodyPr/>
          <a:lstStyle>
            <a:lvl1pPr>
              <a:defRPr/>
            </a:lvl1pPr>
          </a:lstStyle>
          <a:p>
            <a:pPr>
              <a:defRPr/>
            </a:pPr>
            <a:fld id="{B3742E69-D15F-A24A-8C3B-63DF190EA34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10"/>
          <p:cNvSpPr>
            <a:spLocks noGrp="1" noChangeArrowheads="1"/>
          </p:cNvSpPr>
          <p:nvPr>
            <p:ph type="dt" sz="half" idx="10"/>
          </p:nvPr>
        </p:nvSpPr>
        <p:spPr>
          <a:xfrm>
            <a:off x="3508375" y="6519863"/>
            <a:ext cx="1917700" cy="244475"/>
          </a:xfrm>
          <a:prstGeom prst="rect">
            <a:avLst/>
          </a:prstGeom>
          <a:ln/>
        </p:spPr>
        <p:txBody>
          <a:bodyPr/>
          <a:lstStyle>
            <a:lvl1pPr>
              <a:defRPr/>
            </a:lvl1pPr>
          </a:lstStyle>
          <a:p>
            <a:pPr>
              <a:defRPr/>
            </a:pPr>
            <a:endParaRPr lang="en-US"/>
          </a:p>
        </p:txBody>
      </p:sp>
      <p:sp>
        <p:nvSpPr>
          <p:cNvPr id="6" name="Rectangle 11"/>
          <p:cNvSpPr>
            <a:spLocks noGrp="1" noChangeArrowheads="1"/>
          </p:cNvSpPr>
          <p:nvPr>
            <p:ph type="ftr" sz="quarter" idx="11"/>
          </p:nvPr>
        </p:nvSpPr>
        <p:spPr>
          <a:xfrm>
            <a:off x="3028950" y="6324600"/>
            <a:ext cx="2914650" cy="271463"/>
          </a:xfrm>
          <a:prstGeom prst="rect">
            <a:avLst/>
          </a:prstGeom>
          <a:ln/>
        </p:spPr>
        <p:txBody>
          <a:bodyPr/>
          <a:lstStyle>
            <a:lvl1pPr>
              <a:defRPr/>
            </a:lvl1pPr>
          </a:lstStyle>
          <a:p>
            <a:endParaRPr lang="en-US"/>
          </a:p>
        </p:txBody>
      </p:sp>
      <p:sp>
        <p:nvSpPr>
          <p:cNvPr id="7" name="Rectangle 12"/>
          <p:cNvSpPr>
            <a:spLocks noGrp="1" noChangeArrowheads="1"/>
          </p:cNvSpPr>
          <p:nvPr>
            <p:ph type="sldNum" sz="quarter" idx="12"/>
          </p:nvPr>
        </p:nvSpPr>
        <p:spPr>
          <a:xfrm>
            <a:off x="6997700" y="6281738"/>
            <a:ext cx="1917700" cy="542925"/>
          </a:xfrm>
          <a:prstGeom prst="rect">
            <a:avLst/>
          </a:prstGeom>
          <a:ln/>
        </p:spPr>
        <p:txBody>
          <a:bodyPr/>
          <a:lstStyle>
            <a:lvl1pPr>
              <a:defRPr/>
            </a:lvl1pPr>
          </a:lstStyle>
          <a:p>
            <a:pPr>
              <a:defRPr/>
            </a:pPr>
            <a:fld id="{B4AA495A-A608-DC4C-B7F0-9494D6E5C4A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10"/>
          <p:cNvSpPr>
            <a:spLocks noGrp="1" noChangeArrowheads="1"/>
          </p:cNvSpPr>
          <p:nvPr>
            <p:ph type="dt" sz="half" idx="10"/>
          </p:nvPr>
        </p:nvSpPr>
        <p:spPr>
          <a:xfrm>
            <a:off x="3508375" y="6519863"/>
            <a:ext cx="1917700" cy="244475"/>
          </a:xfrm>
          <a:prstGeom prst="rect">
            <a:avLst/>
          </a:prstGeom>
          <a:ln/>
        </p:spPr>
        <p:txBody>
          <a:bodyPr/>
          <a:lstStyle>
            <a:lvl1pPr>
              <a:defRPr/>
            </a:lvl1pPr>
          </a:lstStyle>
          <a:p>
            <a:pPr>
              <a:defRPr/>
            </a:pPr>
            <a:endParaRPr lang="en-US"/>
          </a:p>
        </p:txBody>
      </p:sp>
      <p:sp>
        <p:nvSpPr>
          <p:cNvPr id="6" name="Rectangle 11"/>
          <p:cNvSpPr>
            <a:spLocks noGrp="1" noChangeArrowheads="1"/>
          </p:cNvSpPr>
          <p:nvPr>
            <p:ph type="ftr" sz="quarter" idx="11"/>
          </p:nvPr>
        </p:nvSpPr>
        <p:spPr>
          <a:xfrm>
            <a:off x="3028950" y="6324600"/>
            <a:ext cx="2914650" cy="271463"/>
          </a:xfrm>
          <a:prstGeom prst="rect">
            <a:avLst/>
          </a:prstGeom>
          <a:ln/>
        </p:spPr>
        <p:txBody>
          <a:bodyPr/>
          <a:lstStyle>
            <a:lvl1pPr>
              <a:defRPr/>
            </a:lvl1pPr>
          </a:lstStyle>
          <a:p>
            <a:endParaRPr lang="en-US"/>
          </a:p>
        </p:txBody>
      </p:sp>
      <p:sp>
        <p:nvSpPr>
          <p:cNvPr id="7" name="Rectangle 12"/>
          <p:cNvSpPr>
            <a:spLocks noGrp="1" noChangeArrowheads="1"/>
          </p:cNvSpPr>
          <p:nvPr>
            <p:ph type="sldNum" sz="quarter" idx="12"/>
          </p:nvPr>
        </p:nvSpPr>
        <p:spPr>
          <a:xfrm>
            <a:off x="6997700" y="6281738"/>
            <a:ext cx="1917700" cy="542925"/>
          </a:xfrm>
          <a:prstGeom prst="rect">
            <a:avLst/>
          </a:prstGeom>
          <a:ln/>
        </p:spPr>
        <p:txBody>
          <a:bodyPr/>
          <a:lstStyle>
            <a:lvl1pPr>
              <a:defRPr/>
            </a:lvl1pPr>
          </a:lstStyle>
          <a:p>
            <a:pPr>
              <a:defRPr/>
            </a:pPr>
            <a:fld id="{2A7D2487-C734-344E-8BF8-90D5E0A7D4E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1"/>
      </p:bgRef>
    </p:bg>
    <p:spTree>
      <p:nvGrpSpPr>
        <p:cNvPr id="1" name=""/>
        <p:cNvGrpSpPr/>
        <p:nvPr/>
      </p:nvGrpSpPr>
      <p:grpSpPr>
        <a:xfrm>
          <a:off x="0" y="0"/>
          <a:ext cx="0" cy="0"/>
          <a:chOff x="0" y="0"/>
          <a:chExt cx="0" cy="0"/>
        </a:xfrm>
      </p:grpSpPr>
      <p:sp>
        <p:nvSpPr>
          <p:cNvPr id="1029" name="Rectangle 9"/>
          <p:cNvSpPr>
            <a:spLocks noGrp="1" noChangeArrowheads="1"/>
          </p:cNvSpPr>
          <p:nvPr>
            <p:ph type="body" idx="1"/>
          </p:nvPr>
        </p:nvSpPr>
        <p:spPr bwMode="auto">
          <a:xfrm>
            <a:off x="304800" y="1371600"/>
            <a:ext cx="8534400" cy="51054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US" dirty="0"/>
          </a:p>
        </p:txBody>
      </p:sp>
      <p:sp>
        <p:nvSpPr>
          <p:cNvPr id="1037" name="Line 13"/>
          <p:cNvSpPr>
            <a:spLocks noChangeShapeType="1"/>
          </p:cNvSpPr>
          <p:nvPr/>
        </p:nvSpPr>
        <p:spPr bwMode="auto">
          <a:xfrm>
            <a:off x="249238" y="6324600"/>
            <a:ext cx="8666162" cy="1588"/>
          </a:xfrm>
          <a:prstGeom prst="line">
            <a:avLst/>
          </a:prstGeom>
          <a:noFill/>
          <a:ln w="9525">
            <a:solidFill>
              <a:schemeClr val="bg2"/>
            </a:solidFill>
            <a:round/>
            <a:headEnd/>
            <a:tailEnd/>
          </a:ln>
        </p:spPr>
        <p:txBody>
          <a:bodyPr wrap="none" anchor="ctr">
            <a:prstTxWarp prst="textNoShape">
              <a:avLst/>
            </a:prstTxWarp>
          </a:bodyPr>
          <a:lstStyle/>
          <a:p>
            <a:pPr>
              <a:defRPr/>
            </a:pPr>
            <a:endParaRPr lang="fr-FR"/>
          </a:p>
        </p:txBody>
      </p:sp>
      <p:pic>
        <p:nvPicPr>
          <p:cNvPr id="7" name="Image 6" descr="Screen shot 2011-04-30 at 11.53.31 PM.png"/>
          <p:cNvPicPr>
            <a:picLocks noChangeAspect="1"/>
          </p:cNvPicPr>
          <p:nvPr userDrawn="1"/>
        </p:nvPicPr>
        <p:blipFill>
          <a:blip r:embed="rId14"/>
          <a:stretch>
            <a:fillRect/>
          </a:stretch>
        </p:blipFill>
        <p:spPr>
          <a:xfrm>
            <a:off x="0" y="1"/>
            <a:ext cx="9144000" cy="764088"/>
          </a:xfrm>
          <a:prstGeom prst="rect">
            <a:avLst/>
          </a:prstGeom>
        </p:spPr>
      </p:pic>
      <p:sp>
        <p:nvSpPr>
          <p:cNvPr id="8" name="Rectangle 8"/>
          <p:cNvSpPr>
            <a:spLocks noGrp="1" noChangeArrowheads="1"/>
          </p:cNvSpPr>
          <p:nvPr>
            <p:ph type="title"/>
          </p:nvPr>
        </p:nvSpPr>
        <p:spPr bwMode="auto">
          <a:xfrm>
            <a:off x="1143000" y="-142875"/>
            <a:ext cx="7239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lvl="0"/>
            <a:r>
              <a:rPr lang="en-US" dirty="0" err="1"/>
              <a:t>Cliquez</a:t>
            </a:r>
            <a:r>
              <a:rPr lang="en-US" dirty="0"/>
              <a:t> et </a:t>
            </a:r>
            <a:r>
              <a:rPr lang="en-US" dirty="0" err="1"/>
              <a:t>modifiez</a:t>
            </a:r>
            <a:r>
              <a:rPr lang="en-US" dirty="0"/>
              <a:t> le </a:t>
            </a:r>
            <a:r>
              <a:rPr lang="en-US" dirty="0" err="1"/>
              <a:t>titre</a:t>
            </a:r>
            <a:endParaRPr lang="en-US" dirty="0"/>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hf sldNum="0" hdr="0" ftr="0" dt="0"/>
  <p:txStyles>
    <p:titleStyle>
      <a:lvl1pPr algn="ctr" rtl="0" eaLnBrk="0" fontAlgn="base" hangingPunct="0">
        <a:spcBef>
          <a:spcPct val="0"/>
        </a:spcBef>
        <a:spcAft>
          <a:spcPct val="0"/>
        </a:spcAft>
        <a:defRPr sz="4000" b="1" i="0">
          <a:solidFill>
            <a:srgbClr val="0000FF"/>
          </a:solidFill>
          <a:latin typeface="Arial"/>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accent2">
              <a:lumMod val="75000"/>
            </a:schemeClr>
          </a:solidFill>
          <a:latin typeface="Arial"/>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B00000"/>
          </a:solidFill>
          <a:latin typeface="Arial"/>
          <a:ea typeface="ＭＳ Ｐゴシック" charset="-128"/>
        </a:defRPr>
      </a:lvl2pPr>
      <a:lvl3pPr marL="1143000" indent="-228600" algn="l" rtl="0" eaLnBrk="0" fontAlgn="base" hangingPunct="0">
        <a:spcBef>
          <a:spcPct val="20000"/>
        </a:spcBef>
        <a:spcAft>
          <a:spcPct val="0"/>
        </a:spcAft>
        <a:buChar char="•"/>
        <a:defRPr sz="2400">
          <a:solidFill>
            <a:srgbClr val="34913D"/>
          </a:solidFill>
          <a:latin typeface="Arial"/>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9.png"/><Relationship Id="rId3" Type="http://schemas.openxmlformats.org/officeDocument/2006/relationships/image" Target="../media/image24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1.png"/></Relationships>
</file>

<file path=ppt/slides/_rels/slide103.xml.rels><?xml version="1.0" encoding="UTF-8" standalone="yes"?>
<Relationships xmlns="http://schemas.openxmlformats.org/package/2006/relationships"><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1" Type="http://schemas.openxmlformats.org/officeDocument/2006/relationships/slideLayout" Target="../slideLayouts/slideLayout2.xml"/><Relationship Id="rId2" Type="http://schemas.openxmlformats.org/officeDocument/2006/relationships/image" Target="../media/image24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7.png"/><Relationship Id="rId3" Type="http://schemas.openxmlformats.org/officeDocument/2006/relationships/image" Target="../media/image24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9.png"/><Relationship Id="rId3" Type="http://schemas.openxmlformats.org/officeDocument/2006/relationships/image" Target="../media/image25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1.pdf"/><Relationship Id="rId3" Type="http://schemas.openxmlformats.org/officeDocument/2006/relationships/image" Target="../media/image25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5.png"/></Relationships>
</file>

<file path=ppt/slides/_rels/slide114.xml.rels><?xml version="1.0" encoding="UTF-8" standalone="yes"?>
<Relationships xmlns="http://schemas.openxmlformats.org/package/2006/relationships"><Relationship Id="rId3" Type="http://schemas.openxmlformats.org/officeDocument/2006/relationships/image" Target="../media/image256.png"/><Relationship Id="rId4" Type="http://schemas.openxmlformats.org/officeDocument/2006/relationships/image" Target="../media/image257.png"/><Relationship Id="rId5" Type="http://schemas.openxmlformats.org/officeDocument/2006/relationships/image" Target="../media/image258.png"/><Relationship Id="rId6" Type="http://schemas.openxmlformats.org/officeDocument/2006/relationships/image" Target="../media/image25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2.png"/></Relationships>
</file>

<file path=ppt/slides/_rels/slide118.xml.rels><?xml version="1.0" encoding="UTF-8" standalone="yes"?>
<Relationships xmlns="http://schemas.openxmlformats.org/package/2006/relationships"><Relationship Id="rId3" Type="http://schemas.openxmlformats.org/officeDocument/2006/relationships/image" Target="../media/image264.png"/><Relationship Id="rId4" Type="http://schemas.openxmlformats.org/officeDocument/2006/relationships/image" Target="../media/image265.png"/><Relationship Id="rId5" Type="http://schemas.openxmlformats.org/officeDocument/2006/relationships/image" Target="../media/image266.png"/><Relationship Id="rId6" Type="http://schemas.openxmlformats.org/officeDocument/2006/relationships/image" Target="../media/image267.png"/><Relationship Id="rId1" Type="http://schemas.openxmlformats.org/officeDocument/2006/relationships/slideLayout" Target="../slideLayouts/slideLayout7.xml"/><Relationship Id="rId2" Type="http://schemas.openxmlformats.org/officeDocument/2006/relationships/image" Target="../media/image26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8.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6.xml"/><Relationship Id="rId2" Type="http://schemas.openxmlformats.org/officeDocument/2006/relationships/image" Target="../media/image8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 Id="rId3" Type="http://schemas.openxmlformats.org/officeDocument/2006/relationships/image" Target="../media/image1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 Id="rId3" Type="http://schemas.openxmlformats.org/officeDocument/2006/relationships/image" Target="../media/image117.png"/></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12.xml"/><Relationship Id="rId2" Type="http://schemas.openxmlformats.org/officeDocument/2006/relationships/image" Target="../media/image121.png"/></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1" Type="http://schemas.openxmlformats.org/officeDocument/2006/relationships/slideLayout" Target="../slideLayouts/slideLayout6.xml"/><Relationship Id="rId2"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137.png"/><Relationship Id="rId1" Type="http://schemas.openxmlformats.org/officeDocument/2006/relationships/slideLayout" Target="../slideLayouts/slideLayout7.xml"/><Relationship Id="rId2" Type="http://schemas.openxmlformats.org/officeDocument/2006/relationships/image" Target="../media/image133.png"/></Relationships>
</file>

<file path=ppt/slides/_rels/slide51.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52.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53.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png"/><Relationship Id="rId3" Type="http://schemas.openxmlformats.org/officeDocument/2006/relationships/image" Target="../media/image1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3.png"/><Relationship Id="rId5" Type="http://schemas.openxmlformats.org/officeDocument/2006/relationships/image" Target="../media/image154.png"/><Relationship Id="rId1" Type="http://schemas.openxmlformats.org/officeDocument/2006/relationships/slideLayout" Target="../slideLayouts/slideLayout7.xml"/><Relationship Id="rId2" Type="http://schemas.openxmlformats.org/officeDocument/2006/relationships/image" Target="../media/image1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png"/><Relationship Id="rId3" Type="http://schemas.openxmlformats.org/officeDocument/2006/relationships/image" Target="../media/image1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163.png"/><Relationship Id="rId1" Type="http://schemas.openxmlformats.org/officeDocument/2006/relationships/slideLayout" Target="../slideLayouts/slideLayout6.xml"/><Relationship Id="rId2" Type="http://schemas.openxmlformats.org/officeDocument/2006/relationships/image" Target="../media/image1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png"/></Relationships>
</file>

<file path=ppt/slides/_rels/slide68.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1" Type="http://schemas.openxmlformats.org/officeDocument/2006/relationships/slideLayout" Target="../slideLayouts/slideLayout2.xml"/><Relationship Id="rId2" Type="http://schemas.openxmlformats.org/officeDocument/2006/relationships/image" Target="../media/image16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png"/><Relationship Id="rId5" Type="http://schemas.openxmlformats.org/officeDocument/2006/relationships/image" Target="../media/image174.png"/><Relationship Id="rId6" Type="http://schemas.openxmlformats.org/officeDocument/2006/relationships/image" Target="../media/image175.png"/><Relationship Id="rId1" Type="http://schemas.openxmlformats.org/officeDocument/2006/relationships/slideLayout" Target="../slideLayouts/slideLayout7.xml"/><Relationship Id="rId2" Type="http://schemas.openxmlformats.org/officeDocument/2006/relationships/image" Target="../media/image17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6.png"/><Relationship Id="rId3" Type="http://schemas.openxmlformats.org/officeDocument/2006/relationships/image" Target="../media/image17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8.png"/></Relationships>
</file>

<file path=ppt/slides/_rels/slide73.xml.rels><?xml version="1.0" encoding="UTF-8" standalone="yes"?>
<Relationships xmlns="http://schemas.openxmlformats.org/package/2006/relationships"><Relationship Id="rId3" Type="http://schemas.openxmlformats.org/officeDocument/2006/relationships/image" Target="../media/image179.jpeg"/><Relationship Id="rId4" Type="http://schemas.openxmlformats.org/officeDocument/2006/relationships/image" Target="../media/image180.png"/><Relationship Id="rId5" Type="http://schemas.openxmlformats.org/officeDocument/2006/relationships/image" Target="../media/image181.png"/><Relationship Id="rId6" Type="http://schemas.openxmlformats.org/officeDocument/2006/relationships/image" Target="../media/image182.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4.png"/></Relationships>
</file>

<file path=ppt/slides/_rels/slide76.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5" Type="http://schemas.openxmlformats.org/officeDocument/2006/relationships/image" Target="../media/image188.png"/><Relationship Id="rId6" Type="http://schemas.openxmlformats.org/officeDocument/2006/relationships/image" Target="../media/image189.png"/><Relationship Id="rId1" Type="http://schemas.openxmlformats.org/officeDocument/2006/relationships/slideLayout" Target="../slideLayouts/slideLayout7.xml"/><Relationship Id="rId2" Type="http://schemas.openxmlformats.org/officeDocument/2006/relationships/image" Target="../media/image18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2.png"/><Relationship Id="rId3" Type="http://schemas.openxmlformats.org/officeDocument/2006/relationships/image" Target="../media/image19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5.png"/><Relationship Id="rId3" Type="http://schemas.openxmlformats.org/officeDocument/2006/relationships/image" Target="../media/image19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8.png"/></Relationships>
</file>

<file path=ppt/slides/_rels/slide85.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201.png"/><Relationship Id="rId1" Type="http://schemas.openxmlformats.org/officeDocument/2006/relationships/slideLayout" Target="../slideLayouts/slideLayout2.xml"/><Relationship Id="rId2" Type="http://schemas.openxmlformats.org/officeDocument/2006/relationships/image" Target="../media/image199.png"/></Relationships>
</file>

<file path=ppt/slides/_rels/slide86.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1" Type="http://schemas.openxmlformats.org/officeDocument/2006/relationships/slideLayout" Target="../slideLayouts/slideLayout12.xml"/><Relationship Id="rId2" Type="http://schemas.openxmlformats.org/officeDocument/2006/relationships/image" Target="../media/image202.png"/></Relationships>
</file>

<file path=ppt/slides/_rels/slide87.xml.rels><?xml version="1.0" encoding="UTF-8" standalone="yes"?>
<Relationships xmlns="http://schemas.openxmlformats.org/package/2006/relationships"><Relationship Id="rId3" Type="http://schemas.openxmlformats.org/officeDocument/2006/relationships/image" Target="../media/image208.png"/><Relationship Id="rId4" Type="http://schemas.openxmlformats.org/officeDocument/2006/relationships/image" Target="../media/image209.png"/><Relationship Id="rId5" Type="http://schemas.openxmlformats.org/officeDocument/2006/relationships/image" Target="../media/image210.png"/><Relationship Id="rId1" Type="http://schemas.openxmlformats.org/officeDocument/2006/relationships/slideLayout" Target="../slideLayouts/slideLayout7.xml"/><Relationship Id="rId2" Type="http://schemas.openxmlformats.org/officeDocument/2006/relationships/image" Target="../media/image207.png"/></Relationships>
</file>

<file path=ppt/slides/_rels/slide88.xml.rels><?xml version="1.0" encoding="UTF-8" standalone="yes"?>
<Relationships xmlns="http://schemas.openxmlformats.org/package/2006/relationships"><Relationship Id="rId3" Type="http://schemas.openxmlformats.org/officeDocument/2006/relationships/image" Target="../media/image211.png"/><Relationship Id="rId4" Type="http://schemas.openxmlformats.org/officeDocument/2006/relationships/image" Target="../media/image212.png"/><Relationship Id="rId5" Type="http://schemas.openxmlformats.org/officeDocument/2006/relationships/image" Target="../media/image213.jpeg"/><Relationship Id="rId6" Type="http://schemas.openxmlformats.org/officeDocument/2006/relationships/image" Target="../media/image214.jpeg"/><Relationship Id="rId7" Type="http://schemas.openxmlformats.org/officeDocument/2006/relationships/image" Target="../media/image215.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9.xml.rels><?xml version="1.0" encoding="UTF-8" standalone="yes"?>
<Relationships xmlns="http://schemas.openxmlformats.org/package/2006/relationships"><Relationship Id="rId3" Type="http://schemas.openxmlformats.org/officeDocument/2006/relationships/image" Target="../media/image217.png"/><Relationship Id="rId4" Type="http://schemas.openxmlformats.org/officeDocument/2006/relationships/image" Target="../media/image218.png"/><Relationship Id="rId5" Type="http://schemas.openxmlformats.org/officeDocument/2006/relationships/image" Target="../media/image219.png"/><Relationship Id="rId6" Type="http://schemas.openxmlformats.org/officeDocument/2006/relationships/image" Target="../media/image220.png"/><Relationship Id="rId7" Type="http://schemas.openxmlformats.org/officeDocument/2006/relationships/image" Target="../media/image221.png"/><Relationship Id="rId1" Type="http://schemas.openxmlformats.org/officeDocument/2006/relationships/slideLayout" Target="../slideLayouts/slideLayout2.xml"/><Relationship Id="rId2" Type="http://schemas.openxmlformats.org/officeDocument/2006/relationships/image" Target="../media/image21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90.xml.rels><?xml version="1.0" encoding="UTF-8" standalone="yes"?>
<Relationships xmlns="http://schemas.openxmlformats.org/package/2006/relationships"><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1" Type="http://schemas.openxmlformats.org/officeDocument/2006/relationships/slideLayout" Target="../slideLayouts/slideLayout2.xml"/><Relationship Id="rId2" Type="http://schemas.openxmlformats.org/officeDocument/2006/relationships/image" Target="../media/image22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0.png"/><Relationship Id="rId3" Type="http://schemas.openxmlformats.org/officeDocument/2006/relationships/image" Target="../media/image23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png"/></Relationships>
</file>

<file path=ppt/slides/_rels/slide99.xml.rels><?xml version="1.0" encoding="UTF-8" standalone="yes"?>
<Relationships xmlns="http://schemas.openxmlformats.org/package/2006/relationships"><Relationship Id="rId3" Type="http://schemas.openxmlformats.org/officeDocument/2006/relationships/image" Target="../media/image235.png"/><Relationship Id="rId4" Type="http://schemas.openxmlformats.org/officeDocument/2006/relationships/image" Target="../media/image236.png"/><Relationship Id="rId5" Type="http://schemas.openxmlformats.org/officeDocument/2006/relationships/image" Target="../media/image237.png"/><Relationship Id="rId1" Type="http://schemas.openxmlformats.org/officeDocument/2006/relationships/slideLayout" Target="../slideLayouts/slideLayout2.xml"/><Relationship Id="rId2" Type="http://schemas.openxmlformats.org/officeDocument/2006/relationships/image" Target="../media/image2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p:txBody>
          <a:bodyPr/>
          <a:lstStyle/>
          <a:p>
            <a:pPr eaLnBrk="1" hangingPunct="1"/>
            <a:r>
              <a:rPr lang="en-US" dirty="0" smtClean="0"/>
              <a:t/>
            </a:r>
            <a:br>
              <a:rPr lang="en-US" dirty="0" smtClean="0"/>
            </a:br>
            <a:endParaRPr lang="en-US" dirty="0"/>
          </a:p>
        </p:txBody>
      </p:sp>
      <p:sp>
        <p:nvSpPr>
          <p:cNvPr id="18437" name="Rectangle 3"/>
          <p:cNvSpPr>
            <a:spLocks noGrp="1" noChangeArrowheads="1"/>
          </p:cNvSpPr>
          <p:nvPr>
            <p:ph type="body" idx="1"/>
          </p:nvPr>
        </p:nvSpPr>
        <p:spPr/>
        <p:txBody>
          <a:bodyPr/>
          <a:lstStyle/>
          <a:p>
            <a:pPr eaLnBrk="1" hangingPunct="1"/>
            <a:endParaRPr lang="en-US" sz="1800"/>
          </a:p>
        </p:txBody>
      </p:sp>
      <p:pic>
        <p:nvPicPr>
          <p:cNvPr id="18438"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438597" name="Text Box 5"/>
          <p:cNvSpPr txBox="1">
            <a:spLocks noChangeArrowheads="1"/>
          </p:cNvSpPr>
          <p:nvPr/>
        </p:nvSpPr>
        <p:spPr bwMode="auto">
          <a:xfrm>
            <a:off x="-152400" y="195264"/>
            <a:ext cx="9296400" cy="707886"/>
          </a:xfrm>
          <a:prstGeom prst="rect">
            <a:avLst/>
          </a:prstGeom>
          <a:noFill/>
          <a:ln w="9525">
            <a:noFill/>
            <a:miter lim="800000"/>
            <a:headEnd/>
            <a:tailEnd/>
          </a:ln>
          <a:effectLst/>
        </p:spPr>
        <p:txBody>
          <a:bodyPr wrap="square">
            <a:prstTxWarp prst="textNoShape">
              <a:avLst/>
            </a:prstTxWarp>
            <a:spAutoFit/>
          </a:bodyPr>
          <a:lstStyle/>
          <a:p>
            <a:pPr eaLnBrk="0" hangingPunct="0">
              <a:defRPr/>
            </a:pPr>
            <a:r>
              <a:rPr lang="en-GB" sz="4000" b="1" i="1" dirty="0" smtClean="0">
                <a:solidFill>
                  <a:srgbClr val="FFFFFF"/>
                </a:solidFill>
                <a:effectLst>
                  <a:outerShdw blurRad="38100" dist="38100" dir="2700000" algn="tl">
                    <a:srgbClr val="DDDDDD"/>
                  </a:outerShdw>
                </a:effectLst>
                <a:latin typeface="Helvetica" charset="0"/>
              </a:rPr>
              <a:t>   </a:t>
            </a:r>
            <a:r>
              <a:rPr lang="en-GB" sz="4000" b="1" i="1" dirty="0" smtClean="0">
                <a:solidFill>
                  <a:srgbClr val="FF0000"/>
                </a:solidFill>
                <a:effectLst>
                  <a:outerShdw blurRad="38100" dist="38100" dir="2700000" algn="tl">
                    <a:srgbClr val="DDDDDD"/>
                  </a:outerShdw>
                </a:effectLst>
                <a:latin typeface="Helvetica" charset="0"/>
              </a:rPr>
              <a:t>               </a:t>
            </a:r>
            <a:endParaRPr lang="en-US" sz="2400" b="1" dirty="0">
              <a:solidFill>
                <a:srgbClr val="FF3C00"/>
              </a:solidFill>
              <a:effectLst>
                <a:outerShdw blurRad="38100" dist="38100" dir="2700000" algn="tl">
                  <a:srgbClr val="DDDDDD"/>
                </a:outerShdw>
              </a:effectLst>
              <a:latin typeface="Helvetica" charset="0"/>
            </a:endParaRPr>
          </a:p>
        </p:txBody>
      </p:sp>
      <p:sp>
        <p:nvSpPr>
          <p:cNvPr id="11" name="Text Box 6"/>
          <p:cNvSpPr txBox="1">
            <a:spLocks noChangeArrowheads="1"/>
          </p:cNvSpPr>
          <p:nvPr/>
        </p:nvSpPr>
        <p:spPr bwMode="auto">
          <a:xfrm>
            <a:off x="228600" y="1828800"/>
            <a:ext cx="3433302" cy="286232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prstTxWarp prst="textNoShape">
              <a:avLst/>
            </a:prstTxWarp>
            <a:spAutoFit/>
          </a:bodyPr>
          <a:lstStyle/>
          <a:p>
            <a:pPr eaLnBrk="0" hangingPunct="0">
              <a:defRPr/>
            </a:pPr>
            <a:r>
              <a:rPr lang="en-US" sz="2400" dirty="0">
                <a:solidFill>
                  <a:srgbClr val="FFFF00"/>
                </a:solidFill>
                <a:latin typeface="Arial" charset="0"/>
                <a:ea typeface="Arial" charset="0"/>
                <a:cs typeface="Arial" charset="0"/>
              </a:rPr>
              <a:t>Albert De Roeck</a:t>
            </a:r>
          </a:p>
          <a:p>
            <a:pPr eaLnBrk="0" hangingPunct="0">
              <a:defRPr/>
            </a:pPr>
            <a:r>
              <a:rPr lang="en-US" dirty="0">
                <a:solidFill>
                  <a:srgbClr val="FFFF00"/>
                </a:solidFill>
                <a:latin typeface="Arial" charset="0"/>
                <a:ea typeface="Arial" charset="0"/>
                <a:cs typeface="Arial" charset="0"/>
              </a:rPr>
              <a:t>CERN, Geneva, Switzerland</a:t>
            </a:r>
          </a:p>
          <a:p>
            <a:pPr eaLnBrk="0" hangingPunct="0">
              <a:defRPr/>
            </a:pPr>
            <a:r>
              <a:rPr lang="en-US" sz="1600" dirty="0">
                <a:solidFill>
                  <a:srgbClr val="FFFF00"/>
                </a:solidFill>
                <a:latin typeface="Arial" charset="0"/>
                <a:ea typeface="Arial" charset="0"/>
                <a:cs typeface="Arial" charset="0"/>
              </a:rPr>
              <a:t>Antwerp University Belgium</a:t>
            </a:r>
            <a:endParaRPr lang="en-US" sz="1600" dirty="0" smtClean="0">
              <a:solidFill>
                <a:srgbClr val="FFFF00"/>
              </a:solidFill>
              <a:latin typeface="Arial" charset="0"/>
              <a:ea typeface="Arial" charset="0"/>
              <a:cs typeface="Arial" charset="0"/>
            </a:endParaRPr>
          </a:p>
          <a:p>
            <a:pPr eaLnBrk="0" hangingPunct="0">
              <a:defRPr/>
            </a:pPr>
            <a:r>
              <a:rPr lang="en-US" sz="1600" dirty="0" smtClean="0">
                <a:solidFill>
                  <a:srgbClr val="FFFF00"/>
                </a:solidFill>
                <a:latin typeface="Arial" charset="0"/>
                <a:ea typeface="Arial" charset="0"/>
                <a:cs typeface="Arial" charset="0"/>
              </a:rPr>
              <a:t>UC-Davis California </a:t>
            </a:r>
            <a:r>
              <a:rPr lang="en-US" sz="1600" dirty="0">
                <a:solidFill>
                  <a:srgbClr val="FFFF00"/>
                </a:solidFill>
                <a:latin typeface="Arial" charset="0"/>
                <a:ea typeface="Arial" charset="0"/>
                <a:cs typeface="Arial" charset="0"/>
              </a:rPr>
              <a:t>USA</a:t>
            </a:r>
          </a:p>
          <a:p>
            <a:pPr eaLnBrk="0" hangingPunct="0">
              <a:defRPr/>
            </a:pPr>
            <a:r>
              <a:rPr lang="en-US" sz="1600" dirty="0">
                <a:solidFill>
                  <a:srgbClr val="FFFF00"/>
                </a:solidFill>
                <a:latin typeface="Arial" charset="0"/>
                <a:ea typeface="Arial" charset="0"/>
                <a:cs typeface="Arial" charset="0"/>
              </a:rPr>
              <a:t>IPPP, Durham </a:t>
            </a:r>
            <a:r>
              <a:rPr lang="en-US" sz="1600" dirty="0" smtClean="0">
                <a:solidFill>
                  <a:srgbClr val="FFFF00"/>
                </a:solidFill>
                <a:latin typeface="Arial" charset="0"/>
                <a:ea typeface="Arial" charset="0"/>
                <a:cs typeface="Arial" charset="0"/>
              </a:rPr>
              <a:t>UK</a:t>
            </a:r>
          </a:p>
          <a:p>
            <a:pPr eaLnBrk="0" hangingPunct="0">
              <a:defRPr/>
            </a:pPr>
            <a:r>
              <a:rPr lang="en-US" sz="1600" dirty="0" smtClean="0">
                <a:solidFill>
                  <a:srgbClr val="FFFF00"/>
                </a:solidFill>
                <a:latin typeface="Arial" charset="0"/>
                <a:ea typeface="Arial" charset="0"/>
                <a:cs typeface="Arial" charset="0"/>
              </a:rPr>
              <a:t>BUE, Cairo, Egypt</a:t>
            </a:r>
          </a:p>
          <a:p>
            <a:pPr eaLnBrk="0" hangingPunct="0">
              <a:defRPr/>
            </a:pPr>
            <a:endParaRPr lang="en-US" sz="2400" dirty="0" smtClean="0">
              <a:solidFill>
                <a:srgbClr val="FFFF00"/>
              </a:solidFill>
              <a:latin typeface="Arial" charset="0"/>
              <a:ea typeface="Arial" charset="0"/>
              <a:cs typeface="Arial" charset="0"/>
            </a:endParaRPr>
          </a:p>
          <a:p>
            <a:pPr eaLnBrk="0" hangingPunct="0">
              <a:defRPr/>
            </a:pPr>
            <a:r>
              <a:rPr lang="en-US" sz="2400" dirty="0" smtClean="0">
                <a:solidFill>
                  <a:srgbClr val="FFFF00"/>
                </a:solidFill>
                <a:latin typeface="Arial" charset="0"/>
                <a:ea typeface="Arial" charset="0"/>
                <a:cs typeface="Arial" charset="0"/>
              </a:rPr>
              <a:t>15</a:t>
            </a:r>
            <a:r>
              <a:rPr lang="en-US" sz="2400" baseline="30000" dirty="0" smtClean="0">
                <a:solidFill>
                  <a:srgbClr val="FFFF00"/>
                </a:solidFill>
                <a:latin typeface="Arial" charset="0"/>
                <a:ea typeface="Arial" charset="0"/>
                <a:cs typeface="Arial" charset="0"/>
              </a:rPr>
              <a:t>th</a:t>
            </a:r>
            <a:r>
              <a:rPr lang="en-US" sz="2400" dirty="0" smtClean="0">
                <a:solidFill>
                  <a:srgbClr val="FFFF00"/>
                </a:solidFill>
                <a:latin typeface="Arial" charset="0"/>
                <a:ea typeface="Arial" charset="0"/>
                <a:cs typeface="Arial" charset="0"/>
              </a:rPr>
              <a:t> December  2014</a:t>
            </a:r>
          </a:p>
          <a:p>
            <a:pPr eaLnBrk="0" hangingPunct="0">
              <a:defRPr/>
            </a:pPr>
            <a:r>
              <a:rPr lang="en-US" sz="2400" dirty="0" smtClean="0">
                <a:solidFill>
                  <a:srgbClr val="FFFF00"/>
                </a:solidFill>
                <a:latin typeface="Arial" charset="0"/>
                <a:ea typeface="Arial" charset="0"/>
                <a:cs typeface="Arial" charset="0"/>
              </a:rPr>
              <a:t>Durham, UK </a:t>
            </a:r>
            <a:endParaRPr lang="en-US" sz="2400" dirty="0">
              <a:solidFill>
                <a:srgbClr val="FFFF00"/>
              </a:solidFill>
              <a:latin typeface="Arial" charset="0"/>
              <a:ea typeface="Arial" charset="0"/>
              <a:cs typeface="Arial" charset="0"/>
            </a:endParaRPr>
          </a:p>
        </p:txBody>
      </p:sp>
      <p:pic>
        <p:nvPicPr>
          <p:cNvPr id="13" name="Picture 9"/>
          <p:cNvPicPr>
            <a:picLocks noChangeAspect="1"/>
          </p:cNvPicPr>
          <p:nvPr/>
        </p:nvPicPr>
        <p:blipFill>
          <a:blip r:embed="rId4"/>
          <a:srcRect/>
          <a:stretch>
            <a:fillRect/>
          </a:stretch>
        </p:blipFill>
        <p:spPr bwMode="auto">
          <a:xfrm>
            <a:off x="7924800" y="5486400"/>
            <a:ext cx="1066800" cy="1066800"/>
          </a:xfrm>
          <a:prstGeom prst="rect">
            <a:avLst/>
          </a:prstGeom>
          <a:noFill/>
          <a:ln w="9525">
            <a:noFill/>
            <a:miter lim="800000"/>
            <a:headEnd/>
            <a:tailEnd/>
          </a:ln>
          <a:effectLst>
            <a:outerShdw blurRad="63500" dist="38099" dir="2700000" algn="ctr" rotWithShape="0">
              <a:srgbClr val="000000">
                <a:alpha val="74997"/>
              </a:srgbClr>
            </a:outerShdw>
          </a:effectLst>
        </p:spPr>
      </p:pic>
      <p:sp>
        <p:nvSpPr>
          <p:cNvPr id="9" name="Text Box 5"/>
          <p:cNvSpPr txBox="1">
            <a:spLocks noChangeArrowheads="1"/>
          </p:cNvSpPr>
          <p:nvPr/>
        </p:nvSpPr>
        <p:spPr bwMode="auto">
          <a:xfrm>
            <a:off x="-152400" y="195264"/>
            <a:ext cx="9296400" cy="3170099"/>
          </a:xfrm>
          <a:prstGeom prst="rect">
            <a:avLst/>
          </a:prstGeom>
          <a:noFill/>
          <a:ln w="9525">
            <a:noFill/>
            <a:miter lim="800000"/>
            <a:headEnd/>
            <a:tailEnd/>
          </a:ln>
          <a:effectLst/>
        </p:spPr>
        <p:txBody>
          <a:bodyPr wrap="square">
            <a:prstTxWarp prst="textNoShape">
              <a:avLst/>
            </a:prstTxWarp>
            <a:spAutoFit/>
          </a:bodyPr>
          <a:lstStyle/>
          <a:p>
            <a:pPr eaLnBrk="0" hangingPunct="0">
              <a:defRPr/>
            </a:pPr>
            <a:r>
              <a:rPr lang="en-GB" sz="4000" b="1" i="1" dirty="0" smtClean="0">
                <a:solidFill>
                  <a:srgbClr val="FFFFFF"/>
                </a:solidFill>
                <a:effectLst>
                  <a:outerShdw blurRad="38100" dist="38100" dir="2700000" algn="tl">
                    <a:srgbClr val="DDDDDD"/>
                  </a:outerShdw>
                </a:effectLst>
                <a:latin typeface="Helvetica" charset="0"/>
              </a:rPr>
              <a:t>      </a:t>
            </a:r>
            <a:r>
              <a:rPr lang="en-GB" sz="4000" b="1" i="1" dirty="0" smtClean="0">
                <a:solidFill>
                  <a:srgbClr val="FFFFFF"/>
                </a:solidFill>
                <a:effectLst>
                  <a:outerShdw blurRad="38100" dist="38100" dir="2700000" algn="tl">
                    <a:srgbClr val="DDDDDD"/>
                  </a:outerShdw>
                </a:effectLst>
                <a:latin typeface="Helvetica" charset="0"/>
              </a:rPr>
              <a:t> </a:t>
            </a:r>
            <a:r>
              <a:rPr lang="en-GB" sz="4000" b="1" i="1" dirty="0" smtClean="0">
                <a:solidFill>
                  <a:srgbClr val="FFFFFF"/>
                </a:solidFill>
                <a:effectLst>
                  <a:outerShdw blurRad="38100" dist="38100" dir="2700000" algn="tl">
                    <a:srgbClr val="DDDDDD"/>
                  </a:outerShdw>
                </a:effectLst>
                <a:latin typeface="Helvetica" charset="0"/>
              </a:rPr>
              <a:t>Physics with</a:t>
            </a:r>
            <a:r>
              <a:rPr lang="en-GB" sz="4000" b="1" i="1" dirty="0" smtClean="0">
                <a:solidFill>
                  <a:srgbClr val="FFFFFF"/>
                </a:solidFill>
                <a:effectLst>
                  <a:outerShdw blurRad="38100" dist="38100" dir="2700000" algn="tl">
                    <a:srgbClr val="DDDDDD"/>
                  </a:outerShdw>
                </a:effectLst>
                <a:latin typeface="Helvetica" charset="0"/>
              </a:rPr>
              <a:t> </a:t>
            </a:r>
            <a:r>
              <a:rPr lang="en-GB" sz="4000" b="1" i="1" dirty="0" smtClean="0">
                <a:solidFill>
                  <a:srgbClr val="FFFFFF"/>
                </a:solidFill>
                <a:effectLst>
                  <a:outerShdw blurRad="38100" dist="38100" dir="2700000" algn="tl">
                    <a:srgbClr val="DDDDDD"/>
                  </a:outerShdw>
                </a:effectLst>
                <a:latin typeface="Helvetica" charset="0"/>
              </a:rPr>
              <a:t>ATLAS and CMS </a:t>
            </a:r>
          </a:p>
          <a:p>
            <a:pPr eaLnBrk="0" hangingPunct="0">
              <a:defRPr/>
            </a:pPr>
            <a:r>
              <a:rPr lang="en-GB" sz="4000" b="1" i="1" dirty="0" smtClean="0">
                <a:solidFill>
                  <a:srgbClr val="FFFFFF"/>
                </a:solidFill>
                <a:effectLst>
                  <a:outerShdw blurRad="38100" dist="38100" dir="2700000" algn="tl">
                    <a:srgbClr val="DDDDDD"/>
                  </a:outerShdw>
                </a:effectLst>
                <a:latin typeface="Helvetica" charset="0"/>
              </a:rPr>
              <a:t>                        at the LHC </a:t>
            </a:r>
          </a:p>
          <a:p>
            <a:pPr eaLnBrk="0" hangingPunct="0">
              <a:defRPr/>
            </a:pPr>
            <a:r>
              <a:rPr lang="en-GB" sz="4000" b="1" i="1" dirty="0" smtClean="0">
                <a:solidFill>
                  <a:srgbClr val="FFFFFF"/>
                </a:solidFill>
                <a:effectLst>
                  <a:outerShdw blurRad="38100" dist="38100" dir="2700000" algn="tl">
                    <a:srgbClr val="DDDDDD"/>
                  </a:outerShdw>
                </a:effectLst>
                <a:latin typeface="Helvetica" charset="0"/>
              </a:rPr>
              <a:t>             </a:t>
            </a:r>
          </a:p>
          <a:p>
            <a:pPr eaLnBrk="0" hangingPunct="0">
              <a:defRPr/>
            </a:pPr>
            <a:r>
              <a:rPr lang="en-GB" sz="4000" b="1" i="1" dirty="0" smtClean="0">
                <a:solidFill>
                  <a:srgbClr val="FFFFFF"/>
                </a:solidFill>
                <a:effectLst>
                  <a:outerShdw blurRad="38100" dist="38100" dir="2700000" algn="tl">
                    <a:srgbClr val="DDDDDD"/>
                  </a:outerShdw>
                </a:effectLst>
                <a:latin typeface="Helvetica" charset="0"/>
              </a:rPr>
              <a:t>         </a:t>
            </a:r>
          </a:p>
          <a:p>
            <a:pPr eaLnBrk="0" hangingPunct="0">
              <a:defRPr/>
            </a:pPr>
            <a:r>
              <a:rPr lang="en-GB" sz="4000" b="1" i="1" dirty="0" smtClean="0">
                <a:solidFill>
                  <a:srgbClr val="FF0000"/>
                </a:solidFill>
                <a:effectLst>
                  <a:outerShdw blurRad="38100" dist="38100" dir="2700000" algn="tl">
                    <a:srgbClr val="DDDDDD"/>
                  </a:outerShdw>
                </a:effectLst>
                <a:latin typeface="Helvetica" charset="0"/>
              </a:rPr>
              <a:t>               </a:t>
            </a:r>
            <a:endParaRPr lang="en-US" sz="2400" b="1" dirty="0">
              <a:solidFill>
                <a:srgbClr val="FF3C00"/>
              </a:solidFill>
              <a:effectLst>
                <a:outerShdw blurRad="38100" dist="38100" dir="2700000" algn="tl">
                  <a:srgbClr val="DDDDDD"/>
                </a:outerShdw>
              </a:effectLst>
              <a:latin typeface="Helvetica" charset="0"/>
            </a:endParaRPr>
          </a:p>
        </p:txBody>
      </p:sp>
      <p:pic>
        <p:nvPicPr>
          <p:cNvPr id="14" name="Image 13" descr="Screen Shot 2014-12-13 at 5.23.11 PM.png"/>
          <p:cNvPicPr>
            <a:picLocks noChangeAspect="1"/>
          </p:cNvPicPr>
          <p:nvPr/>
        </p:nvPicPr>
        <p:blipFill>
          <a:blip r:embed="rId5"/>
          <a:stretch>
            <a:fillRect/>
          </a:stretch>
        </p:blipFill>
        <p:spPr>
          <a:xfrm>
            <a:off x="304800" y="5791200"/>
            <a:ext cx="7175998" cy="58424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152400"/>
            <a:ext cx="7239000" cy="904875"/>
          </a:xfrm>
        </p:spPr>
        <p:txBody>
          <a:bodyPr/>
          <a:lstStyle/>
          <a:p>
            <a:r>
              <a:rPr lang="en-GB" dirty="0" smtClean="0"/>
              <a:t>Inclusive Jet Production</a:t>
            </a:r>
            <a:endParaRPr lang="en-GB" dirty="0"/>
          </a:p>
        </p:txBody>
      </p:sp>
      <p:pic>
        <p:nvPicPr>
          <p:cNvPr id="5" name="Image 4" descr="Screen Shot 2013-05-02 at 2.41.42 PM.png"/>
          <p:cNvPicPr>
            <a:picLocks noChangeAspect="1"/>
          </p:cNvPicPr>
          <p:nvPr/>
        </p:nvPicPr>
        <p:blipFill>
          <a:blip r:embed="rId2"/>
          <a:stretch>
            <a:fillRect/>
          </a:stretch>
        </p:blipFill>
        <p:spPr>
          <a:xfrm>
            <a:off x="228600" y="1524000"/>
            <a:ext cx="8382000" cy="4733964"/>
          </a:xfrm>
          <a:prstGeom prst="rect">
            <a:avLst/>
          </a:prstGeom>
        </p:spPr>
      </p:pic>
      <p:sp>
        <p:nvSpPr>
          <p:cNvPr id="6" name="ZoneTexte 5"/>
          <p:cNvSpPr txBox="1"/>
          <p:nvPr/>
        </p:nvSpPr>
        <p:spPr>
          <a:xfrm>
            <a:off x="609600" y="838200"/>
            <a:ext cx="7339444" cy="707886"/>
          </a:xfrm>
          <a:prstGeom prst="rect">
            <a:avLst/>
          </a:prstGeom>
          <a:solidFill>
            <a:schemeClr val="accent3"/>
          </a:solidFill>
        </p:spPr>
        <p:txBody>
          <a:bodyPr wrap="none" rtlCol="0">
            <a:spAutoFit/>
          </a:bodyPr>
          <a:lstStyle/>
          <a:p>
            <a:r>
              <a:rPr lang="en-GB" dirty="0" smtClean="0">
                <a:solidFill>
                  <a:srgbClr val="0000FF"/>
                </a:solidFill>
              </a:rPr>
              <a:t>Comparison with NLO calculations with the data in some detail,</a:t>
            </a:r>
          </a:p>
          <a:p>
            <a:r>
              <a:rPr lang="en-GB" dirty="0" smtClean="0">
                <a:solidFill>
                  <a:srgbClr val="0000FF"/>
                </a:solidFill>
              </a:rPr>
              <a:t>for different proton structure function parameterizations.</a:t>
            </a:r>
            <a:endParaRPr lang="en-GB" dirty="0">
              <a:solidFill>
                <a:srgbClr val="0000FF"/>
              </a:solidFill>
            </a:endParaRPr>
          </a:p>
        </p:txBody>
      </p:sp>
      <p:sp>
        <p:nvSpPr>
          <p:cNvPr id="8" name="ZoneTexte 7"/>
          <p:cNvSpPr txBox="1"/>
          <p:nvPr/>
        </p:nvSpPr>
        <p:spPr>
          <a:xfrm>
            <a:off x="3843298" y="5772090"/>
            <a:ext cx="3700502" cy="400110"/>
          </a:xfrm>
          <a:prstGeom prst="rect">
            <a:avLst/>
          </a:prstGeom>
          <a:solidFill>
            <a:srgbClr val="FFFF00"/>
          </a:solidFill>
        </p:spPr>
        <p:txBody>
          <a:bodyPr wrap="none" rtlCol="0">
            <a:spAutoFit/>
          </a:bodyPr>
          <a:lstStyle/>
          <a:p>
            <a:r>
              <a:rPr lang="en-GB" dirty="0" smtClean="0">
                <a:solidFill>
                  <a:srgbClr val="0000FF"/>
                </a:solidFill>
              </a:rPr>
              <a:t>Deviations for highest </a:t>
            </a:r>
            <a:r>
              <a:rPr lang="en-GB" dirty="0" err="1" smtClean="0">
                <a:solidFill>
                  <a:srgbClr val="0000FF"/>
                </a:solidFill>
              </a:rPr>
              <a:t>y</a:t>
            </a:r>
            <a:r>
              <a:rPr lang="en-GB" dirty="0" smtClean="0">
                <a:solidFill>
                  <a:srgbClr val="0000FF"/>
                </a:solidFill>
              </a:rPr>
              <a:t> range?</a:t>
            </a:r>
            <a:endParaRPr lang="en-GB" dirty="0">
              <a:solidFill>
                <a:srgbClr val="0000FF"/>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142875"/>
            <a:ext cx="7239000" cy="904875"/>
          </a:xfrm>
        </p:spPr>
        <p:txBody>
          <a:bodyPr/>
          <a:lstStyle/>
          <a:p>
            <a:r>
              <a:rPr lang="en-GB" dirty="0" smtClean="0"/>
              <a:t>More Searches </a:t>
            </a:r>
            <a:r>
              <a:rPr lang="en-GB" smtClean="0"/>
              <a:t>to Watch…</a:t>
            </a:r>
            <a:endParaRPr lang="en-GB" dirty="0"/>
          </a:p>
        </p:txBody>
      </p:sp>
      <p:pic>
        <p:nvPicPr>
          <p:cNvPr id="4" name="Espace réservé du contenu 3" descr="Screen Shot 2014-11-27 at 10.05.59 PM.png"/>
          <p:cNvPicPr>
            <a:picLocks noGrp="1" noChangeAspect="1"/>
          </p:cNvPicPr>
          <p:nvPr>
            <p:ph idx="1"/>
          </p:nvPr>
        </p:nvPicPr>
        <p:blipFill>
          <a:blip r:embed="rId2"/>
          <a:stretch>
            <a:fillRect/>
          </a:stretch>
        </p:blipFill>
        <p:spPr>
          <a:xfrm>
            <a:off x="152400" y="838200"/>
            <a:ext cx="8915400" cy="5461240"/>
          </a:xfrm>
        </p:spPr>
      </p:pic>
      <p:sp>
        <p:nvSpPr>
          <p:cNvPr id="5" name="ZoneTexte 4"/>
          <p:cNvSpPr txBox="1"/>
          <p:nvPr/>
        </p:nvSpPr>
        <p:spPr>
          <a:xfrm>
            <a:off x="609600" y="6324600"/>
            <a:ext cx="7346833" cy="400110"/>
          </a:xfrm>
          <a:prstGeom prst="rect">
            <a:avLst/>
          </a:prstGeom>
          <a:solidFill>
            <a:srgbClr val="FFFF00"/>
          </a:solidFill>
        </p:spPr>
        <p:txBody>
          <a:bodyPr wrap="none" rtlCol="0">
            <a:spAutoFit/>
          </a:bodyPr>
          <a:lstStyle/>
          <a:p>
            <a:r>
              <a:rPr lang="en-GB" dirty="0" smtClean="0">
                <a:solidFill>
                  <a:srgbClr val="0000FF"/>
                </a:solidFill>
              </a:rPr>
              <a:t>Global CMS statistical analysis (MUSIC) on all channels ongoing</a:t>
            </a:r>
            <a:endParaRPr lang="en-GB" dirty="0">
              <a:solidFill>
                <a:srgbClr val="0000FF"/>
              </a:solidFill>
            </a:endParaRPr>
          </a:p>
        </p:txBody>
      </p:sp>
      <p:sp>
        <p:nvSpPr>
          <p:cNvPr id="8" name="Rectangle 7"/>
          <p:cNvSpPr/>
          <p:nvPr/>
        </p:nvSpPr>
        <p:spPr bwMode="auto">
          <a:xfrm>
            <a:off x="2590800" y="1828800"/>
            <a:ext cx="2362200" cy="5334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
        <p:nvSpPr>
          <p:cNvPr id="9" name="Rectangle 8"/>
          <p:cNvSpPr/>
          <p:nvPr/>
        </p:nvSpPr>
        <p:spPr bwMode="auto">
          <a:xfrm>
            <a:off x="685800" y="2057400"/>
            <a:ext cx="1905000" cy="3048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
        <p:nvSpPr>
          <p:cNvPr id="7" name="Rectangle 6"/>
          <p:cNvSpPr/>
          <p:nvPr/>
        </p:nvSpPr>
        <p:spPr bwMode="auto">
          <a:xfrm>
            <a:off x="7086600" y="1981200"/>
            <a:ext cx="990600" cy="3810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accent3"/>
              </a:solidFill>
              <a:effectLst/>
              <a:latin typeface="Tahoma"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42875"/>
            <a:ext cx="8305800" cy="904875"/>
          </a:xfrm>
        </p:spPr>
        <p:txBody>
          <a:bodyPr/>
          <a:lstStyle/>
          <a:p>
            <a:r>
              <a:rPr lang="en-GB" dirty="0" smtClean="0"/>
              <a:t>ATLAS SUSY: Lepton Channels</a:t>
            </a:r>
            <a:endParaRPr lang="en-GB" dirty="0"/>
          </a:p>
        </p:txBody>
      </p:sp>
      <p:sp>
        <p:nvSpPr>
          <p:cNvPr id="4" name="ZoneTexte 3"/>
          <p:cNvSpPr txBox="1"/>
          <p:nvPr/>
        </p:nvSpPr>
        <p:spPr>
          <a:xfrm>
            <a:off x="228600" y="1219200"/>
            <a:ext cx="5715000" cy="1323439"/>
          </a:xfrm>
          <a:prstGeom prst="rect">
            <a:avLst/>
          </a:prstGeom>
          <a:solidFill>
            <a:schemeClr val="accent3"/>
          </a:solidFill>
        </p:spPr>
        <p:txBody>
          <a:bodyPr wrap="square" rtlCol="0">
            <a:spAutoFit/>
          </a:bodyPr>
          <a:lstStyle/>
          <a:p>
            <a:r>
              <a:rPr lang="en-GB" dirty="0" smtClean="0">
                <a:solidFill>
                  <a:srgbClr val="FF0000"/>
                </a:solidFill>
              </a:rPr>
              <a:t>Study of single and double leptons +</a:t>
            </a:r>
            <a:r>
              <a:rPr lang="en-GB" dirty="0" smtClean="0">
                <a:solidFill>
                  <a:srgbClr val="FF0000"/>
                </a:solidFill>
              </a:rPr>
              <a:t> jets </a:t>
            </a:r>
            <a:r>
              <a:rPr lang="en-GB" dirty="0" smtClean="0">
                <a:solidFill>
                  <a:srgbClr val="FF0000"/>
                </a:solidFill>
              </a:rPr>
              <a:t>+ MET</a:t>
            </a:r>
          </a:p>
          <a:p>
            <a:r>
              <a:rPr lang="en-GB" dirty="0" smtClean="0">
                <a:solidFill>
                  <a:srgbClr val="0000FF"/>
                </a:solidFill>
                <a:latin typeface="Wingdings"/>
                <a:ea typeface="Wingdings"/>
                <a:cs typeface="Wingdings"/>
              </a:rPr>
              <a:t></a:t>
            </a:r>
            <a:r>
              <a:rPr lang="en-GB" dirty="0" smtClean="0">
                <a:solidFill>
                  <a:srgbClr val="0000FF"/>
                </a:solidFill>
              </a:rPr>
              <a:t>19 channels studies</a:t>
            </a:r>
          </a:p>
          <a:p>
            <a:r>
              <a:rPr lang="en-GB" dirty="0" err="1" smtClean="0">
                <a:solidFill>
                  <a:srgbClr val="0000FF"/>
                </a:solidFill>
                <a:latin typeface="Wingdings"/>
                <a:ea typeface="Wingdings"/>
                <a:cs typeface="Wingdings"/>
              </a:rPr>
              <a:t></a:t>
            </a:r>
            <a:r>
              <a:rPr lang="en-GB" dirty="0" err="1" smtClean="0">
                <a:solidFill>
                  <a:srgbClr val="0000FF"/>
                </a:solidFill>
              </a:rPr>
              <a:t>One</a:t>
            </a:r>
            <a:r>
              <a:rPr lang="en-GB" dirty="0" smtClean="0">
                <a:solidFill>
                  <a:srgbClr val="0000FF"/>
                </a:solidFill>
              </a:rPr>
              <a:t> channel has 7 events with expectation </a:t>
            </a:r>
          </a:p>
          <a:p>
            <a:r>
              <a:rPr lang="en-GB" dirty="0" smtClean="0">
                <a:solidFill>
                  <a:srgbClr val="0000FF"/>
                </a:solidFill>
              </a:rPr>
              <a:t> 1.6±1.0.  Significance is </a:t>
            </a:r>
            <a:r>
              <a:rPr lang="en-GB" dirty="0" smtClean="0">
                <a:solidFill>
                  <a:srgbClr val="FF0000"/>
                </a:solidFill>
              </a:rPr>
              <a:t>~ 2.3</a:t>
            </a:r>
            <a:r>
              <a:rPr lang="en-GB" dirty="0" smtClean="0">
                <a:solidFill>
                  <a:srgbClr val="FF0000"/>
                </a:solidFill>
                <a:latin typeface="Georgia"/>
              </a:rPr>
              <a:t>σ</a:t>
            </a:r>
            <a:endParaRPr lang="en-GB" dirty="0">
              <a:solidFill>
                <a:srgbClr val="FF0000"/>
              </a:solidFill>
              <a:latin typeface="Georgia"/>
            </a:endParaRPr>
          </a:p>
        </p:txBody>
      </p:sp>
      <p:pic>
        <p:nvPicPr>
          <p:cNvPr id="5" name="Image 4" descr="Screen Shot 2014-07-19 at 2.52.05 PM.png"/>
          <p:cNvPicPr>
            <a:picLocks noChangeAspect="1"/>
          </p:cNvPicPr>
          <p:nvPr/>
        </p:nvPicPr>
        <p:blipFill>
          <a:blip r:embed="rId2"/>
          <a:stretch>
            <a:fillRect/>
          </a:stretch>
        </p:blipFill>
        <p:spPr>
          <a:xfrm>
            <a:off x="253425" y="3505200"/>
            <a:ext cx="8280975" cy="2451270"/>
          </a:xfrm>
          <a:prstGeom prst="rect">
            <a:avLst/>
          </a:prstGeom>
        </p:spPr>
      </p:pic>
      <p:pic>
        <p:nvPicPr>
          <p:cNvPr id="6" name="Image 5" descr="Screen Shot 2014-07-19 at 2.58.47 PM.png"/>
          <p:cNvPicPr>
            <a:picLocks noChangeAspect="1"/>
          </p:cNvPicPr>
          <p:nvPr/>
        </p:nvPicPr>
        <p:blipFill>
          <a:blip r:embed="rId3"/>
          <a:stretch>
            <a:fillRect/>
          </a:stretch>
        </p:blipFill>
        <p:spPr>
          <a:xfrm>
            <a:off x="6096001" y="779054"/>
            <a:ext cx="3048000" cy="2709334"/>
          </a:xfrm>
          <a:prstGeom prst="rect">
            <a:avLst/>
          </a:prstGeom>
        </p:spPr>
      </p:pic>
      <p:sp>
        <p:nvSpPr>
          <p:cNvPr id="7" name="ZoneTexte 6"/>
          <p:cNvSpPr txBox="1"/>
          <p:nvPr/>
        </p:nvSpPr>
        <p:spPr>
          <a:xfrm>
            <a:off x="609600" y="3048000"/>
            <a:ext cx="2531763" cy="369332"/>
          </a:xfrm>
          <a:prstGeom prst="rect">
            <a:avLst/>
          </a:prstGeom>
          <a:solidFill>
            <a:schemeClr val="accent3"/>
          </a:solidFill>
        </p:spPr>
        <p:txBody>
          <a:bodyPr wrap="none" rtlCol="0">
            <a:spAutoFit/>
          </a:bodyPr>
          <a:lstStyle/>
          <a:p>
            <a:r>
              <a:rPr lang="en-GB" sz="1800" dirty="0" smtClean="0"/>
              <a:t>ATLAS-CONF-2013-062</a:t>
            </a:r>
            <a:endParaRPr lang="en-GB" sz="1800" dirty="0"/>
          </a:p>
        </p:txBody>
      </p:sp>
      <p:sp>
        <p:nvSpPr>
          <p:cNvPr id="8" name="ZoneTexte 7"/>
          <p:cNvSpPr txBox="1"/>
          <p:nvPr/>
        </p:nvSpPr>
        <p:spPr>
          <a:xfrm>
            <a:off x="3505200" y="6153090"/>
            <a:ext cx="5619722" cy="400110"/>
          </a:xfrm>
          <a:prstGeom prst="rect">
            <a:avLst/>
          </a:prstGeom>
          <a:solidFill>
            <a:schemeClr val="accent3"/>
          </a:solidFill>
        </p:spPr>
        <p:txBody>
          <a:bodyPr wrap="none" rtlCol="0">
            <a:spAutoFit/>
          </a:bodyPr>
          <a:lstStyle/>
          <a:p>
            <a:r>
              <a:rPr lang="en-GB" dirty="0" smtClean="0">
                <a:solidFill>
                  <a:srgbClr val="0000FF"/>
                </a:solidFill>
              </a:rPr>
              <a:t>…Also used in the WW anomaly interpretation…</a:t>
            </a:r>
            <a:endParaRPr lang="en-GB" dirty="0">
              <a:solidFill>
                <a:srgbClr val="0000FF"/>
              </a:solidFill>
            </a:endParaRPr>
          </a:p>
        </p:txBody>
      </p:sp>
      <p:sp>
        <p:nvSpPr>
          <p:cNvPr id="9" name="Ellipse 8"/>
          <p:cNvSpPr/>
          <p:nvPr/>
        </p:nvSpPr>
        <p:spPr bwMode="auto">
          <a:xfrm>
            <a:off x="7467600" y="4038600"/>
            <a:ext cx="1143000" cy="838200"/>
          </a:xfrm>
          <a:prstGeom prst="ellipse">
            <a:avLst/>
          </a:prstGeom>
          <a:noFill/>
          <a:ln w="44450" cap="flat" cmpd="sng" algn="ctr">
            <a:solidFill>
              <a:srgbClr val="FF0000"/>
            </a:solidFill>
            <a:prstDash val="solid"/>
            <a:round/>
            <a:headEnd type="none" w="med" len="med"/>
            <a:tailEnd type="none" w="med" len="med"/>
          </a:ln>
          <a:effectLst/>
        </p:spPr>
      </p:sp>
      <p:sp>
        <p:nvSpPr>
          <p:cNvPr id="10" name="ZoneTexte 9"/>
          <p:cNvSpPr txBox="1"/>
          <p:nvPr/>
        </p:nvSpPr>
        <p:spPr>
          <a:xfrm>
            <a:off x="381000" y="2590800"/>
            <a:ext cx="4741014" cy="369332"/>
          </a:xfrm>
          <a:prstGeom prst="rect">
            <a:avLst/>
          </a:prstGeom>
          <a:solidFill>
            <a:schemeClr val="accent3"/>
          </a:solidFill>
        </p:spPr>
        <p:txBody>
          <a:bodyPr wrap="none" rtlCol="0">
            <a:spAutoFit/>
          </a:bodyPr>
          <a:lstStyle/>
          <a:p>
            <a:r>
              <a:rPr lang="en-GB" sz="1800" dirty="0" smtClean="0">
                <a:solidFill>
                  <a:srgbClr val="0000FF"/>
                </a:solidFill>
              </a:rPr>
              <a:t>Two </a:t>
            </a:r>
            <a:r>
              <a:rPr lang="en-GB" sz="1800" dirty="0" err="1" smtClean="0">
                <a:solidFill>
                  <a:srgbClr val="0000FF"/>
                </a:solidFill>
              </a:rPr>
              <a:t>muons</a:t>
            </a:r>
            <a:r>
              <a:rPr lang="en-GB" sz="1800" dirty="0" smtClean="0">
                <a:solidFill>
                  <a:srgbClr val="0000FF"/>
                </a:solidFill>
              </a:rPr>
              <a:t> with 6&lt;</a:t>
            </a:r>
            <a:r>
              <a:rPr lang="en-GB" sz="1800" dirty="0" err="1" smtClean="0">
                <a:solidFill>
                  <a:srgbClr val="0000FF"/>
                </a:solidFill>
              </a:rPr>
              <a:t>p</a:t>
            </a:r>
            <a:r>
              <a:rPr lang="en-GB" sz="1800" baseline="-25000" dirty="0" err="1" smtClean="0">
                <a:solidFill>
                  <a:srgbClr val="0000FF"/>
                </a:solidFill>
              </a:rPr>
              <a:t>T</a:t>
            </a:r>
            <a:r>
              <a:rPr lang="en-GB" sz="1800" dirty="0" smtClean="0">
                <a:solidFill>
                  <a:srgbClr val="0000FF"/>
                </a:solidFill>
              </a:rPr>
              <a:t>&lt;25 </a:t>
            </a:r>
            <a:r>
              <a:rPr lang="en-GB" sz="1800" dirty="0" err="1" smtClean="0">
                <a:solidFill>
                  <a:srgbClr val="0000FF"/>
                </a:solidFill>
              </a:rPr>
              <a:t>GeV</a:t>
            </a:r>
            <a:r>
              <a:rPr lang="en-GB" sz="1800" dirty="0" smtClean="0">
                <a:solidFill>
                  <a:srgbClr val="0000FF"/>
                </a:solidFill>
              </a:rPr>
              <a:t>, 2 jets +MET</a:t>
            </a:r>
            <a:endParaRPr lang="en-GB" sz="1800" dirty="0">
              <a:solidFill>
                <a:srgbClr val="0000FF"/>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152400"/>
            <a:ext cx="8686800" cy="904875"/>
          </a:xfrm>
        </p:spPr>
        <p:txBody>
          <a:bodyPr/>
          <a:lstStyle/>
          <a:p>
            <a:r>
              <a:rPr lang="en-GB" dirty="0" smtClean="0"/>
              <a:t>Are we looking at the right place?</a:t>
            </a:r>
            <a:endParaRPr lang="en-GB" dirty="0"/>
          </a:p>
        </p:txBody>
      </p:sp>
      <p:pic>
        <p:nvPicPr>
          <p:cNvPr id="4" name="Espace réservé du contenu 3" descr="Screen Shot 2014-12-10 at 4.32.56 PM.png"/>
          <p:cNvPicPr>
            <a:picLocks noGrp="1" noChangeAspect="1"/>
          </p:cNvPicPr>
          <p:nvPr>
            <p:ph idx="1"/>
          </p:nvPr>
        </p:nvPicPr>
        <p:blipFill>
          <a:blip r:embed="rId2"/>
          <a:stretch>
            <a:fillRect/>
          </a:stretch>
        </p:blipFill>
        <p:spPr>
          <a:xfrm>
            <a:off x="1181571" y="990600"/>
            <a:ext cx="6780857" cy="5105400"/>
          </a:xfrm>
        </p:spPr>
      </p:pic>
      <p:sp>
        <p:nvSpPr>
          <p:cNvPr id="5" name="ZoneTexte 4"/>
          <p:cNvSpPr txBox="1"/>
          <p:nvPr/>
        </p:nvSpPr>
        <p:spPr>
          <a:xfrm>
            <a:off x="6324600" y="6248400"/>
            <a:ext cx="1644025" cy="400110"/>
          </a:xfrm>
          <a:prstGeom prst="rect">
            <a:avLst/>
          </a:prstGeom>
          <a:solidFill>
            <a:srgbClr val="FFFF00"/>
          </a:solidFill>
          <a:ln>
            <a:solidFill>
              <a:srgbClr val="FFFF00"/>
            </a:solidFill>
          </a:ln>
        </p:spPr>
        <p:txBody>
          <a:bodyPr wrap="none" rtlCol="0">
            <a:spAutoFit/>
          </a:bodyPr>
          <a:lstStyle/>
          <a:p>
            <a:r>
              <a:rPr lang="en-GB" dirty="0" smtClean="0">
                <a:solidFill>
                  <a:srgbClr val="0000FF"/>
                </a:solidFill>
              </a:rPr>
              <a:t>…you tell us!</a:t>
            </a:r>
            <a:endParaRPr lang="en-GB" dirty="0">
              <a:solidFill>
                <a:srgbClr val="0000FF"/>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9330" name="Espace réservé du contenu 5" descr="Screen shot 2011-07-22 at 10.22.45 AM.png"/>
          <p:cNvPicPr>
            <a:picLocks noGrp="1" noChangeAspect="1"/>
          </p:cNvPicPr>
          <p:nvPr>
            <p:ph idx="1"/>
          </p:nvPr>
        </p:nvPicPr>
        <p:blipFill>
          <a:blip r:embed="rId2"/>
          <a:srcRect/>
          <a:stretch>
            <a:fillRect/>
          </a:stretch>
        </p:blipFill>
        <p:spPr>
          <a:xfrm>
            <a:off x="228600" y="1371600"/>
            <a:ext cx="2971800" cy="4191000"/>
          </a:xfrm>
        </p:spPr>
      </p:pic>
      <p:sp>
        <p:nvSpPr>
          <p:cNvPr id="99331" name="Titre 1"/>
          <p:cNvSpPr>
            <a:spLocks noGrp="1"/>
          </p:cNvSpPr>
          <p:nvPr>
            <p:ph type="title"/>
          </p:nvPr>
        </p:nvSpPr>
        <p:spPr>
          <a:xfrm>
            <a:off x="0" y="-152400"/>
            <a:ext cx="9296400" cy="904875"/>
          </a:xfrm>
        </p:spPr>
        <p:txBody>
          <a:bodyPr/>
          <a:lstStyle/>
          <a:p>
            <a:pPr eaLnBrk="1" hangingPunct="1"/>
            <a:r>
              <a:rPr lang="en-GB" dirty="0" smtClean="0">
                <a:latin typeface="Arial" charset="0"/>
              </a:rPr>
              <a:t>A Global View!</a:t>
            </a:r>
          </a:p>
        </p:txBody>
      </p:sp>
      <p:pic>
        <p:nvPicPr>
          <p:cNvPr id="99332" name="Image 6" descr="Screen shot 2011-07-22 at 10.23.05 AM.png"/>
          <p:cNvPicPr>
            <a:picLocks noChangeAspect="1"/>
          </p:cNvPicPr>
          <p:nvPr/>
        </p:nvPicPr>
        <p:blipFill>
          <a:blip r:embed="rId3"/>
          <a:srcRect/>
          <a:stretch>
            <a:fillRect/>
          </a:stretch>
        </p:blipFill>
        <p:spPr bwMode="auto">
          <a:xfrm>
            <a:off x="3505200" y="2257426"/>
            <a:ext cx="5334000" cy="1171575"/>
          </a:xfrm>
          <a:prstGeom prst="rect">
            <a:avLst/>
          </a:prstGeom>
          <a:noFill/>
          <a:ln w="9525">
            <a:noFill/>
            <a:miter lim="800000"/>
            <a:headEnd/>
            <a:tailEnd/>
          </a:ln>
        </p:spPr>
      </p:pic>
      <p:pic>
        <p:nvPicPr>
          <p:cNvPr id="99333" name="Image 7" descr="Screen shot 2011-07-21 at 9.56.53 PM.png"/>
          <p:cNvPicPr>
            <a:picLocks noChangeAspect="1"/>
          </p:cNvPicPr>
          <p:nvPr/>
        </p:nvPicPr>
        <p:blipFill>
          <a:blip r:embed="rId4"/>
          <a:srcRect/>
          <a:stretch>
            <a:fillRect/>
          </a:stretch>
        </p:blipFill>
        <p:spPr bwMode="auto">
          <a:xfrm>
            <a:off x="4572000" y="3530600"/>
            <a:ext cx="4114800" cy="2794000"/>
          </a:xfrm>
          <a:prstGeom prst="rect">
            <a:avLst/>
          </a:prstGeom>
          <a:noFill/>
          <a:ln w="9525">
            <a:noFill/>
            <a:miter lim="800000"/>
            <a:headEnd/>
            <a:tailEnd/>
          </a:ln>
        </p:spPr>
      </p:pic>
      <p:sp>
        <p:nvSpPr>
          <p:cNvPr id="9" name="ZoneTexte 8"/>
          <p:cNvSpPr txBox="1"/>
          <p:nvPr/>
        </p:nvSpPr>
        <p:spPr>
          <a:xfrm>
            <a:off x="3732336" y="838201"/>
            <a:ext cx="4497265" cy="1323975"/>
          </a:xfrm>
          <a:prstGeom prst="rect">
            <a:avLst/>
          </a:prstGeom>
          <a:solidFill>
            <a:schemeClr val="accent5"/>
          </a:solidFill>
        </p:spPr>
        <p:txBody>
          <a:bodyPr wrap="none">
            <a:prstTxWarp prst="textNoShape">
              <a:avLst/>
            </a:prstTxWarp>
            <a:spAutoFit/>
          </a:bodyPr>
          <a:lstStyle/>
          <a:p>
            <a:pPr>
              <a:defRPr/>
            </a:pPr>
            <a:r>
              <a:rPr lang="en-GB">
                <a:solidFill>
                  <a:srgbClr val="0000FF"/>
                </a:solidFill>
                <a:latin typeface="Wingdings" charset="2"/>
                <a:ea typeface="Wingdings" charset="2"/>
                <a:cs typeface="Wingdings" charset="2"/>
              </a:rPr>
              <a:t>  </a:t>
            </a:r>
            <a:r>
              <a:rPr lang="en-GB">
                <a:solidFill>
                  <a:srgbClr val="FF0000"/>
                </a:solidFill>
              </a:rPr>
              <a:t>Model independent search</a:t>
            </a:r>
          </a:p>
          <a:p>
            <a:pPr>
              <a:defRPr/>
            </a:pPr>
            <a:r>
              <a:rPr lang="en-GB">
                <a:solidFill>
                  <a:srgbClr val="0000FF"/>
                </a:solidFill>
                <a:latin typeface="Wingdings" charset="2"/>
                <a:ea typeface="Wingdings" charset="2"/>
                <a:cs typeface="Wingdings" charset="2"/>
              </a:rPr>
              <a:t></a:t>
            </a:r>
            <a:r>
              <a:rPr lang="en-GB">
                <a:solidFill>
                  <a:srgbClr val="0000FF"/>
                </a:solidFill>
              </a:rPr>
              <a:t>Divide events into exclusive classes</a:t>
            </a:r>
          </a:p>
          <a:p>
            <a:pPr>
              <a:defRPr/>
            </a:pPr>
            <a:r>
              <a:rPr lang="en-GB">
                <a:solidFill>
                  <a:srgbClr val="0000FF"/>
                </a:solidFill>
                <a:latin typeface="Wingdings" charset="2"/>
                <a:ea typeface="Wingdings" charset="2"/>
                <a:cs typeface="Wingdings" charset="2"/>
              </a:rPr>
              <a:t></a:t>
            </a:r>
            <a:r>
              <a:rPr lang="en-GB">
                <a:solidFill>
                  <a:srgbClr val="0000FF"/>
                </a:solidFill>
              </a:rPr>
              <a:t>Study deviations from SM predictions </a:t>
            </a:r>
          </a:p>
          <a:p>
            <a:pPr>
              <a:defRPr/>
            </a:pPr>
            <a:r>
              <a:rPr lang="en-GB">
                <a:solidFill>
                  <a:srgbClr val="0000FF"/>
                </a:solidFill>
              </a:rPr>
              <a:t> in a statistical way</a:t>
            </a:r>
          </a:p>
        </p:txBody>
      </p:sp>
      <p:sp>
        <p:nvSpPr>
          <p:cNvPr id="10" name="ZoneTexte 9"/>
          <p:cNvSpPr txBox="1"/>
          <p:nvPr/>
        </p:nvSpPr>
        <p:spPr>
          <a:xfrm>
            <a:off x="76200" y="5715000"/>
            <a:ext cx="4507927" cy="984885"/>
          </a:xfrm>
          <a:prstGeom prst="rect">
            <a:avLst/>
          </a:prstGeom>
          <a:solidFill>
            <a:schemeClr val="accent5"/>
          </a:solidFill>
        </p:spPr>
        <p:txBody>
          <a:bodyPr wrap="none">
            <a:spAutoFit/>
          </a:bodyPr>
          <a:lstStyle/>
          <a:p>
            <a:pPr>
              <a:defRPr/>
            </a:pPr>
            <a:r>
              <a:rPr lang="en-GB" dirty="0">
                <a:solidFill>
                  <a:srgbClr val="0000FF"/>
                </a:solidFill>
              </a:rPr>
              <a:t>Probability distribution as expected</a:t>
            </a:r>
          </a:p>
          <a:p>
            <a:pPr>
              <a:defRPr/>
            </a:pPr>
            <a:r>
              <a:rPr lang="en-GB" dirty="0">
                <a:solidFill>
                  <a:srgbClr val="0000FF"/>
                </a:solidFill>
              </a:rPr>
              <a:t>for 35 pb</a:t>
            </a:r>
            <a:r>
              <a:rPr lang="en-GB" baseline="30000" dirty="0">
                <a:solidFill>
                  <a:srgbClr val="0000FF"/>
                </a:solidFill>
              </a:rPr>
              <a:t>-</a:t>
            </a:r>
            <a:r>
              <a:rPr lang="en-GB" baseline="30000" dirty="0" smtClean="0">
                <a:solidFill>
                  <a:srgbClr val="0000FF"/>
                </a:solidFill>
              </a:rPr>
              <a:t>1 </a:t>
            </a:r>
            <a:r>
              <a:rPr lang="en-GB" dirty="0" smtClean="0">
                <a:solidFill>
                  <a:srgbClr val="0000FF"/>
                </a:solidFill>
              </a:rPr>
              <a:t>for CMS</a:t>
            </a:r>
            <a:endParaRPr lang="en-GB" baseline="30000" dirty="0" smtClean="0">
              <a:solidFill>
                <a:srgbClr val="0000FF"/>
              </a:solidFill>
            </a:endParaRPr>
          </a:p>
          <a:p>
            <a:pPr>
              <a:defRPr/>
            </a:pPr>
            <a:r>
              <a:rPr lang="en-US" sz="1800" dirty="0" err="1" smtClean="0">
                <a:solidFill>
                  <a:srgbClr val="FF0000"/>
                </a:solidFill>
                <a:sym typeface="Symbol"/>
              </a:rPr>
              <a:t></a:t>
            </a:r>
            <a:r>
              <a:rPr lang="en-GB" sz="1800" dirty="0" err="1" smtClean="0">
                <a:solidFill>
                  <a:srgbClr val="FF0000"/>
                </a:solidFill>
              </a:rPr>
              <a:t>muons</a:t>
            </a:r>
            <a:r>
              <a:rPr lang="en-GB" sz="1800" dirty="0" smtClean="0">
                <a:solidFill>
                  <a:srgbClr val="FF0000"/>
                </a:solidFill>
              </a:rPr>
              <a:t>, electrons, photons, (</a:t>
            </a:r>
            <a:r>
              <a:rPr lang="en-GB" sz="1800" dirty="0" err="1" smtClean="0">
                <a:solidFill>
                  <a:srgbClr val="FF0000"/>
                </a:solidFill>
              </a:rPr>
              <a:t>b)jets</a:t>
            </a:r>
            <a:r>
              <a:rPr lang="en-GB" sz="1800" dirty="0" smtClean="0">
                <a:solidFill>
                  <a:srgbClr val="FF0000"/>
                </a:solidFill>
              </a:rPr>
              <a:t>, MET   </a:t>
            </a:r>
            <a:endParaRPr lang="en-GB" sz="1800" baseline="30000" dirty="0">
              <a:solidFill>
                <a:srgbClr val="FF0000"/>
              </a:solidFill>
            </a:endParaRPr>
          </a:p>
        </p:txBody>
      </p:sp>
      <p:sp>
        <p:nvSpPr>
          <p:cNvPr id="99336" name="ZoneTexte 10"/>
          <p:cNvSpPr txBox="1">
            <a:spLocks noChangeArrowheads="1"/>
          </p:cNvSpPr>
          <p:nvPr/>
        </p:nvSpPr>
        <p:spPr bwMode="auto">
          <a:xfrm>
            <a:off x="304800" y="990600"/>
            <a:ext cx="1755531" cy="338138"/>
          </a:xfrm>
          <a:prstGeom prst="rect">
            <a:avLst/>
          </a:prstGeom>
          <a:noFill/>
          <a:ln w="9525">
            <a:noFill/>
            <a:miter lim="800000"/>
            <a:headEnd/>
            <a:tailEnd/>
          </a:ln>
        </p:spPr>
        <p:txBody>
          <a:bodyPr wrap="none">
            <a:prstTxWarp prst="textNoShape">
              <a:avLst/>
            </a:prstTxWarp>
            <a:spAutoFit/>
          </a:bodyPr>
          <a:lstStyle/>
          <a:p>
            <a:r>
              <a:rPr lang="en-GB" sz="1600" dirty="0"/>
              <a:t>CMS-EXO-10-021</a:t>
            </a:r>
          </a:p>
        </p:txBody>
      </p:sp>
      <p:pic>
        <p:nvPicPr>
          <p:cNvPr id="11" name="Image 10" descr="Screen Shot 2014-05-10 at 4.39.19 PM.png"/>
          <p:cNvPicPr>
            <a:picLocks noChangeAspect="1"/>
          </p:cNvPicPr>
          <p:nvPr/>
        </p:nvPicPr>
        <p:blipFill>
          <a:blip r:embed="rId5"/>
          <a:stretch>
            <a:fillRect/>
          </a:stretch>
        </p:blipFill>
        <p:spPr>
          <a:xfrm>
            <a:off x="4495800" y="3505200"/>
            <a:ext cx="4324560" cy="3109694"/>
          </a:xfrm>
          <a:prstGeom prst="rect">
            <a:avLst/>
          </a:prstGeom>
        </p:spPr>
      </p:pic>
      <p:sp>
        <p:nvSpPr>
          <p:cNvPr id="12" name="ZoneTexte 10"/>
          <p:cNvSpPr txBox="1">
            <a:spLocks noChangeArrowheads="1"/>
          </p:cNvSpPr>
          <p:nvPr/>
        </p:nvSpPr>
        <p:spPr bwMode="auto">
          <a:xfrm>
            <a:off x="6553200" y="3429000"/>
            <a:ext cx="2059779" cy="338554"/>
          </a:xfrm>
          <a:prstGeom prst="rect">
            <a:avLst/>
          </a:prstGeom>
          <a:noFill/>
          <a:ln w="9525">
            <a:noFill/>
            <a:miter lim="800000"/>
            <a:headEnd/>
            <a:tailEnd/>
          </a:ln>
        </p:spPr>
        <p:txBody>
          <a:bodyPr wrap="none">
            <a:prstTxWarp prst="textNoShape">
              <a:avLst/>
            </a:prstTxWarp>
            <a:spAutoFit/>
          </a:bodyPr>
          <a:lstStyle/>
          <a:p>
            <a:r>
              <a:rPr lang="en-GB" sz="1600" dirty="0" smtClean="0"/>
              <a:t>ATLAS-CONF-14-006</a:t>
            </a:r>
            <a:endParaRPr lang="en-GB" sz="1600" dirty="0"/>
          </a:p>
        </p:txBody>
      </p:sp>
      <p:sp>
        <p:nvSpPr>
          <p:cNvPr id="13" name="ZoneTexte 12"/>
          <p:cNvSpPr txBox="1"/>
          <p:nvPr/>
        </p:nvSpPr>
        <p:spPr>
          <a:xfrm>
            <a:off x="6767678" y="4953000"/>
            <a:ext cx="1471167" cy="307777"/>
          </a:xfrm>
          <a:prstGeom prst="rect">
            <a:avLst/>
          </a:prstGeom>
          <a:noFill/>
        </p:spPr>
        <p:txBody>
          <a:bodyPr wrap="none" rtlCol="0">
            <a:spAutoFit/>
          </a:bodyPr>
          <a:lstStyle/>
          <a:p>
            <a:r>
              <a:rPr lang="en-GB" sz="1400" dirty="0" smtClean="0">
                <a:solidFill>
                  <a:srgbClr val="FF0000"/>
                </a:solidFill>
              </a:rPr>
              <a:t>ATLAS for 20fb</a:t>
            </a:r>
            <a:r>
              <a:rPr lang="en-GB" sz="1400" baseline="30000" dirty="0" smtClean="0">
                <a:solidFill>
                  <a:srgbClr val="FF0000"/>
                </a:solidFill>
              </a:rPr>
              <a:t>-1</a:t>
            </a:r>
            <a:endParaRPr lang="en-GB" sz="14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743200"/>
            <a:ext cx="7239000" cy="904875"/>
          </a:xfrm>
        </p:spPr>
        <p:txBody>
          <a:bodyPr/>
          <a:lstStyle/>
          <a:p>
            <a:r>
              <a:rPr lang="en-GB" dirty="0" smtClean="0"/>
              <a:t>The Future</a:t>
            </a:r>
            <a:endParaRPr lang="en-GB"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descr="Screen Shot 2013-06-27 at 3.17.16 PM.png"/>
          <p:cNvPicPr>
            <a:picLocks noChangeAspect="1"/>
          </p:cNvPicPr>
          <p:nvPr/>
        </p:nvPicPr>
        <p:blipFill>
          <a:blip r:embed="rId2"/>
          <a:stretch>
            <a:fillRect/>
          </a:stretch>
        </p:blipFill>
        <p:spPr>
          <a:xfrm>
            <a:off x="355307" y="926694"/>
            <a:ext cx="8433385" cy="5855106"/>
          </a:xfrm>
          <a:prstGeom prst="rect">
            <a:avLst/>
          </a:prstGeom>
        </p:spPr>
      </p:pic>
      <p:sp>
        <p:nvSpPr>
          <p:cNvPr id="3" name="Titre 2"/>
          <p:cNvSpPr txBox="1">
            <a:spLocks/>
          </p:cNvSpPr>
          <p:nvPr/>
        </p:nvSpPr>
        <p:spPr bwMode="auto">
          <a:xfrm>
            <a:off x="914400" y="-76200"/>
            <a:ext cx="7772400" cy="914400"/>
          </a:xfrm>
          <a:prstGeom prst="rect">
            <a:avLst/>
          </a:prstGeom>
          <a:noFill/>
          <a:ln w="9525">
            <a:noFill/>
            <a:miter lim="800000"/>
            <a:headEnd/>
            <a:tailEnd/>
          </a:ln>
        </p:spPr>
        <p:txBody>
          <a:bodyPr vert="horz" wrap="square" lIns="91407" tIns="45704" rIns="91407" bIns="45704" numCol="1" rtlCol="0" anchor="ctr"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0" cap="none" spc="0" normalizeH="0" baseline="0" noProof="0" dirty="0" smtClean="0">
                <a:ln>
                  <a:noFill/>
                </a:ln>
                <a:solidFill>
                  <a:srgbClr val="0000FF"/>
                </a:solidFill>
                <a:effectLst/>
                <a:uLnTx/>
                <a:uFillTx/>
                <a:latin typeface="Arial"/>
                <a:ea typeface="ＭＳ Ｐゴシック" charset="-128"/>
                <a:cs typeface="ＭＳ Ｐゴシック" charset="-128"/>
              </a:rPr>
              <a:t>The LHC Schedule  </a:t>
            </a:r>
            <a:endParaRPr kumimoji="0" lang="en-GB" sz="40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Espace réservé du contenu 3" descr="Screen Shot 2014-12-11 at 5.45.40 PM.png"/>
          <p:cNvPicPr>
            <a:picLocks noGrp="1" noChangeAspect="1"/>
          </p:cNvPicPr>
          <p:nvPr>
            <p:ph idx="1"/>
          </p:nvPr>
        </p:nvPicPr>
        <p:blipFill>
          <a:blip r:embed="rId2"/>
          <a:stretch>
            <a:fillRect/>
          </a:stretch>
        </p:blipFill>
        <p:spPr>
          <a:xfrm>
            <a:off x="685800" y="761999"/>
            <a:ext cx="7620000" cy="3801789"/>
          </a:xfrm>
        </p:spPr>
      </p:pic>
      <p:pic>
        <p:nvPicPr>
          <p:cNvPr id="5" name="Image 4" descr="Screen Shot 2014-12-11 at 5.46.30 PM.png"/>
          <p:cNvPicPr>
            <a:picLocks noChangeAspect="1"/>
          </p:cNvPicPr>
          <p:nvPr/>
        </p:nvPicPr>
        <p:blipFill>
          <a:blip r:embed="rId3"/>
          <a:stretch>
            <a:fillRect/>
          </a:stretch>
        </p:blipFill>
        <p:spPr>
          <a:xfrm>
            <a:off x="1676400" y="4593211"/>
            <a:ext cx="4356392" cy="2112389"/>
          </a:xfrm>
          <a:prstGeom prst="rect">
            <a:avLst/>
          </a:prstGeom>
        </p:spPr>
      </p:pic>
      <p:sp>
        <p:nvSpPr>
          <p:cNvPr id="6" name="Titre 1"/>
          <p:cNvSpPr txBox="1">
            <a:spLocks/>
          </p:cNvSpPr>
          <p:nvPr/>
        </p:nvSpPr>
        <p:spPr bwMode="auto">
          <a:xfrm>
            <a:off x="0" y="-142875"/>
            <a:ext cx="9144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0" cap="none" spc="0" normalizeH="0" baseline="0" noProof="0" dirty="0" smtClean="0">
                <a:ln>
                  <a:noFill/>
                </a:ln>
                <a:solidFill>
                  <a:srgbClr val="0000FF"/>
                </a:solidFill>
                <a:effectLst/>
                <a:uLnTx/>
                <a:uFillTx/>
                <a:latin typeface="Arial"/>
                <a:ea typeface="ＭＳ Ｐゴシック" charset="-128"/>
                <a:cs typeface="ＭＳ Ｐゴシック" charset="-128"/>
              </a:rPr>
              <a:t>LHC @</a:t>
            </a:r>
            <a:r>
              <a:rPr kumimoji="0" lang="en-GB" sz="4000" b="1" i="0" u="none" strike="noStrike" kern="0" cap="none" spc="0" normalizeH="0" noProof="0" dirty="0" smtClean="0">
                <a:ln>
                  <a:noFill/>
                </a:ln>
                <a:solidFill>
                  <a:srgbClr val="0000FF"/>
                </a:solidFill>
                <a:effectLst/>
                <a:uLnTx/>
                <a:uFillTx/>
                <a:latin typeface="Arial"/>
                <a:ea typeface="ＭＳ Ｐゴシック" charset="-128"/>
                <a:cs typeface="ＭＳ Ｐゴシック" charset="-128"/>
              </a:rPr>
              <a:t> 2015</a:t>
            </a:r>
            <a:endParaRPr kumimoji="0" lang="en-GB" sz="40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sp>
        <p:nvSpPr>
          <p:cNvPr id="7" name="ZoneTexte 6"/>
          <p:cNvSpPr txBox="1"/>
          <p:nvPr/>
        </p:nvSpPr>
        <p:spPr>
          <a:xfrm>
            <a:off x="6629400" y="5105400"/>
            <a:ext cx="1934819" cy="1015663"/>
          </a:xfrm>
          <a:prstGeom prst="rect">
            <a:avLst/>
          </a:prstGeom>
          <a:solidFill>
            <a:srgbClr val="FFFF00"/>
          </a:solidFill>
        </p:spPr>
        <p:txBody>
          <a:bodyPr wrap="none" rtlCol="0">
            <a:spAutoFit/>
          </a:bodyPr>
          <a:lstStyle/>
          <a:p>
            <a:r>
              <a:rPr lang="en-GB" dirty="0" smtClean="0"/>
              <a:t>S. </a:t>
            </a:r>
            <a:r>
              <a:rPr lang="en-GB" dirty="0" err="1" smtClean="0"/>
              <a:t>Bertolucci</a:t>
            </a:r>
            <a:endParaRPr lang="en-GB" dirty="0" smtClean="0"/>
          </a:p>
          <a:p>
            <a:r>
              <a:rPr lang="en-GB" dirty="0" smtClean="0"/>
              <a:t>  1/12/2014 </a:t>
            </a:r>
          </a:p>
          <a:p>
            <a:r>
              <a:rPr lang="en-GB" dirty="0" smtClean="0"/>
              <a:t>Kruger meeting</a:t>
            </a:r>
            <a:endParaRPr lang="en-GB"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Espace réservé du contenu 3" descr="Screen Shot 2014-05-10 at 11.31.54 PM.png"/>
          <p:cNvPicPr>
            <a:picLocks noGrp="1" noChangeAspect="1"/>
          </p:cNvPicPr>
          <p:nvPr>
            <p:ph idx="1"/>
          </p:nvPr>
        </p:nvPicPr>
        <p:blipFill>
          <a:blip r:embed="rId2"/>
          <a:stretch>
            <a:fillRect/>
          </a:stretch>
        </p:blipFill>
        <p:spPr>
          <a:xfrm>
            <a:off x="1" y="1524000"/>
            <a:ext cx="4651791" cy="4038600"/>
          </a:xfrm>
        </p:spPr>
      </p:pic>
      <p:pic>
        <p:nvPicPr>
          <p:cNvPr id="5" name="Image 4" descr="Screen Shot 2014-05-10 at 11.32.25 PM.png"/>
          <p:cNvPicPr>
            <a:picLocks noChangeAspect="1"/>
          </p:cNvPicPr>
          <p:nvPr/>
        </p:nvPicPr>
        <p:blipFill>
          <a:blip r:embed="rId3"/>
          <a:stretch>
            <a:fillRect/>
          </a:stretch>
        </p:blipFill>
        <p:spPr>
          <a:xfrm>
            <a:off x="4724400" y="1822703"/>
            <a:ext cx="4419600" cy="3399935"/>
          </a:xfrm>
          <a:prstGeom prst="rect">
            <a:avLst/>
          </a:prstGeom>
        </p:spPr>
      </p:pic>
      <p:sp>
        <p:nvSpPr>
          <p:cNvPr id="7" name="Titre 3"/>
          <p:cNvSpPr>
            <a:spLocks noGrp="1"/>
          </p:cNvSpPr>
          <p:nvPr>
            <p:ph type="title"/>
          </p:nvPr>
        </p:nvSpPr>
        <p:spPr>
          <a:xfrm>
            <a:off x="914400" y="0"/>
            <a:ext cx="7772400" cy="914400"/>
          </a:xfrm>
        </p:spPr>
        <p:txBody>
          <a:bodyPr/>
          <a:lstStyle/>
          <a:p>
            <a:r>
              <a:rPr lang="en-GB" dirty="0" smtClean="0">
                <a:effectLst/>
              </a:rPr>
              <a:t>SUSY Prospects @ 2015/2016</a:t>
            </a:r>
            <a:endParaRPr lang="en-GB" dirty="0">
              <a:effectLst/>
            </a:endParaRPr>
          </a:p>
        </p:txBody>
      </p:sp>
      <p:sp>
        <p:nvSpPr>
          <p:cNvPr id="8" name="ZoneTexte 7"/>
          <p:cNvSpPr txBox="1"/>
          <p:nvPr/>
        </p:nvSpPr>
        <p:spPr>
          <a:xfrm>
            <a:off x="304800" y="914400"/>
            <a:ext cx="7914354" cy="400110"/>
          </a:xfrm>
          <a:prstGeom prst="rect">
            <a:avLst/>
          </a:prstGeom>
          <a:solidFill>
            <a:schemeClr val="accent3"/>
          </a:solidFill>
        </p:spPr>
        <p:txBody>
          <a:bodyPr wrap="none" rtlCol="0">
            <a:spAutoFit/>
          </a:bodyPr>
          <a:lstStyle/>
          <a:p>
            <a:r>
              <a:rPr lang="en-GB" dirty="0" smtClean="0">
                <a:solidFill>
                  <a:srgbClr val="0000FF"/>
                </a:solidFill>
              </a:rPr>
              <a:t>Expect   ~ 10-20 fb</a:t>
            </a:r>
            <a:r>
              <a:rPr lang="en-GB" baseline="30000" dirty="0" smtClean="0">
                <a:solidFill>
                  <a:srgbClr val="0000FF"/>
                </a:solidFill>
              </a:rPr>
              <a:t>-1</a:t>
            </a:r>
            <a:r>
              <a:rPr lang="en-GB" dirty="0" smtClean="0">
                <a:solidFill>
                  <a:srgbClr val="0000FF"/>
                </a:solidFill>
              </a:rPr>
              <a:t> in 2015 &amp; 40 fb</a:t>
            </a:r>
            <a:r>
              <a:rPr lang="en-GB" baseline="30000" dirty="0" smtClean="0">
                <a:solidFill>
                  <a:srgbClr val="0000FF"/>
                </a:solidFill>
              </a:rPr>
              <a:t>-1</a:t>
            </a:r>
            <a:r>
              <a:rPr lang="en-GB" dirty="0" smtClean="0">
                <a:solidFill>
                  <a:srgbClr val="0000FF"/>
                </a:solidFill>
              </a:rPr>
              <a:t> in 2016   (present estimates) </a:t>
            </a:r>
            <a:endParaRPr lang="en-GB" dirty="0">
              <a:solidFill>
                <a:srgbClr val="0000FF"/>
              </a:solidFill>
            </a:endParaRPr>
          </a:p>
        </p:txBody>
      </p:sp>
      <p:sp>
        <p:nvSpPr>
          <p:cNvPr id="9" name="ZoneTexte 8"/>
          <p:cNvSpPr txBox="1"/>
          <p:nvPr/>
        </p:nvSpPr>
        <p:spPr>
          <a:xfrm>
            <a:off x="381000" y="1371600"/>
            <a:ext cx="3008205" cy="400110"/>
          </a:xfrm>
          <a:prstGeom prst="rect">
            <a:avLst/>
          </a:prstGeom>
          <a:solidFill>
            <a:srgbClr val="FFFF00"/>
          </a:solidFill>
        </p:spPr>
        <p:txBody>
          <a:bodyPr wrap="none" rtlCol="0">
            <a:spAutoFit/>
          </a:bodyPr>
          <a:lstStyle/>
          <a:p>
            <a:r>
              <a:rPr lang="en-GB" dirty="0" smtClean="0"/>
              <a:t>Now: 2014 typical values</a:t>
            </a:r>
            <a:endParaRPr lang="en-GB" dirty="0"/>
          </a:p>
        </p:txBody>
      </p:sp>
      <p:sp>
        <p:nvSpPr>
          <p:cNvPr id="10" name="ZoneTexte 9"/>
          <p:cNvSpPr txBox="1"/>
          <p:nvPr/>
        </p:nvSpPr>
        <p:spPr>
          <a:xfrm>
            <a:off x="6019800" y="1600200"/>
            <a:ext cx="1397939" cy="400110"/>
          </a:xfrm>
          <a:prstGeom prst="rect">
            <a:avLst/>
          </a:prstGeom>
          <a:solidFill>
            <a:srgbClr val="FFFF00"/>
          </a:solidFill>
        </p:spPr>
        <p:txBody>
          <a:bodyPr wrap="none" rtlCol="0">
            <a:spAutoFit/>
          </a:bodyPr>
          <a:lstStyle/>
          <a:p>
            <a:r>
              <a:rPr lang="en-GB" dirty="0" smtClean="0"/>
              <a:t>2015-2016</a:t>
            </a:r>
            <a:endParaRPr lang="en-GB" dirty="0"/>
          </a:p>
        </p:txBody>
      </p:sp>
      <p:sp>
        <p:nvSpPr>
          <p:cNvPr id="11" name="ZoneTexte 10"/>
          <p:cNvSpPr txBox="1"/>
          <p:nvPr/>
        </p:nvSpPr>
        <p:spPr>
          <a:xfrm>
            <a:off x="685800" y="5997714"/>
            <a:ext cx="7770042" cy="707886"/>
          </a:xfrm>
          <a:prstGeom prst="rect">
            <a:avLst/>
          </a:prstGeom>
          <a:solidFill>
            <a:schemeClr val="accent3"/>
          </a:solidFill>
        </p:spPr>
        <p:txBody>
          <a:bodyPr wrap="none" rtlCol="0">
            <a:spAutoFit/>
          </a:bodyPr>
          <a:lstStyle/>
          <a:p>
            <a:r>
              <a:rPr lang="en-GB" dirty="0" smtClean="0">
                <a:solidFill>
                  <a:srgbClr val="0000FF"/>
                </a:solidFill>
              </a:rPr>
              <a:t>0.5-1 fb</a:t>
            </a:r>
            <a:r>
              <a:rPr lang="en-GB" baseline="30000" dirty="0" smtClean="0">
                <a:solidFill>
                  <a:srgbClr val="0000FF"/>
                </a:solidFill>
              </a:rPr>
              <a:t>-1</a:t>
            </a:r>
            <a:r>
              <a:rPr lang="en-GB" dirty="0" smtClean="0">
                <a:solidFill>
                  <a:srgbClr val="0000FF"/>
                </a:solidFill>
              </a:rPr>
              <a:t> would be enough for first analyses entering new territory</a:t>
            </a:r>
          </a:p>
          <a:p>
            <a:r>
              <a:rPr lang="en-GB" dirty="0" smtClean="0">
                <a:solidFill>
                  <a:srgbClr val="FF0000"/>
                </a:solidFill>
              </a:rPr>
              <a:t>We expect that have such a sample by Summer 2015!!  </a:t>
            </a:r>
            <a:endParaRPr lang="en-GB" dirty="0">
              <a:solidFill>
                <a:srgbClr val="FF0000"/>
              </a:solidFill>
            </a:endParaRPr>
          </a:p>
        </p:txBody>
      </p:sp>
      <p:sp>
        <p:nvSpPr>
          <p:cNvPr id="13" name="ZoneTexte 12"/>
          <p:cNvSpPr txBox="1"/>
          <p:nvPr/>
        </p:nvSpPr>
        <p:spPr>
          <a:xfrm>
            <a:off x="0" y="5562600"/>
            <a:ext cx="4515817" cy="369332"/>
          </a:xfrm>
          <a:prstGeom prst="rect">
            <a:avLst/>
          </a:prstGeom>
          <a:solidFill>
            <a:schemeClr val="accent3"/>
          </a:solidFill>
        </p:spPr>
        <p:txBody>
          <a:bodyPr wrap="none" rtlCol="0">
            <a:spAutoFit/>
          </a:bodyPr>
          <a:lstStyle/>
          <a:p>
            <a:r>
              <a:rPr lang="en-GB" sz="1800" dirty="0" smtClean="0"/>
              <a:t>More results &amp; details later at this meeting</a:t>
            </a:r>
            <a:endParaRPr lang="en-GB" sz="180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04800" y="1066800"/>
            <a:ext cx="8610600" cy="5715000"/>
          </a:xfrm>
          <a:solidFill>
            <a:schemeClr val="accent3"/>
          </a:solidFill>
        </p:spPr>
        <p:txBody>
          <a:bodyPr/>
          <a:lstStyle/>
          <a:p>
            <a:r>
              <a:rPr lang="en-GB" sz="2400" dirty="0" smtClean="0">
                <a:solidFill>
                  <a:srgbClr val="0000FF"/>
                </a:solidFill>
              </a:rPr>
              <a:t>Many couplings to a precision of </a:t>
            </a:r>
            <a:r>
              <a:rPr lang="en-GB" sz="2400" dirty="0" smtClean="0">
                <a:solidFill>
                  <a:srgbClr val="FF0000"/>
                </a:solidFill>
              </a:rPr>
              <a:t>~ 5% (</a:t>
            </a:r>
            <a:r>
              <a:rPr lang="en-GB" sz="2400" dirty="0" err="1" smtClean="0">
                <a:solidFill>
                  <a:srgbClr val="FF0000"/>
                </a:solidFill>
              </a:rPr>
              <a:t>b</a:t>
            </a:r>
            <a:r>
              <a:rPr lang="en-GB" sz="2400" dirty="0" smtClean="0">
                <a:solidFill>
                  <a:srgbClr val="FF0000"/>
                </a:solidFill>
              </a:rPr>
              <a:t> to 10%) </a:t>
            </a:r>
          </a:p>
          <a:p>
            <a:r>
              <a:rPr lang="en-GB" sz="2400" dirty="0" smtClean="0">
                <a:solidFill>
                  <a:srgbClr val="0000FF"/>
                </a:solidFill>
              </a:rPr>
              <a:t>Top Yukawa couplings to </a:t>
            </a:r>
            <a:r>
              <a:rPr lang="en-GB" sz="2400" dirty="0" smtClean="0">
                <a:solidFill>
                  <a:srgbClr val="FF0000"/>
                </a:solidFill>
              </a:rPr>
              <a:t>15-20%</a:t>
            </a:r>
          </a:p>
          <a:p>
            <a:r>
              <a:rPr lang="en-GB" sz="2400" dirty="0" smtClean="0">
                <a:solidFill>
                  <a:srgbClr val="0000FF"/>
                </a:solidFill>
              </a:rPr>
              <a:t>Higgs to </a:t>
            </a:r>
            <a:r>
              <a:rPr lang="en-GB" sz="2400" dirty="0" err="1" smtClean="0">
                <a:solidFill>
                  <a:srgbClr val="0000FF"/>
                </a:solidFill>
              </a:rPr>
              <a:t>mumu</a:t>
            </a:r>
            <a:r>
              <a:rPr lang="en-GB" sz="2400" dirty="0" smtClean="0">
                <a:solidFill>
                  <a:srgbClr val="0000FF"/>
                </a:solidFill>
              </a:rPr>
              <a:t> to about </a:t>
            </a:r>
            <a:r>
              <a:rPr lang="en-GB" sz="2400" dirty="0" smtClean="0">
                <a:solidFill>
                  <a:srgbClr val="FF0000"/>
                </a:solidFill>
              </a:rPr>
              <a:t>30%</a:t>
            </a:r>
          </a:p>
          <a:p>
            <a:r>
              <a:rPr lang="en-GB" sz="2400" dirty="0" smtClean="0">
                <a:solidFill>
                  <a:srgbClr val="0000FF"/>
                </a:solidFill>
              </a:rPr>
              <a:t>Higgs to </a:t>
            </a:r>
            <a:r>
              <a:rPr lang="en-GB" sz="2400" dirty="0" err="1" smtClean="0">
                <a:solidFill>
                  <a:srgbClr val="0000FF"/>
                </a:solidFill>
              </a:rPr>
              <a:t>Zgamma</a:t>
            </a:r>
            <a:r>
              <a:rPr lang="en-GB" sz="2400" dirty="0" smtClean="0">
                <a:solidFill>
                  <a:srgbClr val="0000FF"/>
                </a:solidFill>
              </a:rPr>
              <a:t>? Maybe combining ATLAS &amp; CMS</a:t>
            </a:r>
          </a:p>
          <a:p>
            <a:r>
              <a:rPr lang="en-GB" sz="2400" dirty="0" smtClean="0">
                <a:solidFill>
                  <a:srgbClr val="0000FF"/>
                </a:solidFill>
              </a:rPr>
              <a:t>Access to more difficult channels such as VBF with H-&gt;bb</a:t>
            </a:r>
          </a:p>
          <a:p>
            <a:r>
              <a:rPr lang="en-GB" sz="2400" dirty="0" smtClean="0">
                <a:solidFill>
                  <a:srgbClr val="0000FF"/>
                </a:solidFill>
              </a:rPr>
              <a:t>Constrain invisible decay width to </a:t>
            </a:r>
            <a:r>
              <a:rPr lang="en-GB" sz="2400" dirty="0" smtClean="0">
                <a:solidFill>
                  <a:srgbClr val="FF0000"/>
                </a:solidFill>
              </a:rPr>
              <a:t>20 %</a:t>
            </a:r>
          </a:p>
          <a:p>
            <a:r>
              <a:rPr lang="en-GB" sz="2400" dirty="0" smtClean="0">
                <a:solidFill>
                  <a:srgbClr val="0000FF"/>
                </a:solidFill>
              </a:rPr>
              <a:t>Total width of the Higgs if the theory follows data precision  </a:t>
            </a:r>
          </a:p>
          <a:p>
            <a:r>
              <a:rPr lang="en-GB" sz="2400" dirty="0" smtClean="0">
                <a:solidFill>
                  <a:srgbClr val="0000FF"/>
                </a:solidFill>
              </a:rPr>
              <a:t>No access to triple Higgs coupling so far. With LH-LHC? Unless we have some new ideas!!</a:t>
            </a:r>
          </a:p>
          <a:p>
            <a:r>
              <a:rPr lang="en-GB" sz="2400" dirty="0" smtClean="0">
                <a:solidFill>
                  <a:srgbClr val="FF0000"/>
                </a:solidFill>
              </a:rPr>
              <a:t>Note: we will produce ~ 25 Million </a:t>
            </a:r>
            <a:r>
              <a:rPr lang="en-GB" sz="2400" dirty="0" err="1" smtClean="0">
                <a:solidFill>
                  <a:srgbClr val="FF0000"/>
                </a:solidFill>
              </a:rPr>
              <a:t>Higgses</a:t>
            </a:r>
            <a:r>
              <a:rPr lang="en-GB" sz="2400" dirty="0" smtClean="0">
                <a:solidFill>
                  <a:srgbClr val="FF0000"/>
                </a:solidFill>
              </a:rPr>
              <a:t> in run-II @ LHC Better experimental methods to use more than a few per mille? New Theoretical ideas to extract information from the data? New Theoretical precision? This is the job description  </a:t>
            </a:r>
          </a:p>
        </p:txBody>
      </p:sp>
      <p:sp>
        <p:nvSpPr>
          <p:cNvPr id="4" name="Titre 2"/>
          <p:cNvSpPr>
            <a:spLocks noGrp="1"/>
          </p:cNvSpPr>
          <p:nvPr>
            <p:ph type="title"/>
          </p:nvPr>
        </p:nvSpPr>
        <p:spPr>
          <a:xfrm>
            <a:off x="0" y="-76200"/>
            <a:ext cx="9296400" cy="914400"/>
          </a:xfrm>
        </p:spPr>
        <p:txBody>
          <a:bodyPr>
            <a:normAutofit/>
          </a:bodyPr>
          <a:lstStyle/>
          <a:p>
            <a:r>
              <a:rPr lang="en-GB" dirty="0" smtClean="0">
                <a:effectLst/>
              </a:rPr>
              <a:t>What we can measure in Run II…   </a:t>
            </a:r>
            <a:endParaRPr lang="en-GB" dirty="0">
              <a:effectLst/>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76200" y="762000"/>
            <a:ext cx="8991600" cy="6019800"/>
          </a:xfrm>
          <a:solidFill>
            <a:schemeClr val="accent3"/>
          </a:solidFill>
        </p:spPr>
        <p:txBody>
          <a:bodyPr/>
          <a:lstStyle/>
          <a:p>
            <a:r>
              <a:rPr lang="en-GB" sz="2600" dirty="0" smtClean="0">
                <a:solidFill>
                  <a:srgbClr val="0000FF"/>
                </a:solidFill>
              </a:rPr>
              <a:t>Run-I delivered many measurements of Standard Model processes, </a:t>
            </a:r>
            <a:r>
              <a:rPr lang="en-GB" sz="2600" dirty="0" err="1" smtClean="0">
                <a:solidFill>
                  <a:srgbClr val="0000FF"/>
                </a:solidFill>
              </a:rPr>
              <a:t>eg</a:t>
            </a:r>
            <a:r>
              <a:rPr lang="en-GB" sz="2600" dirty="0" smtClean="0">
                <a:solidFill>
                  <a:srgbClr val="0000FF"/>
                </a:solidFill>
              </a:rPr>
              <a:t> on the top quark, EWK and in QCD. </a:t>
            </a:r>
            <a:r>
              <a:rPr lang="en-GB" sz="2600" dirty="0" smtClean="0">
                <a:solidFill>
                  <a:srgbClr val="FF0000"/>
                </a:solidFill>
              </a:rPr>
              <a:t>Some features of </a:t>
            </a:r>
            <a:r>
              <a:rPr lang="en-GB" sz="2600" dirty="0" err="1" smtClean="0">
                <a:solidFill>
                  <a:srgbClr val="FF0000"/>
                </a:solidFill>
              </a:rPr>
              <a:t>multiparticle</a:t>
            </a:r>
            <a:r>
              <a:rPr lang="en-GB" sz="2600" dirty="0" smtClean="0">
                <a:solidFill>
                  <a:srgbClr val="FF0000"/>
                </a:solidFill>
              </a:rPr>
              <a:t> production are not yet understood</a:t>
            </a:r>
            <a:r>
              <a:rPr lang="en-GB" sz="2600" dirty="0" smtClean="0">
                <a:solidFill>
                  <a:srgbClr val="0000FF"/>
                </a:solidFill>
              </a:rPr>
              <a:t>  </a:t>
            </a:r>
          </a:p>
          <a:p>
            <a:r>
              <a:rPr lang="en-GB" sz="2600" dirty="0" smtClean="0">
                <a:solidFill>
                  <a:srgbClr val="0000FF"/>
                </a:solidFill>
              </a:rPr>
              <a:t>A prime goal for the LHC is to look for New Physics. The Run-I data have cut strongly in the phase space of NP </a:t>
            </a:r>
            <a:r>
              <a:rPr lang="en-GB" sz="2600" dirty="0" err="1" smtClean="0">
                <a:solidFill>
                  <a:srgbClr val="0000FF"/>
                </a:solidFill>
              </a:rPr>
              <a:t>eg</a:t>
            </a:r>
            <a:r>
              <a:rPr lang="en-GB" sz="2600" dirty="0" smtClean="0">
                <a:solidFill>
                  <a:srgbClr val="0000FF"/>
                </a:solidFill>
              </a:rPr>
              <a:t>: </a:t>
            </a:r>
            <a:r>
              <a:rPr lang="en-GB" sz="2600" dirty="0" err="1" smtClean="0">
                <a:solidFill>
                  <a:srgbClr val="0000FF"/>
                </a:solidFill>
              </a:rPr>
              <a:t>Supersymmetry</a:t>
            </a:r>
            <a:r>
              <a:rPr lang="en-GB" sz="2600" dirty="0" smtClean="0">
                <a:solidFill>
                  <a:srgbClr val="0000FF"/>
                </a:solidFill>
              </a:rPr>
              <a:t>, </a:t>
            </a:r>
            <a:r>
              <a:rPr lang="en-GB" sz="2600" dirty="0" smtClean="0">
                <a:solidFill>
                  <a:srgbClr val="FF0000"/>
                </a:solidFill>
              </a:rPr>
              <a:t>putting Constrained and Natural models </a:t>
            </a:r>
            <a:r>
              <a:rPr lang="en-GB" sz="2600" dirty="0" smtClean="0">
                <a:solidFill>
                  <a:srgbClr val="FF0000"/>
                </a:solidFill>
              </a:rPr>
              <a:t> “in</a:t>
            </a:r>
            <a:r>
              <a:rPr lang="en-GB" sz="2600" dirty="0" smtClean="0">
                <a:solidFill>
                  <a:srgbClr val="FF0000"/>
                </a:solidFill>
              </a:rPr>
              <a:t> </a:t>
            </a:r>
            <a:r>
              <a:rPr lang="en-GB" sz="2600" dirty="0" smtClean="0">
                <a:solidFill>
                  <a:srgbClr val="FF0000"/>
                </a:solidFill>
              </a:rPr>
              <a:t>trouble”.</a:t>
            </a:r>
            <a:r>
              <a:rPr lang="en-GB" sz="2600" dirty="0" smtClean="0">
                <a:solidFill>
                  <a:srgbClr val="0000FF"/>
                </a:solidFill>
              </a:rPr>
              <a:t> </a:t>
            </a:r>
            <a:r>
              <a:rPr lang="en-GB" sz="2600" dirty="0" smtClean="0">
                <a:solidFill>
                  <a:srgbClr val="0000FF"/>
                </a:solidFill>
              </a:rPr>
              <a:t>13/14 </a:t>
            </a:r>
            <a:r>
              <a:rPr lang="en-GB" sz="2600" dirty="0" err="1" smtClean="0">
                <a:solidFill>
                  <a:srgbClr val="0000FF"/>
                </a:solidFill>
              </a:rPr>
              <a:t>TeV</a:t>
            </a:r>
            <a:r>
              <a:rPr lang="en-GB" sz="2600" dirty="0" smtClean="0">
                <a:solidFill>
                  <a:srgbClr val="0000FF"/>
                </a:solidFill>
              </a:rPr>
              <a:t> data can be conclusive…</a:t>
            </a:r>
          </a:p>
          <a:p>
            <a:r>
              <a:rPr lang="en-GB" sz="2600" dirty="0" smtClean="0">
                <a:solidFill>
                  <a:srgbClr val="FF0000"/>
                </a:solidFill>
              </a:rPr>
              <a:t>Understanding Dark Matter is the next big challenge! </a:t>
            </a:r>
            <a:r>
              <a:rPr lang="en-GB" sz="2600" dirty="0" smtClean="0">
                <a:solidFill>
                  <a:srgbClr val="0000FF"/>
                </a:solidFill>
              </a:rPr>
              <a:t>Generic studies with MET are a high priority.</a:t>
            </a:r>
            <a:r>
              <a:rPr lang="en-GB" sz="2600" dirty="0" smtClean="0">
                <a:solidFill>
                  <a:srgbClr val="FF0000"/>
                </a:solidFill>
              </a:rPr>
              <a:t> Maybe dark matter couples to the Higgs directly?</a:t>
            </a:r>
          </a:p>
          <a:p>
            <a:r>
              <a:rPr lang="en-GB" sz="2600" dirty="0" smtClean="0">
                <a:solidFill>
                  <a:srgbClr val="0000FF"/>
                </a:solidFill>
              </a:rPr>
              <a:t>With one to a few fb</a:t>
            </a:r>
            <a:r>
              <a:rPr lang="en-GB" sz="2600" baseline="30000" dirty="0" smtClean="0">
                <a:solidFill>
                  <a:srgbClr val="0000FF"/>
                </a:solidFill>
              </a:rPr>
              <a:t>-1 </a:t>
            </a:r>
            <a:r>
              <a:rPr lang="en-GB" sz="2600" dirty="0" smtClean="0">
                <a:solidFill>
                  <a:srgbClr val="0000FF"/>
                </a:solidFill>
              </a:rPr>
              <a:t>of 2015 data, the LHC will overtake the run-I searches. </a:t>
            </a:r>
            <a:r>
              <a:rPr lang="en-GB" sz="2600" dirty="0" smtClean="0">
                <a:solidFill>
                  <a:srgbClr val="FF0000"/>
                </a:solidFill>
              </a:rPr>
              <a:t>2015-2016 could well be very crucial – and very exciting years!!!</a:t>
            </a:r>
          </a:p>
          <a:p>
            <a:r>
              <a:rPr lang="en-GB" sz="2600" dirty="0" smtClean="0">
                <a:solidFill>
                  <a:srgbClr val="FF0000"/>
                </a:solidFill>
              </a:rPr>
              <a:t>                                  </a:t>
            </a:r>
            <a:r>
              <a:rPr lang="en-GB" sz="2600" dirty="0" smtClean="0">
                <a:solidFill>
                  <a:srgbClr val="0000FF"/>
                </a:solidFill>
              </a:rPr>
              <a:t>And maybe soon… </a:t>
            </a:r>
          </a:p>
        </p:txBody>
      </p:sp>
      <p:sp>
        <p:nvSpPr>
          <p:cNvPr id="3" name="Titre 2"/>
          <p:cNvSpPr>
            <a:spLocks noGrp="1"/>
          </p:cNvSpPr>
          <p:nvPr>
            <p:ph type="title"/>
          </p:nvPr>
        </p:nvSpPr>
        <p:spPr>
          <a:xfrm>
            <a:off x="914400" y="-76200"/>
            <a:ext cx="7772400" cy="914400"/>
          </a:xfrm>
        </p:spPr>
        <p:txBody>
          <a:bodyPr/>
          <a:lstStyle/>
          <a:p>
            <a:r>
              <a:rPr lang="en-GB" dirty="0" smtClean="0">
                <a:effectLst/>
              </a:rPr>
              <a:t>Summary</a:t>
            </a:r>
            <a:endParaRPr lang="en-GB" dirty="0">
              <a:effectLst/>
            </a:endParaRPr>
          </a:p>
        </p:txBody>
      </p:sp>
      <p:pic>
        <p:nvPicPr>
          <p:cNvPr id="4" name="Picture 4"/>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6553200" y="4676775"/>
            <a:ext cx="2409783" cy="2257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ZoneTexte 7"/>
          <p:cNvSpPr txBox="1"/>
          <p:nvPr/>
        </p:nvSpPr>
        <p:spPr>
          <a:xfrm>
            <a:off x="0" y="1905000"/>
            <a:ext cx="9144000" cy="1015663"/>
          </a:xfrm>
          <a:prstGeom prst="rect">
            <a:avLst/>
          </a:prstGeom>
          <a:solidFill>
            <a:schemeClr val="accent5"/>
          </a:solidFill>
        </p:spPr>
        <p:txBody>
          <a:bodyPr wrap="square" rtlCol="0">
            <a:spAutoFit/>
          </a:bodyPr>
          <a:lstStyle/>
          <a:p>
            <a:r>
              <a:rPr lang="en-GB" dirty="0" err="1" smtClean="0">
                <a:solidFill>
                  <a:srgbClr val="0000FF"/>
                </a:solidFill>
                <a:latin typeface="Wingdings"/>
                <a:ea typeface="Wingdings"/>
                <a:cs typeface="Wingdings"/>
              </a:rPr>
              <a:t></a:t>
            </a:r>
            <a:r>
              <a:rPr lang="en-GB" dirty="0" err="1" smtClean="0">
                <a:solidFill>
                  <a:srgbClr val="0000FF"/>
                </a:solidFill>
              </a:rPr>
              <a:t>Start</a:t>
            </a:r>
            <a:r>
              <a:rPr lang="en-GB" dirty="0" smtClean="0">
                <a:solidFill>
                  <a:srgbClr val="0000FF"/>
                </a:solidFill>
              </a:rPr>
              <a:t> from Cambridge-Aachen FAT jets and </a:t>
            </a:r>
            <a:r>
              <a:rPr lang="en-GB" dirty="0" smtClean="0">
                <a:solidFill>
                  <a:srgbClr val="FF0000"/>
                </a:solidFill>
              </a:rPr>
              <a:t>apply jet “pruning” to find sub-jets</a:t>
            </a:r>
          </a:p>
          <a:p>
            <a:r>
              <a:rPr lang="en-GB" dirty="0" err="1" smtClean="0">
                <a:solidFill>
                  <a:srgbClr val="0000FF"/>
                </a:solidFill>
                <a:latin typeface="Wingdings"/>
                <a:ea typeface="Wingdings"/>
                <a:cs typeface="Wingdings"/>
              </a:rPr>
              <a:t></a:t>
            </a:r>
            <a:r>
              <a:rPr lang="en-GB" dirty="0" err="1" smtClean="0">
                <a:solidFill>
                  <a:srgbClr val="0000FF"/>
                </a:solidFill>
              </a:rPr>
              <a:t>Many</a:t>
            </a:r>
            <a:r>
              <a:rPr lang="en-GB" dirty="0" smtClean="0">
                <a:solidFill>
                  <a:srgbClr val="0000FF"/>
                </a:solidFill>
              </a:rPr>
              <a:t> methods being developed to analyse the jet substructure: grooming-&gt; </a:t>
            </a:r>
          </a:p>
          <a:p>
            <a:r>
              <a:rPr lang="en-GB" dirty="0" smtClean="0">
                <a:solidFill>
                  <a:srgbClr val="FF0000"/>
                </a:solidFill>
              </a:rPr>
              <a:t>   mass drop filtering, trimming, pruning</a:t>
            </a:r>
            <a:r>
              <a:rPr lang="en-GB" dirty="0" smtClean="0">
                <a:solidFill>
                  <a:srgbClr val="FF0000"/>
                </a:solidFill>
              </a:rPr>
              <a:t>…          (BOOST Workshops…) </a:t>
            </a:r>
            <a:endParaRPr lang="en-GB" dirty="0" smtClean="0">
              <a:solidFill>
                <a:srgbClr val="FF0000"/>
              </a:solidFill>
            </a:endParaRPr>
          </a:p>
          <a:p>
            <a:endParaRPr lang="en-GB" dirty="0" smtClean="0"/>
          </a:p>
        </p:txBody>
      </p:sp>
      <p:pic>
        <p:nvPicPr>
          <p:cNvPr id="12" name="Image 11" descr="Screen shot 2011-07-24 at 4.47.20 PM.png"/>
          <p:cNvPicPr>
            <a:picLocks noChangeAspect="1"/>
          </p:cNvPicPr>
          <p:nvPr/>
        </p:nvPicPr>
        <p:blipFill>
          <a:blip r:embed="rId2"/>
          <a:stretch>
            <a:fillRect/>
          </a:stretch>
        </p:blipFill>
        <p:spPr>
          <a:xfrm>
            <a:off x="304800" y="3124200"/>
            <a:ext cx="3981450" cy="3094239"/>
          </a:xfrm>
          <a:prstGeom prst="rect">
            <a:avLst/>
          </a:prstGeom>
        </p:spPr>
      </p:pic>
      <p:sp>
        <p:nvSpPr>
          <p:cNvPr id="16" name="Titre 15"/>
          <p:cNvSpPr>
            <a:spLocks noGrp="1"/>
          </p:cNvSpPr>
          <p:nvPr>
            <p:ph type="title"/>
          </p:nvPr>
        </p:nvSpPr>
        <p:spPr>
          <a:xfrm>
            <a:off x="0" y="-152400"/>
            <a:ext cx="9144000" cy="904875"/>
          </a:xfrm>
        </p:spPr>
        <p:txBody>
          <a:bodyPr/>
          <a:lstStyle/>
          <a:p>
            <a:r>
              <a:rPr lang="en-GB" sz="3200" dirty="0" smtClean="0"/>
              <a:t>New Directions: Boosted Jets &amp; Substructure</a:t>
            </a:r>
            <a:endParaRPr lang="en-GB" sz="3200" dirty="0"/>
          </a:p>
        </p:txBody>
      </p:sp>
      <p:pic>
        <p:nvPicPr>
          <p:cNvPr id="17" name="Espace réservé du contenu 4" descr="Screen Shot 2013-05-01 at 10.08.07 AM.png"/>
          <p:cNvPicPr>
            <a:picLocks noGrp="1" noChangeAspect="1"/>
          </p:cNvPicPr>
          <p:nvPr>
            <p:ph idx="1"/>
          </p:nvPr>
        </p:nvPicPr>
        <p:blipFill>
          <a:blip r:embed="rId3"/>
          <a:stretch>
            <a:fillRect/>
          </a:stretch>
        </p:blipFill>
        <p:spPr>
          <a:xfrm>
            <a:off x="4495800" y="3200400"/>
            <a:ext cx="4253133" cy="3044407"/>
          </a:xfrm>
        </p:spPr>
      </p:pic>
      <p:sp>
        <p:nvSpPr>
          <p:cNvPr id="18" name="ZoneTexte 17"/>
          <p:cNvSpPr txBox="1"/>
          <p:nvPr/>
        </p:nvSpPr>
        <p:spPr>
          <a:xfrm>
            <a:off x="304800" y="2895600"/>
            <a:ext cx="8610600" cy="400110"/>
          </a:xfrm>
          <a:prstGeom prst="rect">
            <a:avLst/>
          </a:prstGeom>
          <a:solidFill>
            <a:schemeClr val="accent3"/>
          </a:solidFill>
        </p:spPr>
        <p:txBody>
          <a:bodyPr wrap="square" rtlCol="0">
            <a:spAutoFit/>
          </a:bodyPr>
          <a:lstStyle/>
          <a:p>
            <a:r>
              <a:rPr lang="en-GB" dirty="0" smtClean="0">
                <a:solidFill>
                  <a:srgbClr val="0000FF"/>
                </a:solidFill>
              </a:rPr>
              <a:t>Example: Boosted top events with </a:t>
            </a:r>
            <a:r>
              <a:rPr lang="en-GB" dirty="0" err="1" smtClean="0">
                <a:solidFill>
                  <a:srgbClr val="0000FF"/>
                </a:solidFill>
              </a:rPr>
              <a:t>b</a:t>
            </a:r>
            <a:r>
              <a:rPr lang="en-GB" dirty="0" smtClean="0">
                <a:solidFill>
                  <a:srgbClr val="0000FF"/>
                </a:solidFill>
              </a:rPr>
              <a:t>-jet and two merged jets from the W</a:t>
            </a:r>
            <a:endParaRPr lang="en-GB" dirty="0">
              <a:solidFill>
                <a:srgbClr val="0000FF"/>
              </a:solidFill>
            </a:endParaRPr>
          </a:p>
        </p:txBody>
      </p:sp>
      <p:pic>
        <p:nvPicPr>
          <p:cNvPr id="19" name="Picture 8" descr="Picture 3256"/>
          <p:cNvPicPr>
            <a:picLocks noChangeAspect="1" noChangeArrowheads="1"/>
          </p:cNvPicPr>
          <p:nvPr/>
        </p:nvPicPr>
        <p:blipFill>
          <a:blip r:embed="rId4"/>
          <a:srcRect/>
          <a:stretch>
            <a:fillRect/>
          </a:stretch>
        </p:blipFill>
        <p:spPr bwMode="auto">
          <a:xfrm>
            <a:off x="239153" y="3276600"/>
            <a:ext cx="4028047" cy="2971800"/>
          </a:xfrm>
          <a:prstGeom prst="rect">
            <a:avLst/>
          </a:prstGeom>
          <a:noFill/>
          <a:ln w="9525">
            <a:noFill/>
            <a:miter lim="800000"/>
            <a:headEnd/>
            <a:tailEnd/>
          </a:ln>
        </p:spPr>
      </p:pic>
      <p:pic>
        <p:nvPicPr>
          <p:cNvPr id="13" name="Image 12" descr="Screen Shot 2013-05-10 at 1.09.58 PM.png"/>
          <p:cNvPicPr>
            <a:picLocks noChangeAspect="1"/>
          </p:cNvPicPr>
          <p:nvPr/>
        </p:nvPicPr>
        <p:blipFill>
          <a:blip r:embed="rId5"/>
          <a:stretch>
            <a:fillRect/>
          </a:stretch>
        </p:blipFill>
        <p:spPr>
          <a:xfrm>
            <a:off x="4061751" y="838200"/>
            <a:ext cx="5006049" cy="1143000"/>
          </a:xfrm>
          <a:prstGeom prst="rect">
            <a:avLst/>
          </a:prstGeom>
        </p:spPr>
      </p:pic>
      <p:sp>
        <p:nvSpPr>
          <p:cNvPr id="15" name="ZoneTexte 14"/>
          <p:cNvSpPr txBox="1"/>
          <p:nvPr/>
        </p:nvSpPr>
        <p:spPr>
          <a:xfrm>
            <a:off x="152400" y="1066800"/>
            <a:ext cx="3733800" cy="400110"/>
          </a:xfrm>
          <a:prstGeom prst="rect">
            <a:avLst/>
          </a:prstGeom>
          <a:solidFill>
            <a:schemeClr val="accent3"/>
          </a:solidFill>
        </p:spPr>
        <p:txBody>
          <a:bodyPr wrap="square" rtlCol="0">
            <a:spAutoFit/>
          </a:bodyPr>
          <a:lstStyle/>
          <a:p>
            <a:r>
              <a:rPr lang="en-GB" dirty="0" smtClean="0">
                <a:solidFill>
                  <a:srgbClr val="0000FF"/>
                </a:solidFill>
              </a:rPr>
              <a:t>Analyse boosted/merged jets</a:t>
            </a:r>
            <a:endParaRPr lang="en-GB" dirty="0">
              <a:solidFill>
                <a:srgbClr val="0000FF"/>
              </a:solidFill>
            </a:endParaRPr>
          </a:p>
        </p:txBody>
      </p:sp>
      <p:sp>
        <p:nvSpPr>
          <p:cNvPr id="14" name="ZoneTexte 13"/>
          <p:cNvSpPr txBox="1"/>
          <p:nvPr/>
        </p:nvSpPr>
        <p:spPr>
          <a:xfrm>
            <a:off x="2035889" y="1524000"/>
            <a:ext cx="1850311" cy="369332"/>
          </a:xfrm>
          <a:prstGeom prst="rect">
            <a:avLst/>
          </a:prstGeom>
          <a:solidFill>
            <a:schemeClr val="accent3"/>
          </a:solidFill>
        </p:spPr>
        <p:txBody>
          <a:bodyPr wrap="none" rtlCol="0">
            <a:spAutoFit/>
          </a:bodyPr>
          <a:lstStyle/>
          <a:p>
            <a:r>
              <a:rPr lang="en-GB" sz="1800" dirty="0" smtClean="0"/>
              <a:t>arXiv:0802.2470</a:t>
            </a:r>
            <a:endParaRPr lang="en-GB" sz="1800" dirty="0"/>
          </a:p>
        </p:txBody>
      </p:sp>
      <p:sp>
        <p:nvSpPr>
          <p:cNvPr id="11" name="ZoneTexte 10"/>
          <p:cNvSpPr txBox="1"/>
          <p:nvPr/>
        </p:nvSpPr>
        <p:spPr>
          <a:xfrm>
            <a:off x="434771" y="6400800"/>
            <a:ext cx="8252029" cy="400110"/>
          </a:xfrm>
          <a:prstGeom prst="rect">
            <a:avLst/>
          </a:prstGeom>
          <a:solidFill>
            <a:srgbClr val="FFFF00"/>
          </a:solidFill>
        </p:spPr>
        <p:txBody>
          <a:bodyPr wrap="none" rtlCol="0">
            <a:spAutoFit/>
          </a:bodyPr>
          <a:lstStyle/>
          <a:p>
            <a:r>
              <a:rPr lang="en-GB" dirty="0" smtClean="0">
                <a:solidFill>
                  <a:srgbClr val="0000FF"/>
                </a:solidFill>
              </a:rPr>
              <a:t>New techniques at LHC to study QCD and for searches for New Physics</a:t>
            </a:r>
            <a:endParaRPr lang="en-GB" dirty="0">
              <a:solidFill>
                <a:srgbClr val="0000FF"/>
              </a:solidFill>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txBox="1">
            <a:spLocks/>
          </p:cNvSpPr>
          <p:nvPr/>
        </p:nvSpPr>
        <p:spPr bwMode="auto">
          <a:xfrm>
            <a:off x="457200" y="2752725"/>
            <a:ext cx="8382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4000" b="1" kern="0" dirty="0" smtClean="0">
                <a:solidFill>
                  <a:srgbClr val="0000FF"/>
                </a:solidFill>
                <a:latin typeface="Arial"/>
                <a:ea typeface="ＭＳ Ｐゴシック" charset="-128"/>
                <a:cs typeface="ＭＳ Ｐゴシック" charset="-128"/>
              </a:rPr>
              <a:t>Backup</a:t>
            </a:r>
            <a:r>
              <a:rPr kumimoji="0" lang="en-GB" sz="4000" b="1" i="0" u="none" strike="noStrike" kern="0" cap="none" spc="0" normalizeH="0" noProof="0" dirty="0" smtClean="0">
                <a:ln>
                  <a:noFill/>
                </a:ln>
                <a:solidFill>
                  <a:srgbClr val="0000FF"/>
                </a:solidFill>
                <a:effectLst/>
                <a:uLnTx/>
                <a:uFillTx/>
                <a:latin typeface="Arial"/>
                <a:ea typeface="ＭＳ Ｐゴシック" charset="-128"/>
                <a:cs typeface="ＭＳ Ｐゴシック" charset="-128"/>
              </a:rPr>
              <a:t> </a:t>
            </a:r>
            <a:endParaRPr kumimoji="0" lang="en-GB" sz="4000" b="1" i="0" u="none" strike="noStrike" kern="0" cap="none" spc="0" normalizeH="0" baseline="0" noProof="0" dirty="0">
              <a:ln>
                <a:noFill/>
              </a:ln>
              <a:solidFill>
                <a:srgbClr val="0000FF"/>
              </a:solidFill>
              <a:effectLst/>
              <a:uLnTx/>
              <a:uFillTx/>
              <a:latin typeface="Georgia"/>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descr="Screen Shot 2014-12-14 at 9.02.40 PM.png"/>
          <p:cNvPicPr>
            <a:picLocks noChangeAspect="1"/>
          </p:cNvPicPr>
          <p:nvPr/>
        </p:nvPicPr>
        <p:blipFill>
          <a:blip r:embed="rId2"/>
          <a:stretch>
            <a:fillRect/>
          </a:stretch>
        </p:blipFill>
        <p:spPr>
          <a:xfrm>
            <a:off x="0" y="795251"/>
            <a:ext cx="9144000" cy="6062749"/>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descr="Screen Shot 2014-09-13 at 4.46.12 PM.png"/>
          <p:cNvPicPr>
            <a:picLocks noChangeAspect="1"/>
          </p:cNvPicPr>
          <p:nvPr/>
        </p:nvPicPr>
        <p:blipFill>
          <a:blip r:embed="rId2"/>
          <a:stretch>
            <a:fillRect/>
          </a:stretch>
        </p:blipFill>
        <p:spPr>
          <a:xfrm>
            <a:off x="0" y="1072166"/>
            <a:ext cx="9144000" cy="5709634"/>
          </a:xfrm>
          <a:prstGeom prst="rect">
            <a:avLst/>
          </a:prstGeom>
        </p:spPr>
      </p:pic>
      <p:sp>
        <p:nvSpPr>
          <p:cNvPr id="3" name="Titre 1"/>
          <p:cNvSpPr txBox="1">
            <a:spLocks/>
          </p:cNvSpPr>
          <p:nvPr/>
        </p:nvSpPr>
        <p:spPr bwMode="auto">
          <a:xfrm>
            <a:off x="914400" y="-142875"/>
            <a:ext cx="7239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4000" b="1" kern="0" dirty="0" smtClean="0">
                <a:solidFill>
                  <a:srgbClr val="0000FF"/>
                </a:solidFill>
                <a:latin typeface="Arial"/>
                <a:ea typeface="ＭＳ Ｐゴシック" charset="-128"/>
                <a:cs typeface="ＭＳ Ｐゴシック" charset="-128"/>
              </a:rPr>
              <a:t>LHC 2015</a:t>
            </a:r>
            <a:endParaRPr kumimoji="0" lang="en-GB" sz="4000" b="1" i="0" u="none" strike="noStrike" kern="0" cap="none" spc="0" normalizeH="0" baseline="0" noProof="0" dirty="0">
              <a:ln>
                <a:noFill/>
              </a:ln>
              <a:solidFill>
                <a:srgbClr val="0000FF"/>
              </a:solidFill>
              <a:effectLst/>
              <a:uLnTx/>
              <a:uFillTx/>
              <a:latin typeface="Georgia"/>
              <a:ea typeface="ＭＳ Ｐゴシック" charset="-128"/>
              <a:cs typeface="ＭＳ Ｐゴシック" charset="-128"/>
            </a:endParaRPr>
          </a:p>
        </p:txBody>
      </p:sp>
      <p:sp>
        <p:nvSpPr>
          <p:cNvPr id="4" name="ZoneTexte 3"/>
          <p:cNvSpPr txBox="1"/>
          <p:nvPr/>
        </p:nvSpPr>
        <p:spPr>
          <a:xfrm>
            <a:off x="5486400" y="6172200"/>
            <a:ext cx="2901881" cy="400110"/>
          </a:xfrm>
          <a:prstGeom prst="rect">
            <a:avLst/>
          </a:prstGeom>
          <a:noFill/>
        </p:spPr>
        <p:txBody>
          <a:bodyPr wrap="none" rtlCol="0">
            <a:spAutoFit/>
          </a:bodyPr>
          <a:lstStyle/>
          <a:p>
            <a:r>
              <a:rPr lang="en-GB" dirty="0" smtClean="0"/>
              <a:t>F. Zimmerman, 12/9/14</a:t>
            </a:r>
            <a:endParaRPr lang="en-GB"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txBox="1">
            <a:spLocks/>
          </p:cNvSpPr>
          <p:nvPr/>
        </p:nvSpPr>
        <p:spPr bwMode="auto">
          <a:xfrm>
            <a:off x="457200" y="-142875"/>
            <a:ext cx="8382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0" cap="none" spc="0" normalizeH="0" baseline="0" noProof="0" dirty="0" smtClean="0">
                <a:ln>
                  <a:noFill/>
                </a:ln>
                <a:solidFill>
                  <a:srgbClr val="0000FF"/>
                </a:solidFill>
                <a:effectLst/>
                <a:uLnTx/>
                <a:uFillTx/>
                <a:latin typeface="Arial"/>
                <a:ea typeface="ＭＳ Ｐゴシック" charset="-128"/>
                <a:cs typeface="ＭＳ Ｐゴシック" charset="-128"/>
              </a:rPr>
              <a:t>Higgs</a:t>
            </a:r>
            <a:r>
              <a:rPr kumimoji="0" lang="en-GB" sz="4000" b="1" i="0" u="none" strike="noStrike" kern="0" cap="none" spc="0" normalizeH="0" noProof="0" dirty="0" smtClean="0">
                <a:ln>
                  <a:noFill/>
                </a:ln>
                <a:solidFill>
                  <a:srgbClr val="0000FF"/>
                </a:solidFill>
                <a:effectLst/>
                <a:uLnTx/>
                <a:uFillTx/>
                <a:latin typeface="Arial"/>
                <a:ea typeface="ＭＳ Ｐゴシック" charset="-128"/>
                <a:cs typeface="ＭＳ Ｐゴシック" charset="-128"/>
              </a:rPr>
              <a:t> Cross </a:t>
            </a:r>
            <a:r>
              <a:rPr lang="en-GB" sz="4000" b="1" kern="0" dirty="0" smtClean="0">
                <a:solidFill>
                  <a:srgbClr val="0000FF"/>
                </a:solidFill>
                <a:latin typeface="Arial"/>
                <a:ea typeface="ＭＳ Ｐゴシック" charset="-128"/>
                <a:cs typeface="ＭＳ Ｐゴシック" charset="-128"/>
              </a:rPr>
              <a:t>S</a:t>
            </a:r>
            <a:r>
              <a:rPr kumimoji="0" lang="en-GB" sz="4000" b="1" i="0" u="none" strike="noStrike" kern="0" cap="none" spc="0" normalizeH="0" noProof="0" dirty="0" err="1" smtClean="0">
                <a:ln>
                  <a:noFill/>
                </a:ln>
                <a:solidFill>
                  <a:srgbClr val="0000FF"/>
                </a:solidFill>
                <a:effectLst/>
                <a:uLnTx/>
                <a:uFillTx/>
                <a:latin typeface="Arial"/>
                <a:ea typeface="ＭＳ Ｐゴシック" charset="-128"/>
                <a:cs typeface="ＭＳ Ｐゴシック" charset="-128"/>
              </a:rPr>
              <a:t>ections</a:t>
            </a:r>
            <a:r>
              <a:rPr kumimoji="0" lang="en-GB" sz="4000" b="1" i="0" u="none" strike="noStrike" kern="0" cap="none" spc="0" normalizeH="0" noProof="0" dirty="0" smtClean="0">
                <a:ln>
                  <a:noFill/>
                </a:ln>
                <a:solidFill>
                  <a:srgbClr val="0000FF"/>
                </a:solidFill>
                <a:effectLst/>
                <a:uLnTx/>
                <a:uFillTx/>
                <a:latin typeface="Arial"/>
                <a:ea typeface="ＭＳ Ｐゴシック" charset="-128"/>
                <a:cs typeface="ＭＳ Ｐゴシック" charset="-128"/>
              </a:rPr>
              <a:t> @ 14 </a:t>
            </a:r>
            <a:r>
              <a:rPr kumimoji="0" lang="en-GB" sz="4000" b="1" i="0" u="none" strike="noStrike" kern="0" cap="none" spc="0" normalizeH="0" noProof="0" dirty="0" err="1" smtClean="0">
                <a:ln>
                  <a:noFill/>
                </a:ln>
                <a:solidFill>
                  <a:srgbClr val="0000FF"/>
                </a:solidFill>
                <a:effectLst/>
                <a:uLnTx/>
                <a:uFillTx/>
                <a:latin typeface="Arial"/>
                <a:ea typeface="ＭＳ Ｐゴシック" charset="-128"/>
                <a:cs typeface="ＭＳ Ｐゴシック" charset="-128"/>
              </a:rPr>
              <a:t>TeV</a:t>
            </a:r>
            <a:r>
              <a:rPr kumimoji="0" lang="en-GB" sz="4000" b="1" i="0" u="none" strike="noStrike" kern="0" cap="none" spc="0" normalizeH="0" noProof="0" dirty="0" smtClean="0">
                <a:ln>
                  <a:noFill/>
                </a:ln>
                <a:solidFill>
                  <a:srgbClr val="0000FF"/>
                </a:solidFill>
                <a:effectLst/>
                <a:uLnTx/>
                <a:uFillTx/>
                <a:latin typeface="Arial"/>
                <a:ea typeface="ＭＳ Ｐゴシック" charset="-128"/>
                <a:cs typeface="ＭＳ Ｐゴシック" charset="-128"/>
              </a:rPr>
              <a:t> </a:t>
            </a:r>
            <a:endParaRPr kumimoji="0" lang="en-GB" sz="4000" b="1" i="0" u="none" strike="noStrike" kern="0" cap="none" spc="0" normalizeH="0" baseline="0" noProof="0" dirty="0">
              <a:ln>
                <a:noFill/>
              </a:ln>
              <a:solidFill>
                <a:srgbClr val="0000FF"/>
              </a:solidFill>
              <a:effectLst/>
              <a:uLnTx/>
              <a:uFillTx/>
              <a:latin typeface="Georgia"/>
              <a:ea typeface="ＭＳ Ｐゴシック" charset="-128"/>
              <a:cs typeface="ＭＳ Ｐゴシック" charset="-128"/>
            </a:endParaRPr>
          </a:p>
        </p:txBody>
      </p:sp>
      <p:pic>
        <p:nvPicPr>
          <p:cNvPr id="3" name="Image 2" descr="Screen Shot 2014-09-13 at 5.54.28 PM.png"/>
          <p:cNvPicPr>
            <a:picLocks noChangeAspect="1"/>
          </p:cNvPicPr>
          <p:nvPr/>
        </p:nvPicPr>
        <p:blipFill>
          <a:blip r:embed="rId2"/>
          <a:stretch>
            <a:fillRect/>
          </a:stretch>
        </p:blipFill>
        <p:spPr>
          <a:xfrm>
            <a:off x="838200" y="1879344"/>
            <a:ext cx="6972784" cy="3683256"/>
          </a:xfrm>
          <a:prstGeom prst="rect">
            <a:avLst/>
          </a:prstGeom>
        </p:spPr>
      </p:pic>
      <p:sp>
        <p:nvSpPr>
          <p:cNvPr id="5" name="ZoneTexte 4"/>
          <p:cNvSpPr txBox="1"/>
          <p:nvPr/>
        </p:nvSpPr>
        <p:spPr>
          <a:xfrm>
            <a:off x="381000" y="1219200"/>
            <a:ext cx="8763000" cy="400110"/>
          </a:xfrm>
          <a:prstGeom prst="rect">
            <a:avLst/>
          </a:prstGeom>
          <a:solidFill>
            <a:schemeClr val="accent3"/>
          </a:solidFill>
        </p:spPr>
        <p:txBody>
          <a:bodyPr wrap="square" rtlCol="0">
            <a:spAutoFit/>
          </a:bodyPr>
          <a:lstStyle/>
          <a:p>
            <a:r>
              <a:rPr lang="en-GB" dirty="0" smtClean="0">
                <a:solidFill>
                  <a:srgbClr val="FF0000"/>
                </a:solidFill>
              </a:rPr>
              <a:t>With 100 fb</a:t>
            </a:r>
            <a:r>
              <a:rPr lang="en-GB" baseline="30000" dirty="0" smtClean="0">
                <a:solidFill>
                  <a:srgbClr val="FF0000"/>
                </a:solidFill>
              </a:rPr>
              <a:t>-1</a:t>
            </a:r>
            <a:r>
              <a:rPr lang="en-GB" dirty="0" smtClean="0">
                <a:solidFill>
                  <a:srgbClr val="FF0000"/>
                </a:solidFill>
              </a:rPr>
              <a:t>  approx 10 </a:t>
            </a:r>
            <a:r>
              <a:rPr lang="en-GB" dirty="0" err="1" smtClean="0">
                <a:solidFill>
                  <a:srgbClr val="FF0000"/>
                </a:solidFill>
              </a:rPr>
              <a:t>x</a:t>
            </a:r>
            <a:r>
              <a:rPr lang="en-GB" dirty="0" smtClean="0">
                <a:solidFill>
                  <a:srgbClr val="FF0000"/>
                </a:solidFill>
              </a:rPr>
              <a:t> more signal (8 </a:t>
            </a:r>
            <a:r>
              <a:rPr lang="en-GB" dirty="0" err="1" smtClean="0">
                <a:solidFill>
                  <a:srgbClr val="FF0000"/>
                </a:solidFill>
              </a:rPr>
              <a:t>x</a:t>
            </a:r>
            <a:r>
              <a:rPr lang="en-GB" dirty="0" smtClean="0">
                <a:solidFill>
                  <a:srgbClr val="FF0000"/>
                </a:solidFill>
              </a:rPr>
              <a:t> more background) than run-I</a:t>
            </a:r>
            <a:endParaRPr lang="en-GB" dirty="0">
              <a:solidFill>
                <a:srgbClr val="FF0000"/>
              </a:solidFill>
            </a:endParaRPr>
          </a:p>
        </p:txBody>
      </p:sp>
      <p:sp>
        <p:nvSpPr>
          <p:cNvPr id="6" name="ZoneTexte 5"/>
          <p:cNvSpPr txBox="1"/>
          <p:nvPr/>
        </p:nvSpPr>
        <p:spPr>
          <a:xfrm>
            <a:off x="1066800" y="6096000"/>
            <a:ext cx="3420603" cy="400110"/>
          </a:xfrm>
          <a:prstGeom prst="rect">
            <a:avLst/>
          </a:prstGeom>
          <a:solidFill>
            <a:schemeClr val="accent3"/>
          </a:solidFill>
        </p:spPr>
        <p:txBody>
          <a:bodyPr wrap="none" rtlCol="0">
            <a:spAutoFit/>
          </a:bodyPr>
          <a:lstStyle/>
          <a:p>
            <a:r>
              <a:rPr lang="en-GB" dirty="0" err="1" smtClean="0">
                <a:solidFill>
                  <a:srgbClr val="FF0000"/>
                </a:solidFill>
              </a:rPr>
              <a:t>ttH</a:t>
            </a:r>
            <a:r>
              <a:rPr lang="en-GB" dirty="0" smtClean="0">
                <a:solidFill>
                  <a:srgbClr val="FF0000"/>
                </a:solidFill>
              </a:rPr>
              <a:t>  approx 20 </a:t>
            </a:r>
            <a:r>
              <a:rPr lang="en-GB" dirty="0" err="1" smtClean="0">
                <a:solidFill>
                  <a:srgbClr val="FF0000"/>
                </a:solidFill>
              </a:rPr>
              <a:t>x</a:t>
            </a:r>
            <a:r>
              <a:rPr lang="en-GB" dirty="0" smtClean="0">
                <a:solidFill>
                  <a:srgbClr val="FF0000"/>
                </a:solidFill>
              </a:rPr>
              <a:t> more signal</a:t>
            </a:r>
            <a:endParaRPr lang="en-GB" dirty="0">
              <a:solidFill>
                <a:srgbClr val="FF0000"/>
              </a:solidFil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5" name="AutoShape 6"/>
          <p:cNvSpPr>
            <a:spLocks noChangeAspect="1" noChangeArrowheads="1"/>
          </p:cNvSpPr>
          <p:nvPr/>
        </p:nvSpPr>
        <p:spPr bwMode="auto">
          <a:xfrm>
            <a:off x="2570285" y="2362200"/>
            <a:ext cx="155331" cy="312738"/>
          </a:xfrm>
          <a:prstGeom prst="downArrow">
            <a:avLst>
              <a:gd name="adj1" fmla="val 50000"/>
              <a:gd name="adj2" fmla="val 46462"/>
            </a:avLst>
          </a:prstGeom>
          <a:solidFill>
            <a:schemeClr val="tx2"/>
          </a:solidFill>
          <a:ln w="9525">
            <a:solidFill>
              <a:schemeClr val="tx1"/>
            </a:solidFill>
            <a:miter lim="800000"/>
            <a:headEnd/>
            <a:tailEnd/>
          </a:ln>
        </p:spPr>
        <p:txBody>
          <a:bodyPr wrap="none" anchor="ctr">
            <a:prstTxWarp prst="textNoShape">
              <a:avLst/>
            </a:prstTxWarp>
          </a:bodyPr>
          <a:lstStyle/>
          <a:p>
            <a:endParaRPr lang="en-NZ"/>
          </a:p>
        </p:txBody>
      </p:sp>
      <p:sp>
        <p:nvSpPr>
          <p:cNvPr id="100357" name="Text Box 19"/>
          <p:cNvSpPr txBox="1">
            <a:spLocks noChangeArrowheads="1"/>
          </p:cNvSpPr>
          <p:nvPr/>
        </p:nvSpPr>
        <p:spPr bwMode="auto">
          <a:xfrm>
            <a:off x="633046" y="381000"/>
            <a:ext cx="984738" cy="400050"/>
          </a:xfrm>
          <a:prstGeom prst="rect">
            <a:avLst/>
          </a:prstGeom>
          <a:noFill/>
          <a:ln w="47625">
            <a:noFill/>
            <a:miter lim="800000"/>
            <a:headEnd/>
            <a:tailEnd/>
          </a:ln>
        </p:spPr>
        <p:txBody>
          <a:bodyPr>
            <a:prstTxWarp prst="textNoShape">
              <a:avLst/>
            </a:prstTxWarp>
            <a:spAutoFit/>
          </a:bodyPr>
          <a:lstStyle/>
          <a:p>
            <a:pPr>
              <a:spcBef>
                <a:spcPct val="50000"/>
              </a:spcBef>
            </a:pPr>
            <a:endParaRPr lang="en-US"/>
          </a:p>
        </p:txBody>
      </p:sp>
      <p:pic>
        <p:nvPicPr>
          <p:cNvPr id="100360" name="Picture 8" descr="ed1"/>
          <p:cNvPicPr>
            <a:picLocks noChangeAspect="1" noChangeArrowheads="1"/>
          </p:cNvPicPr>
          <p:nvPr/>
        </p:nvPicPr>
        <p:blipFill>
          <a:blip r:embed="rId3"/>
          <a:srcRect/>
          <a:stretch>
            <a:fillRect/>
          </a:stretch>
        </p:blipFill>
        <p:spPr bwMode="auto">
          <a:xfrm>
            <a:off x="152400" y="914400"/>
            <a:ext cx="2590800" cy="2243138"/>
          </a:xfrm>
          <a:prstGeom prst="rect">
            <a:avLst/>
          </a:prstGeom>
          <a:noFill/>
          <a:ln w="9525">
            <a:noFill/>
            <a:miter lim="800000"/>
            <a:headEnd/>
            <a:tailEnd/>
          </a:ln>
        </p:spPr>
      </p:pic>
      <p:sp>
        <p:nvSpPr>
          <p:cNvPr id="100362" name="ZoneTexte 17"/>
          <p:cNvSpPr txBox="1">
            <a:spLocks noChangeArrowheads="1"/>
          </p:cNvSpPr>
          <p:nvPr/>
        </p:nvSpPr>
        <p:spPr bwMode="auto">
          <a:xfrm>
            <a:off x="2743200" y="1066801"/>
            <a:ext cx="2473792" cy="430887"/>
          </a:xfrm>
          <a:prstGeom prst="rect">
            <a:avLst/>
          </a:prstGeom>
          <a:noFill/>
          <a:ln w="9525">
            <a:noFill/>
            <a:miter lim="800000"/>
            <a:headEnd/>
            <a:tailEnd/>
          </a:ln>
        </p:spPr>
        <p:txBody>
          <a:bodyPr wrap="none">
            <a:prstTxWarp prst="textNoShape">
              <a:avLst/>
            </a:prstTxWarp>
            <a:spAutoFit/>
          </a:bodyPr>
          <a:lstStyle/>
          <a:p>
            <a:r>
              <a:rPr lang="fr-FR" sz="2200">
                <a:solidFill>
                  <a:srgbClr val="FF0000"/>
                </a:solidFill>
                <a:latin typeface="Arial" charset="0"/>
              </a:rPr>
              <a:t>Extra Dimensions!</a:t>
            </a:r>
          </a:p>
        </p:txBody>
      </p:sp>
      <p:sp>
        <p:nvSpPr>
          <p:cNvPr id="22" name="ZoneTexte 21"/>
          <p:cNvSpPr txBox="1"/>
          <p:nvPr/>
        </p:nvSpPr>
        <p:spPr>
          <a:xfrm>
            <a:off x="-17585" y="3581400"/>
            <a:ext cx="3072100" cy="2308324"/>
          </a:xfrm>
          <a:prstGeom prst="rect">
            <a:avLst/>
          </a:prstGeom>
          <a:solidFill>
            <a:schemeClr val="accent3"/>
          </a:solidFill>
        </p:spPr>
        <p:txBody>
          <a:bodyPr wrap="none">
            <a:prstTxWarp prst="textNoShape">
              <a:avLst/>
            </a:prstTxWarp>
            <a:spAutoFit/>
          </a:bodyPr>
          <a:lstStyle/>
          <a:p>
            <a:pPr>
              <a:defRPr/>
            </a:pPr>
            <a:r>
              <a:rPr lang="en-GB" sz="1800" dirty="0" smtClean="0">
                <a:solidFill>
                  <a:srgbClr val="FF0000"/>
                </a:solidFill>
                <a:latin typeface="Arial"/>
              </a:rPr>
              <a:t>Look for the decay </a:t>
            </a:r>
            <a:r>
              <a:rPr lang="en-GB" sz="1800" dirty="0" err="1" smtClean="0">
                <a:solidFill>
                  <a:srgbClr val="FF0000"/>
                </a:solidFill>
                <a:latin typeface="Arial"/>
              </a:rPr>
              <a:t>producs</a:t>
            </a:r>
            <a:r>
              <a:rPr lang="en-GB" sz="1800" dirty="0" smtClean="0">
                <a:solidFill>
                  <a:srgbClr val="FF0000"/>
                </a:solidFill>
                <a:latin typeface="Arial"/>
              </a:rPr>
              <a:t> </a:t>
            </a:r>
          </a:p>
          <a:p>
            <a:pPr>
              <a:defRPr/>
            </a:pPr>
            <a:r>
              <a:rPr lang="en-GB" sz="1800" dirty="0" smtClean="0">
                <a:solidFill>
                  <a:srgbClr val="FF0000"/>
                </a:solidFill>
                <a:latin typeface="Arial"/>
              </a:rPr>
              <a:t>of an evaporating black hole </a:t>
            </a:r>
          </a:p>
          <a:p>
            <a:pPr>
              <a:defRPr/>
            </a:pPr>
            <a:endParaRPr lang="en-GB" sz="1800" dirty="0" smtClean="0">
              <a:latin typeface="Arial"/>
              <a:ea typeface="Wingdings" charset="2"/>
              <a:cs typeface="Wingdings" charset="2"/>
            </a:endParaRPr>
          </a:p>
          <a:p>
            <a:pPr>
              <a:defRPr/>
            </a:pPr>
            <a:r>
              <a:rPr lang="en-GB" sz="1800" dirty="0" err="1" smtClean="0">
                <a:latin typeface="Arial"/>
                <a:ea typeface="Wingdings" charset="2"/>
                <a:cs typeface="Wingdings" charset="2"/>
              </a:rPr>
              <a:t></a:t>
            </a:r>
            <a:r>
              <a:rPr lang="en-GB" sz="1800" dirty="0" err="1" smtClean="0">
                <a:solidFill>
                  <a:srgbClr val="0000FF"/>
                </a:solidFill>
                <a:latin typeface="Arial"/>
              </a:rPr>
              <a:t>Define</a:t>
            </a:r>
            <a:r>
              <a:rPr lang="en-GB" sz="1800" dirty="0" smtClean="0">
                <a:solidFill>
                  <a:srgbClr val="0000FF"/>
                </a:solidFill>
                <a:latin typeface="Arial"/>
              </a:rPr>
              <a:t> S</a:t>
            </a:r>
            <a:r>
              <a:rPr lang="en-GB" sz="1800" baseline="-25000" dirty="0" smtClean="0">
                <a:solidFill>
                  <a:srgbClr val="0000FF"/>
                </a:solidFill>
                <a:latin typeface="Arial"/>
              </a:rPr>
              <a:t>T</a:t>
            </a:r>
            <a:r>
              <a:rPr lang="en-GB" sz="1800" dirty="0" smtClean="0">
                <a:solidFill>
                  <a:srgbClr val="0000FF"/>
                </a:solidFill>
                <a:latin typeface="Arial"/>
              </a:rPr>
              <a:t> to be the scalar </a:t>
            </a:r>
          </a:p>
          <a:p>
            <a:pPr>
              <a:defRPr/>
            </a:pPr>
            <a:r>
              <a:rPr lang="en-GB" sz="1800" dirty="0" smtClean="0">
                <a:solidFill>
                  <a:srgbClr val="0000FF"/>
                </a:solidFill>
                <a:latin typeface="Arial"/>
              </a:rPr>
              <a:t> sum of all high </a:t>
            </a:r>
            <a:r>
              <a:rPr lang="en-GB" sz="1800" dirty="0" err="1" smtClean="0">
                <a:solidFill>
                  <a:srgbClr val="0000FF"/>
                </a:solidFill>
                <a:latin typeface="Arial"/>
              </a:rPr>
              <a:t>p</a:t>
            </a:r>
            <a:r>
              <a:rPr lang="en-GB" sz="1800" baseline="-25000" dirty="0" err="1" smtClean="0">
                <a:solidFill>
                  <a:srgbClr val="0000FF"/>
                </a:solidFill>
                <a:latin typeface="Arial"/>
              </a:rPr>
              <a:t>T</a:t>
            </a:r>
            <a:r>
              <a:rPr lang="en-GB" sz="1800" dirty="0" smtClean="0">
                <a:solidFill>
                  <a:srgbClr val="0000FF"/>
                </a:solidFill>
                <a:latin typeface="Arial"/>
              </a:rPr>
              <a:t> objects </a:t>
            </a:r>
          </a:p>
          <a:p>
            <a:pPr>
              <a:defRPr/>
            </a:pPr>
            <a:r>
              <a:rPr lang="en-GB" sz="1800" dirty="0" smtClean="0">
                <a:solidFill>
                  <a:srgbClr val="0000FF"/>
                </a:solidFill>
                <a:latin typeface="Arial"/>
              </a:rPr>
              <a:t> found in the event</a:t>
            </a:r>
          </a:p>
          <a:p>
            <a:pPr>
              <a:defRPr/>
            </a:pPr>
            <a:r>
              <a:rPr lang="en-GB" sz="1800" dirty="0" err="1" smtClean="0">
                <a:solidFill>
                  <a:srgbClr val="0000FF"/>
                </a:solidFill>
                <a:latin typeface="Arial"/>
                <a:ea typeface="Wingdings" charset="2"/>
                <a:cs typeface="Wingdings" charset="2"/>
              </a:rPr>
              <a:t></a:t>
            </a:r>
            <a:r>
              <a:rPr lang="en-GB" sz="1800" dirty="0" err="1" smtClean="0">
                <a:solidFill>
                  <a:srgbClr val="0000FF"/>
                </a:solidFill>
                <a:latin typeface="Arial"/>
              </a:rPr>
              <a:t>Look</a:t>
            </a:r>
            <a:r>
              <a:rPr lang="en-GB" sz="1800" dirty="0" smtClean="0">
                <a:solidFill>
                  <a:srgbClr val="0000FF"/>
                </a:solidFill>
                <a:latin typeface="Arial"/>
              </a:rPr>
              <a:t> for deviations </a:t>
            </a:r>
          </a:p>
          <a:p>
            <a:pPr>
              <a:defRPr/>
            </a:pPr>
            <a:r>
              <a:rPr lang="en-GB" sz="1800" dirty="0" smtClean="0">
                <a:solidFill>
                  <a:srgbClr val="0000FF"/>
                </a:solidFill>
                <a:latin typeface="Arial"/>
              </a:rPr>
              <a:t>  at high S</a:t>
            </a:r>
            <a:r>
              <a:rPr lang="en-GB" sz="1800" baseline="-25000" dirty="0" smtClean="0">
                <a:solidFill>
                  <a:srgbClr val="0000FF"/>
                </a:solidFill>
                <a:latin typeface="Arial"/>
              </a:rPr>
              <a:t>T</a:t>
            </a:r>
            <a:endParaRPr lang="en-GB" sz="1800" baseline="-25000" dirty="0">
              <a:solidFill>
                <a:srgbClr val="0000FF"/>
              </a:solidFill>
              <a:latin typeface="Arial"/>
            </a:endParaRPr>
          </a:p>
        </p:txBody>
      </p:sp>
      <p:sp>
        <p:nvSpPr>
          <p:cNvPr id="100367" name="ZoneTexte 22"/>
          <p:cNvSpPr txBox="1">
            <a:spLocks noChangeArrowheads="1"/>
          </p:cNvSpPr>
          <p:nvPr/>
        </p:nvSpPr>
        <p:spPr bwMode="auto">
          <a:xfrm>
            <a:off x="3032130" y="1676400"/>
            <a:ext cx="1768470" cy="769441"/>
          </a:xfrm>
          <a:prstGeom prst="rect">
            <a:avLst/>
          </a:prstGeom>
          <a:noFill/>
          <a:ln w="9525">
            <a:noFill/>
            <a:miter lim="800000"/>
            <a:headEnd/>
            <a:tailEnd/>
          </a:ln>
        </p:spPr>
        <p:txBody>
          <a:bodyPr wrap="none">
            <a:prstTxWarp prst="textNoShape">
              <a:avLst/>
            </a:prstTxWarp>
            <a:spAutoFit/>
          </a:bodyPr>
          <a:lstStyle/>
          <a:p>
            <a:r>
              <a:rPr lang="fr-FR" sz="2200" dirty="0">
                <a:solidFill>
                  <a:srgbClr val="FF0000"/>
                </a:solidFill>
                <a:latin typeface="Arial" charset="0"/>
              </a:rPr>
              <a:t>Planck </a:t>
            </a:r>
            <a:r>
              <a:rPr lang="fr-FR" sz="2200" dirty="0" err="1">
                <a:solidFill>
                  <a:srgbClr val="FF0000"/>
                </a:solidFill>
                <a:latin typeface="Arial" charset="0"/>
              </a:rPr>
              <a:t>scale</a:t>
            </a:r>
            <a:r>
              <a:rPr lang="fr-FR" sz="2200" dirty="0" smtClean="0">
                <a:solidFill>
                  <a:srgbClr val="FF0000"/>
                </a:solidFill>
                <a:latin typeface="Arial" charset="0"/>
              </a:rPr>
              <a:t> </a:t>
            </a:r>
          </a:p>
          <a:p>
            <a:r>
              <a:rPr lang="fr-FR" sz="2200" dirty="0" smtClean="0">
                <a:solidFill>
                  <a:srgbClr val="FF0000"/>
                </a:solidFill>
                <a:latin typeface="Arial" charset="0"/>
              </a:rPr>
              <a:t>a </a:t>
            </a:r>
            <a:r>
              <a:rPr lang="fr-FR" sz="2200" dirty="0">
                <a:solidFill>
                  <a:srgbClr val="FF0000"/>
                </a:solidFill>
                <a:latin typeface="Arial" charset="0"/>
              </a:rPr>
              <a:t>few </a:t>
            </a:r>
            <a:r>
              <a:rPr lang="fr-FR" sz="2200" dirty="0" err="1">
                <a:solidFill>
                  <a:srgbClr val="FF0000"/>
                </a:solidFill>
                <a:latin typeface="Arial" charset="0"/>
              </a:rPr>
              <a:t>TeV</a:t>
            </a:r>
            <a:r>
              <a:rPr lang="fr-FR" sz="2200" dirty="0">
                <a:solidFill>
                  <a:srgbClr val="FF0000"/>
                </a:solidFill>
                <a:latin typeface="Arial" charset="0"/>
              </a:rPr>
              <a:t>? </a:t>
            </a:r>
          </a:p>
        </p:txBody>
      </p:sp>
      <p:sp>
        <p:nvSpPr>
          <p:cNvPr id="24" name="ZoneTexte 23"/>
          <p:cNvSpPr txBox="1"/>
          <p:nvPr/>
        </p:nvSpPr>
        <p:spPr>
          <a:xfrm>
            <a:off x="76200" y="6324600"/>
            <a:ext cx="9098364" cy="400110"/>
          </a:xfrm>
          <a:prstGeom prst="rect">
            <a:avLst/>
          </a:prstGeom>
          <a:solidFill>
            <a:schemeClr val="accent5"/>
          </a:solidFill>
        </p:spPr>
        <p:txBody>
          <a:bodyPr wrap="none">
            <a:prstTxWarp prst="textNoShape">
              <a:avLst/>
            </a:prstTxWarp>
            <a:spAutoFit/>
          </a:bodyPr>
          <a:lstStyle/>
          <a:p>
            <a:pPr>
              <a:defRPr/>
            </a:pPr>
            <a:r>
              <a:rPr lang="fr-FR" dirty="0">
                <a:solidFill>
                  <a:srgbClr val="FF0000"/>
                </a:solidFill>
                <a:latin typeface="Arial"/>
              </a:rPr>
              <a:t>Black </a:t>
            </a:r>
            <a:r>
              <a:rPr lang="fr-FR" dirty="0" err="1">
                <a:solidFill>
                  <a:srgbClr val="FF0000"/>
                </a:solidFill>
                <a:latin typeface="Arial"/>
              </a:rPr>
              <a:t>hole</a:t>
            </a:r>
            <a:r>
              <a:rPr lang="fr-FR" dirty="0">
                <a:solidFill>
                  <a:srgbClr val="FF0000"/>
                </a:solidFill>
                <a:latin typeface="Arial"/>
              </a:rPr>
              <a:t> masses </a:t>
            </a:r>
            <a:r>
              <a:rPr lang="fr-FR" dirty="0" err="1">
                <a:solidFill>
                  <a:srgbClr val="FF0000"/>
                </a:solidFill>
                <a:latin typeface="Arial"/>
              </a:rPr>
              <a:t>excluded</a:t>
            </a:r>
            <a:r>
              <a:rPr lang="fr-FR" dirty="0">
                <a:solidFill>
                  <a:srgbClr val="FF0000"/>
                </a:solidFill>
                <a:latin typeface="Arial"/>
              </a:rPr>
              <a:t> in </a:t>
            </a:r>
            <a:r>
              <a:rPr lang="fr-FR" dirty="0" smtClean="0">
                <a:solidFill>
                  <a:srgbClr val="FF0000"/>
                </a:solidFill>
                <a:latin typeface="Arial"/>
              </a:rPr>
              <a:t>range </a:t>
            </a:r>
            <a:r>
              <a:rPr lang="fr-FR" dirty="0" err="1" smtClean="0">
                <a:solidFill>
                  <a:srgbClr val="FF0000"/>
                </a:solidFill>
                <a:latin typeface="Arial"/>
              </a:rPr>
              <a:t>below</a:t>
            </a:r>
            <a:r>
              <a:rPr lang="fr-FR" dirty="0" smtClean="0">
                <a:solidFill>
                  <a:srgbClr val="FF0000"/>
                </a:solidFill>
                <a:latin typeface="Arial"/>
              </a:rPr>
              <a:t> ~5 </a:t>
            </a:r>
            <a:r>
              <a:rPr lang="fr-FR" dirty="0" err="1">
                <a:solidFill>
                  <a:srgbClr val="FF0000"/>
                </a:solidFill>
                <a:latin typeface="Arial"/>
              </a:rPr>
              <a:t>TeV</a:t>
            </a:r>
            <a:r>
              <a:rPr lang="fr-FR" dirty="0">
                <a:solidFill>
                  <a:srgbClr val="FF0000"/>
                </a:solidFill>
                <a:latin typeface="Arial"/>
              </a:rPr>
              <a:t> </a:t>
            </a:r>
            <a:r>
              <a:rPr lang="fr-FR" dirty="0" err="1">
                <a:solidFill>
                  <a:srgbClr val="FF0000"/>
                </a:solidFill>
                <a:latin typeface="Arial"/>
              </a:rPr>
              <a:t>depending</a:t>
            </a:r>
            <a:r>
              <a:rPr lang="fr-FR" dirty="0">
                <a:solidFill>
                  <a:srgbClr val="FF0000"/>
                </a:solidFill>
                <a:latin typeface="Arial"/>
              </a:rPr>
              <a:t> on </a:t>
            </a:r>
            <a:r>
              <a:rPr lang="fr-FR" dirty="0" err="1">
                <a:solidFill>
                  <a:srgbClr val="FF0000"/>
                </a:solidFill>
                <a:latin typeface="Arial"/>
              </a:rPr>
              <a:t>assumptions</a:t>
            </a:r>
            <a:endParaRPr lang="fr-FR" dirty="0">
              <a:solidFill>
                <a:srgbClr val="FF0000"/>
              </a:solidFill>
              <a:latin typeface="Arial"/>
            </a:endParaRPr>
          </a:p>
        </p:txBody>
      </p:sp>
      <p:sp>
        <p:nvSpPr>
          <p:cNvPr id="25" name="Titre 1"/>
          <p:cNvSpPr txBox="1">
            <a:spLocks/>
          </p:cNvSpPr>
          <p:nvPr/>
        </p:nvSpPr>
        <p:spPr bwMode="auto">
          <a:xfrm>
            <a:off x="762000" y="-76200"/>
            <a:ext cx="7239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4000" b="1" kern="0" dirty="0" smtClean="0">
                <a:solidFill>
                  <a:srgbClr val="0000FF"/>
                </a:solidFill>
                <a:latin typeface="Arial"/>
                <a:ea typeface="ＭＳ Ｐゴシック" charset="-128"/>
                <a:cs typeface="ＭＳ Ｐゴシック" charset="-128"/>
              </a:rPr>
              <a:t>Search for Micro Black Holes</a:t>
            </a:r>
            <a:endParaRPr kumimoji="0" lang="en-GB" sz="40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sp>
        <p:nvSpPr>
          <p:cNvPr id="27" name="ZoneTexte 26"/>
          <p:cNvSpPr txBox="1"/>
          <p:nvPr/>
        </p:nvSpPr>
        <p:spPr>
          <a:xfrm>
            <a:off x="533400" y="3200400"/>
            <a:ext cx="1665240" cy="338554"/>
          </a:xfrm>
          <a:prstGeom prst="rect">
            <a:avLst/>
          </a:prstGeom>
          <a:noFill/>
        </p:spPr>
        <p:txBody>
          <a:bodyPr wrap="none" rtlCol="0">
            <a:spAutoFit/>
          </a:bodyPr>
          <a:lstStyle/>
          <a:p>
            <a:r>
              <a:rPr lang="en-GB" sz="1600" dirty="0" smtClean="0"/>
              <a:t>arXiv:1202.6396</a:t>
            </a:r>
            <a:endParaRPr lang="en-GB" sz="1600" dirty="0"/>
          </a:p>
        </p:txBody>
      </p:sp>
      <p:pic>
        <p:nvPicPr>
          <p:cNvPr id="23" name="Espace réservé du contenu 5" descr="Screen shot 2011-07-21 at 10.29.36 PM.png"/>
          <p:cNvPicPr>
            <a:picLocks noChangeAspect="1"/>
          </p:cNvPicPr>
          <p:nvPr/>
        </p:nvPicPr>
        <p:blipFill>
          <a:blip r:embed="rId4"/>
          <a:stretch>
            <a:fillRect/>
          </a:stretch>
        </p:blipFill>
        <p:spPr bwMode="auto">
          <a:xfrm>
            <a:off x="5926114" y="914400"/>
            <a:ext cx="3217886" cy="2322942"/>
          </a:xfrm>
          <a:prstGeom prst="rect">
            <a:avLst/>
          </a:prstGeom>
          <a:noFill/>
          <a:ln w="9525">
            <a:noFill/>
            <a:miter lim="800000"/>
            <a:headEnd/>
            <a:tailEnd/>
          </a:ln>
        </p:spPr>
      </p:pic>
      <p:sp>
        <p:nvSpPr>
          <p:cNvPr id="26" name="ZoneTexte 25"/>
          <p:cNvSpPr txBox="1"/>
          <p:nvPr/>
        </p:nvSpPr>
        <p:spPr>
          <a:xfrm>
            <a:off x="5560968" y="838200"/>
            <a:ext cx="3583032" cy="400110"/>
          </a:xfrm>
          <a:prstGeom prst="rect">
            <a:avLst/>
          </a:prstGeom>
          <a:solidFill>
            <a:schemeClr val="accent5"/>
          </a:solidFill>
        </p:spPr>
        <p:txBody>
          <a:bodyPr wrap="none" rtlCol="0">
            <a:spAutoFit/>
          </a:bodyPr>
          <a:lstStyle/>
          <a:p>
            <a:r>
              <a:rPr lang="en-GB" dirty="0" smtClean="0">
                <a:solidFill>
                  <a:srgbClr val="0000FF"/>
                </a:solidFill>
              </a:rPr>
              <a:t>Nice events, </a:t>
            </a:r>
            <a:r>
              <a:rPr lang="en-GB" dirty="0" err="1" smtClean="0">
                <a:solidFill>
                  <a:srgbClr val="0000FF"/>
                </a:solidFill>
              </a:rPr>
              <a:t>eg</a:t>
            </a:r>
            <a:r>
              <a:rPr lang="en-GB" dirty="0" smtClean="0">
                <a:solidFill>
                  <a:srgbClr val="0000FF"/>
                </a:solidFill>
              </a:rPr>
              <a:t> a 10 jet event</a:t>
            </a:r>
            <a:endParaRPr lang="en-GB" dirty="0">
              <a:solidFill>
                <a:srgbClr val="0000FF"/>
              </a:solidFill>
            </a:endParaRPr>
          </a:p>
        </p:txBody>
      </p:sp>
      <p:pic>
        <p:nvPicPr>
          <p:cNvPr id="15" name="Image 14" descr="Screen Shot 2014-03-29 at 1.46.46 AM.png"/>
          <p:cNvPicPr>
            <a:picLocks noChangeAspect="1"/>
          </p:cNvPicPr>
          <p:nvPr/>
        </p:nvPicPr>
        <p:blipFill>
          <a:blip r:embed="rId5"/>
          <a:stretch>
            <a:fillRect/>
          </a:stretch>
        </p:blipFill>
        <p:spPr>
          <a:xfrm>
            <a:off x="3276600" y="3352800"/>
            <a:ext cx="2851348" cy="2851379"/>
          </a:xfrm>
          <a:prstGeom prst="rect">
            <a:avLst/>
          </a:prstGeom>
        </p:spPr>
      </p:pic>
      <p:pic>
        <p:nvPicPr>
          <p:cNvPr id="16" name="Image 15" descr="Screen Shot 2014-03-29 at 1.47.43 AM.png"/>
          <p:cNvPicPr>
            <a:picLocks noChangeAspect="1"/>
          </p:cNvPicPr>
          <p:nvPr/>
        </p:nvPicPr>
        <p:blipFill>
          <a:blip r:embed="rId6"/>
          <a:stretch>
            <a:fillRect/>
          </a:stretch>
        </p:blipFill>
        <p:spPr>
          <a:xfrm>
            <a:off x="6299002" y="3352800"/>
            <a:ext cx="2844998" cy="2724339"/>
          </a:xfrm>
          <a:prstGeom prst="rect">
            <a:avLst/>
          </a:prstGeom>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152400"/>
            <a:ext cx="7239000" cy="904875"/>
          </a:xfrm>
        </p:spPr>
        <p:txBody>
          <a:bodyPr/>
          <a:lstStyle/>
          <a:p>
            <a:endParaRPr lang="en-GB" dirty="0"/>
          </a:p>
        </p:txBody>
      </p:sp>
      <p:pic>
        <p:nvPicPr>
          <p:cNvPr id="4" name="Espace réservé du contenu 3" descr="Screen Shot 2014-12-11 at 8.23.17 AM.png"/>
          <p:cNvPicPr>
            <a:picLocks noGrp="1" noChangeAspect="1"/>
          </p:cNvPicPr>
          <p:nvPr>
            <p:ph idx="1"/>
          </p:nvPr>
        </p:nvPicPr>
        <p:blipFill>
          <a:blip r:embed="rId2"/>
          <a:stretch>
            <a:fillRect/>
          </a:stretch>
        </p:blipFill>
        <p:spPr>
          <a:xfrm>
            <a:off x="620503" y="1371600"/>
            <a:ext cx="7902993" cy="5105400"/>
          </a:xfr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152400"/>
            <a:ext cx="7239000" cy="904875"/>
          </a:xfrm>
        </p:spPr>
        <p:txBody>
          <a:bodyPr/>
          <a:lstStyle/>
          <a:p>
            <a:endParaRPr lang="en-GB" dirty="0"/>
          </a:p>
        </p:txBody>
      </p:sp>
      <p:pic>
        <p:nvPicPr>
          <p:cNvPr id="4" name="Espace réservé du contenu 3" descr="Screen Shot 2014-12-11 at 8.24.01 AM.png"/>
          <p:cNvPicPr>
            <a:picLocks noGrp="1" noChangeAspect="1"/>
          </p:cNvPicPr>
          <p:nvPr>
            <p:ph idx="1"/>
          </p:nvPr>
        </p:nvPicPr>
        <p:blipFill>
          <a:blip r:embed="rId2"/>
          <a:stretch>
            <a:fillRect/>
          </a:stretch>
        </p:blipFill>
        <p:spPr>
          <a:xfrm>
            <a:off x="822971" y="1371600"/>
            <a:ext cx="7498057" cy="5105400"/>
          </a:xfr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txBox="1">
            <a:spLocks/>
          </p:cNvSpPr>
          <p:nvPr/>
        </p:nvSpPr>
        <p:spPr bwMode="auto">
          <a:xfrm>
            <a:off x="914400" y="-142875"/>
            <a:ext cx="7239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4000" b="1" kern="0" dirty="0" smtClean="0">
                <a:solidFill>
                  <a:srgbClr val="0000FF"/>
                </a:solidFill>
                <a:latin typeface="Arial"/>
                <a:ea typeface="ＭＳ Ｐゴシック" charset="-128"/>
                <a:cs typeface="ＭＳ Ｐゴシック" charset="-128"/>
              </a:rPr>
              <a:t>Global Electro-Weak Fits</a:t>
            </a:r>
            <a:endParaRPr kumimoji="0" lang="en-GB" sz="4000" b="1" i="0" u="none" strike="noStrike" kern="0" cap="none" spc="0" normalizeH="0" baseline="0" noProof="0" dirty="0">
              <a:ln>
                <a:noFill/>
              </a:ln>
              <a:solidFill>
                <a:srgbClr val="0000FF"/>
              </a:solidFill>
              <a:effectLst/>
              <a:uLnTx/>
              <a:uFillTx/>
              <a:latin typeface="Georgia"/>
              <a:ea typeface="ＭＳ Ｐゴシック" charset="-128"/>
              <a:cs typeface="ＭＳ Ｐゴシック" charset="-128"/>
            </a:endParaRPr>
          </a:p>
        </p:txBody>
      </p:sp>
      <p:pic>
        <p:nvPicPr>
          <p:cNvPr id="3" name="Image 2" descr="Screen Shot 2014-12-12 at 4.24.06 PM.png"/>
          <p:cNvPicPr>
            <a:picLocks noChangeAspect="1"/>
          </p:cNvPicPr>
          <p:nvPr/>
        </p:nvPicPr>
        <p:blipFill>
          <a:blip r:embed="rId2"/>
          <a:stretch>
            <a:fillRect/>
          </a:stretch>
        </p:blipFill>
        <p:spPr>
          <a:xfrm>
            <a:off x="304800" y="958678"/>
            <a:ext cx="8229599" cy="5500539"/>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re 1"/>
          <p:cNvSpPr txBox="1">
            <a:spLocks/>
          </p:cNvSpPr>
          <p:nvPr/>
        </p:nvSpPr>
        <p:spPr bwMode="auto">
          <a:xfrm>
            <a:off x="0" y="-152400"/>
            <a:ext cx="9144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0" cap="none" spc="0" normalizeH="0" baseline="0" noProof="0" dirty="0" smtClean="0">
                <a:ln>
                  <a:noFill/>
                </a:ln>
                <a:solidFill>
                  <a:srgbClr val="0000FF"/>
                </a:solidFill>
                <a:effectLst/>
                <a:uLnTx/>
                <a:uFillTx/>
                <a:latin typeface="Arial"/>
                <a:ea typeface="ＭＳ Ｐゴシック" charset="-128"/>
                <a:cs typeface="ＭＳ Ｐゴシック" charset="-128"/>
              </a:rPr>
              <a:t>New Physics in WW</a:t>
            </a:r>
            <a:r>
              <a:rPr kumimoji="0" lang="en-GB" sz="4000" b="1" i="0" u="none" strike="noStrike" kern="0" cap="none" spc="0" normalizeH="0" noProof="0" dirty="0" smtClean="0">
                <a:ln>
                  <a:noFill/>
                </a:ln>
                <a:solidFill>
                  <a:srgbClr val="0000FF"/>
                </a:solidFill>
                <a:effectLst/>
                <a:uLnTx/>
                <a:uFillTx/>
                <a:latin typeface="Arial"/>
                <a:ea typeface="ＭＳ Ｐゴシック" charset="-128"/>
                <a:cs typeface="ＭＳ Ｐゴシック" charset="-128"/>
              </a:rPr>
              <a:t> Cross Sections?</a:t>
            </a:r>
            <a:endParaRPr kumimoji="0" lang="en-GB" sz="40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sp>
        <p:nvSpPr>
          <p:cNvPr id="19" name="Rectangle 18"/>
          <p:cNvSpPr/>
          <p:nvPr/>
        </p:nvSpPr>
        <p:spPr bwMode="auto">
          <a:xfrm>
            <a:off x="0" y="914400"/>
            <a:ext cx="9144000" cy="59436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err="1" smtClean="0">
                <a:ln>
                  <a:noFill/>
                </a:ln>
                <a:solidFill>
                  <a:schemeClr val="tx1"/>
                </a:solidFill>
                <a:effectLst/>
                <a:latin typeface="Tahoma" charset="0"/>
              </a:rPr>
              <a:t>Da</a:t>
            </a:r>
            <a:r>
              <a:rPr kumimoji="0" lang="en-GB" sz="2000" b="0" i="0" u="none" strike="noStrike" cap="none" normalizeH="0" baseline="0" dirty="0" smtClean="0">
                <a:ln>
                  <a:noFill/>
                </a:ln>
                <a:solidFill>
                  <a:schemeClr val="tx1"/>
                </a:solidFill>
                <a:effectLst/>
                <a:latin typeface="Tahoma" charset="0"/>
              </a:rPr>
              <a:t> </a:t>
            </a:r>
            <a:endParaRPr kumimoji="0" lang="en-GB" sz="2000" b="0" i="0" u="none" strike="noStrike" cap="none" normalizeH="0" baseline="0" dirty="0">
              <a:ln>
                <a:noFill/>
              </a:ln>
              <a:solidFill>
                <a:schemeClr val="tx1"/>
              </a:solidFill>
              <a:effectLst/>
              <a:latin typeface="Tahoma" charset="0"/>
            </a:endParaRPr>
          </a:p>
        </p:txBody>
      </p:sp>
      <p:sp>
        <p:nvSpPr>
          <p:cNvPr id="20" name="ZoneTexte 19"/>
          <p:cNvSpPr txBox="1"/>
          <p:nvPr/>
        </p:nvSpPr>
        <p:spPr>
          <a:xfrm>
            <a:off x="41593" y="838200"/>
            <a:ext cx="6892607" cy="400110"/>
          </a:xfrm>
          <a:prstGeom prst="rect">
            <a:avLst/>
          </a:prstGeom>
          <a:solidFill>
            <a:schemeClr val="accent3"/>
          </a:solidFill>
        </p:spPr>
        <p:txBody>
          <a:bodyPr wrap="none" rtlCol="0">
            <a:spAutoFit/>
          </a:bodyPr>
          <a:lstStyle/>
          <a:p>
            <a:r>
              <a:rPr lang="en-GB" dirty="0" smtClean="0">
                <a:solidFill>
                  <a:srgbClr val="0000FF"/>
                </a:solidFill>
              </a:rPr>
              <a:t>Both these phenomenology papers appeared on June 3</a:t>
            </a:r>
            <a:r>
              <a:rPr lang="en-GB" baseline="30000" dirty="0" smtClean="0">
                <a:solidFill>
                  <a:srgbClr val="0000FF"/>
                </a:solidFill>
              </a:rPr>
              <a:t>rd</a:t>
            </a:r>
            <a:r>
              <a:rPr lang="en-GB" dirty="0" smtClean="0">
                <a:solidFill>
                  <a:srgbClr val="0000FF"/>
                </a:solidFill>
              </a:rPr>
              <a:t> …</a:t>
            </a:r>
            <a:endParaRPr lang="en-GB" dirty="0">
              <a:solidFill>
                <a:srgbClr val="FF0000"/>
              </a:solidFill>
            </a:endParaRPr>
          </a:p>
        </p:txBody>
      </p:sp>
      <p:pic>
        <p:nvPicPr>
          <p:cNvPr id="21" name="Image 20" descr="Screen Shot 2014-06-07 at 2.03.09 AM.png"/>
          <p:cNvPicPr>
            <a:picLocks noChangeAspect="1"/>
          </p:cNvPicPr>
          <p:nvPr/>
        </p:nvPicPr>
        <p:blipFill>
          <a:blip r:embed="rId2"/>
          <a:stretch>
            <a:fillRect/>
          </a:stretch>
        </p:blipFill>
        <p:spPr>
          <a:xfrm>
            <a:off x="4800600" y="1282635"/>
            <a:ext cx="3886200" cy="927165"/>
          </a:xfrm>
          <a:prstGeom prst="rect">
            <a:avLst/>
          </a:prstGeom>
        </p:spPr>
      </p:pic>
      <p:pic>
        <p:nvPicPr>
          <p:cNvPr id="22" name="Image 21" descr="Screen Shot 2014-06-07 at 2.02.42 AM.png"/>
          <p:cNvPicPr>
            <a:picLocks noChangeAspect="1"/>
          </p:cNvPicPr>
          <p:nvPr/>
        </p:nvPicPr>
        <p:blipFill>
          <a:blip r:embed="rId3"/>
          <a:stretch>
            <a:fillRect/>
          </a:stretch>
        </p:blipFill>
        <p:spPr>
          <a:xfrm>
            <a:off x="76200" y="1291942"/>
            <a:ext cx="4648200" cy="1070258"/>
          </a:xfrm>
          <a:prstGeom prst="rect">
            <a:avLst/>
          </a:prstGeom>
        </p:spPr>
      </p:pic>
      <p:sp>
        <p:nvSpPr>
          <p:cNvPr id="23" name="ZoneTexte 22"/>
          <p:cNvSpPr txBox="1"/>
          <p:nvPr/>
        </p:nvSpPr>
        <p:spPr>
          <a:xfrm>
            <a:off x="2895600" y="1600200"/>
            <a:ext cx="1665240" cy="338554"/>
          </a:xfrm>
          <a:prstGeom prst="rect">
            <a:avLst/>
          </a:prstGeom>
          <a:noFill/>
        </p:spPr>
        <p:txBody>
          <a:bodyPr wrap="none" rtlCol="0">
            <a:spAutoFit/>
          </a:bodyPr>
          <a:lstStyle/>
          <a:p>
            <a:r>
              <a:rPr lang="en-GB" sz="1600" dirty="0" smtClean="0"/>
              <a:t>arXiv:1406.0858</a:t>
            </a:r>
            <a:endParaRPr lang="en-GB" sz="1600" dirty="0"/>
          </a:p>
        </p:txBody>
      </p:sp>
      <p:sp>
        <p:nvSpPr>
          <p:cNvPr id="24" name="ZoneTexte 23"/>
          <p:cNvSpPr txBox="1"/>
          <p:nvPr/>
        </p:nvSpPr>
        <p:spPr>
          <a:xfrm>
            <a:off x="7478760" y="1600200"/>
            <a:ext cx="1665240" cy="338554"/>
          </a:xfrm>
          <a:prstGeom prst="rect">
            <a:avLst/>
          </a:prstGeom>
          <a:noFill/>
        </p:spPr>
        <p:txBody>
          <a:bodyPr wrap="none" rtlCol="0">
            <a:spAutoFit/>
          </a:bodyPr>
          <a:lstStyle/>
          <a:p>
            <a:r>
              <a:rPr lang="en-GB" sz="1600" dirty="0" smtClean="0"/>
              <a:t>arXiv:1406.0848</a:t>
            </a:r>
            <a:endParaRPr lang="en-GB" sz="1600" dirty="0"/>
          </a:p>
        </p:txBody>
      </p:sp>
      <p:sp>
        <p:nvSpPr>
          <p:cNvPr id="31" name="ZoneTexte 30"/>
          <p:cNvSpPr txBox="1"/>
          <p:nvPr/>
        </p:nvSpPr>
        <p:spPr>
          <a:xfrm>
            <a:off x="0" y="2590800"/>
            <a:ext cx="4419600" cy="1938992"/>
          </a:xfrm>
          <a:prstGeom prst="rect">
            <a:avLst/>
          </a:prstGeom>
          <a:solidFill>
            <a:schemeClr val="accent3"/>
          </a:solidFill>
        </p:spPr>
        <p:txBody>
          <a:bodyPr wrap="square" rtlCol="0">
            <a:spAutoFit/>
          </a:bodyPr>
          <a:lstStyle/>
          <a:p>
            <a:r>
              <a:rPr lang="en-GB" dirty="0" smtClean="0">
                <a:solidFill>
                  <a:srgbClr val="0000FF"/>
                </a:solidFill>
              </a:rPr>
              <a:t>Interpretation in the two papers</a:t>
            </a:r>
          </a:p>
          <a:p>
            <a:r>
              <a:rPr lang="en-GB" dirty="0" smtClean="0">
                <a:solidFill>
                  <a:srgbClr val="0000FF"/>
                </a:solidFill>
              </a:rPr>
              <a:t>(Overall analyses of WW, and </a:t>
            </a:r>
          </a:p>
          <a:p>
            <a:r>
              <a:rPr lang="en-GB" dirty="0" smtClean="0">
                <a:solidFill>
                  <a:srgbClr val="0000FF"/>
                </a:solidFill>
              </a:rPr>
              <a:t> available SUSY searches):</a:t>
            </a:r>
          </a:p>
          <a:p>
            <a:r>
              <a:rPr lang="en-GB" dirty="0" smtClean="0">
                <a:solidFill>
                  <a:srgbClr val="0000FF"/>
                </a:solidFill>
              </a:rPr>
              <a:t> </a:t>
            </a:r>
            <a:r>
              <a:rPr lang="it-IT" b="1" dirty="0" smtClean="0">
                <a:solidFill>
                  <a:srgbClr val="0000FF"/>
                </a:solidFill>
                <a:sym typeface="Symbol"/>
              </a:rPr>
              <a:t> </a:t>
            </a:r>
            <a:r>
              <a:rPr lang="en-GB" dirty="0" smtClean="0">
                <a:solidFill>
                  <a:srgbClr val="0000FF"/>
                </a:solidFill>
              </a:rPr>
              <a:t>Stop pair production -- with </a:t>
            </a:r>
            <a:r>
              <a:rPr lang="en-GB" dirty="0" err="1" smtClean="0">
                <a:solidFill>
                  <a:srgbClr val="0000FF"/>
                </a:solidFill>
              </a:rPr>
              <a:t>m</a:t>
            </a:r>
            <a:r>
              <a:rPr lang="en-GB" baseline="-25000" dirty="0" err="1" smtClean="0">
                <a:solidFill>
                  <a:srgbClr val="0000FF"/>
                </a:solidFill>
              </a:rPr>
              <a:t>stop</a:t>
            </a:r>
            <a:endParaRPr lang="en-GB" baseline="-25000" dirty="0" smtClean="0">
              <a:solidFill>
                <a:srgbClr val="0000FF"/>
              </a:solidFill>
            </a:endParaRPr>
          </a:p>
          <a:p>
            <a:r>
              <a:rPr lang="en-GB" dirty="0" smtClean="0">
                <a:solidFill>
                  <a:srgbClr val="0000FF"/>
                </a:solidFill>
              </a:rPr>
              <a:t> ~ 200 </a:t>
            </a:r>
            <a:r>
              <a:rPr lang="en-GB" dirty="0" err="1" smtClean="0">
                <a:solidFill>
                  <a:srgbClr val="0000FF"/>
                </a:solidFill>
              </a:rPr>
              <a:t>GeV</a:t>
            </a:r>
            <a:r>
              <a:rPr lang="en-GB" dirty="0" smtClean="0">
                <a:solidFill>
                  <a:srgbClr val="0000FF"/>
                </a:solidFill>
              </a:rPr>
              <a:t>– plus decay to </a:t>
            </a:r>
            <a:r>
              <a:rPr lang="en-GB" dirty="0" err="1" smtClean="0">
                <a:solidFill>
                  <a:srgbClr val="0000FF"/>
                </a:solidFill>
              </a:rPr>
              <a:t>chargino</a:t>
            </a:r>
            <a:r>
              <a:rPr lang="en-GB" dirty="0" smtClean="0">
                <a:solidFill>
                  <a:srgbClr val="0000FF"/>
                </a:solidFill>
              </a:rPr>
              <a:t>   </a:t>
            </a:r>
          </a:p>
          <a:p>
            <a:r>
              <a:rPr lang="en-GB" dirty="0" smtClean="0">
                <a:solidFill>
                  <a:srgbClr val="0000FF"/>
                </a:solidFill>
              </a:rPr>
              <a:t>    leading to the WW excess</a:t>
            </a:r>
            <a:endParaRPr lang="en-GB" dirty="0">
              <a:solidFill>
                <a:srgbClr val="0000FF"/>
              </a:solidFill>
            </a:endParaRPr>
          </a:p>
        </p:txBody>
      </p:sp>
      <p:pic>
        <p:nvPicPr>
          <p:cNvPr id="32" name="Image 31" descr="Screen Shot 2014-06-07 at 3.26.38 AM.png"/>
          <p:cNvPicPr>
            <a:picLocks noChangeAspect="1"/>
          </p:cNvPicPr>
          <p:nvPr/>
        </p:nvPicPr>
        <p:blipFill>
          <a:blip r:embed="rId4"/>
          <a:stretch>
            <a:fillRect/>
          </a:stretch>
        </p:blipFill>
        <p:spPr>
          <a:xfrm>
            <a:off x="228378" y="4495800"/>
            <a:ext cx="3200622" cy="469933"/>
          </a:xfrm>
          <a:prstGeom prst="rect">
            <a:avLst/>
          </a:prstGeom>
        </p:spPr>
      </p:pic>
      <p:pic>
        <p:nvPicPr>
          <p:cNvPr id="33" name="Image 32" descr="Screen Shot 2014-06-07 at 3.30.28 AM.png"/>
          <p:cNvPicPr>
            <a:picLocks noChangeAspect="1"/>
          </p:cNvPicPr>
          <p:nvPr/>
        </p:nvPicPr>
        <p:blipFill>
          <a:blip r:embed="rId5"/>
          <a:stretch>
            <a:fillRect/>
          </a:stretch>
        </p:blipFill>
        <p:spPr>
          <a:xfrm>
            <a:off x="787264" y="4953000"/>
            <a:ext cx="1803536" cy="714388"/>
          </a:xfrm>
          <a:prstGeom prst="rect">
            <a:avLst/>
          </a:prstGeom>
        </p:spPr>
      </p:pic>
      <p:sp>
        <p:nvSpPr>
          <p:cNvPr id="34" name="ZoneTexte 33"/>
          <p:cNvSpPr txBox="1"/>
          <p:nvPr/>
        </p:nvSpPr>
        <p:spPr>
          <a:xfrm>
            <a:off x="0" y="5715000"/>
            <a:ext cx="4286976" cy="1015663"/>
          </a:xfrm>
          <a:prstGeom prst="rect">
            <a:avLst/>
          </a:prstGeom>
          <a:solidFill>
            <a:schemeClr val="accent3"/>
          </a:solidFill>
        </p:spPr>
        <p:txBody>
          <a:bodyPr wrap="none" rtlCol="0">
            <a:spAutoFit/>
          </a:bodyPr>
          <a:lstStyle/>
          <a:p>
            <a:r>
              <a:rPr lang="en-GB" dirty="0" err="1" smtClean="0">
                <a:solidFill>
                  <a:srgbClr val="0000FF"/>
                </a:solidFill>
                <a:latin typeface="Wingdings"/>
                <a:ea typeface="Wingdings"/>
                <a:cs typeface="Wingdings"/>
              </a:rPr>
              <a:t></a:t>
            </a:r>
            <a:r>
              <a:rPr lang="en-GB" dirty="0" err="1" smtClean="0">
                <a:solidFill>
                  <a:srgbClr val="0000FF"/>
                </a:solidFill>
              </a:rPr>
              <a:t>Tests</a:t>
            </a:r>
            <a:r>
              <a:rPr lang="en-GB" dirty="0" smtClean="0">
                <a:solidFill>
                  <a:srgbClr val="0000FF"/>
                </a:solidFill>
              </a:rPr>
              <a:t> in other channels?</a:t>
            </a:r>
          </a:p>
          <a:p>
            <a:r>
              <a:rPr lang="en-GB" dirty="0" smtClean="0">
                <a:solidFill>
                  <a:srgbClr val="FF0000"/>
                </a:solidFill>
              </a:rPr>
              <a:t>  ATLAS already excluded this point?</a:t>
            </a:r>
          </a:p>
          <a:p>
            <a:r>
              <a:rPr lang="en-GB" dirty="0" smtClean="0">
                <a:solidFill>
                  <a:srgbClr val="0000FF"/>
                </a:solidFill>
                <a:latin typeface="Wingdings"/>
                <a:ea typeface="Wingdings"/>
                <a:cs typeface="Wingdings"/>
              </a:rPr>
              <a:t></a:t>
            </a:r>
            <a:r>
              <a:rPr lang="en-GB" dirty="0" smtClean="0">
                <a:solidFill>
                  <a:srgbClr val="0000FF"/>
                </a:solidFill>
              </a:rPr>
              <a:t>WW excess at 13 </a:t>
            </a:r>
            <a:r>
              <a:rPr lang="en-GB" dirty="0" err="1" smtClean="0">
                <a:solidFill>
                  <a:srgbClr val="0000FF"/>
                </a:solidFill>
              </a:rPr>
              <a:t>TeV</a:t>
            </a:r>
            <a:r>
              <a:rPr lang="en-GB" dirty="0" smtClean="0">
                <a:solidFill>
                  <a:srgbClr val="0000FF"/>
                </a:solidFill>
              </a:rPr>
              <a:t>?</a:t>
            </a:r>
            <a:endParaRPr lang="en-GB" dirty="0">
              <a:solidFill>
                <a:srgbClr val="0000FF"/>
              </a:solidFill>
            </a:endParaRPr>
          </a:p>
        </p:txBody>
      </p:sp>
      <p:pic>
        <p:nvPicPr>
          <p:cNvPr id="18" name="Image 17" descr="Screen Shot 2014-07-21 at 5.13.53 PM.png"/>
          <p:cNvPicPr>
            <a:picLocks noChangeAspect="1"/>
          </p:cNvPicPr>
          <p:nvPr/>
        </p:nvPicPr>
        <p:blipFill>
          <a:blip r:embed="rId6"/>
          <a:stretch>
            <a:fillRect/>
          </a:stretch>
        </p:blipFill>
        <p:spPr>
          <a:xfrm>
            <a:off x="4724400" y="2687584"/>
            <a:ext cx="3048000" cy="2224690"/>
          </a:xfrm>
          <a:prstGeom prst="rect">
            <a:avLst/>
          </a:prstGeom>
        </p:spPr>
      </p:pic>
      <p:sp>
        <p:nvSpPr>
          <p:cNvPr id="25" name="ZoneTexte 24"/>
          <p:cNvSpPr txBox="1"/>
          <p:nvPr/>
        </p:nvSpPr>
        <p:spPr>
          <a:xfrm>
            <a:off x="7772400" y="2895600"/>
            <a:ext cx="1201571" cy="707886"/>
          </a:xfrm>
          <a:prstGeom prst="rect">
            <a:avLst/>
          </a:prstGeom>
          <a:noFill/>
        </p:spPr>
        <p:txBody>
          <a:bodyPr wrap="none" rtlCol="0">
            <a:spAutoFit/>
          </a:bodyPr>
          <a:lstStyle/>
          <a:p>
            <a:r>
              <a:rPr lang="en-GB" dirty="0" err="1" smtClean="0"/>
              <a:t>Da</a:t>
            </a:r>
            <a:r>
              <a:rPr lang="en-GB" dirty="0" smtClean="0"/>
              <a:t> Costa</a:t>
            </a:r>
          </a:p>
          <a:p>
            <a:r>
              <a:rPr lang="en-GB" dirty="0" smtClean="0"/>
              <a:t>ICHEP14</a:t>
            </a:r>
            <a:endParaRPr lang="en-GB"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re 1"/>
          <p:cNvSpPr txBox="1">
            <a:spLocks/>
          </p:cNvSpPr>
          <p:nvPr/>
        </p:nvSpPr>
        <p:spPr bwMode="auto">
          <a:xfrm>
            <a:off x="914400" y="-142875"/>
            <a:ext cx="7239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4000" b="1" kern="0" dirty="0" smtClean="0">
                <a:solidFill>
                  <a:srgbClr val="0000FF"/>
                </a:solidFill>
                <a:latin typeface="Arial"/>
                <a:ea typeface="ＭＳ Ｐゴシック" charset="-128"/>
                <a:cs typeface="ＭＳ Ｐゴシック" charset="-128"/>
              </a:rPr>
              <a:t>Top Asymmetry</a:t>
            </a:r>
            <a:endParaRPr kumimoji="0" lang="en-GB" sz="4000" b="1" i="0" u="none" strike="noStrike" kern="0" cap="none" spc="0" normalizeH="0" baseline="0" noProof="0" dirty="0">
              <a:ln>
                <a:noFill/>
              </a:ln>
              <a:solidFill>
                <a:srgbClr val="0000FF"/>
              </a:solidFill>
              <a:effectLst/>
              <a:uLnTx/>
              <a:uFillTx/>
              <a:latin typeface="Georgia"/>
              <a:ea typeface="ＭＳ Ｐゴシック" charset="-128"/>
              <a:cs typeface="ＭＳ Ｐゴシック" charset="-128"/>
            </a:endParaRPr>
          </a:p>
        </p:txBody>
      </p:sp>
      <p:pic>
        <p:nvPicPr>
          <p:cNvPr id="3" name="Image 2" descr="Screen Shot 2014-12-12 at 6.10.44 PM.png"/>
          <p:cNvPicPr>
            <a:picLocks noChangeAspect="1"/>
          </p:cNvPicPr>
          <p:nvPr/>
        </p:nvPicPr>
        <p:blipFill>
          <a:blip r:embed="rId2"/>
          <a:stretch>
            <a:fillRect/>
          </a:stretch>
        </p:blipFill>
        <p:spPr>
          <a:xfrm>
            <a:off x="152400" y="1232109"/>
            <a:ext cx="8839200" cy="5625891"/>
          </a:xfrm>
          <a:prstGeom prst="rect">
            <a:avLst/>
          </a:prstGeom>
        </p:spPr>
      </p:pic>
      <p:sp>
        <p:nvSpPr>
          <p:cNvPr id="4" name="ZoneTexte 3"/>
          <p:cNvSpPr txBox="1"/>
          <p:nvPr/>
        </p:nvSpPr>
        <p:spPr>
          <a:xfrm>
            <a:off x="533400" y="838200"/>
            <a:ext cx="7509012" cy="400110"/>
          </a:xfrm>
          <a:prstGeom prst="rect">
            <a:avLst/>
          </a:prstGeom>
          <a:solidFill>
            <a:srgbClr val="FFFF00"/>
          </a:solidFill>
        </p:spPr>
        <p:txBody>
          <a:bodyPr wrap="none" rtlCol="0">
            <a:spAutoFit/>
          </a:bodyPr>
          <a:lstStyle/>
          <a:p>
            <a:r>
              <a:rPr lang="en-GB" dirty="0" smtClean="0">
                <a:solidFill>
                  <a:srgbClr val="0000FF"/>
                </a:solidFill>
              </a:rPr>
              <a:t>New Results from D0 in pp:  Effect at the </a:t>
            </a:r>
            <a:r>
              <a:rPr lang="en-GB" dirty="0" err="1" smtClean="0">
                <a:solidFill>
                  <a:srgbClr val="0000FF"/>
                </a:solidFill>
              </a:rPr>
              <a:t>Tevatron</a:t>
            </a:r>
            <a:r>
              <a:rPr lang="en-GB" dirty="0" smtClean="0">
                <a:solidFill>
                  <a:srgbClr val="0000FF"/>
                </a:solidFill>
              </a:rPr>
              <a:t> disappearing?</a:t>
            </a:r>
            <a:endParaRPr lang="en-GB" dirty="0">
              <a:solidFill>
                <a:srgbClr val="0000FF"/>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457200" y="-76200"/>
            <a:ext cx="8229600" cy="838200"/>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smtClean="0">
                <a:solidFill>
                  <a:srgbClr val="0000FF"/>
                </a:solidFill>
                <a:latin typeface="Arial"/>
                <a:ea typeface="ＭＳ Ｐゴシック" charset="-128"/>
                <a:cs typeface="ＭＳ Ｐゴシック" charset="-128"/>
              </a:rPr>
              <a:t>Detailed QCD Jet-structure Studies</a:t>
            </a:r>
            <a:endParaRPr kumimoji="0" lang="en-US" sz="36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sp>
        <p:nvSpPr>
          <p:cNvPr id="4" name="Espace réservé du contenu 1"/>
          <p:cNvSpPr txBox="1">
            <a:spLocks/>
          </p:cNvSpPr>
          <p:nvPr/>
        </p:nvSpPr>
        <p:spPr bwMode="auto">
          <a:xfrm>
            <a:off x="533400" y="838200"/>
            <a:ext cx="8382000" cy="1828800"/>
          </a:xfrm>
          <a:prstGeom prst="rect">
            <a:avLst/>
          </a:prstGeom>
          <a:solidFill>
            <a:schemeClr val="accent3"/>
          </a:solid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GB" sz="2400" kern="0" dirty="0" smtClean="0">
                <a:solidFill>
                  <a:srgbClr val="FF0000"/>
                </a:solidFill>
                <a:latin typeface="Arial"/>
                <a:ea typeface="ＭＳ Ｐゴシック" charset="-128"/>
                <a:cs typeface="ＭＳ Ｐゴシック" charset="-128"/>
              </a:rPr>
              <a:t>Detailed QCD jet studies such as substructure grooming are important to get:</a:t>
            </a:r>
          </a:p>
          <a:p>
            <a:pPr marL="800100" lvl="1" indent="-342900">
              <a:spcBef>
                <a:spcPct val="20000"/>
              </a:spcBef>
              <a:buFontTx/>
              <a:buChar char="•"/>
            </a:pPr>
            <a:r>
              <a:rPr lang="en-GB" sz="2400" kern="0" dirty="0" smtClean="0">
                <a:solidFill>
                  <a:srgbClr val="0000FF"/>
                </a:solidFill>
                <a:latin typeface="Arial"/>
                <a:ea typeface="ＭＳ Ｐゴシック" charset="-128"/>
                <a:cs typeface="ＭＳ Ｐゴシック" charset="-128"/>
              </a:rPr>
              <a:t>Deeper insight into </a:t>
            </a:r>
            <a:r>
              <a:rPr lang="en-GB" sz="2400" kern="0" dirty="0" err="1" smtClean="0">
                <a:solidFill>
                  <a:srgbClr val="0000FF"/>
                </a:solidFill>
                <a:latin typeface="Arial"/>
                <a:ea typeface="ＭＳ Ｐゴシック" charset="-128"/>
                <a:cs typeface="ＭＳ Ｐゴシック" charset="-128"/>
              </a:rPr>
              <a:t>pQCD</a:t>
            </a:r>
            <a:r>
              <a:rPr lang="en-GB" sz="2400" kern="0" dirty="0" smtClean="0">
                <a:solidFill>
                  <a:srgbClr val="0000FF"/>
                </a:solidFill>
                <a:latin typeface="Arial"/>
                <a:ea typeface="ＭＳ Ｐゴシック" charset="-128"/>
                <a:cs typeface="ＭＳ Ｐゴシック" charset="-128"/>
              </a:rPr>
              <a:t> evolution in jets</a:t>
            </a:r>
          </a:p>
          <a:p>
            <a:pPr marL="800100" lvl="1" indent="-342900">
              <a:spcBef>
                <a:spcPct val="20000"/>
              </a:spcBef>
              <a:buFontTx/>
              <a:buChar char="•"/>
            </a:pPr>
            <a:r>
              <a:rPr lang="en-GB" sz="2400" kern="0" dirty="0" smtClean="0">
                <a:solidFill>
                  <a:srgbClr val="0000FF"/>
                </a:solidFill>
                <a:latin typeface="Arial"/>
                <a:ea typeface="ＭＳ Ｐゴシック" charset="-128"/>
                <a:cs typeface="ＭＳ Ｐゴシック" charset="-128"/>
              </a:rPr>
              <a:t>To perform searches for New Physics in a new way     </a:t>
            </a:r>
            <a:endParaRPr kumimoji="0" lang="en-GB" sz="2400" b="0" i="0" u="none" strike="noStrike" kern="0" cap="none" spc="0" normalizeH="0" baseline="0" dirty="0">
              <a:ln>
                <a:noFill/>
              </a:ln>
              <a:solidFill>
                <a:srgbClr val="0000FF"/>
              </a:solidFill>
              <a:effectLst/>
              <a:uLnTx/>
              <a:uFillTx/>
              <a:latin typeface="Arial"/>
              <a:ea typeface="ＭＳ Ｐゴシック" charset="-128"/>
              <a:cs typeface="ＭＳ Ｐゴシック" charset="-128"/>
            </a:endParaRPr>
          </a:p>
        </p:txBody>
      </p:sp>
      <p:sp>
        <p:nvSpPr>
          <p:cNvPr id="14" name="Rectangle 13"/>
          <p:cNvSpPr/>
          <p:nvPr/>
        </p:nvSpPr>
        <p:spPr bwMode="auto">
          <a:xfrm>
            <a:off x="-152400" y="2590800"/>
            <a:ext cx="9296400" cy="38100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pic>
        <p:nvPicPr>
          <p:cNvPr id="16" name="Image 15" descr="Screen shot 2012-07-22 at 11.56.30 AM.png"/>
          <p:cNvPicPr>
            <a:picLocks noChangeAspect="1"/>
          </p:cNvPicPr>
          <p:nvPr/>
        </p:nvPicPr>
        <p:blipFill>
          <a:blip r:embed="rId2"/>
          <a:stretch>
            <a:fillRect/>
          </a:stretch>
        </p:blipFill>
        <p:spPr>
          <a:xfrm>
            <a:off x="59132" y="2971800"/>
            <a:ext cx="3065067" cy="3124200"/>
          </a:xfrm>
          <a:prstGeom prst="rect">
            <a:avLst/>
          </a:prstGeom>
        </p:spPr>
      </p:pic>
      <p:pic>
        <p:nvPicPr>
          <p:cNvPr id="17" name="Image 16" descr="Screen shot 2012-07-22 at 11.47.40 AM.png"/>
          <p:cNvPicPr>
            <a:picLocks noChangeAspect="1"/>
          </p:cNvPicPr>
          <p:nvPr/>
        </p:nvPicPr>
        <p:blipFill>
          <a:blip r:embed="rId3"/>
          <a:stretch>
            <a:fillRect/>
          </a:stretch>
        </p:blipFill>
        <p:spPr>
          <a:xfrm>
            <a:off x="3048000" y="3048000"/>
            <a:ext cx="3097617" cy="2978150"/>
          </a:xfrm>
          <a:prstGeom prst="rect">
            <a:avLst/>
          </a:prstGeom>
        </p:spPr>
      </p:pic>
      <p:sp>
        <p:nvSpPr>
          <p:cNvPr id="18" name="ZoneTexte 17"/>
          <p:cNvSpPr txBox="1"/>
          <p:nvPr/>
        </p:nvSpPr>
        <p:spPr>
          <a:xfrm>
            <a:off x="3733800" y="5943600"/>
            <a:ext cx="1909297" cy="369332"/>
          </a:xfrm>
          <a:prstGeom prst="rect">
            <a:avLst/>
          </a:prstGeom>
          <a:solidFill>
            <a:schemeClr val="accent3"/>
          </a:solidFill>
        </p:spPr>
        <p:txBody>
          <a:bodyPr wrap="none" rtlCol="0">
            <a:spAutoFit/>
          </a:bodyPr>
          <a:lstStyle/>
          <a:p>
            <a:r>
              <a:rPr lang="en-GB" sz="1800" dirty="0" err="1" smtClean="0">
                <a:solidFill>
                  <a:srgbClr val="0000FF"/>
                </a:solidFill>
              </a:rPr>
              <a:t>k</a:t>
            </a:r>
            <a:r>
              <a:rPr lang="en-GB" sz="1800" baseline="-25000" dirty="0" err="1" smtClean="0">
                <a:solidFill>
                  <a:srgbClr val="0000FF"/>
                </a:solidFill>
              </a:rPr>
              <a:t>T</a:t>
            </a:r>
            <a:r>
              <a:rPr lang="en-GB" sz="1800" dirty="0" smtClean="0">
                <a:solidFill>
                  <a:srgbClr val="0000FF"/>
                </a:solidFill>
              </a:rPr>
              <a:t> splitting scale</a:t>
            </a:r>
            <a:endParaRPr lang="en-GB" sz="1800" dirty="0">
              <a:solidFill>
                <a:srgbClr val="0000FF"/>
              </a:solidFill>
            </a:endParaRPr>
          </a:p>
        </p:txBody>
      </p:sp>
      <p:sp>
        <p:nvSpPr>
          <p:cNvPr id="19" name="ZoneTexte 18"/>
          <p:cNvSpPr txBox="1"/>
          <p:nvPr/>
        </p:nvSpPr>
        <p:spPr>
          <a:xfrm>
            <a:off x="520469" y="5943600"/>
            <a:ext cx="1994131" cy="369332"/>
          </a:xfrm>
          <a:prstGeom prst="rect">
            <a:avLst/>
          </a:prstGeom>
          <a:solidFill>
            <a:schemeClr val="accent3"/>
          </a:solidFill>
        </p:spPr>
        <p:txBody>
          <a:bodyPr wrap="none" rtlCol="0">
            <a:spAutoFit/>
          </a:bodyPr>
          <a:lstStyle/>
          <a:p>
            <a:r>
              <a:rPr lang="en-GB" sz="1800" dirty="0" err="1" smtClean="0">
                <a:solidFill>
                  <a:srgbClr val="0000FF"/>
                </a:solidFill>
              </a:rPr>
              <a:t>Subjet</a:t>
            </a:r>
            <a:r>
              <a:rPr lang="en-GB" sz="1800" dirty="0" smtClean="0">
                <a:solidFill>
                  <a:srgbClr val="0000FF"/>
                </a:solidFill>
              </a:rPr>
              <a:t> multiplicity</a:t>
            </a:r>
            <a:endParaRPr lang="en-GB" sz="1800" dirty="0">
              <a:solidFill>
                <a:srgbClr val="0000FF"/>
              </a:solidFill>
            </a:endParaRPr>
          </a:p>
        </p:txBody>
      </p:sp>
      <p:pic>
        <p:nvPicPr>
          <p:cNvPr id="20" name="Image 19" descr="Screen shot 2012-07-22 at 3.10.43 PM.png"/>
          <p:cNvPicPr>
            <a:picLocks noChangeAspect="1"/>
          </p:cNvPicPr>
          <p:nvPr/>
        </p:nvPicPr>
        <p:blipFill>
          <a:blip r:embed="rId4"/>
          <a:stretch>
            <a:fillRect/>
          </a:stretch>
        </p:blipFill>
        <p:spPr>
          <a:xfrm>
            <a:off x="609600" y="3886200"/>
            <a:ext cx="977900" cy="304800"/>
          </a:xfrm>
          <a:prstGeom prst="rect">
            <a:avLst/>
          </a:prstGeom>
        </p:spPr>
      </p:pic>
      <p:pic>
        <p:nvPicPr>
          <p:cNvPr id="21" name="Image 20" descr="Screen shot 2012-07-22 at 11.44.17 AM.png"/>
          <p:cNvPicPr>
            <a:picLocks noChangeAspect="1"/>
          </p:cNvPicPr>
          <p:nvPr/>
        </p:nvPicPr>
        <p:blipFill>
          <a:blip r:embed="rId5"/>
          <a:stretch>
            <a:fillRect/>
          </a:stretch>
        </p:blipFill>
        <p:spPr>
          <a:xfrm>
            <a:off x="5994887" y="3276600"/>
            <a:ext cx="3149113" cy="2730500"/>
          </a:xfrm>
          <a:prstGeom prst="rect">
            <a:avLst/>
          </a:prstGeom>
        </p:spPr>
      </p:pic>
      <p:sp>
        <p:nvSpPr>
          <p:cNvPr id="22" name="ZoneTexte 21"/>
          <p:cNvSpPr txBox="1"/>
          <p:nvPr/>
        </p:nvSpPr>
        <p:spPr>
          <a:xfrm>
            <a:off x="7010400" y="5943600"/>
            <a:ext cx="1109235" cy="369332"/>
          </a:xfrm>
          <a:prstGeom prst="rect">
            <a:avLst/>
          </a:prstGeom>
          <a:solidFill>
            <a:schemeClr val="accent3"/>
          </a:solidFill>
        </p:spPr>
        <p:txBody>
          <a:bodyPr wrap="none" rtlCol="0">
            <a:spAutoFit/>
          </a:bodyPr>
          <a:lstStyle/>
          <a:p>
            <a:r>
              <a:rPr lang="en-GB" sz="1800" dirty="0" smtClean="0">
                <a:solidFill>
                  <a:srgbClr val="0000FF"/>
                </a:solidFill>
              </a:rPr>
              <a:t>Jet width</a:t>
            </a:r>
            <a:endParaRPr lang="en-GB" sz="1800" dirty="0">
              <a:solidFill>
                <a:srgbClr val="0000FF"/>
              </a:solidFill>
            </a:endParaRPr>
          </a:p>
        </p:txBody>
      </p:sp>
      <p:sp>
        <p:nvSpPr>
          <p:cNvPr id="23" name="ZoneTexte 22"/>
          <p:cNvSpPr txBox="1"/>
          <p:nvPr/>
        </p:nvSpPr>
        <p:spPr>
          <a:xfrm>
            <a:off x="6096000" y="2709446"/>
            <a:ext cx="1675659" cy="338554"/>
          </a:xfrm>
          <a:prstGeom prst="rect">
            <a:avLst/>
          </a:prstGeom>
          <a:solidFill>
            <a:schemeClr val="accent3"/>
          </a:solidFill>
        </p:spPr>
        <p:txBody>
          <a:bodyPr wrap="none" rtlCol="0">
            <a:spAutoFit/>
          </a:bodyPr>
          <a:lstStyle/>
          <a:p>
            <a:r>
              <a:rPr lang="fr-FR" sz="1600" dirty="0" smtClean="0"/>
              <a:t>arXiv:1203:4606</a:t>
            </a:r>
            <a:endParaRPr lang="en-GB" sz="1600" dirty="0"/>
          </a:p>
        </p:txBody>
      </p:sp>
      <p:sp>
        <p:nvSpPr>
          <p:cNvPr id="24" name="ZoneTexte 23"/>
          <p:cNvSpPr txBox="1"/>
          <p:nvPr/>
        </p:nvSpPr>
        <p:spPr>
          <a:xfrm>
            <a:off x="0" y="2667000"/>
            <a:ext cx="1672353" cy="338554"/>
          </a:xfrm>
          <a:prstGeom prst="rect">
            <a:avLst/>
          </a:prstGeom>
          <a:solidFill>
            <a:schemeClr val="accent3"/>
          </a:solidFill>
        </p:spPr>
        <p:txBody>
          <a:bodyPr wrap="none" rtlCol="0">
            <a:spAutoFit/>
          </a:bodyPr>
          <a:lstStyle/>
          <a:p>
            <a:r>
              <a:rPr lang="fr-FR" sz="1600" dirty="0" smtClean="0"/>
              <a:t>CMS-QCD-10-41</a:t>
            </a:r>
            <a:endParaRPr lang="en-GB" sz="1600" dirty="0"/>
          </a:p>
        </p:txBody>
      </p:sp>
      <p:sp>
        <p:nvSpPr>
          <p:cNvPr id="15" name="ZoneTexte 14"/>
          <p:cNvSpPr txBox="1"/>
          <p:nvPr/>
        </p:nvSpPr>
        <p:spPr>
          <a:xfrm>
            <a:off x="434771" y="6400800"/>
            <a:ext cx="8252029" cy="400110"/>
          </a:xfrm>
          <a:prstGeom prst="rect">
            <a:avLst/>
          </a:prstGeom>
          <a:solidFill>
            <a:srgbClr val="FFFF00"/>
          </a:solidFill>
        </p:spPr>
        <p:txBody>
          <a:bodyPr wrap="none" rtlCol="0">
            <a:spAutoFit/>
          </a:bodyPr>
          <a:lstStyle/>
          <a:p>
            <a:r>
              <a:rPr lang="en-GB" dirty="0" smtClean="0">
                <a:solidFill>
                  <a:srgbClr val="0000FF"/>
                </a:solidFill>
              </a:rPr>
              <a:t>New techniques at LHC to study QCD and for searches for New Physics</a:t>
            </a:r>
            <a:endParaRPr lang="en-GB" dirty="0">
              <a:solidFill>
                <a:srgbClr val="0000FF"/>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re 1"/>
          <p:cNvSpPr txBox="1">
            <a:spLocks/>
          </p:cNvSpPr>
          <p:nvPr/>
        </p:nvSpPr>
        <p:spPr bwMode="auto">
          <a:xfrm>
            <a:off x="914400" y="-142875"/>
            <a:ext cx="7239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0" cap="none" spc="0" normalizeH="0" baseline="0" noProof="0" dirty="0">
              <a:ln>
                <a:noFill/>
              </a:ln>
              <a:solidFill>
                <a:srgbClr val="0000FF"/>
              </a:solidFill>
              <a:effectLst/>
              <a:uLnTx/>
              <a:uFillTx/>
              <a:latin typeface="Georgia"/>
              <a:ea typeface="ＭＳ Ｐゴシック" charset="-128"/>
              <a:cs typeface="ＭＳ Ｐゴシック" charset="-128"/>
            </a:endParaRPr>
          </a:p>
        </p:txBody>
      </p:sp>
      <p:pic>
        <p:nvPicPr>
          <p:cNvPr id="3" name="Image 2" descr="Screen Shot 2014-12-12 at 4.27.41 PM.png"/>
          <p:cNvPicPr>
            <a:picLocks noChangeAspect="1"/>
          </p:cNvPicPr>
          <p:nvPr/>
        </p:nvPicPr>
        <p:blipFill>
          <a:blip r:embed="rId2"/>
          <a:stretch>
            <a:fillRect/>
          </a:stretch>
        </p:blipFill>
        <p:spPr>
          <a:xfrm>
            <a:off x="152400" y="838200"/>
            <a:ext cx="8423842" cy="6019800"/>
          </a:xfrm>
          <a:prstGeom prst="rect">
            <a:avLst/>
          </a:prstGeom>
        </p:spPr>
      </p:pic>
      <p:sp>
        <p:nvSpPr>
          <p:cNvPr id="4" name="Titre 1"/>
          <p:cNvSpPr txBox="1">
            <a:spLocks/>
          </p:cNvSpPr>
          <p:nvPr/>
        </p:nvSpPr>
        <p:spPr bwMode="auto">
          <a:xfrm>
            <a:off x="0" y="-152400"/>
            <a:ext cx="9144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0" cap="none" spc="0" normalizeH="0" baseline="0" noProof="0" smtClean="0">
                <a:ln>
                  <a:noFill/>
                </a:ln>
                <a:solidFill>
                  <a:srgbClr val="0000FF"/>
                </a:solidFill>
                <a:effectLst/>
                <a:uLnTx/>
                <a:uFillTx/>
                <a:latin typeface="Arial"/>
                <a:ea typeface="ＭＳ Ｐゴシック" charset="-128"/>
                <a:cs typeface="ＭＳ Ｐゴシック" charset="-128"/>
              </a:rPr>
              <a:t>Extracting the Strong Coupling Constant </a:t>
            </a:r>
            <a:endParaRPr kumimoji="0" lang="en-GB" sz="36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sp>
        <p:nvSpPr>
          <p:cNvPr id="5" name="Rectangle 4"/>
          <p:cNvSpPr/>
          <p:nvPr/>
        </p:nvSpPr>
        <p:spPr bwMode="auto">
          <a:xfrm>
            <a:off x="457200" y="3200400"/>
            <a:ext cx="4114800" cy="609600"/>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descr="Screen Shot 2014-03-27 at 2.31.24 AM.png"/>
          <p:cNvPicPr>
            <a:picLocks noChangeAspect="1"/>
          </p:cNvPicPr>
          <p:nvPr/>
        </p:nvPicPr>
        <p:blipFill>
          <a:blip r:embed="rId2"/>
          <a:stretch>
            <a:fillRect/>
          </a:stretch>
        </p:blipFill>
        <p:spPr>
          <a:xfrm>
            <a:off x="304800" y="928844"/>
            <a:ext cx="8610600" cy="5852956"/>
          </a:xfrm>
          <a:prstGeom prst="rect">
            <a:avLst/>
          </a:prstGeom>
        </p:spPr>
      </p:pic>
      <p:sp>
        <p:nvSpPr>
          <p:cNvPr id="4" name="Title 1"/>
          <p:cNvSpPr txBox="1">
            <a:spLocks/>
          </p:cNvSpPr>
          <p:nvPr/>
        </p:nvSpPr>
        <p:spPr bwMode="auto">
          <a:xfrm>
            <a:off x="228600" y="-76200"/>
            <a:ext cx="8534400" cy="914400"/>
          </a:xfrm>
          <a:prstGeom prst="rect">
            <a:avLst/>
          </a:prstGeom>
          <a:noFill/>
          <a:ln w="9525">
            <a:noFill/>
            <a:miter lim="800000"/>
            <a:headEnd/>
            <a:tailEnd/>
          </a:ln>
        </p:spPr>
        <p:txBody>
          <a:bodyPr vert="horz" wrap="square" lIns="91407" tIns="45704" rIns="91407" bIns="45704" numCol="1" rtlCol="0" anchor="ctr" anchorCtr="0" compatLnSpc="1">
            <a:prstTxWarp prst="textNoShape">
              <a:avLst/>
            </a:prstTxWarp>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kern="0" dirty="0" smtClean="0">
                <a:solidFill>
                  <a:srgbClr val="0000FF"/>
                </a:solidFill>
                <a:effectLst/>
                <a:latin typeface="Arial"/>
                <a:ea typeface="ＭＳ Ｐゴシック" charset="-128"/>
                <a:cs typeface="ＭＳ Ｐゴシック" charset="-128"/>
              </a:rPr>
              <a:t>W and Z Boson Production</a:t>
            </a:r>
            <a:endParaRPr kumimoji="0" lang="en-US" sz="40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sp>
        <p:nvSpPr>
          <p:cNvPr id="5" name="ZoneTexte 4"/>
          <p:cNvSpPr txBox="1"/>
          <p:nvPr/>
        </p:nvSpPr>
        <p:spPr>
          <a:xfrm>
            <a:off x="5029200" y="4419600"/>
            <a:ext cx="3921541" cy="707886"/>
          </a:xfrm>
          <a:prstGeom prst="rect">
            <a:avLst/>
          </a:prstGeom>
          <a:solidFill>
            <a:srgbClr val="FFFF00"/>
          </a:solidFill>
        </p:spPr>
        <p:txBody>
          <a:bodyPr wrap="none" rtlCol="0">
            <a:spAutoFit/>
          </a:bodyPr>
          <a:lstStyle/>
          <a:p>
            <a:r>
              <a:rPr lang="en-GB" dirty="0" smtClean="0"/>
              <a:t>Precision of these measurements</a:t>
            </a:r>
            <a:endParaRPr lang="en-GB" dirty="0" smtClean="0"/>
          </a:p>
          <a:p>
            <a:r>
              <a:rPr lang="en-GB" dirty="0" smtClean="0"/>
              <a:t>i</a:t>
            </a:r>
            <a:r>
              <a:rPr lang="en-GB" dirty="0" smtClean="0"/>
              <a:t>s ~3</a:t>
            </a:r>
            <a:r>
              <a:rPr lang="en-GB" dirty="0" smtClean="0"/>
              <a:t>% (luminosity uncertainty)  </a:t>
            </a:r>
            <a:endParaRPr lang="en-GB"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txBox="1">
            <a:spLocks/>
          </p:cNvSpPr>
          <p:nvPr/>
        </p:nvSpPr>
        <p:spPr bwMode="auto">
          <a:xfrm>
            <a:off x="914400" y="-142875"/>
            <a:ext cx="7239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4000" b="1" kern="0" dirty="0" smtClean="0">
                <a:solidFill>
                  <a:srgbClr val="0000FF"/>
                </a:solidFill>
                <a:latin typeface="Arial"/>
                <a:ea typeface="ＭＳ Ｐゴシック" charset="-128"/>
                <a:cs typeface="ＭＳ Ｐゴシック" charset="-128"/>
              </a:rPr>
              <a:t>W Boson Production</a:t>
            </a:r>
            <a:endParaRPr kumimoji="0" lang="en-GB" sz="4000" b="1" i="0" u="none" strike="noStrike" kern="0" cap="none" spc="0" normalizeH="0" baseline="0" noProof="0" dirty="0">
              <a:ln>
                <a:noFill/>
              </a:ln>
              <a:solidFill>
                <a:srgbClr val="0000FF"/>
              </a:solidFill>
              <a:effectLst/>
              <a:uLnTx/>
              <a:uFillTx/>
              <a:latin typeface="Georgia"/>
              <a:ea typeface="ＭＳ Ｐゴシック" charset="-128"/>
              <a:cs typeface="ＭＳ Ｐゴシック" charset="-128"/>
            </a:endParaRPr>
          </a:p>
        </p:txBody>
      </p:sp>
      <p:pic>
        <p:nvPicPr>
          <p:cNvPr id="3" name="Image 2" descr="Screen Shot 2014-12-12 at 4.25.21 PM.png"/>
          <p:cNvPicPr>
            <a:picLocks noChangeAspect="1"/>
          </p:cNvPicPr>
          <p:nvPr/>
        </p:nvPicPr>
        <p:blipFill>
          <a:blip r:embed="rId2"/>
          <a:stretch>
            <a:fillRect/>
          </a:stretch>
        </p:blipFill>
        <p:spPr>
          <a:xfrm>
            <a:off x="228600" y="822241"/>
            <a:ext cx="8610600" cy="603575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txBox="1">
            <a:spLocks/>
          </p:cNvSpPr>
          <p:nvPr/>
        </p:nvSpPr>
        <p:spPr bwMode="auto">
          <a:xfrm>
            <a:off x="914400" y="-142875"/>
            <a:ext cx="7239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4000" b="1" kern="0" dirty="0" smtClean="0">
                <a:solidFill>
                  <a:srgbClr val="0000FF"/>
                </a:solidFill>
                <a:latin typeface="Arial"/>
                <a:ea typeface="ＭＳ Ｐゴシック" charset="-128"/>
                <a:cs typeface="ＭＳ Ｐゴシック" charset="-128"/>
              </a:rPr>
              <a:t>W Boson Production</a:t>
            </a:r>
            <a:endParaRPr kumimoji="0" lang="en-GB" sz="4000" b="1" i="0" u="none" strike="noStrike" kern="0" cap="none" spc="0" normalizeH="0" baseline="0" noProof="0" dirty="0">
              <a:ln>
                <a:noFill/>
              </a:ln>
              <a:solidFill>
                <a:srgbClr val="0000FF"/>
              </a:solidFill>
              <a:effectLst/>
              <a:uLnTx/>
              <a:uFillTx/>
              <a:latin typeface="Georgia"/>
              <a:ea typeface="ＭＳ Ｐゴシック" charset="-128"/>
              <a:cs typeface="ＭＳ Ｐゴシック" charset="-128"/>
            </a:endParaRPr>
          </a:p>
        </p:txBody>
      </p:sp>
      <p:pic>
        <p:nvPicPr>
          <p:cNvPr id="3" name="Image 2" descr="Screen Shot 2014-12-12 at 4.25.31 PM.png"/>
          <p:cNvPicPr>
            <a:picLocks noChangeAspect="1"/>
          </p:cNvPicPr>
          <p:nvPr/>
        </p:nvPicPr>
        <p:blipFill>
          <a:blip r:embed="rId2"/>
          <a:stretch>
            <a:fillRect/>
          </a:stretch>
        </p:blipFill>
        <p:spPr>
          <a:xfrm>
            <a:off x="0" y="765713"/>
            <a:ext cx="9144000" cy="609228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txBox="1">
            <a:spLocks/>
          </p:cNvSpPr>
          <p:nvPr/>
        </p:nvSpPr>
        <p:spPr bwMode="auto">
          <a:xfrm>
            <a:off x="914400" y="-142875"/>
            <a:ext cx="7239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4000" b="1" kern="0" dirty="0" smtClean="0">
                <a:solidFill>
                  <a:srgbClr val="0000FF"/>
                </a:solidFill>
                <a:latin typeface="Arial"/>
                <a:ea typeface="ＭＳ Ｐゴシック" charset="-128"/>
                <a:cs typeface="ＭＳ Ｐゴシック" charset="-128"/>
              </a:rPr>
              <a:t>W Boson Production</a:t>
            </a:r>
            <a:endParaRPr kumimoji="0" lang="en-GB" sz="4000" b="1" i="0" u="none" strike="noStrike" kern="0" cap="none" spc="0" normalizeH="0" baseline="0" noProof="0" dirty="0">
              <a:ln>
                <a:noFill/>
              </a:ln>
              <a:solidFill>
                <a:srgbClr val="0000FF"/>
              </a:solidFill>
              <a:effectLst/>
              <a:uLnTx/>
              <a:uFillTx/>
              <a:latin typeface="Georgia"/>
              <a:ea typeface="ＭＳ Ｐゴシック" charset="-128"/>
              <a:cs typeface="ＭＳ Ｐゴシック" charset="-128"/>
            </a:endParaRPr>
          </a:p>
        </p:txBody>
      </p:sp>
      <p:pic>
        <p:nvPicPr>
          <p:cNvPr id="3" name="Image 2" descr="Screen Shot 2014-12-12 at 4.28.38 PM.png"/>
          <p:cNvPicPr>
            <a:picLocks noChangeAspect="1"/>
          </p:cNvPicPr>
          <p:nvPr/>
        </p:nvPicPr>
        <p:blipFill>
          <a:blip r:embed="rId2"/>
          <a:stretch>
            <a:fillRect/>
          </a:stretch>
        </p:blipFill>
        <p:spPr>
          <a:xfrm>
            <a:off x="381000" y="914400"/>
            <a:ext cx="8229600" cy="582728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txBox="1">
            <a:spLocks/>
          </p:cNvSpPr>
          <p:nvPr/>
        </p:nvSpPr>
        <p:spPr bwMode="auto">
          <a:xfrm>
            <a:off x="914400" y="-142875"/>
            <a:ext cx="7239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4000" b="1" kern="0" dirty="0" smtClean="0">
                <a:solidFill>
                  <a:srgbClr val="0000FF"/>
                </a:solidFill>
                <a:latin typeface="Arial"/>
                <a:ea typeface="ＭＳ Ｐゴシック" charset="-128"/>
                <a:cs typeface="ＭＳ Ｐゴシック" charset="-128"/>
              </a:rPr>
              <a:t>W Boson Production</a:t>
            </a:r>
            <a:endParaRPr kumimoji="0" lang="en-GB" sz="4000" b="1" i="0" u="none" strike="noStrike" kern="0" cap="none" spc="0" normalizeH="0" baseline="0" noProof="0" dirty="0">
              <a:ln>
                <a:noFill/>
              </a:ln>
              <a:solidFill>
                <a:srgbClr val="0000FF"/>
              </a:solidFill>
              <a:effectLst/>
              <a:uLnTx/>
              <a:uFillTx/>
              <a:latin typeface="Georgia"/>
              <a:ea typeface="ＭＳ Ｐゴシック" charset="-128"/>
              <a:cs typeface="ＭＳ Ｐゴシック" charset="-128"/>
            </a:endParaRPr>
          </a:p>
        </p:txBody>
      </p:sp>
      <p:pic>
        <p:nvPicPr>
          <p:cNvPr id="3" name="Image 2" descr="Screen Shot 2014-12-12 at 4.28.48 PM.png"/>
          <p:cNvPicPr>
            <a:picLocks noChangeAspect="1"/>
          </p:cNvPicPr>
          <p:nvPr/>
        </p:nvPicPr>
        <p:blipFill>
          <a:blip r:embed="rId2"/>
          <a:stretch>
            <a:fillRect/>
          </a:stretch>
        </p:blipFill>
        <p:spPr>
          <a:xfrm>
            <a:off x="685800" y="762000"/>
            <a:ext cx="7924800" cy="5457472"/>
          </a:xfrm>
          <a:prstGeom prst="rect">
            <a:avLst/>
          </a:prstGeom>
        </p:spPr>
      </p:pic>
      <p:sp>
        <p:nvSpPr>
          <p:cNvPr id="4" name="ZoneTexte 3"/>
          <p:cNvSpPr txBox="1"/>
          <p:nvPr/>
        </p:nvSpPr>
        <p:spPr>
          <a:xfrm>
            <a:off x="560367" y="6324600"/>
            <a:ext cx="8050233" cy="400110"/>
          </a:xfrm>
          <a:prstGeom prst="rect">
            <a:avLst/>
          </a:prstGeom>
          <a:solidFill>
            <a:srgbClr val="FFFF00"/>
          </a:solidFill>
        </p:spPr>
        <p:txBody>
          <a:bodyPr wrap="none" rtlCol="0">
            <a:spAutoFit/>
          </a:bodyPr>
          <a:lstStyle/>
          <a:p>
            <a:r>
              <a:rPr lang="en-GB" dirty="0" smtClean="0">
                <a:solidFill>
                  <a:srgbClr val="0000FF"/>
                </a:solidFill>
              </a:rPr>
              <a:t>PDF precision will be crucial for EWK measurements  M</a:t>
            </a:r>
            <a:r>
              <a:rPr lang="en-GB" baseline="-25000" dirty="0" smtClean="0">
                <a:solidFill>
                  <a:srgbClr val="0000FF"/>
                </a:solidFill>
              </a:rPr>
              <a:t>W</a:t>
            </a:r>
            <a:r>
              <a:rPr lang="en-GB" dirty="0" smtClean="0">
                <a:solidFill>
                  <a:srgbClr val="0000FF"/>
                </a:solidFill>
              </a:rPr>
              <a:t>, sin</a:t>
            </a:r>
            <a:r>
              <a:rPr lang="en-GB" baseline="30000" dirty="0" smtClean="0">
                <a:solidFill>
                  <a:srgbClr val="0000FF"/>
                </a:solidFill>
              </a:rPr>
              <a:t>2</a:t>
            </a:r>
            <a:r>
              <a:rPr lang="en-GB" dirty="0" smtClean="0">
                <a:solidFill>
                  <a:srgbClr val="0000FF"/>
                </a:solidFill>
              </a:rPr>
              <a:t>θ etc… </a:t>
            </a:r>
            <a:endParaRPr lang="en-GB" dirty="0">
              <a:solidFill>
                <a:srgbClr val="0000FF"/>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txBox="1">
            <a:spLocks/>
          </p:cNvSpPr>
          <p:nvPr/>
        </p:nvSpPr>
        <p:spPr bwMode="auto">
          <a:xfrm>
            <a:off x="914400" y="-142875"/>
            <a:ext cx="7239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4000" b="1" kern="0" dirty="0" smtClean="0">
                <a:solidFill>
                  <a:srgbClr val="0000FF"/>
                </a:solidFill>
                <a:latin typeface="Arial"/>
                <a:ea typeface="ＭＳ Ｐゴシック" charset="-128"/>
                <a:cs typeface="ＭＳ Ｐゴシック" charset="-128"/>
              </a:rPr>
              <a:t>Z Boson Production</a:t>
            </a:r>
            <a:endParaRPr kumimoji="0" lang="en-GB" sz="4000" b="1" i="0" u="none" strike="noStrike" kern="0" cap="none" spc="0" normalizeH="0" baseline="0" noProof="0" dirty="0">
              <a:ln>
                <a:noFill/>
              </a:ln>
              <a:solidFill>
                <a:srgbClr val="0000FF"/>
              </a:solidFill>
              <a:effectLst/>
              <a:uLnTx/>
              <a:uFillTx/>
              <a:latin typeface="Georgia"/>
              <a:ea typeface="ＭＳ Ｐゴシック" charset="-128"/>
              <a:cs typeface="ＭＳ Ｐゴシック" charset="-128"/>
            </a:endParaRPr>
          </a:p>
        </p:txBody>
      </p:sp>
      <p:pic>
        <p:nvPicPr>
          <p:cNvPr id="3" name="Image 2" descr="Screen Shot 2014-12-12 at 4.25.45 PM.png"/>
          <p:cNvPicPr>
            <a:picLocks noChangeAspect="1"/>
          </p:cNvPicPr>
          <p:nvPr/>
        </p:nvPicPr>
        <p:blipFill>
          <a:blip r:embed="rId2"/>
          <a:stretch>
            <a:fillRect/>
          </a:stretch>
        </p:blipFill>
        <p:spPr>
          <a:xfrm>
            <a:off x="228600" y="783182"/>
            <a:ext cx="8458200" cy="610696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bwMode="auto">
          <a:xfrm>
            <a:off x="0" y="-12700"/>
            <a:ext cx="9182100" cy="6896100"/>
          </a:xfrm>
          <a:prstGeom prst="rect">
            <a:avLst/>
          </a:prstGeom>
          <a:gradFill flip="none" rotWithShape="1">
            <a:gsLst>
              <a:gs pos="22000">
                <a:schemeClr val="tx1"/>
              </a:gs>
              <a:gs pos="100000">
                <a:srgbClr val="FFFFFF"/>
              </a:gs>
            </a:gsLst>
            <a:path path="rect">
              <a:fillToRect l="100000" t="100000"/>
            </a:path>
            <a:tileRect r="-100000" b="-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Tahoma" charset="0"/>
            </a:endParaRPr>
          </a:p>
        </p:txBody>
      </p:sp>
      <p:pic>
        <p:nvPicPr>
          <p:cNvPr id="11" name="Picture 6"/>
          <p:cNvPicPr>
            <a:picLocks noChangeAspect="1" noChangeArrowheads="1"/>
          </p:cNvPicPr>
          <p:nvPr/>
        </p:nvPicPr>
        <p:blipFill>
          <a:blip r:embed="rId3" cstate="print"/>
          <a:srcRect l="18205" t="23021" r="17239" b="29629"/>
          <a:stretch>
            <a:fillRect/>
          </a:stretch>
        </p:blipFill>
        <p:spPr bwMode="auto">
          <a:xfrm>
            <a:off x="8140700" y="368300"/>
            <a:ext cx="708527" cy="673100"/>
          </a:xfrm>
          <a:prstGeom prst="rect">
            <a:avLst/>
          </a:prstGeom>
          <a:noFill/>
          <a:ln w="9525" algn="ctr">
            <a:noFill/>
            <a:miter lim="800000"/>
            <a:headEnd/>
            <a:tailEnd/>
          </a:ln>
          <a:effectLst>
            <a:reflection blurRad="6350" stA="50000" endA="300" endPos="38500" dist="50800" dir="5400000" sy="-100000" algn="bl" rotWithShape="0"/>
          </a:effectLst>
        </p:spPr>
      </p:pic>
      <p:sp>
        <p:nvSpPr>
          <p:cNvPr id="12" name="Title 1"/>
          <p:cNvSpPr>
            <a:spLocks noGrp="1"/>
          </p:cNvSpPr>
          <p:nvPr>
            <p:ph type="title"/>
          </p:nvPr>
        </p:nvSpPr>
        <p:spPr>
          <a:xfrm>
            <a:off x="5334000" y="838200"/>
            <a:ext cx="2984500" cy="754859"/>
          </a:xfrm>
        </p:spPr>
        <p:txBody>
          <a:bodyPr>
            <a:noAutofit/>
          </a:bodyPr>
          <a:lstStyle/>
          <a:p>
            <a:r>
              <a:rPr lang="en-US" dirty="0" smtClean="0">
                <a:solidFill>
                  <a:schemeClr val="bg1"/>
                </a:solidFill>
                <a:effectLst>
                  <a:reflection stA="50000" endPos="70000" dir="5400000" sy="-100000" algn="bl" rotWithShape="0"/>
                </a:effectLst>
                <a:latin typeface="Tahoma"/>
                <a:cs typeface="Tahoma"/>
              </a:rPr>
              <a:t>Outline</a:t>
            </a:r>
            <a:endParaRPr lang="en-US" dirty="0">
              <a:solidFill>
                <a:schemeClr val="bg1"/>
              </a:solidFill>
              <a:effectLst>
                <a:reflection stA="50000" endPos="70000" dir="5400000" sy="-100000" algn="bl" rotWithShape="0"/>
              </a:effectLst>
              <a:latin typeface="Tahoma"/>
              <a:cs typeface="Tahoma"/>
            </a:endParaRPr>
          </a:p>
        </p:txBody>
      </p:sp>
      <p:sp>
        <p:nvSpPr>
          <p:cNvPr id="9" name="ZoneTexte 8"/>
          <p:cNvSpPr txBox="1"/>
          <p:nvPr/>
        </p:nvSpPr>
        <p:spPr>
          <a:xfrm>
            <a:off x="3733800" y="1524000"/>
            <a:ext cx="5410200" cy="3262432"/>
          </a:xfrm>
          <a:prstGeom prst="rect">
            <a:avLst/>
          </a:prstGeom>
          <a:noFill/>
        </p:spPr>
        <p:txBody>
          <a:bodyPr wrap="square" rtlCol="0">
            <a:spAutoFit/>
          </a:bodyPr>
          <a:lstStyle/>
          <a:p>
            <a:pPr>
              <a:spcBef>
                <a:spcPts val="200"/>
              </a:spcBef>
              <a:buFont typeface="Arial"/>
              <a:buChar char="•"/>
            </a:pPr>
            <a:r>
              <a:rPr lang="en-GB" sz="2800" dirty="0" smtClean="0">
                <a:solidFill>
                  <a:schemeClr val="bg1"/>
                </a:solidFill>
              </a:rPr>
              <a:t> </a:t>
            </a:r>
            <a:r>
              <a:rPr lang="en-GB" sz="2800" dirty="0" smtClean="0">
                <a:solidFill>
                  <a:schemeClr val="bg1"/>
                </a:solidFill>
              </a:rPr>
              <a:t>I</a:t>
            </a:r>
            <a:r>
              <a:rPr lang="en-GB" sz="2800" dirty="0" smtClean="0">
                <a:solidFill>
                  <a:schemeClr val="bg1"/>
                </a:solidFill>
              </a:rPr>
              <a:t>ntroduction</a:t>
            </a:r>
            <a:endParaRPr lang="en-GB" sz="2800" dirty="0" smtClean="0">
              <a:solidFill>
                <a:schemeClr val="bg1"/>
              </a:solidFill>
            </a:endParaRPr>
          </a:p>
          <a:p>
            <a:pPr>
              <a:spcBef>
                <a:spcPts val="200"/>
              </a:spcBef>
              <a:buFont typeface="Arial"/>
              <a:buChar char="•"/>
            </a:pPr>
            <a:r>
              <a:rPr lang="en-GB" sz="2800" dirty="0" smtClean="0">
                <a:solidFill>
                  <a:schemeClr val="bg1"/>
                </a:solidFill>
              </a:rPr>
              <a:t> </a:t>
            </a:r>
            <a:r>
              <a:rPr lang="en-GB" sz="2800" dirty="0" smtClean="0">
                <a:solidFill>
                  <a:schemeClr val="bg1"/>
                </a:solidFill>
              </a:rPr>
              <a:t>QCD and EWK results</a:t>
            </a:r>
          </a:p>
          <a:p>
            <a:pPr>
              <a:spcBef>
                <a:spcPts val="200"/>
              </a:spcBef>
              <a:buFont typeface="Arial"/>
              <a:buChar char="•"/>
            </a:pPr>
            <a:r>
              <a:rPr lang="en-GB" sz="2800" dirty="0" smtClean="0">
                <a:solidFill>
                  <a:schemeClr val="bg1"/>
                </a:solidFill>
              </a:rPr>
              <a:t> The Higgs particle: overview</a:t>
            </a:r>
          </a:p>
          <a:p>
            <a:pPr>
              <a:spcBef>
                <a:spcPts val="200"/>
              </a:spcBef>
            </a:pPr>
            <a:r>
              <a:rPr lang="en-GB" sz="2800" dirty="0" smtClean="0">
                <a:solidFill>
                  <a:schemeClr val="bg1"/>
                </a:solidFill>
              </a:rPr>
              <a:t>   of the channels &amp; </a:t>
            </a:r>
            <a:r>
              <a:rPr lang="en-GB" sz="2800" dirty="0" smtClean="0">
                <a:solidFill>
                  <a:schemeClr val="bg1"/>
                </a:solidFill>
              </a:rPr>
              <a:t>properties</a:t>
            </a:r>
            <a:endParaRPr lang="en-GB" sz="2800" dirty="0" smtClean="0">
              <a:solidFill>
                <a:schemeClr val="bg1"/>
              </a:solidFill>
            </a:endParaRPr>
          </a:p>
          <a:p>
            <a:pPr>
              <a:spcBef>
                <a:spcPts val="200"/>
              </a:spcBef>
              <a:buFont typeface="Arial"/>
              <a:buChar char="•"/>
            </a:pPr>
            <a:r>
              <a:rPr lang="en-GB" sz="2800" dirty="0" smtClean="0">
                <a:solidFill>
                  <a:schemeClr val="bg1"/>
                </a:solidFill>
              </a:rPr>
              <a:t> Direct Beyond </a:t>
            </a:r>
            <a:r>
              <a:rPr lang="en-GB" sz="2800" dirty="0" smtClean="0">
                <a:solidFill>
                  <a:schemeClr val="bg1"/>
                </a:solidFill>
              </a:rPr>
              <a:t>the </a:t>
            </a:r>
            <a:r>
              <a:rPr lang="en-GB" sz="2800" dirty="0" smtClean="0">
                <a:solidFill>
                  <a:schemeClr val="bg1"/>
                </a:solidFill>
              </a:rPr>
              <a:t>SM Searches</a:t>
            </a:r>
          </a:p>
          <a:p>
            <a:pPr>
              <a:spcBef>
                <a:spcPts val="200"/>
              </a:spcBef>
              <a:buFont typeface="Arial"/>
              <a:buChar char="•"/>
            </a:pPr>
            <a:r>
              <a:rPr lang="en-GB" sz="2800" dirty="0" smtClean="0">
                <a:solidFill>
                  <a:schemeClr val="bg1"/>
                </a:solidFill>
              </a:rPr>
              <a:t> </a:t>
            </a:r>
            <a:r>
              <a:rPr lang="en-GB" sz="2800" dirty="0" err="1" smtClean="0">
                <a:solidFill>
                  <a:schemeClr val="bg1"/>
                </a:solidFill>
              </a:rPr>
              <a:t>RunII</a:t>
            </a:r>
            <a:r>
              <a:rPr lang="en-GB" sz="2800" dirty="0" smtClean="0">
                <a:solidFill>
                  <a:schemeClr val="bg1"/>
                </a:solidFill>
              </a:rPr>
              <a:t> start-up: </a:t>
            </a:r>
            <a:r>
              <a:rPr lang="en-GB" sz="2800" dirty="0" smtClean="0">
                <a:solidFill>
                  <a:schemeClr val="bg1"/>
                </a:solidFill>
              </a:rPr>
              <a:t>what</a:t>
            </a:r>
            <a:r>
              <a:rPr lang="en-GB" sz="2800" dirty="0" smtClean="0">
                <a:solidFill>
                  <a:schemeClr val="bg1"/>
                </a:solidFill>
              </a:rPr>
              <a:t> to expect</a:t>
            </a:r>
            <a:endParaRPr lang="en-GB" sz="2800" dirty="0" smtClean="0">
              <a:solidFill>
                <a:schemeClr val="bg1"/>
              </a:solidFill>
            </a:endParaRPr>
          </a:p>
          <a:p>
            <a:pPr>
              <a:spcBef>
                <a:spcPts val="200"/>
              </a:spcBef>
            </a:pPr>
            <a:endParaRPr lang="en-GB" sz="2800" dirty="0" smtClean="0">
              <a:solidFill>
                <a:schemeClr val="bg1"/>
              </a:solidFill>
            </a:endParaRPr>
          </a:p>
          <a:p>
            <a:endParaRPr lang="en-GB" sz="2800" dirty="0">
              <a:solidFill>
                <a:schemeClr val="bg1"/>
              </a:solidFill>
            </a:endParaRPr>
          </a:p>
        </p:txBody>
      </p:sp>
      <p:pic>
        <p:nvPicPr>
          <p:cNvPr id="14" name="Image 13" descr="Screen Shot 2013-06-22 at 2.55.44 PM.png"/>
          <p:cNvPicPr>
            <a:picLocks noChangeAspect="1"/>
          </p:cNvPicPr>
          <p:nvPr/>
        </p:nvPicPr>
        <p:blipFill>
          <a:blip r:embed="rId4"/>
          <a:stretch>
            <a:fillRect/>
          </a:stretch>
        </p:blipFill>
        <p:spPr>
          <a:xfrm>
            <a:off x="76200" y="4376060"/>
            <a:ext cx="2952965" cy="2481940"/>
          </a:xfrm>
          <a:prstGeom prst="rect">
            <a:avLst/>
          </a:prstGeom>
        </p:spPr>
      </p:pic>
      <p:sp>
        <p:nvSpPr>
          <p:cNvPr id="10" name="ZoneTexte 9"/>
          <p:cNvSpPr txBox="1"/>
          <p:nvPr/>
        </p:nvSpPr>
        <p:spPr>
          <a:xfrm>
            <a:off x="400649" y="4343400"/>
            <a:ext cx="2418751" cy="584776"/>
          </a:xfrm>
          <a:prstGeom prst="rect">
            <a:avLst/>
          </a:prstGeom>
          <a:noFill/>
        </p:spPr>
        <p:txBody>
          <a:bodyPr wrap="none" rtlCol="0">
            <a:spAutoFit/>
          </a:bodyPr>
          <a:lstStyle/>
          <a:p>
            <a:r>
              <a:rPr lang="en-GB" sz="1600" dirty="0" smtClean="0">
                <a:solidFill>
                  <a:schemeClr val="accent3"/>
                </a:solidFill>
              </a:rPr>
              <a:t>Melbourne 4</a:t>
            </a:r>
            <a:r>
              <a:rPr lang="en-GB" sz="1600" baseline="30000" dirty="0" smtClean="0">
                <a:solidFill>
                  <a:schemeClr val="accent3"/>
                </a:solidFill>
              </a:rPr>
              <a:t>th</a:t>
            </a:r>
            <a:r>
              <a:rPr lang="en-GB" sz="1600" dirty="0" smtClean="0">
                <a:solidFill>
                  <a:schemeClr val="accent3"/>
                </a:solidFill>
              </a:rPr>
              <a:t> July 2012, </a:t>
            </a:r>
          </a:p>
          <a:p>
            <a:r>
              <a:rPr lang="en-GB" sz="1600" dirty="0" smtClean="0">
                <a:solidFill>
                  <a:schemeClr val="accent3"/>
                </a:solidFill>
              </a:rPr>
              <a:t>late afternoon</a:t>
            </a:r>
            <a:endParaRPr lang="en-GB" sz="1600" dirty="0">
              <a:solidFill>
                <a:schemeClr val="accent3"/>
              </a:solidFill>
            </a:endParaRPr>
          </a:p>
        </p:txBody>
      </p:sp>
      <p:pic>
        <p:nvPicPr>
          <p:cNvPr id="17" name="Image 16" descr="Screen Shot 2014-02-03 at 3.14.53 PM.png"/>
          <p:cNvPicPr>
            <a:picLocks noChangeAspect="1"/>
          </p:cNvPicPr>
          <p:nvPr/>
        </p:nvPicPr>
        <p:blipFill>
          <a:blip r:embed="rId5"/>
          <a:stretch>
            <a:fillRect/>
          </a:stretch>
        </p:blipFill>
        <p:spPr>
          <a:xfrm>
            <a:off x="4572000" y="213523"/>
            <a:ext cx="818782" cy="1147170"/>
          </a:xfrm>
          <a:prstGeom prst="rect">
            <a:avLst/>
          </a:prstGeom>
        </p:spPr>
      </p:pic>
      <p:pic>
        <p:nvPicPr>
          <p:cNvPr id="15" name="Espace réservé du contenu 3" descr="Screen Shot 2014-04-10 at 12.57.13 PM.png"/>
          <p:cNvPicPr>
            <a:picLocks noGrp="1" noChangeAspect="1"/>
          </p:cNvPicPr>
          <p:nvPr>
            <p:ph idx="1"/>
          </p:nvPr>
        </p:nvPicPr>
        <p:blipFill>
          <a:blip r:embed="rId6"/>
          <a:stretch>
            <a:fillRect/>
          </a:stretch>
        </p:blipFill>
        <p:spPr>
          <a:xfrm>
            <a:off x="3352800" y="4576301"/>
            <a:ext cx="2394208" cy="2053099"/>
          </a:xfrm>
        </p:spPr>
      </p:pic>
      <p:pic>
        <p:nvPicPr>
          <p:cNvPr id="16" name="Image 15" descr="Screen Shot 2013-05-25 at 5.46.03 PM.png"/>
          <p:cNvPicPr>
            <a:picLocks noChangeAspect="1"/>
          </p:cNvPicPr>
          <p:nvPr/>
        </p:nvPicPr>
        <p:blipFill>
          <a:blip r:embed="rId7"/>
          <a:stretch>
            <a:fillRect/>
          </a:stretch>
        </p:blipFill>
        <p:spPr>
          <a:xfrm>
            <a:off x="6019800" y="4343400"/>
            <a:ext cx="2895600" cy="2369127"/>
          </a:xfrm>
          <a:prstGeom prst="rect">
            <a:avLst/>
          </a:prstGeom>
        </p:spPr>
      </p:pic>
      <p:sp>
        <p:nvSpPr>
          <p:cNvPr id="19" name="Ellipse 18"/>
          <p:cNvSpPr/>
          <p:nvPr/>
        </p:nvSpPr>
        <p:spPr bwMode="auto">
          <a:xfrm>
            <a:off x="7315200" y="5334000"/>
            <a:ext cx="609600" cy="1143000"/>
          </a:xfrm>
          <a:prstGeom prst="ellipse">
            <a:avLst/>
          </a:prstGeom>
          <a:noFill/>
          <a:ln w="44450" cap="flat" cmpd="sng" algn="ctr">
            <a:solidFill>
              <a:srgbClr val="FF0000"/>
            </a:solidFill>
            <a:prstDash val="solid"/>
            <a:round/>
            <a:headEnd type="none" w="med" len="med"/>
            <a:tailEnd type="none" w="med" len="med"/>
          </a:ln>
          <a:effectLst/>
        </p:spPr>
      </p:sp>
      <p:pic>
        <p:nvPicPr>
          <p:cNvPr id="21" name="Picture 6"/>
          <p:cNvPicPr>
            <a:picLocks noChangeAspect="1"/>
          </p:cNvPicPr>
          <p:nvPr/>
        </p:nvPicPr>
        <p:blipFill>
          <a:blip r:embed="rId8"/>
          <a:srcRect/>
          <a:stretch>
            <a:fillRect/>
          </a:stretch>
        </p:blipFill>
        <p:spPr bwMode="auto">
          <a:xfrm>
            <a:off x="7086600" y="4495800"/>
            <a:ext cx="685799" cy="685800"/>
          </a:xfrm>
          <a:prstGeom prst="rect">
            <a:avLst/>
          </a:prstGeom>
          <a:noFill/>
          <a:ln w="9525">
            <a:noFill/>
            <a:miter lim="800000"/>
            <a:headEnd/>
            <a:tailEnd/>
          </a:ln>
        </p:spPr>
      </p:pic>
      <p:pic>
        <p:nvPicPr>
          <p:cNvPr id="18" name="Image 17" descr="Screen Shot 2014-12-14 at 1.07.30 PM.png"/>
          <p:cNvPicPr>
            <a:picLocks noChangeAspect="1"/>
          </p:cNvPicPr>
          <p:nvPr/>
        </p:nvPicPr>
        <p:blipFill>
          <a:blip r:embed="rId9"/>
          <a:stretch>
            <a:fillRect/>
          </a:stretch>
        </p:blipFill>
        <p:spPr>
          <a:xfrm>
            <a:off x="762000" y="533400"/>
            <a:ext cx="2357801" cy="3168817"/>
          </a:xfrm>
          <a:prstGeom prst="rect">
            <a:avLst/>
          </a:prstGeom>
        </p:spPr>
      </p:pic>
      <p:sp>
        <p:nvSpPr>
          <p:cNvPr id="20" name="Rectangle 19"/>
          <p:cNvSpPr/>
          <p:nvPr/>
        </p:nvSpPr>
        <p:spPr bwMode="auto">
          <a:xfrm>
            <a:off x="990600" y="3276600"/>
            <a:ext cx="1905000" cy="3048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Tahoma"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re 1"/>
          <p:cNvSpPr txBox="1">
            <a:spLocks/>
          </p:cNvSpPr>
          <p:nvPr/>
        </p:nvSpPr>
        <p:spPr bwMode="auto">
          <a:xfrm>
            <a:off x="914400" y="-142875"/>
            <a:ext cx="7239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4000" b="1" kern="0" dirty="0" smtClean="0">
                <a:solidFill>
                  <a:srgbClr val="0000FF"/>
                </a:solidFill>
                <a:latin typeface="Arial"/>
                <a:ea typeface="ＭＳ Ｐゴシック" charset="-128"/>
                <a:cs typeface="ＭＳ Ｐゴシック" charset="-128"/>
              </a:rPr>
              <a:t>Z Boson Production</a:t>
            </a:r>
            <a:endParaRPr kumimoji="0" lang="en-GB" sz="4000" b="1" i="0" u="none" strike="noStrike" kern="0" cap="none" spc="0" normalizeH="0" baseline="0" noProof="0" dirty="0">
              <a:ln>
                <a:noFill/>
              </a:ln>
              <a:solidFill>
                <a:srgbClr val="0000FF"/>
              </a:solidFill>
              <a:effectLst/>
              <a:uLnTx/>
              <a:uFillTx/>
              <a:latin typeface="Georgia"/>
              <a:ea typeface="ＭＳ Ｐゴシック" charset="-128"/>
              <a:cs typeface="ＭＳ Ｐゴシック" charset="-128"/>
            </a:endParaRPr>
          </a:p>
        </p:txBody>
      </p:sp>
      <p:pic>
        <p:nvPicPr>
          <p:cNvPr id="3" name="Image 2" descr="Screen Shot 2014-12-12 at 4.29.02 PM.png"/>
          <p:cNvPicPr>
            <a:picLocks noChangeAspect="1"/>
          </p:cNvPicPr>
          <p:nvPr/>
        </p:nvPicPr>
        <p:blipFill>
          <a:blip r:embed="rId2"/>
          <a:stretch>
            <a:fillRect/>
          </a:stretch>
        </p:blipFill>
        <p:spPr>
          <a:xfrm>
            <a:off x="457200" y="990600"/>
            <a:ext cx="7993755" cy="5696484"/>
          </a:xfrm>
          <a:prstGeom prst="rect">
            <a:avLst/>
          </a:prstGeom>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ZoneTexte 5"/>
          <p:cNvSpPr txBox="1"/>
          <p:nvPr/>
        </p:nvSpPr>
        <p:spPr>
          <a:xfrm>
            <a:off x="53205" y="5232737"/>
            <a:ext cx="2842395" cy="1015663"/>
          </a:xfrm>
          <a:prstGeom prst="rect">
            <a:avLst/>
          </a:prstGeom>
          <a:solidFill>
            <a:srgbClr val="FFFF00"/>
          </a:solidFill>
        </p:spPr>
        <p:txBody>
          <a:bodyPr wrap="none" rtlCol="0">
            <a:spAutoFit/>
          </a:bodyPr>
          <a:lstStyle/>
          <a:p>
            <a:r>
              <a:rPr lang="en-GB" dirty="0" smtClean="0">
                <a:solidFill>
                  <a:srgbClr val="0000FF"/>
                </a:solidFill>
              </a:rPr>
              <a:t>Using </a:t>
            </a:r>
            <a:r>
              <a:rPr lang="en-GB" dirty="0" err="1" smtClean="0">
                <a:solidFill>
                  <a:srgbClr val="0000FF"/>
                </a:solidFill>
              </a:rPr>
              <a:t>Tevatron</a:t>
            </a:r>
            <a:r>
              <a:rPr lang="en-GB" dirty="0" smtClean="0">
                <a:solidFill>
                  <a:srgbClr val="0000FF"/>
                </a:solidFill>
              </a:rPr>
              <a:t> and </a:t>
            </a:r>
          </a:p>
          <a:p>
            <a:r>
              <a:rPr lang="en-GB" dirty="0" smtClean="0">
                <a:solidFill>
                  <a:srgbClr val="0000FF"/>
                </a:solidFill>
              </a:rPr>
              <a:t>LHC combination of the </a:t>
            </a:r>
          </a:p>
          <a:p>
            <a:r>
              <a:rPr lang="en-GB" dirty="0" smtClean="0">
                <a:solidFill>
                  <a:srgbClr val="0000FF"/>
                </a:solidFill>
              </a:rPr>
              <a:t>mass measurements </a:t>
            </a:r>
            <a:endParaRPr lang="en-GB" dirty="0">
              <a:solidFill>
                <a:srgbClr val="0000FF"/>
              </a:solidFill>
            </a:endParaRPr>
          </a:p>
        </p:txBody>
      </p:sp>
      <p:pic>
        <p:nvPicPr>
          <p:cNvPr id="9" name="Image 8" descr="Screen Shot 2014-03-31 at 10.56.08 PM.png"/>
          <p:cNvPicPr>
            <a:picLocks noChangeAspect="1"/>
          </p:cNvPicPr>
          <p:nvPr/>
        </p:nvPicPr>
        <p:blipFill>
          <a:blip r:embed="rId3"/>
          <a:stretch>
            <a:fillRect/>
          </a:stretch>
        </p:blipFill>
        <p:spPr>
          <a:xfrm>
            <a:off x="76200" y="6271846"/>
            <a:ext cx="2819400" cy="433754"/>
          </a:xfrm>
          <a:prstGeom prst="rect">
            <a:avLst/>
          </a:prstGeom>
        </p:spPr>
      </p:pic>
      <p:sp>
        <p:nvSpPr>
          <p:cNvPr id="13" name="Titre 1"/>
          <p:cNvSpPr>
            <a:spLocks noGrp="1"/>
          </p:cNvSpPr>
          <p:nvPr>
            <p:ph type="title"/>
          </p:nvPr>
        </p:nvSpPr>
        <p:spPr>
          <a:xfrm>
            <a:off x="533400" y="-152400"/>
            <a:ext cx="8077200" cy="904875"/>
          </a:xfrm>
        </p:spPr>
        <p:txBody>
          <a:bodyPr/>
          <a:lstStyle/>
          <a:p>
            <a:r>
              <a:rPr lang="en-GB" dirty="0" smtClean="0"/>
              <a:t>LHC as a Top Factory</a:t>
            </a:r>
            <a:endParaRPr lang="en-GB" dirty="0"/>
          </a:p>
        </p:txBody>
      </p:sp>
      <p:sp>
        <p:nvSpPr>
          <p:cNvPr id="15" name="ZoneTexte 14"/>
          <p:cNvSpPr txBox="1"/>
          <p:nvPr/>
        </p:nvSpPr>
        <p:spPr>
          <a:xfrm>
            <a:off x="3199795" y="5562600"/>
            <a:ext cx="5944205" cy="1015663"/>
          </a:xfrm>
          <a:prstGeom prst="rect">
            <a:avLst/>
          </a:prstGeom>
          <a:solidFill>
            <a:schemeClr val="accent3"/>
          </a:solidFill>
        </p:spPr>
        <p:txBody>
          <a:bodyPr wrap="none" rtlCol="0">
            <a:spAutoFit/>
          </a:bodyPr>
          <a:lstStyle/>
          <a:p>
            <a:r>
              <a:rPr lang="en-GB" dirty="0" smtClean="0">
                <a:solidFill>
                  <a:srgbClr val="FF0000"/>
                </a:solidFill>
              </a:rPr>
              <a:t>Meanwhile:</a:t>
            </a:r>
          </a:p>
          <a:p>
            <a:r>
              <a:rPr lang="en-GB" dirty="0" smtClean="0">
                <a:solidFill>
                  <a:srgbClr val="0000FF"/>
                </a:solidFill>
              </a:rPr>
              <a:t>CMS update: </a:t>
            </a:r>
            <a:r>
              <a:rPr lang="en-GB" dirty="0" smtClean="0">
                <a:solidFill>
                  <a:srgbClr val="FF0000"/>
                </a:solidFill>
              </a:rPr>
              <a:t>172.38±0.10 (stat)±0.65 (</a:t>
            </a:r>
            <a:r>
              <a:rPr lang="en-GB" dirty="0" err="1" smtClean="0">
                <a:solidFill>
                  <a:srgbClr val="FF0000"/>
                </a:solidFill>
              </a:rPr>
              <a:t>syst</a:t>
            </a:r>
            <a:r>
              <a:rPr lang="en-GB" dirty="0" smtClean="0">
                <a:solidFill>
                  <a:srgbClr val="FF0000"/>
                </a:solidFill>
              </a:rPr>
              <a:t>) </a:t>
            </a:r>
            <a:r>
              <a:rPr lang="en-GB" dirty="0" err="1" smtClean="0">
                <a:solidFill>
                  <a:srgbClr val="FF0000"/>
                </a:solidFill>
              </a:rPr>
              <a:t>GeV</a:t>
            </a:r>
            <a:endParaRPr lang="en-GB" dirty="0" smtClean="0">
              <a:solidFill>
                <a:srgbClr val="FF0000"/>
              </a:solidFill>
            </a:endParaRPr>
          </a:p>
          <a:p>
            <a:r>
              <a:rPr lang="en-GB" dirty="0" err="1" smtClean="0">
                <a:solidFill>
                  <a:srgbClr val="0000FF"/>
                </a:solidFill>
              </a:rPr>
              <a:t>Tevatron</a:t>
            </a:r>
            <a:r>
              <a:rPr lang="en-GB" dirty="0" smtClean="0">
                <a:solidFill>
                  <a:srgbClr val="0000FF"/>
                </a:solidFill>
              </a:rPr>
              <a:t> update: 174.34 ± 0.64 </a:t>
            </a:r>
            <a:r>
              <a:rPr lang="en-GB" dirty="0" err="1" smtClean="0">
                <a:solidFill>
                  <a:srgbClr val="0000FF"/>
                </a:solidFill>
              </a:rPr>
              <a:t>GeV</a:t>
            </a:r>
            <a:endParaRPr lang="en-GB" dirty="0">
              <a:solidFill>
                <a:srgbClr val="0000FF"/>
              </a:solidFill>
            </a:endParaRPr>
          </a:p>
        </p:txBody>
      </p:sp>
      <p:pic>
        <p:nvPicPr>
          <p:cNvPr id="17" name="Image 16" descr="Screen Shot 2014-11-24 at 9.59.30 PM.png"/>
          <p:cNvPicPr>
            <a:picLocks noChangeAspect="1"/>
          </p:cNvPicPr>
          <p:nvPr/>
        </p:nvPicPr>
        <p:blipFill>
          <a:blip r:embed="rId4"/>
          <a:stretch>
            <a:fillRect/>
          </a:stretch>
        </p:blipFill>
        <p:spPr>
          <a:xfrm>
            <a:off x="4648200" y="1371600"/>
            <a:ext cx="3623286" cy="4122609"/>
          </a:xfrm>
          <a:prstGeom prst="rect">
            <a:avLst/>
          </a:prstGeom>
        </p:spPr>
      </p:pic>
      <p:sp>
        <p:nvSpPr>
          <p:cNvPr id="18" name="ZoneTexte 17"/>
          <p:cNvSpPr txBox="1"/>
          <p:nvPr/>
        </p:nvSpPr>
        <p:spPr>
          <a:xfrm>
            <a:off x="5029200" y="914400"/>
            <a:ext cx="2896872" cy="400110"/>
          </a:xfrm>
          <a:prstGeom prst="rect">
            <a:avLst/>
          </a:prstGeom>
          <a:solidFill>
            <a:schemeClr val="accent3"/>
          </a:solidFill>
        </p:spPr>
        <p:txBody>
          <a:bodyPr wrap="none" rtlCol="0">
            <a:spAutoFit/>
          </a:bodyPr>
          <a:lstStyle/>
          <a:p>
            <a:r>
              <a:rPr lang="en-GB" dirty="0" smtClean="0">
                <a:solidFill>
                  <a:srgbClr val="0000FF"/>
                </a:solidFill>
              </a:rPr>
              <a:t>Top mass determination</a:t>
            </a:r>
            <a:endParaRPr lang="en-GB" dirty="0">
              <a:solidFill>
                <a:srgbClr val="0000FF"/>
              </a:solidFill>
            </a:endParaRPr>
          </a:p>
        </p:txBody>
      </p:sp>
      <p:sp>
        <p:nvSpPr>
          <p:cNvPr id="19" name="ZoneTexte 18"/>
          <p:cNvSpPr txBox="1"/>
          <p:nvPr/>
        </p:nvSpPr>
        <p:spPr>
          <a:xfrm>
            <a:off x="152400" y="838200"/>
            <a:ext cx="4427405" cy="1015663"/>
          </a:xfrm>
          <a:prstGeom prst="rect">
            <a:avLst/>
          </a:prstGeom>
          <a:solidFill>
            <a:srgbClr val="FFFF00"/>
          </a:solidFill>
        </p:spPr>
        <p:txBody>
          <a:bodyPr wrap="none" rtlCol="0">
            <a:spAutoFit/>
          </a:bodyPr>
          <a:lstStyle/>
          <a:p>
            <a:r>
              <a:rPr lang="en-GB" dirty="0" smtClean="0">
                <a:solidFill>
                  <a:srgbClr val="0000FF"/>
                </a:solidFill>
              </a:rPr>
              <a:t>Cross section ~ 250 </a:t>
            </a:r>
            <a:r>
              <a:rPr lang="en-GB" dirty="0" err="1" smtClean="0">
                <a:solidFill>
                  <a:srgbClr val="0000FF"/>
                </a:solidFill>
              </a:rPr>
              <a:t>pb</a:t>
            </a:r>
            <a:r>
              <a:rPr lang="en-GB" dirty="0" smtClean="0">
                <a:solidFill>
                  <a:srgbClr val="0000FF"/>
                </a:solidFill>
              </a:rPr>
              <a:t> (8 </a:t>
            </a:r>
            <a:r>
              <a:rPr lang="en-GB" dirty="0" err="1" smtClean="0">
                <a:solidFill>
                  <a:srgbClr val="0000FF"/>
                </a:solidFill>
              </a:rPr>
              <a:t>TeV</a:t>
            </a:r>
            <a:r>
              <a:rPr lang="en-GB" dirty="0" smtClean="0">
                <a:solidFill>
                  <a:srgbClr val="0000FF"/>
                </a:solidFill>
              </a:rPr>
              <a:t>)</a:t>
            </a:r>
          </a:p>
          <a:p>
            <a:r>
              <a:rPr lang="en-GB" dirty="0" smtClean="0">
                <a:solidFill>
                  <a:srgbClr val="0000FF"/>
                </a:solidFill>
              </a:rPr>
              <a:t>-&gt;</a:t>
            </a:r>
            <a:r>
              <a:rPr lang="en-GB" dirty="0" err="1" smtClean="0">
                <a:solidFill>
                  <a:srgbClr val="0000FF"/>
                </a:solidFill>
                <a:latin typeface="Wingdings"/>
                <a:ea typeface="Wingdings"/>
                <a:cs typeface="Wingdings"/>
              </a:rPr>
              <a:t></a:t>
            </a:r>
            <a:r>
              <a:rPr lang="en-GB" dirty="0" smtClean="0">
                <a:solidFill>
                  <a:srgbClr val="0000FF"/>
                </a:solidFill>
              </a:rPr>
              <a:t> ~5.10</a:t>
            </a:r>
            <a:r>
              <a:rPr lang="en-GB" baseline="30000" dirty="0" smtClean="0">
                <a:solidFill>
                  <a:srgbClr val="0000FF"/>
                </a:solidFill>
              </a:rPr>
              <a:t>6</a:t>
            </a:r>
            <a:r>
              <a:rPr lang="en-GB" dirty="0" smtClean="0">
                <a:solidFill>
                  <a:srgbClr val="0000FF"/>
                </a:solidFill>
              </a:rPr>
              <a:t> produced </a:t>
            </a:r>
            <a:r>
              <a:rPr lang="en-GB" dirty="0" err="1" smtClean="0">
                <a:solidFill>
                  <a:srgbClr val="0000FF"/>
                </a:solidFill>
              </a:rPr>
              <a:t>tt</a:t>
            </a:r>
            <a:r>
              <a:rPr lang="en-GB" dirty="0" smtClean="0">
                <a:solidFill>
                  <a:srgbClr val="0000FF"/>
                </a:solidFill>
              </a:rPr>
              <a:t>-pairs (2012)</a:t>
            </a:r>
          </a:p>
          <a:p>
            <a:r>
              <a:rPr lang="en-GB" dirty="0" smtClean="0">
                <a:solidFill>
                  <a:srgbClr val="0000FF"/>
                </a:solidFill>
              </a:rPr>
              <a:t>    </a:t>
            </a:r>
            <a:r>
              <a:rPr lang="en-GB" dirty="0" err="1" smtClean="0">
                <a:solidFill>
                  <a:srgbClr val="0000FF"/>
                </a:solidFill>
                <a:latin typeface="Wingdings"/>
                <a:ea typeface="Wingdings"/>
                <a:cs typeface="Wingdings"/>
              </a:rPr>
              <a:t></a:t>
            </a:r>
            <a:r>
              <a:rPr lang="en-GB" dirty="0" err="1" smtClean="0">
                <a:solidFill>
                  <a:srgbClr val="0000FF"/>
                </a:solidFill>
              </a:rPr>
              <a:t>a</a:t>
            </a:r>
            <a:r>
              <a:rPr lang="en-GB" dirty="0" smtClean="0">
                <a:solidFill>
                  <a:srgbClr val="0000FF"/>
                </a:solidFill>
              </a:rPr>
              <a:t> few 10</a:t>
            </a:r>
            <a:r>
              <a:rPr lang="en-GB" baseline="30000" dirty="0" smtClean="0">
                <a:solidFill>
                  <a:srgbClr val="0000FF"/>
                </a:solidFill>
              </a:rPr>
              <a:t>5</a:t>
            </a:r>
            <a:r>
              <a:rPr lang="en-GB" dirty="0" smtClean="0">
                <a:solidFill>
                  <a:srgbClr val="0000FF"/>
                </a:solidFill>
              </a:rPr>
              <a:t> used in the analyses</a:t>
            </a:r>
            <a:endParaRPr lang="en-GB" dirty="0">
              <a:solidFill>
                <a:srgbClr val="0000FF"/>
              </a:solidFill>
            </a:endParaRPr>
          </a:p>
        </p:txBody>
      </p:sp>
      <p:pic>
        <p:nvPicPr>
          <p:cNvPr id="20" name="Image 19" descr="Screen Shot 2014-11-24 at 10.03.22 PM.png"/>
          <p:cNvPicPr>
            <a:picLocks noChangeAspect="1"/>
          </p:cNvPicPr>
          <p:nvPr/>
        </p:nvPicPr>
        <p:blipFill>
          <a:blip r:embed="rId5"/>
          <a:stretch>
            <a:fillRect/>
          </a:stretch>
        </p:blipFill>
        <p:spPr>
          <a:xfrm>
            <a:off x="304800" y="1981200"/>
            <a:ext cx="4215933" cy="2706692"/>
          </a:xfrm>
          <a:prstGeom prst="rect">
            <a:avLst/>
          </a:prstGeom>
        </p:spPr>
      </p:pic>
      <p:sp>
        <p:nvSpPr>
          <p:cNvPr id="10" name="ZoneTexte 9"/>
          <p:cNvSpPr txBox="1"/>
          <p:nvPr/>
        </p:nvSpPr>
        <p:spPr>
          <a:xfrm>
            <a:off x="114728" y="4876800"/>
            <a:ext cx="1409272" cy="369332"/>
          </a:xfrm>
          <a:prstGeom prst="rect">
            <a:avLst/>
          </a:prstGeom>
          <a:solidFill>
            <a:schemeClr val="accent3"/>
          </a:solidFill>
        </p:spPr>
        <p:txBody>
          <a:bodyPr wrap="none" rtlCol="0">
            <a:spAutoFit/>
          </a:bodyPr>
          <a:lstStyle/>
          <a:p>
            <a:r>
              <a:rPr lang="en-GB" sz="1800" dirty="0" smtClean="0"/>
              <a:t>Spring 2014</a:t>
            </a:r>
            <a:endParaRPr lang="en-GB" sz="1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txBox="1">
            <a:spLocks/>
          </p:cNvSpPr>
          <p:nvPr/>
        </p:nvSpPr>
        <p:spPr bwMode="auto">
          <a:xfrm>
            <a:off x="533400" y="-142875"/>
            <a:ext cx="8001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4000" b="1" kern="0" dirty="0" smtClean="0">
                <a:solidFill>
                  <a:srgbClr val="0000FF"/>
                </a:solidFill>
                <a:latin typeface="Arial"/>
                <a:ea typeface="ＭＳ Ｐゴシック" charset="-128"/>
                <a:cs typeface="ＭＳ Ｐゴシック" charset="-128"/>
              </a:rPr>
              <a:t>Top Cross Sections Summary</a:t>
            </a:r>
            <a:endParaRPr kumimoji="0" lang="en-GB" sz="4000" b="1" i="0" u="none" strike="noStrike" kern="0" cap="none" spc="0" normalizeH="0" baseline="0" noProof="0" dirty="0">
              <a:ln>
                <a:noFill/>
              </a:ln>
              <a:solidFill>
                <a:srgbClr val="0000FF"/>
              </a:solidFill>
              <a:effectLst/>
              <a:uLnTx/>
              <a:uFillTx/>
              <a:latin typeface="Georgia"/>
              <a:ea typeface="ＭＳ Ｐゴシック" charset="-128"/>
              <a:cs typeface="ＭＳ Ｐゴシック" charset="-128"/>
            </a:endParaRPr>
          </a:p>
        </p:txBody>
      </p:sp>
      <p:pic>
        <p:nvPicPr>
          <p:cNvPr id="3" name="Image 2" descr="Screen Shot 2014-12-12 at 6.01.46 PM.png"/>
          <p:cNvPicPr>
            <a:picLocks noChangeAspect="1"/>
          </p:cNvPicPr>
          <p:nvPr/>
        </p:nvPicPr>
        <p:blipFill>
          <a:blip r:embed="rId2"/>
          <a:stretch>
            <a:fillRect/>
          </a:stretch>
        </p:blipFill>
        <p:spPr>
          <a:xfrm>
            <a:off x="0" y="921939"/>
            <a:ext cx="9144000" cy="5783661"/>
          </a:xfrm>
          <a:prstGeom prst="rect">
            <a:avLst/>
          </a:prstGeom>
        </p:spPr>
      </p:pic>
      <p:sp>
        <p:nvSpPr>
          <p:cNvPr id="4" name="ZoneTexte 3"/>
          <p:cNvSpPr txBox="1"/>
          <p:nvPr/>
        </p:nvSpPr>
        <p:spPr>
          <a:xfrm>
            <a:off x="7467600" y="5334000"/>
            <a:ext cx="1376273" cy="400110"/>
          </a:xfrm>
          <a:prstGeom prst="rect">
            <a:avLst/>
          </a:prstGeom>
          <a:solidFill>
            <a:srgbClr val="FFFF00"/>
          </a:solidFill>
        </p:spPr>
        <p:txBody>
          <a:bodyPr wrap="none" rtlCol="0">
            <a:spAutoFit/>
          </a:bodyPr>
          <a:lstStyle/>
          <a:p>
            <a:r>
              <a:rPr lang="en-GB" dirty="0" smtClean="0">
                <a:solidFill>
                  <a:srgbClr val="FF0000"/>
                </a:solidFill>
              </a:rPr>
              <a:t>Exp: 3.5%</a:t>
            </a:r>
            <a:endParaRPr lang="en-GB" dirty="0">
              <a:solidFill>
                <a:srgbClr val="FF0000"/>
              </a:solidFill>
            </a:endParaRPr>
          </a:p>
        </p:txBody>
      </p:sp>
      <p:sp>
        <p:nvSpPr>
          <p:cNvPr id="5" name="ZoneTexte 4"/>
          <p:cNvSpPr txBox="1"/>
          <p:nvPr/>
        </p:nvSpPr>
        <p:spPr>
          <a:xfrm>
            <a:off x="5410200" y="5638800"/>
            <a:ext cx="1250287" cy="400110"/>
          </a:xfrm>
          <a:prstGeom prst="rect">
            <a:avLst/>
          </a:prstGeom>
          <a:solidFill>
            <a:srgbClr val="FFFF00"/>
          </a:solidFill>
        </p:spPr>
        <p:txBody>
          <a:bodyPr wrap="none" rtlCol="0">
            <a:spAutoFit/>
          </a:bodyPr>
          <a:lstStyle/>
          <a:p>
            <a:r>
              <a:rPr lang="en-GB" dirty="0" err="1" smtClean="0">
                <a:solidFill>
                  <a:srgbClr val="FF0000"/>
                </a:solidFill>
              </a:rPr>
              <a:t>Th</a:t>
            </a:r>
            <a:r>
              <a:rPr lang="en-GB" dirty="0" smtClean="0">
                <a:solidFill>
                  <a:srgbClr val="FF0000"/>
                </a:solidFill>
              </a:rPr>
              <a:t>: 5.7%</a:t>
            </a:r>
            <a:endParaRPr lang="en-GB"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txBox="1">
            <a:spLocks/>
          </p:cNvSpPr>
          <p:nvPr/>
        </p:nvSpPr>
        <p:spPr bwMode="auto">
          <a:xfrm>
            <a:off x="914400" y="-142875"/>
            <a:ext cx="7239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0" cap="none" spc="0" normalizeH="0" baseline="0" noProof="0" dirty="0" smtClean="0">
                <a:ln>
                  <a:noFill/>
                </a:ln>
                <a:solidFill>
                  <a:srgbClr val="0000FF"/>
                </a:solidFill>
                <a:effectLst/>
                <a:uLnTx/>
                <a:uFillTx/>
                <a:latin typeface="Arial"/>
                <a:ea typeface="ＭＳ Ｐゴシック" charset="-128"/>
                <a:cs typeface="ＭＳ Ｐゴシック" charset="-128"/>
              </a:rPr>
              <a:t>Detailed</a:t>
            </a:r>
            <a:r>
              <a:rPr kumimoji="0" lang="en-GB" sz="4000" b="1" i="0" u="none" strike="noStrike" kern="0" cap="none" spc="0" normalizeH="0" noProof="0" dirty="0" smtClean="0">
                <a:ln>
                  <a:noFill/>
                </a:ln>
                <a:solidFill>
                  <a:srgbClr val="0000FF"/>
                </a:solidFill>
                <a:effectLst/>
                <a:uLnTx/>
                <a:uFillTx/>
                <a:latin typeface="Arial"/>
                <a:ea typeface="ＭＳ Ｐゴシック" charset="-128"/>
                <a:cs typeface="ＭＳ Ｐゴシック" charset="-128"/>
              </a:rPr>
              <a:t> </a:t>
            </a:r>
            <a:r>
              <a:rPr lang="en-GB" sz="4000" b="1" kern="0" dirty="0" smtClean="0">
                <a:solidFill>
                  <a:srgbClr val="0000FF"/>
                </a:solidFill>
                <a:latin typeface="Arial"/>
                <a:ea typeface="ＭＳ Ｐゴシック" charset="-128"/>
                <a:cs typeface="ＭＳ Ｐゴシック" charset="-128"/>
              </a:rPr>
              <a:t>T</a:t>
            </a:r>
            <a:r>
              <a:rPr kumimoji="0" lang="en-GB" sz="4000" b="1" i="0" u="none" strike="noStrike" kern="0" cap="none" spc="0" normalizeH="0" noProof="0" dirty="0" smtClean="0">
                <a:ln>
                  <a:noFill/>
                </a:ln>
                <a:solidFill>
                  <a:srgbClr val="0000FF"/>
                </a:solidFill>
                <a:effectLst/>
                <a:uLnTx/>
                <a:uFillTx/>
                <a:latin typeface="Arial"/>
                <a:ea typeface="ＭＳ Ｐゴシック" charset="-128"/>
                <a:cs typeface="ＭＳ Ｐゴシック" charset="-128"/>
              </a:rPr>
              <a:t>op Studies</a:t>
            </a:r>
            <a:endParaRPr kumimoji="0" lang="en-GB" sz="4000" b="1" i="0" u="none" strike="noStrike" kern="0" cap="none" spc="0" normalizeH="0" baseline="0" noProof="0" dirty="0">
              <a:ln>
                <a:noFill/>
              </a:ln>
              <a:solidFill>
                <a:srgbClr val="0000FF"/>
              </a:solidFill>
              <a:effectLst/>
              <a:uLnTx/>
              <a:uFillTx/>
              <a:latin typeface="Georgia"/>
              <a:ea typeface="ＭＳ Ｐゴシック" charset="-128"/>
              <a:cs typeface="ＭＳ Ｐゴシック" charset="-128"/>
            </a:endParaRPr>
          </a:p>
        </p:txBody>
      </p:sp>
      <p:pic>
        <p:nvPicPr>
          <p:cNvPr id="3" name="Image 2" descr="Screen Shot 2014-12-12 at 6.03.29 PM.png"/>
          <p:cNvPicPr>
            <a:picLocks noChangeAspect="1"/>
          </p:cNvPicPr>
          <p:nvPr/>
        </p:nvPicPr>
        <p:blipFill>
          <a:blip r:embed="rId2"/>
          <a:stretch>
            <a:fillRect/>
          </a:stretch>
        </p:blipFill>
        <p:spPr>
          <a:xfrm>
            <a:off x="4876800" y="1987376"/>
            <a:ext cx="3826781" cy="3499024"/>
          </a:xfrm>
          <a:prstGeom prst="rect">
            <a:avLst/>
          </a:prstGeom>
        </p:spPr>
      </p:pic>
      <p:sp>
        <p:nvSpPr>
          <p:cNvPr id="4" name="ZoneTexte 3"/>
          <p:cNvSpPr txBox="1"/>
          <p:nvPr/>
        </p:nvSpPr>
        <p:spPr>
          <a:xfrm>
            <a:off x="906436" y="968514"/>
            <a:ext cx="7323164" cy="707886"/>
          </a:xfrm>
          <a:prstGeom prst="rect">
            <a:avLst/>
          </a:prstGeom>
          <a:solidFill>
            <a:schemeClr val="accent3"/>
          </a:solidFill>
        </p:spPr>
        <p:txBody>
          <a:bodyPr wrap="none" rtlCol="0">
            <a:spAutoFit/>
          </a:bodyPr>
          <a:lstStyle/>
          <a:p>
            <a:r>
              <a:rPr lang="en-GB" dirty="0" smtClean="0">
                <a:solidFill>
                  <a:srgbClr val="0000FF"/>
                </a:solidFill>
              </a:rPr>
              <a:t>Large amount of tops at the LHC allows from detailed studies:</a:t>
            </a:r>
          </a:p>
          <a:p>
            <a:r>
              <a:rPr lang="en-GB" dirty="0" smtClean="0">
                <a:solidFill>
                  <a:srgbClr val="0000FF"/>
                </a:solidFill>
              </a:rPr>
              <a:t>Some discrepancies with the MC calculations, </a:t>
            </a:r>
            <a:r>
              <a:rPr lang="en-GB" dirty="0" err="1" smtClean="0">
                <a:solidFill>
                  <a:srgbClr val="0000FF"/>
                </a:solidFill>
              </a:rPr>
              <a:t>eg</a:t>
            </a:r>
            <a:r>
              <a:rPr lang="en-GB" dirty="0" smtClean="0">
                <a:solidFill>
                  <a:srgbClr val="0000FF"/>
                </a:solidFill>
              </a:rPr>
              <a:t> </a:t>
            </a:r>
            <a:r>
              <a:rPr lang="en-GB" dirty="0" smtClean="0">
                <a:solidFill>
                  <a:srgbClr val="FF0000"/>
                </a:solidFill>
              </a:rPr>
              <a:t>top </a:t>
            </a:r>
            <a:r>
              <a:rPr lang="en-GB" dirty="0" err="1" smtClean="0">
                <a:solidFill>
                  <a:srgbClr val="FF0000"/>
                </a:solidFill>
              </a:rPr>
              <a:t>p</a:t>
            </a:r>
            <a:r>
              <a:rPr lang="en-GB" baseline="-25000" dirty="0" err="1" smtClean="0">
                <a:solidFill>
                  <a:srgbClr val="FF0000"/>
                </a:solidFill>
              </a:rPr>
              <a:t>T</a:t>
            </a:r>
            <a:r>
              <a:rPr lang="en-GB" dirty="0" smtClean="0">
                <a:solidFill>
                  <a:srgbClr val="FF0000"/>
                </a:solidFill>
              </a:rPr>
              <a:t> spectra</a:t>
            </a:r>
            <a:endParaRPr lang="en-GB" dirty="0">
              <a:solidFill>
                <a:srgbClr val="FF0000"/>
              </a:solidFill>
            </a:endParaRPr>
          </a:p>
        </p:txBody>
      </p:sp>
      <p:pic>
        <p:nvPicPr>
          <p:cNvPr id="5" name="Image 4" descr="Screen Shot 2014-12-13 at 2.50.35 PM.png"/>
          <p:cNvPicPr>
            <a:picLocks noChangeAspect="1"/>
          </p:cNvPicPr>
          <p:nvPr/>
        </p:nvPicPr>
        <p:blipFill>
          <a:blip r:embed="rId3"/>
          <a:stretch>
            <a:fillRect/>
          </a:stretch>
        </p:blipFill>
        <p:spPr>
          <a:xfrm>
            <a:off x="601018" y="1981200"/>
            <a:ext cx="3893148" cy="3499077"/>
          </a:xfrm>
          <a:prstGeom prst="rect">
            <a:avLst/>
          </a:prstGeom>
        </p:spPr>
      </p:pic>
      <p:sp>
        <p:nvSpPr>
          <p:cNvPr id="6" name="ZoneTexte 5"/>
          <p:cNvSpPr txBox="1"/>
          <p:nvPr/>
        </p:nvSpPr>
        <p:spPr>
          <a:xfrm>
            <a:off x="3623130" y="5867400"/>
            <a:ext cx="5094280" cy="400110"/>
          </a:xfrm>
          <a:prstGeom prst="rect">
            <a:avLst/>
          </a:prstGeom>
          <a:solidFill>
            <a:srgbClr val="FFFF00"/>
          </a:solidFill>
        </p:spPr>
        <p:txBody>
          <a:bodyPr wrap="none" rtlCol="0">
            <a:spAutoFit/>
          </a:bodyPr>
          <a:lstStyle/>
          <a:p>
            <a:r>
              <a:rPr lang="en-GB" dirty="0" smtClean="0">
                <a:solidFill>
                  <a:srgbClr val="0000FF"/>
                </a:solidFill>
              </a:rPr>
              <a:t>Experiments reweight the </a:t>
            </a:r>
            <a:r>
              <a:rPr lang="en-GB" dirty="0" err="1" smtClean="0">
                <a:solidFill>
                  <a:srgbClr val="0000FF"/>
                </a:solidFill>
              </a:rPr>
              <a:t>p</a:t>
            </a:r>
            <a:r>
              <a:rPr lang="en-GB" baseline="-25000" dirty="0" err="1" smtClean="0">
                <a:solidFill>
                  <a:srgbClr val="0000FF"/>
                </a:solidFill>
              </a:rPr>
              <a:t>T</a:t>
            </a:r>
            <a:r>
              <a:rPr lang="en-GB" dirty="0" smtClean="0">
                <a:solidFill>
                  <a:srgbClr val="0000FF"/>
                </a:solidFill>
              </a:rPr>
              <a:t> distributions… </a:t>
            </a:r>
            <a:endParaRPr lang="en-GB" dirty="0">
              <a:solidFill>
                <a:srgbClr val="0000FF"/>
              </a:solidFill>
            </a:endParaRPr>
          </a:p>
        </p:txBody>
      </p:sp>
      <p:sp>
        <p:nvSpPr>
          <p:cNvPr id="7" name="ZoneTexte 6"/>
          <p:cNvSpPr txBox="1"/>
          <p:nvPr/>
        </p:nvSpPr>
        <p:spPr>
          <a:xfrm>
            <a:off x="5715000" y="3581400"/>
            <a:ext cx="867695" cy="400110"/>
          </a:xfrm>
          <a:prstGeom prst="rect">
            <a:avLst/>
          </a:prstGeom>
          <a:noFill/>
        </p:spPr>
        <p:txBody>
          <a:bodyPr wrap="none" rtlCol="0">
            <a:spAutoFit/>
          </a:bodyPr>
          <a:lstStyle/>
          <a:p>
            <a:r>
              <a:rPr lang="en-GB" dirty="0" smtClean="0"/>
              <a:t>MCFM</a:t>
            </a:r>
            <a:endParaRPr lang="en-GB"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re 1"/>
          <p:cNvSpPr txBox="1">
            <a:spLocks/>
          </p:cNvSpPr>
          <p:nvPr/>
        </p:nvSpPr>
        <p:spPr bwMode="auto">
          <a:xfrm>
            <a:off x="914400" y="-142875"/>
            <a:ext cx="7239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4000" b="1" kern="0" dirty="0" smtClean="0">
                <a:solidFill>
                  <a:srgbClr val="0000FF"/>
                </a:solidFill>
                <a:latin typeface="Arial"/>
                <a:ea typeface="ＭＳ Ｐゴシック" charset="-128"/>
                <a:cs typeface="ＭＳ Ｐゴシック" charset="-128"/>
              </a:rPr>
              <a:t>Single Top Results</a:t>
            </a:r>
            <a:endParaRPr kumimoji="0" lang="en-GB" sz="4000" b="1" i="0" u="none" strike="noStrike" kern="0" cap="none" spc="0" normalizeH="0" baseline="0" noProof="0" dirty="0">
              <a:ln>
                <a:noFill/>
              </a:ln>
              <a:solidFill>
                <a:srgbClr val="0000FF"/>
              </a:solidFill>
              <a:effectLst/>
              <a:uLnTx/>
              <a:uFillTx/>
              <a:latin typeface="Georgia"/>
              <a:ea typeface="ＭＳ Ｐゴシック" charset="-128"/>
              <a:cs typeface="ＭＳ Ｐゴシック" charset="-128"/>
            </a:endParaRPr>
          </a:p>
        </p:txBody>
      </p:sp>
      <p:pic>
        <p:nvPicPr>
          <p:cNvPr id="3" name="Image 2" descr="Screen Shot 2014-12-12 at 6.02.09 PM.png"/>
          <p:cNvPicPr>
            <a:picLocks noChangeAspect="1"/>
          </p:cNvPicPr>
          <p:nvPr/>
        </p:nvPicPr>
        <p:blipFill>
          <a:blip r:embed="rId2"/>
          <a:stretch>
            <a:fillRect/>
          </a:stretch>
        </p:blipFill>
        <p:spPr>
          <a:xfrm>
            <a:off x="0" y="934396"/>
            <a:ext cx="9144000" cy="5847404"/>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0" y="-152400"/>
            <a:ext cx="9144000" cy="904875"/>
          </a:xfrm>
        </p:spPr>
        <p:txBody>
          <a:bodyPr/>
          <a:lstStyle/>
          <a:p>
            <a:r>
              <a:rPr lang="en-GB" dirty="0" smtClean="0"/>
              <a:t>Vector </a:t>
            </a:r>
            <a:r>
              <a:rPr lang="en-GB" dirty="0" err="1" smtClean="0"/>
              <a:t>Boson+Jets</a:t>
            </a:r>
            <a:r>
              <a:rPr lang="en-GB" dirty="0" smtClean="0"/>
              <a:t> and </a:t>
            </a:r>
            <a:r>
              <a:rPr lang="en-GB" dirty="0" err="1" smtClean="0"/>
              <a:t>Top+Jets</a:t>
            </a:r>
            <a:r>
              <a:rPr lang="en-GB" dirty="0" smtClean="0"/>
              <a:t> </a:t>
            </a:r>
            <a:endParaRPr lang="en-GB" dirty="0"/>
          </a:p>
        </p:txBody>
      </p:sp>
      <p:pic>
        <p:nvPicPr>
          <p:cNvPr id="5" name="Espace réservé du contenu 4" descr="Screen Shot 2013-05-02 at 3.02.52 PM.png"/>
          <p:cNvPicPr>
            <a:picLocks noGrp="1" noChangeAspect="1"/>
          </p:cNvPicPr>
          <p:nvPr>
            <p:ph idx="1"/>
          </p:nvPr>
        </p:nvPicPr>
        <p:blipFill>
          <a:blip r:embed="rId2"/>
          <a:stretch>
            <a:fillRect/>
          </a:stretch>
        </p:blipFill>
        <p:spPr>
          <a:xfrm>
            <a:off x="304800" y="838200"/>
            <a:ext cx="3877214" cy="5105400"/>
          </a:xfrm>
        </p:spPr>
      </p:pic>
      <p:sp>
        <p:nvSpPr>
          <p:cNvPr id="6" name="ZoneTexte 5"/>
          <p:cNvSpPr txBox="1"/>
          <p:nvPr/>
        </p:nvSpPr>
        <p:spPr>
          <a:xfrm>
            <a:off x="762000" y="5997714"/>
            <a:ext cx="6865180" cy="707886"/>
          </a:xfrm>
          <a:prstGeom prst="rect">
            <a:avLst/>
          </a:prstGeom>
          <a:solidFill>
            <a:srgbClr val="FFFF00"/>
          </a:solidFill>
        </p:spPr>
        <p:txBody>
          <a:bodyPr wrap="none" rtlCol="0">
            <a:spAutoFit/>
          </a:bodyPr>
          <a:lstStyle/>
          <a:p>
            <a:r>
              <a:rPr lang="en-GB" dirty="0" smtClean="0">
                <a:solidFill>
                  <a:srgbClr val="FF0000"/>
                </a:solidFill>
              </a:rPr>
              <a:t>Good description by theory for both processes</a:t>
            </a:r>
          </a:p>
          <a:p>
            <a:r>
              <a:rPr lang="en-GB" dirty="0" smtClean="0">
                <a:solidFill>
                  <a:srgbClr val="0000FF"/>
                </a:solidFill>
              </a:rPr>
              <a:t>Important backgrounds for searches, </a:t>
            </a:r>
            <a:r>
              <a:rPr lang="en-GB" dirty="0" err="1" smtClean="0">
                <a:solidFill>
                  <a:srgbClr val="0000FF"/>
                </a:solidFill>
              </a:rPr>
              <a:t>eg</a:t>
            </a:r>
            <a:r>
              <a:rPr lang="en-GB" dirty="0" smtClean="0">
                <a:solidFill>
                  <a:srgbClr val="0000FF"/>
                </a:solidFill>
              </a:rPr>
              <a:t> for SUSY searches</a:t>
            </a:r>
            <a:endParaRPr lang="en-GB" dirty="0">
              <a:solidFill>
                <a:srgbClr val="0000FF"/>
              </a:solidFill>
            </a:endParaRPr>
          </a:p>
        </p:txBody>
      </p:sp>
      <p:sp>
        <p:nvSpPr>
          <p:cNvPr id="9" name="ZoneTexte 8"/>
          <p:cNvSpPr txBox="1"/>
          <p:nvPr/>
        </p:nvSpPr>
        <p:spPr>
          <a:xfrm>
            <a:off x="4343400" y="1044714"/>
            <a:ext cx="4833249" cy="707886"/>
          </a:xfrm>
          <a:prstGeom prst="rect">
            <a:avLst/>
          </a:prstGeom>
          <a:solidFill>
            <a:schemeClr val="accent3"/>
          </a:solidFill>
        </p:spPr>
        <p:txBody>
          <a:bodyPr wrap="none" rtlCol="0">
            <a:spAutoFit/>
          </a:bodyPr>
          <a:lstStyle/>
          <a:p>
            <a:r>
              <a:rPr lang="en-GB" dirty="0" smtClean="0">
                <a:solidFill>
                  <a:srgbClr val="0000FF"/>
                </a:solidFill>
              </a:rPr>
              <a:t>High statistics and precision at the LHC</a:t>
            </a:r>
          </a:p>
          <a:p>
            <a:r>
              <a:rPr lang="en-GB" dirty="0" smtClean="0">
                <a:solidFill>
                  <a:srgbClr val="0000FF"/>
                </a:solidFill>
              </a:rPr>
              <a:t>allows for </a:t>
            </a:r>
            <a:r>
              <a:rPr lang="en-GB" dirty="0" smtClean="0">
                <a:solidFill>
                  <a:srgbClr val="FF0000"/>
                </a:solidFill>
              </a:rPr>
              <a:t>W/</a:t>
            </a:r>
            <a:r>
              <a:rPr lang="en-GB" dirty="0" err="1" smtClean="0">
                <a:solidFill>
                  <a:srgbClr val="FF0000"/>
                </a:solidFill>
              </a:rPr>
              <a:t>Z+jets</a:t>
            </a:r>
            <a:r>
              <a:rPr lang="en-GB" dirty="0" smtClean="0">
                <a:solidFill>
                  <a:srgbClr val="FF0000"/>
                </a:solidFill>
              </a:rPr>
              <a:t> and </a:t>
            </a:r>
            <a:r>
              <a:rPr lang="en-GB" dirty="0" err="1" smtClean="0">
                <a:solidFill>
                  <a:srgbClr val="FF0000"/>
                </a:solidFill>
              </a:rPr>
              <a:t>top+jets</a:t>
            </a:r>
            <a:r>
              <a:rPr lang="en-GB" dirty="0" smtClean="0">
                <a:solidFill>
                  <a:srgbClr val="FF0000"/>
                </a:solidFill>
              </a:rPr>
              <a:t> studies</a:t>
            </a:r>
            <a:endParaRPr lang="en-GB" dirty="0">
              <a:solidFill>
                <a:srgbClr val="FF0000"/>
              </a:solidFill>
            </a:endParaRPr>
          </a:p>
        </p:txBody>
      </p:sp>
      <p:sp>
        <p:nvSpPr>
          <p:cNvPr id="10" name="ZoneTexte 9"/>
          <p:cNvSpPr txBox="1"/>
          <p:nvPr/>
        </p:nvSpPr>
        <p:spPr>
          <a:xfrm>
            <a:off x="914400" y="762000"/>
            <a:ext cx="1658327" cy="338554"/>
          </a:xfrm>
          <a:prstGeom prst="rect">
            <a:avLst/>
          </a:prstGeom>
          <a:noFill/>
        </p:spPr>
        <p:txBody>
          <a:bodyPr wrap="none" rtlCol="0">
            <a:spAutoFit/>
          </a:bodyPr>
          <a:lstStyle/>
          <a:p>
            <a:r>
              <a:rPr lang="en-GB" sz="1600" dirty="0" smtClean="0"/>
              <a:t>arXiv:1304.7098</a:t>
            </a:r>
            <a:endParaRPr lang="en-GB" sz="1600" dirty="0"/>
          </a:p>
        </p:txBody>
      </p:sp>
      <p:sp>
        <p:nvSpPr>
          <p:cNvPr id="11" name="ZoneTexte 10"/>
          <p:cNvSpPr txBox="1"/>
          <p:nvPr/>
        </p:nvSpPr>
        <p:spPr>
          <a:xfrm>
            <a:off x="1143000" y="2895600"/>
            <a:ext cx="922172" cy="400110"/>
          </a:xfrm>
          <a:prstGeom prst="rect">
            <a:avLst/>
          </a:prstGeom>
          <a:noFill/>
        </p:spPr>
        <p:txBody>
          <a:bodyPr wrap="none" rtlCol="0">
            <a:spAutoFit/>
          </a:bodyPr>
          <a:lstStyle/>
          <a:p>
            <a:r>
              <a:rPr lang="en-GB" dirty="0" err="1" smtClean="0">
                <a:solidFill>
                  <a:srgbClr val="FF0000"/>
                </a:solidFill>
              </a:rPr>
              <a:t>Z+jets</a:t>
            </a:r>
            <a:endParaRPr lang="en-GB" dirty="0">
              <a:solidFill>
                <a:srgbClr val="FF0000"/>
              </a:solidFill>
            </a:endParaRPr>
          </a:p>
        </p:txBody>
      </p:sp>
      <p:sp>
        <p:nvSpPr>
          <p:cNvPr id="15" name="Rectangle 14"/>
          <p:cNvSpPr/>
          <p:nvPr/>
        </p:nvSpPr>
        <p:spPr bwMode="auto">
          <a:xfrm>
            <a:off x="4495800" y="1905000"/>
            <a:ext cx="4495800" cy="37338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pic>
        <p:nvPicPr>
          <p:cNvPr id="13" name="Image 12" descr="Screen Shot 2014-08-31 at 2.41.08 PM.png"/>
          <p:cNvPicPr>
            <a:picLocks noChangeAspect="1"/>
          </p:cNvPicPr>
          <p:nvPr/>
        </p:nvPicPr>
        <p:blipFill>
          <a:blip r:embed="rId3"/>
          <a:stretch>
            <a:fillRect/>
          </a:stretch>
        </p:blipFill>
        <p:spPr>
          <a:xfrm>
            <a:off x="4800600" y="1905001"/>
            <a:ext cx="3877772" cy="3733800"/>
          </a:xfrm>
          <a:prstGeom prst="rect">
            <a:avLst/>
          </a:prstGeom>
        </p:spPr>
      </p:pic>
      <p:sp>
        <p:nvSpPr>
          <p:cNvPr id="14" name="ZoneTexte 13"/>
          <p:cNvSpPr txBox="1"/>
          <p:nvPr/>
        </p:nvSpPr>
        <p:spPr>
          <a:xfrm>
            <a:off x="4495800" y="1905000"/>
            <a:ext cx="1663236" cy="338554"/>
          </a:xfrm>
          <a:prstGeom prst="rect">
            <a:avLst/>
          </a:prstGeom>
          <a:solidFill>
            <a:schemeClr val="accent3"/>
          </a:solidFill>
        </p:spPr>
        <p:txBody>
          <a:bodyPr wrap="none" rtlCol="0">
            <a:spAutoFit/>
          </a:bodyPr>
          <a:lstStyle/>
          <a:p>
            <a:r>
              <a:rPr lang="fr-FR" sz="1600" dirty="0" smtClean="0"/>
              <a:t>arXiv:1404.3171</a:t>
            </a:r>
            <a:endParaRPr lang="en-GB" sz="1600" dirty="0"/>
          </a:p>
        </p:txBody>
      </p:sp>
      <p:sp>
        <p:nvSpPr>
          <p:cNvPr id="20" name="ZoneTexte 19"/>
          <p:cNvSpPr txBox="1"/>
          <p:nvPr/>
        </p:nvSpPr>
        <p:spPr>
          <a:xfrm>
            <a:off x="7315200" y="2590800"/>
            <a:ext cx="1145591" cy="400110"/>
          </a:xfrm>
          <a:prstGeom prst="rect">
            <a:avLst/>
          </a:prstGeom>
          <a:noFill/>
        </p:spPr>
        <p:txBody>
          <a:bodyPr wrap="none" rtlCol="0">
            <a:spAutoFit/>
          </a:bodyPr>
          <a:lstStyle/>
          <a:p>
            <a:r>
              <a:rPr lang="en-GB" dirty="0" err="1" smtClean="0">
                <a:solidFill>
                  <a:srgbClr val="FF0000"/>
                </a:solidFill>
              </a:rPr>
              <a:t>top+jets</a:t>
            </a:r>
            <a:endParaRPr lang="en-GB" dirty="0">
              <a:solidFill>
                <a:srgbClr val="FF0000"/>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re 1"/>
          <p:cNvSpPr txBox="1">
            <a:spLocks/>
          </p:cNvSpPr>
          <p:nvPr/>
        </p:nvSpPr>
        <p:spPr bwMode="auto">
          <a:xfrm>
            <a:off x="0" y="-142875"/>
            <a:ext cx="9144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4000" b="1" kern="0" dirty="0" smtClean="0">
                <a:solidFill>
                  <a:srgbClr val="0000FF"/>
                </a:solidFill>
                <a:latin typeface="Arial"/>
                <a:ea typeface="ＭＳ Ｐゴシック" charset="-128"/>
                <a:cs typeface="ＭＳ Ｐゴシック" charset="-128"/>
              </a:rPr>
              <a:t>Cross Sections at 7/8 </a:t>
            </a:r>
            <a:r>
              <a:rPr lang="en-GB" sz="4000" b="1" kern="0" dirty="0" err="1" smtClean="0">
                <a:solidFill>
                  <a:srgbClr val="0000FF"/>
                </a:solidFill>
                <a:latin typeface="Arial"/>
                <a:ea typeface="ＭＳ Ｐゴシック" charset="-128"/>
                <a:cs typeface="ＭＳ Ｐゴシック" charset="-128"/>
              </a:rPr>
              <a:t>TeV</a:t>
            </a:r>
            <a:endParaRPr kumimoji="0" lang="en-GB" sz="40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pic>
        <p:nvPicPr>
          <p:cNvPr id="4" name="Image 3" descr="Screen Shot 2014-12-13 at 11.34.49 AM.png"/>
          <p:cNvPicPr>
            <a:picLocks noChangeAspect="1"/>
          </p:cNvPicPr>
          <p:nvPr/>
        </p:nvPicPr>
        <p:blipFill>
          <a:blip r:embed="rId2"/>
          <a:stretch>
            <a:fillRect/>
          </a:stretch>
        </p:blipFill>
        <p:spPr>
          <a:xfrm>
            <a:off x="1066800" y="762000"/>
            <a:ext cx="7364358" cy="5410200"/>
          </a:xfrm>
          <a:prstGeom prst="rect">
            <a:avLst/>
          </a:prstGeom>
        </p:spPr>
      </p:pic>
      <p:sp>
        <p:nvSpPr>
          <p:cNvPr id="6" name="ZoneTexte 5"/>
          <p:cNvSpPr txBox="1"/>
          <p:nvPr/>
        </p:nvSpPr>
        <p:spPr>
          <a:xfrm>
            <a:off x="401903" y="6248400"/>
            <a:ext cx="8208697" cy="400110"/>
          </a:xfrm>
          <a:prstGeom prst="rect">
            <a:avLst/>
          </a:prstGeom>
          <a:solidFill>
            <a:srgbClr val="FFFF00"/>
          </a:solidFill>
        </p:spPr>
        <p:txBody>
          <a:bodyPr wrap="none" rtlCol="0">
            <a:spAutoFit/>
          </a:bodyPr>
          <a:lstStyle/>
          <a:p>
            <a:r>
              <a:rPr lang="en-GB" dirty="0" smtClean="0"/>
              <a:t>Measurements in good agreement with the Standard Model predictions </a:t>
            </a:r>
            <a:endParaRPr lang="en-GB" dirty="0"/>
          </a:p>
        </p:txBody>
      </p:sp>
      <p:sp>
        <p:nvSpPr>
          <p:cNvPr id="7" name="Ellipse 6"/>
          <p:cNvSpPr/>
          <p:nvPr/>
        </p:nvSpPr>
        <p:spPr bwMode="auto">
          <a:xfrm>
            <a:off x="4495800" y="3810000"/>
            <a:ext cx="533400" cy="609600"/>
          </a:xfrm>
          <a:prstGeom prst="ellipse">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142875"/>
            <a:ext cx="7239000" cy="904875"/>
          </a:xfrm>
        </p:spPr>
        <p:txBody>
          <a:bodyPr/>
          <a:lstStyle/>
          <a:p>
            <a:r>
              <a:rPr lang="en-GB" dirty="0" smtClean="0"/>
              <a:t>WW Production</a:t>
            </a:r>
            <a:endParaRPr lang="en-GB" dirty="0"/>
          </a:p>
        </p:txBody>
      </p:sp>
      <p:pic>
        <p:nvPicPr>
          <p:cNvPr id="4" name="Espace réservé du contenu 3" descr="Screen Shot 2014-07-05 at 7.44.44 PM.png"/>
          <p:cNvPicPr>
            <a:picLocks noGrp="1" noChangeAspect="1"/>
          </p:cNvPicPr>
          <p:nvPr>
            <p:ph idx="1"/>
          </p:nvPr>
        </p:nvPicPr>
        <p:blipFill>
          <a:blip r:embed="rId2"/>
          <a:stretch>
            <a:fillRect/>
          </a:stretch>
        </p:blipFill>
        <p:spPr>
          <a:xfrm>
            <a:off x="304800" y="3276600"/>
            <a:ext cx="6324600" cy="2013567"/>
          </a:xfrm>
        </p:spPr>
      </p:pic>
      <p:pic>
        <p:nvPicPr>
          <p:cNvPr id="5" name="Image 4" descr="Screen Shot 2014-07-05 at 7.46.05 PM.png"/>
          <p:cNvPicPr>
            <a:picLocks noChangeAspect="1"/>
          </p:cNvPicPr>
          <p:nvPr/>
        </p:nvPicPr>
        <p:blipFill>
          <a:blip r:embed="rId3"/>
          <a:stretch>
            <a:fillRect/>
          </a:stretch>
        </p:blipFill>
        <p:spPr>
          <a:xfrm>
            <a:off x="304799" y="1295400"/>
            <a:ext cx="6324601" cy="1968237"/>
          </a:xfrm>
          <a:prstGeom prst="rect">
            <a:avLst/>
          </a:prstGeom>
        </p:spPr>
      </p:pic>
      <p:sp>
        <p:nvSpPr>
          <p:cNvPr id="6" name="ZoneTexte 5"/>
          <p:cNvSpPr txBox="1"/>
          <p:nvPr/>
        </p:nvSpPr>
        <p:spPr>
          <a:xfrm>
            <a:off x="457200" y="838200"/>
            <a:ext cx="7683714" cy="400110"/>
          </a:xfrm>
          <a:prstGeom prst="rect">
            <a:avLst/>
          </a:prstGeom>
          <a:solidFill>
            <a:srgbClr val="FFFF00"/>
          </a:solidFill>
        </p:spPr>
        <p:txBody>
          <a:bodyPr wrap="none" rtlCol="0">
            <a:spAutoFit/>
          </a:bodyPr>
          <a:lstStyle/>
          <a:p>
            <a:r>
              <a:rPr lang="en-GB" dirty="0" smtClean="0"/>
              <a:t>Di-boson production: This should not be a problem for theory, no?</a:t>
            </a:r>
            <a:endParaRPr lang="en-GB" dirty="0"/>
          </a:p>
        </p:txBody>
      </p:sp>
      <p:sp>
        <p:nvSpPr>
          <p:cNvPr id="7" name="ZoneTexte 6"/>
          <p:cNvSpPr txBox="1"/>
          <p:nvPr/>
        </p:nvSpPr>
        <p:spPr>
          <a:xfrm>
            <a:off x="457200" y="5791200"/>
            <a:ext cx="7736814" cy="707886"/>
          </a:xfrm>
          <a:prstGeom prst="rect">
            <a:avLst/>
          </a:prstGeom>
          <a:solidFill>
            <a:schemeClr val="accent3"/>
          </a:solidFill>
        </p:spPr>
        <p:txBody>
          <a:bodyPr wrap="none" rtlCol="0">
            <a:spAutoFit/>
          </a:bodyPr>
          <a:lstStyle/>
          <a:p>
            <a:r>
              <a:rPr lang="en-GB" dirty="0" err="1" smtClean="0">
                <a:solidFill>
                  <a:srgbClr val="FF0000"/>
                </a:solidFill>
              </a:rPr>
              <a:t>Bizar</a:t>
            </a:r>
            <a:r>
              <a:rPr lang="en-GB" dirty="0" smtClean="0">
                <a:solidFill>
                  <a:srgbClr val="FF0000"/>
                </a:solidFill>
              </a:rPr>
              <a:t>:  all measurements so far gave a systematically higher value!</a:t>
            </a:r>
          </a:p>
          <a:p>
            <a:r>
              <a:rPr lang="en-GB" dirty="0" smtClean="0">
                <a:solidFill>
                  <a:srgbClr val="FF0000"/>
                </a:solidFill>
              </a:rPr>
              <a:t>          </a:t>
            </a:r>
            <a:r>
              <a:rPr lang="en-GB" dirty="0" smtClean="0">
                <a:solidFill>
                  <a:srgbClr val="0000FF"/>
                </a:solidFill>
              </a:rPr>
              <a:t>Less the case for ZZ and WZ as far as we can see…  </a:t>
            </a:r>
            <a:endParaRPr lang="en-GB" dirty="0">
              <a:solidFill>
                <a:srgbClr val="0000FF"/>
              </a:solidFill>
            </a:endParaRPr>
          </a:p>
        </p:txBody>
      </p:sp>
      <p:pic>
        <p:nvPicPr>
          <p:cNvPr id="8" name="Image 7" descr="Screen Shot 2014-11-24 at 9.15.37 AM.png"/>
          <p:cNvPicPr>
            <a:picLocks noChangeAspect="1"/>
          </p:cNvPicPr>
          <p:nvPr/>
        </p:nvPicPr>
        <p:blipFill>
          <a:blip r:embed="rId4"/>
          <a:stretch>
            <a:fillRect/>
          </a:stretch>
        </p:blipFill>
        <p:spPr>
          <a:xfrm>
            <a:off x="2971568" y="5257800"/>
            <a:ext cx="4419832" cy="502254"/>
          </a:xfrm>
          <a:prstGeom prst="rect">
            <a:avLst/>
          </a:prstGeom>
        </p:spPr>
      </p:pic>
      <p:sp>
        <p:nvSpPr>
          <p:cNvPr id="9" name="ZoneTexte 8"/>
          <p:cNvSpPr txBox="1"/>
          <p:nvPr/>
        </p:nvSpPr>
        <p:spPr>
          <a:xfrm>
            <a:off x="595789" y="5314890"/>
            <a:ext cx="2223611" cy="400110"/>
          </a:xfrm>
          <a:prstGeom prst="rect">
            <a:avLst/>
          </a:prstGeom>
          <a:solidFill>
            <a:schemeClr val="accent3"/>
          </a:solidFill>
        </p:spPr>
        <p:txBody>
          <a:bodyPr wrap="none" rtlCol="0">
            <a:spAutoFit/>
          </a:bodyPr>
          <a:lstStyle/>
          <a:p>
            <a:r>
              <a:rPr lang="en-GB" dirty="0" smtClean="0"/>
              <a:t>plus</a:t>
            </a:r>
            <a:r>
              <a:rPr lang="en-GB" dirty="0" smtClean="0"/>
              <a:t> ATLAS 8 </a:t>
            </a:r>
            <a:r>
              <a:rPr lang="en-GB" dirty="0" err="1" smtClean="0"/>
              <a:t>TeV</a:t>
            </a:r>
            <a:r>
              <a:rPr lang="en-GB" dirty="0" smtClean="0"/>
              <a:t>:</a:t>
            </a:r>
            <a:endParaRPr lang="en-GB" dirty="0"/>
          </a:p>
        </p:txBody>
      </p:sp>
      <p:sp>
        <p:nvSpPr>
          <p:cNvPr id="10" name="ZoneTexte 9"/>
          <p:cNvSpPr txBox="1"/>
          <p:nvPr/>
        </p:nvSpPr>
        <p:spPr>
          <a:xfrm>
            <a:off x="6781800" y="1447800"/>
            <a:ext cx="816475" cy="400110"/>
          </a:xfrm>
          <a:prstGeom prst="rect">
            <a:avLst/>
          </a:prstGeom>
          <a:solidFill>
            <a:schemeClr val="accent3"/>
          </a:solidFill>
        </p:spPr>
        <p:txBody>
          <a:bodyPr wrap="none" rtlCol="0">
            <a:spAutoFit/>
          </a:bodyPr>
          <a:lstStyle/>
          <a:p>
            <a:r>
              <a:rPr lang="en-GB" dirty="0" smtClean="0"/>
              <a:t>8 </a:t>
            </a:r>
            <a:r>
              <a:rPr lang="en-GB" dirty="0" err="1" smtClean="0"/>
              <a:t>TeV</a:t>
            </a:r>
            <a:endParaRPr lang="en-GB" dirty="0"/>
          </a:p>
        </p:txBody>
      </p:sp>
      <p:sp>
        <p:nvSpPr>
          <p:cNvPr id="12" name="ZoneTexte 11"/>
          <p:cNvSpPr txBox="1"/>
          <p:nvPr/>
        </p:nvSpPr>
        <p:spPr>
          <a:xfrm>
            <a:off x="6629400" y="2362200"/>
            <a:ext cx="2534067" cy="2862322"/>
          </a:xfrm>
          <a:prstGeom prst="rect">
            <a:avLst/>
          </a:prstGeom>
          <a:solidFill>
            <a:srgbClr val="FFFF00"/>
          </a:solidFill>
        </p:spPr>
        <p:txBody>
          <a:bodyPr wrap="none" rtlCol="0">
            <a:spAutoFit/>
          </a:bodyPr>
          <a:lstStyle/>
          <a:p>
            <a:r>
              <a:rPr lang="en-GB" dirty="0" smtClean="0">
                <a:solidFill>
                  <a:srgbClr val="FF0000"/>
                </a:solidFill>
              </a:rPr>
              <a:t>Interest/excitement:</a:t>
            </a:r>
          </a:p>
          <a:p>
            <a:endParaRPr lang="en-GB" dirty="0" smtClean="0">
              <a:solidFill>
                <a:srgbClr val="FF0000"/>
              </a:solidFill>
            </a:endParaRPr>
          </a:p>
          <a:p>
            <a:r>
              <a:rPr lang="en-GB" dirty="0" smtClean="0">
                <a:solidFill>
                  <a:srgbClr val="0000FF"/>
                </a:solidFill>
              </a:rPr>
              <a:t>Signals for </a:t>
            </a:r>
            <a:r>
              <a:rPr lang="en-GB" dirty="0" err="1" smtClean="0">
                <a:solidFill>
                  <a:srgbClr val="0000FF"/>
                </a:solidFill>
              </a:rPr>
              <a:t>charginos</a:t>
            </a:r>
            <a:endParaRPr lang="en-GB" dirty="0" smtClean="0">
              <a:solidFill>
                <a:srgbClr val="0000FF"/>
              </a:solidFill>
            </a:endParaRPr>
          </a:p>
          <a:p>
            <a:r>
              <a:rPr lang="en-GB" dirty="0" smtClean="0">
                <a:solidFill>
                  <a:srgbClr val="0000FF"/>
                </a:solidFill>
              </a:rPr>
              <a:t>in SUSY scenarios </a:t>
            </a:r>
          </a:p>
          <a:p>
            <a:r>
              <a:rPr lang="en-GB" dirty="0" smtClean="0">
                <a:solidFill>
                  <a:srgbClr val="0000FF"/>
                </a:solidFill>
              </a:rPr>
              <a:t>with</a:t>
            </a:r>
            <a:r>
              <a:rPr lang="en-GB" dirty="0" smtClean="0">
                <a:solidFill>
                  <a:srgbClr val="0000FF"/>
                </a:solidFill>
              </a:rPr>
              <a:t> </a:t>
            </a:r>
            <a:r>
              <a:rPr lang="en-GB" dirty="0" err="1" smtClean="0">
                <a:solidFill>
                  <a:srgbClr val="0000FF"/>
                </a:solidFill>
              </a:rPr>
              <a:t>eg</a:t>
            </a:r>
            <a:r>
              <a:rPr lang="en-GB" dirty="0" smtClean="0">
                <a:solidFill>
                  <a:srgbClr val="0000FF"/>
                </a:solidFill>
              </a:rPr>
              <a:t> light </a:t>
            </a:r>
            <a:r>
              <a:rPr lang="en-GB" dirty="0" smtClean="0">
                <a:solidFill>
                  <a:srgbClr val="0000FF"/>
                </a:solidFill>
              </a:rPr>
              <a:t>stops:</a:t>
            </a:r>
          </a:p>
          <a:p>
            <a:endParaRPr lang="en-GB" dirty="0" smtClean="0"/>
          </a:p>
          <a:p>
            <a:r>
              <a:rPr lang="en-GB" dirty="0" smtClean="0"/>
              <a:t>arXiv:1406.0858</a:t>
            </a:r>
          </a:p>
          <a:p>
            <a:r>
              <a:rPr lang="en-GB" dirty="0" smtClean="0"/>
              <a:t>arXiv:</a:t>
            </a:r>
            <a:r>
              <a:rPr lang="en-GB" dirty="0" smtClean="0"/>
              <a:t>1406.0848</a:t>
            </a:r>
          </a:p>
          <a:p>
            <a:r>
              <a:rPr dirty="0" smtClean="0"/>
              <a:t>arXiv:1407.4912</a:t>
            </a:r>
            <a:r>
              <a:rPr dirty="0" smtClean="0"/>
              <a:t> </a:t>
            </a:r>
            <a:endParaRPr lang="en-GB" dirty="0" smtClean="0"/>
          </a:p>
          <a:p>
            <a:endParaRPr lang="en-GB"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152400"/>
            <a:ext cx="7239000" cy="904875"/>
          </a:xfrm>
        </p:spPr>
        <p:txBody>
          <a:bodyPr/>
          <a:lstStyle/>
          <a:p>
            <a:r>
              <a:rPr lang="en-GB" dirty="0" smtClean="0"/>
              <a:t>WW Production</a:t>
            </a:r>
            <a:endParaRPr lang="en-GB" dirty="0"/>
          </a:p>
        </p:txBody>
      </p:sp>
      <p:sp>
        <p:nvSpPr>
          <p:cNvPr id="3" name="Espace réservé du contenu 2"/>
          <p:cNvSpPr>
            <a:spLocks noGrp="1"/>
          </p:cNvSpPr>
          <p:nvPr>
            <p:ph idx="1"/>
          </p:nvPr>
        </p:nvSpPr>
        <p:spPr>
          <a:xfrm>
            <a:off x="304800" y="990600"/>
            <a:ext cx="8534400" cy="1524000"/>
          </a:xfrm>
          <a:solidFill>
            <a:schemeClr val="accent3"/>
          </a:solidFill>
        </p:spPr>
        <p:txBody>
          <a:bodyPr/>
          <a:lstStyle/>
          <a:p>
            <a:r>
              <a:rPr lang="en-GB" sz="2000" dirty="0" smtClean="0">
                <a:solidFill>
                  <a:srgbClr val="0000FF"/>
                </a:solidFill>
              </a:rPr>
              <a:t>Developments: more calculations </a:t>
            </a:r>
            <a:r>
              <a:rPr lang="en-GB" sz="2000" dirty="0" smtClean="0">
                <a:solidFill>
                  <a:srgbClr val="0000FF"/>
                </a:solidFill>
              </a:rPr>
              <a:t>(full NNLO calculations, discussion on </a:t>
            </a:r>
            <a:r>
              <a:rPr lang="en-GB" sz="2000" dirty="0" smtClean="0">
                <a:solidFill>
                  <a:srgbClr val="0000FF"/>
                </a:solidFill>
              </a:rPr>
              <a:t>the jet-veto in the selection,…)</a:t>
            </a:r>
          </a:p>
          <a:p>
            <a:r>
              <a:rPr lang="en-GB" sz="2000" dirty="0" err="1" smtClean="0">
                <a:solidFill>
                  <a:srgbClr val="0000FF"/>
                </a:solidFill>
              </a:rPr>
              <a:t>Eg</a:t>
            </a:r>
            <a:r>
              <a:rPr lang="en-GB" sz="2000" dirty="0" smtClean="0">
                <a:solidFill>
                  <a:srgbClr val="0000FF"/>
                </a:solidFill>
              </a:rPr>
              <a:t> </a:t>
            </a:r>
            <a:r>
              <a:rPr lang="en-GB" sz="2000" dirty="0" err="1" smtClean="0">
                <a:solidFill>
                  <a:srgbClr val="0000FF"/>
                </a:solidFill>
              </a:rPr>
              <a:t>Gehrmann</a:t>
            </a:r>
            <a:r>
              <a:rPr lang="en-GB" sz="2000" dirty="0" smtClean="0">
                <a:solidFill>
                  <a:srgbClr val="0000FF"/>
                </a:solidFill>
              </a:rPr>
              <a:t> et al </a:t>
            </a:r>
            <a:r>
              <a:rPr lang="en-GB" sz="2000" dirty="0" smtClean="0">
                <a:solidFill>
                  <a:srgbClr val="0000FF"/>
                </a:solidFill>
              </a:rPr>
              <a:t>arXiv</a:t>
            </a:r>
            <a:r>
              <a:rPr lang="en-GB" sz="2000" dirty="0" smtClean="0">
                <a:solidFill>
                  <a:srgbClr val="0000FF"/>
                </a:solidFill>
              </a:rPr>
              <a:t>:</a:t>
            </a:r>
            <a:r>
              <a:rPr lang="en-GB" sz="2000" dirty="0" smtClean="0">
                <a:solidFill>
                  <a:srgbClr val="0000FF"/>
                </a:solidFill>
              </a:rPr>
              <a:t>1408.5243 </a:t>
            </a:r>
            <a:r>
              <a:rPr lang="en-GB" sz="2000" dirty="0" smtClean="0">
                <a:solidFill>
                  <a:srgbClr val="0000FF"/>
                </a:solidFill>
              </a:rPr>
              <a:t>and more (P. Meade et al….)</a:t>
            </a:r>
          </a:p>
          <a:p>
            <a:r>
              <a:rPr lang="en-GB" sz="2000" dirty="0" smtClean="0">
                <a:solidFill>
                  <a:srgbClr val="0000FF"/>
                </a:solidFill>
              </a:rPr>
              <a:t>NNLO gives an increase of ~12% </a:t>
            </a:r>
            <a:r>
              <a:rPr lang="en-GB" sz="2000" dirty="0" smtClean="0">
                <a:solidFill>
                  <a:srgbClr val="0000FF"/>
                </a:solidFill>
              </a:rPr>
              <a:t>for </a:t>
            </a:r>
            <a:r>
              <a:rPr lang="en-GB" sz="2000" dirty="0" smtClean="0">
                <a:solidFill>
                  <a:srgbClr val="0000FF"/>
                </a:solidFill>
              </a:rPr>
              <a:t>the cross section.</a:t>
            </a:r>
            <a:endParaRPr lang="en-GB" sz="2000" dirty="0">
              <a:solidFill>
                <a:srgbClr val="0000FF"/>
              </a:solidFill>
            </a:endParaRPr>
          </a:p>
        </p:txBody>
      </p:sp>
      <p:pic>
        <p:nvPicPr>
          <p:cNvPr id="4" name="Image 3" descr="Screen Shot 2014-12-12 at 4.53.49 PM.png"/>
          <p:cNvPicPr>
            <a:picLocks noChangeAspect="1"/>
          </p:cNvPicPr>
          <p:nvPr/>
        </p:nvPicPr>
        <p:blipFill>
          <a:blip r:embed="rId2"/>
          <a:stretch>
            <a:fillRect/>
          </a:stretch>
        </p:blipFill>
        <p:spPr>
          <a:xfrm>
            <a:off x="304800" y="2819400"/>
            <a:ext cx="3992671" cy="3429000"/>
          </a:xfrm>
          <a:prstGeom prst="rect">
            <a:avLst/>
          </a:prstGeom>
        </p:spPr>
      </p:pic>
      <p:sp>
        <p:nvSpPr>
          <p:cNvPr id="5" name="ZoneTexte 4"/>
          <p:cNvSpPr txBox="1"/>
          <p:nvPr/>
        </p:nvSpPr>
        <p:spPr>
          <a:xfrm>
            <a:off x="4572000" y="3544431"/>
            <a:ext cx="4572001" cy="3170099"/>
          </a:xfrm>
          <a:prstGeom prst="rect">
            <a:avLst/>
          </a:prstGeom>
          <a:solidFill>
            <a:srgbClr val="FFFF00"/>
          </a:solidFill>
        </p:spPr>
        <p:txBody>
          <a:bodyPr wrap="square" rtlCol="0">
            <a:spAutoFit/>
          </a:bodyPr>
          <a:lstStyle/>
          <a:p>
            <a:r>
              <a:rPr lang="en-GB" dirty="0" smtClean="0">
                <a:solidFill>
                  <a:srgbClr val="FF0000"/>
                </a:solidFill>
              </a:rPr>
              <a:t>My take: </a:t>
            </a:r>
          </a:p>
          <a:p>
            <a:r>
              <a:rPr lang="en-GB" dirty="0" err="1" smtClean="0">
                <a:solidFill>
                  <a:srgbClr val="0000FF"/>
                </a:solidFill>
                <a:latin typeface="Wingdings"/>
                <a:ea typeface="Wingdings"/>
                <a:cs typeface="Wingdings"/>
              </a:rPr>
              <a:t></a:t>
            </a:r>
            <a:r>
              <a:rPr lang="en-GB" dirty="0" err="1" smtClean="0">
                <a:solidFill>
                  <a:srgbClr val="0000FF"/>
                </a:solidFill>
              </a:rPr>
              <a:t>Need</a:t>
            </a:r>
            <a:r>
              <a:rPr lang="en-GB" dirty="0" smtClean="0">
                <a:solidFill>
                  <a:srgbClr val="0000FF"/>
                </a:solidFill>
              </a:rPr>
              <a:t> to have a careful look at QCD </a:t>
            </a:r>
          </a:p>
          <a:p>
            <a:r>
              <a:rPr lang="en-GB" dirty="0" smtClean="0">
                <a:solidFill>
                  <a:srgbClr val="0000FF"/>
                </a:solidFill>
              </a:rPr>
              <a:t>  corrections, effects of the jet veto…</a:t>
            </a:r>
          </a:p>
          <a:p>
            <a:r>
              <a:rPr lang="en-GB" dirty="0" smtClean="0">
                <a:solidFill>
                  <a:srgbClr val="0000FF"/>
                </a:solidFill>
              </a:rPr>
              <a:t>   </a:t>
            </a:r>
            <a:r>
              <a:rPr lang="en-GB" dirty="0" smtClean="0">
                <a:solidFill>
                  <a:srgbClr val="0000FF"/>
                </a:solidFill>
              </a:rPr>
              <a:t>Improved calculations </a:t>
            </a:r>
            <a:r>
              <a:rPr lang="en-GB" dirty="0" smtClean="0">
                <a:solidFill>
                  <a:srgbClr val="0000FF"/>
                </a:solidFill>
              </a:rPr>
              <a:t>can explain </a:t>
            </a:r>
          </a:p>
          <a:p>
            <a:r>
              <a:rPr lang="en-GB" dirty="0" smtClean="0">
                <a:solidFill>
                  <a:srgbClr val="0000FF"/>
                </a:solidFill>
              </a:rPr>
              <a:t>  ~</a:t>
            </a:r>
            <a:r>
              <a:rPr lang="en-GB" dirty="0" smtClean="0">
                <a:solidFill>
                  <a:srgbClr val="0000FF"/>
                </a:solidFill>
              </a:rPr>
              <a:t>50-70% </a:t>
            </a:r>
            <a:r>
              <a:rPr lang="en-GB" dirty="0" smtClean="0">
                <a:solidFill>
                  <a:srgbClr val="0000FF"/>
                </a:solidFill>
              </a:rPr>
              <a:t>of the effect</a:t>
            </a:r>
            <a:r>
              <a:rPr lang="en-GB" dirty="0" smtClean="0">
                <a:solidFill>
                  <a:srgbClr val="0000FF"/>
                </a:solidFill>
              </a:rPr>
              <a:t> </a:t>
            </a:r>
            <a:endParaRPr lang="en-GB" dirty="0" smtClean="0">
              <a:solidFill>
                <a:srgbClr val="0000FF"/>
              </a:solidFill>
            </a:endParaRPr>
          </a:p>
          <a:p>
            <a:r>
              <a:rPr lang="en-GB" dirty="0" smtClean="0">
                <a:solidFill>
                  <a:srgbClr val="0000FF"/>
                </a:solidFill>
              </a:rPr>
              <a:t>   </a:t>
            </a:r>
            <a:r>
              <a:rPr lang="en-GB" dirty="0" smtClean="0">
                <a:solidFill>
                  <a:srgbClr val="FF0000"/>
                </a:solidFill>
              </a:rPr>
              <a:t>Case for new physics is </a:t>
            </a:r>
            <a:r>
              <a:rPr lang="en-GB" dirty="0" smtClean="0">
                <a:solidFill>
                  <a:srgbClr val="FF0000"/>
                </a:solidFill>
              </a:rPr>
              <a:t>getting </a:t>
            </a:r>
          </a:p>
          <a:p>
            <a:r>
              <a:rPr lang="en-GB" dirty="0" smtClean="0">
                <a:solidFill>
                  <a:srgbClr val="FF0000"/>
                </a:solidFill>
              </a:rPr>
              <a:t>   weaker  -- if not gone---</a:t>
            </a:r>
            <a:endParaRPr lang="en-GB" dirty="0" smtClean="0">
              <a:solidFill>
                <a:srgbClr val="FF0000"/>
              </a:solidFill>
            </a:endParaRPr>
          </a:p>
          <a:p>
            <a:r>
              <a:rPr lang="en-GB" dirty="0" err="1" smtClean="0">
                <a:solidFill>
                  <a:srgbClr val="0000FF"/>
                </a:solidFill>
                <a:latin typeface="Wingdings"/>
                <a:ea typeface="Wingdings"/>
                <a:cs typeface="Wingdings"/>
              </a:rPr>
              <a:t></a:t>
            </a:r>
            <a:r>
              <a:rPr lang="en-GB" dirty="0" err="1" smtClean="0">
                <a:solidFill>
                  <a:srgbClr val="0000FF"/>
                </a:solidFill>
              </a:rPr>
              <a:t>Other</a:t>
            </a:r>
            <a:r>
              <a:rPr lang="en-GB" dirty="0" smtClean="0">
                <a:solidFill>
                  <a:srgbClr val="0000FF"/>
                </a:solidFill>
              </a:rPr>
              <a:t> </a:t>
            </a:r>
            <a:r>
              <a:rPr lang="en-GB" dirty="0" smtClean="0">
                <a:solidFill>
                  <a:srgbClr val="0000FF"/>
                </a:solidFill>
              </a:rPr>
              <a:t>measurements</a:t>
            </a:r>
            <a:r>
              <a:rPr lang="en-GB" dirty="0" smtClean="0">
                <a:solidFill>
                  <a:srgbClr val="0000FF"/>
                </a:solidFill>
              </a:rPr>
              <a:t> </a:t>
            </a:r>
            <a:r>
              <a:rPr lang="en-GB" dirty="0" smtClean="0">
                <a:solidFill>
                  <a:srgbClr val="0000FF"/>
                </a:solidFill>
              </a:rPr>
              <a:t>in preparation</a:t>
            </a:r>
            <a:endParaRPr lang="en-GB" dirty="0" smtClean="0">
              <a:solidFill>
                <a:srgbClr val="0000FF"/>
              </a:solidFill>
            </a:endParaRPr>
          </a:p>
          <a:p>
            <a:r>
              <a:rPr lang="en-GB" dirty="0" smtClean="0">
                <a:solidFill>
                  <a:srgbClr val="0000FF"/>
                </a:solidFill>
              </a:rPr>
              <a:t> </a:t>
            </a:r>
            <a:r>
              <a:rPr lang="en-GB" dirty="0" smtClean="0">
                <a:solidFill>
                  <a:srgbClr val="0000FF"/>
                </a:solidFill>
              </a:rPr>
              <a:t> </a:t>
            </a:r>
            <a:r>
              <a:rPr lang="en-GB" dirty="0" err="1" smtClean="0">
                <a:solidFill>
                  <a:srgbClr val="0000FF"/>
                </a:solidFill>
              </a:rPr>
              <a:t>eg</a:t>
            </a:r>
            <a:r>
              <a:rPr lang="en-GB" dirty="0" smtClean="0">
                <a:solidFill>
                  <a:srgbClr val="0000FF"/>
                </a:solidFill>
              </a:rPr>
              <a:t>: WW</a:t>
            </a:r>
            <a:r>
              <a:rPr lang="en-US" dirty="0" err="1" smtClean="0">
                <a:solidFill>
                  <a:srgbClr val="0000FF"/>
                </a:solidFill>
                <a:sym typeface="Symbol"/>
              </a:rPr>
              <a:t></a:t>
            </a:r>
            <a:r>
              <a:rPr lang="en-GB" dirty="0" err="1" smtClean="0">
                <a:solidFill>
                  <a:srgbClr val="0000FF"/>
                </a:solidFill>
              </a:rPr>
              <a:t>l</a:t>
            </a:r>
            <a:r>
              <a:rPr lang="en-GB" dirty="0" err="1" smtClean="0">
                <a:solidFill>
                  <a:srgbClr val="0000FF"/>
                </a:solidFill>
                <a:latin typeface="Georgia"/>
              </a:rPr>
              <a:t>ν</a:t>
            </a:r>
            <a:r>
              <a:rPr lang="en-GB" dirty="0" err="1" smtClean="0">
                <a:solidFill>
                  <a:srgbClr val="0000FF"/>
                </a:solidFill>
              </a:rPr>
              <a:t>jj</a:t>
            </a:r>
            <a:r>
              <a:rPr lang="en-GB" dirty="0" smtClean="0">
                <a:solidFill>
                  <a:srgbClr val="0000FF"/>
                </a:solidFill>
              </a:rPr>
              <a:t>, WW+0/1/2 jets</a:t>
            </a:r>
            <a:r>
              <a:rPr lang="en-GB" dirty="0" smtClean="0">
                <a:solidFill>
                  <a:srgbClr val="0000FF"/>
                </a:solidFill>
              </a:rPr>
              <a:t>…</a:t>
            </a:r>
          </a:p>
          <a:p>
            <a:r>
              <a:rPr lang="en-GB" dirty="0" err="1" smtClean="0">
                <a:solidFill>
                  <a:srgbClr val="0000FF"/>
                </a:solidFill>
                <a:latin typeface="Wingdings"/>
                <a:ea typeface="Wingdings"/>
                <a:cs typeface="Wingdings"/>
              </a:rPr>
              <a:t></a:t>
            </a:r>
            <a:r>
              <a:rPr lang="en-GB" dirty="0" err="1" smtClean="0">
                <a:solidFill>
                  <a:srgbClr val="FF0000"/>
                </a:solidFill>
              </a:rPr>
              <a:t>Measure</a:t>
            </a:r>
            <a:r>
              <a:rPr lang="en-GB" dirty="0" smtClean="0">
                <a:solidFill>
                  <a:srgbClr val="FF0000"/>
                </a:solidFill>
              </a:rPr>
              <a:t> it at 13 </a:t>
            </a:r>
            <a:r>
              <a:rPr lang="en-GB" dirty="0" err="1" smtClean="0">
                <a:solidFill>
                  <a:srgbClr val="FF0000"/>
                </a:solidFill>
              </a:rPr>
              <a:t>TeV</a:t>
            </a:r>
            <a:r>
              <a:rPr lang="en-GB" dirty="0" smtClean="0">
                <a:solidFill>
                  <a:srgbClr val="FF0000"/>
                </a:solidFill>
              </a:rPr>
              <a:t>!</a:t>
            </a:r>
            <a:r>
              <a:rPr lang="en-GB" dirty="0" smtClean="0">
                <a:solidFill>
                  <a:srgbClr val="0000FF"/>
                </a:solidFill>
              </a:rPr>
              <a:t> </a:t>
            </a:r>
            <a:endParaRPr lang="en-GB" dirty="0" smtClean="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ectangle 14"/>
          <p:cNvSpPr/>
          <p:nvPr/>
        </p:nvSpPr>
        <p:spPr bwMode="auto">
          <a:xfrm>
            <a:off x="0" y="845820"/>
            <a:ext cx="9144000" cy="5935980"/>
          </a:xfrm>
          <a:prstGeom prst="rect">
            <a:avLst/>
          </a:prstGeom>
          <a:solidFill>
            <a:schemeClr val="accent3"/>
          </a:solidFill>
          <a:ln w="9525" cap="flat" cmpd="sng" algn="ctr">
            <a:noFill/>
            <a:prstDash val="solid"/>
            <a:round/>
            <a:headEnd type="none" w="med" len="med"/>
            <a:tailEnd type="none" w="med" len="med"/>
          </a:ln>
          <a:effectLst/>
        </p:spPr>
      </p:sp>
      <p:pic>
        <p:nvPicPr>
          <p:cNvPr id="18" name="Image 17" descr="Screen Shot 2013-08-22 at 9.05.51 PM.png"/>
          <p:cNvPicPr>
            <a:picLocks noChangeAspect="1"/>
          </p:cNvPicPr>
          <p:nvPr/>
        </p:nvPicPr>
        <p:blipFill>
          <a:blip r:embed="rId2"/>
          <a:stretch>
            <a:fillRect/>
          </a:stretch>
        </p:blipFill>
        <p:spPr>
          <a:xfrm>
            <a:off x="3962400" y="4953000"/>
            <a:ext cx="2895600" cy="1828800"/>
          </a:xfrm>
          <a:prstGeom prst="rect">
            <a:avLst/>
          </a:prstGeom>
        </p:spPr>
      </p:pic>
      <p:pic>
        <p:nvPicPr>
          <p:cNvPr id="19" name="Image 18" descr="Screen Shot 2013-08-22 at 9.06.03 PM.png"/>
          <p:cNvPicPr>
            <a:picLocks noChangeAspect="1"/>
          </p:cNvPicPr>
          <p:nvPr/>
        </p:nvPicPr>
        <p:blipFill>
          <a:blip r:embed="rId3"/>
          <a:stretch>
            <a:fillRect/>
          </a:stretch>
        </p:blipFill>
        <p:spPr>
          <a:xfrm>
            <a:off x="7488317" y="4267200"/>
            <a:ext cx="1655683" cy="2076780"/>
          </a:xfrm>
          <a:prstGeom prst="rect">
            <a:avLst/>
          </a:prstGeom>
        </p:spPr>
      </p:pic>
      <p:pic>
        <p:nvPicPr>
          <p:cNvPr id="20" name="Image 19" descr="Screen Shot 2013-08-22 at 9.06.15 PM.png"/>
          <p:cNvPicPr>
            <a:picLocks noChangeAspect="1"/>
          </p:cNvPicPr>
          <p:nvPr/>
        </p:nvPicPr>
        <p:blipFill>
          <a:blip r:embed="rId4"/>
          <a:stretch>
            <a:fillRect/>
          </a:stretch>
        </p:blipFill>
        <p:spPr>
          <a:xfrm>
            <a:off x="76201" y="1322151"/>
            <a:ext cx="2630752" cy="1725849"/>
          </a:xfrm>
          <a:prstGeom prst="rect">
            <a:avLst/>
          </a:prstGeom>
        </p:spPr>
      </p:pic>
      <p:sp>
        <p:nvSpPr>
          <p:cNvPr id="22" name="ZoneTexte 21"/>
          <p:cNvSpPr txBox="1"/>
          <p:nvPr/>
        </p:nvSpPr>
        <p:spPr>
          <a:xfrm>
            <a:off x="2590800" y="914400"/>
            <a:ext cx="6324600" cy="1631216"/>
          </a:xfrm>
          <a:prstGeom prst="rect">
            <a:avLst/>
          </a:prstGeom>
          <a:solidFill>
            <a:schemeClr val="accent3"/>
          </a:solidFill>
        </p:spPr>
        <p:txBody>
          <a:bodyPr wrap="square" rtlCol="0">
            <a:spAutoFit/>
          </a:bodyPr>
          <a:lstStyle/>
          <a:p>
            <a:r>
              <a:rPr lang="en-GB" dirty="0" smtClean="0">
                <a:solidFill>
                  <a:srgbClr val="0000FF"/>
                </a:solidFill>
                <a:latin typeface="Wingdings"/>
                <a:ea typeface="Wingdings"/>
                <a:cs typeface="Wingdings"/>
              </a:rPr>
              <a:t></a:t>
            </a:r>
            <a:r>
              <a:rPr lang="en-GB" dirty="0" smtClean="0">
                <a:solidFill>
                  <a:srgbClr val="0000FF"/>
                </a:solidFill>
              </a:rPr>
              <a:t>A B</a:t>
            </a:r>
            <a:r>
              <a:rPr lang="en-GB" baseline="-25000" dirty="0" smtClean="0">
                <a:solidFill>
                  <a:srgbClr val="0000FF"/>
                </a:solidFill>
              </a:rPr>
              <a:t>s</a:t>
            </a:r>
            <a:r>
              <a:rPr lang="en-GB" dirty="0" smtClean="0">
                <a:solidFill>
                  <a:srgbClr val="0000FF"/>
                </a:solidFill>
              </a:rPr>
              <a:t> particle is a particle consisting of a beauty-quark </a:t>
            </a:r>
          </a:p>
          <a:p>
            <a:r>
              <a:rPr lang="en-GB" dirty="0" smtClean="0">
                <a:solidFill>
                  <a:srgbClr val="0000FF"/>
                </a:solidFill>
              </a:rPr>
              <a:t> and strangeness-quark, with a mass of ~</a:t>
            </a:r>
            <a:r>
              <a:rPr lang="en-GB" dirty="0" smtClean="0">
                <a:solidFill>
                  <a:srgbClr val="0000FF"/>
                </a:solidFill>
              </a:rPr>
              <a:t> </a:t>
            </a:r>
            <a:r>
              <a:rPr lang="en-GB" dirty="0" smtClean="0">
                <a:solidFill>
                  <a:srgbClr val="0000FF"/>
                </a:solidFill>
              </a:rPr>
              <a:t>5.4</a:t>
            </a:r>
            <a:r>
              <a:rPr lang="en-GB" dirty="0" smtClean="0">
                <a:solidFill>
                  <a:srgbClr val="0000FF"/>
                </a:solidFill>
              </a:rPr>
              <a:t> </a:t>
            </a:r>
            <a:r>
              <a:rPr lang="en-GB" dirty="0" err="1" smtClean="0">
                <a:solidFill>
                  <a:srgbClr val="0000FF"/>
                </a:solidFill>
              </a:rPr>
              <a:t>GeV</a:t>
            </a:r>
            <a:endParaRPr lang="en-GB" dirty="0" smtClean="0">
              <a:solidFill>
                <a:srgbClr val="0000FF"/>
              </a:solidFill>
            </a:endParaRPr>
          </a:p>
          <a:p>
            <a:r>
              <a:rPr lang="en-GB" dirty="0" err="1" smtClean="0">
                <a:solidFill>
                  <a:srgbClr val="0000FF"/>
                </a:solidFill>
                <a:latin typeface="Wingdings"/>
                <a:ea typeface="Wingdings"/>
                <a:cs typeface="Wingdings"/>
              </a:rPr>
              <a:t></a:t>
            </a:r>
            <a:r>
              <a:rPr lang="en-GB" dirty="0" err="1" smtClean="0">
                <a:solidFill>
                  <a:srgbClr val="0000FF"/>
                </a:solidFill>
              </a:rPr>
              <a:t>Three</a:t>
            </a:r>
            <a:r>
              <a:rPr lang="en-GB" dirty="0" smtClean="0">
                <a:solidFill>
                  <a:srgbClr val="0000FF"/>
                </a:solidFill>
              </a:rPr>
              <a:t> B</a:t>
            </a:r>
            <a:r>
              <a:rPr lang="en-GB" baseline="-25000" dirty="0" smtClean="0">
                <a:solidFill>
                  <a:srgbClr val="0000FF"/>
                </a:solidFill>
              </a:rPr>
              <a:t>s</a:t>
            </a:r>
            <a:r>
              <a:rPr lang="en-GB" dirty="0" smtClean="0">
                <a:solidFill>
                  <a:srgbClr val="0000FF"/>
                </a:solidFill>
              </a:rPr>
              <a:t> particles </a:t>
            </a:r>
            <a:r>
              <a:rPr lang="en-GB" dirty="0" smtClean="0">
                <a:solidFill>
                  <a:srgbClr val="FF0000"/>
                </a:solidFill>
              </a:rPr>
              <a:t>in a million will decay into two </a:t>
            </a:r>
          </a:p>
          <a:p>
            <a:r>
              <a:rPr lang="en-GB" dirty="0" smtClean="0">
                <a:solidFill>
                  <a:srgbClr val="FF0000"/>
                </a:solidFill>
              </a:rPr>
              <a:t> </a:t>
            </a:r>
            <a:r>
              <a:rPr lang="en-GB" dirty="0" err="1" smtClean="0">
                <a:solidFill>
                  <a:srgbClr val="FF0000"/>
                </a:solidFill>
              </a:rPr>
              <a:t>muons</a:t>
            </a:r>
            <a:r>
              <a:rPr lang="en-GB" dirty="0" smtClean="0">
                <a:solidFill>
                  <a:srgbClr val="FF0000"/>
                </a:solidFill>
              </a:rPr>
              <a:t>. </a:t>
            </a:r>
            <a:r>
              <a:rPr lang="en-GB" dirty="0" smtClean="0">
                <a:solidFill>
                  <a:srgbClr val="0000FF"/>
                </a:solidFill>
              </a:rPr>
              <a:t>This decay has been chased since 30 years.</a:t>
            </a:r>
          </a:p>
          <a:p>
            <a:r>
              <a:rPr lang="en-GB" dirty="0" err="1" smtClean="0">
                <a:solidFill>
                  <a:srgbClr val="FF0000"/>
                </a:solidFill>
                <a:latin typeface="Wingdings"/>
                <a:ea typeface="Wingdings"/>
                <a:cs typeface="Wingdings"/>
              </a:rPr>
              <a:t></a:t>
            </a:r>
            <a:r>
              <a:rPr lang="en-GB" sz="1800" dirty="0" err="1" smtClean="0">
                <a:solidFill>
                  <a:srgbClr val="FF0000"/>
                </a:solidFill>
              </a:rPr>
              <a:t>New</a:t>
            </a:r>
            <a:r>
              <a:rPr lang="en-GB" sz="1800" dirty="0" smtClean="0">
                <a:solidFill>
                  <a:srgbClr val="FF0000"/>
                </a:solidFill>
              </a:rPr>
              <a:t> physics modifies these Standard Models predictions  </a:t>
            </a:r>
            <a:endParaRPr lang="en-GB" sz="1800" dirty="0">
              <a:solidFill>
                <a:srgbClr val="FF0000"/>
              </a:solidFill>
            </a:endParaRPr>
          </a:p>
        </p:txBody>
      </p:sp>
      <p:sp>
        <p:nvSpPr>
          <p:cNvPr id="21" name="Title 1"/>
          <p:cNvSpPr>
            <a:spLocks noGrp="1"/>
          </p:cNvSpPr>
          <p:nvPr>
            <p:ph type="title"/>
          </p:nvPr>
        </p:nvSpPr>
        <p:spPr>
          <a:xfrm>
            <a:off x="0" y="-152400"/>
            <a:ext cx="9144000" cy="914400"/>
          </a:xfrm>
        </p:spPr>
        <p:txBody>
          <a:bodyPr>
            <a:normAutofit/>
          </a:bodyPr>
          <a:lstStyle/>
          <a:p>
            <a:r>
              <a:rPr lang="en-US" dirty="0" smtClean="0">
                <a:effectLst/>
              </a:rPr>
              <a:t>Precision Measurements: </a:t>
            </a:r>
            <a:r>
              <a:rPr lang="en-US" dirty="0" err="1" smtClean="0">
                <a:effectLst/>
              </a:rPr>
              <a:t>B</a:t>
            </a:r>
            <a:r>
              <a:rPr lang="en-US" baseline="-25000" dirty="0" err="1" smtClean="0">
                <a:effectLst/>
              </a:rPr>
              <a:t>s(d</a:t>
            </a:r>
            <a:r>
              <a:rPr lang="en-US" baseline="-25000" dirty="0" smtClean="0">
                <a:effectLst/>
              </a:rPr>
              <a:t>) </a:t>
            </a:r>
            <a:r>
              <a:rPr lang="en-US" dirty="0" err="1" smtClean="0">
                <a:effectLst/>
                <a:sym typeface="Wingdings"/>
              </a:rPr>
              <a:t>μμ</a:t>
            </a:r>
            <a:r>
              <a:rPr lang="en-US" dirty="0" smtClean="0">
                <a:effectLst/>
                <a:sym typeface="Wingdings"/>
              </a:rPr>
              <a:t> </a:t>
            </a:r>
            <a:endParaRPr lang="en-US" dirty="0">
              <a:effectLst/>
            </a:endParaRPr>
          </a:p>
        </p:txBody>
      </p:sp>
      <p:sp>
        <p:nvSpPr>
          <p:cNvPr id="23" name="ZoneTexte 22"/>
          <p:cNvSpPr txBox="1"/>
          <p:nvPr/>
        </p:nvSpPr>
        <p:spPr>
          <a:xfrm>
            <a:off x="0" y="2895600"/>
            <a:ext cx="2601305" cy="369332"/>
          </a:xfrm>
          <a:prstGeom prst="rect">
            <a:avLst/>
          </a:prstGeom>
          <a:noFill/>
        </p:spPr>
        <p:txBody>
          <a:bodyPr wrap="none" rtlCol="0">
            <a:spAutoFit/>
          </a:bodyPr>
          <a:lstStyle/>
          <a:p>
            <a:r>
              <a:rPr lang="en-GB" sz="1800" dirty="0" smtClean="0"/>
              <a:t>PRL 111 (2013) 101804</a:t>
            </a:r>
            <a:endParaRPr lang="en-GB" sz="1800" dirty="0"/>
          </a:p>
        </p:txBody>
      </p:sp>
      <p:pic>
        <p:nvPicPr>
          <p:cNvPr id="17" name="Image 16" descr="Screen Shot 2014-11-24 at 11.21.13 AM.png"/>
          <p:cNvPicPr>
            <a:picLocks noChangeAspect="1"/>
          </p:cNvPicPr>
          <p:nvPr/>
        </p:nvPicPr>
        <p:blipFill>
          <a:blip r:embed="rId5"/>
          <a:stretch>
            <a:fillRect/>
          </a:stretch>
        </p:blipFill>
        <p:spPr>
          <a:xfrm>
            <a:off x="3733800" y="2514600"/>
            <a:ext cx="4343400" cy="333159"/>
          </a:xfrm>
          <a:prstGeom prst="rect">
            <a:avLst/>
          </a:prstGeom>
        </p:spPr>
      </p:pic>
      <p:pic>
        <p:nvPicPr>
          <p:cNvPr id="14" name="Image 13" descr="Screen Shot 2014-12-13 at 12.21.47 PM.png"/>
          <p:cNvPicPr>
            <a:picLocks noChangeAspect="1"/>
          </p:cNvPicPr>
          <p:nvPr/>
        </p:nvPicPr>
        <p:blipFill>
          <a:blip r:embed="rId6"/>
          <a:stretch>
            <a:fillRect/>
          </a:stretch>
        </p:blipFill>
        <p:spPr>
          <a:xfrm>
            <a:off x="3733800" y="3048000"/>
            <a:ext cx="4254795" cy="1117678"/>
          </a:xfrm>
          <a:prstGeom prst="rect">
            <a:avLst/>
          </a:prstGeom>
        </p:spPr>
      </p:pic>
      <p:pic>
        <p:nvPicPr>
          <p:cNvPr id="26" name="Image 25" descr="Screen Shot 2014-12-13 at 12.21.54 PM.png"/>
          <p:cNvPicPr>
            <a:picLocks noChangeAspect="1"/>
          </p:cNvPicPr>
          <p:nvPr/>
        </p:nvPicPr>
        <p:blipFill>
          <a:blip r:embed="rId7"/>
          <a:stretch>
            <a:fillRect/>
          </a:stretch>
        </p:blipFill>
        <p:spPr>
          <a:xfrm>
            <a:off x="3886200" y="4114800"/>
            <a:ext cx="3283528" cy="914400"/>
          </a:xfrm>
          <a:prstGeom prst="rect">
            <a:avLst/>
          </a:prstGeom>
          <a:solidFill>
            <a:srgbClr val="0000FF"/>
          </a:solidFill>
          <a:ln w="34925">
            <a:solidFill>
              <a:srgbClr val="0000FF"/>
            </a:solidFill>
          </a:ln>
        </p:spPr>
      </p:pic>
      <p:pic>
        <p:nvPicPr>
          <p:cNvPr id="27" name="Image 26" descr="Screen Shot 2014-12-13 at 12.22.06 PM.png"/>
          <p:cNvPicPr>
            <a:picLocks noChangeAspect="1"/>
          </p:cNvPicPr>
          <p:nvPr/>
        </p:nvPicPr>
        <p:blipFill>
          <a:blip r:embed="rId8"/>
          <a:stretch>
            <a:fillRect/>
          </a:stretch>
        </p:blipFill>
        <p:spPr>
          <a:xfrm>
            <a:off x="76200" y="3310821"/>
            <a:ext cx="3505200" cy="3389759"/>
          </a:xfrm>
          <a:prstGeom prst="rect">
            <a:avLst/>
          </a:prstGeom>
        </p:spPr>
      </p:pic>
      <p:pic>
        <p:nvPicPr>
          <p:cNvPr id="13" name="Image 12" descr="Screen Shot 2014-12-14 at 7.36.00 PM.png"/>
          <p:cNvPicPr>
            <a:picLocks noChangeAspect="1"/>
          </p:cNvPicPr>
          <p:nvPr/>
        </p:nvPicPr>
        <p:blipFill>
          <a:blip r:embed="rId9"/>
          <a:stretch>
            <a:fillRect/>
          </a:stretch>
        </p:blipFill>
        <p:spPr>
          <a:xfrm>
            <a:off x="3733800" y="2831432"/>
            <a:ext cx="4178484" cy="329880"/>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52400"/>
            <a:ext cx="9144000" cy="904875"/>
          </a:xfrm>
        </p:spPr>
        <p:txBody>
          <a:bodyPr/>
          <a:lstStyle/>
          <a:p>
            <a:r>
              <a:rPr lang="en-GB" dirty="0" smtClean="0"/>
              <a:t>The New Physics Hunters @ the LHC</a:t>
            </a:r>
            <a:endParaRPr lang="en-GB" dirty="0"/>
          </a:p>
        </p:txBody>
      </p:sp>
      <p:pic>
        <p:nvPicPr>
          <p:cNvPr id="3" name="Picture 4" descr="FullDetector"/>
          <p:cNvPicPr>
            <a:picLocks noChangeAspect="1" noChangeArrowheads="1"/>
          </p:cNvPicPr>
          <p:nvPr/>
        </p:nvPicPr>
        <p:blipFill>
          <a:blip r:embed="rId2"/>
          <a:srcRect/>
          <a:stretch>
            <a:fillRect/>
          </a:stretch>
        </p:blipFill>
        <p:spPr bwMode="auto">
          <a:xfrm>
            <a:off x="0" y="762000"/>
            <a:ext cx="5755978" cy="3429000"/>
          </a:xfrm>
          <a:prstGeom prst="rect">
            <a:avLst/>
          </a:prstGeom>
          <a:noFill/>
          <a:ln w="9525">
            <a:noFill/>
            <a:miter lim="800000"/>
            <a:headEnd/>
            <a:tailEnd/>
          </a:ln>
        </p:spPr>
      </p:pic>
      <p:pic>
        <p:nvPicPr>
          <p:cNvPr id="4" name="Espace réservé du contenu 4" descr="Screen shot 2012-07-11 at 3.03.53 PM.png"/>
          <p:cNvPicPr>
            <a:picLocks noChangeAspect="1"/>
          </p:cNvPicPr>
          <p:nvPr/>
        </p:nvPicPr>
        <p:blipFill>
          <a:blip r:embed="rId3"/>
          <a:stretch>
            <a:fillRect/>
          </a:stretch>
        </p:blipFill>
        <p:spPr bwMode="auto">
          <a:xfrm>
            <a:off x="4038600" y="3609982"/>
            <a:ext cx="5075708" cy="3171818"/>
          </a:xfrm>
          <a:prstGeom prst="rect">
            <a:avLst/>
          </a:prstGeom>
          <a:noFill/>
          <a:ln w="9525">
            <a:noFill/>
            <a:miter lim="800000"/>
            <a:headEnd/>
            <a:tailEnd/>
          </a:ln>
        </p:spPr>
      </p:pic>
      <p:sp>
        <p:nvSpPr>
          <p:cNvPr id="5" name="ZoneTexte 4"/>
          <p:cNvSpPr txBox="1"/>
          <p:nvPr/>
        </p:nvSpPr>
        <p:spPr>
          <a:xfrm>
            <a:off x="5715000" y="2647890"/>
            <a:ext cx="2749596" cy="400110"/>
          </a:xfrm>
          <a:prstGeom prst="rect">
            <a:avLst/>
          </a:prstGeom>
          <a:solidFill>
            <a:srgbClr val="FFFF00"/>
          </a:solidFill>
        </p:spPr>
        <p:txBody>
          <a:bodyPr wrap="none" rtlCol="0">
            <a:spAutoFit/>
          </a:bodyPr>
          <a:lstStyle/>
          <a:p>
            <a:r>
              <a:rPr lang="en-GB" dirty="0" smtClean="0"/>
              <a:t>The ATLAS experiment</a:t>
            </a:r>
            <a:endParaRPr lang="en-GB" dirty="0"/>
          </a:p>
        </p:txBody>
      </p:sp>
      <p:sp>
        <p:nvSpPr>
          <p:cNvPr id="6" name="ZoneTexte 5"/>
          <p:cNvSpPr txBox="1"/>
          <p:nvPr/>
        </p:nvSpPr>
        <p:spPr>
          <a:xfrm>
            <a:off x="1494314" y="4419600"/>
            <a:ext cx="2544286" cy="400110"/>
          </a:xfrm>
          <a:prstGeom prst="rect">
            <a:avLst/>
          </a:prstGeom>
          <a:solidFill>
            <a:srgbClr val="FFFF00"/>
          </a:solidFill>
        </p:spPr>
        <p:txBody>
          <a:bodyPr wrap="none" rtlCol="0">
            <a:spAutoFit/>
          </a:bodyPr>
          <a:lstStyle/>
          <a:p>
            <a:r>
              <a:rPr lang="en-GB" dirty="0" smtClean="0"/>
              <a:t>The CMS experiment</a:t>
            </a:r>
            <a:endParaRPr lang="en-GB" dirty="0"/>
          </a:p>
        </p:txBody>
      </p:sp>
      <p:sp>
        <p:nvSpPr>
          <p:cNvPr id="8" name="ZoneTexte 7"/>
          <p:cNvSpPr txBox="1"/>
          <p:nvPr/>
        </p:nvSpPr>
        <p:spPr>
          <a:xfrm>
            <a:off x="6660924" y="968514"/>
            <a:ext cx="2209751" cy="1323439"/>
          </a:xfrm>
          <a:prstGeom prst="rect">
            <a:avLst/>
          </a:prstGeom>
          <a:solidFill>
            <a:schemeClr val="accent3"/>
          </a:solidFill>
        </p:spPr>
        <p:txBody>
          <a:bodyPr wrap="none" rtlCol="0">
            <a:spAutoFit/>
          </a:bodyPr>
          <a:lstStyle/>
          <a:p>
            <a:r>
              <a:rPr lang="en-GB" dirty="0" smtClean="0"/>
              <a:t>LHC: pp collisions </a:t>
            </a:r>
          </a:p>
          <a:p>
            <a:r>
              <a:rPr lang="en-GB" dirty="0" smtClean="0"/>
              <a:t>Luminosity:</a:t>
            </a:r>
          </a:p>
          <a:p>
            <a:r>
              <a:rPr lang="en-GB" dirty="0" smtClean="0"/>
              <a:t>   5 fb</a:t>
            </a:r>
            <a:r>
              <a:rPr lang="en-GB" baseline="30000" dirty="0" smtClean="0"/>
              <a:t>-1</a:t>
            </a:r>
            <a:r>
              <a:rPr lang="en-GB" dirty="0" smtClean="0"/>
              <a:t>   @ 7 </a:t>
            </a:r>
            <a:r>
              <a:rPr lang="en-GB" dirty="0" err="1" smtClean="0"/>
              <a:t>TeV</a:t>
            </a:r>
            <a:endParaRPr lang="en-GB" dirty="0" smtClean="0"/>
          </a:p>
          <a:p>
            <a:r>
              <a:rPr lang="en-GB" dirty="0" smtClean="0"/>
              <a:t>   20 fb</a:t>
            </a:r>
            <a:r>
              <a:rPr lang="en-GB" baseline="30000" dirty="0" smtClean="0"/>
              <a:t>-1</a:t>
            </a:r>
            <a:r>
              <a:rPr lang="en-GB" dirty="0" smtClean="0"/>
              <a:t> @ 8 </a:t>
            </a:r>
            <a:r>
              <a:rPr lang="en-GB" dirty="0" err="1" smtClean="0"/>
              <a:t>TeV</a:t>
            </a:r>
            <a:endParaRPr lang="en-GB" dirty="0"/>
          </a:p>
        </p:txBody>
      </p:sp>
      <p:sp>
        <p:nvSpPr>
          <p:cNvPr id="11" name="ZoneTexte 10"/>
          <p:cNvSpPr txBox="1"/>
          <p:nvPr/>
        </p:nvSpPr>
        <p:spPr>
          <a:xfrm>
            <a:off x="304800" y="5074384"/>
            <a:ext cx="3479213" cy="1631216"/>
          </a:xfrm>
          <a:prstGeom prst="rect">
            <a:avLst/>
          </a:prstGeom>
          <a:solidFill>
            <a:schemeClr val="accent3"/>
          </a:solidFill>
        </p:spPr>
        <p:txBody>
          <a:bodyPr wrap="none" rtlCol="0">
            <a:spAutoFit/>
          </a:bodyPr>
          <a:lstStyle/>
          <a:p>
            <a:r>
              <a:rPr lang="en-GB" dirty="0" smtClean="0">
                <a:solidFill>
                  <a:srgbClr val="FF0000"/>
                </a:solidFill>
              </a:rPr>
              <a:t>Excellent </a:t>
            </a:r>
            <a:r>
              <a:rPr lang="en-GB" dirty="0" smtClean="0">
                <a:solidFill>
                  <a:srgbClr val="FF0000"/>
                </a:solidFill>
              </a:rPr>
              <a:t>4</a:t>
            </a:r>
            <a:r>
              <a:rPr lang="en-GB" dirty="0" smtClean="0">
                <a:solidFill>
                  <a:srgbClr val="FF0000"/>
                </a:solidFill>
                <a:latin typeface="Georgia"/>
              </a:rPr>
              <a:t>π</a:t>
            </a:r>
            <a:r>
              <a:rPr lang="en-GB" dirty="0" smtClean="0">
                <a:solidFill>
                  <a:srgbClr val="FF0000"/>
                </a:solidFill>
                <a:latin typeface="Georgia"/>
              </a:rPr>
              <a:t>-</a:t>
            </a:r>
            <a:r>
              <a:rPr lang="en-GB" dirty="0" smtClean="0">
                <a:solidFill>
                  <a:srgbClr val="FF0000"/>
                </a:solidFill>
              </a:rPr>
              <a:t>acceptance </a:t>
            </a:r>
            <a:endParaRPr lang="en-GB" dirty="0" smtClean="0">
              <a:solidFill>
                <a:srgbClr val="FF0000"/>
              </a:solidFill>
            </a:endParaRPr>
          </a:p>
          <a:p>
            <a:r>
              <a:rPr lang="en-GB" dirty="0" smtClean="0">
                <a:solidFill>
                  <a:srgbClr val="FF0000"/>
                </a:solidFill>
              </a:rPr>
              <a:t>detectors that performed</a:t>
            </a:r>
          </a:p>
          <a:p>
            <a:r>
              <a:rPr lang="en-GB" dirty="0" smtClean="0">
                <a:solidFill>
                  <a:srgbClr val="FF0000"/>
                </a:solidFill>
              </a:rPr>
              <a:t>extremely well in 2010-2013!</a:t>
            </a:r>
          </a:p>
          <a:p>
            <a:endParaRPr lang="en-GB" dirty="0" smtClean="0">
              <a:solidFill>
                <a:srgbClr val="0000FF"/>
              </a:solidFill>
            </a:endParaRPr>
          </a:p>
          <a:p>
            <a:r>
              <a:rPr lang="en-GB" dirty="0" err="1" smtClean="0">
                <a:solidFill>
                  <a:srgbClr val="0000FF"/>
                </a:solidFill>
              </a:rPr>
              <a:t>LHCb</a:t>
            </a:r>
            <a:r>
              <a:rPr lang="en-GB" dirty="0" smtClean="0">
                <a:solidFill>
                  <a:srgbClr val="0000FF"/>
                </a:solidFill>
              </a:rPr>
              <a:t> will be discussed later  </a:t>
            </a:r>
            <a:endParaRPr lang="en-GB" dirty="0">
              <a:solidFill>
                <a:srgbClr val="0000FF"/>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ectangle 14"/>
          <p:cNvSpPr/>
          <p:nvPr/>
        </p:nvSpPr>
        <p:spPr bwMode="auto">
          <a:xfrm>
            <a:off x="0" y="845820"/>
            <a:ext cx="9144000" cy="5935980"/>
          </a:xfrm>
          <a:prstGeom prst="rect">
            <a:avLst/>
          </a:prstGeom>
          <a:solidFill>
            <a:schemeClr val="accent3"/>
          </a:solidFill>
          <a:ln w="9525" cap="flat" cmpd="sng" algn="ctr">
            <a:noFill/>
            <a:prstDash val="solid"/>
            <a:round/>
            <a:headEnd type="none" w="med" len="med"/>
            <a:tailEnd type="none" w="med" len="med"/>
          </a:ln>
          <a:effectLst/>
        </p:spPr>
      </p:sp>
      <p:sp>
        <p:nvSpPr>
          <p:cNvPr id="16" name="ZoneTexte 15"/>
          <p:cNvSpPr txBox="1"/>
          <p:nvPr/>
        </p:nvSpPr>
        <p:spPr>
          <a:xfrm>
            <a:off x="1676400" y="742890"/>
            <a:ext cx="7239000" cy="707886"/>
          </a:xfrm>
          <a:prstGeom prst="rect">
            <a:avLst/>
          </a:prstGeom>
          <a:solidFill>
            <a:srgbClr val="FFFF00"/>
          </a:solidFill>
        </p:spPr>
        <p:txBody>
          <a:bodyPr wrap="square" rtlCol="0">
            <a:spAutoFit/>
          </a:bodyPr>
          <a:lstStyle/>
          <a:p>
            <a:r>
              <a:rPr lang="en-GB" dirty="0" smtClean="0">
                <a:solidFill>
                  <a:srgbClr val="FF0000"/>
                </a:solidFill>
              </a:rPr>
              <a:t>Combined </a:t>
            </a:r>
            <a:r>
              <a:rPr lang="en-GB" dirty="0" err="1" smtClean="0">
                <a:solidFill>
                  <a:srgbClr val="FF0000"/>
                </a:solidFill>
              </a:rPr>
              <a:t>CMS+LHCb</a:t>
            </a:r>
            <a:r>
              <a:rPr lang="en-GB" dirty="0" smtClean="0">
                <a:solidFill>
                  <a:srgbClr val="FF0000"/>
                </a:solidFill>
              </a:rPr>
              <a:t> analysis submitted </a:t>
            </a:r>
            <a:r>
              <a:rPr lang="en-GB" dirty="0" smtClean="0">
                <a:solidFill>
                  <a:srgbClr val="FF0000"/>
                </a:solidFill>
              </a:rPr>
              <a:t>to </a:t>
            </a:r>
            <a:r>
              <a:rPr lang="en-GB" dirty="0" smtClean="0">
                <a:solidFill>
                  <a:srgbClr val="0000FF"/>
                </a:solidFill>
              </a:rPr>
              <a:t>Nature</a:t>
            </a:r>
            <a:r>
              <a:rPr lang="en-GB" dirty="0" smtClean="0">
                <a:solidFill>
                  <a:srgbClr val="FF0000"/>
                </a:solidFill>
              </a:rPr>
              <a:t> </a:t>
            </a:r>
            <a:r>
              <a:rPr lang="en-GB" dirty="0" smtClean="0">
                <a:solidFill>
                  <a:srgbClr val="FF0000"/>
                </a:solidFill>
              </a:rPr>
              <a:t>this month month!!</a:t>
            </a:r>
          </a:p>
          <a:p>
            <a:endParaRPr lang="en-GB" dirty="0"/>
          </a:p>
        </p:txBody>
      </p:sp>
      <p:sp>
        <p:nvSpPr>
          <p:cNvPr id="21" name="Title 1"/>
          <p:cNvSpPr>
            <a:spLocks noGrp="1"/>
          </p:cNvSpPr>
          <p:nvPr>
            <p:ph type="title"/>
          </p:nvPr>
        </p:nvSpPr>
        <p:spPr>
          <a:xfrm>
            <a:off x="0" y="-152400"/>
            <a:ext cx="9144000" cy="914400"/>
          </a:xfrm>
        </p:spPr>
        <p:txBody>
          <a:bodyPr>
            <a:normAutofit/>
          </a:bodyPr>
          <a:lstStyle/>
          <a:p>
            <a:r>
              <a:rPr lang="en-US" dirty="0" smtClean="0">
                <a:effectLst/>
              </a:rPr>
              <a:t>Precision Measurements: </a:t>
            </a:r>
            <a:r>
              <a:rPr lang="en-US" dirty="0" err="1" smtClean="0">
                <a:effectLst/>
              </a:rPr>
              <a:t>B</a:t>
            </a:r>
            <a:r>
              <a:rPr lang="en-US" baseline="-25000" dirty="0" err="1" smtClean="0">
                <a:effectLst/>
              </a:rPr>
              <a:t>s(d</a:t>
            </a:r>
            <a:r>
              <a:rPr lang="en-US" baseline="-25000" dirty="0" smtClean="0">
                <a:effectLst/>
              </a:rPr>
              <a:t>) </a:t>
            </a:r>
            <a:r>
              <a:rPr lang="en-US" dirty="0" err="1" smtClean="0">
                <a:effectLst/>
                <a:sym typeface="Wingdings"/>
              </a:rPr>
              <a:t>μμ</a:t>
            </a:r>
            <a:r>
              <a:rPr lang="en-US" dirty="0" smtClean="0">
                <a:effectLst/>
                <a:sym typeface="Wingdings"/>
              </a:rPr>
              <a:t> </a:t>
            </a:r>
            <a:endParaRPr lang="en-US" dirty="0">
              <a:effectLst/>
            </a:endParaRPr>
          </a:p>
        </p:txBody>
      </p:sp>
      <p:pic>
        <p:nvPicPr>
          <p:cNvPr id="14" name="Image 13" descr="Screen Shot 2014-12-13 at 10.48.11 AM.png"/>
          <p:cNvPicPr>
            <a:picLocks noChangeAspect="1"/>
          </p:cNvPicPr>
          <p:nvPr/>
        </p:nvPicPr>
        <p:blipFill>
          <a:blip r:embed="rId2"/>
          <a:stretch>
            <a:fillRect/>
          </a:stretch>
        </p:blipFill>
        <p:spPr>
          <a:xfrm>
            <a:off x="0" y="1099806"/>
            <a:ext cx="9144000" cy="5681994"/>
          </a:xfrm>
          <a:prstGeom prst="rect">
            <a:avLst/>
          </a:prstGeom>
        </p:spPr>
      </p:pic>
      <p:sp>
        <p:nvSpPr>
          <p:cNvPr id="26" name="ZoneTexte 25"/>
          <p:cNvSpPr txBox="1"/>
          <p:nvPr/>
        </p:nvSpPr>
        <p:spPr>
          <a:xfrm>
            <a:off x="5791200" y="5879068"/>
            <a:ext cx="3390672" cy="369332"/>
          </a:xfrm>
          <a:prstGeom prst="rect">
            <a:avLst/>
          </a:prstGeom>
          <a:solidFill>
            <a:srgbClr val="FFFF00"/>
          </a:solidFill>
        </p:spPr>
        <p:txBody>
          <a:bodyPr wrap="none" rtlCol="0">
            <a:spAutoFit/>
          </a:bodyPr>
          <a:lstStyle/>
          <a:p>
            <a:r>
              <a:rPr lang="en-GB" sz="1800" dirty="0" smtClean="0">
                <a:solidFill>
                  <a:srgbClr val="FF0000"/>
                </a:solidFill>
              </a:rPr>
              <a:t>But no sign of New Physics …</a:t>
            </a:r>
            <a:r>
              <a:rPr lang="en-US" sz="1800" dirty="0" err="1" smtClean="0">
                <a:solidFill>
                  <a:srgbClr val="FF0000"/>
                </a:solidFill>
                <a:sym typeface="Wingdings"/>
              </a:rPr>
              <a:t></a:t>
            </a:r>
            <a:endParaRPr lang="en-US" sz="1800" dirty="0" smtClean="0">
              <a:solidFill>
                <a:srgbClr val="FF0000"/>
              </a:solidFill>
            </a:endParaRPr>
          </a:p>
          <a:p>
            <a:endParaRPr lang="en-GB"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a:srcRect/>
          <a:stretch>
            <a:fillRect/>
          </a:stretch>
        </p:blipFill>
        <p:spPr bwMode="auto">
          <a:xfrm>
            <a:off x="457200" y="4946220"/>
            <a:ext cx="3124200" cy="1759380"/>
          </a:xfrm>
          <a:prstGeom prst="rect">
            <a:avLst/>
          </a:prstGeom>
          <a:noFill/>
          <a:ln w="9525">
            <a:noFill/>
            <a:miter lim="800000"/>
            <a:headEnd/>
            <a:tailEnd/>
          </a:ln>
          <a:effectLst/>
        </p:spPr>
      </p:pic>
      <p:pic>
        <p:nvPicPr>
          <p:cNvPr id="8" name="Picture 6"/>
          <p:cNvPicPr>
            <a:picLocks noChangeAspect="1"/>
          </p:cNvPicPr>
          <p:nvPr/>
        </p:nvPicPr>
        <p:blipFill>
          <a:blip r:embed="rId3"/>
          <a:srcRect/>
          <a:stretch>
            <a:fillRect/>
          </a:stretch>
        </p:blipFill>
        <p:spPr bwMode="auto">
          <a:xfrm>
            <a:off x="3733800" y="5410200"/>
            <a:ext cx="1239837" cy="1239838"/>
          </a:xfrm>
          <a:prstGeom prst="rect">
            <a:avLst/>
          </a:prstGeom>
          <a:noFill/>
          <a:ln w="9525">
            <a:noFill/>
            <a:miter lim="800000"/>
            <a:headEnd/>
            <a:tailEnd/>
          </a:ln>
        </p:spPr>
      </p:pic>
      <p:pic>
        <p:nvPicPr>
          <p:cNvPr id="9" name="Image 8" descr="Screen Shot 2013-05-25 at 5.46.03 PM.png"/>
          <p:cNvPicPr>
            <a:picLocks noChangeAspect="1"/>
          </p:cNvPicPr>
          <p:nvPr/>
        </p:nvPicPr>
        <p:blipFill>
          <a:blip r:embed="rId4"/>
          <a:stretch>
            <a:fillRect/>
          </a:stretch>
        </p:blipFill>
        <p:spPr>
          <a:xfrm>
            <a:off x="5334000" y="4038600"/>
            <a:ext cx="3352800" cy="2743200"/>
          </a:xfrm>
          <a:prstGeom prst="rect">
            <a:avLst/>
          </a:prstGeom>
        </p:spPr>
      </p:pic>
      <p:sp>
        <p:nvSpPr>
          <p:cNvPr id="10" name="Ellipse 9"/>
          <p:cNvSpPr/>
          <p:nvPr/>
        </p:nvSpPr>
        <p:spPr bwMode="auto">
          <a:xfrm>
            <a:off x="6858000" y="5257800"/>
            <a:ext cx="609600" cy="1143000"/>
          </a:xfrm>
          <a:prstGeom prst="ellipse">
            <a:avLst/>
          </a:prstGeom>
          <a:noFill/>
          <a:ln w="44450" cap="flat" cmpd="sng" algn="ctr">
            <a:solidFill>
              <a:srgbClr val="FF0000"/>
            </a:solidFill>
            <a:prstDash val="solid"/>
            <a:round/>
            <a:headEnd type="none" w="med" len="med"/>
            <a:tailEnd type="none" w="med" len="med"/>
          </a:ln>
          <a:effectLst/>
        </p:spPr>
      </p:sp>
      <p:sp>
        <p:nvSpPr>
          <p:cNvPr id="11" name="ZoneTexte 10"/>
          <p:cNvSpPr txBox="1"/>
          <p:nvPr/>
        </p:nvSpPr>
        <p:spPr>
          <a:xfrm>
            <a:off x="4572000" y="3638490"/>
            <a:ext cx="4455542" cy="400110"/>
          </a:xfrm>
          <a:prstGeom prst="rect">
            <a:avLst/>
          </a:prstGeom>
          <a:solidFill>
            <a:schemeClr val="accent3"/>
          </a:solidFill>
        </p:spPr>
        <p:txBody>
          <a:bodyPr wrap="none" rtlCol="0">
            <a:spAutoFit/>
          </a:bodyPr>
          <a:lstStyle/>
          <a:p>
            <a:r>
              <a:rPr lang="en-GB" dirty="0" smtClean="0">
                <a:solidFill>
                  <a:schemeClr val="accent4"/>
                </a:solidFill>
              </a:rPr>
              <a:t>We discovered a</a:t>
            </a:r>
            <a:r>
              <a:rPr lang="en-GB" dirty="0" smtClean="0">
                <a:solidFill>
                  <a:schemeClr val="accent4"/>
                </a:solidFill>
              </a:rPr>
              <a:t> </a:t>
            </a:r>
            <a:r>
              <a:rPr lang="en-GB" dirty="0" smtClean="0">
                <a:solidFill>
                  <a:schemeClr val="accent4"/>
                </a:solidFill>
              </a:rPr>
              <a:t>New kind of </a:t>
            </a:r>
            <a:r>
              <a:rPr lang="en-GB" dirty="0" smtClean="0">
                <a:solidFill>
                  <a:schemeClr val="accent4"/>
                </a:solidFill>
              </a:rPr>
              <a:t>particle</a:t>
            </a:r>
            <a:r>
              <a:rPr lang="en-GB" dirty="0" smtClean="0">
                <a:solidFill>
                  <a:schemeClr val="accent4"/>
                </a:solidFill>
              </a:rPr>
              <a:t>!</a:t>
            </a:r>
            <a:endParaRPr lang="en-GB" dirty="0">
              <a:solidFill>
                <a:schemeClr val="accent4"/>
              </a:solidFill>
            </a:endParaRPr>
          </a:p>
        </p:txBody>
      </p:sp>
      <p:sp>
        <p:nvSpPr>
          <p:cNvPr id="12" name="ZoneTexte 11"/>
          <p:cNvSpPr txBox="1"/>
          <p:nvPr/>
        </p:nvSpPr>
        <p:spPr>
          <a:xfrm>
            <a:off x="1609636" y="6172200"/>
            <a:ext cx="1971764" cy="400110"/>
          </a:xfrm>
          <a:prstGeom prst="rect">
            <a:avLst/>
          </a:prstGeom>
          <a:noFill/>
        </p:spPr>
        <p:txBody>
          <a:bodyPr wrap="none" rtlCol="0">
            <a:spAutoFit/>
          </a:bodyPr>
          <a:lstStyle/>
          <a:p>
            <a:r>
              <a:rPr lang="en-GB" dirty="0" smtClean="0">
                <a:solidFill>
                  <a:schemeClr val="accent3"/>
                </a:solidFill>
              </a:rPr>
              <a:t>December 2013</a:t>
            </a:r>
            <a:endParaRPr lang="en-GB" dirty="0">
              <a:solidFill>
                <a:schemeClr val="accent3"/>
              </a:solidFill>
            </a:endParaRPr>
          </a:p>
        </p:txBody>
      </p:sp>
      <p:sp>
        <p:nvSpPr>
          <p:cNvPr id="14" name="Titre 1"/>
          <p:cNvSpPr txBox="1">
            <a:spLocks/>
          </p:cNvSpPr>
          <p:nvPr/>
        </p:nvSpPr>
        <p:spPr bwMode="auto">
          <a:xfrm>
            <a:off x="457200" y="2286000"/>
            <a:ext cx="83058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5000" b="1" i="0" u="none" strike="noStrike" kern="0" cap="none" spc="0" normalizeH="0" noProof="0" dirty="0" err="1" smtClean="0">
                <a:ln>
                  <a:noFill/>
                </a:ln>
                <a:solidFill>
                  <a:srgbClr val="0000FF"/>
                </a:solidFill>
                <a:effectLst/>
                <a:uLnTx/>
                <a:uFillTx/>
                <a:latin typeface="Arial"/>
                <a:ea typeface="ＭＳ Ｐゴシック" charset="-128"/>
                <a:cs typeface="ＭＳ Ｐゴシック" charset="-128"/>
              </a:rPr>
              <a:t>Higgs</a:t>
            </a:r>
            <a:r>
              <a:rPr kumimoji="0" lang="fr-FR" sz="5000" b="1" i="0" u="none" strike="noStrike" kern="0" cap="none" spc="0" normalizeH="0" noProof="0" dirty="0" smtClean="0">
                <a:ln>
                  <a:noFill/>
                </a:ln>
                <a:solidFill>
                  <a:srgbClr val="0000FF"/>
                </a:solidFill>
                <a:effectLst/>
                <a:uLnTx/>
                <a:uFillTx/>
                <a:latin typeface="Arial"/>
                <a:ea typeface="ＭＳ Ｐゴシック" charset="-128"/>
                <a:cs typeface="ＭＳ Ｐゴシック" charset="-128"/>
              </a:rPr>
              <a:t>!</a:t>
            </a:r>
            <a:endParaRPr kumimoji="0" lang="fr-FR" sz="50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42875"/>
            <a:ext cx="9144000" cy="904875"/>
          </a:xfrm>
        </p:spPr>
        <p:txBody>
          <a:bodyPr/>
          <a:lstStyle/>
          <a:p>
            <a:r>
              <a:rPr lang="en-GB" dirty="0" smtClean="0"/>
              <a:t>Higgs Production &amp; Decay</a:t>
            </a:r>
            <a:endParaRPr lang="en-GB" dirty="0"/>
          </a:p>
        </p:txBody>
      </p:sp>
      <p:pic>
        <p:nvPicPr>
          <p:cNvPr id="6" name="Picture 2"/>
          <p:cNvPicPr>
            <a:picLocks noChangeAspect="1" noChangeArrowheads="1"/>
          </p:cNvPicPr>
          <p:nvPr/>
        </p:nvPicPr>
        <p:blipFill>
          <a:blip r:embed="rId2"/>
          <a:srcRect/>
          <a:stretch>
            <a:fillRect/>
          </a:stretch>
        </p:blipFill>
        <p:spPr bwMode="auto">
          <a:xfrm>
            <a:off x="381000" y="876300"/>
            <a:ext cx="1095607" cy="3162300"/>
          </a:xfrm>
          <a:prstGeom prst="rect">
            <a:avLst/>
          </a:prstGeom>
          <a:noFill/>
          <a:ln w="9525">
            <a:noFill/>
            <a:round/>
            <a:headEnd/>
            <a:tailEnd/>
          </a:ln>
          <a:effectLst/>
        </p:spPr>
      </p:pic>
      <p:pic>
        <p:nvPicPr>
          <p:cNvPr id="9" name="Picture 6"/>
          <p:cNvPicPr>
            <a:picLocks noChangeAspect="1"/>
          </p:cNvPicPr>
          <p:nvPr/>
        </p:nvPicPr>
        <p:blipFill>
          <a:blip r:embed="rId3"/>
          <a:stretch>
            <a:fillRect/>
          </a:stretch>
        </p:blipFill>
        <p:spPr>
          <a:xfrm>
            <a:off x="4424420" y="3962401"/>
            <a:ext cx="4033780" cy="2895600"/>
          </a:xfrm>
          <a:prstGeom prst="rect">
            <a:avLst/>
          </a:prstGeom>
        </p:spPr>
      </p:pic>
      <p:sp>
        <p:nvSpPr>
          <p:cNvPr id="10" name="ZoneTexte 9"/>
          <p:cNvSpPr txBox="1"/>
          <p:nvPr/>
        </p:nvSpPr>
        <p:spPr>
          <a:xfrm>
            <a:off x="381000" y="4343400"/>
            <a:ext cx="3429244" cy="2123658"/>
          </a:xfrm>
          <a:prstGeom prst="rect">
            <a:avLst/>
          </a:prstGeom>
          <a:solidFill>
            <a:schemeClr val="accent3"/>
          </a:solidFill>
        </p:spPr>
        <p:txBody>
          <a:bodyPr wrap="none" rtlCol="0">
            <a:spAutoFit/>
          </a:bodyPr>
          <a:lstStyle/>
          <a:p>
            <a:r>
              <a:rPr lang="en-GB" dirty="0" smtClean="0">
                <a:solidFill>
                  <a:srgbClr val="FF0000"/>
                </a:solidFill>
              </a:rPr>
              <a:t>Numbers taken from the </a:t>
            </a:r>
          </a:p>
          <a:p>
            <a:r>
              <a:rPr lang="en-GB" dirty="0" smtClean="0">
                <a:solidFill>
                  <a:srgbClr val="FF0000"/>
                </a:solidFill>
              </a:rPr>
              <a:t>LHC Higgs Cross Section WG</a:t>
            </a:r>
          </a:p>
          <a:p>
            <a:endParaRPr lang="en-GB" dirty="0" smtClean="0">
              <a:solidFill>
                <a:srgbClr val="0000FF"/>
              </a:solidFill>
            </a:endParaRPr>
          </a:p>
          <a:p>
            <a:r>
              <a:rPr lang="en-GB" sz="1800" dirty="0" smtClean="0">
                <a:solidFill>
                  <a:srgbClr val="0000FF"/>
                </a:solidFill>
              </a:rPr>
              <a:t>See yellow reports:</a:t>
            </a:r>
          </a:p>
          <a:p>
            <a:r>
              <a:rPr lang="en-GB" sz="1800" dirty="0" smtClean="0">
                <a:solidFill>
                  <a:srgbClr val="FF0000"/>
                </a:solidFill>
              </a:rPr>
              <a:t>YR1:</a:t>
            </a:r>
            <a:r>
              <a:rPr lang="en-GB" sz="1800" dirty="0" smtClean="0">
                <a:solidFill>
                  <a:srgbClr val="0000FF"/>
                </a:solidFill>
              </a:rPr>
              <a:t> Inclusive cross sections</a:t>
            </a:r>
          </a:p>
          <a:p>
            <a:r>
              <a:rPr lang="en-GB" sz="1800" dirty="0" smtClean="0">
                <a:solidFill>
                  <a:srgbClr val="FF0000"/>
                </a:solidFill>
              </a:rPr>
              <a:t>YR2:</a:t>
            </a:r>
            <a:r>
              <a:rPr lang="en-GB" sz="1800" dirty="0" smtClean="0">
                <a:solidFill>
                  <a:srgbClr val="0000FF"/>
                </a:solidFill>
              </a:rPr>
              <a:t> Differential cross sections</a:t>
            </a:r>
          </a:p>
          <a:p>
            <a:r>
              <a:rPr lang="en-GB" sz="1800" dirty="0" smtClean="0">
                <a:solidFill>
                  <a:srgbClr val="FF0000"/>
                </a:solidFill>
              </a:rPr>
              <a:t>YR3:</a:t>
            </a:r>
            <a:r>
              <a:rPr lang="en-GB" sz="1800" dirty="0" smtClean="0">
                <a:solidFill>
                  <a:srgbClr val="0000FF"/>
                </a:solidFill>
              </a:rPr>
              <a:t> Properties  </a:t>
            </a:r>
          </a:p>
          <a:p>
            <a:endParaRPr lang="en-GB" sz="1800" dirty="0">
              <a:solidFill>
                <a:srgbClr val="0000FF"/>
              </a:solidFill>
            </a:endParaRPr>
          </a:p>
        </p:txBody>
      </p:sp>
      <p:sp>
        <p:nvSpPr>
          <p:cNvPr id="11" name="ZoneTexte 10"/>
          <p:cNvSpPr txBox="1"/>
          <p:nvPr/>
        </p:nvSpPr>
        <p:spPr>
          <a:xfrm>
            <a:off x="5791200" y="914400"/>
            <a:ext cx="3159864" cy="1938992"/>
          </a:xfrm>
          <a:prstGeom prst="rect">
            <a:avLst/>
          </a:prstGeom>
          <a:solidFill>
            <a:schemeClr val="accent3"/>
          </a:solidFill>
        </p:spPr>
        <p:txBody>
          <a:bodyPr wrap="none" rtlCol="0">
            <a:spAutoFit/>
          </a:bodyPr>
          <a:lstStyle/>
          <a:p>
            <a:r>
              <a:rPr lang="en-GB" dirty="0" smtClean="0">
                <a:solidFill>
                  <a:srgbClr val="FF0000"/>
                </a:solidFill>
              </a:rPr>
              <a:t>      Processes</a:t>
            </a:r>
          </a:p>
          <a:p>
            <a:r>
              <a:rPr lang="en-GB" dirty="0" err="1" smtClean="0">
                <a:solidFill>
                  <a:srgbClr val="0000FF"/>
                </a:solidFill>
                <a:latin typeface="Wingdings"/>
                <a:ea typeface="Wingdings"/>
                <a:cs typeface="Wingdings"/>
              </a:rPr>
              <a:t></a:t>
            </a:r>
            <a:r>
              <a:rPr lang="en-GB" dirty="0" err="1" smtClean="0">
                <a:solidFill>
                  <a:srgbClr val="0000FF"/>
                </a:solidFill>
              </a:rPr>
              <a:t>Gluon</a:t>
            </a:r>
            <a:r>
              <a:rPr lang="en-GB" dirty="0" smtClean="0">
                <a:solidFill>
                  <a:srgbClr val="0000FF"/>
                </a:solidFill>
              </a:rPr>
              <a:t> fusion</a:t>
            </a:r>
          </a:p>
          <a:p>
            <a:r>
              <a:rPr lang="en-GB" dirty="0" err="1" smtClean="0">
                <a:solidFill>
                  <a:srgbClr val="0000FF"/>
                </a:solidFill>
                <a:latin typeface="Wingdings"/>
                <a:ea typeface="Wingdings"/>
                <a:cs typeface="Wingdings"/>
              </a:rPr>
              <a:t></a:t>
            </a:r>
            <a:r>
              <a:rPr lang="en-GB" dirty="0" err="1" smtClean="0">
                <a:solidFill>
                  <a:srgbClr val="0000FF"/>
                </a:solidFill>
              </a:rPr>
              <a:t>Vector</a:t>
            </a:r>
            <a:r>
              <a:rPr lang="en-GB" dirty="0" smtClean="0">
                <a:solidFill>
                  <a:srgbClr val="0000FF"/>
                </a:solidFill>
              </a:rPr>
              <a:t> Boson Fusion</a:t>
            </a:r>
          </a:p>
          <a:p>
            <a:r>
              <a:rPr lang="en-GB" dirty="0" smtClean="0">
                <a:solidFill>
                  <a:srgbClr val="0000FF"/>
                </a:solidFill>
                <a:latin typeface="Wingdings"/>
                <a:ea typeface="Wingdings"/>
                <a:cs typeface="Wingdings"/>
              </a:rPr>
              <a:t></a:t>
            </a:r>
            <a:r>
              <a:rPr lang="en-GB" dirty="0" smtClean="0">
                <a:solidFill>
                  <a:srgbClr val="0000FF"/>
                </a:solidFill>
              </a:rPr>
              <a:t>W/Z associated prod.</a:t>
            </a:r>
          </a:p>
          <a:p>
            <a:r>
              <a:rPr lang="en-GB" dirty="0" err="1" smtClean="0">
                <a:solidFill>
                  <a:srgbClr val="0000FF"/>
                </a:solidFill>
                <a:latin typeface="Wingdings"/>
                <a:ea typeface="Wingdings"/>
                <a:cs typeface="Wingdings"/>
              </a:rPr>
              <a:t></a:t>
            </a:r>
            <a:r>
              <a:rPr lang="en-GB" dirty="0" err="1" smtClean="0">
                <a:solidFill>
                  <a:srgbClr val="0000FF"/>
                </a:solidFill>
              </a:rPr>
              <a:t>Top</a:t>
            </a:r>
            <a:r>
              <a:rPr lang="en-GB" dirty="0" smtClean="0">
                <a:solidFill>
                  <a:srgbClr val="0000FF"/>
                </a:solidFill>
              </a:rPr>
              <a:t> associated prod </a:t>
            </a:r>
          </a:p>
          <a:p>
            <a:r>
              <a:rPr lang="en-GB" dirty="0" smtClean="0">
                <a:solidFill>
                  <a:srgbClr val="0000FF"/>
                </a:solidFill>
                <a:latin typeface="Wingdings"/>
                <a:ea typeface="Wingdings"/>
                <a:cs typeface="Wingdings"/>
              </a:rPr>
              <a:t></a:t>
            </a:r>
            <a:r>
              <a:rPr lang="en-GB" dirty="0" smtClean="0">
                <a:solidFill>
                  <a:srgbClr val="FF0000"/>
                </a:solidFill>
              </a:rPr>
              <a:t>B-quark associated prod? </a:t>
            </a:r>
          </a:p>
        </p:txBody>
      </p:sp>
      <p:pic>
        <p:nvPicPr>
          <p:cNvPr id="16" name="Image 15" descr="Screen Shot 2014-07-04 at 12.54.47 PM.png"/>
          <p:cNvPicPr>
            <a:picLocks noChangeAspect="1"/>
          </p:cNvPicPr>
          <p:nvPr/>
        </p:nvPicPr>
        <p:blipFill>
          <a:blip r:embed="rId4"/>
          <a:stretch>
            <a:fillRect/>
          </a:stretch>
        </p:blipFill>
        <p:spPr>
          <a:xfrm>
            <a:off x="1524000" y="914400"/>
            <a:ext cx="4059944" cy="3111859"/>
          </a:xfrm>
          <a:prstGeom prst="rect">
            <a:avLst/>
          </a:prstGeom>
        </p:spPr>
      </p:pic>
      <p:sp>
        <p:nvSpPr>
          <p:cNvPr id="17" name="Line 5"/>
          <p:cNvSpPr>
            <a:spLocks noChangeShapeType="1"/>
          </p:cNvSpPr>
          <p:nvPr/>
        </p:nvSpPr>
        <p:spPr bwMode="auto">
          <a:xfrm>
            <a:off x="1295400" y="1098868"/>
            <a:ext cx="914400" cy="45719"/>
          </a:xfrm>
          <a:prstGeom prst="line">
            <a:avLst/>
          </a:prstGeom>
          <a:noFill/>
          <a:ln w="9360">
            <a:solidFill>
              <a:srgbClr val="000000"/>
            </a:solidFill>
            <a:round/>
            <a:headEnd/>
            <a:tailEnd type="triangle" w="med" len="med"/>
          </a:ln>
          <a:effectLst/>
        </p:spPr>
        <p:txBody>
          <a:bodyPr>
            <a:prstTxWarp prst="textNoShape">
              <a:avLst/>
            </a:prstTxWarp>
          </a:bodyPr>
          <a:lstStyle/>
          <a:p>
            <a:endParaRPr lang="en-GB"/>
          </a:p>
        </p:txBody>
      </p:sp>
      <p:sp>
        <p:nvSpPr>
          <p:cNvPr id="18" name="Line 8"/>
          <p:cNvSpPr>
            <a:spLocks noChangeShapeType="1"/>
          </p:cNvSpPr>
          <p:nvPr/>
        </p:nvSpPr>
        <p:spPr bwMode="auto">
          <a:xfrm>
            <a:off x="1143000" y="1981200"/>
            <a:ext cx="1066800" cy="381000"/>
          </a:xfrm>
          <a:prstGeom prst="line">
            <a:avLst/>
          </a:prstGeom>
          <a:noFill/>
          <a:ln w="9360">
            <a:solidFill>
              <a:srgbClr val="000000"/>
            </a:solidFill>
            <a:round/>
            <a:headEnd/>
            <a:tailEnd type="triangle" w="med" len="med"/>
          </a:ln>
          <a:effectLst/>
        </p:spPr>
        <p:txBody>
          <a:bodyPr>
            <a:prstTxWarp prst="textNoShape">
              <a:avLst/>
            </a:prstTxWarp>
          </a:bodyPr>
          <a:lstStyle/>
          <a:p>
            <a:endParaRPr lang="en-GB"/>
          </a:p>
        </p:txBody>
      </p:sp>
      <p:sp>
        <p:nvSpPr>
          <p:cNvPr id="19" name="Line 7"/>
          <p:cNvSpPr>
            <a:spLocks noChangeShapeType="1"/>
          </p:cNvSpPr>
          <p:nvPr/>
        </p:nvSpPr>
        <p:spPr bwMode="auto">
          <a:xfrm flipV="1">
            <a:off x="1219200" y="2667000"/>
            <a:ext cx="2057400" cy="76200"/>
          </a:xfrm>
          <a:prstGeom prst="line">
            <a:avLst/>
          </a:prstGeom>
          <a:noFill/>
          <a:ln w="9360">
            <a:solidFill>
              <a:srgbClr val="000000"/>
            </a:solidFill>
            <a:round/>
            <a:headEnd/>
            <a:tailEnd type="triangle" w="med" len="med"/>
          </a:ln>
          <a:effectLst/>
        </p:spPr>
        <p:txBody>
          <a:bodyPr>
            <a:prstTxWarp prst="textNoShape">
              <a:avLst/>
            </a:prstTxWarp>
          </a:bodyPr>
          <a:lstStyle/>
          <a:p>
            <a:endParaRPr lang="en-GB"/>
          </a:p>
        </p:txBody>
      </p:sp>
      <p:sp>
        <p:nvSpPr>
          <p:cNvPr id="20" name="Line 6"/>
          <p:cNvSpPr>
            <a:spLocks noChangeShapeType="1"/>
          </p:cNvSpPr>
          <p:nvPr/>
        </p:nvSpPr>
        <p:spPr bwMode="auto">
          <a:xfrm flipV="1">
            <a:off x="1295400" y="2590800"/>
            <a:ext cx="3352800" cy="914400"/>
          </a:xfrm>
          <a:prstGeom prst="line">
            <a:avLst/>
          </a:prstGeom>
          <a:noFill/>
          <a:ln w="9360">
            <a:solidFill>
              <a:srgbClr val="000000"/>
            </a:solidFill>
            <a:round/>
            <a:headEnd/>
            <a:tailEnd type="triangle" w="med" len="med"/>
          </a:ln>
          <a:effectLst/>
        </p:spPr>
        <p:txBody>
          <a:bodyPr>
            <a:prstTxWarp prst="textNoShape">
              <a:avLst/>
            </a:prstTxWarp>
          </a:bodyPr>
          <a:lstStyle/>
          <a:p>
            <a:endParaRPr lang="en-GB"/>
          </a:p>
        </p:txBody>
      </p:sp>
      <p:sp>
        <p:nvSpPr>
          <p:cNvPr id="12" name="Line 7"/>
          <p:cNvSpPr>
            <a:spLocks noChangeShapeType="1"/>
          </p:cNvSpPr>
          <p:nvPr/>
        </p:nvSpPr>
        <p:spPr bwMode="auto">
          <a:xfrm flipH="1">
            <a:off x="3352800" y="2743200"/>
            <a:ext cx="2438400" cy="76200"/>
          </a:xfrm>
          <a:prstGeom prst="line">
            <a:avLst/>
          </a:prstGeom>
          <a:noFill/>
          <a:ln w="9360">
            <a:solidFill>
              <a:srgbClr val="000000"/>
            </a:solidFill>
            <a:round/>
            <a:headEnd/>
            <a:tailEnd type="triangle" w="med" len="med"/>
          </a:ln>
          <a:effectLst/>
        </p:spPr>
        <p:txBody>
          <a:bodyPr>
            <a:prstTxWarp prst="textNoShape">
              <a:avLst/>
            </a:prstTxWarp>
          </a:bodyPr>
          <a:lstStyle/>
          <a:p>
            <a:endParaRPr lang="en-GB"/>
          </a:p>
        </p:txBody>
      </p:sp>
      <p:pic>
        <p:nvPicPr>
          <p:cNvPr id="13" name="Espace réservé du contenu 3" descr="Screen Shot 2014-09-10 at 5.23.43 PM.png"/>
          <p:cNvPicPr>
            <a:picLocks noGrp="1" noChangeAspect="1"/>
          </p:cNvPicPr>
          <p:nvPr>
            <p:ph idx="1"/>
          </p:nvPr>
        </p:nvPicPr>
        <p:blipFill>
          <a:blip r:embed="rId5"/>
          <a:stretch>
            <a:fillRect/>
          </a:stretch>
        </p:blipFill>
        <p:spPr>
          <a:xfrm>
            <a:off x="6629400" y="2895600"/>
            <a:ext cx="2259492" cy="825584"/>
          </a:xfrm>
        </p:spPr>
      </p:pic>
      <p:cxnSp>
        <p:nvCxnSpPr>
          <p:cNvPr id="15" name="Connecteur droit 14"/>
          <p:cNvCxnSpPr/>
          <p:nvPr/>
        </p:nvCxnSpPr>
        <p:spPr bwMode="auto">
          <a:xfrm rot="5400000">
            <a:off x="4152106" y="5295106"/>
            <a:ext cx="2514600" cy="1588"/>
          </a:xfrm>
          <a:prstGeom prst="line">
            <a:avLst/>
          </a:prstGeom>
          <a:solidFill>
            <a:schemeClr val="accent1"/>
          </a:solidFill>
          <a:ln w="47625" cap="flat" cmpd="sng" algn="ctr">
            <a:solidFill>
              <a:srgbClr val="FF00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re 1"/>
          <p:cNvSpPr>
            <a:spLocks noGrp="1"/>
          </p:cNvSpPr>
          <p:nvPr>
            <p:ph type="title"/>
          </p:nvPr>
        </p:nvSpPr>
        <p:spPr>
          <a:xfrm>
            <a:off x="381000" y="-152400"/>
            <a:ext cx="8382000" cy="904875"/>
          </a:xfrm>
        </p:spPr>
        <p:txBody>
          <a:bodyPr/>
          <a:lstStyle/>
          <a:p>
            <a:r>
              <a:rPr lang="en-GB" dirty="0" smtClean="0"/>
              <a:t>Higgs Hunting: Channel Overview  </a:t>
            </a:r>
            <a:br>
              <a:rPr lang="en-GB" dirty="0" smtClean="0"/>
            </a:br>
            <a:endParaRPr lang="en-GB" dirty="0" smtClean="0"/>
          </a:p>
        </p:txBody>
      </p:sp>
      <p:pic>
        <p:nvPicPr>
          <p:cNvPr id="19459" name="Image 5" descr="Screen Shot 2013-06-19 at 1.57.20 PM.png"/>
          <p:cNvPicPr>
            <a:picLocks noChangeAspect="1"/>
          </p:cNvPicPr>
          <p:nvPr/>
        </p:nvPicPr>
        <p:blipFill>
          <a:blip r:embed="rId2"/>
          <a:srcRect/>
          <a:stretch>
            <a:fillRect/>
          </a:stretch>
        </p:blipFill>
        <p:spPr bwMode="auto">
          <a:xfrm>
            <a:off x="304800" y="4267200"/>
            <a:ext cx="5539604" cy="2406650"/>
          </a:xfrm>
          <a:prstGeom prst="rect">
            <a:avLst/>
          </a:prstGeom>
          <a:noFill/>
          <a:ln w="9525">
            <a:noFill/>
            <a:miter lim="800000"/>
            <a:headEnd/>
            <a:tailEnd/>
          </a:ln>
        </p:spPr>
      </p:pic>
      <p:sp>
        <p:nvSpPr>
          <p:cNvPr id="7" name="ZoneTexte 6"/>
          <p:cNvSpPr txBox="1"/>
          <p:nvPr/>
        </p:nvSpPr>
        <p:spPr>
          <a:xfrm>
            <a:off x="381000" y="914400"/>
            <a:ext cx="3443288" cy="430213"/>
          </a:xfrm>
          <a:prstGeom prst="rect">
            <a:avLst/>
          </a:prstGeom>
          <a:solidFill>
            <a:schemeClr val="accent3"/>
          </a:solidFill>
        </p:spPr>
        <p:txBody>
          <a:bodyPr wrap="none">
            <a:prstTxWarp prst="textNoShape">
              <a:avLst/>
            </a:prstTxWarp>
            <a:spAutoFit/>
          </a:bodyPr>
          <a:lstStyle/>
          <a:p>
            <a:pPr>
              <a:buFont typeface="Times New Roman" pitchFamily="-84" charset="0"/>
              <a:buNone/>
              <a:defRPr/>
            </a:pPr>
            <a:r>
              <a:rPr lang="en-GB" sz="2200">
                <a:solidFill>
                  <a:srgbClr val="FF0000"/>
                </a:solidFill>
                <a:latin typeface="Arial" pitchFamily="-84" charset="0"/>
              </a:rPr>
              <a:t>Processes/decays studied:</a:t>
            </a:r>
          </a:p>
        </p:txBody>
      </p:sp>
      <p:sp>
        <p:nvSpPr>
          <p:cNvPr id="10" name="ZoneTexte 9"/>
          <p:cNvSpPr txBox="1"/>
          <p:nvPr/>
        </p:nvSpPr>
        <p:spPr>
          <a:xfrm>
            <a:off x="4486275" y="990600"/>
            <a:ext cx="4213075" cy="369332"/>
          </a:xfrm>
          <a:prstGeom prst="rect">
            <a:avLst/>
          </a:prstGeom>
          <a:solidFill>
            <a:schemeClr val="accent3"/>
          </a:solidFill>
        </p:spPr>
        <p:txBody>
          <a:bodyPr wrap="none">
            <a:prstTxWarp prst="textNoShape">
              <a:avLst/>
            </a:prstTxWarp>
            <a:spAutoFit/>
          </a:bodyPr>
          <a:lstStyle/>
          <a:p>
            <a:pPr>
              <a:buFont typeface="Times New Roman" pitchFamily="-84" charset="0"/>
              <a:buNone/>
              <a:defRPr/>
            </a:pPr>
            <a:r>
              <a:rPr lang="en-GB" sz="1600" dirty="0">
                <a:latin typeface="Arial" pitchFamily="-84" charset="0"/>
              </a:rPr>
              <a:t>         </a:t>
            </a:r>
            <a:r>
              <a:rPr lang="en-GB" sz="1800" dirty="0">
                <a:solidFill>
                  <a:srgbClr val="0000FF"/>
                </a:solidFill>
                <a:latin typeface="Arial" pitchFamily="-84" charset="0"/>
              </a:rPr>
              <a:t>Results released          In progress    </a:t>
            </a:r>
          </a:p>
        </p:txBody>
      </p:sp>
      <p:pic>
        <p:nvPicPr>
          <p:cNvPr id="19463" name="Image 10" descr="Screen Shot 2013-06-20 at 10.41.02 AM.png"/>
          <p:cNvPicPr>
            <a:picLocks noChangeAspect="1"/>
          </p:cNvPicPr>
          <p:nvPr/>
        </p:nvPicPr>
        <p:blipFill>
          <a:blip r:embed="rId3"/>
          <a:srcRect/>
          <a:stretch>
            <a:fillRect/>
          </a:stretch>
        </p:blipFill>
        <p:spPr bwMode="auto">
          <a:xfrm>
            <a:off x="6902450" y="1066800"/>
            <a:ext cx="476250" cy="266700"/>
          </a:xfrm>
          <a:prstGeom prst="rect">
            <a:avLst/>
          </a:prstGeom>
          <a:noFill/>
          <a:ln w="9525">
            <a:noFill/>
            <a:miter lim="800000"/>
            <a:headEnd/>
            <a:tailEnd/>
          </a:ln>
        </p:spPr>
      </p:pic>
      <p:pic>
        <p:nvPicPr>
          <p:cNvPr id="19464" name="Image 11" descr="Screen Shot 2013-06-20 at 10.41.12 AM.png"/>
          <p:cNvPicPr>
            <a:picLocks noChangeAspect="1"/>
          </p:cNvPicPr>
          <p:nvPr/>
        </p:nvPicPr>
        <p:blipFill>
          <a:blip r:embed="rId4"/>
          <a:srcRect/>
          <a:stretch>
            <a:fillRect/>
          </a:stretch>
        </p:blipFill>
        <p:spPr bwMode="auto">
          <a:xfrm>
            <a:off x="4668838" y="1066800"/>
            <a:ext cx="373062" cy="228600"/>
          </a:xfrm>
          <a:prstGeom prst="rect">
            <a:avLst/>
          </a:prstGeom>
          <a:noFill/>
          <a:ln w="9525">
            <a:noFill/>
            <a:miter lim="800000"/>
            <a:headEnd/>
            <a:tailEnd/>
          </a:ln>
        </p:spPr>
      </p:pic>
      <p:sp>
        <p:nvSpPr>
          <p:cNvPr id="13" name="ZoneTexte 12"/>
          <p:cNvSpPr txBox="1"/>
          <p:nvPr/>
        </p:nvSpPr>
        <p:spPr>
          <a:xfrm>
            <a:off x="304800" y="3810000"/>
            <a:ext cx="4581525" cy="430213"/>
          </a:xfrm>
          <a:prstGeom prst="rect">
            <a:avLst/>
          </a:prstGeom>
          <a:solidFill>
            <a:schemeClr val="accent3"/>
          </a:solidFill>
        </p:spPr>
        <p:txBody>
          <a:bodyPr wrap="none">
            <a:prstTxWarp prst="textNoShape">
              <a:avLst/>
            </a:prstTxWarp>
            <a:spAutoFit/>
          </a:bodyPr>
          <a:lstStyle/>
          <a:p>
            <a:pPr>
              <a:buFont typeface="Times New Roman" pitchFamily="-84" charset="0"/>
              <a:buNone/>
              <a:defRPr/>
            </a:pPr>
            <a:r>
              <a:rPr lang="en-GB" sz="2200">
                <a:solidFill>
                  <a:srgbClr val="FF0000"/>
                </a:solidFill>
                <a:latin typeface="Arial" pitchFamily="-84" charset="0"/>
              </a:rPr>
              <a:t>Main decay channel characteristics:</a:t>
            </a:r>
          </a:p>
        </p:txBody>
      </p:sp>
      <p:sp>
        <p:nvSpPr>
          <p:cNvPr id="14" name="ZoneTexte 13"/>
          <p:cNvSpPr txBox="1"/>
          <p:nvPr/>
        </p:nvSpPr>
        <p:spPr>
          <a:xfrm>
            <a:off x="6400800" y="3700463"/>
            <a:ext cx="2311400" cy="338137"/>
          </a:xfrm>
          <a:prstGeom prst="rect">
            <a:avLst/>
          </a:prstGeom>
          <a:solidFill>
            <a:schemeClr val="accent3"/>
          </a:solidFill>
        </p:spPr>
        <p:txBody>
          <a:bodyPr wrap="none">
            <a:prstTxWarp prst="textNoShape">
              <a:avLst/>
            </a:prstTxWarp>
            <a:spAutoFit/>
          </a:bodyPr>
          <a:lstStyle/>
          <a:p>
            <a:pPr>
              <a:buFont typeface="Times New Roman" pitchFamily="-84" charset="0"/>
              <a:buNone/>
              <a:defRPr/>
            </a:pPr>
            <a:r>
              <a:rPr lang="en-GB" sz="1600">
                <a:latin typeface="Arial" pitchFamily="-84" charset="0"/>
              </a:rPr>
              <a:t>+ more exotic channels </a:t>
            </a:r>
          </a:p>
        </p:txBody>
      </p:sp>
      <p:pic>
        <p:nvPicPr>
          <p:cNvPr id="23" name="Image 22" descr="Screen Shot 2014-02-06 at 8.23.12 AM.png"/>
          <p:cNvPicPr>
            <a:picLocks noChangeAspect="1"/>
          </p:cNvPicPr>
          <p:nvPr/>
        </p:nvPicPr>
        <p:blipFill>
          <a:blip r:embed="rId5"/>
          <a:stretch>
            <a:fillRect/>
          </a:stretch>
        </p:blipFill>
        <p:spPr>
          <a:xfrm>
            <a:off x="304800" y="1447800"/>
            <a:ext cx="7391400" cy="2242121"/>
          </a:xfrm>
          <a:prstGeom prst="rect">
            <a:avLst/>
          </a:prstGeom>
        </p:spPr>
      </p:pic>
      <p:pic>
        <p:nvPicPr>
          <p:cNvPr id="11" name="Image 10" descr="Screen Shot 2014-02-09 at 6.43.16 AM.png"/>
          <p:cNvPicPr>
            <a:picLocks noChangeAspect="1"/>
          </p:cNvPicPr>
          <p:nvPr/>
        </p:nvPicPr>
        <p:blipFill>
          <a:blip r:embed="rId6"/>
          <a:stretch>
            <a:fillRect/>
          </a:stretch>
        </p:blipFill>
        <p:spPr>
          <a:xfrm>
            <a:off x="3371804" y="5975517"/>
            <a:ext cx="895396" cy="272883"/>
          </a:xfrm>
          <a:prstGeom prst="rect">
            <a:avLst/>
          </a:prstGeom>
        </p:spPr>
      </p:pic>
      <p:sp>
        <p:nvSpPr>
          <p:cNvPr id="12" name="ZoneTexte 11"/>
          <p:cNvSpPr txBox="1"/>
          <p:nvPr/>
        </p:nvSpPr>
        <p:spPr>
          <a:xfrm>
            <a:off x="7696200" y="1371600"/>
            <a:ext cx="990600" cy="323165"/>
          </a:xfrm>
          <a:prstGeom prst="rect">
            <a:avLst/>
          </a:prstGeom>
          <a:solidFill>
            <a:schemeClr val="accent3"/>
          </a:solidFill>
        </p:spPr>
        <p:txBody>
          <a:bodyPr wrap="square" rtlCol="0">
            <a:spAutoFit/>
          </a:bodyPr>
          <a:lstStyle/>
          <a:p>
            <a:r>
              <a:rPr lang="en-GB" sz="1500" dirty="0" smtClean="0"/>
              <a:t>    </a:t>
            </a:r>
            <a:r>
              <a:rPr lang="en-GB" sz="1300" b="1" dirty="0" err="1" smtClean="0"/>
              <a:t>bbH</a:t>
            </a:r>
            <a:r>
              <a:rPr lang="en-GB" sz="1300" b="1" dirty="0" smtClean="0"/>
              <a:t>?</a:t>
            </a:r>
            <a:endParaRPr lang="en-GB" sz="1300" b="1" dirty="0"/>
          </a:p>
        </p:txBody>
      </p:sp>
      <p:pic>
        <p:nvPicPr>
          <p:cNvPr id="15" name="Image 14" descr="Screen Shot 2014-11-24 at 10.10.23 PM.png"/>
          <p:cNvPicPr>
            <a:picLocks noChangeAspect="1"/>
          </p:cNvPicPr>
          <p:nvPr/>
        </p:nvPicPr>
        <p:blipFill>
          <a:blip r:embed="rId7"/>
          <a:stretch>
            <a:fillRect/>
          </a:stretch>
        </p:blipFill>
        <p:spPr>
          <a:xfrm>
            <a:off x="5686794" y="4343400"/>
            <a:ext cx="3457206" cy="2267118"/>
          </a:xfrm>
          <a:prstGeom prst="rect">
            <a:avLst/>
          </a:prstGeom>
        </p:spPr>
      </p:pic>
      <p:pic>
        <p:nvPicPr>
          <p:cNvPr id="16" name="Image 15" descr="Screen Shot 2014-11-24 at 10.17.22 PM.png"/>
          <p:cNvPicPr>
            <a:picLocks noChangeAspect="1"/>
          </p:cNvPicPr>
          <p:nvPr/>
        </p:nvPicPr>
        <p:blipFill>
          <a:blip r:embed="rId8"/>
          <a:stretch>
            <a:fillRect/>
          </a:stretch>
        </p:blipFill>
        <p:spPr>
          <a:xfrm>
            <a:off x="6172200" y="1960179"/>
            <a:ext cx="1524000" cy="249621"/>
          </a:xfrm>
          <a:prstGeom prst="rect">
            <a:avLst/>
          </a:prstGeom>
        </p:spPr>
      </p:pic>
      <p:pic>
        <p:nvPicPr>
          <p:cNvPr id="17" name="Image 16" descr="Screen Shot 2014-11-24 at 10.18.42 PM.png"/>
          <p:cNvPicPr>
            <a:picLocks noChangeAspect="1"/>
          </p:cNvPicPr>
          <p:nvPr/>
        </p:nvPicPr>
        <p:blipFill>
          <a:blip r:embed="rId9"/>
          <a:stretch>
            <a:fillRect/>
          </a:stretch>
        </p:blipFill>
        <p:spPr>
          <a:xfrm>
            <a:off x="3276600" y="2438400"/>
            <a:ext cx="1460601" cy="266719"/>
          </a:xfrm>
          <a:prstGeom prst="rect">
            <a:avLst/>
          </a:prstGeom>
        </p:spPr>
      </p:pic>
      <p:sp>
        <p:nvSpPr>
          <p:cNvPr id="18" name="ZoneTexte 17"/>
          <p:cNvSpPr txBox="1"/>
          <p:nvPr/>
        </p:nvSpPr>
        <p:spPr>
          <a:xfrm>
            <a:off x="6248400" y="4114800"/>
            <a:ext cx="1670625" cy="400110"/>
          </a:xfrm>
          <a:prstGeom prst="rect">
            <a:avLst/>
          </a:prstGeom>
          <a:solidFill>
            <a:schemeClr val="accent3"/>
          </a:solidFill>
        </p:spPr>
        <p:txBody>
          <a:bodyPr wrap="none" rtlCol="0">
            <a:spAutoFit/>
          </a:bodyPr>
          <a:lstStyle/>
          <a:p>
            <a:r>
              <a:rPr lang="en-GB" dirty="0" smtClean="0">
                <a:solidFill>
                  <a:srgbClr val="0000FF"/>
                </a:solidFill>
              </a:rPr>
              <a:t>“the big five”</a:t>
            </a:r>
            <a:endParaRPr lang="en-GB"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76200" y="2362200"/>
            <a:ext cx="9067800" cy="4114800"/>
          </a:xfrm>
          <a:solidFill>
            <a:schemeClr val="accent3"/>
          </a:solidFill>
        </p:spPr>
        <p:txBody>
          <a:bodyPr/>
          <a:lstStyle/>
          <a:p>
            <a:r>
              <a:rPr lang="en-GB" sz="2200" dirty="0" smtClean="0">
                <a:solidFill>
                  <a:srgbClr val="0000FF"/>
                </a:solidFill>
              </a:rPr>
              <a:t>More detailed analyses of the 125 </a:t>
            </a:r>
            <a:r>
              <a:rPr lang="en-GB" sz="2200" dirty="0" err="1" smtClean="0">
                <a:solidFill>
                  <a:srgbClr val="0000FF"/>
                </a:solidFill>
              </a:rPr>
              <a:t>GeV</a:t>
            </a:r>
            <a:r>
              <a:rPr lang="en-GB" sz="2200" dirty="0" smtClean="0">
                <a:solidFill>
                  <a:srgbClr val="0000FF"/>
                </a:solidFill>
              </a:rPr>
              <a:t> particle, in particular the search for direct decays into fermions, </a:t>
            </a:r>
            <a:r>
              <a:rPr lang="en-GB" sz="2200" dirty="0" err="1" smtClean="0">
                <a:solidFill>
                  <a:srgbClr val="0000FF"/>
                </a:solidFill>
              </a:rPr>
              <a:t>ttH</a:t>
            </a:r>
            <a:r>
              <a:rPr lang="en-GB" sz="2200" dirty="0" smtClean="0">
                <a:solidFill>
                  <a:srgbClr val="0000FF"/>
                </a:solidFill>
              </a:rPr>
              <a:t> channel,...</a:t>
            </a:r>
          </a:p>
          <a:p>
            <a:r>
              <a:rPr lang="en-GB" sz="2200" dirty="0" smtClean="0">
                <a:solidFill>
                  <a:srgbClr val="0000FF"/>
                </a:solidFill>
              </a:rPr>
              <a:t>More precise measurements of the “signal strength σ/σ</a:t>
            </a:r>
            <a:r>
              <a:rPr lang="en-GB" sz="2200" baseline="-25000" dirty="0" smtClean="0">
                <a:solidFill>
                  <a:srgbClr val="0000FF"/>
                </a:solidFill>
              </a:rPr>
              <a:t>SM</a:t>
            </a:r>
            <a:r>
              <a:rPr lang="en-GB" sz="2200" dirty="0" smtClean="0">
                <a:solidFill>
                  <a:srgbClr val="0000FF"/>
                </a:solidFill>
              </a:rPr>
              <a:t>“ and of the mass of the particle, and the spin (0++), couplings </a:t>
            </a:r>
          </a:p>
          <a:p>
            <a:r>
              <a:rPr lang="en-GB" sz="2200" dirty="0" smtClean="0">
                <a:solidFill>
                  <a:srgbClr val="0000FF"/>
                </a:solidFill>
              </a:rPr>
              <a:t>Searches for Higgs like particles at higher masses</a:t>
            </a:r>
          </a:p>
          <a:p>
            <a:r>
              <a:rPr lang="en-GB" sz="2200" dirty="0" smtClean="0">
                <a:solidFill>
                  <a:srgbClr val="0000FF"/>
                </a:solidFill>
              </a:rPr>
              <a:t>Searches for exotic, non-SM decays (none found so far) </a:t>
            </a:r>
          </a:p>
          <a:p>
            <a:r>
              <a:rPr lang="en-GB" sz="2200" dirty="0" smtClean="0">
                <a:solidFill>
                  <a:srgbClr val="0000FF"/>
                </a:solidFill>
              </a:rPr>
              <a:t>Searches for </a:t>
            </a:r>
            <a:r>
              <a:rPr lang="en-GB" sz="2200" dirty="0" err="1" smtClean="0">
                <a:solidFill>
                  <a:srgbClr val="0000FF"/>
                </a:solidFill>
              </a:rPr>
              <a:t>di</a:t>
            </a:r>
            <a:r>
              <a:rPr lang="en-GB" sz="2200" dirty="0" smtClean="0">
                <a:solidFill>
                  <a:srgbClr val="0000FF"/>
                </a:solidFill>
              </a:rPr>
              <a:t>-Higgs events (in BSM scenarios, none found so far)</a:t>
            </a:r>
          </a:p>
          <a:p>
            <a:r>
              <a:rPr lang="en-GB" sz="2200" dirty="0" smtClean="0">
                <a:solidFill>
                  <a:srgbClr val="0000FF"/>
                </a:solidFill>
              </a:rPr>
              <a:t>Differential distributions + </a:t>
            </a:r>
            <a:r>
              <a:rPr lang="en-GB" sz="2200" dirty="0" err="1" smtClean="0">
                <a:solidFill>
                  <a:srgbClr val="0000FF"/>
                </a:solidFill>
              </a:rPr>
              <a:t>fiducial</a:t>
            </a:r>
            <a:r>
              <a:rPr lang="en-GB" sz="2200" dirty="0" smtClean="0">
                <a:solidFill>
                  <a:srgbClr val="0000FF"/>
                </a:solidFill>
              </a:rPr>
              <a:t> volume cross sections</a:t>
            </a:r>
          </a:p>
          <a:p>
            <a:pPr>
              <a:buNone/>
            </a:pPr>
            <a:r>
              <a:rPr lang="en-GB" sz="2600" dirty="0" smtClean="0">
                <a:solidFill>
                  <a:srgbClr val="FF0000"/>
                </a:solidFill>
                <a:ea typeface="Arial" pitchFamily="-84" charset="0"/>
                <a:cs typeface="Arial" pitchFamily="-84" charset="0"/>
              </a:rPr>
              <a:t>     →</a:t>
            </a:r>
            <a:r>
              <a:rPr lang="en-GB" sz="2600" dirty="0" smtClean="0">
                <a:solidFill>
                  <a:srgbClr val="FF0000"/>
                </a:solidFill>
              </a:rPr>
              <a:t>The</a:t>
            </a:r>
            <a:r>
              <a:rPr lang="en-GB" sz="2600" dirty="0" smtClean="0">
                <a:solidFill>
                  <a:srgbClr val="FF0000"/>
                </a:solidFill>
              </a:rPr>
              <a:t> experiments </a:t>
            </a:r>
            <a:r>
              <a:rPr lang="en-GB" sz="2600" dirty="0" smtClean="0">
                <a:solidFill>
                  <a:srgbClr val="FF0000"/>
                </a:solidFill>
              </a:rPr>
              <a:t>have published Run-I legacy papers</a:t>
            </a:r>
          </a:p>
        </p:txBody>
      </p:sp>
      <p:sp>
        <p:nvSpPr>
          <p:cNvPr id="3" name="Titre 2"/>
          <p:cNvSpPr>
            <a:spLocks noGrp="1"/>
          </p:cNvSpPr>
          <p:nvPr>
            <p:ph type="title"/>
          </p:nvPr>
        </p:nvSpPr>
        <p:spPr>
          <a:xfrm>
            <a:off x="914400" y="-76200"/>
            <a:ext cx="7772400" cy="914400"/>
          </a:xfrm>
        </p:spPr>
        <p:txBody>
          <a:bodyPr/>
          <a:lstStyle/>
          <a:p>
            <a:r>
              <a:rPr lang="en-GB" dirty="0" smtClean="0">
                <a:effectLst/>
              </a:rPr>
              <a:t> Higgs Analyses</a:t>
            </a:r>
            <a:endParaRPr lang="en-GB" dirty="0">
              <a:effectLst/>
            </a:endParaRPr>
          </a:p>
        </p:txBody>
      </p:sp>
      <p:sp>
        <p:nvSpPr>
          <p:cNvPr id="4" name="ZoneTexte 3"/>
          <p:cNvSpPr txBox="1"/>
          <p:nvPr/>
        </p:nvSpPr>
        <p:spPr>
          <a:xfrm>
            <a:off x="78675" y="762000"/>
            <a:ext cx="9065325" cy="1600438"/>
          </a:xfrm>
          <a:prstGeom prst="rect">
            <a:avLst/>
          </a:prstGeom>
          <a:solidFill>
            <a:schemeClr val="accent6">
              <a:lumMod val="20000"/>
              <a:lumOff val="80000"/>
            </a:schemeClr>
          </a:solidFill>
        </p:spPr>
        <p:txBody>
          <a:bodyPr wrap="square" rtlCol="0">
            <a:spAutoFit/>
          </a:bodyPr>
          <a:lstStyle/>
          <a:p>
            <a:r>
              <a:rPr lang="en-GB" sz="2600" dirty="0" err="1" smtClean="0">
                <a:solidFill>
                  <a:srgbClr val="FF0000"/>
                </a:solidFill>
                <a:latin typeface="Wingdings"/>
                <a:ea typeface="Wingdings"/>
                <a:cs typeface="Wingdings"/>
              </a:rPr>
              <a:t></a:t>
            </a:r>
            <a:r>
              <a:rPr lang="en-GB" sz="2400" dirty="0" err="1" smtClean="0">
                <a:solidFill>
                  <a:srgbClr val="FF0000"/>
                </a:solidFill>
              </a:rPr>
              <a:t>In</a:t>
            </a:r>
            <a:r>
              <a:rPr lang="en-GB" sz="2400" dirty="0" smtClean="0">
                <a:solidFill>
                  <a:srgbClr val="FF0000"/>
                </a:solidFill>
              </a:rPr>
              <a:t> summer 2012 we called it a “Higgs-like” particle</a:t>
            </a:r>
          </a:p>
          <a:p>
            <a:r>
              <a:rPr lang="en-GB" sz="2400" dirty="0" err="1" smtClean="0">
                <a:solidFill>
                  <a:srgbClr val="FF0000"/>
                </a:solidFill>
                <a:latin typeface="Wingdings"/>
                <a:ea typeface="Wingdings"/>
                <a:cs typeface="Wingdings"/>
              </a:rPr>
              <a:t></a:t>
            </a:r>
            <a:r>
              <a:rPr lang="en-GB" sz="2400" dirty="0" err="1" smtClean="0">
                <a:solidFill>
                  <a:srgbClr val="FF0000"/>
                </a:solidFill>
              </a:rPr>
              <a:t>In</a:t>
            </a:r>
            <a:r>
              <a:rPr lang="en-GB" sz="2400" dirty="0" smtClean="0">
                <a:solidFill>
                  <a:srgbClr val="FF0000"/>
                </a:solidFill>
              </a:rPr>
              <a:t> spring 2013 (with 3x more data) we called it a Higgs particle</a:t>
            </a:r>
          </a:p>
          <a:p>
            <a:r>
              <a:rPr lang="en-GB" sz="2400" dirty="0" smtClean="0">
                <a:solidFill>
                  <a:srgbClr val="FF0000"/>
                </a:solidFill>
              </a:rPr>
              <a:t>    </a:t>
            </a:r>
            <a:r>
              <a:rPr lang="en-GB" sz="2400" dirty="0" smtClean="0">
                <a:solidFill>
                  <a:srgbClr val="0000FF"/>
                </a:solidFill>
              </a:rPr>
              <a:t>Spin/parity 0</a:t>
            </a:r>
            <a:r>
              <a:rPr lang="en-GB" sz="2400" baseline="30000" dirty="0" smtClean="0">
                <a:solidFill>
                  <a:srgbClr val="0000FF"/>
                </a:solidFill>
              </a:rPr>
              <a:t>+</a:t>
            </a:r>
            <a:r>
              <a:rPr lang="en-GB" sz="2400" dirty="0" smtClean="0">
                <a:solidFill>
                  <a:srgbClr val="0000FF"/>
                </a:solidFill>
              </a:rPr>
              <a:t> </a:t>
            </a:r>
            <a:r>
              <a:rPr lang="en-GB" sz="2400" dirty="0" err="1" smtClean="0">
                <a:solidFill>
                  <a:srgbClr val="0000FF"/>
                </a:solidFill>
              </a:rPr>
              <a:t>favored</a:t>
            </a:r>
            <a:r>
              <a:rPr lang="en-GB" sz="2400" dirty="0" smtClean="0">
                <a:solidFill>
                  <a:srgbClr val="0000FF"/>
                </a:solidFill>
              </a:rPr>
              <a:t>, couplings roughly as in SM for Bosons</a:t>
            </a:r>
          </a:p>
          <a:p>
            <a:r>
              <a:rPr lang="en-GB" sz="2400" dirty="0" smtClean="0">
                <a:solidFill>
                  <a:srgbClr val="0000FF"/>
                </a:solidFill>
              </a:rPr>
              <a:t>        </a:t>
            </a:r>
            <a:r>
              <a:rPr lang="en-GB" sz="2400" dirty="0" smtClean="0">
                <a:solidFill>
                  <a:srgbClr val="FF0000"/>
                </a:solidFill>
              </a:rPr>
              <a:t>                   What happened Next?</a:t>
            </a:r>
            <a:r>
              <a:rPr lang="en-GB" sz="2400" dirty="0" smtClean="0">
                <a:solidFill>
                  <a:srgbClr val="0000FF"/>
                </a:solidFill>
              </a:rPr>
              <a:t>        </a:t>
            </a:r>
            <a:endParaRPr lang="en-GB" sz="2400" dirty="0">
              <a:solidFill>
                <a:srgbClr val="0000FF"/>
              </a:solidFill>
            </a:endParaRPr>
          </a:p>
        </p:txBody>
      </p:sp>
      <p:sp>
        <p:nvSpPr>
          <p:cNvPr id="5" name="ZoneTexte 4"/>
          <p:cNvSpPr txBox="1"/>
          <p:nvPr/>
        </p:nvSpPr>
        <p:spPr>
          <a:xfrm>
            <a:off x="-76200" y="6096000"/>
            <a:ext cx="9247268" cy="707886"/>
          </a:xfrm>
          <a:prstGeom prst="rect">
            <a:avLst/>
          </a:prstGeom>
          <a:solidFill>
            <a:srgbClr val="FFFF00"/>
          </a:solidFill>
        </p:spPr>
        <p:txBody>
          <a:bodyPr wrap="none" rtlCol="0">
            <a:spAutoFit/>
          </a:bodyPr>
          <a:lstStyle/>
          <a:p>
            <a:r>
              <a:rPr lang="en-GB" dirty="0" smtClean="0"/>
              <a:t>The Higgs is the new playground: </a:t>
            </a:r>
            <a:r>
              <a:rPr lang="en-GB" dirty="0" smtClean="0">
                <a:solidFill>
                  <a:srgbClr val="FF0000"/>
                </a:solidFill>
              </a:rPr>
              <a:t>Room for new experimental/theoretical ideas!!</a:t>
            </a:r>
          </a:p>
          <a:p>
            <a:r>
              <a:rPr lang="en-GB" dirty="0" smtClean="0"/>
              <a:t>       Remember: we have already  ~1 Million </a:t>
            </a:r>
            <a:r>
              <a:rPr lang="en-GB" dirty="0" err="1" smtClean="0"/>
              <a:t>Higgses</a:t>
            </a:r>
            <a:r>
              <a:rPr lang="en-GB" dirty="0" smtClean="0"/>
              <a:t> produced at the LHC                                                 </a:t>
            </a:r>
          </a:p>
          <a:p>
            <a:endParaRPr lang="en-GB"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Espace réservé du contenu 3" descr="Screen Shot 2014-07-05 at 11.06.25 AM.png"/>
          <p:cNvPicPr>
            <a:picLocks noGrp="1" noChangeAspect="1"/>
          </p:cNvPicPr>
          <p:nvPr>
            <p:ph idx="1"/>
          </p:nvPr>
        </p:nvPicPr>
        <p:blipFill>
          <a:blip r:embed="rId2"/>
          <a:stretch>
            <a:fillRect/>
          </a:stretch>
        </p:blipFill>
        <p:spPr>
          <a:xfrm>
            <a:off x="381000" y="914400"/>
            <a:ext cx="8428982" cy="5771296"/>
          </a:xfrm>
        </p:spPr>
      </p:pic>
      <p:sp>
        <p:nvSpPr>
          <p:cNvPr id="5" name="Titre 1"/>
          <p:cNvSpPr>
            <a:spLocks noGrp="1"/>
          </p:cNvSpPr>
          <p:nvPr>
            <p:ph type="title"/>
          </p:nvPr>
        </p:nvSpPr>
        <p:spPr>
          <a:xfrm>
            <a:off x="914400" y="-142875"/>
            <a:ext cx="7239000" cy="904875"/>
          </a:xfrm>
        </p:spPr>
        <p:txBody>
          <a:bodyPr/>
          <a:lstStyle/>
          <a:p>
            <a:r>
              <a:rPr lang="en-GB" dirty="0" smtClean="0"/>
              <a:t>CMS: Higgs </a:t>
            </a:r>
            <a:r>
              <a:rPr lang="en-GB" dirty="0" smtClean="0">
                <a:ea typeface="Arial" pitchFamily="-84" charset="0"/>
                <a:cs typeface="Arial" pitchFamily="-84" charset="0"/>
              </a:rPr>
              <a:t>→</a:t>
            </a:r>
            <a:r>
              <a:rPr lang="en-GB" dirty="0" smtClean="0"/>
              <a:t> </a:t>
            </a:r>
            <a:r>
              <a:rPr lang="en-GB" dirty="0" err="1" smtClean="0">
                <a:latin typeface="Georgia"/>
              </a:rPr>
              <a:t>γγ</a:t>
            </a:r>
            <a:endParaRPr lang="en-GB" dirty="0">
              <a:latin typeface="Georgia"/>
            </a:endParaRPr>
          </a:p>
        </p:txBody>
      </p:sp>
      <p:sp>
        <p:nvSpPr>
          <p:cNvPr id="7" name="Rectangle 6"/>
          <p:cNvSpPr/>
          <p:nvPr/>
        </p:nvSpPr>
        <p:spPr bwMode="auto">
          <a:xfrm>
            <a:off x="3962400" y="1219200"/>
            <a:ext cx="914400" cy="1143000"/>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
        <p:nvSpPr>
          <p:cNvPr id="8" name="ZoneTexte 7"/>
          <p:cNvSpPr txBox="1"/>
          <p:nvPr/>
        </p:nvSpPr>
        <p:spPr>
          <a:xfrm>
            <a:off x="407189" y="1219200"/>
            <a:ext cx="1650211" cy="338554"/>
          </a:xfrm>
          <a:prstGeom prst="rect">
            <a:avLst/>
          </a:prstGeom>
          <a:solidFill>
            <a:schemeClr val="accent3"/>
          </a:solidFill>
        </p:spPr>
        <p:txBody>
          <a:bodyPr wrap="none" rtlCol="0">
            <a:spAutoFit/>
          </a:bodyPr>
          <a:lstStyle/>
          <a:p>
            <a:r>
              <a:rPr lang="en-GB" sz="1600" dirty="0" smtClean="0"/>
              <a:t>arXiv:1407.0558</a:t>
            </a:r>
            <a:endParaRPr lang="en-GB" sz="16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142875"/>
            <a:ext cx="7239000" cy="904875"/>
          </a:xfrm>
        </p:spPr>
        <p:txBody>
          <a:bodyPr/>
          <a:lstStyle/>
          <a:p>
            <a:r>
              <a:rPr lang="en-GB" dirty="0" smtClean="0"/>
              <a:t>ATLAS: Higgs </a:t>
            </a:r>
            <a:r>
              <a:rPr lang="en-GB" dirty="0" smtClean="0">
                <a:ea typeface="Arial" pitchFamily="-84" charset="0"/>
                <a:cs typeface="Arial" pitchFamily="-84" charset="0"/>
              </a:rPr>
              <a:t>→ </a:t>
            </a:r>
            <a:r>
              <a:rPr lang="en-GB" dirty="0" smtClean="0"/>
              <a:t> </a:t>
            </a:r>
            <a:r>
              <a:rPr lang="en-GB" dirty="0" err="1" smtClean="0">
                <a:latin typeface="Georgia"/>
              </a:rPr>
              <a:t>γγ</a:t>
            </a:r>
            <a:r>
              <a:rPr lang="en-GB" dirty="0" smtClean="0">
                <a:latin typeface="Georgia"/>
              </a:rPr>
              <a:t> </a:t>
            </a:r>
            <a:endParaRPr lang="en-GB" dirty="0"/>
          </a:p>
        </p:txBody>
      </p:sp>
      <p:sp>
        <p:nvSpPr>
          <p:cNvPr id="5" name="ZoneTexte 4"/>
          <p:cNvSpPr txBox="1"/>
          <p:nvPr/>
        </p:nvSpPr>
        <p:spPr>
          <a:xfrm>
            <a:off x="609600" y="6305490"/>
            <a:ext cx="6825231" cy="400110"/>
          </a:xfrm>
          <a:prstGeom prst="rect">
            <a:avLst/>
          </a:prstGeom>
          <a:solidFill>
            <a:schemeClr val="accent3"/>
          </a:solidFill>
        </p:spPr>
        <p:txBody>
          <a:bodyPr wrap="none" rtlCol="0">
            <a:spAutoFit/>
          </a:bodyPr>
          <a:lstStyle/>
          <a:p>
            <a:r>
              <a:rPr lang="en-GB" dirty="0" smtClean="0">
                <a:solidFill>
                  <a:srgbClr val="0000FF"/>
                </a:solidFill>
              </a:rPr>
              <a:t>Especially new calibrations for electromagnetic showers…</a:t>
            </a:r>
            <a:endParaRPr lang="en-GB" dirty="0">
              <a:solidFill>
                <a:srgbClr val="0000FF"/>
              </a:solidFill>
            </a:endParaRPr>
          </a:p>
        </p:txBody>
      </p:sp>
      <p:pic>
        <p:nvPicPr>
          <p:cNvPr id="9" name="Image 8" descr="Screen Shot 2014-09-09 at 5.38.05 PM.png"/>
          <p:cNvPicPr>
            <a:picLocks noChangeAspect="1"/>
          </p:cNvPicPr>
          <p:nvPr/>
        </p:nvPicPr>
        <p:blipFill>
          <a:blip r:embed="rId2"/>
          <a:stretch>
            <a:fillRect/>
          </a:stretch>
        </p:blipFill>
        <p:spPr>
          <a:xfrm>
            <a:off x="228600" y="1079194"/>
            <a:ext cx="4369103" cy="4407206"/>
          </a:xfrm>
          <a:prstGeom prst="rect">
            <a:avLst/>
          </a:prstGeom>
        </p:spPr>
      </p:pic>
      <p:pic>
        <p:nvPicPr>
          <p:cNvPr id="11" name="Image 10" descr="Screen Shot 2014-09-09 at 5.38.40 PM.png"/>
          <p:cNvPicPr>
            <a:picLocks noChangeAspect="1"/>
          </p:cNvPicPr>
          <p:nvPr/>
        </p:nvPicPr>
        <p:blipFill>
          <a:blip r:embed="rId3"/>
          <a:stretch>
            <a:fillRect/>
          </a:stretch>
        </p:blipFill>
        <p:spPr>
          <a:xfrm>
            <a:off x="4547952" y="1066800"/>
            <a:ext cx="4774152" cy="4419600"/>
          </a:xfrm>
          <a:prstGeom prst="rect">
            <a:avLst/>
          </a:prstGeom>
        </p:spPr>
      </p:pic>
      <p:pic>
        <p:nvPicPr>
          <p:cNvPr id="12" name="Image 11" descr="Screen Shot 2014-09-09 at 5.40.06 PM.png"/>
          <p:cNvPicPr>
            <a:picLocks noChangeAspect="1"/>
          </p:cNvPicPr>
          <p:nvPr/>
        </p:nvPicPr>
        <p:blipFill>
          <a:blip r:embed="rId4"/>
          <a:stretch>
            <a:fillRect/>
          </a:stretch>
        </p:blipFill>
        <p:spPr>
          <a:xfrm>
            <a:off x="609600" y="5486400"/>
            <a:ext cx="2382639" cy="533426"/>
          </a:xfrm>
          <a:prstGeom prst="rect">
            <a:avLst/>
          </a:prstGeom>
        </p:spPr>
      </p:pic>
      <p:pic>
        <p:nvPicPr>
          <p:cNvPr id="13" name="Image 12" descr="Screen Shot 2014-02-09 at 1.53.57 PM.png"/>
          <p:cNvPicPr>
            <a:picLocks noChangeAspect="1"/>
          </p:cNvPicPr>
          <p:nvPr/>
        </p:nvPicPr>
        <p:blipFill>
          <a:blip r:embed="rId5"/>
          <a:stretch>
            <a:fillRect/>
          </a:stretch>
        </p:blipFill>
        <p:spPr>
          <a:xfrm>
            <a:off x="6019800" y="5486400"/>
            <a:ext cx="2667144" cy="762000"/>
          </a:xfrm>
          <a:prstGeom prst="rect">
            <a:avLst/>
          </a:prstGeom>
          <a:solidFill>
            <a:srgbClr val="FF0000"/>
          </a:solidFill>
          <a:ln w="34925">
            <a:solidFill>
              <a:srgbClr val="FF0000"/>
            </a:solidFill>
          </a:ln>
        </p:spPr>
      </p:pic>
      <p:sp>
        <p:nvSpPr>
          <p:cNvPr id="14" name="ZoneTexte 13"/>
          <p:cNvSpPr txBox="1"/>
          <p:nvPr/>
        </p:nvSpPr>
        <p:spPr>
          <a:xfrm>
            <a:off x="3352800" y="5562600"/>
            <a:ext cx="2358864" cy="400110"/>
          </a:xfrm>
          <a:prstGeom prst="rect">
            <a:avLst/>
          </a:prstGeom>
          <a:solidFill>
            <a:schemeClr val="accent3"/>
          </a:solidFill>
        </p:spPr>
        <p:txBody>
          <a:bodyPr wrap="none" rtlCol="0">
            <a:spAutoFit/>
          </a:bodyPr>
          <a:lstStyle/>
          <a:p>
            <a:r>
              <a:rPr lang="en-GB" dirty="0" smtClean="0">
                <a:solidFill>
                  <a:srgbClr val="0000FF"/>
                </a:solidFill>
              </a:rPr>
              <a:t>For M</a:t>
            </a:r>
            <a:r>
              <a:rPr lang="en-GB" baseline="-25000" dirty="0" smtClean="0">
                <a:solidFill>
                  <a:srgbClr val="0000FF"/>
                </a:solidFill>
              </a:rPr>
              <a:t>H</a:t>
            </a:r>
            <a:r>
              <a:rPr lang="en-GB" dirty="0" smtClean="0">
                <a:solidFill>
                  <a:srgbClr val="0000FF"/>
                </a:solidFill>
              </a:rPr>
              <a:t>=125.4 </a:t>
            </a:r>
            <a:r>
              <a:rPr lang="en-GB" dirty="0" err="1" smtClean="0">
                <a:solidFill>
                  <a:srgbClr val="0000FF"/>
                </a:solidFill>
              </a:rPr>
              <a:t>GeV</a:t>
            </a:r>
            <a:endParaRPr lang="en-GB" dirty="0">
              <a:solidFill>
                <a:srgbClr val="0000FF"/>
              </a:solidFill>
            </a:endParaRPr>
          </a:p>
        </p:txBody>
      </p:sp>
      <p:sp>
        <p:nvSpPr>
          <p:cNvPr id="10" name="ZoneTexte 9"/>
          <p:cNvSpPr txBox="1"/>
          <p:nvPr/>
        </p:nvSpPr>
        <p:spPr>
          <a:xfrm>
            <a:off x="381000" y="4953000"/>
            <a:ext cx="1844788" cy="369332"/>
          </a:xfrm>
          <a:prstGeom prst="rect">
            <a:avLst/>
          </a:prstGeom>
          <a:solidFill>
            <a:schemeClr val="accent3"/>
          </a:solidFill>
          <a:ln>
            <a:solidFill>
              <a:schemeClr val="accent3"/>
            </a:solidFill>
          </a:ln>
        </p:spPr>
        <p:txBody>
          <a:bodyPr wrap="none" rtlCol="0">
            <a:spAutoFit/>
          </a:bodyPr>
          <a:lstStyle/>
          <a:p>
            <a:r>
              <a:rPr lang="en-GB" sz="1800" dirty="0" smtClean="0"/>
              <a:t>arXiv:1408.7084</a:t>
            </a:r>
          </a:p>
        </p:txBody>
      </p:sp>
      <p:sp>
        <p:nvSpPr>
          <p:cNvPr id="15" name="ZoneTexte 14"/>
          <p:cNvSpPr txBox="1"/>
          <p:nvPr/>
        </p:nvSpPr>
        <p:spPr>
          <a:xfrm>
            <a:off x="3819649" y="819090"/>
            <a:ext cx="5338821" cy="400110"/>
          </a:xfrm>
          <a:prstGeom prst="rect">
            <a:avLst/>
          </a:prstGeom>
          <a:solidFill>
            <a:schemeClr val="accent3"/>
          </a:solidFill>
        </p:spPr>
        <p:txBody>
          <a:bodyPr wrap="none" rtlCol="0">
            <a:spAutoFit/>
          </a:bodyPr>
          <a:lstStyle/>
          <a:p>
            <a:r>
              <a:rPr lang="en-GB" dirty="0" smtClean="0">
                <a:solidFill>
                  <a:srgbClr val="0000FF"/>
                </a:solidFill>
              </a:rPr>
              <a:t>Significance: Expected </a:t>
            </a:r>
            <a:r>
              <a:rPr lang="en-GB" dirty="0" smtClean="0">
                <a:solidFill>
                  <a:srgbClr val="FF0000"/>
                </a:solidFill>
              </a:rPr>
              <a:t>4.6</a:t>
            </a:r>
            <a:r>
              <a:rPr lang="en-GB" dirty="0" smtClean="0">
                <a:solidFill>
                  <a:srgbClr val="FF0000"/>
                </a:solidFill>
                <a:latin typeface="Georgia"/>
              </a:rPr>
              <a:t>σ  </a:t>
            </a:r>
            <a:r>
              <a:rPr lang="en-GB" dirty="0" smtClean="0">
                <a:solidFill>
                  <a:srgbClr val="0000FF"/>
                </a:solidFill>
              </a:rPr>
              <a:t>Observed  </a:t>
            </a:r>
            <a:r>
              <a:rPr lang="en-GB" dirty="0" smtClean="0">
                <a:solidFill>
                  <a:srgbClr val="FF0000"/>
                </a:solidFill>
              </a:rPr>
              <a:t>5.2</a:t>
            </a:r>
            <a:r>
              <a:rPr lang="en-GB" dirty="0" smtClean="0">
                <a:solidFill>
                  <a:srgbClr val="FF0000"/>
                </a:solidFill>
                <a:latin typeface="Georgia"/>
              </a:rPr>
              <a:t>σ</a:t>
            </a:r>
            <a:endParaRPr lang="en-GB" dirty="0" smtClean="0">
              <a:solidFill>
                <a:srgbClr val="FF0000"/>
              </a:solidFill>
              <a:latin typeface="Georgia"/>
            </a:endParaRPr>
          </a:p>
          <a:p>
            <a:endParaRPr lang="en-GB" dirty="0"/>
          </a:p>
        </p:txBody>
      </p:sp>
      <p:sp>
        <p:nvSpPr>
          <p:cNvPr id="16" name="ZoneTexte 15"/>
          <p:cNvSpPr txBox="1"/>
          <p:nvPr/>
        </p:nvSpPr>
        <p:spPr>
          <a:xfrm>
            <a:off x="457200" y="762000"/>
            <a:ext cx="1660330" cy="338554"/>
          </a:xfrm>
          <a:prstGeom prst="rect">
            <a:avLst/>
          </a:prstGeom>
          <a:solidFill>
            <a:schemeClr val="accent3"/>
          </a:solidFill>
        </p:spPr>
        <p:txBody>
          <a:bodyPr wrap="none" rtlCol="0">
            <a:spAutoFit/>
          </a:bodyPr>
          <a:lstStyle/>
          <a:p>
            <a:r>
              <a:rPr lang="en-GB" sz="1600" dirty="0" smtClean="0"/>
              <a:t>arXiv:</a:t>
            </a:r>
            <a:r>
              <a:rPr lang="en-GB" sz="1600" dirty="0" smtClean="0"/>
              <a:t>1408.7084</a:t>
            </a:r>
            <a:endParaRPr lang="en-GB" sz="16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a:xfrm>
            <a:off x="0" y="-228600"/>
            <a:ext cx="9089280" cy="1090195"/>
          </a:xfrm>
          <a:ln/>
        </p:spPr>
        <p:txBody>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pPr>
            <a:r>
              <a:rPr lang="en-GB" dirty="0" smtClean="0"/>
              <a:t>The Decay H </a:t>
            </a:r>
            <a:r>
              <a:rPr lang="en-GB" dirty="0">
                <a:ea typeface="Arial" pitchFamily="-84" charset="0"/>
                <a:cs typeface="Arial" pitchFamily="-84" charset="0"/>
              </a:rPr>
              <a:t>→</a:t>
            </a:r>
            <a:r>
              <a:rPr lang="en-GB" dirty="0"/>
              <a:t> ZZ </a:t>
            </a:r>
            <a:r>
              <a:rPr lang="en-GB" dirty="0">
                <a:ea typeface="Arial" pitchFamily="-84" charset="0"/>
                <a:cs typeface="Arial" pitchFamily="-84" charset="0"/>
              </a:rPr>
              <a:t>→</a:t>
            </a:r>
            <a:r>
              <a:rPr lang="en-GB" dirty="0"/>
              <a:t> 4l</a:t>
            </a:r>
          </a:p>
        </p:txBody>
      </p:sp>
      <p:pic>
        <p:nvPicPr>
          <p:cNvPr id="13" name="Espace réservé du contenu 3" descr="Screen Shot 2013-06-17 at 2.50.14 PM.png"/>
          <p:cNvPicPr>
            <a:picLocks noChangeAspect="1"/>
          </p:cNvPicPr>
          <p:nvPr/>
        </p:nvPicPr>
        <p:blipFill>
          <a:blip r:embed="rId2"/>
          <a:stretch>
            <a:fillRect/>
          </a:stretch>
        </p:blipFill>
        <p:spPr bwMode="auto">
          <a:xfrm>
            <a:off x="5477932" y="838200"/>
            <a:ext cx="3742268" cy="2590801"/>
          </a:xfrm>
          <a:prstGeom prst="rect">
            <a:avLst/>
          </a:prstGeom>
          <a:noFill/>
          <a:ln w="9525">
            <a:noFill/>
            <a:miter lim="800000"/>
            <a:headEnd/>
            <a:tailEnd/>
          </a:ln>
        </p:spPr>
      </p:pic>
      <p:sp>
        <p:nvSpPr>
          <p:cNvPr id="18" name="ZoneTexte 17"/>
          <p:cNvSpPr txBox="1"/>
          <p:nvPr/>
        </p:nvSpPr>
        <p:spPr>
          <a:xfrm>
            <a:off x="749897" y="6350913"/>
            <a:ext cx="7784503" cy="430887"/>
          </a:xfrm>
          <a:prstGeom prst="rect">
            <a:avLst/>
          </a:prstGeom>
          <a:solidFill>
            <a:schemeClr val="accent3"/>
          </a:solidFill>
        </p:spPr>
        <p:txBody>
          <a:bodyPr wrap="none" rtlCol="0">
            <a:spAutoFit/>
          </a:bodyPr>
          <a:lstStyle/>
          <a:p>
            <a:r>
              <a:rPr lang="en-US" sz="2200" dirty="0" smtClean="0">
                <a:solidFill>
                  <a:srgbClr val="0000FF"/>
                </a:solidFill>
              </a:rPr>
              <a:t>Significance is well over 6 standard deviations in this channel</a:t>
            </a:r>
            <a:endParaRPr lang="en-GB" sz="2200" dirty="0">
              <a:solidFill>
                <a:srgbClr val="0000FF"/>
              </a:solidFill>
            </a:endParaRPr>
          </a:p>
        </p:txBody>
      </p:sp>
      <p:sp>
        <p:nvSpPr>
          <p:cNvPr id="9" name="ZoneTexte 8"/>
          <p:cNvSpPr txBox="1"/>
          <p:nvPr/>
        </p:nvSpPr>
        <p:spPr>
          <a:xfrm>
            <a:off x="0" y="1447800"/>
            <a:ext cx="5567124" cy="1015663"/>
          </a:xfrm>
          <a:prstGeom prst="rect">
            <a:avLst/>
          </a:prstGeom>
          <a:solidFill>
            <a:schemeClr val="accent3"/>
          </a:solidFill>
        </p:spPr>
        <p:txBody>
          <a:bodyPr wrap="none" rtlCol="0">
            <a:spAutoFit/>
          </a:bodyPr>
          <a:lstStyle/>
          <a:p>
            <a:r>
              <a:rPr lang="en-GB" dirty="0" err="1" smtClean="0">
                <a:solidFill>
                  <a:srgbClr val="0000FF"/>
                </a:solidFill>
                <a:latin typeface="Wingdings"/>
                <a:ea typeface="Wingdings"/>
                <a:cs typeface="Wingdings"/>
              </a:rPr>
              <a:t></a:t>
            </a:r>
            <a:r>
              <a:rPr lang="en-GB" dirty="0" err="1" smtClean="0">
                <a:solidFill>
                  <a:srgbClr val="0000FF"/>
                </a:solidFill>
              </a:rPr>
              <a:t>Search</a:t>
            </a:r>
            <a:r>
              <a:rPr lang="en-GB" dirty="0" smtClean="0">
                <a:solidFill>
                  <a:srgbClr val="0000FF"/>
                </a:solidFill>
              </a:rPr>
              <a:t> for a </a:t>
            </a:r>
            <a:r>
              <a:rPr lang="en-GB" dirty="0" smtClean="0">
                <a:solidFill>
                  <a:srgbClr val="FF0000"/>
                </a:solidFill>
              </a:rPr>
              <a:t>narrow peak</a:t>
            </a:r>
            <a:r>
              <a:rPr lang="en-GB" dirty="0" smtClean="0">
                <a:solidFill>
                  <a:srgbClr val="0000FF"/>
                </a:solidFill>
              </a:rPr>
              <a:t> in 4-lepton inv. Mass</a:t>
            </a:r>
          </a:p>
          <a:p>
            <a:r>
              <a:rPr lang="en-GB" dirty="0" err="1" smtClean="0">
                <a:solidFill>
                  <a:srgbClr val="0000FF"/>
                </a:solidFill>
                <a:latin typeface="Wingdings"/>
                <a:ea typeface="Wingdings"/>
                <a:cs typeface="Wingdings"/>
              </a:rPr>
              <a:t></a:t>
            </a:r>
            <a:r>
              <a:rPr lang="en-GB" dirty="0" err="1" smtClean="0">
                <a:solidFill>
                  <a:srgbClr val="0000FF"/>
                </a:solidFill>
              </a:rPr>
              <a:t>Low</a:t>
            </a:r>
            <a:r>
              <a:rPr lang="en-GB" dirty="0" smtClean="0">
                <a:solidFill>
                  <a:srgbClr val="0000FF"/>
                </a:solidFill>
              </a:rPr>
              <a:t> statistics &amp; background channel</a:t>
            </a:r>
          </a:p>
          <a:p>
            <a:r>
              <a:rPr lang="en-GB" dirty="0" err="1" smtClean="0">
                <a:solidFill>
                  <a:srgbClr val="0000FF"/>
                </a:solidFill>
                <a:latin typeface="Wingdings"/>
                <a:ea typeface="Wingdings"/>
                <a:cs typeface="Wingdings"/>
              </a:rPr>
              <a:t></a:t>
            </a:r>
            <a:r>
              <a:rPr lang="en-GB" dirty="0" err="1" smtClean="0">
                <a:solidFill>
                  <a:srgbClr val="0000FF"/>
                </a:solidFill>
              </a:rPr>
              <a:t>Use</a:t>
            </a:r>
            <a:r>
              <a:rPr lang="en-GB" dirty="0" smtClean="0">
                <a:solidFill>
                  <a:srgbClr val="0000FF"/>
                </a:solidFill>
              </a:rPr>
              <a:t> </a:t>
            </a:r>
            <a:r>
              <a:rPr lang="en-GB" dirty="0" smtClean="0">
                <a:solidFill>
                  <a:srgbClr val="FF0000"/>
                </a:solidFill>
              </a:rPr>
              <a:t>kinematical discriminators</a:t>
            </a:r>
            <a:r>
              <a:rPr lang="en-GB" dirty="0" smtClean="0">
                <a:solidFill>
                  <a:srgbClr val="0000FF"/>
                </a:solidFill>
              </a:rPr>
              <a:t> and categories  </a:t>
            </a:r>
            <a:endParaRPr lang="en-GB" dirty="0">
              <a:solidFill>
                <a:srgbClr val="0000FF"/>
              </a:solidFill>
            </a:endParaRPr>
          </a:p>
        </p:txBody>
      </p:sp>
      <p:sp>
        <p:nvSpPr>
          <p:cNvPr id="11" name="ZoneTexte 10"/>
          <p:cNvSpPr txBox="1"/>
          <p:nvPr/>
        </p:nvSpPr>
        <p:spPr>
          <a:xfrm>
            <a:off x="152400" y="725269"/>
            <a:ext cx="2665551" cy="646331"/>
          </a:xfrm>
          <a:prstGeom prst="rect">
            <a:avLst/>
          </a:prstGeom>
          <a:solidFill>
            <a:schemeClr val="accent3"/>
          </a:solidFill>
          <a:ln>
            <a:solidFill>
              <a:schemeClr val="accent3"/>
            </a:solidFill>
          </a:ln>
        </p:spPr>
        <p:txBody>
          <a:bodyPr wrap="none" rtlCol="0">
            <a:spAutoFit/>
          </a:bodyPr>
          <a:lstStyle/>
          <a:p>
            <a:r>
              <a:rPr lang="en-GB" sz="1800" dirty="0" smtClean="0"/>
              <a:t>ATLAS: arXiv:1408.5191</a:t>
            </a:r>
          </a:p>
          <a:p>
            <a:r>
              <a:rPr lang="en-GB" sz="1800" dirty="0" smtClean="0"/>
              <a:t>CMS</a:t>
            </a:r>
            <a:r>
              <a:rPr lang="en-GB" sz="1800" dirty="0" smtClean="0">
                <a:solidFill>
                  <a:schemeClr val="accent4"/>
                </a:solidFill>
              </a:rPr>
              <a:t>:    arXiv:1312.5353</a:t>
            </a:r>
            <a:endParaRPr lang="en-GB" sz="1800" dirty="0">
              <a:solidFill>
                <a:schemeClr val="accent4"/>
              </a:solidFill>
            </a:endParaRPr>
          </a:p>
        </p:txBody>
      </p:sp>
      <p:sp>
        <p:nvSpPr>
          <p:cNvPr id="10" name="ZoneTexte 9"/>
          <p:cNvSpPr txBox="1"/>
          <p:nvPr/>
        </p:nvSpPr>
        <p:spPr>
          <a:xfrm>
            <a:off x="381000" y="5029200"/>
            <a:ext cx="4711646" cy="1323439"/>
          </a:xfrm>
          <a:prstGeom prst="rect">
            <a:avLst/>
          </a:prstGeom>
          <a:solidFill>
            <a:schemeClr val="accent3"/>
          </a:solidFill>
        </p:spPr>
        <p:txBody>
          <a:bodyPr wrap="none" rtlCol="0">
            <a:spAutoFit/>
          </a:bodyPr>
          <a:lstStyle/>
          <a:p>
            <a:r>
              <a:rPr lang="en-GB" dirty="0" smtClean="0">
                <a:solidFill>
                  <a:srgbClr val="0000FF"/>
                </a:solidFill>
              </a:rPr>
              <a:t>ATLAS: Expected: </a:t>
            </a:r>
            <a:r>
              <a:rPr lang="en-GB" dirty="0" smtClean="0">
                <a:solidFill>
                  <a:srgbClr val="FF0000"/>
                </a:solidFill>
              </a:rPr>
              <a:t>6.0</a:t>
            </a:r>
            <a:r>
              <a:rPr lang="en-GB" dirty="0" smtClean="0">
                <a:solidFill>
                  <a:srgbClr val="FF0000"/>
                </a:solidFill>
                <a:latin typeface="Georgia"/>
              </a:rPr>
              <a:t>σ  </a:t>
            </a:r>
            <a:r>
              <a:rPr lang="en-GB" dirty="0" smtClean="0">
                <a:solidFill>
                  <a:srgbClr val="0000FF"/>
                </a:solidFill>
              </a:rPr>
              <a:t>Observed:  </a:t>
            </a:r>
            <a:r>
              <a:rPr lang="en-GB" dirty="0" smtClean="0">
                <a:solidFill>
                  <a:srgbClr val="FF0000"/>
                </a:solidFill>
              </a:rPr>
              <a:t>8.1</a:t>
            </a:r>
            <a:r>
              <a:rPr lang="en-GB" dirty="0" smtClean="0">
                <a:solidFill>
                  <a:srgbClr val="FF0000"/>
                </a:solidFill>
                <a:latin typeface="Georgia"/>
              </a:rPr>
              <a:t>σ</a:t>
            </a:r>
          </a:p>
          <a:p>
            <a:r>
              <a:rPr lang="en-GB" dirty="0" smtClean="0">
                <a:ea typeface="Arial" pitchFamily="-84" charset="0"/>
                <a:cs typeface="Arial" pitchFamily="-84" charset="0"/>
              </a:rPr>
              <a:t>→</a:t>
            </a:r>
            <a:r>
              <a:rPr lang="en-GB" dirty="0" smtClean="0">
                <a:solidFill>
                  <a:srgbClr val="FF0000"/>
                </a:solidFill>
                <a:latin typeface="Georgia"/>
              </a:rPr>
              <a:t> </a:t>
            </a:r>
            <a:r>
              <a:rPr lang="en-GB" dirty="0" err="1" smtClean="0">
                <a:solidFill>
                  <a:srgbClr val="FF0000"/>
                </a:solidFill>
                <a:latin typeface="Georgia"/>
              </a:rPr>
              <a:t>μ</a:t>
            </a:r>
            <a:r>
              <a:rPr lang="en-GB" dirty="0" smtClean="0">
                <a:solidFill>
                  <a:srgbClr val="FF0000"/>
                </a:solidFill>
              </a:rPr>
              <a:t> </a:t>
            </a:r>
            <a:r>
              <a:rPr lang="en-US" dirty="0" smtClean="0">
                <a:solidFill>
                  <a:srgbClr val="FF0000"/>
                </a:solidFill>
                <a:latin typeface="Tahoma"/>
                <a:cs typeface="Georgia"/>
                <a:sym typeface="Symbol"/>
              </a:rPr>
              <a:t>= 1.44</a:t>
            </a:r>
            <a:r>
              <a:rPr lang="en-US" baseline="30000" dirty="0" smtClean="0">
                <a:solidFill>
                  <a:srgbClr val="FF0000"/>
                </a:solidFill>
                <a:latin typeface="Tahoma"/>
                <a:cs typeface="Georgia"/>
                <a:sym typeface="Symbol"/>
              </a:rPr>
              <a:t>+0.40</a:t>
            </a:r>
            <a:r>
              <a:rPr lang="en-US" baseline="-25000" dirty="0" smtClean="0">
                <a:solidFill>
                  <a:srgbClr val="FF0000"/>
                </a:solidFill>
                <a:latin typeface="Tahoma"/>
                <a:cs typeface="Georgia"/>
                <a:sym typeface="Symbol"/>
              </a:rPr>
              <a:t>-0.33</a:t>
            </a:r>
            <a:endParaRPr lang="en-US" dirty="0" smtClean="0">
              <a:solidFill>
                <a:srgbClr val="FF0000"/>
              </a:solidFill>
              <a:latin typeface="Tahoma"/>
              <a:cs typeface="Georgia"/>
              <a:sym typeface="Symbol"/>
            </a:endParaRPr>
          </a:p>
          <a:p>
            <a:r>
              <a:rPr lang="en-GB" dirty="0" smtClean="0">
                <a:solidFill>
                  <a:srgbClr val="0000FF"/>
                </a:solidFill>
              </a:rPr>
              <a:t>CMS:   Expected:  </a:t>
            </a:r>
            <a:r>
              <a:rPr lang="en-GB" dirty="0" smtClean="0">
                <a:solidFill>
                  <a:srgbClr val="FF0000"/>
                </a:solidFill>
              </a:rPr>
              <a:t>6.7</a:t>
            </a:r>
            <a:r>
              <a:rPr lang="en-GB" dirty="0" smtClean="0">
                <a:solidFill>
                  <a:srgbClr val="FF0000"/>
                </a:solidFill>
                <a:latin typeface="Georgia"/>
              </a:rPr>
              <a:t>σ</a:t>
            </a:r>
            <a:r>
              <a:rPr lang="en-GB" dirty="0" smtClean="0">
                <a:solidFill>
                  <a:srgbClr val="0000FF"/>
                </a:solidFill>
              </a:rPr>
              <a:t>  Observed: </a:t>
            </a:r>
            <a:r>
              <a:rPr lang="en-GB" dirty="0" smtClean="0">
                <a:solidFill>
                  <a:srgbClr val="FF0000"/>
                </a:solidFill>
              </a:rPr>
              <a:t>6.8</a:t>
            </a:r>
            <a:r>
              <a:rPr lang="en-GB" dirty="0" smtClean="0">
                <a:solidFill>
                  <a:srgbClr val="FF0000"/>
                </a:solidFill>
                <a:latin typeface="Georgia"/>
              </a:rPr>
              <a:t>σ</a:t>
            </a:r>
          </a:p>
          <a:p>
            <a:r>
              <a:rPr lang="en-GB" dirty="0" smtClean="0">
                <a:ea typeface="Arial" pitchFamily="-84" charset="0"/>
                <a:cs typeface="Arial" pitchFamily="-84" charset="0"/>
              </a:rPr>
              <a:t>→ </a:t>
            </a:r>
            <a:r>
              <a:rPr lang="en-GB" dirty="0" err="1" smtClean="0">
                <a:solidFill>
                  <a:srgbClr val="FF0000"/>
                </a:solidFill>
                <a:latin typeface="Georgia"/>
              </a:rPr>
              <a:t>μ</a:t>
            </a:r>
            <a:r>
              <a:rPr lang="en-GB" dirty="0" smtClean="0">
                <a:solidFill>
                  <a:srgbClr val="FF0000"/>
                </a:solidFill>
              </a:rPr>
              <a:t> </a:t>
            </a:r>
            <a:r>
              <a:rPr lang="en-US" dirty="0" smtClean="0">
                <a:solidFill>
                  <a:srgbClr val="FF0000"/>
                </a:solidFill>
                <a:latin typeface="Tahoma"/>
                <a:cs typeface="Georgia"/>
                <a:sym typeface="Symbol"/>
              </a:rPr>
              <a:t>= </a:t>
            </a:r>
            <a:r>
              <a:rPr lang="en-US" dirty="0" smtClean="0">
                <a:solidFill>
                  <a:srgbClr val="FF0000"/>
                </a:solidFill>
              </a:rPr>
              <a:t>0.93</a:t>
            </a:r>
            <a:r>
              <a:rPr lang="en-US" baseline="30000" dirty="0" smtClean="0">
                <a:solidFill>
                  <a:srgbClr val="FF0000"/>
                </a:solidFill>
                <a:ea typeface="Arial" pitchFamily="-84" charset="0"/>
                <a:cs typeface="Arial" pitchFamily="-84" charset="0"/>
              </a:rPr>
              <a:t>+</a:t>
            </a:r>
            <a:r>
              <a:rPr lang="en-US" baseline="30000" dirty="0" smtClean="0">
                <a:solidFill>
                  <a:srgbClr val="FF0000"/>
                </a:solidFill>
              </a:rPr>
              <a:t>0.29</a:t>
            </a:r>
            <a:r>
              <a:rPr lang="en-US" baseline="-25000" dirty="0" smtClean="0">
                <a:solidFill>
                  <a:srgbClr val="FF0000"/>
                </a:solidFill>
              </a:rPr>
              <a:t>-0.24</a:t>
            </a:r>
            <a:endParaRPr lang="en-GB" baseline="-25000" dirty="0" smtClean="0">
              <a:solidFill>
                <a:srgbClr val="FF0000"/>
              </a:solidFill>
            </a:endParaRPr>
          </a:p>
          <a:p>
            <a:endParaRPr lang="en-GB" sz="1800" dirty="0" smtClean="0">
              <a:solidFill>
                <a:srgbClr val="FF0000"/>
              </a:solidFill>
            </a:endParaRPr>
          </a:p>
        </p:txBody>
      </p:sp>
      <p:pic>
        <p:nvPicPr>
          <p:cNvPr id="12" name="Image 11" descr="Screen Shot 2014-09-09 at 3.20.39 PM.png"/>
          <p:cNvPicPr>
            <a:picLocks noChangeAspect="1"/>
          </p:cNvPicPr>
          <p:nvPr/>
        </p:nvPicPr>
        <p:blipFill>
          <a:blip r:embed="rId3"/>
          <a:stretch>
            <a:fillRect/>
          </a:stretch>
        </p:blipFill>
        <p:spPr>
          <a:xfrm>
            <a:off x="1295400" y="2438400"/>
            <a:ext cx="2705452" cy="2624085"/>
          </a:xfrm>
          <a:prstGeom prst="rect">
            <a:avLst/>
          </a:prstGeom>
        </p:spPr>
      </p:pic>
      <p:pic>
        <p:nvPicPr>
          <p:cNvPr id="16" name="Image 15" descr="Screen Shot 2014-09-09 at 3.21.02 PM.png"/>
          <p:cNvPicPr>
            <a:picLocks noChangeAspect="1"/>
          </p:cNvPicPr>
          <p:nvPr/>
        </p:nvPicPr>
        <p:blipFill>
          <a:blip r:embed="rId4"/>
          <a:stretch>
            <a:fillRect/>
          </a:stretch>
        </p:blipFill>
        <p:spPr>
          <a:xfrm>
            <a:off x="5791200" y="3429000"/>
            <a:ext cx="3200400" cy="2940406"/>
          </a:xfrm>
          <a:prstGeom prst="rect">
            <a:avLst/>
          </a:prstGeom>
        </p:spPr>
      </p:pic>
      <p:pic>
        <p:nvPicPr>
          <p:cNvPr id="17" name="Image 16" descr="Screen Shot 2014-09-09 at 3.27.55 PM.png"/>
          <p:cNvPicPr>
            <a:picLocks noChangeAspect="1"/>
          </p:cNvPicPr>
          <p:nvPr/>
        </p:nvPicPr>
        <p:blipFill>
          <a:blip r:embed="rId5"/>
          <a:stretch>
            <a:fillRect/>
          </a:stretch>
        </p:blipFill>
        <p:spPr>
          <a:xfrm>
            <a:off x="5486400" y="838200"/>
            <a:ext cx="3657600" cy="25908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7427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142875"/>
            <a:ext cx="7239000" cy="904875"/>
          </a:xfrm>
        </p:spPr>
        <p:txBody>
          <a:bodyPr/>
          <a:lstStyle/>
          <a:p>
            <a:r>
              <a:rPr lang="en-GB" dirty="0" smtClean="0"/>
              <a:t>ATLAS: Higgs </a:t>
            </a:r>
            <a:r>
              <a:rPr lang="en-GB" dirty="0" smtClean="0">
                <a:ea typeface="Arial" pitchFamily="-84" charset="0"/>
                <a:cs typeface="Arial" pitchFamily="-84" charset="0"/>
              </a:rPr>
              <a:t>→ ZZ and </a:t>
            </a:r>
            <a:r>
              <a:rPr lang="en-GB" dirty="0" smtClean="0"/>
              <a:t> </a:t>
            </a:r>
            <a:r>
              <a:rPr lang="en-GB" dirty="0" err="1" smtClean="0">
                <a:latin typeface="Georgia"/>
              </a:rPr>
              <a:t>γγ</a:t>
            </a:r>
            <a:r>
              <a:rPr lang="en-GB" dirty="0" smtClean="0">
                <a:latin typeface="Georgia"/>
              </a:rPr>
              <a:t> </a:t>
            </a:r>
            <a:endParaRPr lang="en-GB" dirty="0"/>
          </a:p>
        </p:txBody>
      </p:sp>
      <p:sp>
        <p:nvSpPr>
          <p:cNvPr id="8" name="ZoneTexte 7"/>
          <p:cNvSpPr txBox="1"/>
          <p:nvPr/>
        </p:nvSpPr>
        <p:spPr>
          <a:xfrm>
            <a:off x="393680" y="838200"/>
            <a:ext cx="7076877" cy="461665"/>
          </a:xfrm>
          <a:prstGeom prst="rect">
            <a:avLst/>
          </a:prstGeom>
          <a:solidFill>
            <a:schemeClr val="accent3"/>
          </a:solidFill>
        </p:spPr>
        <p:txBody>
          <a:bodyPr wrap="none" rtlCol="0">
            <a:spAutoFit/>
          </a:bodyPr>
          <a:lstStyle/>
          <a:p>
            <a:r>
              <a:rPr lang="en-GB" sz="2400" dirty="0" smtClean="0">
                <a:solidFill>
                  <a:srgbClr val="0000FF"/>
                </a:solidFill>
              </a:rPr>
              <a:t>Differential distributions  (&amp; </a:t>
            </a:r>
            <a:r>
              <a:rPr lang="en-GB" sz="2400" dirty="0" err="1" smtClean="0">
                <a:solidFill>
                  <a:srgbClr val="0000FF"/>
                </a:solidFill>
              </a:rPr>
              <a:t>fiducial</a:t>
            </a:r>
            <a:r>
              <a:rPr lang="en-GB" sz="2400" dirty="0" smtClean="0">
                <a:solidFill>
                  <a:srgbClr val="0000FF"/>
                </a:solidFill>
              </a:rPr>
              <a:t> cross sections)</a:t>
            </a:r>
            <a:endParaRPr lang="en-GB" sz="2400" dirty="0">
              <a:solidFill>
                <a:srgbClr val="0000FF"/>
              </a:solidFill>
            </a:endParaRPr>
          </a:p>
        </p:txBody>
      </p:sp>
      <p:pic>
        <p:nvPicPr>
          <p:cNvPr id="5" name="Espace réservé du contenu 3" descr="Screen Shot 2014-09-08 at 5.42.31 PM.png"/>
          <p:cNvPicPr>
            <a:picLocks noGrp="1" noChangeAspect="1"/>
          </p:cNvPicPr>
          <p:nvPr>
            <p:ph idx="1"/>
          </p:nvPr>
        </p:nvPicPr>
        <p:blipFill>
          <a:blip r:embed="rId2"/>
          <a:stretch>
            <a:fillRect/>
          </a:stretch>
        </p:blipFill>
        <p:spPr>
          <a:xfrm>
            <a:off x="2133600" y="1295400"/>
            <a:ext cx="7010400" cy="5391738"/>
          </a:xfrm>
        </p:spPr>
      </p:pic>
      <p:sp>
        <p:nvSpPr>
          <p:cNvPr id="6" name="ZoneTexte 5"/>
          <p:cNvSpPr txBox="1"/>
          <p:nvPr/>
        </p:nvSpPr>
        <p:spPr>
          <a:xfrm>
            <a:off x="433444" y="2362200"/>
            <a:ext cx="1166756" cy="461665"/>
          </a:xfrm>
          <a:prstGeom prst="rect">
            <a:avLst/>
          </a:prstGeom>
          <a:solidFill>
            <a:schemeClr val="accent3"/>
          </a:solidFill>
        </p:spPr>
        <p:txBody>
          <a:bodyPr wrap="none" rtlCol="0">
            <a:spAutoFit/>
          </a:bodyPr>
          <a:lstStyle/>
          <a:p>
            <a:r>
              <a:rPr lang="en-GB" sz="2400" dirty="0" smtClean="0">
                <a:solidFill>
                  <a:srgbClr val="0000FF"/>
                </a:solidFill>
              </a:rPr>
              <a:t>H</a:t>
            </a:r>
            <a:r>
              <a:rPr lang="en-GB" sz="2400" dirty="0" smtClean="0">
                <a:solidFill>
                  <a:srgbClr val="0000FF"/>
                </a:solidFill>
                <a:ea typeface="Arial" pitchFamily="-84" charset="0"/>
                <a:cs typeface="Arial" pitchFamily="-84" charset="0"/>
              </a:rPr>
              <a:t>→ </a:t>
            </a:r>
            <a:r>
              <a:rPr lang="en-GB" sz="2400" dirty="0" smtClean="0">
                <a:solidFill>
                  <a:srgbClr val="0000FF"/>
                </a:solidFill>
                <a:latin typeface="Georgia"/>
                <a:ea typeface="Arial" pitchFamily="-84" charset="0"/>
                <a:cs typeface="Arial" pitchFamily="-84" charset="0"/>
              </a:rPr>
              <a:t>ZZ</a:t>
            </a:r>
            <a:endParaRPr lang="en-GB" sz="2400" dirty="0"/>
          </a:p>
        </p:txBody>
      </p:sp>
      <p:sp>
        <p:nvSpPr>
          <p:cNvPr id="9" name="ZoneTexte 8"/>
          <p:cNvSpPr txBox="1"/>
          <p:nvPr/>
        </p:nvSpPr>
        <p:spPr>
          <a:xfrm>
            <a:off x="411346" y="4800600"/>
            <a:ext cx="1112654" cy="461665"/>
          </a:xfrm>
          <a:prstGeom prst="rect">
            <a:avLst/>
          </a:prstGeom>
          <a:solidFill>
            <a:schemeClr val="accent3"/>
          </a:solidFill>
        </p:spPr>
        <p:txBody>
          <a:bodyPr wrap="none" rtlCol="0">
            <a:spAutoFit/>
          </a:bodyPr>
          <a:lstStyle/>
          <a:p>
            <a:r>
              <a:rPr lang="en-GB" sz="2400" dirty="0" smtClean="0">
                <a:solidFill>
                  <a:srgbClr val="0000FF"/>
                </a:solidFill>
              </a:rPr>
              <a:t>H</a:t>
            </a:r>
            <a:r>
              <a:rPr lang="en-GB" sz="2400" dirty="0" smtClean="0">
                <a:solidFill>
                  <a:srgbClr val="0000FF"/>
                </a:solidFill>
                <a:ea typeface="Arial" pitchFamily="-84" charset="0"/>
                <a:cs typeface="Arial" pitchFamily="-84" charset="0"/>
              </a:rPr>
              <a:t>→ </a:t>
            </a:r>
            <a:r>
              <a:rPr lang="en-GB" sz="2400" dirty="0" err="1" smtClean="0">
                <a:solidFill>
                  <a:srgbClr val="0000FF"/>
                </a:solidFill>
                <a:latin typeface="Georgia"/>
                <a:ea typeface="Arial" pitchFamily="-84" charset="0"/>
                <a:cs typeface="Arial" pitchFamily="-84" charset="0"/>
              </a:rPr>
              <a:t>γγ</a:t>
            </a:r>
            <a:endParaRPr lang="en-GB" sz="2400" dirty="0"/>
          </a:p>
        </p:txBody>
      </p:sp>
      <p:sp>
        <p:nvSpPr>
          <p:cNvPr id="10" name="ZoneTexte 9"/>
          <p:cNvSpPr txBox="1"/>
          <p:nvPr/>
        </p:nvSpPr>
        <p:spPr>
          <a:xfrm>
            <a:off x="152400" y="3200400"/>
            <a:ext cx="1828800" cy="646331"/>
          </a:xfrm>
          <a:prstGeom prst="rect">
            <a:avLst/>
          </a:prstGeom>
          <a:solidFill>
            <a:schemeClr val="accent3"/>
          </a:solidFill>
          <a:ln>
            <a:solidFill>
              <a:schemeClr val="accent3"/>
            </a:solidFill>
          </a:ln>
        </p:spPr>
        <p:txBody>
          <a:bodyPr wrap="square" rtlCol="0">
            <a:spAutoFit/>
          </a:bodyPr>
          <a:lstStyle/>
          <a:p>
            <a:r>
              <a:rPr lang="en-GB" sz="1800" dirty="0" smtClean="0">
                <a:solidFill>
                  <a:schemeClr val="accent4"/>
                </a:solidFill>
              </a:rPr>
              <a:t>arXiv:1408.3226</a:t>
            </a:r>
          </a:p>
          <a:p>
            <a:r>
              <a:rPr lang="en-GB" sz="1800" dirty="0" smtClean="0">
                <a:solidFill>
                  <a:schemeClr val="accent4"/>
                </a:solidFill>
              </a:rPr>
              <a:t>arXiv:1407.4222</a:t>
            </a:r>
          </a:p>
          <a:p>
            <a:endParaRPr lang="en-GB" sz="1800" dirty="0">
              <a:solidFill>
                <a:schemeClr val="accent4"/>
              </a:solidFill>
            </a:endParaRPr>
          </a:p>
        </p:txBody>
      </p:sp>
      <p:sp>
        <p:nvSpPr>
          <p:cNvPr id="11" name="ZoneTexte 10"/>
          <p:cNvSpPr txBox="1"/>
          <p:nvPr/>
        </p:nvSpPr>
        <p:spPr>
          <a:xfrm>
            <a:off x="-63036" y="6150114"/>
            <a:ext cx="2577636" cy="646331"/>
          </a:xfrm>
          <a:prstGeom prst="rect">
            <a:avLst/>
          </a:prstGeom>
          <a:solidFill>
            <a:schemeClr val="accent3"/>
          </a:solidFill>
        </p:spPr>
        <p:txBody>
          <a:bodyPr wrap="none" rtlCol="0">
            <a:spAutoFit/>
          </a:bodyPr>
          <a:lstStyle/>
          <a:p>
            <a:r>
              <a:rPr lang="en-GB" sz="1800" dirty="0" smtClean="0">
                <a:solidFill>
                  <a:srgbClr val="0000FF"/>
                </a:solidFill>
              </a:rPr>
              <a:t>Still limited sensitivity</a:t>
            </a:r>
          </a:p>
          <a:p>
            <a:r>
              <a:rPr lang="en-GB" sz="1800" dirty="0" smtClean="0">
                <a:solidFill>
                  <a:srgbClr val="0000FF"/>
                </a:solidFill>
              </a:rPr>
              <a:t>but shows the potential</a:t>
            </a:r>
            <a:endParaRPr lang="en-GB" sz="1800" dirty="0">
              <a:solidFill>
                <a:srgbClr val="0000FF"/>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a:xfrm>
            <a:off x="0" y="-251995"/>
            <a:ext cx="9089280" cy="1090195"/>
          </a:xfrm>
          <a:ln/>
        </p:spPr>
        <p:txBody>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pPr>
            <a:r>
              <a:rPr lang="en-GB" dirty="0" smtClean="0"/>
              <a:t>The Decay </a:t>
            </a:r>
            <a:r>
              <a:rPr lang="en-GB" dirty="0">
                <a:ea typeface="Arial" pitchFamily="-84" charset="0"/>
                <a:cs typeface="Arial" pitchFamily="-84" charset="0"/>
              </a:rPr>
              <a:t>→</a:t>
            </a:r>
            <a:r>
              <a:rPr lang="en-GB" dirty="0"/>
              <a:t> WW </a:t>
            </a:r>
            <a:r>
              <a:rPr lang="en-GB" dirty="0">
                <a:ea typeface="Arial" pitchFamily="-84" charset="0"/>
                <a:cs typeface="Arial" pitchFamily="-84" charset="0"/>
              </a:rPr>
              <a:t>→</a:t>
            </a:r>
            <a:r>
              <a:rPr lang="en-GB" dirty="0"/>
              <a:t> 2l </a:t>
            </a:r>
            <a:r>
              <a:rPr lang="en-GB" dirty="0" smtClean="0"/>
              <a:t>2</a:t>
            </a:r>
            <a:r>
              <a:rPr lang="en-GB" dirty="0" smtClean="0">
                <a:latin typeface="Georgia"/>
              </a:rPr>
              <a:t>ν</a:t>
            </a:r>
            <a:endParaRPr lang="en-GB" dirty="0">
              <a:latin typeface="Georgia"/>
            </a:endParaRPr>
          </a:p>
        </p:txBody>
      </p:sp>
      <p:pic>
        <p:nvPicPr>
          <p:cNvPr id="6" name="Image 5" descr="Screen Shot 2013-08-05 at 8.45.05 PM.png"/>
          <p:cNvPicPr>
            <a:picLocks noChangeAspect="1"/>
          </p:cNvPicPr>
          <p:nvPr/>
        </p:nvPicPr>
        <p:blipFill>
          <a:blip r:embed="rId2"/>
          <a:stretch>
            <a:fillRect/>
          </a:stretch>
        </p:blipFill>
        <p:spPr>
          <a:xfrm>
            <a:off x="4992914" y="838200"/>
            <a:ext cx="3998686" cy="2895600"/>
          </a:xfrm>
          <a:prstGeom prst="rect">
            <a:avLst/>
          </a:prstGeom>
        </p:spPr>
      </p:pic>
      <p:sp>
        <p:nvSpPr>
          <p:cNvPr id="11" name="ZoneTexte 10"/>
          <p:cNvSpPr txBox="1"/>
          <p:nvPr/>
        </p:nvSpPr>
        <p:spPr>
          <a:xfrm>
            <a:off x="78325" y="5581471"/>
            <a:ext cx="5027075" cy="1200329"/>
          </a:xfrm>
          <a:prstGeom prst="rect">
            <a:avLst/>
          </a:prstGeom>
          <a:solidFill>
            <a:schemeClr val="accent3"/>
          </a:solidFill>
        </p:spPr>
        <p:txBody>
          <a:bodyPr wrap="none" rtlCol="0">
            <a:spAutoFit/>
          </a:bodyPr>
          <a:lstStyle/>
          <a:p>
            <a:r>
              <a:rPr lang="en-GB" sz="1800" dirty="0" smtClean="0">
                <a:solidFill>
                  <a:srgbClr val="0000FF"/>
                </a:solidFill>
              </a:rPr>
              <a:t>ATLAS @125.3 </a:t>
            </a:r>
            <a:r>
              <a:rPr lang="en-GB" sz="1800" dirty="0" err="1" smtClean="0">
                <a:solidFill>
                  <a:srgbClr val="0000FF"/>
                </a:solidFill>
              </a:rPr>
              <a:t>GeV</a:t>
            </a:r>
            <a:r>
              <a:rPr lang="en-GB" sz="1800" dirty="0" smtClean="0">
                <a:solidFill>
                  <a:srgbClr val="0000FF"/>
                </a:solidFill>
              </a:rPr>
              <a:t>: Expected: </a:t>
            </a:r>
            <a:r>
              <a:rPr lang="en-GB" sz="1800" dirty="0" smtClean="0">
                <a:solidFill>
                  <a:srgbClr val="FF0000"/>
                </a:solidFill>
              </a:rPr>
              <a:t>5.8</a:t>
            </a:r>
            <a:r>
              <a:rPr lang="en-GB" sz="1800" dirty="0" smtClean="0">
                <a:solidFill>
                  <a:srgbClr val="FF0000"/>
                </a:solidFill>
                <a:latin typeface="Georgia"/>
              </a:rPr>
              <a:t>σ  </a:t>
            </a:r>
            <a:r>
              <a:rPr lang="en-GB" sz="1800" dirty="0" err="1" smtClean="0">
                <a:solidFill>
                  <a:srgbClr val="0000FF"/>
                </a:solidFill>
              </a:rPr>
              <a:t>Obs</a:t>
            </a:r>
            <a:r>
              <a:rPr lang="en-GB" sz="1800" dirty="0" smtClean="0">
                <a:solidFill>
                  <a:srgbClr val="0000FF"/>
                </a:solidFill>
              </a:rPr>
              <a:t>:  </a:t>
            </a:r>
            <a:r>
              <a:rPr lang="en-GB" sz="1800" dirty="0" smtClean="0">
                <a:solidFill>
                  <a:srgbClr val="FF0000"/>
                </a:solidFill>
              </a:rPr>
              <a:t>6.1</a:t>
            </a:r>
            <a:r>
              <a:rPr lang="en-GB" sz="1800" dirty="0" smtClean="0">
                <a:solidFill>
                  <a:srgbClr val="FF0000"/>
                </a:solidFill>
                <a:latin typeface="Georgia"/>
              </a:rPr>
              <a:t>σ</a:t>
            </a:r>
          </a:p>
          <a:p>
            <a:r>
              <a:rPr lang="en-GB" sz="1800" dirty="0" smtClean="0">
                <a:ea typeface="Arial" pitchFamily="-84" charset="0"/>
                <a:cs typeface="Arial" pitchFamily="-84" charset="0"/>
              </a:rPr>
              <a:t>→</a:t>
            </a:r>
            <a:r>
              <a:rPr lang="en-GB" sz="1800" dirty="0" smtClean="0">
                <a:solidFill>
                  <a:srgbClr val="FF0000"/>
                </a:solidFill>
                <a:latin typeface="Georgia"/>
              </a:rPr>
              <a:t> </a:t>
            </a:r>
            <a:r>
              <a:rPr lang="en-GB" sz="1800" dirty="0" err="1" smtClean="0">
                <a:solidFill>
                  <a:srgbClr val="FF0000"/>
                </a:solidFill>
                <a:latin typeface="Georgia"/>
              </a:rPr>
              <a:t>μ</a:t>
            </a:r>
            <a:r>
              <a:rPr lang="en-GB" sz="1800" dirty="0" smtClean="0">
                <a:solidFill>
                  <a:srgbClr val="FF0000"/>
                </a:solidFill>
              </a:rPr>
              <a:t> </a:t>
            </a:r>
            <a:r>
              <a:rPr lang="en-US" sz="1800" dirty="0" smtClean="0">
                <a:solidFill>
                  <a:srgbClr val="FF0000"/>
                </a:solidFill>
                <a:latin typeface="Tahoma"/>
                <a:cs typeface="Georgia"/>
                <a:sym typeface="Symbol"/>
              </a:rPr>
              <a:t>=1.09</a:t>
            </a:r>
            <a:r>
              <a:rPr lang="en-US" sz="1800" baseline="30000" dirty="0" smtClean="0">
                <a:solidFill>
                  <a:srgbClr val="FF0000"/>
                </a:solidFill>
                <a:latin typeface="Tahoma"/>
                <a:cs typeface="Georgia"/>
                <a:sym typeface="Symbol"/>
              </a:rPr>
              <a:t>+0.23</a:t>
            </a:r>
            <a:r>
              <a:rPr lang="en-US" sz="1800" baseline="-25000" dirty="0" smtClean="0">
                <a:solidFill>
                  <a:srgbClr val="FF0000"/>
                </a:solidFill>
                <a:latin typeface="Tahoma"/>
                <a:cs typeface="Georgia"/>
                <a:sym typeface="Symbol"/>
              </a:rPr>
              <a:t>-0.21</a:t>
            </a:r>
            <a:endParaRPr lang="en-US" sz="1800" dirty="0" smtClean="0">
              <a:solidFill>
                <a:srgbClr val="FF0000"/>
              </a:solidFill>
              <a:latin typeface="Tahoma"/>
              <a:cs typeface="Georgia"/>
              <a:sym typeface="Symbol"/>
            </a:endParaRPr>
          </a:p>
          <a:p>
            <a:r>
              <a:rPr lang="en-GB" sz="1800" dirty="0" smtClean="0">
                <a:solidFill>
                  <a:srgbClr val="0000FF"/>
                </a:solidFill>
              </a:rPr>
              <a:t>CMS @ 125 </a:t>
            </a:r>
            <a:r>
              <a:rPr lang="en-GB" sz="1800" dirty="0" err="1" smtClean="0">
                <a:solidFill>
                  <a:srgbClr val="0000FF"/>
                </a:solidFill>
              </a:rPr>
              <a:t>GeV</a:t>
            </a:r>
            <a:r>
              <a:rPr lang="en-GB" sz="1800" dirty="0" smtClean="0">
                <a:solidFill>
                  <a:srgbClr val="0000FF"/>
                </a:solidFill>
              </a:rPr>
              <a:t>:  Expected:  </a:t>
            </a:r>
            <a:r>
              <a:rPr lang="en-GB" sz="1800" dirty="0" smtClean="0">
                <a:solidFill>
                  <a:srgbClr val="FF0000"/>
                </a:solidFill>
              </a:rPr>
              <a:t>5.8</a:t>
            </a:r>
            <a:r>
              <a:rPr lang="en-GB" sz="1800" dirty="0" smtClean="0">
                <a:solidFill>
                  <a:srgbClr val="FF0000"/>
                </a:solidFill>
                <a:latin typeface="Georgia"/>
              </a:rPr>
              <a:t>σ</a:t>
            </a:r>
            <a:r>
              <a:rPr lang="en-GB" sz="1800" dirty="0" smtClean="0">
                <a:solidFill>
                  <a:srgbClr val="0000FF"/>
                </a:solidFill>
              </a:rPr>
              <a:t>  </a:t>
            </a:r>
            <a:r>
              <a:rPr lang="en-GB" sz="1800" dirty="0" err="1" smtClean="0">
                <a:solidFill>
                  <a:srgbClr val="0000FF"/>
                </a:solidFill>
              </a:rPr>
              <a:t>Obs</a:t>
            </a:r>
            <a:r>
              <a:rPr lang="en-GB" sz="1800" dirty="0" smtClean="0">
                <a:solidFill>
                  <a:srgbClr val="0000FF"/>
                </a:solidFill>
              </a:rPr>
              <a:t>: </a:t>
            </a:r>
            <a:r>
              <a:rPr lang="en-GB" sz="1800" dirty="0" smtClean="0">
                <a:solidFill>
                  <a:srgbClr val="FF0000"/>
                </a:solidFill>
              </a:rPr>
              <a:t>4.3</a:t>
            </a:r>
            <a:r>
              <a:rPr lang="en-GB" sz="1800" dirty="0" smtClean="0">
                <a:solidFill>
                  <a:srgbClr val="FF0000"/>
                </a:solidFill>
                <a:latin typeface="Georgia"/>
              </a:rPr>
              <a:t>σ</a:t>
            </a:r>
          </a:p>
          <a:p>
            <a:r>
              <a:rPr lang="en-GB" sz="1800" dirty="0" smtClean="0">
                <a:ea typeface="Arial" pitchFamily="-84" charset="0"/>
                <a:cs typeface="Arial" pitchFamily="-84" charset="0"/>
              </a:rPr>
              <a:t>→ </a:t>
            </a:r>
            <a:r>
              <a:rPr lang="en-GB" sz="1800" dirty="0" err="1" smtClean="0">
                <a:solidFill>
                  <a:srgbClr val="FF0000"/>
                </a:solidFill>
                <a:latin typeface="Georgia"/>
              </a:rPr>
              <a:t>μ</a:t>
            </a:r>
            <a:r>
              <a:rPr lang="en-GB" sz="1800" dirty="0" smtClean="0">
                <a:solidFill>
                  <a:srgbClr val="FF0000"/>
                </a:solidFill>
              </a:rPr>
              <a:t> </a:t>
            </a:r>
            <a:r>
              <a:rPr lang="en-US" sz="1800" dirty="0" smtClean="0">
                <a:solidFill>
                  <a:srgbClr val="FF0000"/>
                </a:solidFill>
                <a:latin typeface="Tahoma"/>
                <a:cs typeface="Georgia"/>
                <a:sym typeface="Symbol"/>
              </a:rPr>
              <a:t>= </a:t>
            </a:r>
            <a:r>
              <a:rPr lang="en-US" sz="1800" dirty="0" smtClean="0">
                <a:solidFill>
                  <a:srgbClr val="FF0000"/>
                </a:solidFill>
              </a:rPr>
              <a:t>0.72</a:t>
            </a:r>
            <a:r>
              <a:rPr lang="en-US" sz="1800" baseline="30000" dirty="0" smtClean="0">
                <a:solidFill>
                  <a:srgbClr val="FF0000"/>
                </a:solidFill>
              </a:rPr>
              <a:t>+0.20</a:t>
            </a:r>
            <a:r>
              <a:rPr lang="en-US" sz="1800" baseline="-25000" dirty="0" smtClean="0">
                <a:solidFill>
                  <a:srgbClr val="FF0000"/>
                </a:solidFill>
              </a:rPr>
              <a:t>-0.18</a:t>
            </a:r>
            <a:endParaRPr lang="en-GB" sz="1800" baseline="-25000" dirty="0" smtClean="0">
              <a:solidFill>
                <a:srgbClr val="FF0000"/>
              </a:solidFill>
            </a:endParaRPr>
          </a:p>
          <a:p>
            <a:endParaRPr lang="en-GB" sz="1800" dirty="0" smtClean="0">
              <a:solidFill>
                <a:srgbClr val="FF0000"/>
              </a:solidFill>
            </a:endParaRPr>
          </a:p>
        </p:txBody>
      </p:sp>
      <p:sp>
        <p:nvSpPr>
          <p:cNvPr id="12" name="ZoneTexte 11"/>
          <p:cNvSpPr txBox="1"/>
          <p:nvPr/>
        </p:nvSpPr>
        <p:spPr>
          <a:xfrm>
            <a:off x="152400" y="1419761"/>
            <a:ext cx="4791045" cy="1323439"/>
          </a:xfrm>
          <a:prstGeom prst="rect">
            <a:avLst/>
          </a:prstGeom>
          <a:solidFill>
            <a:schemeClr val="accent3"/>
          </a:solidFill>
        </p:spPr>
        <p:txBody>
          <a:bodyPr wrap="none" rtlCol="0">
            <a:spAutoFit/>
          </a:bodyPr>
          <a:lstStyle/>
          <a:p>
            <a:r>
              <a:rPr lang="en-GB" dirty="0" err="1" smtClean="0">
                <a:solidFill>
                  <a:srgbClr val="0000FF"/>
                </a:solidFill>
                <a:latin typeface="Wingdings"/>
                <a:ea typeface="Wingdings"/>
                <a:cs typeface="Wingdings"/>
              </a:rPr>
              <a:t></a:t>
            </a:r>
            <a:r>
              <a:rPr lang="en-GB" dirty="0" err="1" smtClean="0">
                <a:solidFill>
                  <a:srgbClr val="0000FF"/>
                </a:solidFill>
              </a:rPr>
              <a:t>Search</a:t>
            </a:r>
            <a:r>
              <a:rPr lang="en-GB" dirty="0" smtClean="0">
                <a:solidFill>
                  <a:srgbClr val="0000FF"/>
                </a:solidFill>
              </a:rPr>
              <a:t> for events with 2 leptons and </a:t>
            </a:r>
          </a:p>
          <a:p>
            <a:r>
              <a:rPr lang="en-GB" dirty="0" smtClean="0">
                <a:solidFill>
                  <a:srgbClr val="0000FF"/>
                </a:solidFill>
              </a:rPr>
              <a:t>   </a:t>
            </a:r>
            <a:r>
              <a:rPr lang="en-GB" dirty="0" smtClean="0">
                <a:solidFill>
                  <a:srgbClr val="FF0000"/>
                </a:solidFill>
              </a:rPr>
              <a:t>missing transverse momentum</a:t>
            </a:r>
          </a:p>
          <a:p>
            <a:r>
              <a:rPr lang="en-GB" dirty="0" err="1" smtClean="0">
                <a:solidFill>
                  <a:srgbClr val="0000FF"/>
                </a:solidFill>
                <a:latin typeface="Wingdings"/>
                <a:ea typeface="Wingdings"/>
                <a:cs typeface="Wingdings"/>
              </a:rPr>
              <a:t></a:t>
            </a:r>
            <a:r>
              <a:rPr lang="en-GB" dirty="0" err="1" smtClean="0">
                <a:solidFill>
                  <a:srgbClr val="0000FF"/>
                </a:solidFill>
              </a:rPr>
              <a:t>Main</a:t>
            </a:r>
            <a:r>
              <a:rPr lang="en-GB" dirty="0" smtClean="0">
                <a:solidFill>
                  <a:srgbClr val="0000FF"/>
                </a:solidFill>
              </a:rPr>
              <a:t> backgrounds: </a:t>
            </a:r>
            <a:r>
              <a:rPr lang="en-GB" dirty="0" err="1" smtClean="0">
                <a:solidFill>
                  <a:srgbClr val="FF0000"/>
                </a:solidFill>
              </a:rPr>
              <a:t>WW,V+jets,DY,top</a:t>
            </a:r>
            <a:r>
              <a:rPr lang="en-GB" dirty="0" smtClean="0">
                <a:solidFill>
                  <a:srgbClr val="FF0000"/>
                </a:solidFill>
              </a:rPr>
              <a:t>…</a:t>
            </a:r>
          </a:p>
          <a:p>
            <a:r>
              <a:rPr lang="en-GB" dirty="0" err="1" smtClean="0">
                <a:solidFill>
                  <a:srgbClr val="0000FF"/>
                </a:solidFill>
                <a:latin typeface="Wingdings"/>
                <a:ea typeface="Wingdings"/>
                <a:cs typeface="Wingdings"/>
              </a:rPr>
              <a:t></a:t>
            </a:r>
            <a:r>
              <a:rPr lang="en-GB" dirty="0" err="1" smtClean="0">
                <a:solidFill>
                  <a:srgbClr val="0000FF"/>
                </a:solidFill>
              </a:rPr>
              <a:t>No</a:t>
            </a:r>
            <a:r>
              <a:rPr lang="en-GB" dirty="0" smtClean="0">
                <a:solidFill>
                  <a:srgbClr val="0000FF"/>
                </a:solidFill>
              </a:rPr>
              <a:t> mass peak-&gt; </a:t>
            </a:r>
            <a:r>
              <a:rPr lang="en-GB" dirty="0" smtClean="0">
                <a:solidFill>
                  <a:srgbClr val="FF0000"/>
                </a:solidFill>
              </a:rPr>
              <a:t>broad excess</a:t>
            </a:r>
          </a:p>
          <a:p>
            <a:endParaRPr lang="en-GB" dirty="0">
              <a:solidFill>
                <a:srgbClr val="0000FF"/>
              </a:solidFill>
            </a:endParaRPr>
          </a:p>
        </p:txBody>
      </p:sp>
      <p:pic>
        <p:nvPicPr>
          <p:cNvPr id="9" name="Image 8" descr="Screen Shot 2013-06-17 at 3.25.16 PM.png"/>
          <p:cNvPicPr>
            <a:picLocks noChangeAspect="1"/>
          </p:cNvPicPr>
          <p:nvPr/>
        </p:nvPicPr>
        <p:blipFill>
          <a:blip r:embed="rId3"/>
          <a:stretch>
            <a:fillRect/>
          </a:stretch>
        </p:blipFill>
        <p:spPr>
          <a:xfrm>
            <a:off x="5085750" y="3733800"/>
            <a:ext cx="3982050" cy="3048000"/>
          </a:xfrm>
          <a:prstGeom prst="rect">
            <a:avLst/>
          </a:prstGeom>
        </p:spPr>
      </p:pic>
      <p:pic>
        <p:nvPicPr>
          <p:cNvPr id="13" name="Image 12" descr="Screen Shot 2014-02-03 at 4.56.12 PM.png"/>
          <p:cNvPicPr>
            <a:picLocks noChangeAspect="1"/>
          </p:cNvPicPr>
          <p:nvPr/>
        </p:nvPicPr>
        <p:blipFill>
          <a:blip r:embed="rId4"/>
          <a:stretch>
            <a:fillRect/>
          </a:stretch>
        </p:blipFill>
        <p:spPr>
          <a:xfrm>
            <a:off x="228600" y="2667000"/>
            <a:ext cx="4089679" cy="2852311"/>
          </a:xfrm>
          <a:prstGeom prst="rect">
            <a:avLst/>
          </a:prstGeom>
        </p:spPr>
      </p:pic>
      <p:sp>
        <p:nvSpPr>
          <p:cNvPr id="10" name="ZoneTexte 9"/>
          <p:cNvSpPr txBox="1"/>
          <p:nvPr/>
        </p:nvSpPr>
        <p:spPr>
          <a:xfrm>
            <a:off x="152400" y="762000"/>
            <a:ext cx="2672765" cy="646331"/>
          </a:xfrm>
          <a:prstGeom prst="rect">
            <a:avLst/>
          </a:prstGeom>
          <a:solidFill>
            <a:schemeClr val="accent3"/>
          </a:solidFill>
          <a:ln>
            <a:solidFill>
              <a:schemeClr val="accent3"/>
            </a:solidFill>
          </a:ln>
        </p:spPr>
        <p:txBody>
          <a:bodyPr wrap="none" rtlCol="0">
            <a:spAutoFit/>
          </a:bodyPr>
          <a:lstStyle/>
          <a:p>
            <a:r>
              <a:rPr lang="en-GB" sz="1800" dirty="0" smtClean="0"/>
              <a:t>ATLAS: arXiv:1412.2641</a:t>
            </a:r>
          </a:p>
          <a:p>
            <a:r>
              <a:rPr lang="en-GB" sz="1800" dirty="0" smtClean="0"/>
              <a:t>CMS</a:t>
            </a:r>
            <a:r>
              <a:rPr lang="en-GB" sz="1800" dirty="0" smtClean="0">
                <a:solidFill>
                  <a:schemeClr val="tx2"/>
                </a:solidFill>
              </a:rPr>
              <a:t>:    arXiv:1312.1129</a:t>
            </a:r>
            <a:endParaRPr lang="en-GB" sz="1800" dirty="0">
              <a:solidFill>
                <a:schemeClr val="tx2"/>
              </a:solidFill>
            </a:endParaRPr>
          </a:p>
        </p:txBody>
      </p:sp>
      <p:pic>
        <p:nvPicPr>
          <p:cNvPr id="14" name="Image 13" descr="Screen Shot 2014-12-08 at 9.18.49 AM.png"/>
          <p:cNvPicPr>
            <a:picLocks noChangeAspect="1"/>
          </p:cNvPicPr>
          <p:nvPr/>
        </p:nvPicPr>
        <p:blipFill>
          <a:blip r:embed="rId5"/>
          <a:stretch>
            <a:fillRect/>
          </a:stretch>
        </p:blipFill>
        <p:spPr>
          <a:xfrm>
            <a:off x="5105400" y="838200"/>
            <a:ext cx="3962400" cy="289686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66675"/>
            <a:ext cx="8610600" cy="904875"/>
          </a:xfrm>
        </p:spPr>
        <p:txBody>
          <a:bodyPr/>
          <a:lstStyle/>
          <a:p>
            <a:r>
              <a:rPr lang="en-GB" dirty="0" smtClean="0"/>
              <a:t>Operation of the Experiments</a:t>
            </a:r>
            <a:endParaRPr lang="en-GB" dirty="0"/>
          </a:p>
        </p:txBody>
      </p:sp>
      <p:pic>
        <p:nvPicPr>
          <p:cNvPr id="6" name="Image 5" descr="Screen Shot 2014-04-10 at 12.50.53 PM.png"/>
          <p:cNvPicPr>
            <a:picLocks noChangeAspect="1"/>
          </p:cNvPicPr>
          <p:nvPr/>
        </p:nvPicPr>
        <p:blipFill>
          <a:blip r:embed="rId2"/>
          <a:stretch>
            <a:fillRect/>
          </a:stretch>
        </p:blipFill>
        <p:spPr>
          <a:xfrm>
            <a:off x="4419600" y="1524000"/>
            <a:ext cx="4658623" cy="3200400"/>
          </a:xfrm>
          <a:prstGeom prst="rect">
            <a:avLst/>
          </a:prstGeom>
        </p:spPr>
      </p:pic>
      <p:sp>
        <p:nvSpPr>
          <p:cNvPr id="7" name="ZoneTexte 6"/>
          <p:cNvSpPr txBox="1"/>
          <p:nvPr/>
        </p:nvSpPr>
        <p:spPr>
          <a:xfrm>
            <a:off x="228600" y="762000"/>
            <a:ext cx="3257967" cy="923330"/>
          </a:xfrm>
          <a:prstGeom prst="rect">
            <a:avLst/>
          </a:prstGeom>
          <a:solidFill>
            <a:srgbClr val="FFFF00"/>
          </a:solidFill>
        </p:spPr>
        <p:txBody>
          <a:bodyPr wrap="square" rtlCol="0">
            <a:spAutoFit/>
          </a:bodyPr>
          <a:lstStyle/>
          <a:p>
            <a:r>
              <a:rPr lang="en-GB" sz="1800" dirty="0" smtClean="0"/>
              <a:t>LHC: pp collisions Luminosity:</a:t>
            </a:r>
          </a:p>
          <a:p>
            <a:r>
              <a:rPr lang="en-GB" sz="1800" dirty="0" smtClean="0"/>
              <a:t>   </a:t>
            </a:r>
            <a:r>
              <a:rPr lang="en-GB" sz="1800" dirty="0" smtClean="0">
                <a:solidFill>
                  <a:srgbClr val="FF0000"/>
                </a:solidFill>
              </a:rPr>
              <a:t>5 fb</a:t>
            </a:r>
            <a:r>
              <a:rPr lang="en-GB" sz="1800" baseline="30000" dirty="0" smtClean="0">
                <a:solidFill>
                  <a:srgbClr val="FF0000"/>
                </a:solidFill>
              </a:rPr>
              <a:t>-1</a:t>
            </a:r>
            <a:r>
              <a:rPr lang="en-GB" sz="1800" dirty="0" smtClean="0">
                <a:solidFill>
                  <a:srgbClr val="FF0000"/>
                </a:solidFill>
              </a:rPr>
              <a:t>   @ 7 </a:t>
            </a:r>
            <a:r>
              <a:rPr lang="en-GB" sz="1800" dirty="0" err="1" smtClean="0">
                <a:solidFill>
                  <a:srgbClr val="FF0000"/>
                </a:solidFill>
              </a:rPr>
              <a:t>TeV</a:t>
            </a:r>
            <a:endParaRPr lang="en-GB" sz="1800" dirty="0" smtClean="0">
              <a:solidFill>
                <a:srgbClr val="FF0000"/>
              </a:solidFill>
            </a:endParaRPr>
          </a:p>
          <a:p>
            <a:r>
              <a:rPr lang="en-GB" sz="1800" dirty="0" smtClean="0">
                <a:solidFill>
                  <a:srgbClr val="FF0000"/>
                </a:solidFill>
              </a:rPr>
              <a:t>   20 fb</a:t>
            </a:r>
            <a:r>
              <a:rPr lang="en-GB" sz="1800" baseline="30000" dirty="0" smtClean="0">
                <a:solidFill>
                  <a:srgbClr val="FF0000"/>
                </a:solidFill>
              </a:rPr>
              <a:t>-1</a:t>
            </a:r>
            <a:r>
              <a:rPr lang="en-GB" sz="1800" dirty="0" smtClean="0">
                <a:solidFill>
                  <a:srgbClr val="FF0000"/>
                </a:solidFill>
              </a:rPr>
              <a:t> @ 8 </a:t>
            </a:r>
            <a:r>
              <a:rPr lang="en-GB" sz="1800" dirty="0" err="1" smtClean="0">
                <a:solidFill>
                  <a:srgbClr val="FF0000"/>
                </a:solidFill>
              </a:rPr>
              <a:t>TeV</a:t>
            </a:r>
            <a:endParaRPr lang="en-GB" sz="1800" dirty="0">
              <a:solidFill>
                <a:srgbClr val="FF0000"/>
              </a:solidFill>
            </a:endParaRPr>
          </a:p>
        </p:txBody>
      </p:sp>
      <p:sp>
        <p:nvSpPr>
          <p:cNvPr id="8" name="ZoneTexte 7"/>
          <p:cNvSpPr txBox="1"/>
          <p:nvPr/>
        </p:nvSpPr>
        <p:spPr>
          <a:xfrm>
            <a:off x="5181600" y="914400"/>
            <a:ext cx="3257967" cy="369332"/>
          </a:xfrm>
          <a:prstGeom prst="rect">
            <a:avLst/>
          </a:prstGeom>
          <a:solidFill>
            <a:srgbClr val="FFFF00"/>
          </a:solidFill>
        </p:spPr>
        <p:txBody>
          <a:bodyPr wrap="square" rtlCol="0">
            <a:spAutoFit/>
          </a:bodyPr>
          <a:lstStyle/>
          <a:p>
            <a:r>
              <a:rPr lang="en-GB" sz="1800" dirty="0" smtClean="0"/>
              <a:t>CMS: sub-detector operation</a:t>
            </a:r>
          </a:p>
        </p:txBody>
      </p:sp>
      <p:sp>
        <p:nvSpPr>
          <p:cNvPr id="9" name="ZoneTexte 8"/>
          <p:cNvSpPr txBox="1"/>
          <p:nvPr/>
        </p:nvSpPr>
        <p:spPr>
          <a:xfrm>
            <a:off x="381000" y="5373469"/>
            <a:ext cx="2286000" cy="923330"/>
          </a:xfrm>
          <a:prstGeom prst="rect">
            <a:avLst/>
          </a:prstGeom>
          <a:solidFill>
            <a:srgbClr val="FFFF00"/>
          </a:solidFill>
        </p:spPr>
        <p:txBody>
          <a:bodyPr wrap="square" rtlCol="0">
            <a:spAutoFit/>
          </a:bodyPr>
          <a:lstStyle/>
          <a:p>
            <a:r>
              <a:rPr lang="en-GB" sz="1800" dirty="0" smtClean="0"/>
              <a:t>ATLAS: sub-detector operation efficiency in 2012</a:t>
            </a:r>
          </a:p>
        </p:txBody>
      </p:sp>
      <p:pic>
        <p:nvPicPr>
          <p:cNvPr id="11" name="Espace réservé du contenu 10" descr="Screen Shot 2014-08-29 at 3.06.20 PM.png"/>
          <p:cNvPicPr>
            <a:picLocks noGrp="1" noChangeAspect="1"/>
          </p:cNvPicPr>
          <p:nvPr>
            <p:ph idx="1"/>
          </p:nvPr>
        </p:nvPicPr>
        <p:blipFill>
          <a:blip r:embed="rId3"/>
          <a:stretch>
            <a:fillRect/>
          </a:stretch>
        </p:blipFill>
        <p:spPr>
          <a:xfrm>
            <a:off x="3276600" y="4953000"/>
            <a:ext cx="5177014" cy="1905000"/>
          </a:xfrm>
        </p:spPr>
      </p:pic>
      <p:pic>
        <p:nvPicPr>
          <p:cNvPr id="12" name="Image 11" descr="Screen Shot 2014-08-26 at 3.21.08 PM.png"/>
          <p:cNvPicPr>
            <a:picLocks noChangeAspect="1"/>
          </p:cNvPicPr>
          <p:nvPr/>
        </p:nvPicPr>
        <p:blipFill>
          <a:blip r:embed="rId4"/>
          <a:stretch>
            <a:fillRect/>
          </a:stretch>
        </p:blipFill>
        <p:spPr>
          <a:xfrm>
            <a:off x="228600" y="1752600"/>
            <a:ext cx="3918221" cy="2972006"/>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66675"/>
            <a:ext cx="8382000" cy="904875"/>
          </a:xfrm>
        </p:spPr>
        <p:txBody>
          <a:bodyPr/>
          <a:lstStyle/>
          <a:p>
            <a:r>
              <a:rPr lang="en-GB" dirty="0" smtClean="0"/>
              <a:t>The Decay Higgs </a:t>
            </a:r>
            <a:r>
              <a:rPr lang="en-GB" dirty="0" smtClean="0">
                <a:ea typeface="Arial" pitchFamily="-84" charset="0"/>
                <a:cs typeface="Arial" pitchFamily="-84" charset="0"/>
              </a:rPr>
              <a:t>to Fermions</a:t>
            </a:r>
            <a:endParaRPr lang="en-GB" dirty="0"/>
          </a:p>
        </p:txBody>
      </p:sp>
      <p:pic>
        <p:nvPicPr>
          <p:cNvPr id="4" name="Espace réservé du contenu 3" descr="Screen Shot 2014-02-04 at 3.42.47 PM.png"/>
          <p:cNvPicPr>
            <a:picLocks noGrp="1" noChangeAspect="1"/>
          </p:cNvPicPr>
          <p:nvPr>
            <p:ph idx="1"/>
          </p:nvPr>
        </p:nvPicPr>
        <p:blipFill>
          <a:blip r:embed="rId2"/>
          <a:stretch>
            <a:fillRect/>
          </a:stretch>
        </p:blipFill>
        <p:spPr>
          <a:xfrm>
            <a:off x="76200" y="3657600"/>
            <a:ext cx="2894897" cy="2667000"/>
          </a:xfrm>
        </p:spPr>
      </p:pic>
      <p:pic>
        <p:nvPicPr>
          <p:cNvPr id="6" name="Image 5" descr="Screen Shot 2014-02-04 at 3.42.08 PM.png"/>
          <p:cNvPicPr>
            <a:picLocks noChangeAspect="1"/>
          </p:cNvPicPr>
          <p:nvPr/>
        </p:nvPicPr>
        <p:blipFill>
          <a:blip r:embed="rId3"/>
          <a:stretch>
            <a:fillRect/>
          </a:stretch>
        </p:blipFill>
        <p:spPr>
          <a:xfrm>
            <a:off x="76200" y="971773"/>
            <a:ext cx="2895600" cy="2685827"/>
          </a:xfrm>
          <a:prstGeom prst="rect">
            <a:avLst/>
          </a:prstGeom>
        </p:spPr>
      </p:pic>
      <p:sp>
        <p:nvSpPr>
          <p:cNvPr id="7" name="ZoneTexte 6"/>
          <p:cNvSpPr txBox="1"/>
          <p:nvPr/>
        </p:nvSpPr>
        <p:spPr>
          <a:xfrm>
            <a:off x="5943600" y="5181600"/>
            <a:ext cx="3095657" cy="1477328"/>
          </a:xfrm>
          <a:prstGeom prst="rect">
            <a:avLst/>
          </a:prstGeom>
          <a:solidFill>
            <a:schemeClr val="accent3"/>
          </a:solidFill>
        </p:spPr>
        <p:txBody>
          <a:bodyPr wrap="none" rtlCol="0">
            <a:spAutoFit/>
          </a:bodyPr>
          <a:lstStyle/>
          <a:p>
            <a:r>
              <a:rPr lang="en-GB" sz="1800" dirty="0" smtClean="0">
                <a:solidFill>
                  <a:srgbClr val="0000FF"/>
                </a:solidFill>
              </a:rPr>
              <a:t>      CMS @ 125 </a:t>
            </a:r>
            <a:r>
              <a:rPr lang="en-GB" sz="1800" dirty="0" err="1" smtClean="0">
                <a:solidFill>
                  <a:srgbClr val="0000FF"/>
                </a:solidFill>
              </a:rPr>
              <a:t>GeV</a:t>
            </a:r>
            <a:r>
              <a:rPr lang="en-GB" sz="1800" dirty="0" smtClean="0">
                <a:solidFill>
                  <a:srgbClr val="0000FF"/>
                </a:solidFill>
              </a:rPr>
              <a:t>  </a:t>
            </a:r>
          </a:p>
          <a:p>
            <a:r>
              <a:rPr lang="en-GB" sz="1800" dirty="0" smtClean="0">
                <a:solidFill>
                  <a:srgbClr val="0000FF"/>
                </a:solidFill>
              </a:rPr>
              <a:t>H</a:t>
            </a:r>
            <a:r>
              <a:rPr lang="en-GB" sz="1800" dirty="0" smtClean="0">
                <a:solidFill>
                  <a:srgbClr val="0000FF"/>
                </a:solidFill>
                <a:ea typeface="Arial" pitchFamily="-84" charset="0"/>
                <a:cs typeface="Arial" pitchFamily="-84" charset="0"/>
              </a:rPr>
              <a:t>→</a:t>
            </a:r>
            <a:r>
              <a:rPr lang="en-GB" sz="1800" dirty="0" smtClean="0">
                <a:solidFill>
                  <a:srgbClr val="0000FF"/>
                </a:solidFill>
                <a:latin typeface="Georgia"/>
                <a:ea typeface="Arial" pitchFamily="-84" charset="0"/>
                <a:cs typeface="Arial" pitchFamily="-84" charset="0"/>
              </a:rPr>
              <a:t>ττ</a:t>
            </a:r>
            <a:r>
              <a:rPr lang="en-GB" sz="1800" dirty="0" smtClean="0">
                <a:solidFill>
                  <a:srgbClr val="0000FF"/>
                </a:solidFill>
              </a:rPr>
              <a:t> </a:t>
            </a:r>
            <a:r>
              <a:rPr lang="en-GB" sz="1800" dirty="0" smtClean="0">
                <a:solidFill>
                  <a:srgbClr val="FF0000"/>
                </a:solidFill>
              </a:rPr>
              <a:t>3.2</a:t>
            </a:r>
            <a:r>
              <a:rPr lang="en-GB" sz="1800" dirty="0" smtClean="0">
                <a:solidFill>
                  <a:srgbClr val="FF0000"/>
                </a:solidFill>
                <a:latin typeface="Georgia"/>
              </a:rPr>
              <a:t>σ </a:t>
            </a:r>
            <a:r>
              <a:rPr lang="en-GB" sz="1800" dirty="0" smtClean="0">
                <a:solidFill>
                  <a:srgbClr val="0000FF"/>
                </a:solidFill>
              </a:rPr>
              <a:t>(</a:t>
            </a:r>
            <a:r>
              <a:rPr lang="en-GB" sz="1800" dirty="0" err="1" smtClean="0">
                <a:solidFill>
                  <a:srgbClr val="0000FF"/>
                </a:solidFill>
              </a:rPr>
              <a:t>obs</a:t>
            </a:r>
            <a:r>
              <a:rPr lang="en-GB" sz="1800" dirty="0" smtClean="0">
                <a:solidFill>
                  <a:srgbClr val="0000FF"/>
                </a:solidFill>
              </a:rPr>
              <a:t>) </a:t>
            </a:r>
            <a:r>
              <a:rPr lang="en-GB" sz="1800" dirty="0" smtClean="0">
                <a:solidFill>
                  <a:srgbClr val="FF0000"/>
                </a:solidFill>
              </a:rPr>
              <a:t>3.7</a:t>
            </a:r>
            <a:r>
              <a:rPr lang="en-GB" sz="1800" dirty="0" smtClean="0">
                <a:solidFill>
                  <a:srgbClr val="FF0000"/>
                </a:solidFill>
                <a:latin typeface="Georgia"/>
              </a:rPr>
              <a:t>σ </a:t>
            </a:r>
            <a:r>
              <a:rPr lang="en-GB" sz="1800" dirty="0" smtClean="0">
                <a:solidFill>
                  <a:srgbClr val="0000FF"/>
                </a:solidFill>
              </a:rPr>
              <a:t>(exp) </a:t>
            </a:r>
            <a:r>
              <a:rPr lang="en-GB" sz="1800" dirty="0" smtClean="0">
                <a:solidFill>
                  <a:srgbClr val="FF0000"/>
                </a:solidFill>
                <a:latin typeface="Georgia"/>
              </a:rPr>
              <a:t>  </a:t>
            </a:r>
          </a:p>
          <a:p>
            <a:r>
              <a:rPr lang="en-GB" sz="1800" dirty="0" smtClean="0">
                <a:solidFill>
                  <a:srgbClr val="FF0000"/>
                </a:solidFill>
                <a:latin typeface="Georgia"/>
                <a:ea typeface="Arial" pitchFamily="-84" charset="0"/>
                <a:cs typeface="Arial" pitchFamily="-84" charset="0"/>
              </a:rPr>
              <a:t>      </a:t>
            </a:r>
            <a:r>
              <a:rPr lang="en-GB" sz="1800" dirty="0" smtClean="0">
                <a:solidFill>
                  <a:srgbClr val="0000FF"/>
                </a:solidFill>
                <a:ea typeface="Arial" pitchFamily="-84" charset="0"/>
                <a:cs typeface="Arial" pitchFamily="-84" charset="0"/>
              </a:rPr>
              <a:t>→ </a:t>
            </a:r>
            <a:r>
              <a:rPr lang="en-GB" sz="1800" dirty="0" err="1" smtClean="0">
                <a:solidFill>
                  <a:srgbClr val="FF0000"/>
                </a:solidFill>
                <a:latin typeface="Georgia"/>
              </a:rPr>
              <a:t>μ</a:t>
            </a:r>
            <a:r>
              <a:rPr lang="en-GB" sz="1800" dirty="0" smtClean="0">
                <a:solidFill>
                  <a:srgbClr val="FF0000"/>
                </a:solidFill>
              </a:rPr>
              <a:t> </a:t>
            </a:r>
            <a:r>
              <a:rPr lang="en-US" sz="1800" dirty="0" smtClean="0">
                <a:solidFill>
                  <a:srgbClr val="FF0000"/>
                </a:solidFill>
                <a:latin typeface="Tahoma"/>
                <a:cs typeface="Georgia"/>
                <a:sym typeface="Symbol"/>
              </a:rPr>
              <a:t>= </a:t>
            </a:r>
            <a:r>
              <a:rPr lang="en-US" sz="1800" dirty="0" smtClean="0">
                <a:solidFill>
                  <a:srgbClr val="FF0000"/>
                </a:solidFill>
              </a:rPr>
              <a:t>0.78</a:t>
            </a:r>
            <a:r>
              <a:rPr lang="en-US" sz="1800" baseline="30000" dirty="0" smtClean="0">
                <a:solidFill>
                  <a:srgbClr val="FF0000"/>
                </a:solidFill>
              </a:rPr>
              <a:t>+0.27</a:t>
            </a:r>
            <a:r>
              <a:rPr lang="en-US" sz="1800" baseline="-25000" dirty="0" smtClean="0">
                <a:solidFill>
                  <a:srgbClr val="FF0000"/>
                </a:solidFill>
              </a:rPr>
              <a:t>-0.27</a:t>
            </a:r>
          </a:p>
          <a:p>
            <a:r>
              <a:rPr lang="da-DK" sz="1800" dirty="0" smtClean="0">
                <a:solidFill>
                  <a:srgbClr val="0000FF"/>
                </a:solidFill>
                <a:latin typeface="Tahoma"/>
                <a:ea typeface="Wingdings"/>
                <a:cs typeface="Georgia"/>
              </a:rPr>
              <a:t>H</a:t>
            </a:r>
            <a:r>
              <a:rPr lang="en-GB" sz="1800" dirty="0" smtClean="0">
                <a:solidFill>
                  <a:srgbClr val="0000FF"/>
                </a:solidFill>
                <a:ea typeface="Arial" pitchFamily="-84" charset="0"/>
                <a:cs typeface="Arial" pitchFamily="-84" charset="0"/>
              </a:rPr>
              <a:t>→bb</a:t>
            </a:r>
            <a:r>
              <a:rPr lang="da-DK" sz="1800" dirty="0" smtClean="0">
                <a:solidFill>
                  <a:srgbClr val="0000FF"/>
                </a:solidFill>
                <a:latin typeface="Tahoma"/>
                <a:cs typeface="Georgia"/>
              </a:rPr>
              <a:t> </a:t>
            </a:r>
            <a:r>
              <a:rPr lang="da-DK" sz="1800" dirty="0" smtClean="0">
                <a:solidFill>
                  <a:srgbClr val="FF0000"/>
                </a:solidFill>
                <a:latin typeface="Tahoma"/>
                <a:cs typeface="Georgia"/>
              </a:rPr>
              <a:t>2.1</a:t>
            </a:r>
            <a:r>
              <a:rPr lang="da-DK" sz="1800" dirty="0" smtClean="0">
                <a:solidFill>
                  <a:srgbClr val="FF0000"/>
                </a:solidFill>
                <a:latin typeface="Symbol" charset="2"/>
                <a:cs typeface="Symbol" charset="2"/>
              </a:rPr>
              <a:t>s </a:t>
            </a:r>
            <a:r>
              <a:rPr lang="en-GB" sz="1800" dirty="0" smtClean="0">
                <a:solidFill>
                  <a:srgbClr val="0000FF"/>
                </a:solidFill>
              </a:rPr>
              <a:t>(</a:t>
            </a:r>
            <a:r>
              <a:rPr lang="en-GB" sz="1800" dirty="0" err="1" smtClean="0">
                <a:solidFill>
                  <a:srgbClr val="0000FF"/>
                </a:solidFill>
              </a:rPr>
              <a:t>obs</a:t>
            </a:r>
            <a:r>
              <a:rPr lang="en-GB" sz="1800" dirty="0" smtClean="0">
                <a:solidFill>
                  <a:srgbClr val="0000FF"/>
                </a:solidFill>
              </a:rPr>
              <a:t>) </a:t>
            </a:r>
            <a:r>
              <a:rPr lang="da-DK" sz="1800" dirty="0" smtClean="0">
                <a:solidFill>
                  <a:srgbClr val="FF0000"/>
                </a:solidFill>
                <a:latin typeface="Tahoma"/>
                <a:cs typeface="Georgia"/>
              </a:rPr>
              <a:t>2.1</a:t>
            </a:r>
            <a:r>
              <a:rPr lang="da-DK" sz="1800" dirty="0" smtClean="0">
                <a:solidFill>
                  <a:srgbClr val="FF0000"/>
                </a:solidFill>
                <a:latin typeface="Symbol" charset="2"/>
                <a:cs typeface="Symbol" charset="2"/>
              </a:rPr>
              <a:t>s</a:t>
            </a:r>
            <a:r>
              <a:rPr lang="da-DK" sz="1800" dirty="0" smtClean="0">
                <a:solidFill>
                  <a:srgbClr val="FF0000"/>
                </a:solidFill>
                <a:latin typeface="Tahoma"/>
                <a:cs typeface="Georgia"/>
              </a:rPr>
              <a:t> </a:t>
            </a:r>
            <a:r>
              <a:rPr lang="en-GB" sz="1800" dirty="0" smtClean="0">
                <a:solidFill>
                  <a:srgbClr val="0000FF"/>
                </a:solidFill>
              </a:rPr>
              <a:t>(exp) </a:t>
            </a:r>
            <a:endParaRPr lang="da-DK" sz="1800" dirty="0" smtClean="0">
              <a:solidFill>
                <a:srgbClr val="FF0000"/>
              </a:solidFill>
              <a:latin typeface="Symbol" charset="2"/>
              <a:cs typeface="Symbol" charset="2"/>
            </a:endParaRPr>
          </a:p>
          <a:p>
            <a:r>
              <a:rPr lang="da-DK" sz="1800" dirty="0" smtClean="0">
                <a:solidFill>
                  <a:srgbClr val="FF0000"/>
                </a:solidFill>
                <a:latin typeface="Symbol" charset="2"/>
                <a:cs typeface="Symbol" charset="2"/>
              </a:rPr>
              <a:t>      </a:t>
            </a:r>
            <a:r>
              <a:rPr lang="en-GB" sz="1800" dirty="0" smtClean="0">
                <a:solidFill>
                  <a:srgbClr val="0000FF"/>
                </a:solidFill>
                <a:ea typeface="Arial" pitchFamily="-84" charset="0"/>
                <a:cs typeface="Arial" pitchFamily="-84" charset="0"/>
              </a:rPr>
              <a:t>→ </a:t>
            </a:r>
            <a:r>
              <a:rPr lang="da-DK" sz="1800" dirty="0" smtClean="0">
                <a:solidFill>
                  <a:srgbClr val="FF0000"/>
                </a:solidFill>
                <a:latin typeface="Symbol" charset="2"/>
                <a:cs typeface="Symbol" charset="2"/>
              </a:rPr>
              <a:t>m</a:t>
            </a:r>
            <a:r>
              <a:rPr lang="da-DK" sz="1800" dirty="0" smtClean="0">
                <a:solidFill>
                  <a:srgbClr val="FF0000"/>
                </a:solidFill>
                <a:latin typeface="Georgia"/>
                <a:cs typeface="Georgia"/>
              </a:rPr>
              <a:t> </a:t>
            </a:r>
            <a:r>
              <a:rPr lang="da-DK" sz="1800" dirty="0" smtClean="0">
                <a:solidFill>
                  <a:srgbClr val="FF0000"/>
                </a:solidFill>
                <a:latin typeface="Tahoma"/>
                <a:cs typeface="Georgia"/>
              </a:rPr>
              <a:t>= 1.0 </a:t>
            </a:r>
            <a:r>
              <a:rPr lang="en-US" sz="1800" dirty="0" err="1" smtClean="0">
                <a:solidFill>
                  <a:srgbClr val="FF0000"/>
                </a:solidFill>
                <a:sym typeface="Symbol"/>
              </a:rPr>
              <a:t></a:t>
            </a:r>
            <a:r>
              <a:rPr lang="en-US" sz="1800" dirty="0" smtClean="0">
                <a:solidFill>
                  <a:srgbClr val="FF0000"/>
                </a:solidFill>
              </a:rPr>
              <a:t> 0.5</a:t>
            </a:r>
            <a:endParaRPr lang="en-GB" sz="1800" baseline="-25000" dirty="0" smtClean="0">
              <a:solidFill>
                <a:srgbClr val="FF0000"/>
              </a:solidFill>
            </a:endParaRPr>
          </a:p>
          <a:p>
            <a:endParaRPr lang="en-GB" sz="1800" dirty="0" smtClean="0">
              <a:solidFill>
                <a:srgbClr val="FF0000"/>
              </a:solidFill>
            </a:endParaRPr>
          </a:p>
        </p:txBody>
      </p:sp>
      <p:pic>
        <p:nvPicPr>
          <p:cNvPr id="9" name="Espace réservé du contenu 3" descr="Screen Shot 2013-06-16 at 12.45.12 PM.png"/>
          <p:cNvPicPr>
            <a:picLocks noChangeAspect="1"/>
          </p:cNvPicPr>
          <p:nvPr/>
        </p:nvPicPr>
        <p:blipFill>
          <a:blip r:embed="rId4"/>
          <a:stretch>
            <a:fillRect/>
          </a:stretch>
        </p:blipFill>
        <p:spPr bwMode="auto">
          <a:xfrm>
            <a:off x="2895600" y="3581400"/>
            <a:ext cx="2915291" cy="2777954"/>
          </a:xfrm>
          <a:prstGeom prst="rect">
            <a:avLst/>
          </a:prstGeom>
          <a:noFill/>
          <a:ln w="9525">
            <a:noFill/>
            <a:miter lim="800000"/>
            <a:headEnd/>
            <a:tailEnd/>
          </a:ln>
        </p:spPr>
      </p:pic>
      <p:pic>
        <p:nvPicPr>
          <p:cNvPr id="10" name="Image 9" descr="Screen Shot 2014-04-12 at 9.58.39 AM.png"/>
          <p:cNvPicPr>
            <a:picLocks noChangeAspect="1"/>
          </p:cNvPicPr>
          <p:nvPr/>
        </p:nvPicPr>
        <p:blipFill>
          <a:blip r:embed="rId5"/>
          <a:stretch>
            <a:fillRect/>
          </a:stretch>
        </p:blipFill>
        <p:spPr>
          <a:xfrm>
            <a:off x="2971800" y="959713"/>
            <a:ext cx="2819400" cy="2621687"/>
          </a:xfrm>
          <a:prstGeom prst="rect">
            <a:avLst/>
          </a:prstGeom>
        </p:spPr>
      </p:pic>
      <p:sp>
        <p:nvSpPr>
          <p:cNvPr id="11" name="ZoneTexte 10"/>
          <p:cNvSpPr txBox="1"/>
          <p:nvPr/>
        </p:nvSpPr>
        <p:spPr>
          <a:xfrm>
            <a:off x="5943600" y="990600"/>
            <a:ext cx="3076333" cy="3477875"/>
          </a:xfrm>
          <a:prstGeom prst="rect">
            <a:avLst/>
          </a:prstGeom>
          <a:solidFill>
            <a:schemeClr val="accent3"/>
          </a:solidFill>
        </p:spPr>
        <p:txBody>
          <a:bodyPr wrap="none" rtlCol="0">
            <a:spAutoFit/>
          </a:bodyPr>
          <a:lstStyle/>
          <a:p>
            <a:r>
              <a:rPr lang="en-GB" dirty="0" smtClean="0">
                <a:solidFill>
                  <a:srgbClr val="0000FF"/>
                </a:solidFill>
              </a:rPr>
              <a:t>          </a:t>
            </a:r>
            <a:r>
              <a:rPr lang="en-GB" dirty="0" smtClean="0">
                <a:solidFill>
                  <a:srgbClr val="FF0000"/>
                </a:solidFill>
              </a:rPr>
              <a:t>H-&gt; bb</a:t>
            </a:r>
          </a:p>
          <a:p>
            <a:r>
              <a:rPr lang="en-GB" dirty="0" smtClean="0">
                <a:solidFill>
                  <a:srgbClr val="0000FF"/>
                </a:solidFill>
              </a:rPr>
              <a:t>Associated production </a:t>
            </a:r>
          </a:p>
          <a:p>
            <a:r>
              <a:rPr lang="en-GB" dirty="0" smtClean="0">
                <a:solidFill>
                  <a:srgbClr val="0000FF"/>
                </a:solidFill>
              </a:rPr>
              <a:t>channels: ZH and WH</a:t>
            </a:r>
          </a:p>
          <a:p>
            <a:endParaRPr lang="en-GB" dirty="0" smtClean="0">
              <a:solidFill>
                <a:srgbClr val="0000FF"/>
              </a:solidFill>
            </a:endParaRPr>
          </a:p>
          <a:p>
            <a:r>
              <a:rPr lang="en-GB" dirty="0" smtClean="0">
                <a:solidFill>
                  <a:srgbClr val="FF0000"/>
                </a:solidFill>
              </a:rPr>
              <a:t>       H-&gt; </a:t>
            </a:r>
            <a:r>
              <a:rPr lang="en-GB" dirty="0" err="1" smtClean="0">
                <a:solidFill>
                  <a:srgbClr val="FF0000"/>
                </a:solidFill>
              </a:rPr>
              <a:t>tau</a:t>
            </a:r>
            <a:r>
              <a:rPr lang="en-GB" dirty="0" smtClean="0">
                <a:solidFill>
                  <a:srgbClr val="FF0000"/>
                </a:solidFill>
              </a:rPr>
              <a:t> </a:t>
            </a:r>
            <a:r>
              <a:rPr lang="en-GB" dirty="0" err="1" smtClean="0">
                <a:solidFill>
                  <a:srgbClr val="FF0000"/>
                </a:solidFill>
              </a:rPr>
              <a:t>tau</a:t>
            </a:r>
            <a:endParaRPr lang="en-GB" dirty="0" smtClean="0">
              <a:solidFill>
                <a:srgbClr val="FF0000"/>
              </a:solidFill>
            </a:endParaRPr>
          </a:p>
          <a:p>
            <a:r>
              <a:rPr lang="en-GB" dirty="0" smtClean="0">
                <a:solidFill>
                  <a:srgbClr val="0000FF"/>
                </a:solidFill>
              </a:rPr>
              <a:t>Inclusive and with jets</a:t>
            </a:r>
          </a:p>
          <a:p>
            <a:r>
              <a:rPr lang="en-GB" dirty="0" smtClean="0">
                <a:solidFill>
                  <a:srgbClr val="0000FF"/>
                </a:solidFill>
              </a:rPr>
              <a:t>All </a:t>
            </a:r>
            <a:r>
              <a:rPr lang="en-GB" dirty="0" err="1" smtClean="0">
                <a:solidFill>
                  <a:srgbClr val="0000FF"/>
                </a:solidFill>
              </a:rPr>
              <a:t>tau</a:t>
            </a:r>
            <a:r>
              <a:rPr lang="en-GB" dirty="0" smtClean="0">
                <a:solidFill>
                  <a:srgbClr val="0000FF"/>
                </a:solidFill>
              </a:rPr>
              <a:t> decay modes used</a:t>
            </a:r>
          </a:p>
          <a:p>
            <a:endParaRPr lang="en-GB" dirty="0" smtClean="0">
              <a:solidFill>
                <a:srgbClr val="0000FF"/>
              </a:solidFill>
            </a:endParaRPr>
          </a:p>
          <a:p>
            <a:r>
              <a:rPr lang="en-GB" dirty="0" smtClean="0">
                <a:solidFill>
                  <a:srgbClr val="FF0000"/>
                </a:solidFill>
              </a:rPr>
              <a:t>A (mild) excess seen in </a:t>
            </a:r>
          </a:p>
          <a:p>
            <a:r>
              <a:rPr lang="en-GB" dirty="0" smtClean="0">
                <a:solidFill>
                  <a:srgbClr val="FF0000"/>
                </a:solidFill>
              </a:rPr>
              <a:t>both channels</a:t>
            </a:r>
          </a:p>
          <a:p>
            <a:r>
              <a:rPr lang="en-GB" dirty="0" smtClean="0">
                <a:solidFill>
                  <a:srgbClr val="0000FF"/>
                </a:solidFill>
              </a:rPr>
              <a:t>Poor mass resolution</a:t>
            </a:r>
            <a:r>
              <a:rPr lang="en-GB" dirty="0" smtClean="0"/>
              <a:t> </a:t>
            </a:r>
            <a:endParaRPr lang="en-GB" dirty="0"/>
          </a:p>
        </p:txBody>
      </p:sp>
      <p:sp>
        <p:nvSpPr>
          <p:cNvPr id="12" name="ZoneTexte 11"/>
          <p:cNvSpPr txBox="1"/>
          <p:nvPr/>
        </p:nvSpPr>
        <p:spPr>
          <a:xfrm>
            <a:off x="457200" y="3429000"/>
            <a:ext cx="779443" cy="369332"/>
          </a:xfrm>
          <a:prstGeom prst="rect">
            <a:avLst/>
          </a:prstGeom>
          <a:solidFill>
            <a:srgbClr val="FFFF00"/>
          </a:solidFill>
        </p:spPr>
        <p:txBody>
          <a:bodyPr wrap="none" rtlCol="0">
            <a:spAutoFit/>
          </a:bodyPr>
          <a:lstStyle/>
          <a:p>
            <a:r>
              <a:rPr lang="en-GB" sz="1800" dirty="0" smtClean="0">
                <a:solidFill>
                  <a:schemeClr val="tx2"/>
                </a:solidFill>
              </a:rPr>
              <a:t>H</a:t>
            </a:r>
            <a:r>
              <a:rPr lang="en-GB" sz="1800" dirty="0" smtClean="0">
                <a:solidFill>
                  <a:schemeClr val="tx2"/>
                </a:solidFill>
                <a:ea typeface="Arial" pitchFamily="-84" charset="0"/>
                <a:cs typeface="Arial" pitchFamily="-84" charset="0"/>
              </a:rPr>
              <a:t>→</a:t>
            </a:r>
            <a:r>
              <a:rPr lang="en-GB" sz="1800" dirty="0" smtClean="0">
                <a:solidFill>
                  <a:schemeClr val="tx2"/>
                </a:solidFill>
                <a:latin typeface="Georgia"/>
                <a:ea typeface="Arial" pitchFamily="-84" charset="0"/>
                <a:cs typeface="Arial" pitchFamily="-84" charset="0"/>
              </a:rPr>
              <a:t>ττ</a:t>
            </a:r>
            <a:endParaRPr lang="en-GB" sz="1800" dirty="0" smtClean="0">
              <a:solidFill>
                <a:schemeClr val="tx2"/>
              </a:solidFill>
              <a:latin typeface="Georgia"/>
            </a:endParaRPr>
          </a:p>
          <a:p>
            <a:endParaRPr lang="en-GB" sz="1800" dirty="0">
              <a:solidFill>
                <a:schemeClr val="tx2"/>
              </a:solidFill>
            </a:endParaRPr>
          </a:p>
        </p:txBody>
      </p:sp>
      <p:sp>
        <p:nvSpPr>
          <p:cNvPr id="13" name="ZoneTexte 12"/>
          <p:cNvSpPr txBox="1"/>
          <p:nvPr/>
        </p:nvSpPr>
        <p:spPr>
          <a:xfrm>
            <a:off x="3657600" y="3352800"/>
            <a:ext cx="829937" cy="369332"/>
          </a:xfrm>
          <a:prstGeom prst="rect">
            <a:avLst/>
          </a:prstGeom>
          <a:solidFill>
            <a:srgbClr val="FFFF00"/>
          </a:solidFill>
        </p:spPr>
        <p:txBody>
          <a:bodyPr wrap="none" rtlCol="0">
            <a:spAutoFit/>
          </a:bodyPr>
          <a:lstStyle/>
          <a:p>
            <a:r>
              <a:rPr lang="en-GB" sz="1800" dirty="0" err="1" smtClean="0">
                <a:solidFill>
                  <a:schemeClr val="tx2"/>
                </a:solidFill>
              </a:rPr>
              <a:t>H</a:t>
            </a:r>
            <a:r>
              <a:rPr lang="en-GB" sz="1800" dirty="0" err="1" smtClean="0">
                <a:solidFill>
                  <a:schemeClr val="tx2"/>
                </a:solidFill>
                <a:ea typeface="Arial" pitchFamily="-84" charset="0"/>
                <a:cs typeface="Arial" pitchFamily="-84" charset="0"/>
              </a:rPr>
              <a:t>→</a:t>
            </a:r>
            <a:r>
              <a:rPr lang="en-GB" sz="1800" dirty="0" err="1" smtClean="0">
                <a:solidFill>
                  <a:schemeClr val="tx2"/>
                </a:solidFill>
                <a:latin typeface="Georgia"/>
                <a:ea typeface="Arial" pitchFamily="-84" charset="0"/>
                <a:cs typeface="Arial" pitchFamily="-84" charset="0"/>
              </a:rPr>
              <a:t>bb</a:t>
            </a:r>
            <a:endParaRPr lang="en-GB" sz="1800" dirty="0" smtClean="0">
              <a:solidFill>
                <a:schemeClr val="tx2"/>
              </a:solidFill>
              <a:latin typeface="Georgia"/>
            </a:endParaRPr>
          </a:p>
          <a:p>
            <a:endParaRPr lang="en-GB" sz="1800" dirty="0">
              <a:solidFill>
                <a:schemeClr val="tx2"/>
              </a:solidFill>
            </a:endParaRPr>
          </a:p>
        </p:txBody>
      </p:sp>
      <p:sp>
        <p:nvSpPr>
          <p:cNvPr id="14" name="ZoneTexte 13"/>
          <p:cNvSpPr txBox="1"/>
          <p:nvPr/>
        </p:nvSpPr>
        <p:spPr>
          <a:xfrm>
            <a:off x="5943600" y="4495800"/>
            <a:ext cx="1592704" cy="584776"/>
          </a:xfrm>
          <a:prstGeom prst="rect">
            <a:avLst/>
          </a:prstGeom>
          <a:solidFill>
            <a:schemeClr val="accent3"/>
          </a:solidFill>
          <a:ln>
            <a:solidFill>
              <a:schemeClr val="accent3"/>
            </a:solidFill>
          </a:ln>
        </p:spPr>
        <p:txBody>
          <a:bodyPr wrap="none" rtlCol="0">
            <a:spAutoFit/>
          </a:bodyPr>
          <a:lstStyle/>
          <a:p>
            <a:r>
              <a:rPr lang="en-GB" sz="1600" dirty="0" smtClean="0"/>
              <a:t>arXiv1401.5041</a:t>
            </a:r>
          </a:p>
          <a:p>
            <a:r>
              <a:rPr lang="en-GB" sz="1600" dirty="0" smtClean="0"/>
              <a:t>arXiv1310.3687</a:t>
            </a:r>
            <a:endParaRPr lang="en-GB" sz="16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142875"/>
            <a:ext cx="8229600" cy="904875"/>
          </a:xfrm>
        </p:spPr>
        <p:txBody>
          <a:bodyPr/>
          <a:lstStyle/>
          <a:p>
            <a:r>
              <a:rPr lang="en-GB" dirty="0" smtClean="0"/>
              <a:t>Higgs </a:t>
            </a:r>
            <a:r>
              <a:rPr lang="en-GB" dirty="0" smtClean="0">
                <a:ea typeface="Arial" pitchFamily="-84" charset="0"/>
                <a:cs typeface="Arial" pitchFamily="-84" charset="0"/>
              </a:rPr>
              <a:t>→</a:t>
            </a:r>
            <a:r>
              <a:rPr lang="en-GB" dirty="0" smtClean="0"/>
              <a:t> Fermions Combination </a:t>
            </a:r>
            <a:endParaRPr lang="en-GB" dirty="0"/>
          </a:p>
        </p:txBody>
      </p:sp>
      <p:pic>
        <p:nvPicPr>
          <p:cNvPr id="4" name="Espace réservé du contenu 3" descr="Screen Shot 2014-02-04 at 2.53.09 PM.png"/>
          <p:cNvPicPr>
            <a:picLocks noGrp="1" noChangeAspect="1"/>
          </p:cNvPicPr>
          <p:nvPr>
            <p:ph idx="1"/>
          </p:nvPr>
        </p:nvPicPr>
        <p:blipFill>
          <a:blip r:embed="rId2"/>
          <a:stretch>
            <a:fillRect/>
          </a:stretch>
        </p:blipFill>
        <p:spPr>
          <a:xfrm>
            <a:off x="4267200" y="2133600"/>
            <a:ext cx="3962400" cy="1209040"/>
          </a:xfrm>
        </p:spPr>
      </p:pic>
      <p:pic>
        <p:nvPicPr>
          <p:cNvPr id="5" name="Image 4" descr="Screen Shot 2014-02-04 at 2.53.22 PM.png"/>
          <p:cNvPicPr>
            <a:picLocks noChangeAspect="1"/>
          </p:cNvPicPr>
          <p:nvPr/>
        </p:nvPicPr>
        <p:blipFill>
          <a:blip r:embed="rId3"/>
          <a:stretch>
            <a:fillRect/>
          </a:stretch>
        </p:blipFill>
        <p:spPr>
          <a:xfrm>
            <a:off x="685800" y="3276600"/>
            <a:ext cx="3523853" cy="3507652"/>
          </a:xfrm>
          <a:prstGeom prst="rect">
            <a:avLst/>
          </a:prstGeom>
        </p:spPr>
      </p:pic>
      <p:sp>
        <p:nvSpPr>
          <p:cNvPr id="8" name="ZoneTexte 7"/>
          <p:cNvSpPr txBox="1"/>
          <p:nvPr/>
        </p:nvSpPr>
        <p:spPr>
          <a:xfrm>
            <a:off x="152400" y="2221468"/>
            <a:ext cx="2752789" cy="646331"/>
          </a:xfrm>
          <a:prstGeom prst="rect">
            <a:avLst/>
          </a:prstGeom>
          <a:solidFill>
            <a:schemeClr val="accent3"/>
          </a:solidFill>
          <a:ln>
            <a:solidFill>
              <a:schemeClr val="accent3"/>
            </a:solidFill>
          </a:ln>
        </p:spPr>
        <p:txBody>
          <a:bodyPr wrap="none" rtlCol="0">
            <a:spAutoFit/>
          </a:bodyPr>
          <a:lstStyle/>
          <a:p>
            <a:r>
              <a:rPr lang="en-GB" sz="1800" dirty="0" smtClean="0">
                <a:solidFill>
                  <a:schemeClr val="accent4"/>
                </a:solidFill>
              </a:rPr>
              <a:t>arXiv:1401.6527  and</a:t>
            </a:r>
          </a:p>
          <a:p>
            <a:r>
              <a:rPr lang="en-GB" sz="1800" dirty="0" smtClean="0">
                <a:solidFill>
                  <a:srgbClr val="FF0000"/>
                </a:solidFill>
              </a:rPr>
              <a:t>Nature Physics 10 (2014)</a:t>
            </a:r>
            <a:endParaRPr lang="en-GB" sz="1800" dirty="0">
              <a:solidFill>
                <a:srgbClr val="FF0000"/>
              </a:solidFill>
            </a:endParaRPr>
          </a:p>
        </p:txBody>
      </p:sp>
      <p:pic>
        <p:nvPicPr>
          <p:cNvPr id="9" name="Image 8" descr="Screen Shot 2014-02-06 at 9.13.40 AM.png"/>
          <p:cNvPicPr>
            <a:picLocks noChangeAspect="1"/>
          </p:cNvPicPr>
          <p:nvPr/>
        </p:nvPicPr>
        <p:blipFill>
          <a:blip r:embed="rId4"/>
          <a:stretch>
            <a:fillRect/>
          </a:stretch>
        </p:blipFill>
        <p:spPr>
          <a:xfrm>
            <a:off x="4343400" y="3348420"/>
            <a:ext cx="3733800" cy="3433379"/>
          </a:xfrm>
          <a:prstGeom prst="rect">
            <a:avLst/>
          </a:prstGeom>
        </p:spPr>
      </p:pic>
      <p:sp>
        <p:nvSpPr>
          <p:cNvPr id="10" name="ZoneTexte 9"/>
          <p:cNvSpPr txBox="1"/>
          <p:nvPr/>
        </p:nvSpPr>
        <p:spPr>
          <a:xfrm>
            <a:off x="76200" y="838200"/>
            <a:ext cx="8599555" cy="1323439"/>
          </a:xfrm>
          <a:prstGeom prst="rect">
            <a:avLst/>
          </a:prstGeom>
          <a:solidFill>
            <a:schemeClr val="accent3"/>
          </a:solidFill>
        </p:spPr>
        <p:txBody>
          <a:bodyPr wrap="none" rtlCol="0">
            <a:spAutoFit/>
          </a:bodyPr>
          <a:lstStyle/>
          <a:p>
            <a:r>
              <a:rPr lang="en-GB" dirty="0" err="1" smtClean="0">
                <a:latin typeface="Wingdings"/>
                <a:ea typeface="Wingdings"/>
                <a:cs typeface="Wingdings"/>
              </a:rPr>
              <a:t></a:t>
            </a:r>
            <a:r>
              <a:rPr lang="en-GB" dirty="0" err="1" smtClean="0">
                <a:solidFill>
                  <a:srgbClr val="FF0000"/>
                </a:solidFill>
              </a:rPr>
              <a:t>The</a:t>
            </a:r>
            <a:r>
              <a:rPr lang="en-GB" dirty="0" smtClean="0">
                <a:solidFill>
                  <a:srgbClr val="FF0000"/>
                </a:solidFill>
              </a:rPr>
              <a:t> combined H(</a:t>
            </a:r>
            <a:r>
              <a:rPr lang="en-GB" dirty="0" smtClean="0">
                <a:solidFill>
                  <a:srgbClr val="FF0000"/>
                </a:solidFill>
                <a:latin typeface="Georgia"/>
              </a:rPr>
              <a:t>ττ</a:t>
            </a:r>
            <a:r>
              <a:rPr lang="en-GB" dirty="0" smtClean="0">
                <a:solidFill>
                  <a:srgbClr val="FF0000"/>
                </a:solidFill>
              </a:rPr>
              <a:t>) and </a:t>
            </a:r>
            <a:r>
              <a:rPr lang="en-GB" dirty="0" err="1" smtClean="0">
                <a:solidFill>
                  <a:srgbClr val="FF0000"/>
                </a:solidFill>
              </a:rPr>
              <a:t>H(bb</a:t>
            </a:r>
            <a:r>
              <a:rPr lang="en-GB" dirty="0" smtClean="0">
                <a:solidFill>
                  <a:srgbClr val="FF0000"/>
                </a:solidFill>
              </a:rPr>
              <a:t>) result establishes a strong evidence for </a:t>
            </a:r>
          </a:p>
          <a:p>
            <a:r>
              <a:rPr lang="en-GB" dirty="0" smtClean="0">
                <a:solidFill>
                  <a:srgbClr val="FF0000"/>
                </a:solidFill>
              </a:rPr>
              <a:t>  coupling of the Higgs boson to down-type third generation fermions</a:t>
            </a:r>
          </a:p>
          <a:p>
            <a:r>
              <a:rPr lang="en-GB" dirty="0" err="1" smtClean="0">
                <a:solidFill>
                  <a:srgbClr val="0000FF"/>
                </a:solidFill>
                <a:latin typeface="Wingdings"/>
                <a:ea typeface="Wingdings"/>
                <a:cs typeface="Wingdings"/>
              </a:rPr>
              <a:t></a:t>
            </a:r>
            <a:r>
              <a:rPr lang="en-GB" dirty="0" err="1" smtClean="0">
                <a:solidFill>
                  <a:srgbClr val="0000FF"/>
                </a:solidFill>
              </a:rPr>
              <a:t>Indirect</a:t>
            </a:r>
            <a:r>
              <a:rPr lang="en-GB" dirty="0" smtClean="0">
                <a:solidFill>
                  <a:srgbClr val="0000FF"/>
                </a:solidFill>
              </a:rPr>
              <a:t> and direct results on </a:t>
            </a:r>
            <a:r>
              <a:rPr lang="en-GB" dirty="0" err="1" smtClean="0">
                <a:solidFill>
                  <a:srgbClr val="0000FF"/>
                </a:solidFill>
              </a:rPr>
              <a:t>ttH</a:t>
            </a:r>
            <a:r>
              <a:rPr lang="en-GB" dirty="0" smtClean="0">
                <a:solidFill>
                  <a:srgbClr val="0000FF"/>
                </a:solidFill>
              </a:rPr>
              <a:t> coupling also evident for a coupling to </a:t>
            </a:r>
          </a:p>
          <a:p>
            <a:r>
              <a:rPr lang="en-GB" dirty="0" smtClean="0">
                <a:solidFill>
                  <a:srgbClr val="0000FF"/>
                </a:solidFill>
              </a:rPr>
              <a:t>  up-type fermions</a:t>
            </a:r>
            <a:endParaRPr lang="en-GB" dirty="0">
              <a:solidFill>
                <a:srgbClr val="0000FF"/>
              </a:solidFill>
            </a:endParaRPr>
          </a:p>
        </p:txBody>
      </p:sp>
      <p:sp>
        <p:nvSpPr>
          <p:cNvPr id="11" name="Rectangle 10"/>
          <p:cNvSpPr/>
          <p:nvPr/>
        </p:nvSpPr>
        <p:spPr bwMode="auto">
          <a:xfrm>
            <a:off x="4267200" y="2971800"/>
            <a:ext cx="3886200" cy="22860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142875"/>
            <a:ext cx="8229600" cy="904875"/>
          </a:xfrm>
        </p:spPr>
        <p:txBody>
          <a:bodyPr/>
          <a:lstStyle/>
          <a:p>
            <a:r>
              <a:rPr lang="en-GB" dirty="0" smtClean="0"/>
              <a:t>Higgs </a:t>
            </a:r>
            <a:r>
              <a:rPr lang="en-GB" dirty="0" smtClean="0">
                <a:ea typeface="Arial" pitchFamily="-84" charset="0"/>
                <a:cs typeface="Arial" pitchFamily="-84" charset="0"/>
              </a:rPr>
              <a:t>→</a:t>
            </a:r>
            <a:r>
              <a:rPr lang="en-GB" dirty="0" smtClean="0"/>
              <a:t> Fermions Combination </a:t>
            </a:r>
            <a:endParaRPr lang="en-GB" dirty="0"/>
          </a:p>
        </p:txBody>
      </p:sp>
      <p:pic>
        <p:nvPicPr>
          <p:cNvPr id="13" name="Image 12" descr="Screen Shot 2014-11-02 at 4.14.08 PM.png"/>
          <p:cNvPicPr>
            <a:picLocks noChangeAspect="1"/>
          </p:cNvPicPr>
          <p:nvPr/>
        </p:nvPicPr>
        <p:blipFill>
          <a:blip r:embed="rId2"/>
          <a:stretch>
            <a:fillRect/>
          </a:stretch>
        </p:blipFill>
        <p:spPr>
          <a:xfrm>
            <a:off x="0" y="990600"/>
            <a:ext cx="5334000" cy="2372940"/>
          </a:xfrm>
          <a:prstGeom prst="rect">
            <a:avLst/>
          </a:prstGeom>
        </p:spPr>
      </p:pic>
      <p:pic>
        <p:nvPicPr>
          <p:cNvPr id="14" name="Image 13" descr="Screen Shot 2014-11-02 at 4.15.18 PM.png"/>
          <p:cNvPicPr>
            <a:picLocks noChangeAspect="1"/>
          </p:cNvPicPr>
          <p:nvPr/>
        </p:nvPicPr>
        <p:blipFill>
          <a:blip r:embed="rId3"/>
          <a:stretch>
            <a:fillRect/>
          </a:stretch>
        </p:blipFill>
        <p:spPr>
          <a:xfrm>
            <a:off x="5671589" y="3962400"/>
            <a:ext cx="3548611" cy="2590800"/>
          </a:xfrm>
          <a:prstGeom prst="rect">
            <a:avLst/>
          </a:prstGeom>
        </p:spPr>
      </p:pic>
      <p:pic>
        <p:nvPicPr>
          <p:cNvPr id="15" name="Image 14" descr="Screen Shot 2014-11-02 at 4.15.44 PM.png"/>
          <p:cNvPicPr>
            <a:picLocks noChangeAspect="1"/>
          </p:cNvPicPr>
          <p:nvPr/>
        </p:nvPicPr>
        <p:blipFill>
          <a:blip r:embed="rId4"/>
          <a:stretch>
            <a:fillRect/>
          </a:stretch>
        </p:blipFill>
        <p:spPr>
          <a:xfrm>
            <a:off x="5413840" y="939580"/>
            <a:ext cx="3730160" cy="3022820"/>
          </a:xfrm>
          <a:prstGeom prst="rect">
            <a:avLst/>
          </a:prstGeom>
        </p:spPr>
      </p:pic>
      <p:pic>
        <p:nvPicPr>
          <p:cNvPr id="16" name="Image 15" descr="Screen Shot 2014-11-02 at 4.16.25 PM.png"/>
          <p:cNvPicPr>
            <a:picLocks noChangeAspect="1"/>
          </p:cNvPicPr>
          <p:nvPr/>
        </p:nvPicPr>
        <p:blipFill>
          <a:blip r:embed="rId5"/>
          <a:stretch>
            <a:fillRect/>
          </a:stretch>
        </p:blipFill>
        <p:spPr>
          <a:xfrm>
            <a:off x="228293" y="3352800"/>
            <a:ext cx="5410507" cy="1725765"/>
          </a:xfrm>
          <a:prstGeom prst="rect">
            <a:avLst/>
          </a:prstGeom>
        </p:spPr>
      </p:pic>
      <p:pic>
        <p:nvPicPr>
          <p:cNvPr id="17" name="Image 16" descr="Screen Shot 2014-11-02 at 4.16.57 PM.png"/>
          <p:cNvPicPr>
            <a:picLocks noChangeAspect="1"/>
          </p:cNvPicPr>
          <p:nvPr/>
        </p:nvPicPr>
        <p:blipFill>
          <a:blip r:embed="rId6"/>
          <a:stretch>
            <a:fillRect/>
          </a:stretch>
        </p:blipFill>
        <p:spPr>
          <a:xfrm>
            <a:off x="0" y="5105400"/>
            <a:ext cx="4902120" cy="1613001"/>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33400" y="-152400"/>
            <a:ext cx="8229600" cy="904875"/>
          </a:xfrm>
        </p:spPr>
        <p:txBody>
          <a:bodyPr/>
          <a:lstStyle/>
          <a:p>
            <a:r>
              <a:rPr lang="en-GB" dirty="0" smtClean="0"/>
              <a:t>ATLAS: Higgs to Fermions</a:t>
            </a:r>
            <a:endParaRPr lang="en-GB" dirty="0"/>
          </a:p>
        </p:txBody>
      </p:sp>
      <p:pic>
        <p:nvPicPr>
          <p:cNvPr id="7" name="Image 6" descr="Screen Shot 2014-12-08 at 9.24.27 AM.png"/>
          <p:cNvPicPr>
            <a:picLocks noChangeAspect="1"/>
          </p:cNvPicPr>
          <p:nvPr/>
        </p:nvPicPr>
        <p:blipFill>
          <a:blip r:embed="rId2"/>
          <a:stretch>
            <a:fillRect/>
          </a:stretch>
        </p:blipFill>
        <p:spPr>
          <a:xfrm>
            <a:off x="5181600" y="3726915"/>
            <a:ext cx="3962400" cy="3131085"/>
          </a:xfrm>
          <a:prstGeom prst="rect">
            <a:avLst/>
          </a:prstGeom>
        </p:spPr>
      </p:pic>
      <p:pic>
        <p:nvPicPr>
          <p:cNvPr id="8" name="Image 7" descr="Screen Shot 2014-12-08 at 9.24.44 AM.png"/>
          <p:cNvPicPr>
            <a:picLocks noChangeAspect="1"/>
          </p:cNvPicPr>
          <p:nvPr/>
        </p:nvPicPr>
        <p:blipFill>
          <a:blip r:embed="rId3"/>
          <a:stretch>
            <a:fillRect/>
          </a:stretch>
        </p:blipFill>
        <p:spPr>
          <a:xfrm>
            <a:off x="5029200" y="838200"/>
            <a:ext cx="3992051" cy="2834136"/>
          </a:xfrm>
          <a:prstGeom prst="rect">
            <a:avLst/>
          </a:prstGeom>
        </p:spPr>
      </p:pic>
      <p:pic>
        <p:nvPicPr>
          <p:cNvPr id="10" name="Espace réservé du contenu 3" descr="Screen Shot 2014-12-08 at 9.19.31 AM.png"/>
          <p:cNvPicPr>
            <a:picLocks noGrp="1" noChangeAspect="1"/>
          </p:cNvPicPr>
          <p:nvPr>
            <p:ph idx="1"/>
          </p:nvPr>
        </p:nvPicPr>
        <p:blipFill>
          <a:blip r:embed="rId4"/>
          <a:stretch>
            <a:fillRect/>
          </a:stretch>
        </p:blipFill>
        <p:spPr>
          <a:xfrm>
            <a:off x="0" y="3886200"/>
            <a:ext cx="3123007" cy="2971800"/>
          </a:xfrm>
        </p:spPr>
      </p:pic>
      <p:pic>
        <p:nvPicPr>
          <p:cNvPr id="11" name="Image 10" descr="Screen Shot 2014-12-08 at 9.20.30 AM.png"/>
          <p:cNvPicPr>
            <a:picLocks noChangeAspect="1"/>
          </p:cNvPicPr>
          <p:nvPr/>
        </p:nvPicPr>
        <p:blipFill>
          <a:blip r:embed="rId5"/>
          <a:stretch>
            <a:fillRect/>
          </a:stretch>
        </p:blipFill>
        <p:spPr>
          <a:xfrm>
            <a:off x="0" y="838200"/>
            <a:ext cx="3155079" cy="2959326"/>
          </a:xfrm>
          <a:prstGeom prst="rect">
            <a:avLst/>
          </a:prstGeom>
        </p:spPr>
      </p:pic>
      <p:sp>
        <p:nvSpPr>
          <p:cNvPr id="12" name="ZoneTexte 11"/>
          <p:cNvSpPr txBox="1"/>
          <p:nvPr/>
        </p:nvSpPr>
        <p:spPr>
          <a:xfrm>
            <a:off x="3035084" y="2971800"/>
            <a:ext cx="2146516" cy="2585323"/>
          </a:xfrm>
          <a:prstGeom prst="rect">
            <a:avLst/>
          </a:prstGeom>
          <a:solidFill>
            <a:schemeClr val="accent3"/>
          </a:solidFill>
        </p:spPr>
        <p:txBody>
          <a:bodyPr wrap="none" rtlCol="0">
            <a:spAutoFit/>
          </a:bodyPr>
          <a:lstStyle/>
          <a:p>
            <a:r>
              <a:rPr lang="en-GB" sz="1800" dirty="0" smtClean="0">
                <a:solidFill>
                  <a:srgbClr val="0000FF"/>
                </a:solidFill>
              </a:rPr>
              <a:t>H-&gt; bb: </a:t>
            </a:r>
          </a:p>
          <a:p>
            <a:r>
              <a:rPr lang="en-GB" sz="1800" dirty="0" smtClean="0">
                <a:solidFill>
                  <a:srgbClr val="0000FF"/>
                </a:solidFill>
              </a:rPr>
              <a:t>Expected:</a:t>
            </a:r>
            <a:r>
              <a:rPr lang="en-GB" sz="1800" dirty="0" smtClean="0">
                <a:solidFill>
                  <a:srgbClr val="0000FF"/>
                </a:solidFill>
              </a:rPr>
              <a:t>   </a:t>
            </a:r>
            <a:r>
              <a:rPr lang="en-GB" sz="1800" dirty="0" smtClean="0">
                <a:solidFill>
                  <a:srgbClr val="FF0000"/>
                </a:solidFill>
              </a:rPr>
              <a:t>2.6</a:t>
            </a:r>
            <a:r>
              <a:rPr lang="en-GB" sz="1800" dirty="0" smtClean="0">
                <a:solidFill>
                  <a:srgbClr val="FF0000"/>
                </a:solidFill>
                <a:latin typeface="Georgia"/>
              </a:rPr>
              <a:t>σ  </a:t>
            </a:r>
            <a:endParaRPr lang="en-GB" sz="1800" dirty="0" smtClean="0">
              <a:solidFill>
                <a:srgbClr val="FF0000"/>
              </a:solidFill>
              <a:latin typeface="Georgia"/>
            </a:endParaRPr>
          </a:p>
          <a:p>
            <a:r>
              <a:rPr lang="en-GB" sz="1800" dirty="0" smtClean="0">
                <a:solidFill>
                  <a:srgbClr val="0000FF"/>
                </a:solidFill>
              </a:rPr>
              <a:t>Observed</a:t>
            </a:r>
            <a:r>
              <a:rPr lang="en-GB" sz="1800" dirty="0" smtClean="0">
                <a:solidFill>
                  <a:srgbClr val="0000FF"/>
                </a:solidFill>
              </a:rPr>
              <a:t>:  </a:t>
            </a:r>
            <a:r>
              <a:rPr lang="en-GB" sz="1800" dirty="0" smtClean="0">
                <a:solidFill>
                  <a:srgbClr val="FF0000"/>
                </a:solidFill>
              </a:rPr>
              <a:t>1.4</a:t>
            </a:r>
            <a:r>
              <a:rPr lang="en-GB" sz="1800" dirty="0" smtClean="0">
                <a:solidFill>
                  <a:srgbClr val="FF0000"/>
                </a:solidFill>
                <a:latin typeface="Georgia"/>
              </a:rPr>
              <a:t>σ</a:t>
            </a:r>
          </a:p>
          <a:p>
            <a:r>
              <a:rPr lang="en-GB" sz="1800" dirty="0" smtClean="0">
                <a:ea typeface="Arial" pitchFamily="-84" charset="0"/>
                <a:cs typeface="Arial" pitchFamily="-84" charset="0"/>
              </a:rPr>
              <a:t>→</a:t>
            </a:r>
            <a:r>
              <a:rPr lang="en-GB" sz="1800" dirty="0" smtClean="0">
                <a:solidFill>
                  <a:srgbClr val="FF0000"/>
                </a:solidFill>
                <a:latin typeface="Georgia"/>
              </a:rPr>
              <a:t> </a:t>
            </a:r>
            <a:r>
              <a:rPr lang="en-GB" sz="1800" dirty="0" err="1" smtClean="0">
                <a:solidFill>
                  <a:srgbClr val="FF0000"/>
                </a:solidFill>
                <a:latin typeface="Georgia"/>
              </a:rPr>
              <a:t>μ</a:t>
            </a:r>
            <a:r>
              <a:rPr lang="en-GB" sz="1800" dirty="0" smtClean="0">
                <a:solidFill>
                  <a:srgbClr val="FF0000"/>
                </a:solidFill>
              </a:rPr>
              <a:t> </a:t>
            </a:r>
            <a:r>
              <a:rPr lang="en-US" sz="1800" dirty="0" smtClean="0">
                <a:solidFill>
                  <a:srgbClr val="FF0000"/>
                </a:solidFill>
                <a:latin typeface="Tahoma"/>
                <a:cs typeface="Georgia"/>
                <a:sym typeface="Symbol"/>
              </a:rPr>
              <a:t>=0.52</a:t>
            </a:r>
            <a:r>
              <a:rPr lang="en-US" sz="1800" baseline="30000" dirty="0" smtClean="0">
                <a:solidFill>
                  <a:srgbClr val="FF0000"/>
                </a:solidFill>
                <a:latin typeface="Tahoma"/>
                <a:cs typeface="Georgia"/>
                <a:sym typeface="Symbol"/>
              </a:rPr>
              <a:t>+0.40</a:t>
            </a:r>
            <a:r>
              <a:rPr lang="en-US" sz="1800" baseline="-25000" dirty="0" smtClean="0">
                <a:solidFill>
                  <a:srgbClr val="FF0000"/>
                </a:solidFill>
                <a:latin typeface="Tahoma"/>
                <a:cs typeface="Georgia"/>
                <a:sym typeface="Symbol"/>
              </a:rPr>
              <a:t>-0.37</a:t>
            </a:r>
            <a:endParaRPr lang="en-US" sz="1800" dirty="0" smtClean="0">
              <a:solidFill>
                <a:srgbClr val="FF0000"/>
              </a:solidFill>
              <a:latin typeface="Tahoma"/>
              <a:cs typeface="Georgia"/>
              <a:sym typeface="Symbol"/>
            </a:endParaRPr>
          </a:p>
          <a:p>
            <a:endParaRPr lang="en-GB" sz="1800" dirty="0" smtClean="0">
              <a:solidFill>
                <a:srgbClr val="0000FF"/>
              </a:solidFill>
            </a:endParaRPr>
          </a:p>
          <a:p>
            <a:r>
              <a:rPr lang="en-GB" sz="1800" dirty="0" smtClean="0">
                <a:solidFill>
                  <a:srgbClr val="0000FF"/>
                </a:solidFill>
              </a:rPr>
              <a:t>H-&gt;</a:t>
            </a:r>
            <a:r>
              <a:rPr lang="en-GB" sz="1800" dirty="0" err="1" smtClean="0">
                <a:solidFill>
                  <a:srgbClr val="0000FF"/>
                </a:solidFill>
              </a:rPr>
              <a:t>tau</a:t>
            </a:r>
            <a:r>
              <a:rPr lang="en-GB" sz="1800" dirty="0" smtClean="0">
                <a:solidFill>
                  <a:srgbClr val="0000FF"/>
                </a:solidFill>
              </a:rPr>
              <a:t> </a:t>
            </a:r>
            <a:r>
              <a:rPr lang="en-GB" sz="1800" dirty="0" err="1" smtClean="0">
                <a:solidFill>
                  <a:srgbClr val="0000FF"/>
                </a:solidFill>
              </a:rPr>
              <a:t>tau</a:t>
            </a:r>
            <a:endParaRPr lang="en-GB" sz="1800" dirty="0" smtClean="0">
              <a:solidFill>
                <a:srgbClr val="0000FF"/>
              </a:solidFill>
            </a:endParaRPr>
          </a:p>
          <a:p>
            <a:r>
              <a:rPr lang="en-GB" sz="1800" dirty="0" smtClean="0">
                <a:solidFill>
                  <a:srgbClr val="0000FF"/>
                </a:solidFill>
              </a:rPr>
              <a:t>Expected: </a:t>
            </a:r>
            <a:r>
              <a:rPr lang="en-GB" sz="1800" dirty="0" smtClean="0">
                <a:solidFill>
                  <a:srgbClr val="0000FF"/>
                </a:solidFill>
              </a:rPr>
              <a:t> </a:t>
            </a:r>
            <a:r>
              <a:rPr lang="en-GB" sz="1800" dirty="0" smtClean="0">
                <a:solidFill>
                  <a:srgbClr val="FF0000"/>
                </a:solidFill>
              </a:rPr>
              <a:t>3</a:t>
            </a:r>
            <a:r>
              <a:rPr lang="en-GB" sz="1800" dirty="0" smtClean="0">
                <a:solidFill>
                  <a:srgbClr val="FF0000"/>
                </a:solidFill>
              </a:rPr>
              <a:t>.5</a:t>
            </a:r>
            <a:r>
              <a:rPr lang="en-GB" sz="1800" dirty="0" smtClean="0">
                <a:solidFill>
                  <a:srgbClr val="FF0000"/>
                </a:solidFill>
                <a:latin typeface="Georgia"/>
              </a:rPr>
              <a:t>σ</a:t>
            </a:r>
            <a:r>
              <a:rPr lang="en-GB" sz="1800" dirty="0" smtClean="0">
                <a:solidFill>
                  <a:srgbClr val="0000FF"/>
                </a:solidFill>
              </a:rPr>
              <a:t>  </a:t>
            </a:r>
            <a:endParaRPr lang="en-GB" sz="1800" dirty="0" smtClean="0">
              <a:solidFill>
                <a:srgbClr val="0000FF"/>
              </a:solidFill>
            </a:endParaRPr>
          </a:p>
          <a:p>
            <a:r>
              <a:rPr lang="en-GB" sz="1800" dirty="0" smtClean="0">
                <a:solidFill>
                  <a:srgbClr val="0000FF"/>
                </a:solidFill>
              </a:rPr>
              <a:t>Observed: </a:t>
            </a:r>
            <a:r>
              <a:rPr lang="en-GB" sz="1800" dirty="0" smtClean="0">
                <a:solidFill>
                  <a:srgbClr val="FF0000"/>
                </a:solidFill>
              </a:rPr>
              <a:t>4.5</a:t>
            </a:r>
            <a:r>
              <a:rPr lang="en-GB" sz="1800" dirty="0" smtClean="0">
                <a:solidFill>
                  <a:srgbClr val="FF0000"/>
                </a:solidFill>
                <a:latin typeface="Georgia"/>
              </a:rPr>
              <a:t>σ</a:t>
            </a:r>
            <a:endParaRPr lang="en-GB" sz="1800" dirty="0" smtClean="0">
              <a:solidFill>
                <a:srgbClr val="FF0000"/>
              </a:solidFill>
              <a:latin typeface="Georgia"/>
            </a:endParaRPr>
          </a:p>
          <a:p>
            <a:r>
              <a:rPr lang="en-GB" sz="1800" dirty="0" smtClean="0">
                <a:ea typeface="Arial" pitchFamily="-84" charset="0"/>
                <a:cs typeface="Arial" pitchFamily="-84" charset="0"/>
              </a:rPr>
              <a:t>→ </a:t>
            </a:r>
            <a:r>
              <a:rPr lang="en-GB" sz="1800" dirty="0" err="1" smtClean="0">
                <a:solidFill>
                  <a:srgbClr val="FF0000"/>
                </a:solidFill>
                <a:latin typeface="Georgia"/>
              </a:rPr>
              <a:t>μ</a:t>
            </a:r>
            <a:r>
              <a:rPr lang="en-GB" sz="1800" dirty="0" smtClean="0">
                <a:solidFill>
                  <a:srgbClr val="FF0000"/>
                </a:solidFill>
              </a:rPr>
              <a:t> </a:t>
            </a:r>
            <a:r>
              <a:rPr lang="en-US" sz="1800" dirty="0" smtClean="0">
                <a:solidFill>
                  <a:srgbClr val="FF0000"/>
                </a:solidFill>
                <a:latin typeface="Tahoma"/>
                <a:cs typeface="Georgia"/>
                <a:sym typeface="Symbol"/>
              </a:rPr>
              <a:t>= 1.42</a:t>
            </a:r>
            <a:r>
              <a:rPr lang="en-US" sz="1800" baseline="30000" dirty="0" smtClean="0">
                <a:solidFill>
                  <a:srgbClr val="FF0000"/>
                </a:solidFill>
              </a:rPr>
              <a:t>+0.44</a:t>
            </a:r>
            <a:r>
              <a:rPr lang="en-US" sz="1800" baseline="-25000" dirty="0" smtClean="0">
                <a:solidFill>
                  <a:srgbClr val="FF0000"/>
                </a:solidFill>
              </a:rPr>
              <a:t>-0.38</a:t>
            </a:r>
            <a:endParaRPr lang="en-GB" sz="1800" baseline="-25000" dirty="0" smtClean="0">
              <a:solidFill>
                <a:srgbClr val="FF0000"/>
              </a:solidFill>
            </a:endParaRPr>
          </a:p>
          <a:p>
            <a:endParaRPr lang="en-GB" sz="1800" dirty="0" smtClean="0">
              <a:solidFill>
                <a:srgbClr val="FF0000"/>
              </a:solidFill>
            </a:endParaRPr>
          </a:p>
        </p:txBody>
      </p:sp>
      <p:sp>
        <p:nvSpPr>
          <p:cNvPr id="13" name="ZoneTexte 12"/>
          <p:cNvSpPr txBox="1"/>
          <p:nvPr/>
        </p:nvSpPr>
        <p:spPr>
          <a:xfrm>
            <a:off x="3048000" y="6019800"/>
            <a:ext cx="2283798" cy="338554"/>
          </a:xfrm>
          <a:prstGeom prst="rect">
            <a:avLst/>
          </a:prstGeom>
          <a:solidFill>
            <a:schemeClr val="accent3"/>
          </a:solidFill>
        </p:spPr>
        <p:txBody>
          <a:bodyPr wrap="none" rtlCol="0">
            <a:spAutoFit/>
          </a:bodyPr>
          <a:lstStyle/>
          <a:p>
            <a:r>
              <a:rPr lang="fr-FR" sz="1600" dirty="0" smtClean="0"/>
              <a:t>ATLAS-CONF-2014-061</a:t>
            </a:r>
            <a:endParaRPr lang="en-GB" sz="1600" dirty="0"/>
          </a:p>
        </p:txBody>
      </p:sp>
      <p:sp>
        <p:nvSpPr>
          <p:cNvPr id="14" name="ZoneTexte 13"/>
          <p:cNvSpPr txBox="1"/>
          <p:nvPr/>
        </p:nvSpPr>
        <p:spPr>
          <a:xfrm>
            <a:off x="3505200" y="1143000"/>
            <a:ext cx="1665240" cy="338554"/>
          </a:xfrm>
          <a:prstGeom prst="rect">
            <a:avLst/>
          </a:prstGeom>
          <a:solidFill>
            <a:schemeClr val="accent3"/>
          </a:solidFill>
        </p:spPr>
        <p:txBody>
          <a:bodyPr wrap="none" rtlCol="0">
            <a:spAutoFit/>
          </a:bodyPr>
          <a:lstStyle/>
          <a:p>
            <a:r>
              <a:rPr lang="fr-FR" sz="1600" dirty="0" smtClean="0"/>
              <a:t>arXiv:1409.6212</a:t>
            </a:r>
            <a:endParaRPr lang="en-GB" sz="1600" dirty="0"/>
          </a:p>
        </p:txBody>
      </p:sp>
      <p:sp>
        <p:nvSpPr>
          <p:cNvPr id="15" name="ZoneTexte 14"/>
          <p:cNvSpPr txBox="1"/>
          <p:nvPr/>
        </p:nvSpPr>
        <p:spPr>
          <a:xfrm>
            <a:off x="3484236" y="1905000"/>
            <a:ext cx="1544964" cy="707886"/>
          </a:xfrm>
          <a:prstGeom prst="rect">
            <a:avLst/>
          </a:prstGeom>
          <a:solidFill>
            <a:srgbClr val="FFFF00"/>
          </a:solidFill>
        </p:spPr>
        <p:txBody>
          <a:bodyPr wrap="none" rtlCol="0">
            <a:spAutoFit/>
          </a:bodyPr>
          <a:lstStyle/>
          <a:p>
            <a:r>
              <a:rPr lang="en-GB" dirty="0" smtClean="0"/>
              <a:t>H-&gt;bb in </a:t>
            </a:r>
          </a:p>
          <a:p>
            <a:r>
              <a:rPr lang="en-GB" dirty="0" smtClean="0"/>
              <a:t>WH channel</a:t>
            </a:r>
            <a:endParaRPr lang="en-GB" dirty="0"/>
          </a:p>
        </p:txBody>
      </p:sp>
      <p:sp>
        <p:nvSpPr>
          <p:cNvPr id="16" name="ZoneTexte 15"/>
          <p:cNvSpPr txBox="1"/>
          <p:nvPr/>
        </p:nvSpPr>
        <p:spPr>
          <a:xfrm>
            <a:off x="2286000" y="1752600"/>
            <a:ext cx="779443" cy="369332"/>
          </a:xfrm>
          <a:prstGeom prst="rect">
            <a:avLst/>
          </a:prstGeom>
          <a:solidFill>
            <a:srgbClr val="FFFF00"/>
          </a:solidFill>
        </p:spPr>
        <p:txBody>
          <a:bodyPr wrap="none" rtlCol="0">
            <a:spAutoFit/>
          </a:bodyPr>
          <a:lstStyle/>
          <a:p>
            <a:r>
              <a:rPr lang="en-GB" sz="1800" dirty="0" smtClean="0">
                <a:solidFill>
                  <a:schemeClr val="tx2"/>
                </a:solidFill>
              </a:rPr>
              <a:t>H</a:t>
            </a:r>
            <a:r>
              <a:rPr lang="en-GB" sz="1800" dirty="0" smtClean="0">
                <a:solidFill>
                  <a:schemeClr val="tx2"/>
                </a:solidFill>
                <a:ea typeface="Arial" pitchFamily="-84" charset="0"/>
                <a:cs typeface="Arial" pitchFamily="-84" charset="0"/>
              </a:rPr>
              <a:t>→</a:t>
            </a:r>
            <a:r>
              <a:rPr lang="en-GB" sz="1800" dirty="0" smtClean="0">
                <a:solidFill>
                  <a:schemeClr val="tx2"/>
                </a:solidFill>
                <a:latin typeface="Georgia"/>
                <a:ea typeface="Arial" pitchFamily="-84" charset="0"/>
                <a:cs typeface="Arial" pitchFamily="-84" charset="0"/>
              </a:rPr>
              <a:t>ττ</a:t>
            </a:r>
            <a:endParaRPr lang="en-GB" sz="1800" dirty="0" smtClean="0">
              <a:solidFill>
                <a:schemeClr val="tx2"/>
              </a:solidFill>
              <a:latin typeface="Georgia"/>
            </a:endParaRPr>
          </a:p>
          <a:p>
            <a:endParaRPr lang="en-GB" sz="1800" dirty="0">
              <a:solidFill>
                <a:schemeClr val="tx2"/>
              </a:solidFill>
            </a:endParaRPr>
          </a:p>
        </p:txBody>
      </p:sp>
      <p:sp>
        <p:nvSpPr>
          <p:cNvPr id="17" name="ZoneTexte 16"/>
          <p:cNvSpPr txBox="1"/>
          <p:nvPr/>
        </p:nvSpPr>
        <p:spPr>
          <a:xfrm>
            <a:off x="5638800" y="2057400"/>
            <a:ext cx="829937" cy="369332"/>
          </a:xfrm>
          <a:prstGeom prst="rect">
            <a:avLst/>
          </a:prstGeom>
          <a:solidFill>
            <a:srgbClr val="FFFF00"/>
          </a:solidFill>
        </p:spPr>
        <p:txBody>
          <a:bodyPr wrap="none" rtlCol="0">
            <a:spAutoFit/>
          </a:bodyPr>
          <a:lstStyle/>
          <a:p>
            <a:r>
              <a:rPr lang="en-GB" sz="1800" dirty="0" err="1" smtClean="0">
                <a:solidFill>
                  <a:schemeClr val="tx2"/>
                </a:solidFill>
              </a:rPr>
              <a:t>H</a:t>
            </a:r>
            <a:r>
              <a:rPr lang="en-GB" sz="1800" dirty="0" err="1" smtClean="0">
                <a:solidFill>
                  <a:schemeClr val="tx2"/>
                </a:solidFill>
                <a:ea typeface="Arial" pitchFamily="-84" charset="0"/>
                <a:cs typeface="Arial" pitchFamily="-84" charset="0"/>
              </a:rPr>
              <a:t>→</a:t>
            </a:r>
            <a:r>
              <a:rPr lang="en-GB" sz="1800" dirty="0" err="1" smtClean="0">
                <a:solidFill>
                  <a:schemeClr val="tx2"/>
                </a:solidFill>
                <a:latin typeface="Georgia"/>
                <a:ea typeface="Arial" pitchFamily="-84" charset="0"/>
                <a:cs typeface="Arial" pitchFamily="-84" charset="0"/>
              </a:rPr>
              <a:t>bb</a:t>
            </a:r>
            <a:endParaRPr lang="en-GB" sz="1800" dirty="0" smtClean="0">
              <a:solidFill>
                <a:schemeClr val="tx2"/>
              </a:solidFill>
              <a:latin typeface="Georgia"/>
            </a:endParaRPr>
          </a:p>
          <a:p>
            <a:endParaRPr lang="en-GB" sz="1800" dirty="0">
              <a:solidFill>
                <a:schemeClr val="tx2"/>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142875"/>
            <a:ext cx="7239000" cy="904875"/>
          </a:xfrm>
        </p:spPr>
        <p:txBody>
          <a:bodyPr/>
          <a:lstStyle/>
          <a:p>
            <a:r>
              <a:rPr lang="en-GB" dirty="0" smtClean="0"/>
              <a:t>Higgs </a:t>
            </a:r>
            <a:r>
              <a:rPr lang="en-GB" dirty="0" smtClean="0">
                <a:ea typeface="Arial" pitchFamily="-84" charset="0"/>
                <a:cs typeface="Arial" pitchFamily="-84" charset="0"/>
              </a:rPr>
              <a:t>→</a:t>
            </a:r>
            <a:r>
              <a:rPr lang="en-GB" dirty="0" smtClean="0"/>
              <a:t> </a:t>
            </a:r>
            <a:r>
              <a:rPr lang="en-GB" dirty="0" err="1" smtClean="0"/>
              <a:t>μμ</a:t>
            </a:r>
            <a:r>
              <a:rPr lang="en-GB" dirty="0" smtClean="0"/>
              <a:t> (</a:t>
            </a:r>
            <a:r>
              <a:rPr lang="en-GB" dirty="0" err="1" smtClean="0"/>
              <a:t>ee</a:t>
            </a:r>
            <a:r>
              <a:rPr lang="en-GB" dirty="0" smtClean="0"/>
              <a:t>)</a:t>
            </a:r>
            <a:endParaRPr lang="en-GB" dirty="0"/>
          </a:p>
        </p:txBody>
      </p:sp>
      <p:pic>
        <p:nvPicPr>
          <p:cNvPr id="5" name="Image 4" descr="Screen Shot 2014-02-08 at 5.31.19 AM.png"/>
          <p:cNvPicPr>
            <a:picLocks noChangeAspect="1"/>
          </p:cNvPicPr>
          <p:nvPr/>
        </p:nvPicPr>
        <p:blipFill>
          <a:blip r:embed="rId2"/>
          <a:stretch>
            <a:fillRect/>
          </a:stretch>
        </p:blipFill>
        <p:spPr>
          <a:xfrm>
            <a:off x="5943600" y="763037"/>
            <a:ext cx="3048000" cy="6075266"/>
          </a:xfrm>
          <a:prstGeom prst="rect">
            <a:avLst/>
          </a:prstGeom>
        </p:spPr>
      </p:pic>
      <p:sp>
        <p:nvSpPr>
          <p:cNvPr id="6" name="ZoneTexte 5"/>
          <p:cNvSpPr txBox="1"/>
          <p:nvPr/>
        </p:nvSpPr>
        <p:spPr>
          <a:xfrm>
            <a:off x="0" y="795278"/>
            <a:ext cx="5937317" cy="2862322"/>
          </a:xfrm>
          <a:prstGeom prst="rect">
            <a:avLst/>
          </a:prstGeom>
          <a:solidFill>
            <a:schemeClr val="accent3"/>
          </a:solidFill>
        </p:spPr>
        <p:txBody>
          <a:bodyPr wrap="none" rtlCol="0">
            <a:spAutoFit/>
          </a:bodyPr>
          <a:lstStyle/>
          <a:p>
            <a:r>
              <a:rPr lang="fr-FR" dirty="0" err="1" smtClean="0">
                <a:solidFill>
                  <a:srgbClr val="0000FF"/>
                </a:solidFill>
                <a:latin typeface="Wingdings"/>
                <a:ea typeface="Wingdings"/>
                <a:cs typeface="Wingdings"/>
              </a:rPr>
              <a:t></a:t>
            </a:r>
            <a:r>
              <a:rPr lang="en-GB" dirty="0" smtClean="0">
                <a:solidFill>
                  <a:srgbClr val="0000FF"/>
                </a:solidFill>
              </a:rPr>
              <a:t>Observing H(</a:t>
            </a:r>
            <a:r>
              <a:rPr lang="en-GB" dirty="0" smtClean="0">
                <a:solidFill>
                  <a:srgbClr val="0000FF"/>
                </a:solidFill>
                <a:latin typeface="Georgia"/>
              </a:rPr>
              <a:t>μμ</a:t>
            </a:r>
            <a:r>
              <a:rPr lang="en-GB" dirty="0" smtClean="0">
                <a:solidFill>
                  <a:srgbClr val="0000FF"/>
                </a:solidFill>
              </a:rPr>
              <a:t>) decay may be the only way to</a:t>
            </a:r>
          </a:p>
          <a:p>
            <a:r>
              <a:rPr lang="en-GB" dirty="0" smtClean="0">
                <a:solidFill>
                  <a:srgbClr val="0000FF"/>
                </a:solidFill>
              </a:rPr>
              <a:t>  show the non-</a:t>
            </a:r>
            <a:r>
              <a:rPr lang="en-GB" dirty="0" err="1" smtClean="0">
                <a:solidFill>
                  <a:srgbClr val="0000FF"/>
                </a:solidFill>
              </a:rPr>
              <a:t>flavor</a:t>
            </a:r>
            <a:r>
              <a:rPr lang="en-GB" dirty="0" smtClean="0">
                <a:solidFill>
                  <a:srgbClr val="0000FF"/>
                </a:solidFill>
              </a:rPr>
              <a:t> universal couplings</a:t>
            </a:r>
          </a:p>
          <a:p>
            <a:r>
              <a:rPr lang="en-GB" dirty="0" smtClean="0">
                <a:solidFill>
                  <a:srgbClr val="0000FF"/>
                </a:solidFill>
              </a:rPr>
              <a:t>      </a:t>
            </a:r>
            <a:r>
              <a:rPr lang="en-GB" dirty="0" smtClean="0">
                <a:solidFill>
                  <a:srgbClr val="FF0000"/>
                </a:solidFill>
              </a:rPr>
              <a:t>The coupling to charm will be hard to probe</a:t>
            </a:r>
          </a:p>
          <a:p>
            <a:r>
              <a:rPr lang="en-GB" dirty="0" err="1" smtClean="0">
                <a:solidFill>
                  <a:srgbClr val="0000FF"/>
                </a:solidFill>
                <a:latin typeface="Wingdings"/>
                <a:ea typeface="Wingdings"/>
                <a:cs typeface="Wingdings"/>
              </a:rPr>
              <a:t></a:t>
            </a:r>
            <a:r>
              <a:rPr lang="en-GB" dirty="0" err="1" smtClean="0">
                <a:solidFill>
                  <a:srgbClr val="0000FF"/>
                </a:solidFill>
              </a:rPr>
              <a:t>Requires</a:t>
            </a:r>
            <a:r>
              <a:rPr lang="en-GB" dirty="0" smtClean="0">
                <a:solidFill>
                  <a:srgbClr val="0000FF"/>
                </a:solidFill>
              </a:rPr>
              <a:t> very large statistics for an observation: a</a:t>
            </a:r>
          </a:p>
          <a:p>
            <a:r>
              <a:rPr lang="en-GB" dirty="0" smtClean="0">
                <a:solidFill>
                  <a:srgbClr val="0000FF"/>
                </a:solidFill>
              </a:rPr>
              <a:t>  strong case for the High Luminosity-LHC: HE-LHC</a:t>
            </a:r>
          </a:p>
          <a:p>
            <a:r>
              <a:rPr lang="en-GB" dirty="0" err="1" smtClean="0">
                <a:solidFill>
                  <a:srgbClr val="0000FF"/>
                </a:solidFill>
                <a:latin typeface="Wingdings"/>
                <a:ea typeface="Wingdings"/>
                <a:cs typeface="Wingdings"/>
              </a:rPr>
              <a:t></a:t>
            </a:r>
            <a:r>
              <a:rPr lang="en-GB" dirty="0" err="1" smtClean="0">
                <a:solidFill>
                  <a:srgbClr val="0000FF"/>
                </a:solidFill>
              </a:rPr>
              <a:t>First</a:t>
            </a:r>
            <a:r>
              <a:rPr lang="en-GB" dirty="0" smtClean="0">
                <a:solidFill>
                  <a:srgbClr val="0000FF"/>
                </a:solidFill>
              </a:rPr>
              <a:t> searches have been already done</a:t>
            </a:r>
          </a:p>
          <a:p>
            <a:r>
              <a:rPr lang="en-GB" dirty="0" smtClean="0">
                <a:solidFill>
                  <a:srgbClr val="0000FF"/>
                </a:solidFill>
              </a:rPr>
              <a:t>   ATLAS:</a:t>
            </a:r>
            <a:r>
              <a:rPr lang="en-GB" dirty="0" smtClean="0"/>
              <a:t> </a:t>
            </a:r>
            <a:r>
              <a:rPr lang="en-GB" dirty="0" err="1" smtClean="0">
                <a:solidFill>
                  <a:srgbClr val="FF0000"/>
                </a:solidFill>
                <a:latin typeface="Symbol" charset="2"/>
                <a:cs typeface="Symbol" charset="2"/>
              </a:rPr>
              <a:t>m</a:t>
            </a:r>
            <a:r>
              <a:rPr lang="en-GB" dirty="0" smtClean="0">
                <a:solidFill>
                  <a:srgbClr val="FF0000"/>
                </a:solidFill>
                <a:latin typeface="Georgia"/>
                <a:cs typeface="Georgia"/>
              </a:rPr>
              <a:t> </a:t>
            </a:r>
            <a:r>
              <a:rPr lang="en-GB" dirty="0" smtClean="0">
                <a:solidFill>
                  <a:srgbClr val="FF0000"/>
                </a:solidFill>
                <a:latin typeface="Tahoma"/>
                <a:cs typeface="Georgia"/>
              </a:rPr>
              <a:t>&lt; 7.0 </a:t>
            </a:r>
            <a:r>
              <a:rPr lang="en-GB" dirty="0" smtClean="0">
                <a:solidFill>
                  <a:srgbClr val="FF0000"/>
                </a:solidFill>
                <a:latin typeface="Tahoma"/>
                <a:cs typeface="Georgia"/>
                <a:sym typeface="Symbol"/>
              </a:rPr>
              <a:t>(7.2 expected) @ 95% CL</a:t>
            </a:r>
          </a:p>
          <a:p>
            <a:r>
              <a:rPr lang="en-GB" dirty="0" smtClean="0">
                <a:solidFill>
                  <a:srgbClr val="0000FF"/>
                </a:solidFill>
                <a:latin typeface="Tahoma"/>
                <a:cs typeface="Georgia"/>
                <a:sym typeface="Symbol"/>
              </a:rPr>
              <a:t>   CMS:</a:t>
            </a:r>
            <a:r>
              <a:rPr lang="en-GB" dirty="0" smtClean="0">
                <a:solidFill>
                  <a:srgbClr val="FF0000"/>
                </a:solidFill>
                <a:latin typeface="Tahoma"/>
                <a:cs typeface="Georgia"/>
                <a:sym typeface="Symbol"/>
              </a:rPr>
              <a:t>   </a:t>
            </a:r>
            <a:r>
              <a:rPr lang="en-GB" dirty="0" err="1" smtClean="0">
                <a:solidFill>
                  <a:srgbClr val="FF0000"/>
                </a:solidFill>
                <a:latin typeface="Symbol" charset="2"/>
                <a:cs typeface="Symbol" charset="2"/>
              </a:rPr>
              <a:t>m</a:t>
            </a:r>
            <a:r>
              <a:rPr lang="en-GB" dirty="0" smtClean="0">
                <a:solidFill>
                  <a:srgbClr val="FF0000"/>
                </a:solidFill>
                <a:latin typeface="Georgia"/>
                <a:cs typeface="Georgia"/>
              </a:rPr>
              <a:t> </a:t>
            </a:r>
            <a:r>
              <a:rPr lang="en-GB" dirty="0" smtClean="0">
                <a:solidFill>
                  <a:srgbClr val="FF0000"/>
                </a:solidFill>
                <a:latin typeface="Tahoma"/>
                <a:cs typeface="Georgia"/>
              </a:rPr>
              <a:t>&lt; 7.4 </a:t>
            </a:r>
            <a:r>
              <a:rPr lang="en-GB" dirty="0" smtClean="0">
                <a:solidFill>
                  <a:srgbClr val="FF0000"/>
                </a:solidFill>
                <a:latin typeface="Tahoma"/>
                <a:cs typeface="Georgia"/>
                <a:sym typeface="Symbol"/>
              </a:rPr>
              <a:t>(5.1 expected)  @ 95% CL</a:t>
            </a:r>
          </a:p>
          <a:p>
            <a:r>
              <a:rPr lang="en-GB" dirty="0" smtClean="0">
                <a:solidFill>
                  <a:srgbClr val="FF0000"/>
                </a:solidFill>
                <a:latin typeface="Tahoma"/>
                <a:cs typeface="Georgia"/>
                <a:sym typeface="Symbol"/>
              </a:rPr>
              <a:t>             </a:t>
            </a:r>
            <a:r>
              <a:rPr lang="en-GB" dirty="0" err="1" smtClean="0">
                <a:solidFill>
                  <a:srgbClr val="FF0000"/>
                </a:solidFill>
                <a:latin typeface="Tahoma"/>
                <a:cs typeface="Georgia"/>
                <a:sym typeface="Symbol"/>
              </a:rPr>
              <a:t>BR(H</a:t>
            </a:r>
            <a:r>
              <a:rPr lang="en-GB" dirty="0" err="1" smtClean="0">
                <a:solidFill>
                  <a:srgbClr val="FF0000"/>
                </a:solidFill>
                <a:ea typeface="Arial" pitchFamily="-84" charset="0"/>
                <a:cs typeface="Arial" pitchFamily="-84" charset="0"/>
              </a:rPr>
              <a:t>→ee</a:t>
            </a:r>
            <a:r>
              <a:rPr lang="en-GB" dirty="0" smtClean="0">
                <a:solidFill>
                  <a:srgbClr val="FF0000"/>
                </a:solidFill>
                <a:ea typeface="Arial" pitchFamily="-84" charset="0"/>
                <a:cs typeface="Arial" pitchFamily="-84" charset="0"/>
              </a:rPr>
              <a:t>) &lt; 1.7x10</a:t>
            </a:r>
            <a:r>
              <a:rPr lang="en-GB" baseline="30000" dirty="0" smtClean="0">
                <a:solidFill>
                  <a:srgbClr val="FF0000"/>
                </a:solidFill>
                <a:ea typeface="Arial" pitchFamily="-84" charset="0"/>
                <a:cs typeface="Arial" pitchFamily="-84" charset="0"/>
              </a:rPr>
              <a:t>-3</a:t>
            </a:r>
            <a:r>
              <a:rPr lang="en-GB" dirty="0" smtClean="0">
                <a:solidFill>
                  <a:srgbClr val="FF0000"/>
                </a:solidFill>
                <a:ea typeface="Arial" pitchFamily="-84" charset="0"/>
                <a:cs typeface="Arial" pitchFamily="-84" charset="0"/>
              </a:rPr>
              <a:t>   @ 95% CL</a:t>
            </a:r>
            <a:endParaRPr lang="en-GB" dirty="0" smtClean="0">
              <a:solidFill>
                <a:srgbClr val="FF0000"/>
              </a:solidFill>
            </a:endParaRPr>
          </a:p>
          <a:p>
            <a:endParaRPr lang="en-GB" dirty="0"/>
          </a:p>
        </p:txBody>
      </p:sp>
      <p:pic>
        <p:nvPicPr>
          <p:cNvPr id="9" name="Image 8" descr="Screen Shot 2014-09-09 at 3.49.56 PM.png"/>
          <p:cNvPicPr>
            <a:picLocks noChangeAspect="1"/>
          </p:cNvPicPr>
          <p:nvPr/>
        </p:nvPicPr>
        <p:blipFill>
          <a:blip r:embed="rId3"/>
          <a:stretch>
            <a:fillRect/>
          </a:stretch>
        </p:blipFill>
        <p:spPr>
          <a:xfrm>
            <a:off x="152400" y="3657373"/>
            <a:ext cx="4459788" cy="3200627"/>
          </a:xfrm>
          <a:prstGeom prst="rect">
            <a:avLst/>
          </a:prstGeom>
        </p:spPr>
      </p:pic>
      <p:sp>
        <p:nvSpPr>
          <p:cNvPr id="10" name="ZoneTexte 9"/>
          <p:cNvSpPr txBox="1"/>
          <p:nvPr/>
        </p:nvSpPr>
        <p:spPr>
          <a:xfrm>
            <a:off x="3871055" y="3581400"/>
            <a:ext cx="2148745" cy="584776"/>
          </a:xfrm>
          <a:prstGeom prst="rect">
            <a:avLst/>
          </a:prstGeom>
          <a:solidFill>
            <a:schemeClr val="accent3"/>
          </a:solidFill>
        </p:spPr>
        <p:txBody>
          <a:bodyPr wrap="none" rtlCol="0">
            <a:spAutoFit/>
          </a:bodyPr>
          <a:lstStyle/>
          <a:p>
            <a:r>
              <a:rPr lang="en-GB" sz="1600" dirty="0" smtClean="0"/>
              <a:t>CMS-PAS-HIG-13-007</a:t>
            </a:r>
          </a:p>
          <a:p>
            <a:r>
              <a:rPr lang="en-GB" sz="1600" dirty="0" smtClean="0"/>
              <a:t>  arXiv:1406.7663</a:t>
            </a:r>
            <a:endParaRPr lang="en-GB" sz="16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re 1"/>
          <p:cNvSpPr>
            <a:spLocks noGrp="1"/>
          </p:cNvSpPr>
          <p:nvPr>
            <p:ph type="title"/>
          </p:nvPr>
        </p:nvSpPr>
        <p:spPr>
          <a:xfrm>
            <a:off x="228600" y="-142875"/>
            <a:ext cx="8763000" cy="904875"/>
          </a:xfrm>
        </p:spPr>
        <p:txBody>
          <a:bodyPr/>
          <a:lstStyle/>
          <a:p>
            <a:r>
              <a:rPr lang="en-GB" dirty="0" smtClean="0"/>
              <a:t>High Mass Search:  Higgs </a:t>
            </a:r>
            <a:r>
              <a:rPr lang="en-GB" dirty="0" smtClean="0">
                <a:ea typeface="Arial" pitchFamily="-84" charset="0"/>
                <a:cs typeface="Arial" pitchFamily="-84" charset="0"/>
              </a:rPr>
              <a:t>→</a:t>
            </a:r>
            <a:r>
              <a:rPr lang="en-GB" dirty="0" smtClean="0"/>
              <a:t> </a:t>
            </a:r>
            <a:r>
              <a:rPr lang="en-GB" dirty="0" err="1" smtClean="0">
                <a:latin typeface="Georgia"/>
              </a:rPr>
              <a:t>γγ</a:t>
            </a:r>
            <a:endParaRPr lang="en-GB" dirty="0">
              <a:latin typeface="Georgia"/>
            </a:endParaRPr>
          </a:p>
        </p:txBody>
      </p:sp>
      <p:sp>
        <p:nvSpPr>
          <p:cNvPr id="5" name="ZoneTexte 4"/>
          <p:cNvSpPr txBox="1"/>
          <p:nvPr/>
        </p:nvSpPr>
        <p:spPr>
          <a:xfrm>
            <a:off x="491875" y="1828800"/>
            <a:ext cx="3699125" cy="707886"/>
          </a:xfrm>
          <a:prstGeom prst="rect">
            <a:avLst/>
          </a:prstGeom>
          <a:solidFill>
            <a:srgbClr val="FFFF00"/>
          </a:solidFill>
          <a:ln>
            <a:solidFill>
              <a:srgbClr val="FFFF00"/>
            </a:solidFill>
          </a:ln>
        </p:spPr>
        <p:txBody>
          <a:bodyPr wrap="none" rtlCol="0">
            <a:spAutoFit/>
          </a:bodyPr>
          <a:lstStyle/>
          <a:p>
            <a:r>
              <a:rPr lang="en-GB" dirty="0" smtClean="0"/>
              <a:t>No (additional) excess found in </a:t>
            </a:r>
          </a:p>
          <a:p>
            <a:r>
              <a:rPr lang="en-GB" dirty="0" smtClean="0"/>
              <a:t>the region from 65 to 600 </a:t>
            </a:r>
            <a:r>
              <a:rPr lang="en-GB" dirty="0" err="1" smtClean="0"/>
              <a:t>GeV</a:t>
            </a:r>
            <a:endParaRPr lang="en-GB" dirty="0"/>
          </a:p>
        </p:txBody>
      </p:sp>
      <p:sp>
        <p:nvSpPr>
          <p:cNvPr id="9" name="ZoneTexte 8"/>
          <p:cNvSpPr txBox="1"/>
          <p:nvPr/>
        </p:nvSpPr>
        <p:spPr>
          <a:xfrm>
            <a:off x="178589" y="1109246"/>
            <a:ext cx="1650211" cy="338554"/>
          </a:xfrm>
          <a:prstGeom prst="rect">
            <a:avLst/>
          </a:prstGeom>
          <a:solidFill>
            <a:schemeClr val="accent3"/>
          </a:solidFill>
        </p:spPr>
        <p:txBody>
          <a:bodyPr wrap="none" rtlCol="0">
            <a:spAutoFit/>
          </a:bodyPr>
          <a:lstStyle/>
          <a:p>
            <a:r>
              <a:rPr lang="en-GB" sz="1600" dirty="0" smtClean="0"/>
              <a:t>arXiv:1407.6583</a:t>
            </a:r>
            <a:endParaRPr lang="en-GB" sz="1600" dirty="0"/>
          </a:p>
        </p:txBody>
      </p:sp>
      <p:pic>
        <p:nvPicPr>
          <p:cNvPr id="10" name="Image 9" descr="Screen Shot 2014-09-09 at 3.03.12 PM.png"/>
          <p:cNvPicPr>
            <a:picLocks noChangeAspect="1"/>
          </p:cNvPicPr>
          <p:nvPr/>
        </p:nvPicPr>
        <p:blipFill>
          <a:blip r:embed="rId2"/>
          <a:stretch>
            <a:fillRect/>
          </a:stretch>
        </p:blipFill>
        <p:spPr>
          <a:xfrm>
            <a:off x="457200" y="3515078"/>
            <a:ext cx="7848600" cy="3342922"/>
          </a:xfrm>
          <a:prstGeom prst="rect">
            <a:avLst/>
          </a:prstGeom>
        </p:spPr>
      </p:pic>
      <p:pic>
        <p:nvPicPr>
          <p:cNvPr id="11" name="Image 10" descr="Screen Shot 2014-09-09 at 3.05.26 PM.png"/>
          <p:cNvPicPr>
            <a:picLocks noChangeAspect="1"/>
          </p:cNvPicPr>
          <p:nvPr/>
        </p:nvPicPr>
        <p:blipFill>
          <a:blip r:embed="rId3"/>
          <a:stretch>
            <a:fillRect/>
          </a:stretch>
        </p:blipFill>
        <p:spPr>
          <a:xfrm>
            <a:off x="4724400" y="914400"/>
            <a:ext cx="3907290" cy="2844939"/>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0" y="-228600"/>
            <a:ext cx="9089280" cy="1090195"/>
          </a:xfrm>
          <a:ln/>
        </p:spPr>
        <p:txBody>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pPr>
            <a:r>
              <a:rPr lang="en-GB" dirty="0" smtClean="0"/>
              <a:t>High Mass Search: Higgs </a:t>
            </a:r>
            <a:r>
              <a:rPr lang="en-GB" dirty="0" smtClean="0">
                <a:ea typeface="Arial" pitchFamily="-84" charset="0"/>
                <a:cs typeface="Arial" pitchFamily="-84" charset="0"/>
              </a:rPr>
              <a:t>→</a:t>
            </a:r>
            <a:r>
              <a:rPr lang="en-GB" dirty="0" smtClean="0"/>
              <a:t> ZZ,WW</a:t>
            </a:r>
            <a:endParaRPr lang="en-GB" dirty="0"/>
          </a:p>
        </p:txBody>
      </p:sp>
      <p:sp>
        <p:nvSpPr>
          <p:cNvPr id="17" name="ZoneTexte 16"/>
          <p:cNvSpPr txBox="1"/>
          <p:nvPr/>
        </p:nvSpPr>
        <p:spPr>
          <a:xfrm>
            <a:off x="128074" y="1066800"/>
            <a:ext cx="2615126" cy="6555642"/>
          </a:xfrm>
          <a:prstGeom prst="rect">
            <a:avLst/>
          </a:prstGeom>
          <a:solidFill>
            <a:schemeClr val="accent3"/>
          </a:solidFill>
        </p:spPr>
        <p:txBody>
          <a:bodyPr wrap="square" rtlCol="0">
            <a:spAutoFit/>
          </a:bodyPr>
          <a:lstStyle/>
          <a:p>
            <a:r>
              <a:rPr lang="en-GB" dirty="0" smtClean="0">
                <a:solidFill>
                  <a:srgbClr val="0000FF"/>
                </a:solidFill>
              </a:rPr>
              <a:t>High mass Higgs searches with SM channels WW, ZZ updated with 2012</a:t>
            </a:r>
          </a:p>
          <a:p>
            <a:r>
              <a:rPr lang="en-GB" dirty="0" smtClean="0">
                <a:solidFill>
                  <a:srgbClr val="0000FF"/>
                </a:solidFill>
              </a:rPr>
              <a:t>statistics</a:t>
            </a:r>
          </a:p>
          <a:p>
            <a:endParaRPr lang="en-GB" dirty="0" smtClean="0">
              <a:solidFill>
                <a:srgbClr val="0000FF"/>
              </a:solidFill>
            </a:endParaRPr>
          </a:p>
          <a:p>
            <a:r>
              <a:rPr lang="en-GB" dirty="0" smtClean="0">
                <a:solidFill>
                  <a:srgbClr val="FF0000"/>
                </a:solidFill>
              </a:rPr>
              <a:t>Sensitivity reaches now up to ~ 1 </a:t>
            </a:r>
            <a:r>
              <a:rPr lang="en-GB" dirty="0" err="1" smtClean="0">
                <a:solidFill>
                  <a:srgbClr val="FF0000"/>
                </a:solidFill>
              </a:rPr>
              <a:t>TeV</a:t>
            </a:r>
            <a:endParaRPr lang="en-GB" dirty="0" smtClean="0">
              <a:solidFill>
                <a:srgbClr val="FF0000"/>
              </a:solidFill>
            </a:endParaRPr>
          </a:p>
          <a:p>
            <a:endParaRPr lang="en-GB" dirty="0" smtClean="0">
              <a:solidFill>
                <a:srgbClr val="0000FF"/>
              </a:solidFill>
            </a:endParaRPr>
          </a:p>
          <a:p>
            <a:r>
              <a:rPr lang="en-GB" dirty="0" smtClean="0">
                <a:solidFill>
                  <a:srgbClr val="0000FF"/>
                </a:solidFill>
              </a:rPr>
              <a:t>Interpretation of the data in </a:t>
            </a:r>
            <a:r>
              <a:rPr lang="en-GB" dirty="0" err="1" smtClean="0">
                <a:solidFill>
                  <a:srgbClr val="0000FF"/>
                </a:solidFill>
              </a:rPr>
              <a:t>eg</a:t>
            </a:r>
            <a:r>
              <a:rPr lang="en-GB" dirty="0" smtClean="0">
                <a:solidFill>
                  <a:srgbClr val="0000FF"/>
                </a:solidFill>
              </a:rPr>
              <a:t> EW-singlet models; Benchmark models proposed by the LHC XS WG</a:t>
            </a:r>
          </a:p>
          <a:p>
            <a:endParaRPr lang="en-GB" dirty="0" smtClean="0">
              <a:solidFill>
                <a:srgbClr val="0000FF"/>
              </a:solidFill>
            </a:endParaRPr>
          </a:p>
          <a:p>
            <a:r>
              <a:rPr lang="en-GB" dirty="0" smtClean="0">
                <a:solidFill>
                  <a:srgbClr val="0000FF"/>
                </a:solidFill>
              </a:rPr>
              <a:t>     </a:t>
            </a:r>
            <a:r>
              <a:rPr lang="en-GB" dirty="0" smtClean="0"/>
              <a:t> </a:t>
            </a:r>
            <a:r>
              <a:rPr lang="en-GB" sz="1600" dirty="0" smtClean="0"/>
              <a:t>CMS-PAS-13-008</a:t>
            </a:r>
          </a:p>
          <a:p>
            <a:r>
              <a:rPr lang="en-GB" sz="1600" dirty="0" smtClean="0"/>
              <a:t>        CMS-PAS-13-014</a:t>
            </a:r>
          </a:p>
          <a:p>
            <a:r>
              <a:rPr lang="en-GB" sz="1600" dirty="0" smtClean="0"/>
              <a:t>        CMS-PAS-12-024</a:t>
            </a:r>
          </a:p>
          <a:p>
            <a:r>
              <a:rPr lang="en-GB" sz="1600" dirty="0" smtClean="0"/>
              <a:t>ATLAS-CONF-2013-067</a:t>
            </a:r>
          </a:p>
          <a:p>
            <a:endParaRPr lang="en-GB" sz="1600" dirty="0" smtClean="0"/>
          </a:p>
          <a:p>
            <a:r>
              <a:rPr lang="en-GB" sz="1600" dirty="0" smtClean="0"/>
              <a:t>   </a:t>
            </a:r>
          </a:p>
          <a:p>
            <a:endParaRPr lang="en-GB" dirty="0" smtClean="0"/>
          </a:p>
          <a:p>
            <a:endParaRPr lang="en-GB" dirty="0" smtClean="0"/>
          </a:p>
        </p:txBody>
      </p:sp>
      <p:sp>
        <p:nvSpPr>
          <p:cNvPr id="13" name="Rectangle 12"/>
          <p:cNvSpPr/>
          <p:nvPr/>
        </p:nvSpPr>
        <p:spPr bwMode="auto">
          <a:xfrm>
            <a:off x="2743200" y="762000"/>
            <a:ext cx="6400800" cy="63246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pic>
        <p:nvPicPr>
          <p:cNvPr id="23" name="Image 22" descr="Screen Shot 2013-06-21 at 11.35.19 PM.png"/>
          <p:cNvPicPr>
            <a:picLocks noChangeAspect="1"/>
          </p:cNvPicPr>
          <p:nvPr/>
        </p:nvPicPr>
        <p:blipFill>
          <a:blip r:embed="rId2"/>
          <a:stretch>
            <a:fillRect/>
          </a:stretch>
        </p:blipFill>
        <p:spPr>
          <a:xfrm>
            <a:off x="5973792" y="3886199"/>
            <a:ext cx="3170208" cy="3027406"/>
          </a:xfrm>
          <a:prstGeom prst="rect">
            <a:avLst/>
          </a:prstGeom>
        </p:spPr>
      </p:pic>
      <p:sp>
        <p:nvSpPr>
          <p:cNvPr id="27" name="ZoneTexte 26"/>
          <p:cNvSpPr txBox="1"/>
          <p:nvPr/>
        </p:nvSpPr>
        <p:spPr>
          <a:xfrm>
            <a:off x="6533932" y="5238690"/>
            <a:ext cx="1467068" cy="400110"/>
          </a:xfrm>
          <a:prstGeom prst="rect">
            <a:avLst/>
          </a:prstGeom>
          <a:solidFill>
            <a:srgbClr val="FFFF00"/>
          </a:solidFill>
        </p:spPr>
        <p:txBody>
          <a:bodyPr wrap="none" rtlCol="0">
            <a:spAutoFit/>
          </a:bodyPr>
          <a:lstStyle/>
          <a:p>
            <a:r>
              <a:rPr lang="en-GB" kern="0" dirty="0" err="1" smtClean="0">
                <a:solidFill>
                  <a:schemeClr val="accent4"/>
                </a:solidFill>
                <a:latin typeface="Arial"/>
                <a:ea typeface="Arial" pitchFamily="-84" charset="0"/>
                <a:cs typeface="Arial" pitchFamily="-84" charset="0"/>
              </a:rPr>
              <a:t>WW→l</a:t>
            </a:r>
            <a:r>
              <a:rPr lang="en-GB" kern="0" dirty="0" err="1" smtClean="0">
                <a:solidFill>
                  <a:schemeClr val="accent4"/>
                </a:solidFill>
                <a:latin typeface="Georgia"/>
                <a:ea typeface="Arial" pitchFamily="-84" charset="0"/>
                <a:cs typeface="Arial" pitchFamily="-84" charset="0"/>
              </a:rPr>
              <a:t>ν</a:t>
            </a:r>
            <a:r>
              <a:rPr lang="en-GB" kern="0" dirty="0" smtClean="0">
                <a:solidFill>
                  <a:schemeClr val="accent4"/>
                </a:solidFill>
                <a:latin typeface="Georgia"/>
                <a:ea typeface="Arial" pitchFamily="-84" charset="0"/>
                <a:cs typeface="Arial" pitchFamily="-84" charset="0"/>
              </a:rPr>
              <a:t> </a:t>
            </a:r>
            <a:r>
              <a:rPr lang="en-GB" kern="0" dirty="0" smtClean="0">
                <a:solidFill>
                  <a:schemeClr val="accent4"/>
                </a:solidFill>
                <a:latin typeface="Tahoma"/>
                <a:ea typeface="Arial" pitchFamily="-84" charset="0"/>
                <a:cs typeface="Arial" pitchFamily="-84" charset="0"/>
              </a:rPr>
              <a:t>jet</a:t>
            </a:r>
            <a:endParaRPr lang="en-GB" dirty="0">
              <a:solidFill>
                <a:schemeClr val="accent4"/>
              </a:solidFill>
              <a:latin typeface="Tahoma"/>
            </a:endParaRPr>
          </a:p>
        </p:txBody>
      </p:sp>
      <p:pic>
        <p:nvPicPr>
          <p:cNvPr id="14" name="Espace réservé du contenu 3" descr="Screen Shot 2013-08-02 at 8.54.07 PM.png"/>
          <p:cNvPicPr>
            <a:picLocks noGrp="1" noChangeAspect="1"/>
          </p:cNvPicPr>
          <p:nvPr>
            <p:ph idx="1"/>
          </p:nvPr>
        </p:nvPicPr>
        <p:blipFill>
          <a:blip r:embed="rId3"/>
          <a:stretch>
            <a:fillRect/>
          </a:stretch>
        </p:blipFill>
        <p:spPr>
          <a:xfrm>
            <a:off x="3048000" y="3962400"/>
            <a:ext cx="3001151" cy="2895600"/>
          </a:xfrm>
        </p:spPr>
      </p:pic>
      <p:sp>
        <p:nvSpPr>
          <p:cNvPr id="16" name="ZoneTexte 15"/>
          <p:cNvSpPr txBox="1"/>
          <p:nvPr/>
        </p:nvSpPr>
        <p:spPr>
          <a:xfrm>
            <a:off x="3733800" y="4800600"/>
            <a:ext cx="1396186" cy="400110"/>
          </a:xfrm>
          <a:prstGeom prst="rect">
            <a:avLst/>
          </a:prstGeom>
          <a:solidFill>
            <a:srgbClr val="FFFF00"/>
          </a:solidFill>
        </p:spPr>
        <p:txBody>
          <a:bodyPr wrap="none" rtlCol="0">
            <a:spAutoFit/>
          </a:bodyPr>
          <a:lstStyle/>
          <a:p>
            <a:r>
              <a:rPr lang="en-GB" kern="0" dirty="0" smtClean="0">
                <a:solidFill>
                  <a:schemeClr val="accent4"/>
                </a:solidFill>
                <a:latin typeface="Arial"/>
                <a:ea typeface="Arial" pitchFamily="-84" charset="0"/>
                <a:cs typeface="Arial" pitchFamily="-84" charset="0"/>
              </a:rPr>
              <a:t>WW→2l2</a:t>
            </a:r>
            <a:r>
              <a:rPr lang="en-GB" kern="0" dirty="0" smtClean="0">
                <a:solidFill>
                  <a:schemeClr val="accent4"/>
                </a:solidFill>
                <a:latin typeface="Georgia"/>
                <a:ea typeface="Arial" pitchFamily="-84" charset="0"/>
                <a:cs typeface="Arial" pitchFamily="-84" charset="0"/>
              </a:rPr>
              <a:t>ν</a:t>
            </a:r>
            <a:endParaRPr lang="en-GB" dirty="0">
              <a:solidFill>
                <a:schemeClr val="accent4"/>
              </a:solidFill>
              <a:latin typeface="Georgia"/>
            </a:endParaRPr>
          </a:p>
        </p:txBody>
      </p:sp>
      <p:pic>
        <p:nvPicPr>
          <p:cNvPr id="19" name="Image 18" descr="Screen Shot 2013-08-11 at 6.02.29 AM.png"/>
          <p:cNvPicPr>
            <a:picLocks noChangeAspect="1"/>
          </p:cNvPicPr>
          <p:nvPr/>
        </p:nvPicPr>
        <p:blipFill>
          <a:blip r:embed="rId4"/>
          <a:stretch>
            <a:fillRect/>
          </a:stretch>
        </p:blipFill>
        <p:spPr>
          <a:xfrm>
            <a:off x="3657600" y="887734"/>
            <a:ext cx="4495800" cy="2922519"/>
          </a:xfrm>
          <a:prstGeom prst="rect">
            <a:avLst/>
          </a:prstGeom>
        </p:spPr>
      </p:pic>
      <p:sp>
        <p:nvSpPr>
          <p:cNvPr id="20" name="ZoneTexte 19"/>
          <p:cNvSpPr txBox="1"/>
          <p:nvPr/>
        </p:nvSpPr>
        <p:spPr>
          <a:xfrm>
            <a:off x="4495800" y="1371600"/>
            <a:ext cx="2753228" cy="400110"/>
          </a:xfrm>
          <a:prstGeom prst="rect">
            <a:avLst/>
          </a:prstGeom>
          <a:solidFill>
            <a:srgbClr val="FFFF00"/>
          </a:solidFill>
        </p:spPr>
        <p:txBody>
          <a:bodyPr wrap="none" rtlCol="0">
            <a:spAutoFit/>
          </a:bodyPr>
          <a:lstStyle/>
          <a:p>
            <a:r>
              <a:rPr lang="en-GB" dirty="0" smtClean="0">
                <a:solidFill>
                  <a:schemeClr val="accent4"/>
                </a:solidFill>
              </a:rPr>
              <a:t>ZZ</a:t>
            </a:r>
            <a:r>
              <a:rPr lang="en-GB" kern="0" dirty="0" smtClean="0">
                <a:solidFill>
                  <a:schemeClr val="accent4"/>
                </a:solidFill>
                <a:latin typeface="Arial"/>
                <a:ea typeface="Arial" pitchFamily="-84" charset="0"/>
                <a:cs typeface="Arial" pitchFamily="-84" charset="0"/>
              </a:rPr>
              <a:t>→4l, 2l2τ, 2l2q, 2l2</a:t>
            </a:r>
            <a:r>
              <a:rPr lang="en-GB" kern="0" dirty="0" smtClean="0">
                <a:solidFill>
                  <a:schemeClr val="accent4"/>
                </a:solidFill>
                <a:latin typeface="Georgia"/>
                <a:ea typeface="Arial" pitchFamily="-84" charset="0"/>
                <a:cs typeface="Arial" pitchFamily="-84" charset="0"/>
              </a:rPr>
              <a:t>ν</a:t>
            </a:r>
            <a:endParaRPr lang="en-GB" dirty="0">
              <a:solidFill>
                <a:schemeClr val="accent4"/>
              </a:solidFill>
              <a:latin typeface="Georgia"/>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8" name="TextBox 7"/>
          <p:cNvSpPr txBox="1"/>
          <p:nvPr/>
        </p:nvSpPr>
        <p:spPr>
          <a:xfrm>
            <a:off x="304800" y="4343400"/>
            <a:ext cx="8631767" cy="1631216"/>
          </a:xfrm>
          <a:prstGeom prst="rect">
            <a:avLst/>
          </a:prstGeom>
          <a:solidFill>
            <a:schemeClr val="accent3"/>
          </a:solidFill>
          <a:ln>
            <a:solidFill>
              <a:schemeClr val="accent3"/>
            </a:solidFill>
          </a:ln>
        </p:spPr>
        <p:txBody>
          <a:bodyPr wrap="square" rtlCol="0">
            <a:spAutoFit/>
          </a:bodyPr>
          <a:lstStyle/>
          <a:p>
            <a:r>
              <a:rPr lang="en-US" dirty="0" err="1" smtClean="0">
                <a:solidFill>
                  <a:srgbClr val="0000FF"/>
                </a:solidFill>
                <a:latin typeface="Wingdings"/>
                <a:ea typeface="Wingdings"/>
                <a:cs typeface="Wingdings"/>
              </a:rPr>
              <a:t></a:t>
            </a:r>
            <a:r>
              <a:rPr lang="en-GB" dirty="0" smtClean="0">
                <a:solidFill>
                  <a:srgbClr val="FF0000"/>
                </a:solidFill>
              </a:rPr>
              <a:t>Z decays into 2 charged leptons.   </a:t>
            </a:r>
            <a:r>
              <a:rPr lang="en-US" dirty="0" smtClean="0">
                <a:solidFill>
                  <a:srgbClr val="0000FF"/>
                </a:solidFill>
                <a:latin typeface="Tahoma"/>
                <a:cs typeface="Georgia"/>
              </a:rPr>
              <a:t>The BR (H </a:t>
            </a:r>
            <a:r>
              <a:rPr lang="en-US" dirty="0">
                <a:solidFill>
                  <a:srgbClr val="0000FF"/>
                </a:solidFill>
                <a:latin typeface="Tahoma"/>
                <a:cs typeface="Georgia"/>
              </a:rPr>
              <a:t>→ </a:t>
            </a:r>
            <a:r>
              <a:rPr lang="en-US" dirty="0" smtClean="0">
                <a:solidFill>
                  <a:srgbClr val="0000FF"/>
                </a:solidFill>
                <a:latin typeface="Tahoma"/>
                <a:cs typeface="Georgia"/>
              </a:rPr>
              <a:t>Z </a:t>
            </a:r>
            <a:r>
              <a:rPr lang="en-US" dirty="0" err="1" smtClean="0">
                <a:solidFill>
                  <a:srgbClr val="0000FF"/>
                </a:solidFill>
                <a:latin typeface="Georgia"/>
                <a:cs typeface="Georgia"/>
              </a:rPr>
              <a:t>γ</a:t>
            </a:r>
            <a:r>
              <a:rPr lang="en-US" dirty="0">
                <a:solidFill>
                  <a:srgbClr val="0000FF"/>
                </a:solidFill>
                <a:latin typeface="Tahoma"/>
                <a:cs typeface="Georgia"/>
              </a:rPr>
              <a:t>)</a:t>
            </a:r>
            <a:r>
              <a:rPr lang="en-US" dirty="0" smtClean="0">
                <a:solidFill>
                  <a:srgbClr val="0000FF"/>
                </a:solidFill>
                <a:latin typeface="Tahoma"/>
                <a:cs typeface="Georgia"/>
              </a:rPr>
              <a:t> is comparable  to   </a:t>
            </a:r>
          </a:p>
          <a:p>
            <a:r>
              <a:rPr lang="en-US" dirty="0" smtClean="0">
                <a:solidFill>
                  <a:srgbClr val="0000FF"/>
                </a:solidFill>
                <a:latin typeface="Tahoma"/>
                <a:cs typeface="Georgia"/>
              </a:rPr>
              <a:t>  BR(Η </a:t>
            </a:r>
            <a:r>
              <a:rPr lang="en-US" dirty="0">
                <a:solidFill>
                  <a:srgbClr val="0000FF"/>
                </a:solidFill>
                <a:latin typeface="Tahoma"/>
                <a:cs typeface="Georgia"/>
              </a:rPr>
              <a:t>→ </a:t>
            </a:r>
            <a:r>
              <a:rPr lang="en-US" dirty="0" err="1">
                <a:solidFill>
                  <a:srgbClr val="0000FF"/>
                </a:solidFill>
                <a:latin typeface="Georgia"/>
                <a:cs typeface="Georgia"/>
              </a:rPr>
              <a:t>γγ</a:t>
            </a:r>
            <a:r>
              <a:rPr lang="en-US" dirty="0">
                <a:solidFill>
                  <a:srgbClr val="0000FF"/>
                </a:solidFill>
                <a:latin typeface="Tahoma"/>
                <a:cs typeface="Georgia"/>
              </a:rPr>
              <a:t>) </a:t>
            </a:r>
            <a:r>
              <a:rPr lang="en-US" dirty="0" smtClean="0">
                <a:solidFill>
                  <a:srgbClr val="0000FF"/>
                </a:solidFill>
                <a:latin typeface="Tahoma"/>
                <a:cs typeface="Georgia"/>
              </a:rPr>
              <a:t>, </a:t>
            </a:r>
            <a:r>
              <a:rPr lang="en-US" dirty="0">
                <a:solidFill>
                  <a:srgbClr val="0000FF"/>
                </a:solidFill>
                <a:latin typeface="Tahoma"/>
                <a:cs typeface="Georgia"/>
              </a:rPr>
              <a:t>b</a:t>
            </a:r>
            <a:r>
              <a:rPr lang="en-US" dirty="0" smtClean="0">
                <a:solidFill>
                  <a:srgbClr val="0000FF"/>
                </a:solidFill>
                <a:latin typeface="Tahoma"/>
                <a:cs typeface="Georgia"/>
              </a:rPr>
              <a:t>ut </a:t>
            </a:r>
            <a:r>
              <a:rPr lang="en-US" dirty="0">
                <a:solidFill>
                  <a:srgbClr val="0000FF"/>
                </a:solidFill>
                <a:latin typeface="Tahoma"/>
                <a:cs typeface="Georgia"/>
              </a:rPr>
              <a:t>BR </a:t>
            </a:r>
            <a:r>
              <a:rPr lang="en-US" dirty="0" smtClean="0">
                <a:solidFill>
                  <a:srgbClr val="0000FF"/>
                </a:solidFill>
                <a:latin typeface="Tahoma"/>
                <a:cs typeface="Georgia"/>
              </a:rPr>
              <a:t>(Z </a:t>
            </a:r>
            <a:r>
              <a:rPr lang="en-US" dirty="0">
                <a:solidFill>
                  <a:srgbClr val="0000FF"/>
                </a:solidFill>
                <a:latin typeface="Tahoma"/>
                <a:cs typeface="Georgia"/>
              </a:rPr>
              <a:t>→ </a:t>
            </a:r>
            <a:r>
              <a:rPr lang="en-US" dirty="0" err="1">
                <a:solidFill>
                  <a:srgbClr val="0000FF"/>
                </a:solidFill>
                <a:latin typeface="Tahoma"/>
                <a:cs typeface="Georgia"/>
              </a:rPr>
              <a:t>ll</a:t>
            </a:r>
            <a:r>
              <a:rPr lang="en-US" dirty="0" smtClean="0">
                <a:solidFill>
                  <a:srgbClr val="0000FF"/>
                </a:solidFill>
                <a:latin typeface="Tahoma"/>
                <a:cs typeface="Georgia"/>
              </a:rPr>
              <a:t>) reduces sensitivity (factor 15)</a:t>
            </a:r>
            <a:endParaRPr lang="en-US" dirty="0" smtClean="0">
              <a:solidFill>
                <a:srgbClr val="0000FF"/>
              </a:solidFill>
              <a:latin typeface="Georgia"/>
              <a:cs typeface="Georgia"/>
            </a:endParaRPr>
          </a:p>
          <a:p>
            <a:r>
              <a:rPr lang="en-US" dirty="0" err="1" smtClean="0">
                <a:solidFill>
                  <a:srgbClr val="0000FF"/>
                </a:solidFill>
                <a:latin typeface="Wingdings"/>
                <a:ea typeface="Wingdings"/>
                <a:cs typeface="Wingdings"/>
              </a:rPr>
              <a:t></a:t>
            </a:r>
            <a:r>
              <a:rPr lang="en-US" dirty="0" err="1" smtClean="0">
                <a:solidFill>
                  <a:srgbClr val="0000FF"/>
                </a:solidFill>
                <a:latin typeface="Tahoma"/>
                <a:cs typeface="Georgia"/>
              </a:rPr>
              <a:t>Search</a:t>
            </a:r>
            <a:r>
              <a:rPr lang="en-US" dirty="0" smtClean="0">
                <a:solidFill>
                  <a:srgbClr val="0000FF"/>
                </a:solidFill>
                <a:latin typeface="Tahoma"/>
                <a:cs typeface="Georgia"/>
              </a:rPr>
              <a:t> </a:t>
            </a:r>
            <a:r>
              <a:rPr lang="en-US" dirty="0">
                <a:solidFill>
                  <a:srgbClr val="0000FF"/>
                </a:solidFill>
                <a:latin typeface="Tahoma"/>
                <a:cs typeface="Georgia"/>
              </a:rPr>
              <a:t>for a narrow </a:t>
            </a:r>
            <a:r>
              <a:rPr lang="en-US" dirty="0" err="1" smtClean="0">
                <a:solidFill>
                  <a:srgbClr val="0000FF"/>
                </a:solidFill>
                <a:latin typeface="Tahoma"/>
                <a:cs typeface="Georgia"/>
              </a:rPr>
              <a:t>ll</a:t>
            </a:r>
            <a:r>
              <a:rPr lang="en-US" dirty="0" err="1" smtClean="0">
                <a:solidFill>
                  <a:srgbClr val="0000FF"/>
                </a:solidFill>
                <a:latin typeface="Georgia"/>
                <a:cs typeface="Georgia"/>
              </a:rPr>
              <a:t>γ</a:t>
            </a:r>
            <a:r>
              <a:rPr lang="en-US" dirty="0" smtClean="0">
                <a:solidFill>
                  <a:srgbClr val="0000FF"/>
                </a:solidFill>
                <a:latin typeface="Georgia"/>
                <a:cs typeface="Georgia"/>
              </a:rPr>
              <a:t> </a:t>
            </a:r>
            <a:r>
              <a:rPr lang="en-US" dirty="0">
                <a:solidFill>
                  <a:srgbClr val="0000FF"/>
                </a:solidFill>
                <a:latin typeface="Tahoma"/>
                <a:cs typeface="Georgia"/>
              </a:rPr>
              <a:t>peak </a:t>
            </a:r>
            <a:r>
              <a:rPr lang="en-US" dirty="0" smtClean="0">
                <a:solidFill>
                  <a:srgbClr val="0000FF"/>
                </a:solidFill>
                <a:latin typeface="Tahoma"/>
                <a:cs typeface="Georgia"/>
              </a:rPr>
              <a:t>on </a:t>
            </a:r>
            <a:r>
              <a:rPr lang="en-US" dirty="0">
                <a:solidFill>
                  <a:srgbClr val="0000FF"/>
                </a:solidFill>
                <a:latin typeface="Tahoma"/>
                <a:cs typeface="Georgia"/>
              </a:rPr>
              <a:t>top of a falling </a:t>
            </a:r>
            <a:r>
              <a:rPr lang="en-US" dirty="0" smtClean="0">
                <a:solidFill>
                  <a:srgbClr val="0000FF"/>
                </a:solidFill>
                <a:latin typeface="Tahoma"/>
                <a:cs typeface="Georgia"/>
              </a:rPr>
              <a:t>background, as for </a:t>
            </a:r>
            <a:r>
              <a:rPr lang="en-US" dirty="0">
                <a:solidFill>
                  <a:srgbClr val="0000FF"/>
                </a:solidFill>
                <a:latin typeface="Tahoma"/>
                <a:cs typeface="Georgia"/>
              </a:rPr>
              <a:t>H → </a:t>
            </a:r>
            <a:r>
              <a:rPr lang="en-US" dirty="0" err="1">
                <a:solidFill>
                  <a:srgbClr val="0000FF"/>
                </a:solidFill>
                <a:latin typeface="Georgia"/>
                <a:cs typeface="Georgia"/>
              </a:rPr>
              <a:t>γγ</a:t>
            </a:r>
            <a:r>
              <a:rPr lang="en-US" dirty="0" smtClean="0">
                <a:solidFill>
                  <a:srgbClr val="0000FF"/>
                </a:solidFill>
                <a:latin typeface="Georgia"/>
                <a:cs typeface="Georgia"/>
              </a:rPr>
              <a:t> </a:t>
            </a:r>
          </a:p>
          <a:p>
            <a:r>
              <a:rPr lang="en-US" dirty="0" err="1" smtClean="0">
                <a:solidFill>
                  <a:srgbClr val="0000FF"/>
                </a:solidFill>
                <a:latin typeface="Wingdings"/>
                <a:ea typeface="Wingdings"/>
                <a:cs typeface="Wingdings"/>
              </a:rPr>
              <a:t></a:t>
            </a:r>
            <a:r>
              <a:rPr lang="en-US" dirty="0" err="1" smtClean="0">
                <a:solidFill>
                  <a:srgbClr val="FF0000"/>
                </a:solidFill>
                <a:latin typeface="Tahoma"/>
                <a:cs typeface="Georgia"/>
              </a:rPr>
              <a:t>No</a:t>
            </a:r>
            <a:r>
              <a:rPr lang="en-US" dirty="0" smtClean="0">
                <a:solidFill>
                  <a:srgbClr val="FF0000"/>
                </a:solidFill>
                <a:latin typeface="Tahoma"/>
                <a:cs typeface="Georgia"/>
              </a:rPr>
              <a:t> significant excess seen over the entire search region</a:t>
            </a:r>
          </a:p>
          <a:p>
            <a:r>
              <a:rPr lang="en-US" dirty="0" smtClean="0">
                <a:solidFill>
                  <a:srgbClr val="FF0000"/>
                </a:solidFill>
                <a:latin typeface="Tahoma"/>
                <a:cs typeface="Georgia"/>
              </a:rPr>
              <a:t>                     About a factor 10 above SM sensitivity  </a:t>
            </a:r>
          </a:p>
          <a:p>
            <a:endParaRPr lang="en-US" dirty="0">
              <a:solidFill>
                <a:srgbClr val="FF0000"/>
              </a:solidFill>
            </a:endParaRPr>
          </a:p>
        </p:txBody>
      </p:sp>
      <p:sp>
        <p:nvSpPr>
          <p:cNvPr id="11" name="Titre 9"/>
          <p:cNvSpPr>
            <a:spLocks noGrp="1"/>
          </p:cNvSpPr>
          <p:nvPr>
            <p:ph type="title"/>
          </p:nvPr>
        </p:nvSpPr>
        <p:spPr>
          <a:xfrm>
            <a:off x="1295400" y="-66675"/>
            <a:ext cx="7239000" cy="904875"/>
          </a:xfrm>
        </p:spPr>
        <p:txBody>
          <a:bodyPr/>
          <a:lstStyle/>
          <a:p>
            <a:r>
              <a:rPr lang="en-GB" dirty="0" smtClean="0">
                <a:effectLst/>
              </a:rPr>
              <a:t>The Decay H</a:t>
            </a:r>
            <a:r>
              <a:rPr lang="en-GB" dirty="0" smtClean="0">
                <a:effectLst/>
                <a:ea typeface="Arial" pitchFamily="-84" charset="0"/>
                <a:cs typeface="Arial" pitchFamily="-84" charset="0"/>
              </a:rPr>
              <a:t>→ Z</a:t>
            </a:r>
            <a:r>
              <a:rPr lang="en-GB" dirty="0" smtClean="0">
                <a:effectLst/>
                <a:latin typeface="Georgia"/>
                <a:ea typeface="Arial" pitchFamily="-84" charset="0"/>
                <a:cs typeface="Arial" pitchFamily="-84" charset="0"/>
              </a:rPr>
              <a:t>γ</a:t>
            </a:r>
            <a:endParaRPr lang="en-GB" dirty="0">
              <a:effectLst/>
              <a:latin typeface="Georgia"/>
            </a:endParaRPr>
          </a:p>
        </p:txBody>
      </p:sp>
      <p:sp>
        <p:nvSpPr>
          <p:cNvPr id="12" name="ZoneTexte 11"/>
          <p:cNvSpPr txBox="1"/>
          <p:nvPr/>
        </p:nvSpPr>
        <p:spPr>
          <a:xfrm>
            <a:off x="598917" y="6153090"/>
            <a:ext cx="7706883" cy="400110"/>
          </a:xfrm>
          <a:prstGeom prst="rect">
            <a:avLst/>
          </a:prstGeom>
          <a:solidFill>
            <a:schemeClr val="accent3"/>
          </a:solidFill>
        </p:spPr>
        <p:txBody>
          <a:bodyPr wrap="none" rtlCol="0">
            <a:spAutoFit/>
          </a:bodyPr>
          <a:lstStyle/>
          <a:p>
            <a:r>
              <a:rPr lang="en-GB" dirty="0" smtClean="0">
                <a:solidFill>
                  <a:srgbClr val="0000FF"/>
                </a:solidFill>
              </a:rPr>
              <a:t>In certain models this channel could be largely enhanced via loops</a:t>
            </a:r>
            <a:endParaRPr lang="en-GB" dirty="0">
              <a:solidFill>
                <a:srgbClr val="0000FF"/>
              </a:solidFill>
            </a:endParaRPr>
          </a:p>
        </p:txBody>
      </p:sp>
      <p:sp>
        <p:nvSpPr>
          <p:cNvPr id="17" name="ZoneTexte 16"/>
          <p:cNvSpPr txBox="1"/>
          <p:nvPr/>
        </p:nvSpPr>
        <p:spPr>
          <a:xfrm>
            <a:off x="1600200" y="2438400"/>
            <a:ext cx="2287643" cy="307777"/>
          </a:xfrm>
          <a:prstGeom prst="rect">
            <a:avLst/>
          </a:prstGeom>
          <a:noFill/>
        </p:spPr>
        <p:txBody>
          <a:bodyPr wrap="none" rtlCol="0">
            <a:spAutoFit/>
          </a:bodyPr>
          <a:lstStyle/>
          <a:p>
            <a:r>
              <a:rPr lang="en-GB" sz="1400" dirty="0" err="1" smtClean="0">
                <a:solidFill>
                  <a:srgbClr val="FF0000"/>
                </a:solidFill>
                <a:latin typeface="Georgia"/>
              </a:rPr>
              <a:t>μ</a:t>
            </a:r>
            <a:r>
              <a:rPr lang="en-GB" sz="1400" dirty="0" smtClean="0">
                <a:solidFill>
                  <a:srgbClr val="FF0000"/>
                </a:solidFill>
              </a:rPr>
              <a:t>&lt; 10 @95% CL (10 exp.)</a:t>
            </a:r>
            <a:endParaRPr lang="en-GB" sz="1400" dirty="0">
              <a:solidFill>
                <a:srgbClr val="FF0000"/>
              </a:solidFill>
            </a:endParaRPr>
          </a:p>
        </p:txBody>
      </p:sp>
      <p:sp>
        <p:nvSpPr>
          <p:cNvPr id="18" name="ZoneTexte 17"/>
          <p:cNvSpPr txBox="1"/>
          <p:nvPr/>
        </p:nvSpPr>
        <p:spPr>
          <a:xfrm>
            <a:off x="6545471" y="2590800"/>
            <a:ext cx="2490498" cy="307777"/>
          </a:xfrm>
          <a:prstGeom prst="rect">
            <a:avLst/>
          </a:prstGeom>
          <a:noFill/>
        </p:spPr>
        <p:txBody>
          <a:bodyPr wrap="none" rtlCol="0">
            <a:spAutoFit/>
          </a:bodyPr>
          <a:lstStyle/>
          <a:p>
            <a:r>
              <a:rPr lang="en-GB" sz="1400" dirty="0" err="1" smtClean="0">
                <a:solidFill>
                  <a:srgbClr val="FF0000"/>
                </a:solidFill>
                <a:latin typeface="Georgia"/>
              </a:rPr>
              <a:t>μ</a:t>
            </a:r>
            <a:r>
              <a:rPr lang="en-GB" sz="1400" dirty="0" smtClean="0">
                <a:solidFill>
                  <a:srgbClr val="FF0000"/>
                </a:solidFill>
              </a:rPr>
              <a:t>&lt; 18 @95% CL (13.5 exp.)</a:t>
            </a:r>
            <a:endParaRPr lang="en-GB" sz="1400" dirty="0">
              <a:solidFill>
                <a:srgbClr val="FF0000"/>
              </a:solidFill>
            </a:endParaRPr>
          </a:p>
        </p:txBody>
      </p:sp>
      <p:sp>
        <p:nvSpPr>
          <p:cNvPr id="19" name="Rectangle 18"/>
          <p:cNvSpPr/>
          <p:nvPr/>
        </p:nvSpPr>
        <p:spPr bwMode="auto">
          <a:xfrm>
            <a:off x="0" y="838200"/>
            <a:ext cx="9144000" cy="35052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pic>
        <p:nvPicPr>
          <p:cNvPr id="20" name="Image 19" descr="Screen Shot 2013-08-04 at 9.36.21 PM.png"/>
          <p:cNvPicPr>
            <a:picLocks noChangeAspect="1"/>
          </p:cNvPicPr>
          <p:nvPr/>
        </p:nvPicPr>
        <p:blipFill>
          <a:blip r:embed="rId2"/>
          <a:stretch>
            <a:fillRect/>
          </a:stretch>
        </p:blipFill>
        <p:spPr>
          <a:xfrm>
            <a:off x="76200" y="863296"/>
            <a:ext cx="4419600" cy="3420988"/>
          </a:xfrm>
          <a:prstGeom prst="rect">
            <a:avLst/>
          </a:prstGeom>
        </p:spPr>
      </p:pic>
      <p:sp>
        <p:nvSpPr>
          <p:cNvPr id="21" name="ZoneTexte 20"/>
          <p:cNvSpPr txBox="1"/>
          <p:nvPr/>
        </p:nvSpPr>
        <p:spPr>
          <a:xfrm>
            <a:off x="594455" y="4004846"/>
            <a:ext cx="2195333" cy="338554"/>
          </a:xfrm>
          <a:prstGeom prst="rect">
            <a:avLst/>
          </a:prstGeom>
          <a:solidFill>
            <a:schemeClr val="accent3"/>
          </a:solidFill>
        </p:spPr>
        <p:txBody>
          <a:bodyPr wrap="none" rtlCol="0">
            <a:spAutoFit/>
          </a:bodyPr>
          <a:lstStyle/>
          <a:p>
            <a:r>
              <a:rPr lang="en-GB" sz="1600" dirty="0" smtClean="0"/>
              <a:t>CMS: arXiv:1307.5515</a:t>
            </a:r>
            <a:endParaRPr lang="en-GB" sz="1600" dirty="0"/>
          </a:p>
        </p:txBody>
      </p:sp>
      <p:pic>
        <p:nvPicPr>
          <p:cNvPr id="22" name="Image 21" descr="Screen Shot 2013-08-04 at 9.44.47 PM.png"/>
          <p:cNvPicPr>
            <a:picLocks noChangeAspect="1"/>
          </p:cNvPicPr>
          <p:nvPr/>
        </p:nvPicPr>
        <p:blipFill>
          <a:blip r:embed="rId3"/>
          <a:stretch>
            <a:fillRect/>
          </a:stretch>
        </p:blipFill>
        <p:spPr>
          <a:xfrm>
            <a:off x="4953000" y="990600"/>
            <a:ext cx="4042644" cy="3365562"/>
          </a:xfrm>
          <a:prstGeom prst="rect">
            <a:avLst/>
          </a:prstGeom>
        </p:spPr>
      </p:pic>
      <p:pic>
        <p:nvPicPr>
          <p:cNvPr id="13" name="Image 12" descr="Screen Shot 2014-09-09 at 3.14.26 PM.png"/>
          <p:cNvPicPr>
            <a:picLocks noChangeAspect="1"/>
          </p:cNvPicPr>
          <p:nvPr/>
        </p:nvPicPr>
        <p:blipFill>
          <a:blip r:embed="rId4"/>
          <a:stretch>
            <a:fillRect/>
          </a:stretch>
        </p:blipFill>
        <p:spPr>
          <a:xfrm>
            <a:off x="4800600" y="914400"/>
            <a:ext cx="4114800" cy="3392905"/>
          </a:xfrm>
          <a:prstGeom prst="rect">
            <a:avLst/>
          </a:prstGeom>
        </p:spPr>
      </p:pic>
      <p:sp>
        <p:nvSpPr>
          <p:cNvPr id="14" name="ZoneTexte 13"/>
          <p:cNvSpPr txBox="1"/>
          <p:nvPr/>
        </p:nvSpPr>
        <p:spPr>
          <a:xfrm>
            <a:off x="5105400" y="3962400"/>
            <a:ext cx="2380980" cy="338554"/>
          </a:xfrm>
          <a:prstGeom prst="rect">
            <a:avLst/>
          </a:prstGeom>
          <a:solidFill>
            <a:schemeClr val="accent3"/>
          </a:solidFill>
        </p:spPr>
        <p:txBody>
          <a:bodyPr wrap="none" rtlCol="0">
            <a:spAutoFit/>
          </a:bodyPr>
          <a:lstStyle/>
          <a:p>
            <a:r>
              <a:rPr lang="en-GB" sz="1600" dirty="0" smtClean="0"/>
              <a:t>ATLAS: arXiv:1403.3051</a:t>
            </a:r>
            <a:endParaRPr lang="en-GB" sz="16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0944260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re 1"/>
          <p:cNvSpPr>
            <a:spLocks noGrp="1"/>
          </p:cNvSpPr>
          <p:nvPr>
            <p:ph type="title"/>
          </p:nvPr>
        </p:nvSpPr>
        <p:spPr>
          <a:xfrm>
            <a:off x="152400" y="-142875"/>
            <a:ext cx="8763000" cy="904875"/>
          </a:xfrm>
        </p:spPr>
        <p:txBody>
          <a:bodyPr/>
          <a:lstStyle/>
          <a:p>
            <a:r>
              <a:rPr lang="en-GB" dirty="0" smtClean="0"/>
              <a:t>Higgs-Top Associated Production</a:t>
            </a:r>
            <a:endParaRPr lang="en-GB" dirty="0"/>
          </a:p>
        </p:txBody>
      </p:sp>
      <p:pic>
        <p:nvPicPr>
          <p:cNvPr id="4" name="Image 3" descr="Screen Shot 2014-02-08 at 5.58.57 AM.png"/>
          <p:cNvPicPr>
            <a:picLocks noChangeAspect="1"/>
          </p:cNvPicPr>
          <p:nvPr/>
        </p:nvPicPr>
        <p:blipFill>
          <a:blip r:embed="rId2"/>
          <a:stretch>
            <a:fillRect/>
          </a:stretch>
        </p:blipFill>
        <p:spPr>
          <a:xfrm>
            <a:off x="762000" y="1219201"/>
            <a:ext cx="7597233" cy="4632734"/>
          </a:xfrm>
          <a:prstGeom prst="rect">
            <a:avLst/>
          </a:prstGeom>
        </p:spPr>
      </p:pic>
      <p:sp>
        <p:nvSpPr>
          <p:cNvPr id="5" name="ZoneTexte 4"/>
          <p:cNvSpPr txBox="1"/>
          <p:nvPr/>
        </p:nvSpPr>
        <p:spPr>
          <a:xfrm>
            <a:off x="762000" y="838200"/>
            <a:ext cx="5764744" cy="400110"/>
          </a:xfrm>
          <a:prstGeom prst="rect">
            <a:avLst/>
          </a:prstGeom>
          <a:solidFill>
            <a:schemeClr val="accent3"/>
          </a:solidFill>
        </p:spPr>
        <p:txBody>
          <a:bodyPr wrap="none" rtlCol="0">
            <a:spAutoFit/>
          </a:bodyPr>
          <a:lstStyle/>
          <a:p>
            <a:r>
              <a:rPr lang="en-GB" dirty="0" smtClean="0">
                <a:solidFill>
                  <a:srgbClr val="0000FF"/>
                </a:solidFill>
              </a:rPr>
              <a:t>Various decay modes of the Higgs are considered</a:t>
            </a:r>
            <a:endParaRPr lang="en-GB" dirty="0">
              <a:solidFill>
                <a:srgbClr val="0000FF"/>
              </a:solidFill>
            </a:endParaRPr>
          </a:p>
        </p:txBody>
      </p:sp>
      <p:sp>
        <p:nvSpPr>
          <p:cNvPr id="6" name="ZoneTexte 5"/>
          <p:cNvSpPr txBox="1"/>
          <p:nvPr/>
        </p:nvSpPr>
        <p:spPr>
          <a:xfrm>
            <a:off x="152400" y="5848290"/>
            <a:ext cx="8991600" cy="400110"/>
          </a:xfrm>
          <a:prstGeom prst="rect">
            <a:avLst/>
          </a:prstGeom>
          <a:solidFill>
            <a:schemeClr val="accent3"/>
          </a:solidFill>
        </p:spPr>
        <p:txBody>
          <a:bodyPr wrap="square" rtlCol="0">
            <a:spAutoFit/>
          </a:bodyPr>
          <a:lstStyle/>
          <a:p>
            <a:r>
              <a:rPr lang="en-GB" dirty="0" smtClean="0">
                <a:solidFill>
                  <a:srgbClr val="0000FF"/>
                </a:solidFill>
              </a:rPr>
              <a:t> CMS:  </a:t>
            </a:r>
            <a:r>
              <a:rPr lang="en-GB" dirty="0" err="1" smtClean="0">
                <a:solidFill>
                  <a:srgbClr val="FF0000"/>
                </a:solidFill>
                <a:latin typeface="Symbol" charset="2"/>
                <a:cs typeface="Symbol" charset="2"/>
              </a:rPr>
              <a:t>m</a:t>
            </a:r>
            <a:r>
              <a:rPr lang="en-GB" dirty="0" smtClean="0">
                <a:solidFill>
                  <a:srgbClr val="FF0000"/>
                </a:solidFill>
                <a:latin typeface="Georgia"/>
                <a:cs typeface="Georgia"/>
              </a:rPr>
              <a:t> </a:t>
            </a:r>
            <a:r>
              <a:rPr lang="en-GB" dirty="0" smtClean="0">
                <a:solidFill>
                  <a:srgbClr val="FF0000"/>
                </a:solidFill>
                <a:latin typeface="Tahoma"/>
                <a:cs typeface="Georgia"/>
              </a:rPr>
              <a:t>&lt; 4.5 </a:t>
            </a:r>
            <a:r>
              <a:rPr lang="en-GB" dirty="0" smtClean="0">
                <a:solidFill>
                  <a:srgbClr val="FF0000"/>
                </a:solidFill>
                <a:latin typeface="Tahoma"/>
                <a:cs typeface="Georgia"/>
                <a:sym typeface="Symbol"/>
              </a:rPr>
              <a:t>(1.7 expected) @ 95% CL             </a:t>
            </a:r>
            <a:r>
              <a:rPr lang="en-GB" dirty="0" smtClean="0">
                <a:solidFill>
                  <a:srgbClr val="FF0000"/>
                </a:solidFill>
                <a:latin typeface="Arial"/>
                <a:cs typeface="Symbol" charset="2"/>
              </a:rPr>
              <a:t> </a:t>
            </a:r>
            <a:r>
              <a:rPr lang="en-GB" dirty="0" err="1" smtClean="0">
                <a:solidFill>
                  <a:srgbClr val="FF0000"/>
                </a:solidFill>
                <a:latin typeface="Symbol" charset="2"/>
                <a:cs typeface="Symbol" charset="2"/>
              </a:rPr>
              <a:t>m</a:t>
            </a:r>
            <a:r>
              <a:rPr lang="en-GB" dirty="0" smtClean="0">
                <a:solidFill>
                  <a:srgbClr val="FF0000"/>
                </a:solidFill>
                <a:latin typeface="Tahoma"/>
                <a:cs typeface="Georgia"/>
                <a:sym typeface="Symbol"/>
              </a:rPr>
              <a:t>= 2.8±1.0</a:t>
            </a:r>
            <a:r>
              <a:rPr lang="en-GB" baseline="-25000" dirty="0" smtClean="0">
                <a:solidFill>
                  <a:srgbClr val="FF0000"/>
                </a:solidFill>
                <a:latin typeface="Tahoma"/>
                <a:cs typeface="Georgia"/>
                <a:sym typeface="Symbol"/>
              </a:rPr>
              <a:t>  </a:t>
            </a:r>
            <a:r>
              <a:rPr lang="en-GB" dirty="0" smtClean="0">
                <a:solidFill>
                  <a:srgbClr val="FF0000"/>
                </a:solidFill>
                <a:latin typeface="Tahoma"/>
                <a:cs typeface="Georgia"/>
                <a:sym typeface="Symbol"/>
              </a:rPr>
              <a:t>       </a:t>
            </a:r>
            <a:endParaRPr lang="en-GB" dirty="0"/>
          </a:p>
        </p:txBody>
      </p:sp>
      <p:pic>
        <p:nvPicPr>
          <p:cNvPr id="7" name="Image 6" descr="Screen Shot 2014-04-12 at 11.08.56 AM.png"/>
          <p:cNvPicPr>
            <a:picLocks noChangeAspect="1"/>
          </p:cNvPicPr>
          <p:nvPr/>
        </p:nvPicPr>
        <p:blipFill>
          <a:blip r:embed="rId3"/>
          <a:stretch>
            <a:fillRect/>
          </a:stretch>
        </p:blipFill>
        <p:spPr>
          <a:xfrm>
            <a:off x="5410200" y="1219200"/>
            <a:ext cx="3124200" cy="2252330"/>
          </a:xfrm>
          <a:prstGeom prst="rect">
            <a:avLst/>
          </a:prstGeom>
        </p:spPr>
      </p:pic>
      <p:sp>
        <p:nvSpPr>
          <p:cNvPr id="8" name="ZoneTexte 7"/>
          <p:cNvSpPr txBox="1"/>
          <p:nvPr/>
        </p:nvSpPr>
        <p:spPr>
          <a:xfrm>
            <a:off x="6858000" y="1524000"/>
            <a:ext cx="1101233" cy="369332"/>
          </a:xfrm>
          <a:prstGeom prst="rect">
            <a:avLst/>
          </a:prstGeom>
          <a:solidFill>
            <a:srgbClr val="FFFF00"/>
          </a:solidFill>
        </p:spPr>
        <p:txBody>
          <a:bodyPr wrap="none" rtlCol="0">
            <a:spAutoFit/>
          </a:bodyPr>
          <a:lstStyle/>
          <a:p>
            <a:r>
              <a:rPr lang="en-GB" sz="1800" dirty="0" err="1" smtClean="0">
                <a:solidFill>
                  <a:schemeClr val="tx2"/>
                </a:solidFill>
              </a:rPr>
              <a:t>H</a:t>
            </a:r>
            <a:r>
              <a:rPr lang="en-GB" sz="1800" dirty="0" err="1" smtClean="0">
                <a:solidFill>
                  <a:schemeClr val="tx2"/>
                </a:solidFill>
                <a:ea typeface="Arial" pitchFamily="-84" charset="0"/>
                <a:cs typeface="Arial" pitchFamily="-84" charset="0"/>
              </a:rPr>
              <a:t>→bb,</a:t>
            </a:r>
            <a:r>
              <a:rPr lang="en-GB" sz="1800" dirty="0" err="1" smtClean="0">
                <a:solidFill>
                  <a:schemeClr val="tx2"/>
                </a:solidFill>
                <a:latin typeface="Georgia"/>
                <a:ea typeface="Arial" pitchFamily="-84" charset="0"/>
                <a:cs typeface="Arial" pitchFamily="-84" charset="0"/>
              </a:rPr>
              <a:t>ττ</a:t>
            </a:r>
            <a:endParaRPr lang="en-GB" sz="1800" dirty="0" smtClean="0">
              <a:solidFill>
                <a:schemeClr val="tx2"/>
              </a:solidFill>
              <a:latin typeface="Georgia"/>
            </a:endParaRPr>
          </a:p>
          <a:p>
            <a:endParaRPr lang="en-GB" sz="1800" dirty="0">
              <a:solidFill>
                <a:schemeClr val="tx2"/>
              </a:solidFill>
            </a:endParaRPr>
          </a:p>
        </p:txBody>
      </p:sp>
      <p:pic>
        <p:nvPicPr>
          <p:cNvPr id="11" name="Image 10" descr="Screen Shot 2014-09-09 at 3.58.16 PM.png"/>
          <p:cNvPicPr>
            <a:picLocks noChangeAspect="1"/>
          </p:cNvPicPr>
          <p:nvPr/>
        </p:nvPicPr>
        <p:blipFill>
          <a:blip r:embed="rId4"/>
          <a:stretch>
            <a:fillRect/>
          </a:stretch>
        </p:blipFill>
        <p:spPr>
          <a:xfrm>
            <a:off x="1447800" y="3505200"/>
            <a:ext cx="3276600" cy="2229908"/>
          </a:xfrm>
          <a:prstGeom prst="rect">
            <a:avLst/>
          </a:prstGeom>
        </p:spPr>
      </p:pic>
      <p:pic>
        <p:nvPicPr>
          <p:cNvPr id="12" name="Image 11" descr="Screen Shot 2014-09-09 at 3.59.17 PM.png"/>
          <p:cNvPicPr>
            <a:picLocks noChangeAspect="1"/>
          </p:cNvPicPr>
          <p:nvPr/>
        </p:nvPicPr>
        <p:blipFill>
          <a:blip r:embed="rId5"/>
          <a:stretch>
            <a:fillRect/>
          </a:stretch>
        </p:blipFill>
        <p:spPr>
          <a:xfrm>
            <a:off x="5181600" y="3581400"/>
            <a:ext cx="3429000" cy="2286000"/>
          </a:xfrm>
          <a:prstGeom prst="rect">
            <a:avLst/>
          </a:prstGeom>
        </p:spPr>
      </p:pic>
      <p:sp>
        <p:nvSpPr>
          <p:cNvPr id="13" name="Ellipse 12"/>
          <p:cNvSpPr/>
          <p:nvPr/>
        </p:nvSpPr>
        <p:spPr bwMode="auto">
          <a:xfrm>
            <a:off x="3581400" y="4876800"/>
            <a:ext cx="838200" cy="457200"/>
          </a:xfrm>
          <a:prstGeom prst="ellipse">
            <a:avLst/>
          </a:prstGeom>
          <a:noFill/>
          <a:ln w="349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
        <p:nvSpPr>
          <p:cNvPr id="14" name="ZoneTexte 13"/>
          <p:cNvSpPr txBox="1"/>
          <p:nvPr/>
        </p:nvSpPr>
        <p:spPr>
          <a:xfrm>
            <a:off x="6629400" y="819090"/>
            <a:ext cx="2035383" cy="400110"/>
          </a:xfrm>
          <a:prstGeom prst="rect">
            <a:avLst/>
          </a:prstGeom>
          <a:solidFill>
            <a:schemeClr val="accent3"/>
          </a:solidFill>
        </p:spPr>
        <p:txBody>
          <a:bodyPr wrap="none" rtlCol="0">
            <a:spAutoFit/>
          </a:bodyPr>
          <a:lstStyle/>
          <a:p>
            <a:r>
              <a:rPr lang="en-GB" dirty="0" smtClean="0"/>
              <a:t>arXiv:1408.1682</a:t>
            </a:r>
            <a:endParaRPr lang="en-GB" dirty="0"/>
          </a:p>
        </p:txBody>
      </p:sp>
      <p:sp>
        <p:nvSpPr>
          <p:cNvPr id="16" name="ZoneTexte 15"/>
          <p:cNvSpPr txBox="1"/>
          <p:nvPr/>
        </p:nvSpPr>
        <p:spPr>
          <a:xfrm>
            <a:off x="0" y="6324600"/>
            <a:ext cx="9289263" cy="400110"/>
          </a:xfrm>
          <a:prstGeom prst="rect">
            <a:avLst/>
          </a:prstGeom>
          <a:solidFill>
            <a:schemeClr val="accent3"/>
          </a:solidFill>
        </p:spPr>
        <p:txBody>
          <a:bodyPr wrap="none" rtlCol="0">
            <a:spAutoFit/>
          </a:bodyPr>
          <a:lstStyle/>
          <a:p>
            <a:r>
              <a:rPr lang="en-GB" dirty="0" smtClean="0">
                <a:solidFill>
                  <a:srgbClr val="0000FF"/>
                </a:solidFill>
              </a:rPr>
              <a:t>Improvement H-&gt;bb with matrix element methods:</a:t>
            </a:r>
            <a:r>
              <a:rPr lang="en-GB" dirty="0" smtClean="0"/>
              <a:t> </a:t>
            </a:r>
            <a:r>
              <a:rPr lang="en-GB" sz="1600" dirty="0" err="1" smtClean="0">
                <a:solidFill>
                  <a:srgbClr val="FF0000"/>
                </a:solidFill>
                <a:latin typeface="Symbol" charset="2"/>
                <a:cs typeface="Symbol" charset="2"/>
              </a:rPr>
              <a:t>m</a:t>
            </a:r>
            <a:r>
              <a:rPr lang="en-GB" sz="1600" dirty="0" smtClean="0">
                <a:solidFill>
                  <a:srgbClr val="FF0000"/>
                </a:solidFill>
                <a:latin typeface="Tahoma"/>
                <a:cs typeface="Georgia"/>
                <a:sym typeface="Symbol"/>
              </a:rPr>
              <a:t>= 1.2+1.6-1.5</a:t>
            </a:r>
            <a:r>
              <a:rPr lang="en-GB" sz="1600" baseline="-25000" dirty="0" smtClean="0">
                <a:solidFill>
                  <a:srgbClr val="FF0000"/>
                </a:solidFill>
                <a:latin typeface="Tahoma"/>
                <a:cs typeface="Georgia"/>
                <a:sym typeface="Symbol"/>
              </a:rPr>
              <a:t> </a:t>
            </a:r>
            <a:r>
              <a:rPr lang="en-GB" sz="1400" dirty="0" smtClean="0"/>
              <a:t>CMS-PAS-HIG-14-010</a:t>
            </a:r>
            <a:endParaRPr lang="en-GB"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142875"/>
            <a:ext cx="8001000" cy="904875"/>
          </a:xfrm>
        </p:spPr>
        <p:txBody>
          <a:bodyPr/>
          <a:lstStyle/>
          <a:p>
            <a:r>
              <a:rPr lang="en-GB" dirty="0" smtClean="0"/>
              <a:t>Single Top + Higgs Production</a:t>
            </a:r>
            <a:endParaRPr lang="en-GB" dirty="0"/>
          </a:p>
        </p:txBody>
      </p:sp>
      <p:pic>
        <p:nvPicPr>
          <p:cNvPr id="5" name="Image 4" descr="Screen Shot 2014-03-15 at 10.03.29 AM.png"/>
          <p:cNvPicPr>
            <a:picLocks noChangeAspect="1"/>
          </p:cNvPicPr>
          <p:nvPr/>
        </p:nvPicPr>
        <p:blipFill>
          <a:blip r:embed="rId2"/>
          <a:stretch>
            <a:fillRect/>
          </a:stretch>
        </p:blipFill>
        <p:spPr>
          <a:xfrm>
            <a:off x="5456086" y="3505200"/>
            <a:ext cx="3535514" cy="3276600"/>
          </a:xfrm>
          <a:prstGeom prst="rect">
            <a:avLst/>
          </a:prstGeom>
        </p:spPr>
      </p:pic>
      <p:sp>
        <p:nvSpPr>
          <p:cNvPr id="6" name="ZoneTexte 5"/>
          <p:cNvSpPr txBox="1"/>
          <p:nvPr/>
        </p:nvSpPr>
        <p:spPr>
          <a:xfrm>
            <a:off x="304800" y="838201"/>
            <a:ext cx="8839200" cy="2554545"/>
          </a:xfrm>
          <a:prstGeom prst="rect">
            <a:avLst/>
          </a:prstGeom>
          <a:solidFill>
            <a:schemeClr val="accent3"/>
          </a:solidFill>
          <a:ln>
            <a:solidFill>
              <a:schemeClr val="accent3"/>
            </a:solidFill>
          </a:ln>
        </p:spPr>
        <p:txBody>
          <a:bodyPr wrap="square" rtlCol="0">
            <a:spAutoFit/>
          </a:bodyPr>
          <a:lstStyle/>
          <a:p>
            <a:r>
              <a:rPr lang="en-GB" dirty="0" err="1" smtClean="0">
                <a:latin typeface="Wingdings"/>
                <a:ea typeface="Wingdings"/>
                <a:cs typeface="Wingdings"/>
              </a:rPr>
              <a:t></a:t>
            </a:r>
            <a:r>
              <a:rPr lang="en-GB" dirty="0" err="1" smtClean="0">
                <a:solidFill>
                  <a:srgbClr val="0000FF"/>
                </a:solidFill>
              </a:rPr>
              <a:t>Direct</a:t>
            </a:r>
            <a:r>
              <a:rPr lang="en-GB" dirty="0" smtClean="0">
                <a:solidFill>
                  <a:srgbClr val="0000FF"/>
                </a:solidFill>
              </a:rPr>
              <a:t> coupling to the top quark -&gt; C</a:t>
            </a:r>
            <a:r>
              <a:rPr lang="en-GB" baseline="-25000" dirty="0" smtClean="0">
                <a:solidFill>
                  <a:srgbClr val="0000FF"/>
                </a:solidFill>
              </a:rPr>
              <a:t>t</a:t>
            </a:r>
            <a:r>
              <a:rPr lang="en-GB" dirty="0" smtClean="0">
                <a:solidFill>
                  <a:srgbClr val="0000FF"/>
                </a:solidFill>
              </a:rPr>
              <a:t>=-1 or large cancelations in the SM?</a:t>
            </a:r>
          </a:p>
          <a:p>
            <a:r>
              <a:rPr lang="en-GB" dirty="0" err="1" smtClean="0">
                <a:solidFill>
                  <a:srgbClr val="0000FF"/>
                </a:solidFill>
                <a:latin typeface="Wingdings"/>
                <a:ea typeface="Wingdings"/>
                <a:cs typeface="Wingdings"/>
              </a:rPr>
              <a:t></a:t>
            </a:r>
            <a:r>
              <a:rPr lang="en-GB" dirty="0" err="1" smtClean="0">
                <a:solidFill>
                  <a:srgbClr val="0000FF"/>
                </a:solidFill>
              </a:rPr>
              <a:t>Cross</a:t>
            </a:r>
            <a:r>
              <a:rPr lang="en-GB" dirty="0" smtClean="0">
                <a:solidFill>
                  <a:srgbClr val="0000FF"/>
                </a:solidFill>
              </a:rPr>
              <a:t> sections could be surprisingly large if there are deviations from SM</a:t>
            </a:r>
          </a:p>
          <a:p>
            <a:r>
              <a:rPr lang="en-GB" dirty="0" smtClean="0">
                <a:solidFill>
                  <a:srgbClr val="0000FF"/>
                </a:solidFill>
              </a:rPr>
              <a:t>  </a:t>
            </a:r>
            <a:r>
              <a:rPr lang="en-GB" dirty="0" smtClean="0">
                <a:solidFill>
                  <a:srgbClr val="FF0000"/>
                </a:solidFill>
              </a:rPr>
              <a:t>Negative C</a:t>
            </a:r>
            <a:r>
              <a:rPr lang="en-GB" baseline="-25000" dirty="0" smtClean="0">
                <a:solidFill>
                  <a:srgbClr val="FF0000"/>
                </a:solidFill>
              </a:rPr>
              <a:t>t</a:t>
            </a:r>
            <a:r>
              <a:rPr lang="en-GB" dirty="0" smtClean="0">
                <a:solidFill>
                  <a:srgbClr val="FF0000"/>
                </a:solidFill>
              </a:rPr>
              <a:t> gives 15x increased cross section plus 2x Higgs to 2 photons.</a:t>
            </a:r>
          </a:p>
          <a:p>
            <a:r>
              <a:rPr lang="en-GB" dirty="0" err="1" smtClean="0">
                <a:solidFill>
                  <a:srgbClr val="0000FF"/>
                </a:solidFill>
                <a:latin typeface="Wingdings"/>
                <a:ea typeface="Wingdings"/>
                <a:cs typeface="Wingdings"/>
              </a:rPr>
              <a:t></a:t>
            </a:r>
            <a:r>
              <a:rPr lang="en-GB" dirty="0" err="1" smtClean="0">
                <a:solidFill>
                  <a:srgbClr val="0000FF"/>
                </a:solidFill>
              </a:rPr>
              <a:t>Composite</a:t>
            </a:r>
            <a:r>
              <a:rPr lang="en-GB" dirty="0" smtClean="0">
                <a:solidFill>
                  <a:srgbClr val="0000FF"/>
                </a:solidFill>
              </a:rPr>
              <a:t> Higgs models heavy </a:t>
            </a:r>
            <a:r>
              <a:rPr lang="en-GB" dirty="0" err="1" smtClean="0">
                <a:solidFill>
                  <a:srgbClr val="0000FF"/>
                </a:solidFill>
              </a:rPr>
              <a:t>t</a:t>
            </a:r>
            <a:r>
              <a:rPr lang="en-GB" dirty="0" smtClean="0">
                <a:solidFill>
                  <a:srgbClr val="0000FF"/>
                </a:solidFill>
              </a:rPr>
              <a:t>’ -&gt; top + Higgs..  </a:t>
            </a:r>
          </a:p>
          <a:p>
            <a:endParaRPr lang="en-GB" dirty="0" smtClean="0">
              <a:solidFill>
                <a:srgbClr val="0000FF"/>
              </a:solidFill>
            </a:endParaRPr>
          </a:p>
          <a:p>
            <a:r>
              <a:rPr lang="en-GB" dirty="0" err="1" smtClean="0">
                <a:solidFill>
                  <a:srgbClr val="0000FF"/>
                </a:solidFill>
                <a:latin typeface="Wingdings"/>
                <a:ea typeface="Wingdings"/>
                <a:cs typeface="Wingdings"/>
              </a:rPr>
              <a:t></a:t>
            </a:r>
            <a:r>
              <a:rPr lang="en-GB" dirty="0" err="1" smtClean="0">
                <a:solidFill>
                  <a:srgbClr val="0000FF"/>
                </a:solidFill>
              </a:rPr>
              <a:t>Study</a:t>
            </a:r>
            <a:r>
              <a:rPr lang="en-GB" dirty="0" smtClean="0">
                <a:solidFill>
                  <a:srgbClr val="0000FF"/>
                </a:solidFill>
              </a:rPr>
              <a:t> the Higgs decay to two photon decay channel</a:t>
            </a:r>
          </a:p>
          <a:p>
            <a:r>
              <a:rPr lang="en-GB" dirty="0" smtClean="0">
                <a:solidFill>
                  <a:srgbClr val="0000FF"/>
                </a:solidFill>
              </a:rPr>
              <a:t> No events found top + two photon selection</a:t>
            </a:r>
          </a:p>
          <a:p>
            <a:r>
              <a:rPr lang="en-GB" dirty="0" smtClean="0">
                <a:solidFill>
                  <a:srgbClr val="0000FF"/>
                </a:solidFill>
              </a:rPr>
              <a:t> </a:t>
            </a:r>
            <a:r>
              <a:rPr lang="en-GB" dirty="0" smtClean="0">
                <a:solidFill>
                  <a:srgbClr val="FF0000"/>
                </a:solidFill>
              </a:rPr>
              <a:t>95% upper limit is 4.1 times the expected cross section for C</a:t>
            </a:r>
            <a:r>
              <a:rPr lang="en-GB" baseline="-25000" dirty="0" smtClean="0">
                <a:solidFill>
                  <a:srgbClr val="FF0000"/>
                </a:solidFill>
              </a:rPr>
              <a:t>t</a:t>
            </a:r>
            <a:r>
              <a:rPr lang="en-GB" dirty="0" smtClean="0">
                <a:solidFill>
                  <a:srgbClr val="FF0000"/>
                </a:solidFill>
              </a:rPr>
              <a:t>=-1 </a:t>
            </a:r>
            <a:endParaRPr lang="en-GB" dirty="0">
              <a:solidFill>
                <a:srgbClr val="FF0000"/>
              </a:solidFill>
            </a:endParaRPr>
          </a:p>
        </p:txBody>
      </p:sp>
      <p:sp>
        <p:nvSpPr>
          <p:cNvPr id="10" name="ZoneTexte 9"/>
          <p:cNvSpPr txBox="1"/>
          <p:nvPr/>
        </p:nvSpPr>
        <p:spPr>
          <a:xfrm>
            <a:off x="6995255" y="2590800"/>
            <a:ext cx="2148745" cy="338554"/>
          </a:xfrm>
          <a:prstGeom prst="rect">
            <a:avLst/>
          </a:prstGeom>
          <a:solidFill>
            <a:schemeClr val="accent3"/>
          </a:solidFill>
        </p:spPr>
        <p:txBody>
          <a:bodyPr wrap="none" rtlCol="0">
            <a:spAutoFit/>
          </a:bodyPr>
          <a:lstStyle/>
          <a:p>
            <a:r>
              <a:rPr lang="en-GB" sz="1600" dirty="0" smtClean="0"/>
              <a:t>CMS-PAS-HIG-14-001</a:t>
            </a:r>
            <a:endParaRPr lang="en-GB" sz="1600" dirty="0"/>
          </a:p>
        </p:txBody>
      </p:sp>
      <p:sp>
        <p:nvSpPr>
          <p:cNvPr id="11" name="Rectangle 10"/>
          <p:cNvSpPr/>
          <p:nvPr/>
        </p:nvSpPr>
        <p:spPr bwMode="auto">
          <a:xfrm>
            <a:off x="381000" y="3429000"/>
            <a:ext cx="5105400" cy="34290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pic>
        <p:nvPicPr>
          <p:cNvPr id="12" name="Image 11" descr="Screen Shot 2014-03-15 at 11.52.32 AM.png"/>
          <p:cNvPicPr>
            <a:picLocks noChangeAspect="1"/>
          </p:cNvPicPr>
          <p:nvPr/>
        </p:nvPicPr>
        <p:blipFill>
          <a:blip r:embed="rId3"/>
          <a:stretch>
            <a:fillRect/>
          </a:stretch>
        </p:blipFill>
        <p:spPr>
          <a:xfrm>
            <a:off x="914400" y="5257800"/>
            <a:ext cx="3829247" cy="351228"/>
          </a:xfrm>
          <a:prstGeom prst="rect">
            <a:avLst/>
          </a:prstGeom>
        </p:spPr>
      </p:pic>
      <p:pic>
        <p:nvPicPr>
          <p:cNvPr id="13" name="Image 12" descr="Screen Shot 2014-03-15 at 10.00.49 AM.png"/>
          <p:cNvPicPr>
            <a:picLocks noChangeAspect="1"/>
          </p:cNvPicPr>
          <p:nvPr/>
        </p:nvPicPr>
        <p:blipFill>
          <a:blip r:embed="rId4"/>
          <a:stretch>
            <a:fillRect/>
          </a:stretch>
        </p:blipFill>
        <p:spPr>
          <a:xfrm>
            <a:off x="304800" y="3429000"/>
            <a:ext cx="4674051" cy="1734511"/>
          </a:xfrm>
          <a:prstGeom prst="rect">
            <a:avLst/>
          </a:prstGeom>
        </p:spPr>
      </p:pic>
      <p:pic>
        <p:nvPicPr>
          <p:cNvPr id="14" name="Image 13" descr="Screen Shot 2014-03-15 at 10.12.31 AM.png"/>
          <p:cNvPicPr>
            <a:picLocks noChangeAspect="1"/>
          </p:cNvPicPr>
          <p:nvPr/>
        </p:nvPicPr>
        <p:blipFill>
          <a:blip r:embed="rId5"/>
          <a:stretch>
            <a:fillRect/>
          </a:stretch>
        </p:blipFill>
        <p:spPr>
          <a:xfrm>
            <a:off x="712957" y="5715000"/>
            <a:ext cx="4621043" cy="990600"/>
          </a:xfrm>
          <a:prstGeom prst="rect">
            <a:avLst/>
          </a:prstGeom>
        </p:spPr>
      </p:pic>
      <p:sp>
        <p:nvSpPr>
          <p:cNvPr id="15" name="ZoneTexte 14"/>
          <p:cNvSpPr txBox="1"/>
          <p:nvPr/>
        </p:nvSpPr>
        <p:spPr>
          <a:xfrm>
            <a:off x="152400" y="5257800"/>
            <a:ext cx="5719232" cy="1015663"/>
          </a:xfrm>
          <a:prstGeom prst="rect">
            <a:avLst/>
          </a:prstGeom>
          <a:solidFill>
            <a:schemeClr val="accent3"/>
          </a:solidFill>
        </p:spPr>
        <p:txBody>
          <a:bodyPr wrap="square" rtlCol="0">
            <a:spAutoFit/>
          </a:bodyPr>
          <a:lstStyle/>
          <a:p>
            <a:r>
              <a:rPr lang="en-GB" dirty="0" smtClean="0">
                <a:solidFill>
                  <a:srgbClr val="FF0000"/>
                </a:solidFill>
              </a:rPr>
              <a:t>New:</a:t>
            </a:r>
            <a:r>
              <a:rPr lang="en-GB" dirty="0" smtClean="0"/>
              <a:t> </a:t>
            </a:r>
            <a:r>
              <a:rPr lang="en-GB" dirty="0" smtClean="0">
                <a:solidFill>
                  <a:srgbClr val="0000FF"/>
                </a:solidFill>
              </a:rPr>
              <a:t>single top with Higgs into bb</a:t>
            </a:r>
          </a:p>
          <a:p>
            <a:r>
              <a:rPr lang="en-GB" dirty="0" smtClean="0">
                <a:solidFill>
                  <a:srgbClr val="FF0000"/>
                </a:solidFill>
              </a:rPr>
              <a:t>~7.6 times the cross section for C</a:t>
            </a:r>
            <a:r>
              <a:rPr lang="en-GB" baseline="-25000" dirty="0" smtClean="0">
                <a:solidFill>
                  <a:srgbClr val="FF0000"/>
                </a:solidFill>
              </a:rPr>
              <a:t>t</a:t>
            </a:r>
            <a:r>
              <a:rPr lang="en-GB" dirty="0" smtClean="0">
                <a:solidFill>
                  <a:srgbClr val="FF0000"/>
                </a:solidFill>
              </a:rPr>
              <a:t>=-1 (95%CL) </a:t>
            </a:r>
            <a:endParaRPr lang="en-GB" dirty="0" smtClean="0"/>
          </a:p>
          <a:p>
            <a:endParaRPr lang="en-GB" dirty="0" smtClean="0"/>
          </a:p>
          <a:p>
            <a:endParaRPr lang="en-GB" dirty="0"/>
          </a:p>
        </p:txBody>
      </p:sp>
      <p:pic>
        <p:nvPicPr>
          <p:cNvPr id="17" name="Image 16" descr="Screen Shot 2014-11-02 at 2.45.16 PM.png"/>
          <p:cNvPicPr>
            <a:picLocks noChangeAspect="1"/>
          </p:cNvPicPr>
          <p:nvPr/>
        </p:nvPicPr>
        <p:blipFill>
          <a:blip r:embed="rId6"/>
          <a:stretch>
            <a:fillRect/>
          </a:stretch>
        </p:blipFill>
        <p:spPr>
          <a:xfrm>
            <a:off x="914400" y="5949356"/>
            <a:ext cx="4419600" cy="908644"/>
          </a:xfrm>
          <a:prstGeom prst="rect">
            <a:avLst/>
          </a:prstGeom>
        </p:spPr>
      </p:pic>
      <p:sp>
        <p:nvSpPr>
          <p:cNvPr id="18" name="ZoneTexte 17"/>
          <p:cNvSpPr txBox="1"/>
          <p:nvPr/>
        </p:nvSpPr>
        <p:spPr>
          <a:xfrm>
            <a:off x="228600" y="5943600"/>
            <a:ext cx="2148745" cy="338554"/>
          </a:xfrm>
          <a:prstGeom prst="rect">
            <a:avLst/>
          </a:prstGeom>
          <a:solidFill>
            <a:schemeClr val="accent3"/>
          </a:solidFill>
        </p:spPr>
        <p:txBody>
          <a:bodyPr wrap="none" rtlCol="0">
            <a:spAutoFit/>
          </a:bodyPr>
          <a:lstStyle/>
          <a:p>
            <a:r>
              <a:rPr lang="en-GB" sz="1600" dirty="0" smtClean="0"/>
              <a:t>CMS-PAS-HIG-14-015</a:t>
            </a:r>
            <a:endParaRPr lang="en-GB"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ZoneTexte 4"/>
          <p:cNvSpPr txBox="1"/>
          <p:nvPr/>
        </p:nvSpPr>
        <p:spPr>
          <a:xfrm>
            <a:off x="6553200" y="1371600"/>
            <a:ext cx="2385414" cy="4401205"/>
          </a:xfrm>
          <a:prstGeom prst="rect">
            <a:avLst/>
          </a:prstGeom>
          <a:solidFill>
            <a:srgbClr val="FFFF00"/>
          </a:solidFill>
        </p:spPr>
        <p:txBody>
          <a:bodyPr wrap="none" rtlCol="0">
            <a:spAutoFit/>
          </a:bodyPr>
          <a:lstStyle/>
          <a:p>
            <a:r>
              <a:rPr lang="en-GB" dirty="0" smtClean="0">
                <a:solidFill>
                  <a:srgbClr val="0000FF"/>
                </a:solidFill>
              </a:rPr>
              <a:t>356 publications on </a:t>
            </a:r>
          </a:p>
          <a:p>
            <a:r>
              <a:rPr lang="en-GB" dirty="0" smtClean="0">
                <a:solidFill>
                  <a:srgbClr val="0000FF"/>
                </a:solidFill>
              </a:rPr>
              <a:t>pp (and </a:t>
            </a:r>
            <a:r>
              <a:rPr lang="en-GB" dirty="0" err="1" smtClean="0">
                <a:solidFill>
                  <a:srgbClr val="0000FF"/>
                </a:solidFill>
              </a:rPr>
              <a:t>pPb/PbPb</a:t>
            </a:r>
            <a:r>
              <a:rPr lang="en-GB" dirty="0" smtClean="0">
                <a:solidFill>
                  <a:srgbClr val="0000FF"/>
                </a:solidFill>
              </a:rPr>
              <a:t>)</a:t>
            </a:r>
          </a:p>
          <a:p>
            <a:r>
              <a:rPr lang="en-GB" dirty="0" smtClean="0">
                <a:solidFill>
                  <a:srgbClr val="0000FF"/>
                </a:solidFill>
              </a:rPr>
              <a:t>physics since </a:t>
            </a:r>
          </a:p>
          <a:p>
            <a:r>
              <a:rPr lang="en-GB" dirty="0" smtClean="0">
                <a:solidFill>
                  <a:srgbClr val="0000FF"/>
                </a:solidFill>
              </a:rPr>
              <a:t>January 2010</a:t>
            </a:r>
          </a:p>
          <a:p>
            <a:r>
              <a:rPr lang="en-GB" dirty="0" smtClean="0">
                <a:solidFill>
                  <a:srgbClr val="0000FF"/>
                </a:solidFill>
              </a:rPr>
              <a:t>(08/12/2014)</a:t>
            </a:r>
          </a:p>
          <a:p>
            <a:endParaRPr lang="en-GB" dirty="0" smtClean="0">
              <a:solidFill>
                <a:srgbClr val="0000FF"/>
              </a:solidFill>
            </a:endParaRPr>
          </a:p>
          <a:p>
            <a:r>
              <a:rPr lang="en-GB" dirty="0" smtClean="0">
                <a:solidFill>
                  <a:srgbClr val="FF0000"/>
                </a:solidFill>
              </a:rPr>
              <a:t>Many </a:t>
            </a:r>
            <a:r>
              <a:rPr lang="en-GB" dirty="0" smtClean="0">
                <a:solidFill>
                  <a:srgbClr val="FF0000"/>
                </a:solidFill>
              </a:rPr>
              <a:t>on exotica </a:t>
            </a:r>
          </a:p>
          <a:p>
            <a:r>
              <a:rPr lang="en-GB" dirty="0" smtClean="0">
                <a:solidFill>
                  <a:srgbClr val="FF0000"/>
                </a:solidFill>
              </a:rPr>
              <a:t>searches and </a:t>
            </a:r>
          </a:p>
          <a:p>
            <a:r>
              <a:rPr lang="en-GB" dirty="0" err="1" smtClean="0">
                <a:solidFill>
                  <a:srgbClr val="FF0000"/>
                </a:solidFill>
              </a:rPr>
              <a:t>supersymmetry</a:t>
            </a:r>
            <a:endParaRPr lang="en-GB" dirty="0" smtClean="0">
              <a:solidFill>
                <a:srgbClr val="FF0000"/>
              </a:solidFill>
            </a:endParaRPr>
          </a:p>
          <a:p>
            <a:r>
              <a:rPr lang="en-GB" dirty="0" smtClean="0">
                <a:solidFill>
                  <a:srgbClr val="0000FF"/>
                </a:solidFill>
              </a:rPr>
              <a:t>  (&gt;130 papers</a:t>
            </a:r>
          </a:p>
          <a:p>
            <a:r>
              <a:rPr lang="en-GB" dirty="0" smtClean="0">
                <a:solidFill>
                  <a:srgbClr val="0000FF"/>
                </a:solidFill>
              </a:rPr>
              <a:t>   together)</a:t>
            </a:r>
          </a:p>
          <a:p>
            <a:endParaRPr lang="en-GB" dirty="0" smtClean="0">
              <a:solidFill>
                <a:srgbClr val="0000FF"/>
              </a:solidFill>
            </a:endParaRPr>
          </a:p>
          <a:p>
            <a:r>
              <a:rPr lang="en-GB" dirty="0" smtClean="0">
                <a:solidFill>
                  <a:srgbClr val="0000FF"/>
                </a:solidFill>
              </a:rPr>
              <a:t>Similar for ATLAS</a:t>
            </a:r>
          </a:p>
          <a:p>
            <a:endParaRPr lang="en-GB" dirty="0" smtClean="0">
              <a:solidFill>
                <a:srgbClr val="0000FF"/>
              </a:solidFill>
            </a:endParaRPr>
          </a:p>
          <a:p>
            <a:endParaRPr lang="en-GB" dirty="0" smtClean="0">
              <a:solidFill>
                <a:srgbClr val="0000FF"/>
              </a:solidFill>
            </a:endParaRPr>
          </a:p>
        </p:txBody>
      </p:sp>
      <p:sp>
        <p:nvSpPr>
          <p:cNvPr id="11" name="Titre 1"/>
          <p:cNvSpPr>
            <a:spLocks noGrp="1"/>
          </p:cNvSpPr>
          <p:nvPr>
            <p:ph type="title"/>
          </p:nvPr>
        </p:nvSpPr>
        <p:spPr>
          <a:xfrm>
            <a:off x="914400" y="-142875"/>
            <a:ext cx="7239000" cy="904875"/>
          </a:xfrm>
        </p:spPr>
        <p:txBody>
          <a:bodyPr/>
          <a:lstStyle/>
          <a:p>
            <a:r>
              <a:rPr lang="en-GB" dirty="0" smtClean="0"/>
              <a:t>Example: CMS Publications</a:t>
            </a:r>
            <a:endParaRPr lang="en-GB" dirty="0"/>
          </a:p>
        </p:txBody>
      </p:sp>
      <p:pic>
        <p:nvPicPr>
          <p:cNvPr id="7" name="Image 6" descr="Screen Shot 2014-12-13 at 10.56.54 AM.png"/>
          <p:cNvPicPr>
            <a:picLocks noChangeAspect="1"/>
          </p:cNvPicPr>
          <p:nvPr/>
        </p:nvPicPr>
        <p:blipFill>
          <a:blip r:embed="rId2"/>
          <a:stretch>
            <a:fillRect/>
          </a:stretch>
        </p:blipFill>
        <p:spPr>
          <a:xfrm>
            <a:off x="228599" y="990600"/>
            <a:ext cx="5815445" cy="55626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ZoneTexte 6"/>
          <p:cNvSpPr txBox="1"/>
          <p:nvPr/>
        </p:nvSpPr>
        <p:spPr>
          <a:xfrm>
            <a:off x="6477000" y="2362200"/>
            <a:ext cx="2667000" cy="4093428"/>
          </a:xfrm>
          <a:prstGeom prst="rect">
            <a:avLst/>
          </a:prstGeom>
          <a:solidFill>
            <a:schemeClr val="accent3"/>
          </a:solidFill>
          <a:ln>
            <a:solidFill>
              <a:schemeClr val="accent3"/>
            </a:solidFill>
          </a:ln>
        </p:spPr>
        <p:txBody>
          <a:bodyPr wrap="square" rtlCol="0">
            <a:spAutoFit/>
          </a:bodyPr>
          <a:lstStyle/>
          <a:p>
            <a:r>
              <a:rPr lang="en-GB" dirty="0" smtClean="0">
                <a:solidFill>
                  <a:srgbClr val="0000FF"/>
                </a:solidFill>
              </a:rPr>
              <a:t>Two-photon and </a:t>
            </a:r>
          </a:p>
          <a:p>
            <a:r>
              <a:rPr lang="en-GB" dirty="0" smtClean="0">
                <a:solidFill>
                  <a:srgbClr val="0000FF"/>
                </a:solidFill>
              </a:rPr>
              <a:t>two Z channel mass</a:t>
            </a:r>
          </a:p>
          <a:p>
            <a:r>
              <a:rPr lang="en-GB" dirty="0" smtClean="0">
                <a:solidFill>
                  <a:srgbClr val="0000FF"/>
                </a:solidFill>
              </a:rPr>
              <a:t>estimates agree</a:t>
            </a:r>
          </a:p>
          <a:p>
            <a:r>
              <a:rPr lang="en-GB" dirty="0" smtClean="0">
                <a:solidFill>
                  <a:srgbClr val="0000FF"/>
                </a:solidFill>
              </a:rPr>
              <a:t>(within 1.6σ)</a:t>
            </a:r>
          </a:p>
          <a:p>
            <a:endParaRPr lang="en-GB" dirty="0" smtClean="0">
              <a:solidFill>
                <a:srgbClr val="0000FF"/>
              </a:solidFill>
            </a:endParaRPr>
          </a:p>
          <a:p>
            <a:endParaRPr lang="en-GB" dirty="0" smtClean="0">
              <a:solidFill>
                <a:srgbClr val="0000FF"/>
              </a:solidFill>
            </a:endParaRPr>
          </a:p>
          <a:p>
            <a:r>
              <a:rPr lang="en-GB" sz="2400" dirty="0" smtClean="0">
                <a:solidFill>
                  <a:srgbClr val="FF0000"/>
                </a:solidFill>
              </a:rPr>
              <a:t>Mass value is </a:t>
            </a:r>
          </a:p>
          <a:p>
            <a:r>
              <a:rPr lang="en-GB" sz="2400" dirty="0" smtClean="0">
                <a:solidFill>
                  <a:srgbClr val="FF0000"/>
                </a:solidFill>
              </a:rPr>
              <a:t>about 125.0 </a:t>
            </a:r>
            <a:r>
              <a:rPr lang="en-GB" sz="2400" dirty="0" err="1" smtClean="0">
                <a:solidFill>
                  <a:srgbClr val="FF0000"/>
                </a:solidFill>
              </a:rPr>
              <a:t>GeV</a:t>
            </a:r>
            <a:endParaRPr lang="en-GB" sz="2400" dirty="0" smtClean="0">
              <a:solidFill>
                <a:srgbClr val="FF0000"/>
              </a:solidFill>
            </a:endParaRPr>
          </a:p>
          <a:p>
            <a:r>
              <a:rPr lang="en-GB" sz="2400" dirty="0" smtClean="0">
                <a:solidFill>
                  <a:srgbClr val="FF0000"/>
                </a:solidFill>
              </a:rPr>
              <a:t>with 0.3 </a:t>
            </a:r>
            <a:r>
              <a:rPr lang="en-GB" sz="2400" dirty="0" err="1" smtClean="0">
                <a:solidFill>
                  <a:srgbClr val="FF0000"/>
                </a:solidFill>
              </a:rPr>
              <a:t>GeV</a:t>
            </a:r>
            <a:r>
              <a:rPr lang="en-GB" sz="2400" dirty="0" smtClean="0">
                <a:solidFill>
                  <a:srgbClr val="FF0000"/>
                </a:solidFill>
              </a:rPr>
              <a:t> </a:t>
            </a:r>
          </a:p>
          <a:p>
            <a:r>
              <a:rPr lang="en-GB" sz="2400" dirty="0" smtClean="0">
                <a:solidFill>
                  <a:srgbClr val="FF0000"/>
                </a:solidFill>
              </a:rPr>
              <a:t>uncertainty</a:t>
            </a:r>
          </a:p>
          <a:p>
            <a:endParaRPr lang="en-GB" sz="2400" dirty="0" smtClean="0">
              <a:solidFill>
                <a:srgbClr val="FF0000"/>
              </a:solidFill>
            </a:endParaRPr>
          </a:p>
          <a:p>
            <a:r>
              <a:rPr lang="en-GB" dirty="0" smtClean="0">
                <a:solidFill>
                  <a:srgbClr val="0000FF"/>
                </a:solidFill>
              </a:rPr>
              <a:t>Old value: 125.5 </a:t>
            </a:r>
            <a:r>
              <a:rPr lang="en-GB" dirty="0" err="1" smtClean="0">
                <a:solidFill>
                  <a:srgbClr val="0000FF"/>
                </a:solidFill>
              </a:rPr>
              <a:t>GeV</a:t>
            </a:r>
            <a:endParaRPr lang="en-GB" dirty="0">
              <a:solidFill>
                <a:srgbClr val="0000FF"/>
              </a:solidFill>
            </a:endParaRPr>
          </a:p>
        </p:txBody>
      </p:sp>
      <p:sp>
        <p:nvSpPr>
          <p:cNvPr id="8" name="Titre 2"/>
          <p:cNvSpPr txBox="1">
            <a:spLocks/>
          </p:cNvSpPr>
          <p:nvPr/>
        </p:nvSpPr>
        <p:spPr bwMode="auto">
          <a:xfrm>
            <a:off x="228600" y="-76200"/>
            <a:ext cx="8458200" cy="914400"/>
          </a:xfrm>
          <a:prstGeom prst="rect">
            <a:avLst/>
          </a:prstGeom>
          <a:noFill/>
          <a:ln w="9525">
            <a:noFill/>
            <a:miter lim="800000"/>
            <a:headEnd/>
            <a:tailEnd/>
          </a:ln>
        </p:spPr>
        <p:txBody>
          <a:bodyPr vert="horz" wrap="square" lIns="91407" tIns="45704" rIns="91407" bIns="45704" numCol="1" rtlCol="0" anchor="ctr"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0" cap="none" spc="0" normalizeH="0" baseline="0" noProof="0" dirty="0" smtClean="0">
                <a:ln>
                  <a:noFill/>
                </a:ln>
                <a:solidFill>
                  <a:srgbClr val="0000FF"/>
                </a:solidFill>
                <a:effectLst/>
                <a:uLnTx/>
                <a:uFillTx/>
                <a:latin typeface="Arial"/>
                <a:ea typeface="ＭＳ Ｐゴシック" charset="-128"/>
                <a:cs typeface="ＭＳ Ｐゴシック" charset="-128"/>
              </a:rPr>
              <a:t>The Mass of the New Particle</a:t>
            </a:r>
            <a:endParaRPr kumimoji="0" lang="en-GB" sz="40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sp>
        <p:nvSpPr>
          <p:cNvPr id="9" name="ZoneTexte 8"/>
          <p:cNvSpPr txBox="1"/>
          <p:nvPr/>
        </p:nvSpPr>
        <p:spPr>
          <a:xfrm>
            <a:off x="304800" y="914400"/>
            <a:ext cx="8429236" cy="400110"/>
          </a:xfrm>
          <a:prstGeom prst="rect">
            <a:avLst/>
          </a:prstGeom>
          <a:solidFill>
            <a:schemeClr val="accent3"/>
          </a:solidFill>
        </p:spPr>
        <p:txBody>
          <a:bodyPr wrap="none" rtlCol="0">
            <a:spAutoFit/>
          </a:bodyPr>
          <a:lstStyle/>
          <a:p>
            <a:r>
              <a:rPr lang="en-GB" dirty="0" smtClean="0">
                <a:solidFill>
                  <a:srgbClr val="0000FF"/>
                </a:solidFill>
              </a:rPr>
              <a:t>Determine the mass from ZZ and 2-photon channels which show a peak!</a:t>
            </a:r>
            <a:endParaRPr lang="en-GB" dirty="0">
              <a:solidFill>
                <a:srgbClr val="0000FF"/>
              </a:solidFill>
            </a:endParaRPr>
          </a:p>
        </p:txBody>
      </p:sp>
      <p:pic>
        <p:nvPicPr>
          <p:cNvPr id="10" name="Image 9" descr="Screen Shot 2014-07-05 at 11.05.41 PM.png"/>
          <p:cNvPicPr>
            <a:picLocks noChangeAspect="1"/>
          </p:cNvPicPr>
          <p:nvPr/>
        </p:nvPicPr>
        <p:blipFill>
          <a:blip r:embed="rId2"/>
          <a:stretch>
            <a:fillRect/>
          </a:stretch>
        </p:blipFill>
        <p:spPr>
          <a:xfrm>
            <a:off x="0" y="2241351"/>
            <a:ext cx="3276600" cy="2864049"/>
          </a:xfrm>
          <a:prstGeom prst="rect">
            <a:avLst/>
          </a:prstGeom>
        </p:spPr>
      </p:pic>
      <p:pic>
        <p:nvPicPr>
          <p:cNvPr id="11" name="Image 10" descr="Screen Shot 2014-07-05 at 11.05.47 PM.png"/>
          <p:cNvPicPr>
            <a:picLocks noChangeAspect="1"/>
          </p:cNvPicPr>
          <p:nvPr/>
        </p:nvPicPr>
        <p:blipFill>
          <a:blip r:embed="rId3"/>
          <a:stretch>
            <a:fillRect/>
          </a:stretch>
        </p:blipFill>
        <p:spPr>
          <a:xfrm>
            <a:off x="1" y="5117856"/>
            <a:ext cx="3200400" cy="292344"/>
          </a:xfrm>
          <a:prstGeom prst="rect">
            <a:avLst/>
          </a:prstGeom>
        </p:spPr>
      </p:pic>
      <p:pic>
        <p:nvPicPr>
          <p:cNvPr id="12" name="Image 11" descr="Screen Shot 2014-07-05 at 11.06.18 PM.png"/>
          <p:cNvPicPr>
            <a:picLocks noChangeAspect="1"/>
          </p:cNvPicPr>
          <p:nvPr/>
        </p:nvPicPr>
        <p:blipFill>
          <a:blip r:embed="rId4"/>
          <a:stretch>
            <a:fillRect/>
          </a:stretch>
        </p:blipFill>
        <p:spPr>
          <a:xfrm>
            <a:off x="3276600" y="2253854"/>
            <a:ext cx="3122262" cy="2851546"/>
          </a:xfrm>
          <a:prstGeom prst="rect">
            <a:avLst/>
          </a:prstGeom>
        </p:spPr>
      </p:pic>
      <p:pic>
        <p:nvPicPr>
          <p:cNvPr id="13" name="Image 12" descr="Screen Shot 2014-07-05 at 11.06.27 PM.png"/>
          <p:cNvPicPr>
            <a:picLocks noChangeAspect="1"/>
          </p:cNvPicPr>
          <p:nvPr/>
        </p:nvPicPr>
        <p:blipFill>
          <a:blip r:embed="rId5"/>
          <a:stretch>
            <a:fillRect/>
          </a:stretch>
        </p:blipFill>
        <p:spPr>
          <a:xfrm>
            <a:off x="3505200" y="5066537"/>
            <a:ext cx="2855957" cy="343663"/>
          </a:xfrm>
          <a:prstGeom prst="rect">
            <a:avLst/>
          </a:prstGeom>
        </p:spPr>
      </p:pic>
      <p:pic>
        <p:nvPicPr>
          <p:cNvPr id="14" name="Image 13" descr="Screen Shot 2014-07-05 at 11.06.47 PM.png"/>
          <p:cNvPicPr>
            <a:picLocks noChangeAspect="1"/>
          </p:cNvPicPr>
          <p:nvPr/>
        </p:nvPicPr>
        <p:blipFill>
          <a:blip r:embed="rId6"/>
          <a:stretch>
            <a:fillRect/>
          </a:stretch>
        </p:blipFill>
        <p:spPr>
          <a:xfrm>
            <a:off x="76200" y="5813824"/>
            <a:ext cx="6324600" cy="586976"/>
          </a:xfrm>
          <a:prstGeom prst="rect">
            <a:avLst/>
          </a:prstGeom>
        </p:spPr>
      </p:pic>
      <p:sp>
        <p:nvSpPr>
          <p:cNvPr id="15" name="ZoneTexte 14"/>
          <p:cNvSpPr txBox="1"/>
          <p:nvPr/>
        </p:nvSpPr>
        <p:spPr>
          <a:xfrm>
            <a:off x="228600" y="1524000"/>
            <a:ext cx="5410455" cy="400110"/>
          </a:xfrm>
          <a:prstGeom prst="rect">
            <a:avLst/>
          </a:prstGeom>
          <a:solidFill>
            <a:srgbClr val="FFFF00"/>
          </a:solidFill>
        </p:spPr>
        <p:txBody>
          <a:bodyPr wrap="none" rtlCol="0">
            <a:spAutoFit/>
          </a:bodyPr>
          <a:lstStyle/>
          <a:p>
            <a:r>
              <a:rPr lang="en-GB" dirty="0" smtClean="0"/>
              <a:t>New calibration &amp; strong effort on </a:t>
            </a:r>
            <a:r>
              <a:rPr lang="en-GB" dirty="0" err="1" smtClean="0"/>
              <a:t>systematics</a:t>
            </a:r>
            <a:endParaRPr lang="en-GB" dirty="0"/>
          </a:p>
        </p:txBody>
      </p:sp>
      <p:sp>
        <p:nvSpPr>
          <p:cNvPr id="16" name="ZoneTexte 15"/>
          <p:cNvSpPr txBox="1"/>
          <p:nvPr/>
        </p:nvSpPr>
        <p:spPr>
          <a:xfrm>
            <a:off x="7543800" y="1828800"/>
            <a:ext cx="778128" cy="461665"/>
          </a:xfrm>
          <a:prstGeom prst="rect">
            <a:avLst/>
          </a:prstGeom>
          <a:solidFill>
            <a:srgbClr val="FFFF00"/>
          </a:solidFill>
        </p:spPr>
        <p:txBody>
          <a:bodyPr wrap="none" rtlCol="0">
            <a:spAutoFit/>
          </a:bodyPr>
          <a:lstStyle/>
          <a:p>
            <a:r>
              <a:rPr lang="en-GB" sz="2400" dirty="0" smtClean="0"/>
              <a:t>CMS</a:t>
            </a:r>
            <a:endParaRPr lang="en-GB" sz="2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Espace réservé du contenu 3" descr="Screen Shot 2014-09-08 at 5.04.25 PM.png"/>
          <p:cNvPicPr>
            <a:picLocks noGrp="1" noChangeAspect="1"/>
          </p:cNvPicPr>
          <p:nvPr>
            <p:ph idx="1"/>
          </p:nvPr>
        </p:nvPicPr>
        <p:blipFill>
          <a:blip r:embed="rId2"/>
          <a:stretch>
            <a:fillRect/>
          </a:stretch>
        </p:blipFill>
        <p:spPr>
          <a:xfrm>
            <a:off x="304800" y="838200"/>
            <a:ext cx="8497071" cy="5893290"/>
          </a:xfrm>
        </p:spPr>
      </p:pic>
      <p:pic>
        <p:nvPicPr>
          <p:cNvPr id="6" name="Image 5" descr="Screen Shot 2014-09-13 at 4.55.12 PM.png"/>
          <p:cNvPicPr>
            <a:picLocks noChangeAspect="1"/>
          </p:cNvPicPr>
          <p:nvPr/>
        </p:nvPicPr>
        <p:blipFill>
          <a:blip r:embed="rId3"/>
          <a:stretch>
            <a:fillRect/>
          </a:stretch>
        </p:blipFill>
        <p:spPr>
          <a:xfrm>
            <a:off x="5791200" y="1676400"/>
            <a:ext cx="2971800" cy="396240"/>
          </a:xfrm>
          <a:prstGeom prst="rect">
            <a:avLst/>
          </a:prstGeom>
        </p:spPr>
      </p:pic>
      <p:pic>
        <p:nvPicPr>
          <p:cNvPr id="7" name="Image 6" descr="Screen Shot 2014-09-13 at 4.55.20 PM.png"/>
          <p:cNvPicPr>
            <a:picLocks noChangeAspect="1"/>
          </p:cNvPicPr>
          <p:nvPr/>
        </p:nvPicPr>
        <p:blipFill>
          <a:blip r:embed="rId4"/>
          <a:stretch>
            <a:fillRect/>
          </a:stretch>
        </p:blipFill>
        <p:spPr>
          <a:xfrm>
            <a:off x="5791200" y="2057400"/>
            <a:ext cx="2949637" cy="355630"/>
          </a:xfrm>
          <a:prstGeom prst="rect">
            <a:avLst/>
          </a:prstGeom>
        </p:spPr>
      </p:pic>
      <p:sp>
        <p:nvSpPr>
          <p:cNvPr id="8" name="ZoneTexte 7"/>
          <p:cNvSpPr txBox="1"/>
          <p:nvPr/>
        </p:nvSpPr>
        <p:spPr>
          <a:xfrm>
            <a:off x="5410200" y="1734235"/>
            <a:ext cx="466820" cy="323165"/>
          </a:xfrm>
          <a:prstGeom prst="rect">
            <a:avLst/>
          </a:prstGeom>
          <a:noFill/>
        </p:spPr>
        <p:txBody>
          <a:bodyPr wrap="none" rtlCol="0">
            <a:spAutoFit/>
          </a:bodyPr>
          <a:lstStyle/>
          <a:p>
            <a:r>
              <a:rPr lang="en-GB" sz="1500" dirty="0" smtClean="0"/>
              <a:t>ZZ:</a:t>
            </a:r>
            <a:endParaRPr lang="en-GB" sz="1500" dirty="0"/>
          </a:p>
        </p:txBody>
      </p:sp>
      <p:sp>
        <p:nvSpPr>
          <p:cNvPr id="9" name="ZoneTexte 8"/>
          <p:cNvSpPr txBox="1"/>
          <p:nvPr/>
        </p:nvSpPr>
        <p:spPr>
          <a:xfrm>
            <a:off x="5410200" y="2039035"/>
            <a:ext cx="442399" cy="323165"/>
          </a:xfrm>
          <a:prstGeom prst="rect">
            <a:avLst/>
          </a:prstGeom>
          <a:noFill/>
        </p:spPr>
        <p:txBody>
          <a:bodyPr wrap="none" rtlCol="0">
            <a:spAutoFit/>
          </a:bodyPr>
          <a:lstStyle/>
          <a:p>
            <a:r>
              <a:rPr lang="en-GB" sz="1500" dirty="0" err="1" smtClean="0">
                <a:latin typeface="Georgia"/>
              </a:rPr>
              <a:t>γγ</a:t>
            </a:r>
            <a:r>
              <a:rPr lang="en-GB" sz="1500" dirty="0" smtClean="0">
                <a:latin typeface="Georgia"/>
              </a:rPr>
              <a:t>:</a:t>
            </a:r>
            <a:endParaRPr lang="en-GB" sz="1500" dirty="0">
              <a:latin typeface="Georgia"/>
            </a:endParaRPr>
          </a:p>
        </p:txBody>
      </p:sp>
      <p:sp>
        <p:nvSpPr>
          <p:cNvPr id="11" name="Titre 2"/>
          <p:cNvSpPr txBox="1">
            <a:spLocks/>
          </p:cNvSpPr>
          <p:nvPr/>
        </p:nvSpPr>
        <p:spPr bwMode="auto">
          <a:xfrm>
            <a:off x="228600" y="-76200"/>
            <a:ext cx="8458200" cy="914400"/>
          </a:xfrm>
          <a:prstGeom prst="rect">
            <a:avLst/>
          </a:prstGeom>
          <a:noFill/>
          <a:ln w="9525">
            <a:noFill/>
            <a:miter lim="800000"/>
            <a:headEnd/>
            <a:tailEnd/>
          </a:ln>
        </p:spPr>
        <p:txBody>
          <a:bodyPr vert="horz" wrap="square" lIns="91407" tIns="45704" rIns="91407" bIns="45704" numCol="1" rtlCol="0" anchor="ctr"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0" cap="none" spc="0" normalizeH="0" baseline="0" noProof="0" dirty="0" smtClean="0">
                <a:ln>
                  <a:noFill/>
                </a:ln>
                <a:solidFill>
                  <a:srgbClr val="0000FF"/>
                </a:solidFill>
                <a:effectLst/>
                <a:uLnTx/>
                <a:uFillTx/>
                <a:latin typeface="Arial"/>
                <a:ea typeface="ＭＳ Ｐゴシック" charset="-128"/>
                <a:cs typeface="ＭＳ Ｐゴシック" charset="-128"/>
              </a:rPr>
              <a:t>The Mass of the New Particle</a:t>
            </a:r>
            <a:endParaRPr kumimoji="0" lang="en-GB" sz="40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sp>
        <p:nvSpPr>
          <p:cNvPr id="12" name="ZoneTexte 11"/>
          <p:cNvSpPr txBox="1"/>
          <p:nvPr/>
        </p:nvSpPr>
        <p:spPr>
          <a:xfrm>
            <a:off x="7620000" y="1066800"/>
            <a:ext cx="1034057" cy="461665"/>
          </a:xfrm>
          <a:prstGeom prst="rect">
            <a:avLst/>
          </a:prstGeom>
          <a:solidFill>
            <a:srgbClr val="FFFF00"/>
          </a:solidFill>
        </p:spPr>
        <p:txBody>
          <a:bodyPr wrap="none" rtlCol="0">
            <a:spAutoFit/>
          </a:bodyPr>
          <a:lstStyle/>
          <a:p>
            <a:r>
              <a:rPr lang="en-GB" sz="2400" dirty="0" smtClean="0"/>
              <a:t>ATLAS</a:t>
            </a:r>
            <a:endParaRPr lang="en-GB" sz="24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152400"/>
            <a:ext cx="8686800" cy="904875"/>
          </a:xfrm>
        </p:spPr>
        <p:txBody>
          <a:bodyPr/>
          <a:lstStyle/>
          <a:p>
            <a:r>
              <a:rPr lang="en-GB" dirty="0" smtClean="0"/>
              <a:t>The Total Width of the Higgs</a:t>
            </a:r>
            <a:endParaRPr lang="en-GB" dirty="0"/>
          </a:p>
        </p:txBody>
      </p:sp>
      <p:sp>
        <p:nvSpPr>
          <p:cNvPr id="5" name="ZoneTexte 4"/>
          <p:cNvSpPr txBox="1"/>
          <p:nvPr/>
        </p:nvSpPr>
        <p:spPr>
          <a:xfrm>
            <a:off x="533400" y="1066800"/>
            <a:ext cx="2031325" cy="492443"/>
          </a:xfrm>
          <a:prstGeom prst="rect">
            <a:avLst/>
          </a:prstGeom>
          <a:solidFill>
            <a:srgbClr val="FFFF00"/>
          </a:solidFill>
        </p:spPr>
        <p:txBody>
          <a:bodyPr wrap="none" rtlCol="0">
            <a:spAutoFit/>
          </a:bodyPr>
          <a:lstStyle/>
          <a:p>
            <a:r>
              <a:rPr lang="en-GB" sz="2600" dirty="0" smtClean="0">
                <a:solidFill>
                  <a:srgbClr val="0000FF"/>
                </a:solidFill>
              </a:rPr>
              <a:t>New in 2014</a:t>
            </a:r>
            <a:endParaRPr lang="en-GB" sz="2600" dirty="0">
              <a:solidFill>
                <a:srgbClr val="0000FF"/>
              </a:solidFill>
            </a:endParaRPr>
          </a:p>
        </p:txBody>
      </p:sp>
      <p:pic>
        <p:nvPicPr>
          <p:cNvPr id="6" name="Image 5" descr="Screen Shot 2014-03-15 at 7.18.41 PM.png"/>
          <p:cNvPicPr>
            <a:picLocks noChangeAspect="1"/>
          </p:cNvPicPr>
          <p:nvPr/>
        </p:nvPicPr>
        <p:blipFill>
          <a:blip r:embed="rId2"/>
          <a:stretch>
            <a:fillRect/>
          </a:stretch>
        </p:blipFill>
        <p:spPr>
          <a:xfrm>
            <a:off x="5867401" y="2209800"/>
            <a:ext cx="3276600" cy="3048000"/>
          </a:xfrm>
          <a:prstGeom prst="rect">
            <a:avLst/>
          </a:prstGeom>
        </p:spPr>
      </p:pic>
      <p:sp>
        <p:nvSpPr>
          <p:cNvPr id="9" name="Rectangle 8"/>
          <p:cNvSpPr/>
          <p:nvPr/>
        </p:nvSpPr>
        <p:spPr>
          <a:xfrm>
            <a:off x="3886200" y="838200"/>
            <a:ext cx="5105400" cy="1323439"/>
          </a:xfrm>
          <a:prstGeom prst="rect">
            <a:avLst/>
          </a:prstGeom>
          <a:solidFill>
            <a:schemeClr val="accent3"/>
          </a:solidFill>
          <a:ln>
            <a:solidFill>
              <a:schemeClr val="accent3"/>
            </a:solidFill>
          </a:ln>
        </p:spPr>
        <p:txBody>
          <a:bodyPr wrap="square">
            <a:spAutoFit/>
          </a:bodyPr>
          <a:lstStyle/>
          <a:p>
            <a:r>
              <a:rPr lang="en-GB" dirty="0" smtClean="0">
                <a:solidFill>
                  <a:srgbClr val="0000FF"/>
                </a:solidFill>
              </a:rPr>
              <a:t>Direct width limits so far </a:t>
            </a:r>
            <a:r>
              <a:rPr lang="en-GB" dirty="0" smtClean="0">
                <a:solidFill>
                  <a:srgbClr val="FF0000"/>
                </a:solidFill>
              </a:rPr>
              <a:t>3.4 </a:t>
            </a:r>
            <a:r>
              <a:rPr lang="en-GB" dirty="0" err="1" smtClean="0">
                <a:solidFill>
                  <a:srgbClr val="FF0000"/>
                </a:solidFill>
              </a:rPr>
              <a:t>GeV</a:t>
            </a:r>
            <a:r>
              <a:rPr lang="en-GB" dirty="0" smtClean="0">
                <a:solidFill>
                  <a:srgbClr val="FF0000"/>
                </a:solidFill>
              </a:rPr>
              <a:t> in ZZ and 6.9 </a:t>
            </a:r>
            <a:r>
              <a:rPr lang="en-GB" dirty="0" err="1" smtClean="0">
                <a:solidFill>
                  <a:srgbClr val="FF0000"/>
                </a:solidFill>
              </a:rPr>
              <a:t>GeV</a:t>
            </a:r>
            <a:r>
              <a:rPr lang="en-GB" dirty="0" smtClean="0">
                <a:solidFill>
                  <a:srgbClr val="FF0000"/>
                </a:solidFill>
              </a:rPr>
              <a:t> in two-photon decays </a:t>
            </a:r>
            <a:r>
              <a:rPr lang="en-GB" dirty="0" smtClean="0">
                <a:solidFill>
                  <a:srgbClr val="0000FF"/>
                </a:solidFill>
              </a:rPr>
              <a:t>(95% CL) from the resonance peak measurement </a:t>
            </a:r>
          </a:p>
          <a:p>
            <a:r>
              <a:rPr lang="en-GB" dirty="0" smtClean="0">
                <a:solidFill>
                  <a:srgbClr val="FF0000"/>
                </a:solidFill>
                <a:ea typeface="Arial" pitchFamily="-84" charset="0"/>
                <a:cs typeface="Arial" pitchFamily="-84" charset="0"/>
              </a:rPr>
              <a:t>  </a:t>
            </a:r>
            <a:r>
              <a:rPr lang="en-GB" dirty="0" smtClean="0">
                <a:ea typeface="Arial" pitchFamily="-84" charset="0"/>
                <a:cs typeface="Arial" pitchFamily="-84" charset="0"/>
              </a:rPr>
              <a:t>→</a:t>
            </a:r>
            <a:r>
              <a:rPr lang="en-GB" dirty="0" smtClean="0">
                <a:solidFill>
                  <a:srgbClr val="FF0000"/>
                </a:solidFill>
              </a:rPr>
              <a:t>Dominated by experimental resolution </a:t>
            </a:r>
            <a:endParaRPr lang="en-GB" dirty="0">
              <a:solidFill>
                <a:srgbClr val="FF0000"/>
              </a:solidFill>
            </a:endParaRPr>
          </a:p>
        </p:txBody>
      </p:sp>
      <p:sp>
        <p:nvSpPr>
          <p:cNvPr id="11" name="ZoneTexte 10"/>
          <p:cNvSpPr txBox="1"/>
          <p:nvPr/>
        </p:nvSpPr>
        <p:spPr>
          <a:xfrm>
            <a:off x="381000" y="1676400"/>
            <a:ext cx="1665240" cy="338554"/>
          </a:xfrm>
          <a:prstGeom prst="rect">
            <a:avLst/>
          </a:prstGeom>
          <a:solidFill>
            <a:schemeClr val="accent3"/>
          </a:solidFill>
        </p:spPr>
        <p:txBody>
          <a:bodyPr wrap="none" rtlCol="0">
            <a:spAutoFit/>
          </a:bodyPr>
          <a:lstStyle/>
          <a:p>
            <a:r>
              <a:rPr lang="en-GB" sz="1600" dirty="0" smtClean="0"/>
              <a:t>arXiv:1405.3455</a:t>
            </a:r>
            <a:endParaRPr lang="en-GB" sz="1600" dirty="0"/>
          </a:p>
        </p:txBody>
      </p:sp>
      <p:pic>
        <p:nvPicPr>
          <p:cNvPr id="12" name="Image 11" descr="Screen Shot 2014-03-27 at 12.25.45 AM.png"/>
          <p:cNvPicPr>
            <a:picLocks noChangeAspect="1"/>
          </p:cNvPicPr>
          <p:nvPr/>
        </p:nvPicPr>
        <p:blipFill>
          <a:blip r:embed="rId3"/>
          <a:stretch>
            <a:fillRect/>
          </a:stretch>
        </p:blipFill>
        <p:spPr>
          <a:xfrm>
            <a:off x="609600" y="5664133"/>
            <a:ext cx="5080353" cy="965267"/>
          </a:xfrm>
          <a:prstGeom prst="rect">
            <a:avLst/>
          </a:prstGeom>
          <a:ln w="34925">
            <a:solidFill>
              <a:srgbClr val="FF0000"/>
            </a:solidFill>
          </a:ln>
        </p:spPr>
      </p:pic>
      <p:sp>
        <p:nvSpPr>
          <p:cNvPr id="10" name="ZoneTexte 9"/>
          <p:cNvSpPr txBox="1"/>
          <p:nvPr/>
        </p:nvSpPr>
        <p:spPr>
          <a:xfrm>
            <a:off x="76200" y="2209800"/>
            <a:ext cx="5867400" cy="3031599"/>
          </a:xfrm>
          <a:prstGeom prst="rect">
            <a:avLst/>
          </a:prstGeom>
          <a:solidFill>
            <a:schemeClr val="accent3"/>
          </a:solidFill>
        </p:spPr>
        <p:txBody>
          <a:bodyPr wrap="square" rtlCol="0">
            <a:spAutoFit/>
          </a:bodyPr>
          <a:lstStyle/>
          <a:p>
            <a:r>
              <a:rPr lang="en-GB" dirty="0" err="1" smtClean="0">
                <a:solidFill>
                  <a:srgbClr val="0000FF"/>
                </a:solidFill>
                <a:latin typeface="Wingdings"/>
                <a:ea typeface="Wingdings"/>
                <a:cs typeface="Wingdings"/>
              </a:rPr>
              <a:t></a:t>
            </a:r>
            <a:r>
              <a:rPr lang="en-GB" sz="1900" dirty="0" err="1" smtClean="0">
                <a:solidFill>
                  <a:srgbClr val="FF0000"/>
                </a:solidFill>
              </a:rPr>
              <a:t>Until</a:t>
            </a:r>
            <a:r>
              <a:rPr lang="en-GB" sz="1900" dirty="0" smtClean="0">
                <a:solidFill>
                  <a:srgbClr val="FF0000"/>
                </a:solidFill>
              </a:rPr>
              <a:t> recently it seemed unlikely the LHC could</a:t>
            </a:r>
          </a:p>
          <a:p>
            <a:r>
              <a:rPr lang="en-GB" sz="1900" dirty="0" smtClean="0">
                <a:solidFill>
                  <a:srgbClr val="FF0000"/>
                </a:solidFill>
              </a:rPr>
              <a:t>  measure the total Higgs width (~4.2 </a:t>
            </a:r>
            <a:r>
              <a:rPr lang="en-GB" sz="1900" dirty="0" err="1" smtClean="0">
                <a:solidFill>
                  <a:srgbClr val="FF0000"/>
                </a:solidFill>
              </a:rPr>
              <a:t>MeV</a:t>
            </a:r>
            <a:r>
              <a:rPr lang="en-GB" sz="1900" dirty="0" smtClean="0">
                <a:solidFill>
                  <a:srgbClr val="FF0000"/>
                </a:solidFill>
              </a:rPr>
              <a:t> in SM)</a:t>
            </a:r>
          </a:p>
          <a:p>
            <a:r>
              <a:rPr lang="en-GB" sz="1900" dirty="0" err="1" smtClean="0">
                <a:solidFill>
                  <a:srgbClr val="0000FF"/>
                </a:solidFill>
                <a:latin typeface="Wingdings"/>
                <a:ea typeface="Wingdings"/>
                <a:cs typeface="Wingdings"/>
              </a:rPr>
              <a:t></a:t>
            </a:r>
            <a:r>
              <a:rPr lang="en-GB" sz="1900" dirty="0" err="1" smtClean="0">
                <a:solidFill>
                  <a:srgbClr val="0000FF"/>
                </a:solidFill>
              </a:rPr>
              <a:t>In</a:t>
            </a:r>
            <a:r>
              <a:rPr lang="en-GB" sz="1900" dirty="0" smtClean="0">
                <a:solidFill>
                  <a:srgbClr val="0000FF"/>
                </a:solidFill>
              </a:rPr>
              <a:t> 2012 it was noted that 7.6% of the Higgs to </a:t>
            </a:r>
          </a:p>
          <a:p>
            <a:r>
              <a:rPr lang="en-GB" sz="1900" dirty="0" smtClean="0">
                <a:solidFill>
                  <a:srgbClr val="0000FF"/>
                </a:solidFill>
              </a:rPr>
              <a:t>  ZZ cross section is above 180 </a:t>
            </a:r>
            <a:r>
              <a:rPr lang="en-GB" sz="1900" dirty="0" err="1" smtClean="0">
                <a:solidFill>
                  <a:srgbClr val="0000FF"/>
                </a:solidFill>
              </a:rPr>
              <a:t>GeV</a:t>
            </a:r>
            <a:r>
              <a:rPr lang="en-GB" sz="1900" dirty="0" smtClean="0">
                <a:solidFill>
                  <a:srgbClr val="0000FF"/>
                </a:solidFill>
              </a:rPr>
              <a:t>    </a:t>
            </a:r>
            <a:r>
              <a:rPr lang="en-GB" sz="1700" dirty="0" smtClean="0">
                <a:solidFill>
                  <a:schemeClr val="accent4"/>
                </a:solidFill>
              </a:rPr>
              <a:t>arXiv:1206.4803</a:t>
            </a:r>
          </a:p>
          <a:p>
            <a:r>
              <a:rPr lang="en-GB" sz="1900" dirty="0" err="1" smtClean="0">
                <a:solidFill>
                  <a:srgbClr val="0000FF"/>
                </a:solidFill>
                <a:latin typeface="Wingdings"/>
                <a:ea typeface="Wingdings"/>
                <a:cs typeface="Wingdings"/>
              </a:rPr>
              <a:t></a:t>
            </a:r>
            <a:r>
              <a:rPr lang="en-GB" sz="1900" dirty="0" err="1" smtClean="0">
                <a:solidFill>
                  <a:srgbClr val="0000FF"/>
                </a:solidFill>
              </a:rPr>
              <a:t>The</a:t>
            </a:r>
            <a:r>
              <a:rPr lang="en-GB" sz="1900" dirty="0" smtClean="0">
                <a:solidFill>
                  <a:srgbClr val="0000FF"/>
                </a:solidFill>
              </a:rPr>
              <a:t> off-shell contribution is independent of the   </a:t>
            </a:r>
          </a:p>
          <a:p>
            <a:r>
              <a:rPr lang="en-GB" sz="1900" dirty="0" smtClean="0">
                <a:solidFill>
                  <a:srgbClr val="0000FF"/>
                </a:solidFill>
              </a:rPr>
              <a:t>  total width!</a:t>
            </a:r>
          </a:p>
          <a:p>
            <a:r>
              <a:rPr lang="en-GB" sz="1900" dirty="0" err="1" smtClean="0">
                <a:solidFill>
                  <a:srgbClr val="0000FF"/>
                </a:solidFill>
                <a:latin typeface="Wingdings"/>
                <a:ea typeface="Wingdings"/>
                <a:cs typeface="Wingdings"/>
              </a:rPr>
              <a:t></a:t>
            </a:r>
            <a:r>
              <a:rPr lang="en-GB" sz="1900" dirty="0" err="1" smtClean="0">
                <a:solidFill>
                  <a:srgbClr val="FF0000"/>
                </a:solidFill>
              </a:rPr>
              <a:t>The</a:t>
            </a:r>
            <a:r>
              <a:rPr lang="en-GB" sz="1900" dirty="0" smtClean="0">
                <a:solidFill>
                  <a:srgbClr val="FF0000"/>
                </a:solidFill>
              </a:rPr>
              <a:t> ratio of on-shell to off-shell can thus provide </a:t>
            </a:r>
          </a:p>
          <a:p>
            <a:r>
              <a:rPr lang="en-GB" sz="1900" dirty="0" smtClean="0">
                <a:solidFill>
                  <a:srgbClr val="FF0000"/>
                </a:solidFill>
              </a:rPr>
              <a:t>  information on the width</a:t>
            </a:r>
          </a:p>
          <a:p>
            <a:r>
              <a:rPr lang="en-GB" sz="1900" dirty="0" err="1" smtClean="0">
                <a:solidFill>
                  <a:srgbClr val="0000FF"/>
                </a:solidFill>
                <a:latin typeface="Wingdings"/>
                <a:ea typeface="Wingdings"/>
                <a:cs typeface="Wingdings"/>
              </a:rPr>
              <a:t></a:t>
            </a:r>
            <a:r>
              <a:rPr lang="en-GB" sz="1900" dirty="0" err="1" smtClean="0">
                <a:solidFill>
                  <a:srgbClr val="0000FF"/>
                </a:solidFill>
              </a:rPr>
              <a:t>Interference</a:t>
            </a:r>
            <a:r>
              <a:rPr lang="en-GB" sz="1900" dirty="0" smtClean="0">
                <a:solidFill>
                  <a:srgbClr val="0000FF"/>
                </a:solidFill>
              </a:rPr>
              <a:t> of the signal with ZZ continuum is </a:t>
            </a:r>
          </a:p>
          <a:p>
            <a:r>
              <a:rPr lang="en-GB" sz="1900" dirty="0" smtClean="0">
                <a:solidFill>
                  <a:srgbClr val="0000FF"/>
                </a:solidFill>
              </a:rPr>
              <a:t>  important and must be taken into account   </a:t>
            </a:r>
            <a:endParaRPr lang="en-GB" sz="1900" dirty="0">
              <a:solidFill>
                <a:srgbClr val="0000FF"/>
              </a:solidFill>
            </a:endParaRPr>
          </a:p>
        </p:txBody>
      </p:sp>
      <p:pic>
        <p:nvPicPr>
          <p:cNvPr id="15" name="Image 14" descr="Screen Shot 2014-04-12 at 9.37.26 AM.png"/>
          <p:cNvPicPr>
            <a:picLocks noChangeAspect="1"/>
          </p:cNvPicPr>
          <p:nvPr/>
        </p:nvPicPr>
        <p:blipFill>
          <a:blip r:embed="rId4"/>
          <a:stretch>
            <a:fillRect/>
          </a:stretch>
        </p:blipFill>
        <p:spPr>
          <a:xfrm>
            <a:off x="6324600" y="5943600"/>
            <a:ext cx="2006739" cy="533437"/>
          </a:xfrm>
          <a:prstGeom prst="rect">
            <a:avLst/>
          </a:prstGeom>
          <a:ln w="34925">
            <a:solidFill>
              <a:srgbClr val="FF0000"/>
            </a:solidFill>
          </a:ln>
        </p:spPr>
      </p:pic>
      <p:sp>
        <p:nvSpPr>
          <p:cNvPr id="13" name="ZoneTexte 12"/>
          <p:cNvSpPr txBox="1"/>
          <p:nvPr/>
        </p:nvSpPr>
        <p:spPr>
          <a:xfrm>
            <a:off x="76200" y="5181600"/>
            <a:ext cx="7398630" cy="369332"/>
          </a:xfrm>
          <a:prstGeom prst="rect">
            <a:avLst/>
          </a:prstGeom>
          <a:solidFill>
            <a:schemeClr val="accent3"/>
          </a:solidFill>
        </p:spPr>
        <p:txBody>
          <a:bodyPr wrap="none" rtlCol="0">
            <a:spAutoFit/>
          </a:bodyPr>
          <a:lstStyle/>
          <a:p>
            <a:r>
              <a:rPr lang="en-GB" sz="1800" dirty="0" smtClean="0"/>
              <a:t>2012/13: </a:t>
            </a:r>
            <a:r>
              <a:rPr lang="en-GB" sz="1800" dirty="0" err="1" smtClean="0"/>
              <a:t>Kauer</a:t>
            </a:r>
            <a:r>
              <a:rPr lang="en-GB" sz="1800" dirty="0" smtClean="0"/>
              <a:t>, </a:t>
            </a:r>
            <a:r>
              <a:rPr lang="en-GB" sz="1800" dirty="0" err="1" smtClean="0"/>
              <a:t>Passarino</a:t>
            </a:r>
            <a:r>
              <a:rPr lang="en-GB" sz="1800" dirty="0" smtClean="0"/>
              <a:t>; </a:t>
            </a:r>
            <a:r>
              <a:rPr lang="en-GB" sz="1800" dirty="0" err="1" smtClean="0"/>
              <a:t>Caola</a:t>
            </a:r>
            <a:r>
              <a:rPr lang="en-GB" sz="1800" dirty="0" smtClean="0"/>
              <a:t>, </a:t>
            </a:r>
            <a:r>
              <a:rPr lang="en-GB" sz="1800" dirty="0" err="1" smtClean="0"/>
              <a:t>Melnikov</a:t>
            </a:r>
            <a:r>
              <a:rPr lang="en-GB" sz="1800" dirty="0" smtClean="0"/>
              <a:t>; Campbell, Ellis, Williams …</a:t>
            </a:r>
            <a:endParaRPr lang="en-GB" sz="1800"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Espace réservé du contenu 3" descr="Screen Shot 2014-07-05 at 11.20.14 AM.png"/>
          <p:cNvPicPr>
            <a:picLocks noGrp="1" noChangeAspect="1"/>
          </p:cNvPicPr>
          <p:nvPr>
            <p:ph idx="1"/>
          </p:nvPr>
        </p:nvPicPr>
        <p:blipFill>
          <a:blip r:embed="rId2"/>
          <a:stretch>
            <a:fillRect/>
          </a:stretch>
        </p:blipFill>
        <p:spPr>
          <a:xfrm>
            <a:off x="76200" y="1905000"/>
            <a:ext cx="6945066" cy="4495800"/>
          </a:xfrm>
        </p:spPr>
      </p:pic>
      <p:pic>
        <p:nvPicPr>
          <p:cNvPr id="5" name="Image 4" descr="Screen Shot 2014-07-05 at 11.21.35 AM.png"/>
          <p:cNvPicPr>
            <a:picLocks noChangeAspect="1"/>
          </p:cNvPicPr>
          <p:nvPr/>
        </p:nvPicPr>
        <p:blipFill>
          <a:blip r:embed="rId3"/>
          <a:stretch>
            <a:fillRect/>
          </a:stretch>
        </p:blipFill>
        <p:spPr>
          <a:xfrm>
            <a:off x="7239000" y="1905000"/>
            <a:ext cx="1676400" cy="1905000"/>
          </a:xfrm>
          <a:prstGeom prst="rect">
            <a:avLst/>
          </a:prstGeom>
        </p:spPr>
      </p:pic>
      <p:sp>
        <p:nvSpPr>
          <p:cNvPr id="7" name="ZoneTexte 6"/>
          <p:cNvSpPr txBox="1"/>
          <p:nvPr/>
        </p:nvSpPr>
        <p:spPr>
          <a:xfrm>
            <a:off x="76200" y="838200"/>
            <a:ext cx="8991600" cy="1015663"/>
          </a:xfrm>
          <a:prstGeom prst="rect">
            <a:avLst/>
          </a:prstGeom>
          <a:solidFill>
            <a:schemeClr val="accent3"/>
          </a:solidFill>
        </p:spPr>
        <p:txBody>
          <a:bodyPr wrap="square" rtlCol="0">
            <a:spAutoFit/>
          </a:bodyPr>
          <a:lstStyle/>
          <a:p>
            <a:r>
              <a:rPr lang="en-GB" dirty="0" err="1" smtClean="0">
                <a:solidFill>
                  <a:srgbClr val="FF0000"/>
                </a:solidFill>
                <a:latin typeface="Wingdings"/>
                <a:ea typeface="Wingdings"/>
                <a:cs typeface="Wingdings"/>
              </a:rPr>
              <a:t></a:t>
            </a:r>
            <a:r>
              <a:rPr lang="en-GB" dirty="0" err="1" smtClean="0">
                <a:solidFill>
                  <a:srgbClr val="FF0000"/>
                </a:solidFill>
              </a:rPr>
              <a:t>Study</a:t>
            </a:r>
            <a:r>
              <a:rPr lang="en-GB" dirty="0" smtClean="0">
                <a:solidFill>
                  <a:srgbClr val="FF0000"/>
                </a:solidFill>
              </a:rPr>
              <a:t> Higgs </a:t>
            </a:r>
            <a:r>
              <a:rPr lang="en-GB" dirty="0" smtClean="0">
                <a:solidFill>
                  <a:srgbClr val="FF0000"/>
                </a:solidFill>
                <a:ea typeface="Arial" pitchFamily="-84" charset="0"/>
                <a:cs typeface="Arial" pitchFamily="-84" charset="0"/>
              </a:rPr>
              <a:t>→ ZZ in the 4 charged lepton and 2 charged lepton + 2</a:t>
            </a:r>
            <a:r>
              <a:rPr lang="en-GB" dirty="0" smtClean="0">
                <a:solidFill>
                  <a:srgbClr val="FF0000"/>
                </a:solidFill>
                <a:latin typeface="Georgia"/>
                <a:ea typeface="Arial" pitchFamily="-84" charset="0"/>
                <a:cs typeface="Arial" pitchFamily="-84" charset="0"/>
              </a:rPr>
              <a:t>ν</a:t>
            </a:r>
            <a:r>
              <a:rPr lang="en-GB" dirty="0" smtClean="0">
                <a:solidFill>
                  <a:srgbClr val="FF0000"/>
                </a:solidFill>
                <a:ea typeface="Arial" pitchFamily="-84" charset="0"/>
                <a:cs typeface="Arial" pitchFamily="-84" charset="0"/>
              </a:rPr>
              <a:t> decay</a:t>
            </a:r>
          </a:p>
          <a:p>
            <a:r>
              <a:rPr lang="en-GB" dirty="0" err="1" smtClean="0">
                <a:solidFill>
                  <a:srgbClr val="0000FF"/>
                </a:solidFill>
                <a:latin typeface="Wingdings"/>
                <a:ea typeface="Wingdings"/>
                <a:cs typeface="Wingdings"/>
              </a:rPr>
              <a:t></a:t>
            </a:r>
            <a:r>
              <a:rPr lang="en-GB" dirty="0" err="1" smtClean="0">
                <a:solidFill>
                  <a:srgbClr val="0000FF"/>
                </a:solidFill>
                <a:ea typeface="Arial" pitchFamily="-84" charset="0"/>
                <a:cs typeface="Arial" pitchFamily="-84" charset="0"/>
              </a:rPr>
              <a:t>Determine</a:t>
            </a:r>
            <a:r>
              <a:rPr lang="en-GB" dirty="0" smtClean="0">
                <a:solidFill>
                  <a:srgbClr val="0000FF"/>
                </a:solidFill>
                <a:ea typeface="Arial" pitchFamily="-84" charset="0"/>
                <a:cs typeface="Arial" pitchFamily="-84" charset="0"/>
              </a:rPr>
              <a:t> the total Higgs width in the two channels separately </a:t>
            </a:r>
          </a:p>
          <a:p>
            <a:r>
              <a:rPr lang="en-GB" dirty="0" err="1" smtClean="0">
                <a:solidFill>
                  <a:srgbClr val="0000FF"/>
                </a:solidFill>
                <a:latin typeface="Wingdings"/>
                <a:ea typeface="Wingdings"/>
                <a:cs typeface="Wingdings"/>
              </a:rPr>
              <a:t></a:t>
            </a:r>
            <a:r>
              <a:rPr lang="en-GB" dirty="0" err="1" smtClean="0">
                <a:solidFill>
                  <a:srgbClr val="0000FF"/>
                </a:solidFill>
                <a:ea typeface="Arial" pitchFamily="-84" charset="0"/>
                <a:cs typeface="Arial" pitchFamily="-84" charset="0"/>
              </a:rPr>
              <a:t>Use</a:t>
            </a:r>
            <a:r>
              <a:rPr lang="en-GB" dirty="0" smtClean="0">
                <a:solidFill>
                  <a:srgbClr val="0000FF"/>
                </a:solidFill>
                <a:ea typeface="Arial" pitchFamily="-84" charset="0"/>
                <a:cs typeface="Arial" pitchFamily="-84" charset="0"/>
              </a:rPr>
              <a:t> a kinematic </a:t>
            </a:r>
            <a:r>
              <a:rPr lang="en-GB" dirty="0" err="1" smtClean="0">
                <a:solidFill>
                  <a:srgbClr val="0000FF"/>
                </a:solidFill>
                <a:ea typeface="Arial" pitchFamily="-84" charset="0"/>
                <a:cs typeface="Arial" pitchFamily="-84" charset="0"/>
              </a:rPr>
              <a:t>discriminant</a:t>
            </a:r>
            <a:r>
              <a:rPr lang="en-GB" dirty="0" smtClean="0">
                <a:solidFill>
                  <a:srgbClr val="0000FF"/>
                </a:solidFill>
                <a:ea typeface="Arial" pitchFamily="-84" charset="0"/>
                <a:cs typeface="Arial" pitchFamily="-84" charset="0"/>
              </a:rPr>
              <a:t> and </a:t>
            </a:r>
            <a:r>
              <a:rPr lang="en-GB" dirty="0" err="1" smtClean="0">
                <a:solidFill>
                  <a:srgbClr val="0000FF"/>
                </a:solidFill>
                <a:ea typeface="Arial" pitchFamily="-84" charset="0"/>
                <a:cs typeface="Arial" pitchFamily="-84" charset="0"/>
              </a:rPr>
              <a:t>m</a:t>
            </a:r>
            <a:r>
              <a:rPr lang="en-GB" baseline="-25000" dirty="0" err="1" smtClean="0">
                <a:solidFill>
                  <a:srgbClr val="0000FF"/>
                </a:solidFill>
                <a:ea typeface="Arial" pitchFamily="-84" charset="0"/>
                <a:cs typeface="Arial" pitchFamily="-84" charset="0"/>
              </a:rPr>
              <a:t>T</a:t>
            </a:r>
            <a:r>
              <a:rPr lang="en-GB" dirty="0" smtClean="0">
                <a:solidFill>
                  <a:srgbClr val="0000FF"/>
                </a:solidFill>
                <a:ea typeface="Arial" pitchFamily="-84" charset="0"/>
                <a:cs typeface="Arial" pitchFamily="-84" charset="0"/>
              </a:rPr>
              <a:t> distributions to reduce ZZ continuum  </a:t>
            </a:r>
            <a:r>
              <a:rPr lang="en-GB" dirty="0" smtClean="0">
                <a:solidFill>
                  <a:srgbClr val="0000FF"/>
                </a:solidFill>
              </a:rPr>
              <a:t> </a:t>
            </a:r>
            <a:endParaRPr lang="en-GB" dirty="0">
              <a:solidFill>
                <a:srgbClr val="0000FF"/>
              </a:solidFill>
            </a:endParaRPr>
          </a:p>
        </p:txBody>
      </p:sp>
      <p:sp>
        <p:nvSpPr>
          <p:cNvPr id="8" name="Titre 1"/>
          <p:cNvSpPr>
            <a:spLocks noGrp="1"/>
          </p:cNvSpPr>
          <p:nvPr>
            <p:ph type="title"/>
          </p:nvPr>
        </p:nvSpPr>
        <p:spPr>
          <a:xfrm>
            <a:off x="304800" y="-152400"/>
            <a:ext cx="8686800" cy="904875"/>
          </a:xfrm>
        </p:spPr>
        <p:txBody>
          <a:bodyPr/>
          <a:lstStyle/>
          <a:p>
            <a:r>
              <a:rPr lang="en-GB" dirty="0" smtClean="0"/>
              <a:t>The Total Width of the Higgs</a:t>
            </a:r>
            <a:endParaRPr lang="en-GB" dirty="0"/>
          </a:p>
        </p:txBody>
      </p:sp>
      <p:sp>
        <p:nvSpPr>
          <p:cNvPr id="9" name="ZoneTexte 8"/>
          <p:cNvSpPr txBox="1"/>
          <p:nvPr/>
        </p:nvSpPr>
        <p:spPr>
          <a:xfrm>
            <a:off x="7086600" y="3810000"/>
            <a:ext cx="2140580" cy="630942"/>
          </a:xfrm>
          <a:prstGeom prst="rect">
            <a:avLst/>
          </a:prstGeom>
          <a:solidFill>
            <a:srgbClr val="FFFF00"/>
          </a:solidFill>
        </p:spPr>
        <p:txBody>
          <a:bodyPr wrap="none" rtlCol="0">
            <a:spAutoFit/>
          </a:bodyPr>
          <a:lstStyle/>
          <a:p>
            <a:r>
              <a:rPr lang="en-GB" dirty="0" smtClean="0"/>
              <a:t>ICHEP: ATLAS!</a:t>
            </a:r>
          </a:p>
          <a:p>
            <a:r>
              <a:rPr lang="en-GB" sz="1500" dirty="0" smtClean="0"/>
              <a:t>ATLAS-CONF-2014-042</a:t>
            </a:r>
            <a:endParaRPr lang="en-GB" sz="1500" dirty="0"/>
          </a:p>
        </p:txBody>
      </p:sp>
      <p:pic>
        <p:nvPicPr>
          <p:cNvPr id="10" name="Image 9" descr="Screen Shot 2014-07-05 at 11.25.12 PM.png"/>
          <p:cNvPicPr>
            <a:picLocks noChangeAspect="1"/>
          </p:cNvPicPr>
          <p:nvPr/>
        </p:nvPicPr>
        <p:blipFill>
          <a:blip r:embed="rId4"/>
          <a:stretch>
            <a:fillRect/>
          </a:stretch>
        </p:blipFill>
        <p:spPr>
          <a:xfrm>
            <a:off x="6788598" y="4508438"/>
            <a:ext cx="2431602" cy="1587562"/>
          </a:xfrm>
          <a:prstGeom prst="rect">
            <a:avLst/>
          </a:prstGeom>
        </p:spPr>
      </p:pic>
      <p:sp>
        <p:nvSpPr>
          <p:cNvPr id="11" name="ZoneTexte 10"/>
          <p:cNvSpPr txBox="1"/>
          <p:nvPr/>
        </p:nvSpPr>
        <p:spPr>
          <a:xfrm>
            <a:off x="6172200" y="6248400"/>
            <a:ext cx="2897498" cy="400110"/>
          </a:xfrm>
          <a:prstGeom prst="rect">
            <a:avLst/>
          </a:prstGeom>
          <a:solidFill>
            <a:srgbClr val="FFFF00"/>
          </a:solidFill>
        </p:spPr>
        <p:txBody>
          <a:bodyPr wrap="none" rtlCol="0">
            <a:spAutoFit/>
          </a:bodyPr>
          <a:lstStyle/>
          <a:p>
            <a:r>
              <a:rPr lang="en-GB" dirty="0" smtClean="0"/>
              <a:t>Issue with the Theory??</a:t>
            </a:r>
            <a:endParaRPr lang="en-GB" dirty="0"/>
          </a:p>
        </p:txBody>
      </p:sp>
      <p:sp>
        <p:nvSpPr>
          <p:cNvPr id="13" name="Rectangle 12"/>
          <p:cNvSpPr/>
          <p:nvPr/>
        </p:nvSpPr>
        <p:spPr bwMode="auto">
          <a:xfrm>
            <a:off x="3962400" y="3733800"/>
            <a:ext cx="3048000" cy="6858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
        <p:nvSpPr>
          <p:cNvPr id="14" name="ZoneTexte 13"/>
          <p:cNvSpPr txBox="1"/>
          <p:nvPr/>
        </p:nvSpPr>
        <p:spPr>
          <a:xfrm>
            <a:off x="4724400" y="3639235"/>
            <a:ext cx="1490069" cy="400110"/>
          </a:xfrm>
          <a:prstGeom prst="rect">
            <a:avLst/>
          </a:prstGeom>
          <a:solidFill>
            <a:srgbClr val="FFFF00"/>
          </a:solidFill>
          <a:ln>
            <a:solidFill>
              <a:srgbClr val="FFFF00"/>
            </a:solidFill>
          </a:ln>
        </p:spPr>
        <p:txBody>
          <a:bodyPr wrap="none" rtlCol="0">
            <a:spAutoFit/>
          </a:bodyPr>
          <a:lstStyle/>
          <a:p>
            <a:r>
              <a:rPr lang="en-GB" dirty="0" smtClean="0"/>
              <a:t>= 5.4 </a:t>
            </a:r>
            <a:r>
              <a:rPr lang="en-GB" dirty="0" smtClean="0">
                <a:latin typeface="Wingdings"/>
                <a:ea typeface="Wingdings"/>
                <a:cs typeface="Wingdings"/>
              </a:rPr>
              <a:t></a:t>
            </a:r>
            <a:r>
              <a:rPr lang="en-GB" dirty="0" smtClean="0"/>
              <a:t>Γ</a:t>
            </a:r>
            <a:r>
              <a:rPr lang="en-GB" baseline="30000" dirty="0" smtClean="0"/>
              <a:t>SM</a:t>
            </a:r>
            <a:endParaRPr lang="en-GB" baseline="30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2"/>
          <p:cNvSpPr txBox="1">
            <a:spLocks/>
          </p:cNvSpPr>
          <p:nvPr/>
        </p:nvSpPr>
        <p:spPr bwMode="auto">
          <a:xfrm>
            <a:off x="838200" y="-76200"/>
            <a:ext cx="7772400" cy="914400"/>
          </a:xfrm>
          <a:prstGeom prst="rect">
            <a:avLst/>
          </a:prstGeom>
          <a:noFill/>
          <a:ln w="9525">
            <a:noFill/>
            <a:miter lim="800000"/>
            <a:headEnd/>
            <a:tailEnd/>
          </a:ln>
        </p:spPr>
        <p:txBody>
          <a:bodyPr vert="horz" wrap="square" lIns="91407" tIns="45704" rIns="91407" bIns="45704" numCol="1" rtlCol="0" anchor="ctr"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0" cap="none" spc="0" normalizeH="0" baseline="0" noProof="0" dirty="0" smtClean="0">
                <a:ln>
                  <a:noFill/>
                </a:ln>
                <a:solidFill>
                  <a:srgbClr val="0000FF"/>
                </a:solidFill>
                <a:effectLst/>
                <a:uLnTx/>
                <a:uFillTx/>
                <a:latin typeface="Arial"/>
                <a:ea typeface="ＭＳ Ｐゴシック" charset="-128"/>
                <a:cs typeface="ＭＳ Ｐゴシック" charset="-128"/>
              </a:rPr>
              <a:t>Spin/Parity Studies </a:t>
            </a:r>
            <a:endParaRPr kumimoji="0" lang="en-GB" sz="40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pic>
        <p:nvPicPr>
          <p:cNvPr id="3" name="Image 2" descr="Screen Shot 2014-07-06 at 10.26.14 AM.png"/>
          <p:cNvPicPr>
            <a:picLocks noChangeAspect="1"/>
          </p:cNvPicPr>
          <p:nvPr/>
        </p:nvPicPr>
        <p:blipFill>
          <a:blip r:embed="rId2"/>
          <a:stretch>
            <a:fillRect/>
          </a:stretch>
        </p:blipFill>
        <p:spPr>
          <a:xfrm>
            <a:off x="228600" y="2286000"/>
            <a:ext cx="7239000" cy="3464899"/>
          </a:xfrm>
          <a:prstGeom prst="rect">
            <a:avLst/>
          </a:prstGeom>
        </p:spPr>
      </p:pic>
      <p:sp>
        <p:nvSpPr>
          <p:cNvPr id="4" name="ZoneTexte 3"/>
          <p:cNvSpPr txBox="1"/>
          <p:nvPr/>
        </p:nvSpPr>
        <p:spPr>
          <a:xfrm>
            <a:off x="914400" y="914400"/>
            <a:ext cx="4660250" cy="400110"/>
          </a:xfrm>
          <a:prstGeom prst="rect">
            <a:avLst/>
          </a:prstGeom>
          <a:solidFill>
            <a:srgbClr val="FFFF00"/>
          </a:solidFill>
        </p:spPr>
        <p:txBody>
          <a:bodyPr wrap="none" rtlCol="0">
            <a:spAutoFit/>
          </a:bodyPr>
          <a:lstStyle/>
          <a:p>
            <a:r>
              <a:rPr lang="en-GB" dirty="0" smtClean="0">
                <a:solidFill>
                  <a:srgbClr val="0000FF"/>
                </a:solidFill>
                <a:latin typeface="Arial"/>
              </a:rPr>
              <a:t>Combined study of H</a:t>
            </a:r>
            <a:r>
              <a:rPr lang="en-GB" dirty="0" smtClean="0">
                <a:solidFill>
                  <a:srgbClr val="0000FF"/>
                </a:solidFill>
                <a:latin typeface="Arial"/>
                <a:ea typeface="Arial" pitchFamily="-84" charset="0"/>
                <a:cs typeface="Arial" pitchFamily="-84" charset="0"/>
              </a:rPr>
              <a:t>→ZZ and H→WW</a:t>
            </a:r>
            <a:endParaRPr lang="en-GB" dirty="0">
              <a:solidFill>
                <a:srgbClr val="0000FF"/>
              </a:solidFill>
              <a:latin typeface="Arial"/>
            </a:endParaRPr>
          </a:p>
        </p:txBody>
      </p:sp>
      <p:sp>
        <p:nvSpPr>
          <p:cNvPr id="5" name="ZoneTexte 4"/>
          <p:cNvSpPr txBox="1"/>
          <p:nvPr/>
        </p:nvSpPr>
        <p:spPr>
          <a:xfrm>
            <a:off x="457200" y="5791200"/>
            <a:ext cx="7571303" cy="400110"/>
          </a:xfrm>
          <a:prstGeom prst="rect">
            <a:avLst/>
          </a:prstGeom>
          <a:solidFill>
            <a:srgbClr val="FFFF00"/>
          </a:solidFill>
        </p:spPr>
        <p:txBody>
          <a:bodyPr wrap="none" rtlCol="0">
            <a:spAutoFit/>
          </a:bodyPr>
          <a:lstStyle/>
          <a:p>
            <a:r>
              <a:rPr lang="en-GB" dirty="0" smtClean="0"/>
              <a:t>All “exotic” scenarios excluded scenarios excluded with 99.9% CL </a:t>
            </a:r>
            <a:endParaRPr lang="en-GB" dirty="0"/>
          </a:p>
        </p:txBody>
      </p:sp>
      <p:sp>
        <p:nvSpPr>
          <p:cNvPr id="6" name="ZoneTexte 5"/>
          <p:cNvSpPr txBox="1"/>
          <p:nvPr/>
        </p:nvSpPr>
        <p:spPr>
          <a:xfrm>
            <a:off x="381000" y="6248400"/>
            <a:ext cx="6811204" cy="400110"/>
          </a:xfrm>
          <a:prstGeom prst="rect">
            <a:avLst/>
          </a:prstGeom>
          <a:solidFill>
            <a:schemeClr val="accent3"/>
          </a:solidFill>
        </p:spPr>
        <p:txBody>
          <a:bodyPr wrap="none" rtlCol="0">
            <a:spAutoFit/>
          </a:bodyPr>
          <a:lstStyle/>
          <a:p>
            <a:r>
              <a:rPr lang="en-GB" dirty="0" smtClean="0"/>
              <a:t>Also CP studies of J=0 </a:t>
            </a:r>
            <a:r>
              <a:rPr lang="en-GB" dirty="0" smtClean="0">
                <a:solidFill>
                  <a:schemeClr val="tx2"/>
                </a:solidFill>
              </a:rPr>
              <a:t>state </a:t>
            </a:r>
            <a:r>
              <a:rPr lang="en-GB" dirty="0" smtClean="0">
                <a:solidFill>
                  <a:schemeClr val="tx2"/>
                </a:solidFill>
                <a:latin typeface="Arial"/>
                <a:ea typeface="Arial" pitchFamily="-84" charset="0"/>
                <a:cs typeface="Arial" pitchFamily="-84" charset="0"/>
              </a:rPr>
              <a:t>→ </a:t>
            </a:r>
            <a:r>
              <a:rPr lang="en-GB" dirty="0" smtClean="0">
                <a:solidFill>
                  <a:srgbClr val="FF0000"/>
                </a:solidFill>
                <a:latin typeface="Arial"/>
                <a:ea typeface="Arial" pitchFamily="-84" charset="0"/>
                <a:cs typeface="Arial" pitchFamily="-84" charset="0"/>
              </a:rPr>
              <a:t>Results c</a:t>
            </a:r>
            <a:r>
              <a:rPr lang="en-GB" dirty="0" smtClean="0">
                <a:solidFill>
                  <a:srgbClr val="FF0000"/>
                </a:solidFill>
              </a:rPr>
              <a:t>onsistent with SM</a:t>
            </a:r>
            <a:r>
              <a:rPr lang="en-GB" dirty="0" smtClean="0">
                <a:solidFill>
                  <a:srgbClr val="FF0000"/>
                </a:solidFill>
              </a:rPr>
              <a:t> </a:t>
            </a:r>
            <a:endParaRPr lang="en-GB" dirty="0"/>
          </a:p>
        </p:txBody>
      </p:sp>
      <p:sp>
        <p:nvSpPr>
          <p:cNvPr id="8" name="ZoneTexte 7"/>
          <p:cNvSpPr txBox="1"/>
          <p:nvPr/>
        </p:nvSpPr>
        <p:spPr>
          <a:xfrm>
            <a:off x="6995255" y="3505200"/>
            <a:ext cx="2148745" cy="338554"/>
          </a:xfrm>
          <a:prstGeom prst="rect">
            <a:avLst/>
          </a:prstGeom>
          <a:solidFill>
            <a:schemeClr val="accent3"/>
          </a:solidFill>
        </p:spPr>
        <p:txBody>
          <a:bodyPr wrap="none" rtlCol="0">
            <a:spAutoFit/>
          </a:bodyPr>
          <a:lstStyle/>
          <a:p>
            <a:r>
              <a:rPr lang="en-GB" sz="1600" dirty="0" smtClean="0"/>
              <a:t>CMS-PAS-HIG-14-014</a:t>
            </a:r>
            <a:endParaRPr lang="en-GB" sz="1600" dirty="0"/>
          </a:p>
        </p:txBody>
      </p:sp>
      <p:pic>
        <p:nvPicPr>
          <p:cNvPr id="9" name="Picture 8" descr="angles.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086600" y="919817"/>
            <a:ext cx="2057400" cy="1823383"/>
          </a:xfrm>
          <a:prstGeom prst="rect">
            <a:avLst/>
          </a:prstGeom>
        </p:spPr>
      </p:pic>
      <p:sp>
        <p:nvSpPr>
          <p:cNvPr id="10" name="ZoneTexte 9"/>
          <p:cNvSpPr txBox="1"/>
          <p:nvPr/>
        </p:nvSpPr>
        <p:spPr>
          <a:xfrm>
            <a:off x="2057400" y="1447800"/>
            <a:ext cx="4818889" cy="707886"/>
          </a:xfrm>
          <a:prstGeom prst="rect">
            <a:avLst/>
          </a:prstGeom>
          <a:solidFill>
            <a:schemeClr val="accent3"/>
          </a:solidFill>
        </p:spPr>
        <p:txBody>
          <a:bodyPr wrap="none" rtlCol="0">
            <a:spAutoFit/>
          </a:bodyPr>
          <a:lstStyle/>
          <a:p>
            <a:r>
              <a:rPr lang="en-GB" dirty="0" err="1" smtClean="0">
                <a:solidFill>
                  <a:srgbClr val="0000FF"/>
                </a:solidFill>
                <a:latin typeface="Wingdings"/>
                <a:ea typeface="Wingdings"/>
                <a:cs typeface="Wingdings"/>
              </a:rPr>
              <a:t></a:t>
            </a:r>
            <a:r>
              <a:rPr lang="en-GB" dirty="0" err="1" smtClean="0">
                <a:solidFill>
                  <a:srgbClr val="0000FF"/>
                </a:solidFill>
              </a:rPr>
              <a:t>Tested</a:t>
            </a:r>
            <a:r>
              <a:rPr lang="en-GB" dirty="0" smtClean="0">
                <a:solidFill>
                  <a:srgbClr val="0000FF"/>
                </a:solidFill>
              </a:rPr>
              <a:t> using all </a:t>
            </a:r>
            <a:r>
              <a:rPr lang="en-GB" dirty="0" err="1" smtClean="0">
                <a:solidFill>
                  <a:srgbClr val="0000FF"/>
                </a:solidFill>
              </a:rPr>
              <a:t>diboson</a:t>
            </a:r>
            <a:r>
              <a:rPr lang="en-GB" dirty="0" smtClean="0">
                <a:solidFill>
                  <a:srgbClr val="0000FF"/>
                </a:solidFill>
              </a:rPr>
              <a:t> channels</a:t>
            </a:r>
          </a:p>
          <a:p>
            <a:r>
              <a:rPr lang="en-GB" dirty="0" err="1" smtClean="0">
                <a:solidFill>
                  <a:srgbClr val="0000FF"/>
                </a:solidFill>
                <a:latin typeface="Wingdings"/>
                <a:ea typeface="Wingdings"/>
                <a:cs typeface="Wingdings"/>
              </a:rPr>
              <a:t></a:t>
            </a:r>
            <a:r>
              <a:rPr lang="en-GB" dirty="0" err="1" smtClean="0">
                <a:solidFill>
                  <a:srgbClr val="0000FF"/>
                </a:solidFill>
              </a:rPr>
              <a:t>Hypotheses</a:t>
            </a:r>
            <a:r>
              <a:rPr lang="en-GB" dirty="0" smtClean="0">
                <a:solidFill>
                  <a:srgbClr val="0000FF"/>
                </a:solidFill>
              </a:rPr>
              <a:t> comparison O</a:t>
            </a:r>
            <a:r>
              <a:rPr lang="en-GB" baseline="30000" dirty="0" smtClean="0">
                <a:solidFill>
                  <a:srgbClr val="0000FF"/>
                </a:solidFill>
              </a:rPr>
              <a:t>+</a:t>
            </a:r>
            <a:r>
              <a:rPr lang="en-GB" dirty="0" smtClean="0">
                <a:solidFill>
                  <a:srgbClr val="0000FF"/>
                </a:solidFill>
              </a:rPr>
              <a:t>/other states</a:t>
            </a:r>
          </a:p>
          <a:p>
            <a:endParaRPr lang="en-GB" dirty="0">
              <a:solidFill>
                <a:srgbClr val="FF0000"/>
              </a:solidFill>
            </a:endParaRPr>
          </a:p>
        </p:txBody>
      </p:sp>
      <p:sp>
        <p:nvSpPr>
          <p:cNvPr id="11" name="ZoneTexte 10"/>
          <p:cNvSpPr txBox="1"/>
          <p:nvPr/>
        </p:nvSpPr>
        <p:spPr>
          <a:xfrm>
            <a:off x="7086600" y="4191000"/>
            <a:ext cx="2207581" cy="1015663"/>
          </a:xfrm>
          <a:prstGeom prst="rect">
            <a:avLst/>
          </a:prstGeom>
          <a:solidFill>
            <a:srgbClr val="FFFF00"/>
          </a:solidFill>
        </p:spPr>
        <p:txBody>
          <a:bodyPr wrap="none" rtlCol="0">
            <a:spAutoFit/>
          </a:bodyPr>
          <a:lstStyle/>
          <a:p>
            <a:r>
              <a:rPr lang="en-GB" dirty="0" smtClean="0">
                <a:solidFill>
                  <a:srgbClr val="FF0000"/>
                </a:solidFill>
              </a:rPr>
              <a:t>O</a:t>
            </a:r>
            <a:r>
              <a:rPr lang="en-GB" baseline="30000" dirty="0" smtClean="0">
                <a:solidFill>
                  <a:srgbClr val="FF0000"/>
                </a:solidFill>
              </a:rPr>
              <a:t>+</a:t>
            </a:r>
            <a:r>
              <a:rPr lang="en-GB" dirty="0" smtClean="0">
                <a:solidFill>
                  <a:srgbClr val="FF0000"/>
                </a:solidFill>
              </a:rPr>
              <a:t> </a:t>
            </a:r>
            <a:r>
              <a:rPr lang="en-GB" dirty="0" smtClean="0"/>
              <a:t>hypothesis is</a:t>
            </a:r>
          </a:p>
          <a:p>
            <a:r>
              <a:rPr lang="en-GB" dirty="0" smtClean="0">
                <a:solidFill>
                  <a:srgbClr val="FF0000"/>
                </a:solidFill>
              </a:rPr>
              <a:t>always favoured </a:t>
            </a:r>
          </a:p>
          <a:p>
            <a:r>
              <a:rPr lang="en-GB" dirty="0" smtClean="0"/>
              <a:t>in the comparison</a:t>
            </a:r>
            <a:endParaRPr lang="en-GB"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txBox="1">
            <a:spLocks/>
          </p:cNvSpPr>
          <p:nvPr/>
        </p:nvSpPr>
        <p:spPr bwMode="auto">
          <a:xfrm>
            <a:off x="381000" y="-66675"/>
            <a:ext cx="8382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lvl="0" algn="ctr"/>
            <a:r>
              <a:rPr kumimoji="0" lang="en-GB" sz="4000" b="1" i="0" u="none" strike="noStrike" kern="0" cap="none" spc="0" normalizeH="0" baseline="0" noProof="0" dirty="0" smtClean="0">
                <a:ln>
                  <a:noFill/>
                </a:ln>
                <a:solidFill>
                  <a:srgbClr val="0000FF"/>
                </a:solidFill>
                <a:effectLst/>
                <a:uLnTx/>
                <a:uFillTx/>
                <a:latin typeface="Arial"/>
                <a:ea typeface="ＭＳ Ｐゴシック" charset="-128"/>
                <a:cs typeface="ＭＳ Ｐゴシック" charset="-128"/>
              </a:rPr>
              <a:t>Spin</a:t>
            </a:r>
            <a:r>
              <a:rPr lang="en-GB" sz="4000" b="1" kern="0" baseline="0" dirty="0" smtClean="0">
                <a:solidFill>
                  <a:srgbClr val="0000FF"/>
                </a:solidFill>
                <a:latin typeface="Arial"/>
                <a:ea typeface="ＭＳ Ｐゴシック" charset="-128"/>
                <a:cs typeface="ＭＳ Ｐゴシック" charset="-128"/>
              </a:rPr>
              <a:t>-0</a:t>
            </a:r>
            <a:r>
              <a:rPr lang="en-GB" sz="4000" b="1" kern="0" dirty="0" smtClean="0">
                <a:solidFill>
                  <a:srgbClr val="0000FF"/>
                </a:solidFill>
                <a:latin typeface="Arial"/>
                <a:ea typeface="ＭＳ Ｐゴシック" charset="-128"/>
                <a:cs typeface="ＭＳ Ｐゴシック" charset="-128"/>
              </a:rPr>
              <a:t> Amplitude in H</a:t>
            </a:r>
            <a:r>
              <a:rPr lang="en-GB" sz="4000" dirty="0" smtClean="0">
                <a:solidFill>
                  <a:srgbClr val="0000FF"/>
                </a:solidFill>
                <a:ea typeface="Arial" pitchFamily="-84" charset="0"/>
                <a:cs typeface="Arial" pitchFamily="-84" charset="0"/>
              </a:rPr>
              <a:t>→VV</a:t>
            </a:r>
            <a:endParaRPr kumimoji="0" lang="en-GB" sz="40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pic>
        <p:nvPicPr>
          <p:cNvPr id="3" name="Image 2" descr="Screen Shot 2014-11-02 at 8.36.53 PM.png"/>
          <p:cNvPicPr>
            <a:picLocks noChangeAspect="1"/>
          </p:cNvPicPr>
          <p:nvPr/>
        </p:nvPicPr>
        <p:blipFill>
          <a:blip r:embed="rId2"/>
          <a:stretch>
            <a:fillRect/>
          </a:stretch>
        </p:blipFill>
        <p:spPr>
          <a:xfrm>
            <a:off x="0" y="1056238"/>
            <a:ext cx="9144000" cy="5420762"/>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txBox="1">
            <a:spLocks/>
          </p:cNvSpPr>
          <p:nvPr/>
        </p:nvSpPr>
        <p:spPr bwMode="auto">
          <a:xfrm>
            <a:off x="381000" y="-66675"/>
            <a:ext cx="8382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lvl="0" algn="ctr"/>
            <a:r>
              <a:rPr kumimoji="0" lang="en-GB" sz="4000" b="1" i="0" u="none" strike="noStrike" kern="0" cap="none" spc="0" normalizeH="0" baseline="0" noProof="0" dirty="0" smtClean="0">
                <a:ln>
                  <a:noFill/>
                </a:ln>
                <a:solidFill>
                  <a:srgbClr val="0000FF"/>
                </a:solidFill>
                <a:effectLst/>
                <a:uLnTx/>
                <a:uFillTx/>
                <a:latin typeface="Arial"/>
                <a:ea typeface="ＭＳ Ｐゴシック" charset="-128"/>
                <a:cs typeface="ＭＳ Ｐゴシック" charset="-128"/>
              </a:rPr>
              <a:t>Spin</a:t>
            </a:r>
            <a:r>
              <a:rPr lang="en-GB" sz="4000" b="1" kern="0" baseline="0" dirty="0" smtClean="0">
                <a:solidFill>
                  <a:srgbClr val="0000FF"/>
                </a:solidFill>
                <a:latin typeface="Arial"/>
                <a:ea typeface="ＭＳ Ｐゴシック" charset="-128"/>
                <a:cs typeface="ＭＳ Ｐゴシック" charset="-128"/>
              </a:rPr>
              <a:t>-0</a:t>
            </a:r>
            <a:r>
              <a:rPr lang="en-GB" sz="4000" b="1" kern="0" dirty="0" smtClean="0">
                <a:solidFill>
                  <a:srgbClr val="0000FF"/>
                </a:solidFill>
                <a:latin typeface="Arial"/>
                <a:ea typeface="ＭＳ Ｐゴシック" charset="-128"/>
                <a:cs typeface="ＭＳ Ｐゴシック" charset="-128"/>
              </a:rPr>
              <a:t> Amplitude in H</a:t>
            </a:r>
            <a:r>
              <a:rPr lang="en-GB" sz="4000" b="1" dirty="0" smtClean="0">
                <a:solidFill>
                  <a:srgbClr val="0000FF"/>
                </a:solidFill>
                <a:latin typeface="Arial"/>
                <a:ea typeface="Arial" pitchFamily="-84" charset="0"/>
                <a:cs typeface="Arial" pitchFamily="-84" charset="0"/>
              </a:rPr>
              <a:t>→ZZ→4l</a:t>
            </a:r>
            <a:endParaRPr kumimoji="0" lang="en-GB" sz="4000" b="1"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pic>
        <p:nvPicPr>
          <p:cNvPr id="3" name="Image 2" descr="Screen Shot 2014-11-02 at 8.37.37 PM.png"/>
          <p:cNvPicPr>
            <a:picLocks noChangeAspect="1"/>
          </p:cNvPicPr>
          <p:nvPr/>
        </p:nvPicPr>
        <p:blipFill>
          <a:blip r:embed="rId2"/>
          <a:stretch>
            <a:fillRect/>
          </a:stretch>
        </p:blipFill>
        <p:spPr>
          <a:xfrm>
            <a:off x="0" y="1219200"/>
            <a:ext cx="9144000" cy="5093133"/>
          </a:xfrm>
          <a:prstGeom prst="rect">
            <a:avLst/>
          </a:prstGeom>
        </p:spPr>
      </p:pic>
      <p:sp>
        <p:nvSpPr>
          <p:cNvPr id="4" name="ZoneTexte 3"/>
          <p:cNvSpPr txBox="1"/>
          <p:nvPr/>
        </p:nvSpPr>
        <p:spPr>
          <a:xfrm>
            <a:off x="228600" y="849868"/>
            <a:ext cx="1850311" cy="369332"/>
          </a:xfrm>
          <a:prstGeom prst="rect">
            <a:avLst/>
          </a:prstGeom>
          <a:solidFill>
            <a:schemeClr val="accent3"/>
          </a:solidFill>
          <a:ln>
            <a:solidFill>
              <a:schemeClr val="accent3"/>
            </a:solidFill>
          </a:ln>
        </p:spPr>
        <p:txBody>
          <a:bodyPr wrap="none" rtlCol="0">
            <a:spAutoFit/>
          </a:bodyPr>
          <a:lstStyle/>
          <a:p>
            <a:r>
              <a:rPr lang="en-GB" sz="1800" dirty="0" smtClean="0"/>
              <a:t>arXiv:1411.3441</a:t>
            </a:r>
            <a:endParaRPr lang="en-GB" sz="1800" dirty="0"/>
          </a:p>
        </p:txBody>
      </p:sp>
      <p:sp>
        <p:nvSpPr>
          <p:cNvPr id="5" name="ZoneTexte 4"/>
          <p:cNvSpPr txBox="1"/>
          <p:nvPr/>
        </p:nvSpPr>
        <p:spPr>
          <a:xfrm>
            <a:off x="5868744" y="6324600"/>
            <a:ext cx="3275256" cy="400110"/>
          </a:xfrm>
          <a:prstGeom prst="rect">
            <a:avLst/>
          </a:prstGeom>
          <a:solidFill>
            <a:schemeClr val="accent3"/>
          </a:solidFill>
        </p:spPr>
        <p:txBody>
          <a:bodyPr wrap="none" rtlCol="0">
            <a:spAutoFit/>
          </a:bodyPr>
          <a:lstStyle/>
          <a:p>
            <a:r>
              <a:rPr lang="en-GB" dirty="0" smtClean="0">
                <a:solidFill>
                  <a:srgbClr val="0000FF"/>
                </a:solidFill>
              </a:rPr>
              <a:t>More details in the backup</a:t>
            </a:r>
            <a:endParaRPr lang="en-GB" dirty="0">
              <a:solidFill>
                <a:srgbClr val="0000FF"/>
              </a:solidFill>
            </a:endParaRPr>
          </a:p>
        </p:txBody>
      </p:sp>
      <p:sp>
        <p:nvSpPr>
          <p:cNvPr id="6" name="ZoneTexte 5"/>
          <p:cNvSpPr txBox="1"/>
          <p:nvPr/>
        </p:nvSpPr>
        <p:spPr>
          <a:xfrm>
            <a:off x="533400" y="6400800"/>
            <a:ext cx="4813211" cy="400110"/>
          </a:xfrm>
          <a:prstGeom prst="rect">
            <a:avLst/>
          </a:prstGeom>
          <a:solidFill>
            <a:srgbClr val="FFFF00"/>
          </a:solidFill>
        </p:spPr>
        <p:txBody>
          <a:bodyPr wrap="none" rtlCol="0">
            <a:spAutoFit/>
          </a:bodyPr>
          <a:lstStyle/>
          <a:p>
            <a:r>
              <a:rPr lang="en-GB" dirty="0" smtClean="0">
                <a:solidFill>
                  <a:srgbClr val="0000FF"/>
                </a:solidFill>
              </a:rPr>
              <a:t>The state is compatible with a 0++ state </a:t>
            </a:r>
            <a:endParaRPr lang="en-GB" dirty="0">
              <a:solidFill>
                <a:srgbClr val="0000FF"/>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90600" y="-142875"/>
            <a:ext cx="7239000" cy="904875"/>
          </a:xfrm>
        </p:spPr>
        <p:txBody>
          <a:bodyPr/>
          <a:lstStyle/>
          <a:p>
            <a:r>
              <a:rPr lang="en-GB" dirty="0" smtClean="0"/>
              <a:t>Searches for BSM Higgs</a:t>
            </a:r>
            <a:endParaRPr lang="en-GB" dirty="0"/>
          </a:p>
        </p:txBody>
      </p:sp>
      <p:sp>
        <p:nvSpPr>
          <p:cNvPr id="3" name="Espace réservé du contenu 2"/>
          <p:cNvSpPr>
            <a:spLocks noGrp="1"/>
          </p:cNvSpPr>
          <p:nvPr>
            <p:ph idx="1"/>
          </p:nvPr>
        </p:nvSpPr>
        <p:spPr>
          <a:xfrm>
            <a:off x="457200" y="1143000"/>
            <a:ext cx="8534400" cy="5410200"/>
          </a:xfrm>
          <a:solidFill>
            <a:schemeClr val="accent3"/>
          </a:solidFill>
        </p:spPr>
        <p:txBody>
          <a:bodyPr/>
          <a:lstStyle/>
          <a:p>
            <a:r>
              <a:rPr lang="en-GB" dirty="0" smtClean="0">
                <a:solidFill>
                  <a:srgbClr val="0000FF"/>
                </a:solidFill>
              </a:rPr>
              <a:t>MSSM neutral Higgs searches</a:t>
            </a:r>
          </a:p>
          <a:p>
            <a:r>
              <a:rPr lang="en-GB" dirty="0" smtClean="0">
                <a:solidFill>
                  <a:srgbClr val="0000FF"/>
                </a:solidFill>
              </a:rPr>
              <a:t>Charged </a:t>
            </a:r>
            <a:r>
              <a:rPr lang="en-GB" dirty="0" err="1" smtClean="0">
                <a:solidFill>
                  <a:srgbClr val="0000FF"/>
                </a:solidFill>
              </a:rPr>
              <a:t>Higgses</a:t>
            </a:r>
            <a:r>
              <a:rPr lang="en-GB" dirty="0" smtClean="0">
                <a:solidFill>
                  <a:srgbClr val="0000FF"/>
                </a:solidFill>
              </a:rPr>
              <a:t> (single, double…)</a:t>
            </a:r>
          </a:p>
          <a:p>
            <a:r>
              <a:rPr lang="en-GB" dirty="0" smtClean="0">
                <a:solidFill>
                  <a:srgbClr val="0000FF"/>
                </a:solidFill>
              </a:rPr>
              <a:t>Associated production</a:t>
            </a:r>
          </a:p>
          <a:p>
            <a:r>
              <a:rPr lang="en-GB" dirty="0" smtClean="0">
                <a:solidFill>
                  <a:srgbClr val="0000FF"/>
                </a:solidFill>
              </a:rPr>
              <a:t>Double Higgs production</a:t>
            </a:r>
          </a:p>
          <a:p>
            <a:r>
              <a:rPr lang="en-GB" dirty="0" smtClean="0">
                <a:solidFill>
                  <a:srgbClr val="0000FF"/>
                </a:solidFill>
              </a:rPr>
              <a:t>2HDM searches</a:t>
            </a:r>
          </a:p>
          <a:p>
            <a:r>
              <a:rPr lang="en-GB" dirty="0" smtClean="0">
                <a:solidFill>
                  <a:srgbClr val="0000FF"/>
                </a:solidFill>
              </a:rPr>
              <a:t>FCNC tests</a:t>
            </a:r>
          </a:p>
          <a:p>
            <a:r>
              <a:rPr lang="en-GB" dirty="0" smtClean="0">
                <a:solidFill>
                  <a:srgbClr val="0000FF"/>
                </a:solidFill>
              </a:rPr>
              <a:t>Unusual decays (LFV, others…)</a:t>
            </a:r>
          </a:p>
          <a:p>
            <a:endParaRPr lang="en-GB" dirty="0" smtClean="0">
              <a:solidFill>
                <a:srgbClr val="0000FF"/>
              </a:solidFill>
            </a:endParaRPr>
          </a:p>
          <a:p>
            <a:r>
              <a:rPr lang="en-GB" dirty="0" smtClean="0">
                <a:solidFill>
                  <a:srgbClr val="FF0000"/>
                </a:solidFill>
              </a:rPr>
              <a:t>No</a:t>
            </a:r>
            <a:r>
              <a:rPr lang="en-GB" dirty="0" smtClean="0">
                <a:solidFill>
                  <a:srgbClr val="FF0000"/>
                </a:solidFill>
              </a:rPr>
              <a:t> significant signal </a:t>
            </a:r>
            <a:r>
              <a:rPr lang="en-GB" dirty="0" smtClean="0">
                <a:solidFill>
                  <a:srgbClr val="FF0000"/>
                </a:solidFill>
              </a:rPr>
              <a:t>reported so far.</a:t>
            </a:r>
          </a:p>
          <a:p>
            <a:endParaRPr lang="en-GB"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descr="Screen Shot 2014-04-11 at 5.56.10 PM.png"/>
          <p:cNvPicPr>
            <a:picLocks noChangeAspect="1"/>
          </p:cNvPicPr>
          <p:nvPr/>
        </p:nvPicPr>
        <p:blipFill>
          <a:blip r:embed="rId2"/>
          <a:stretch>
            <a:fillRect/>
          </a:stretch>
        </p:blipFill>
        <p:spPr>
          <a:xfrm>
            <a:off x="76200" y="3568345"/>
            <a:ext cx="4800600" cy="3137255"/>
          </a:xfrm>
          <a:prstGeom prst="rect">
            <a:avLst/>
          </a:prstGeom>
        </p:spPr>
      </p:pic>
      <p:pic>
        <p:nvPicPr>
          <p:cNvPr id="8" name="Image 7" descr="Screen Shot 2014-04-11 at 5.55.02 PM.png"/>
          <p:cNvPicPr>
            <a:picLocks noChangeAspect="1"/>
          </p:cNvPicPr>
          <p:nvPr/>
        </p:nvPicPr>
        <p:blipFill>
          <a:blip r:embed="rId3"/>
          <a:stretch>
            <a:fillRect/>
          </a:stretch>
        </p:blipFill>
        <p:spPr>
          <a:xfrm>
            <a:off x="76200" y="965108"/>
            <a:ext cx="4483411" cy="1320892"/>
          </a:xfrm>
          <a:prstGeom prst="rect">
            <a:avLst/>
          </a:prstGeom>
        </p:spPr>
      </p:pic>
      <p:sp>
        <p:nvSpPr>
          <p:cNvPr id="9" name="Titre 2"/>
          <p:cNvSpPr txBox="1">
            <a:spLocks/>
          </p:cNvSpPr>
          <p:nvPr/>
        </p:nvSpPr>
        <p:spPr bwMode="auto">
          <a:xfrm>
            <a:off x="914400" y="-76200"/>
            <a:ext cx="7772400" cy="914400"/>
          </a:xfrm>
          <a:prstGeom prst="rect">
            <a:avLst/>
          </a:prstGeom>
          <a:noFill/>
          <a:ln w="9525">
            <a:noFill/>
            <a:miter lim="800000"/>
            <a:headEnd/>
            <a:tailEnd/>
          </a:ln>
        </p:spPr>
        <p:txBody>
          <a:bodyPr vert="horz" wrap="square" lIns="91407" tIns="45704" rIns="91407" bIns="45704" numCol="1" rtlCol="0" anchor="ctr"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0" cap="none" spc="0" normalizeH="0" baseline="0" noProof="0" smtClean="0">
                <a:ln>
                  <a:noFill/>
                </a:ln>
                <a:solidFill>
                  <a:srgbClr val="0000FF"/>
                </a:solidFill>
                <a:effectLst/>
                <a:uLnTx/>
                <a:uFillTx/>
                <a:latin typeface="Arial"/>
                <a:ea typeface="ＭＳ Ｐゴシック" charset="-128"/>
                <a:cs typeface="ＭＳ Ｐゴシック" charset="-128"/>
              </a:rPr>
              <a:t>Invisible Higgs Decay Channel </a:t>
            </a:r>
            <a:endParaRPr kumimoji="0" lang="en-GB" sz="40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sp>
        <p:nvSpPr>
          <p:cNvPr id="10" name="ZoneTexte 9"/>
          <p:cNvSpPr txBox="1"/>
          <p:nvPr/>
        </p:nvSpPr>
        <p:spPr>
          <a:xfrm>
            <a:off x="4587144" y="838200"/>
            <a:ext cx="4556856" cy="1631216"/>
          </a:xfrm>
          <a:prstGeom prst="rect">
            <a:avLst/>
          </a:prstGeom>
          <a:solidFill>
            <a:srgbClr val="FFFF00"/>
          </a:solidFill>
        </p:spPr>
        <p:txBody>
          <a:bodyPr wrap="none" rtlCol="0">
            <a:spAutoFit/>
          </a:bodyPr>
          <a:lstStyle/>
          <a:p>
            <a:r>
              <a:rPr lang="en-GB" dirty="0" smtClean="0">
                <a:solidFill>
                  <a:srgbClr val="0000FF"/>
                </a:solidFill>
              </a:rPr>
              <a:t>Search for invisible Higgs decays using</a:t>
            </a:r>
          </a:p>
          <a:p>
            <a:r>
              <a:rPr lang="en-GB" dirty="0" smtClean="0">
                <a:solidFill>
                  <a:srgbClr val="0000FF"/>
                </a:solidFill>
              </a:rPr>
              <a:t>          </a:t>
            </a:r>
            <a:r>
              <a:rPr lang="en-GB" dirty="0" smtClean="0">
                <a:solidFill>
                  <a:srgbClr val="FF0000"/>
                </a:solidFill>
              </a:rPr>
              <a:t>Z+H </a:t>
            </a:r>
            <a:r>
              <a:rPr lang="en-US" dirty="0" err="1" smtClean="0">
                <a:solidFill>
                  <a:srgbClr val="FF0000"/>
                </a:solidFill>
                <a:latin typeface="Tahoma"/>
                <a:cs typeface="Georgia"/>
                <a:sym typeface="Wingdings"/>
              </a:rPr>
              <a:t></a:t>
            </a:r>
            <a:r>
              <a:rPr lang="en-US" dirty="0" smtClean="0">
                <a:solidFill>
                  <a:srgbClr val="FF0000"/>
                </a:solidFill>
                <a:latin typeface="Tahoma"/>
                <a:cs typeface="Georgia"/>
                <a:sym typeface="Wingdings"/>
              </a:rPr>
              <a:t> 2 leptons + missing E</a:t>
            </a:r>
            <a:r>
              <a:rPr lang="en-US" baseline="-25000" dirty="0" smtClean="0">
                <a:solidFill>
                  <a:srgbClr val="FF0000"/>
                </a:solidFill>
                <a:latin typeface="Tahoma"/>
                <a:cs typeface="Georgia"/>
                <a:sym typeface="Wingdings"/>
              </a:rPr>
              <a:t>T</a:t>
            </a:r>
          </a:p>
          <a:p>
            <a:r>
              <a:rPr lang="en-US" baseline="-25000" dirty="0" smtClean="0">
                <a:solidFill>
                  <a:srgbClr val="FF0000"/>
                </a:solidFill>
                <a:latin typeface="Tahoma"/>
                <a:cs typeface="Georgia"/>
                <a:sym typeface="Wingdings"/>
              </a:rPr>
              <a:t>              </a:t>
            </a:r>
            <a:r>
              <a:rPr lang="en-US" dirty="0" smtClean="0">
                <a:solidFill>
                  <a:srgbClr val="FF0000"/>
                </a:solidFill>
                <a:latin typeface="Tahoma"/>
                <a:cs typeface="Georgia"/>
                <a:sym typeface="Wingdings"/>
              </a:rPr>
              <a:t>VBF H </a:t>
            </a:r>
            <a:r>
              <a:rPr lang="en-US" dirty="0" err="1" smtClean="0">
                <a:solidFill>
                  <a:srgbClr val="FF0000"/>
                </a:solidFill>
                <a:latin typeface="Tahoma"/>
                <a:cs typeface="Georgia"/>
                <a:sym typeface="Wingdings"/>
              </a:rPr>
              <a:t></a:t>
            </a:r>
            <a:r>
              <a:rPr lang="en-US" dirty="0" smtClean="0">
                <a:solidFill>
                  <a:srgbClr val="FF0000"/>
                </a:solidFill>
                <a:latin typeface="Tahoma"/>
                <a:cs typeface="Georgia"/>
                <a:sym typeface="Wingdings"/>
              </a:rPr>
              <a:t> 2 jets + missing E</a:t>
            </a:r>
            <a:r>
              <a:rPr lang="en-US" baseline="-25000" dirty="0" smtClean="0">
                <a:solidFill>
                  <a:srgbClr val="FF0000"/>
                </a:solidFill>
                <a:latin typeface="Tahoma"/>
                <a:cs typeface="Georgia"/>
                <a:sym typeface="Wingdings"/>
              </a:rPr>
              <a:t>T</a:t>
            </a:r>
          </a:p>
          <a:p>
            <a:r>
              <a:rPr lang="en-US" dirty="0" smtClean="0">
                <a:solidFill>
                  <a:srgbClr val="0000FF"/>
                </a:solidFill>
                <a:latin typeface="Tahoma"/>
                <a:cs typeface="Georgia"/>
                <a:sym typeface="Wingdings"/>
              </a:rPr>
              <a:t>Possible decay in Dark Matter particles </a:t>
            </a:r>
          </a:p>
          <a:p>
            <a:r>
              <a:rPr lang="en-US" dirty="0" smtClean="0">
                <a:solidFill>
                  <a:srgbClr val="0000FF"/>
                </a:solidFill>
                <a:latin typeface="Tahoma"/>
                <a:cs typeface="Georgia"/>
                <a:sym typeface="Wingdings"/>
              </a:rPr>
              <a:t>(if M&lt;M</a:t>
            </a:r>
            <a:r>
              <a:rPr lang="en-US" baseline="-25000" dirty="0" smtClean="0">
                <a:solidFill>
                  <a:srgbClr val="0000FF"/>
                </a:solidFill>
                <a:latin typeface="Tahoma"/>
                <a:cs typeface="Georgia"/>
                <a:sym typeface="Wingdings"/>
              </a:rPr>
              <a:t>H</a:t>
            </a:r>
            <a:r>
              <a:rPr lang="en-US" dirty="0" smtClean="0">
                <a:solidFill>
                  <a:srgbClr val="0000FF"/>
                </a:solidFill>
                <a:latin typeface="Tahoma"/>
                <a:cs typeface="Georgia"/>
                <a:sym typeface="Wingdings"/>
              </a:rPr>
              <a:t>/2): </a:t>
            </a:r>
            <a:r>
              <a:rPr lang="en-US" dirty="0" smtClean="0">
                <a:solidFill>
                  <a:srgbClr val="FF0000"/>
                </a:solidFill>
                <a:latin typeface="Tahoma"/>
                <a:cs typeface="Georgia"/>
                <a:sym typeface="Wingdings"/>
              </a:rPr>
              <a:t>Higgs Portal Models</a:t>
            </a:r>
            <a:r>
              <a:rPr lang="en-GB" dirty="0" smtClean="0">
                <a:solidFill>
                  <a:srgbClr val="FF0000"/>
                </a:solidFill>
              </a:rPr>
              <a:t> </a:t>
            </a:r>
            <a:endParaRPr lang="en-GB" dirty="0">
              <a:solidFill>
                <a:srgbClr val="FF0000"/>
              </a:solidFill>
            </a:endParaRPr>
          </a:p>
        </p:txBody>
      </p:sp>
      <p:sp>
        <p:nvSpPr>
          <p:cNvPr id="11" name="ZoneTexte 10"/>
          <p:cNvSpPr txBox="1"/>
          <p:nvPr/>
        </p:nvSpPr>
        <p:spPr>
          <a:xfrm>
            <a:off x="76200" y="2590800"/>
            <a:ext cx="5105400" cy="984885"/>
          </a:xfrm>
          <a:prstGeom prst="rect">
            <a:avLst/>
          </a:prstGeom>
          <a:solidFill>
            <a:schemeClr val="accent3"/>
          </a:solidFill>
        </p:spPr>
        <p:txBody>
          <a:bodyPr wrap="square" rtlCol="0">
            <a:spAutoFit/>
          </a:bodyPr>
          <a:lstStyle/>
          <a:p>
            <a:r>
              <a:rPr lang="en-GB" dirty="0" smtClean="0">
                <a:solidFill>
                  <a:srgbClr val="0000FF"/>
                </a:solidFill>
              </a:rPr>
              <a:t>Combined result from the three channels</a:t>
            </a:r>
          </a:p>
          <a:p>
            <a:r>
              <a:rPr lang="en-GB" sz="1800" dirty="0" smtClean="0">
                <a:solidFill>
                  <a:srgbClr val="FF0000"/>
                </a:solidFill>
              </a:rPr>
              <a:t>   </a:t>
            </a:r>
            <a:r>
              <a:rPr lang="en-GB" sz="1800" dirty="0" err="1" smtClean="0">
                <a:solidFill>
                  <a:srgbClr val="FF0000"/>
                </a:solidFill>
              </a:rPr>
              <a:t>BR(H</a:t>
            </a:r>
            <a:r>
              <a:rPr lang="en-GB" sz="1800" dirty="0" err="1" smtClean="0">
                <a:solidFill>
                  <a:srgbClr val="FF0000"/>
                </a:solidFill>
                <a:ea typeface="Arial" pitchFamily="-84" charset="0"/>
                <a:cs typeface="Arial" pitchFamily="-84" charset="0"/>
              </a:rPr>
              <a:t>→</a:t>
            </a:r>
            <a:r>
              <a:rPr lang="en-GB" sz="1800" dirty="0" err="1" smtClean="0">
                <a:solidFill>
                  <a:srgbClr val="FF0000"/>
                </a:solidFill>
              </a:rPr>
              <a:t>invisible</a:t>
            </a:r>
            <a:r>
              <a:rPr lang="en-GB" sz="1800" dirty="0" smtClean="0">
                <a:solidFill>
                  <a:srgbClr val="FF0000"/>
                </a:solidFill>
              </a:rPr>
              <a:t>)&lt;58%(44% exp) at 95% CL.</a:t>
            </a:r>
          </a:p>
          <a:p>
            <a:r>
              <a:rPr lang="en-GB" dirty="0" smtClean="0">
                <a:solidFill>
                  <a:srgbClr val="0000FF"/>
                </a:solidFill>
              </a:rPr>
              <a:t>for a Higgs with a mass of 125 </a:t>
            </a:r>
            <a:r>
              <a:rPr lang="en-GB" dirty="0" err="1" smtClean="0">
                <a:solidFill>
                  <a:srgbClr val="0000FF"/>
                </a:solidFill>
              </a:rPr>
              <a:t>GeV</a:t>
            </a:r>
            <a:endParaRPr lang="en-GB" dirty="0" smtClean="0">
              <a:solidFill>
                <a:srgbClr val="0000FF"/>
              </a:solidFill>
            </a:endParaRPr>
          </a:p>
          <a:p>
            <a:endParaRPr lang="en-GB" dirty="0"/>
          </a:p>
        </p:txBody>
      </p:sp>
      <p:pic>
        <p:nvPicPr>
          <p:cNvPr id="12" name="Image 11" descr="Screen Shot 2014-04-12 at 12.03.13 PM.png"/>
          <p:cNvPicPr>
            <a:picLocks noChangeAspect="1"/>
          </p:cNvPicPr>
          <p:nvPr/>
        </p:nvPicPr>
        <p:blipFill>
          <a:blip r:embed="rId4"/>
          <a:stretch>
            <a:fillRect/>
          </a:stretch>
        </p:blipFill>
        <p:spPr>
          <a:xfrm>
            <a:off x="6248400" y="2438400"/>
            <a:ext cx="1673645" cy="1403421"/>
          </a:xfrm>
          <a:prstGeom prst="rect">
            <a:avLst/>
          </a:prstGeom>
        </p:spPr>
      </p:pic>
      <p:sp>
        <p:nvSpPr>
          <p:cNvPr id="13" name="ZoneTexte 12"/>
          <p:cNvSpPr txBox="1"/>
          <p:nvPr/>
        </p:nvSpPr>
        <p:spPr>
          <a:xfrm>
            <a:off x="4419600" y="3276600"/>
            <a:ext cx="1663236" cy="584776"/>
          </a:xfrm>
          <a:prstGeom prst="rect">
            <a:avLst/>
          </a:prstGeom>
          <a:solidFill>
            <a:schemeClr val="accent3"/>
          </a:solidFill>
          <a:ln>
            <a:solidFill>
              <a:schemeClr val="accent3"/>
            </a:solidFill>
          </a:ln>
        </p:spPr>
        <p:txBody>
          <a:bodyPr wrap="none" rtlCol="0">
            <a:spAutoFit/>
          </a:bodyPr>
          <a:lstStyle/>
          <a:p>
            <a:r>
              <a:rPr lang="en-GB" sz="1600" dirty="0" smtClean="0"/>
              <a:t>arXiv:1404.1344</a:t>
            </a:r>
          </a:p>
          <a:p>
            <a:r>
              <a:rPr lang="en-GB" sz="1600" dirty="0" smtClean="0"/>
              <a:t>arXiv:1402.3244</a:t>
            </a:r>
            <a:endParaRPr lang="en-GB" sz="1600" dirty="0"/>
          </a:p>
        </p:txBody>
      </p:sp>
      <p:pic>
        <p:nvPicPr>
          <p:cNvPr id="14" name="Image 13" descr="Screen Shot 2014-08-29 at 12.26.40 PM.png"/>
          <p:cNvPicPr>
            <a:picLocks noChangeAspect="1"/>
          </p:cNvPicPr>
          <p:nvPr/>
        </p:nvPicPr>
        <p:blipFill>
          <a:blip r:embed="rId5"/>
          <a:stretch>
            <a:fillRect/>
          </a:stretch>
        </p:blipFill>
        <p:spPr>
          <a:xfrm>
            <a:off x="5257800" y="3810000"/>
            <a:ext cx="3441265" cy="2946772"/>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ZoneTexte 5"/>
          <p:cNvSpPr txBox="1"/>
          <p:nvPr/>
        </p:nvSpPr>
        <p:spPr>
          <a:xfrm>
            <a:off x="152400" y="4648200"/>
            <a:ext cx="2323296" cy="1908215"/>
          </a:xfrm>
          <a:prstGeom prst="rect">
            <a:avLst/>
          </a:prstGeom>
          <a:solidFill>
            <a:schemeClr val="accent3"/>
          </a:solidFill>
        </p:spPr>
        <p:txBody>
          <a:bodyPr wrap="none" rtlCol="0">
            <a:spAutoFit/>
          </a:bodyPr>
          <a:lstStyle/>
          <a:p>
            <a:r>
              <a:rPr lang="en-GB" dirty="0" err="1" smtClean="0"/>
              <a:t>m</a:t>
            </a:r>
            <a:r>
              <a:rPr lang="en-GB" baseline="-25000" dirty="0" err="1" smtClean="0"/>
              <a:t>h</a:t>
            </a:r>
            <a:r>
              <a:rPr lang="en-GB" baseline="30000" dirty="0" err="1" smtClean="0"/>
              <a:t>max</a:t>
            </a:r>
            <a:r>
              <a:rPr lang="en-GB" baseline="30000" dirty="0" smtClean="0"/>
              <a:t> </a:t>
            </a:r>
            <a:r>
              <a:rPr lang="en-GB" dirty="0" smtClean="0"/>
              <a:t>scenario;</a:t>
            </a:r>
          </a:p>
          <a:p>
            <a:r>
              <a:rPr lang="en-GB" dirty="0" err="1" smtClean="0"/>
              <a:t>m</a:t>
            </a:r>
            <a:r>
              <a:rPr lang="en-GB" baseline="-25000" dirty="0" err="1" smtClean="0"/>
              <a:t>h</a:t>
            </a:r>
            <a:r>
              <a:rPr lang="en-GB" baseline="30000" dirty="0" err="1" smtClean="0"/>
              <a:t>mod</a:t>
            </a:r>
            <a:r>
              <a:rPr lang="en-GB" baseline="30000" dirty="0" smtClean="0"/>
              <a:t>+  </a:t>
            </a:r>
            <a:r>
              <a:rPr lang="en-GB" dirty="0" smtClean="0"/>
              <a:t>and </a:t>
            </a:r>
            <a:r>
              <a:rPr lang="en-GB" dirty="0" err="1" smtClean="0"/>
              <a:t>m</a:t>
            </a:r>
            <a:r>
              <a:rPr lang="en-GB" baseline="-25000" dirty="0" err="1" smtClean="0"/>
              <a:t>h</a:t>
            </a:r>
            <a:r>
              <a:rPr lang="en-GB" baseline="30000" dirty="0" err="1" smtClean="0"/>
              <a:t>mod</a:t>
            </a:r>
            <a:r>
              <a:rPr lang="en-GB" baseline="30000" dirty="0" smtClean="0"/>
              <a:t>+ </a:t>
            </a:r>
          </a:p>
          <a:p>
            <a:r>
              <a:rPr lang="en-GB" dirty="0" smtClean="0"/>
              <a:t>scenarios</a:t>
            </a:r>
          </a:p>
          <a:p>
            <a:r>
              <a:rPr lang="en-GB" dirty="0" smtClean="0"/>
              <a:t>with modified</a:t>
            </a:r>
          </a:p>
          <a:p>
            <a:r>
              <a:rPr lang="en-GB" dirty="0" smtClean="0"/>
              <a:t>stop </a:t>
            </a:r>
            <a:r>
              <a:rPr lang="en-GB" dirty="0" smtClean="0"/>
              <a:t>mixing</a:t>
            </a:r>
          </a:p>
          <a:p>
            <a:r>
              <a:rPr lang="fr-FR" sz="1800" dirty="0" smtClean="0"/>
              <a:t>(arXiv</a:t>
            </a:r>
            <a:r>
              <a:rPr lang="fr-FR" sz="1800" dirty="0" smtClean="0"/>
              <a:t>:</a:t>
            </a:r>
            <a:r>
              <a:rPr lang="fr-FR" sz="1800" dirty="0" smtClean="0"/>
              <a:t>1302.7033)</a:t>
            </a:r>
            <a:endParaRPr lang="en-GB" sz="1800" dirty="0" smtClean="0"/>
          </a:p>
        </p:txBody>
      </p:sp>
      <p:sp>
        <p:nvSpPr>
          <p:cNvPr id="8" name="Titre 2"/>
          <p:cNvSpPr txBox="1">
            <a:spLocks/>
          </p:cNvSpPr>
          <p:nvPr/>
        </p:nvSpPr>
        <p:spPr bwMode="auto">
          <a:xfrm>
            <a:off x="914400" y="-76200"/>
            <a:ext cx="7772400" cy="914400"/>
          </a:xfrm>
          <a:prstGeom prst="rect">
            <a:avLst/>
          </a:prstGeom>
          <a:noFill/>
          <a:ln w="9525">
            <a:noFill/>
            <a:miter lim="800000"/>
            <a:headEnd/>
            <a:tailEnd/>
          </a:ln>
        </p:spPr>
        <p:txBody>
          <a:bodyPr vert="horz" wrap="square" lIns="91407" tIns="45704" rIns="91407" bIns="45704" numCol="1" rtlCol="0" anchor="ctr"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0" cap="none" spc="0" normalizeH="0" baseline="0" noProof="0" dirty="0" smtClean="0">
                <a:ln>
                  <a:noFill/>
                </a:ln>
                <a:solidFill>
                  <a:srgbClr val="0000FF"/>
                </a:solidFill>
                <a:effectLst/>
                <a:uLnTx/>
                <a:uFillTx/>
                <a:latin typeface="Arial"/>
                <a:ea typeface="ＭＳ Ｐゴシック" charset="-128"/>
                <a:cs typeface="ＭＳ Ｐゴシック" charset="-128"/>
              </a:rPr>
              <a:t>MSSM Neutral Higgs </a:t>
            </a:r>
            <a:r>
              <a:rPr kumimoji="0" lang="en-AU" sz="4000" b="1" i="0" u="none" strike="noStrike" kern="0" cap="none" spc="0" normalizeH="0" baseline="0" noProof="0" dirty="0" err="1" smtClean="0">
                <a:ln>
                  <a:noFill/>
                </a:ln>
                <a:solidFill>
                  <a:srgbClr val="0000FF"/>
                </a:solidFill>
                <a:effectLst>
                  <a:outerShdw blurRad="50800" dist="50800" dir="2700000" algn="tl" rotWithShape="0">
                    <a:srgbClr val="000000">
                      <a:alpha val="43137"/>
                    </a:srgbClr>
                  </a:outerShdw>
                  <a:reflection blurRad="6350" stA="55000" endA="300" endPos="45500" dir="5400000" sy="-100000" algn="bl" rotWithShape="0"/>
                </a:effectLst>
                <a:uLnTx/>
                <a:uFillTx/>
                <a:latin typeface="Arial"/>
                <a:ea typeface="ＭＳ Ｐゴシック" charset="-128"/>
                <a:cs typeface="ＭＳ Ｐゴシック" charset="-128"/>
                <a:sym typeface="Symbol"/>
              </a:rPr>
              <a:t></a:t>
            </a:r>
            <a:r>
              <a:rPr kumimoji="0" lang="en-US" sz="4000" b="1" i="0" u="none" strike="noStrike" kern="0" cap="none" spc="0" normalizeH="0" baseline="0" noProof="0" dirty="0" smtClean="0">
                <a:ln>
                  <a:noFill/>
                </a:ln>
                <a:solidFill>
                  <a:srgbClr val="0000FF"/>
                </a:solidFill>
                <a:effectLst>
                  <a:outerShdw blurRad="50800" dist="50800" dir="2700000" algn="tl" rotWithShape="0">
                    <a:srgbClr val="000000">
                      <a:alpha val="43137"/>
                    </a:srgbClr>
                  </a:outerShdw>
                  <a:reflection blurRad="6350" stA="55000" endA="300" endPos="45500" dir="5400000" sy="-100000" algn="bl" rotWithShape="0"/>
                </a:effectLst>
                <a:uLnTx/>
                <a:uFillTx/>
                <a:latin typeface="Arial"/>
                <a:ea typeface="ＭＳ Ｐゴシック" charset="-128"/>
                <a:cs typeface="ＭＳ Ｐゴシック" charset="-128"/>
              </a:rPr>
              <a:t> </a:t>
            </a:r>
            <a:r>
              <a:rPr kumimoji="0" lang="en-GB" sz="4000" b="1" i="0" u="none" strike="noStrike" kern="0" cap="none" spc="0" normalizeH="0" baseline="0" noProof="0" dirty="0" smtClean="0">
                <a:ln>
                  <a:noFill/>
                </a:ln>
                <a:solidFill>
                  <a:srgbClr val="0000FF"/>
                </a:solidFill>
                <a:effectLst/>
                <a:uLnTx/>
                <a:uFillTx/>
                <a:latin typeface="Arial"/>
                <a:ea typeface="ＭＳ Ｐゴシック" charset="-128"/>
                <a:cs typeface="ＭＳ Ｐゴシック" charset="-128"/>
              </a:rPr>
              <a:t> </a:t>
            </a:r>
            <a:r>
              <a:rPr kumimoji="0" lang="en-GB" sz="4000" b="1" i="0" u="none" strike="noStrike" kern="0" cap="none" spc="0" normalizeH="0" baseline="0" noProof="0" dirty="0" err="1" smtClean="0">
                <a:ln>
                  <a:noFill/>
                </a:ln>
                <a:solidFill>
                  <a:srgbClr val="0000FF"/>
                </a:solidFill>
                <a:effectLst/>
                <a:uLnTx/>
                <a:uFillTx/>
                <a:latin typeface="Arial"/>
                <a:ea typeface="ＭＳ Ｐゴシック" charset="-128"/>
                <a:cs typeface="ＭＳ Ｐゴシック" charset="-128"/>
              </a:rPr>
              <a:t>tau</a:t>
            </a:r>
            <a:r>
              <a:rPr kumimoji="0" lang="en-GB" sz="4000" b="1" i="0" u="none" strike="noStrike" kern="0" cap="none" spc="0" normalizeH="0" baseline="0" noProof="0" dirty="0" smtClean="0">
                <a:ln>
                  <a:noFill/>
                </a:ln>
                <a:solidFill>
                  <a:srgbClr val="0000FF"/>
                </a:solidFill>
                <a:effectLst/>
                <a:uLnTx/>
                <a:uFillTx/>
                <a:latin typeface="Arial"/>
                <a:ea typeface="ＭＳ Ｐゴシック" charset="-128"/>
                <a:cs typeface="ＭＳ Ｐゴシック" charset="-128"/>
              </a:rPr>
              <a:t> </a:t>
            </a:r>
            <a:r>
              <a:rPr kumimoji="0" lang="en-GB" sz="4000" b="1" i="0" u="none" strike="noStrike" kern="0" cap="none" spc="0" normalizeH="0" baseline="0" noProof="0" dirty="0" err="1" smtClean="0">
                <a:ln>
                  <a:noFill/>
                </a:ln>
                <a:solidFill>
                  <a:srgbClr val="0000FF"/>
                </a:solidFill>
                <a:effectLst/>
                <a:uLnTx/>
                <a:uFillTx/>
                <a:latin typeface="Arial"/>
                <a:ea typeface="ＭＳ Ｐゴシック" charset="-128"/>
                <a:cs typeface="ＭＳ Ｐゴシック" charset="-128"/>
              </a:rPr>
              <a:t>tau</a:t>
            </a:r>
            <a:endParaRPr kumimoji="0" lang="en-GB" sz="40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pic>
        <p:nvPicPr>
          <p:cNvPr id="10" name="Image 9" descr="Screen Shot 2014-09-11 at 9.46.04 AM.png"/>
          <p:cNvPicPr>
            <a:picLocks noChangeAspect="1"/>
          </p:cNvPicPr>
          <p:nvPr/>
        </p:nvPicPr>
        <p:blipFill>
          <a:blip r:embed="rId2"/>
          <a:stretch>
            <a:fillRect/>
          </a:stretch>
        </p:blipFill>
        <p:spPr>
          <a:xfrm>
            <a:off x="2507777" y="762000"/>
            <a:ext cx="6712423" cy="5943599"/>
          </a:xfrm>
          <a:prstGeom prst="rect">
            <a:avLst/>
          </a:prstGeom>
        </p:spPr>
      </p:pic>
      <p:sp>
        <p:nvSpPr>
          <p:cNvPr id="11" name="ZoneTexte 10"/>
          <p:cNvSpPr txBox="1"/>
          <p:nvPr/>
        </p:nvSpPr>
        <p:spPr>
          <a:xfrm>
            <a:off x="152400" y="1490008"/>
            <a:ext cx="4021980" cy="1938992"/>
          </a:xfrm>
          <a:prstGeom prst="rect">
            <a:avLst/>
          </a:prstGeom>
          <a:solidFill>
            <a:schemeClr val="accent3"/>
          </a:solidFill>
        </p:spPr>
        <p:txBody>
          <a:bodyPr wrap="none" rtlCol="0">
            <a:spAutoFit/>
          </a:bodyPr>
          <a:lstStyle/>
          <a:p>
            <a:r>
              <a:rPr lang="en-GB" dirty="0" err="1" smtClean="0">
                <a:solidFill>
                  <a:srgbClr val="0000FF"/>
                </a:solidFill>
                <a:latin typeface="Wingdings"/>
                <a:ea typeface="Wingdings"/>
                <a:cs typeface="Wingdings"/>
              </a:rPr>
              <a:t></a:t>
            </a:r>
            <a:r>
              <a:rPr lang="en-GB" dirty="0" err="1" smtClean="0">
                <a:solidFill>
                  <a:srgbClr val="0000FF"/>
                </a:solidFill>
              </a:rPr>
              <a:t>Study</a:t>
            </a:r>
            <a:r>
              <a:rPr lang="en-GB" dirty="0" smtClean="0">
                <a:solidFill>
                  <a:srgbClr val="0000FF"/>
                </a:solidFill>
              </a:rPr>
              <a:t> of the Neutral Higgs   </a:t>
            </a:r>
          </a:p>
          <a:p>
            <a:r>
              <a:rPr lang="en-GB" dirty="0" smtClean="0">
                <a:solidFill>
                  <a:srgbClr val="0000FF"/>
                </a:solidFill>
              </a:rPr>
              <a:t>     </a:t>
            </a:r>
            <a:r>
              <a:rPr lang="en-GB" dirty="0" err="1" smtClean="0">
                <a:solidFill>
                  <a:srgbClr val="0000FF"/>
                </a:solidFill>
              </a:rPr>
              <a:t>h</a:t>
            </a:r>
            <a:r>
              <a:rPr lang="en-GB" dirty="0" smtClean="0">
                <a:solidFill>
                  <a:srgbClr val="0000FF"/>
                </a:solidFill>
              </a:rPr>
              <a:t>/H/A to </a:t>
            </a:r>
            <a:r>
              <a:rPr lang="en-GB" dirty="0" err="1" smtClean="0">
                <a:solidFill>
                  <a:srgbClr val="0000FF"/>
                </a:solidFill>
              </a:rPr>
              <a:t>tau</a:t>
            </a:r>
            <a:r>
              <a:rPr lang="en-GB" dirty="0" smtClean="0">
                <a:solidFill>
                  <a:srgbClr val="0000FF"/>
                </a:solidFill>
              </a:rPr>
              <a:t> </a:t>
            </a:r>
            <a:r>
              <a:rPr lang="en-GB" dirty="0" err="1" smtClean="0">
                <a:solidFill>
                  <a:srgbClr val="0000FF"/>
                </a:solidFill>
              </a:rPr>
              <a:t>tau</a:t>
            </a:r>
            <a:endParaRPr lang="en-GB" dirty="0" smtClean="0">
              <a:solidFill>
                <a:srgbClr val="0000FF"/>
              </a:solidFill>
            </a:endParaRPr>
          </a:p>
          <a:p>
            <a:r>
              <a:rPr lang="en-GB" dirty="0" err="1" smtClean="0">
                <a:solidFill>
                  <a:srgbClr val="0000FF"/>
                </a:solidFill>
                <a:latin typeface="Wingdings"/>
                <a:ea typeface="Wingdings"/>
                <a:cs typeface="Wingdings"/>
              </a:rPr>
              <a:t></a:t>
            </a:r>
            <a:r>
              <a:rPr lang="en-GB" dirty="0" err="1" smtClean="0">
                <a:solidFill>
                  <a:srgbClr val="0000FF"/>
                </a:solidFill>
              </a:rPr>
              <a:t>Include</a:t>
            </a:r>
            <a:r>
              <a:rPr lang="en-GB" dirty="0" smtClean="0">
                <a:solidFill>
                  <a:srgbClr val="0000FF"/>
                </a:solidFill>
              </a:rPr>
              <a:t> channels with associated </a:t>
            </a:r>
          </a:p>
          <a:p>
            <a:r>
              <a:rPr lang="en-GB" dirty="0" smtClean="0">
                <a:solidFill>
                  <a:srgbClr val="0000FF"/>
                </a:solidFill>
              </a:rPr>
              <a:t>   </a:t>
            </a:r>
            <a:r>
              <a:rPr lang="en-GB" dirty="0" err="1" smtClean="0">
                <a:solidFill>
                  <a:srgbClr val="0000FF"/>
                </a:solidFill>
              </a:rPr>
              <a:t>b</a:t>
            </a:r>
            <a:r>
              <a:rPr lang="en-GB" dirty="0" smtClean="0">
                <a:solidFill>
                  <a:srgbClr val="0000FF"/>
                </a:solidFill>
              </a:rPr>
              <a:t>-quark production</a:t>
            </a:r>
          </a:p>
          <a:p>
            <a:r>
              <a:rPr lang="en-GB" dirty="0" err="1" smtClean="0">
                <a:solidFill>
                  <a:srgbClr val="0000FF"/>
                </a:solidFill>
                <a:latin typeface="Wingdings"/>
                <a:ea typeface="Wingdings"/>
                <a:cs typeface="Wingdings"/>
              </a:rPr>
              <a:t></a:t>
            </a:r>
            <a:r>
              <a:rPr lang="en-GB" dirty="0" err="1" smtClean="0">
                <a:solidFill>
                  <a:srgbClr val="FF0000"/>
                </a:solidFill>
              </a:rPr>
              <a:t>No</a:t>
            </a:r>
            <a:r>
              <a:rPr lang="en-GB" dirty="0" smtClean="0">
                <a:solidFill>
                  <a:srgbClr val="FF0000"/>
                </a:solidFill>
              </a:rPr>
              <a:t> excess found so far</a:t>
            </a:r>
          </a:p>
          <a:p>
            <a:r>
              <a:rPr lang="en-GB" dirty="0" smtClean="0">
                <a:solidFill>
                  <a:srgbClr val="FF0000"/>
                </a:solidFill>
              </a:rPr>
              <a:t> –&gt; exclusions (95% CL)</a:t>
            </a:r>
            <a:endParaRPr lang="en-GB" dirty="0">
              <a:solidFill>
                <a:srgbClr val="FF0000"/>
              </a:solidFill>
            </a:endParaRPr>
          </a:p>
        </p:txBody>
      </p:sp>
      <p:sp>
        <p:nvSpPr>
          <p:cNvPr id="12" name="ZoneTexte 11"/>
          <p:cNvSpPr txBox="1"/>
          <p:nvPr/>
        </p:nvSpPr>
        <p:spPr>
          <a:xfrm>
            <a:off x="7315200" y="1066800"/>
            <a:ext cx="1665240" cy="338554"/>
          </a:xfrm>
          <a:prstGeom prst="rect">
            <a:avLst/>
          </a:prstGeom>
          <a:solidFill>
            <a:schemeClr val="accent3"/>
          </a:solidFill>
        </p:spPr>
        <p:txBody>
          <a:bodyPr wrap="none" rtlCol="0">
            <a:spAutoFit/>
          </a:bodyPr>
          <a:lstStyle/>
          <a:p>
            <a:r>
              <a:rPr lang="en-GB" sz="1600" dirty="0" smtClean="0"/>
              <a:t>arXiv:1408.3316</a:t>
            </a:r>
            <a:endParaRPr lang="en-GB"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2" descr="PHYSICS LETTERS B layout LHC.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04800" y="1828800"/>
            <a:ext cx="3143250" cy="4191000"/>
          </a:xfrm>
          <a:prstGeom prst="rect">
            <a:avLst/>
          </a:prstGeom>
        </p:spPr>
      </p:pic>
      <p:sp>
        <p:nvSpPr>
          <p:cNvPr id="6" name="Titre 3"/>
          <p:cNvSpPr txBox="1">
            <a:spLocks/>
          </p:cNvSpPr>
          <p:nvPr/>
        </p:nvSpPr>
        <p:spPr bwMode="auto">
          <a:xfrm>
            <a:off x="914400" y="-76200"/>
            <a:ext cx="7772400" cy="914400"/>
          </a:xfrm>
          <a:prstGeom prst="rect">
            <a:avLst/>
          </a:prstGeom>
          <a:noFill/>
          <a:ln w="9525">
            <a:noFill/>
            <a:miter lim="800000"/>
            <a:headEnd/>
            <a:tailEnd/>
          </a:ln>
        </p:spPr>
        <p:txBody>
          <a:bodyPr vert="horz" wrap="square" lIns="91407" tIns="45704" rIns="91407" bIns="45704" numCol="1" rtlCol="0" anchor="ctr"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4000" b="1" kern="0" dirty="0" smtClean="0">
                <a:solidFill>
                  <a:srgbClr val="0000FF"/>
                </a:solidFill>
                <a:latin typeface="Arial"/>
                <a:ea typeface="ＭＳ Ｐゴシック" charset="-128"/>
                <a:cs typeface="ＭＳ Ｐゴシック" charset="-128"/>
              </a:rPr>
              <a:t>Most cited paper so far</a:t>
            </a:r>
            <a:r>
              <a:rPr kumimoji="0" lang="en-GB" sz="4000" b="1" i="0" u="none" strike="noStrike" kern="0" cap="none" spc="0" normalizeH="0" baseline="0" noProof="0" dirty="0" smtClean="0">
                <a:ln>
                  <a:noFill/>
                </a:ln>
                <a:solidFill>
                  <a:srgbClr val="0000FF"/>
                </a:solidFill>
                <a:effectLst/>
                <a:uLnTx/>
                <a:uFillTx/>
                <a:latin typeface="Arial"/>
                <a:ea typeface="ＭＳ Ｐゴシック" charset="-128"/>
                <a:cs typeface="ＭＳ Ｐゴシック" charset="-128"/>
              </a:rPr>
              <a:t>... </a:t>
            </a:r>
            <a:endParaRPr kumimoji="0" lang="en-GB" sz="40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sp>
        <p:nvSpPr>
          <p:cNvPr id="7" name="ZoneTexte 6"/>
          <p:cNvSpPr txBox="1"/>
          <p:nvPr/>
        </p:nvSpPr>
        <p:spPr>
          <a:xfrm>
            <a:off x="0" y="914400"/>
            <a:ext cx="3886200" cy="1015663"/>
          </a:xfrm>
          <a:prstGeom prst="rect">
            <a:avLst/>
          </a:prstGeom>
          <a:solidFill>
            <a:schemeClr val="accent3"/>
          </a:solidFill>
          <a:ln>
            <a:solidFill>
              <a:schemeClr val="accent3"/>
            </a:solidFill>
          </a:ln>
        </p:spPr>
        <p:txBody>
          <a:bodyPr wrap="square" rtlCol="0">
            <a:spAutoFit/>
          </a:bodyPr>
          <a:lstStyle/>
          <a:p>
            <a:r>
              <a:rPr lang="en-GB" dirty="0" smtClean="0">
                <a:solidFill>
                  <a:srgbClr val="0000FF"/>
                </a:solidFill>
              </a:rPr>
              <a:t>Special Physics Letters B edition with the ATLAS and CMS CMS papers on the </a:t>
            </a:r>
            <a:r>
              <a:rPr lang="en-GB" dirty="0" smtClean="0">
                <a:solidFill>
                  <a:srgbClr val="FF0000"/>
                </a:solidFill>
              </a:rPr>
              <a:t>Higgs Discovery</a:t>
            </a:r>
            <a:endParaRPr lang="en-GB" dirty="0">
              <a:solidFill>
                <a:srgbClr val="FF0000"/>
              </a:solidFill>
            </a:endParaRPr>
          </a:p>
        </p:txBody>
      </p:sp>
      <p:pic>
        <p:nvPicPr>
          <p:cNvPr id="8" name="Image 7" descr="Screen Shot 2013-02-12 at 12.54.12 PM.png"/>
          <p:cNvPicPr>
            <a:picLocks noChangeAspect="1"/>
          </p:cNvPicPr>
          <p:nvPr/>
        </p:nvPicPr>
        <p:blipFill>
          <a:blip r:embed="rId3"/>
          <a:stretch>
            <a:fillRect/>
          </a:stretch>
        </p:blipFill>
        <p:spPr>
          <a:xfrm>
            <a:off x="3733800" y="1828800"/>
            <a:ext cx="3233251" cy="4133417"/>
          </a:xfrm>
          <a:prstGeom prst="rect">
            <a:avLst/>
          </a:prstGeom>
        </p:spPr>
      </p:pic>
      <p:sp>
        <p:nvSpPr>
          <p:cNvPr id="9" name="ZoneTexte 8"/>
          <p:cNvSpPr txBox="1"/>
          <p:nvPr/>
        </p:nvSpPr>
        <p:spPr>
          <a:xfrm>
            <a:off x="5257800" y="1447800"/>
            <a:ext cx="881471" cy="400110"/>
          </a:xfrm>
          <a:prstGeom prst="rect">
            <a:avLst/>
          </a:prstGeom>
          <a:solidFill>
            <a:schemeClr val="accent3"/>
          </a:solidFill>
        </p:spPr>
        <p:txBody>
          <a:bodyPr wrap="none" rtlCol="0">
            <a:spAutoFit/>
          </a:bodyPr>
          <a:lstStyle/>
          <a:p>
            <a:r>
              <a:rPr lang="en-GB" dirty="0" smtClean="0">
                <a:solidFill>
                  <a:srgbClr val="0000FF"/>
                </a:solidFill>
              </a:rPr>
              <a:t>Also…</a:t>
            </a:r>
            <a:endParaRPr lang="en-GB" dirty="0">
              <a:solidFill>
                <a:srgbClr val="0000FF"/>
              </a:solidFill>
            </a:endParaRPr>
          </a:p>
        </p:txBody>
      </p:sp>
      <p:pic>
        <p:nvPicPr>
          <p:cNvPr id="10" name="Image 9" descr="Screen Shot 2013-07-31 at 1.25.23 PM.png"/>
          <p:cNvPicPr>
            <a:picLocks noChangeAspect="1"/>
          </p:cNvPicPr>
          <p:nvPr/>
        </p:nvPicPr>
        <p:blipFill>
          <a:blip r:embed="rId4"/>
          <a:stretch>
            <a:fillRect/>
          </a:stretch>
        </p:blipFill>
        <p:spPr>
          <a:xfrm>
            <a:off x="7000658" y="4648200"/>
            <a:ext cx="2219890" cy="2209800"/>
          </a:xfrm>
          <a:prstGeom prst="rect">
            <a:avLst/>
          </a:prstGeom>
        </p:spPr>
      </p:pic>
      <p:sp>
        <p:nvSpPr>
          <p:cNvPr id="11" name="ZoneTexte 10"/>
          <p:cNvSpPr txBox="1"/>
          <p:nvPr/>
        </p:nvSpPr>
        <p:spPr>
          <a:xfrm>
            <a:off x="533400" y="5943600"/>
            <a:ext cx="2743200" cy="646331"/>
          </a:xfrm>
          <a:prstGeom prst="rect">
            <a:avLst/>
          </a:prstGeom>
          <a:solidFill>
            <a:srgbClr val="FFFF00"/>
          </a:solidFill>
        </p:spPr>
        <p:txBody>
          <a:bodyPr wrap="square" rtlCol="0">
            <a:spAutoFit/>
          </a:bodyPr>
          <a:lstStyle/>
          <a:p>
            <a:r>
              <a:rPr lang="en-GB" sz="1800" dirty="0" smtClean="0"/>
              <a:t>More than 3600 times </a:t>
            </a:r>
          </a:p>
          <a:p>
            <a:r>
              <a:rPr lang="en-GB" sz="1800" dirty="0" smtClean="0"/>
              <a:t>cited so far…</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142875"/>
            <a:ext cx="8229600" cy="904875"/>
          </a:xfrm>
        </p:spPr>
        <p:txBody>
          <a:bodyPr/>
          <a:lstStyle/>
          <a:p>
            <a:r>
              <a:rPr lang="en-GB" dirty="0" smtClean="0"/>
              <a:t>Search for LFV Decays: H </a:t>
            </a:r>
            <a:r>
              <a:rPr lang="en-GB" dirty="0" smtClean="0">
                <a:ea typeface="Arial" pitchFamily="-84" charset="0"/>
                <a:cs typeface="Arial" pitchFamily="-84" charset="0"/>
              </a:rPr>
              <a:t>→</a:t>
            </a:r>
            <a:r>
              <a:rPr lang="en-GB" dirty="0" err="1" smtClean="0">
                <a:latin typeface="Georgia"/>
                <a:ea typeface="Arial" pitchFamily="-84" charset="0"/>
                <a:cs typeface="Arial" pitchFamily="-84" charset="0"/>
              </a:rPr>
              <a:t>μτ</a:t>
            </a:r>
            <a:r>
              <a:rPr lang="en-GB" dirty="0" smtClean="0"/>
              <a:t> </a:t>
            </a:r>
            <a:endParaRPr lang="en-GB" dirty="0"/>
          </a:p>
        </p:txBody>
      </p:sp>
      <p:pic>
        <p:nvPicPr>
          <p:cNvPr id="4" name="Espace réservé du contenu 3" descr="Screen Shot 2014-07-05 at 11.28.56 AM.png"/>
          <p:cNvPicPr>
            <a:picLocks noGrp="1" noChangeAspect="1"/>
          </p:cNvPicPr>
          <p:nvPr>
            <p:ph idx="1"/>
          </p:nvPr>
        </p:nvPicPr>
        <p:blipFill>
          <a:blip r:embed="rId2"/>
          <a:stretch>
            <a:fillRect/>
          </a:stretch>
        </p:blipFill>
        <p:spPr>
          <a:xfrm>
            <a:off x="85707" y="1382415"/>
            <a:ext cx="6238893" cy="3799185"/>
          </a:xfrm>
        </p:spPr>
      </p:pic>
      <p:pic>
        <p:nvPicPr>
          <p:cNvPr id="5" name="Image 4" descr="Screen Shot 2014-07-05 at 11.47.45 PM.png"/>
          <p:cNvPicPr>
            <a:picLocks noChangeAspect="1"/>
          </p:cNvPicPr>
          <p:nvPr/>
        </p:nvPicPr>
        <p:blipFill>
          <a:blip r:embed="rId3"/>
          <a:stretch>
            <a:fillRect/>
          </a:stretch>
        </p:blipFill>
        <p:spPr>
          <a:xfrm>
            <a:off x="5865790" y="3581400"/>
            <a:ext cx="3278209" cy="3086277"/>
          </a:xfrm>
          <a:prstGeom prst="rect">
            <a:avLst/>
          </a:prstGeom>
        </p:spPr>
      </p:pic>
      <p:sp>
        <p:nvSpPr>
          <p:cNvPr id="6" name="ZoneTexte 5"/>
          <p:cNvSpPr txBox="1"/>
          <p:nvPr/>
        </p:nvSpPr>
        <p:spPr>
          <a:xfrm>
            <a:off x="6705600" y="1524000"/>
            <a:ext cx="2243398" cy="1015663"/>
          </a:xfrm>
          <a:prstGeom prst="rect">
            <a:avLst/>
          </a:prstGeom>
          <a:solidFill>
            <a:srgbClr val="FFFF00"/>
          </a:solidFill>
        </p:spPr>
        <p:txBody>
          <a:bodyPr wrap="none" rtlCol="0">
            <a:spAutoFit/>
          </a:bodyPr>
          <a:lstStyle/>
          <a:p>
            <a:r>
              <a:rPr lang="en-GB" dirty="0" smtClean="0"/>
              <a:t>On public demand</a:t>
            </a:r>
          </a:p>
          <a:p>
            <a:r>
              <a:rPr lang="en-GB" dirty="0" smtClean="0"/>
              <a:t>from our theory </a:t>
            </a:r>
          </a:p>
          <a:p>
            <a:r>
              <a:rPr lang="en-GB" dirty="0" smtClean="0"/>
              <a:t>friends </a:t>
            </a:r>
            <a:r>
              <a:rPr lang="en-GB" dirty="0" err="1" smtClean="0">
                <a:sym typeface="Wingdings"/>
              </a:rPr>
              <a:t></a:t>
            </a:r>
            <a:endParaRPr lang="en-GB" dirty="0"/>
          </a:p>
        </p:txBody>
      </p:sp>
      <p:sp>
        <p:nvSpPr>
          <p:cNvPr id="8" name="ZoneTexte 7"/>
          <p:cNvSpPr txBox="1"/>
          <p:nvPr/>
        </p:nvSpPr>
        <p:spPr>
          <a:xfrm>
            <a:off x="228600" y="914400"/>
            <a:ext cx="2379828" cy="369332"/>
          </a:xfrm>
          <a:prstGeom prst="rect">
            <a:avLst/>
          </a:prstGeom>
          <a:solidFill>
            <a:schemeClr val="accent3"/>
          </a:solidFill>
          <a:ln>
            <a:solidFill>
              <a:schemeClr val="accent3"/>
            </a:solidFill>
          </a:ln>
        </p:spPr>
        <p:txBody>
          <a:bodyPr wrap="none" rtlCol="0">
            <a:spAutoFit/>
          </a:bodyPr>
          <a:lstStyle/>
          <a:p>
            <a:r>
              <a:rPr lang="en-GB" sz="1800" dirty="0" smtClean="0"/>
              <a:t>CMS-PAS-HIG-14-005</a:t>
            </a:r>
            <a:endParaRPr lang="en-GB" sz="18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Espace réservé du contenu 3" descr="Screen Shot 2014-07-05 at 11.29.26 AM.png"/>
          <p:cNvPicPr>
            <a:picLocks noGrp="1" noChangeAspect="1"/>
          </p:cNvPicPr>
          <p:nvPr>
            <p:ph idx="1"/>
          </p:nvPr>
        </p:nvPicPr>
        <p:blipFill>
          <a:blip r:embed="rId2"/>
          <a:stretch>
            <a:fillRect/>
          </a:stretch>
        </p:blipFill>
        <p:spPr>
          <a:xfrm>
            <a:off x="380042" y="838200"/>
            <a:ext cx="8383915" cy="5105400"/>
          </a:xfrm>
        </p:spPr>
      </p:pic>
      <p:sp>
        <p:nvSpPr>
          <p:cNvPr id="5" name="Titre 1"/>
          <p:cNvSpPr>
            <a:spLocks noGrp="1"/>
          </p:cNvSpPr>
          <p:nvPr>
            <p:ph type="title"/>
          </p:nvPr>
        </p:nvSpPr>
        <p:spPr>
          <a:xfrm>
            <a:off x="381000" y="-142875"/>
            <a:ext cx="8229600" cy="904875"/>
          </a:xfrm>
        </p:spPr>
        <p:txBody>
          <a:bodyPr/>
          <a:lstStyle/>
          <a:p>
            <a:r>
              <a:rPr lang="en-GB" dirty="0" smtClean="0"/>
              <a:t>Search for LFV Decays: H </a:t>
            </a:r>
            <a:r>
              <a:rPr lang="en-GB" dirty="0" smtClean="0">
                <a:ea typeface="Arial" pitchFamily="-84" charset="0"/>
                <a:cs typeface="Arial" pitchFamily="-84" charset="0"/>
              </a:rPr>
              <a:t>→</a:t>
            </a:r>
            <a:r>
              <a:rPr lang="en-GB" dirty="0" err="1" smtClean="0">
                <a:latin typeface="Georgia"/>
                <a:ea typeface="Arial" pitchFamily="-84" charset="0"/>
                <a:cs typeface="Arial" pitchFamily="-84" charset="0"/>
              </a:rPr>
              <a:t>μτ</a:t>
            </a:r>
            <a:r>
              <a:rPr lang="en-GB" dirty="0" smtClean="0"/>
              <a:t> </a:t>
            </a:r>
            <a:endParaRPr lang="en-GB" dirty="0"/>
          </a:p>
        </p:txBody>
      </p:sp>
      <p:sp>
        <p:nvSpPr>
          <p:cNvPr id="6" name="ZoneTexte 5"/>
          <p:cNvSpPr txBox="1"/>
          <p:nvPr/>
        </p:nvSpPr>
        <p:spPr>
          <a:xfrm>
            <a:off x="990600" y="6172200"/>
            <a:ext cx="6189916" cy="400110"/>
          </a:xfrm>
          <a:prstGeom prst="rect">
            <a:avLst/>
          </a:prstGeom>
          <a:solidFill>
            <a:srgbClr val="FFFF00"/>
          </a:solidFill>
        </p:spPr>
        <p:txBody>
          <a:bodyPr wrap="none" rtlCol="0">
            <a:spAutoFit/>
          </a:bodyPr>
          <a:lstStyle/>
          <a:p>
            <a:r>
              <a:rPr lang="en-GB" dirty="0" smtClean="0"/>
              <a:t>Mild excess giving a 2.5</a:t>
            </a:r>
            <a:r>
              <a:rPr lang="en-GB" dirty="0" smtClean="0">
                <a:latin typeface="Georgia"/>
              </a:rPr>
              <a:t>σ </a:t>
            </a:r>
            <a:r>
              <a:rPr lang="en-GB" dirty="0" smtClean="0"/>
              <a:t>effect…    To be watched!!!</a:t>
            </a:r>
            <a:endParaRPr lang="en-GB" dirty="0"/>
          </a:p>
        </p:txBody>
      </p:sp>
      <p:sp>
        <p:nvSpPr>
          <p:cNvPr id="7" name="Ellipse 6"/>
          <p:cNvSpPr/>
          <p:nvPr/>
        </p:nvSpPr>
        <p:spPr bwMode="auto">
          <a:xfrm>
            <a:off x="5486400" y="4800600"/>
            <a:ext cx="762000" cy="609600"/>
          </a:xfrm>
          <a:prstGeom prst="ellipse">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142875"/>
            <a:ext cx="7239000" cy="904875"/>
          </a:xfrm>
        </p:spPr>
        <p:txBody>
          <a:bodyPr/>
          <a:lstStyle/>
          <a:p>
            <a:r>
              <a:rPr lang="en-GB" dirty="0" smtClean="0"/>
              <a:t>ATLAS: </a:t>
            </a:r>
            <a:r>
              <a:rPr lang="en-GB" dirty="0" err="1" smtClean="0"/>
              <a:t>hh</a:t>
            </a:r>
            <a:r>
              <a:rPr lang="en-GB" dirty="0" smtClean="0"/>
              <a:t> </a:t>
            </a:r>
            <a:r>
              <a:rPr lang="en-US" dirty="0" err="1" smtClean="0">
                <a:sym typeface="Symbol"/>
              </a:rPr>
              <a:t></a:t>
            </a:r>
            <a:r>
              <a:rPr lang="en-US" dirty="0" smtClean="0">
                <a:solidFill>
                  <a:schemeClr val="accent4"/>
                </a:solidFill>
                <a:sym typeface="Symbol"/>
              </a:rPr>
              <a:t> </a:t>
            </a:r>
            <a:r>
              <a:rPr lang="en-GB" dirty="0" err="1" smtClean="0">
                <a:latin typeface="Georgia"/>
              </a:rPr>
              <a:t>γγ</a:t>
            </a:r>
            <a:r>
              <a:rPr lang="en-GB" dirty="0" err="1" smtClean="0"/>
              <a:t>bb</a:t>
            </a:r>
            <a:r>
              <a:rPr lang="en-GB" dirty="0" smtClean="0"/>
              <a:t> </a:t>
            </a:r>
            <a:endParaRPr lang="en-GB" dirty="0"/>
          </a:p>
        </p:txBody>
      </p:sp>
      <p:sp>
        <p:nvSpPr>
          <p:cNvPr id="4" name="ZoneTexte 3"/>
          <p:cNvSpPr txBox="1"/>
          <p:nvPr/>
        </p:nvSpPr>
        <p:spPr>
          <a:xfrm>
            <a:off x="533400" y="1219200"/>
            <a:ext cx="8436750" cy="1323439"/>
          </a:xfrm>
          <a:prstGeom prst="rect">
            <a:avLst/>
          </a:prstGeom>
          <a:solidFill>
            <a:schemeClr val="accent3"/>
          </a:solidFill>
        </p:spPr>
        <p:txBody>
          <a:bodyPr wrap="none" rtlCol="0">
            <a:spAutoFit/>
          </a:bodyPr>
          <a:lstStyle/>
          <a:p>
            <a:r>
              <a:rPr lang="en-GB" dirty="0" err="1" smtClean="0">
                <a:solidFill>
                  <a:srgbClr val="0000FF"/>
                </a:solidFill>
                <a:latin typeface="Wingdings"/>
                <a:ea typeface="Wingdings"/>
                <a:cs typeface="Wingdings"/>
              </a:rPr>
              <a:t></a:t>
            </a:r>
            <a:r>
              <a:rPr lang="en-GB" dirty="0" err="1" smtClean="0">
                <a:solidFill>
                  <a:srgbClr val="0000FF"/>
                </a:solidFill>
              </a:rPr>
              <a:t>No</a:t>
            </a:r>
            <a:r>
              <a:rPr lang="en-GB" dirty="0" smtClean="0">
                <a:solidFill>
                  <a:srgbClr val="0000FF"/>
                </a:solidFill>
              </a:rPr>
              <a:t> signal expected with the present collected luminosity for this channel</a:t>
            </a:r>
          </a:p>
          <a:p>
            <a:r>
              <a:rPr lang="en-GB" dirty="0" err="1" smtClean="0">
                <a:solidFill>
                  <a:srgbClr val="0000FF"/>
                </a:solidFill>
                <a:latin typeface="Wingdings"/>
                <a:ea typeface="Wingdings"/>
                <a:cs typeface="Wingdings"/>
              </a:rPr>
              <a:t></a:t>
            </a:r>
            <a:r>
              <a:rPr lang="en-GB" dirty="0" err="1" smtClean="0">
                <a:solidFill>
                  <a:srgbClr val="0000FF"/>
                </a:solidFill>
              </a:rPr>
              <a:t>Select</a:t>
            </a:r>
            <a:r>
              <a:rPr lang="en-GB" dirty="0" smtClean="0">
                <a:solidFill>
                  <a:srgbClr val="0000FF"/>
                </a:solidFill>
              </a:rPr>
              <a:t> events with 2 </a:t>
            </a:r>
            <a:r>
              <a:rPr lang="en-GB" dirty="0" err="1" smtClean="0">
                <a:solidFill>
                  <a:srgbClr val="0000FF"/>
                </a:solidFill>
              </a:rPr>
              <a:t>b</a:t>
            </a:r>
            <a:r>
              <a:rPr lang="en-GB" dirty="0" smtClean="0">
                <a:solidFill>
                  <a:srgbClr val="0000FF"/>
                </a:solidFill>
              </a:rPr>
              <a:t> jets and 2 photons.  (non-resonant channel)</a:t>
            </a:r>
          </a:p>
          <a:p>
            <a:r>
              <a:rPr lang="en-GB" dirty="0" smtClean="0">
                <a:solidFill>
                  <a:srgbClr val="0000FF"/>
                </a:solidFill>
                <a:latin typeface="Wingdings"/>
                <a:ea typeface="Wingdings"/>
                <a:cs typeface="Wingdings"/>
              </a:rPr>
              <a:t></a:t>
            </a:r>
            <a:r>
              <a:rPr lang="en-GB" dirty="0" smtClean="0">
                <a:solidFill>
                  <a:srgbClr val="0000FF"/>
                </a:solidFill>
              </a:rPr>
              <a:t>5 events within bin of M</a:t>
            </a:r>
            <a:r>
              <a:rPr lang="en-GB" dirty="0" smtClean="0">
                <a:solidFill>
                  <a:srgbClr val="0000FF"/>
                </a:solidFill>
                <a:latin typeface="Georgia"/>
              </a:rPr>
              <a:t>γγ</a:t>
            </a:r>
            <a:r>
              <a:rPr lang="en-GB" dirty="0" smtClean="0">
                <a:solidFill>
                  <a:srgbClr val="0000FF"/>
                </a:solidFill>
              </a:rPr>
              <a:t>±2</a:t>
            </a:r>
            <a:r>
              <a:rPr lang="en-GB" dirty="0" smtClean="0">
                <a:solidFill>
                  <a:srgbClr val="0000FF"/>
                </a:solidFill>
                <a:latin typeface="Georgia"/>
              </a:rPr>
              <a:t>σ</a:t>
            </a:r>
            <a:r>
              <a:rPr lang="en-GB" baseline="-25000" dirty="0" smtClean="0">
                <a:solidFill>
                  <a:srgbClr val="0000FF"/>
                </a:solidFill>
              </a:rPr>
              <a:t>M</a:t>
            </a:r>
            <a:r>
              <a:rPr lang="en-GB" baseline="-25000" dirty="0" smtClean="0">
                <a:solidFill>
                  <a:srgbClr val="0000FF"/>
                </a:solidFill>
                <a:latin typeface="Georgia"/>
              </a:rPr>
              <a:t>γγ  </a:t>
            </a:r>
            <a:r>
              <a:rPr lang="en-GB" dirty="0" smtClean="0">
                <a:solidFill>
                  <a:srgbClr val="0000FF"/>
                </a:solidFill>
              </a:rPr>
              <a:t>and 1.5 expected </a:t>
            </a:r>
          </a:p>
          <a:p>
            <a:r>
              <a:rPr lang="en-GB" dirty="0" smtClean="0">
                <a:solidFill>
                  <a:srgbClr val="0000FF"/>
                </a:solidFill>
              </a:rPr>
              <a:t>  which is about </a:t>
            </a:r>
            <a:r>
              <a:rPr lang="en-GB" dirty="0" smtClean="0">
                <a:solidFill>
                  <a:srgbClr val="FF0000"/>
                </a:solidFill>
              </a:rPr>
              <a:t>2.4</a:t>
            </a:r>
            <a:r>
              <a:rPr lang="en-GB" dirty="0" smtClean="0">
                <a:solidFill>
                  <a:srgbClr val="FF0000"/>
                </a:solidFill>
                <a:latin typeface="Georgia"/>
              </a:rPr>
              <a:t>σ</a:t>
            </a:r>
            <a:r>
              <a:rPr lang="en-GB" dirty="0" smtClean="0">
                <a:solidFill>
                  <a:srgbClr val="FF0000"/>
                </a:solidFill>
              </a:rPr>
              <a:t> significance…</a:t>
            </a:r>
            <a:endParaRPr lang="en-GB" baseline="-25000" dirty="0" smtClean="0">
              <a:solidFill>
                <a:srgbClr val="FF0000"/>
              </a:solidFill>
              <a:latin typeface="Georgia"/>
            </a:endParaRPr>
          </a:p>
          <a:p>
            <a:endParaRPr lang="en-GB" dirty="0">
              <a:latin typeface="Georgia"/>
            </a:endParaRPr>
          </a:p>
        </p:txBody>
      </p:sp>
      <p:pic>
        <p:nvPicPr>
          <p:cNvPr id="5" name="Image 4" descr="Screen Shot 2014-07-19 at 4.20.43 PM.png"/>
          <p:cNvPicPr>
            <a:picLocks noChangeAspect="1"/>
          </p:cNvPicPr>
          <p:nvPr/>
        </p:nvPicPr>
        <p:blipFill>
          <a:blip r:embed="rId2"/>
          <a:stretch>
            <a:fillRect/>
          </a:stretch>
        </p:blipFill>
        <p:spPr>
          <a:xfrm>
            <a:off x="905132" y="2743200"/>
            <a:ext cx="4615249" cy="4114800"/>
          </a:xfrm>
          <a:prstGeom prst="rect">
            <a:avLst/>
          </a:prstGeom>
        </p:spPr>
      </p:pic>
      <p:sp>
        <p:nvSpPr>
          <p:cNvPr id="6" name="ZoneTexte 5"/>
          <p:cNvSpPr txBox="1"/>
          <p:nvPr/>
        </p:nvSpPr>
        <p:spPr>
          <a:xfrm>
            <a:off x="6248400" y="3276600"/>
            <a:ext cx="2035383" cy="400110"/>
          </a:xfrm>
          <a:prstGeom prst="rect">
            <a:avLst/>
          </a:prstGeom>
          <a:solidFill>
            <a:schemeClr val="accent3"/>
          </a:solidFill>
        </p:spPr>
        <p:txBody>
          <a:bodyPr wrap="none" rtlCol="0">
            <a:spAutoFit/>
          </a:bodyPr>
          <a:lstStyle/>
          <a:p>
            <a:r>
              <a:rPr lang="en-GB" dirty="0" smtClean="0"/>
              <a:t>arXiv:1406.5053</a:t>
            </a:r>
            <a:endParaRPr lang="en-GB"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819400"/>
            <a:ext cx="7924800" cy="904875"/>
          </a:xfrm>
        </p:spPr>
        <p:txBody>
          <a:bodyPr/>
          <a:lstStyle/>
          <a:p>
            <a:r>
              <a:rPr lang="en-GB" dirty="0" smtClean="0"/>
              <a:t>Higgs Combined analysis</a:t>
            </a:r>
            <a:endParaRPr lang="en-GB"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239000" cy="904875"/>
          </a:xfrm>
        </p:spPr>
        <p:txBody>
          <a:bodyPr/>
          <a:lstStyle/>
          <a:p>
            <a:r>
              <a:rPr lang="en-US" b="1" dirty="0" smtClean="0"/>
              <a:t>Coupling Measurements</a:t>
            </a:r>
            <a:endParaRPr lang="en-US" b="1" dirty="0"/>
          </a:p>
        </p:txBody>
      </p:sp>
      <p:pic>
        <p:nvPicPr>
          <p:cNvPr id="4" name="Picture 3" descr="Screen Shot 2014-01-21 at 10.24.09.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2387" y="712876"/>
            <a:ext cx="6356733" cy="3174191"/>
          </a:xfrm>
          <a:prstGeom prst="rect">
            <a:avLst/>
          </a:prstGeom>
        </p:spPr>
      </p:pic>
      <p:pic>
        <p:nvPicPr>
          <p:cNvPr id="6" name="Picture 5" descr="Screen Shot 2014-01-21 at 10.25.39.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525129" y="811221"/>
            <a:ext cx="2581712" cy="1701950"/>
          </a:xfrm>
          <a:prstGeom prst="rect">
            <a:avLst/>
          </a:prstGeom>
        </p:spPr>
      </p:pic>
      <p:pic>
        <p:nvPicPr>
          <p:cNvPr id="7" name="Picture 6" descr="Screen Shot 2014-01-21 at 10.26.17.pn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549902" y="2541158"/>
            <a:ext cx="2581711" cy="1399660"/>
          </a:xfrm>
          <a:prstGeom prst="rect">
            <a:avLst/>
          </a:prstGeom>
        </p:spPr>
      </p:pic>
      <p:sp>
        <p:nvSpPr>
          <p:cNvPr id="11" name="ZoneTexte 10"/>
          <p:cNvSpPr txBox="1"/>
          <p:nvPr/>
        </p:nvSpPr>
        <p:spPr>
          <a:xfrm>
            <a:off x="6523879" y="3962400"/>
            <a:ext cx="2379828" cy="369332"/>
          </a:xfrm>
          <a:prstGeom prst="rect">
            <a:avLst/>
          </a:prstGeom>
          <a:solidFill>
            <a:schemeClr val="accent3"/>
          </a:solidFill>
          <a:ln>
            <a:solidFill>
              <a:schemeClr val="accent3"/>
            </a:solidFill>
          </a:ln>
        </p:spPr>
        <p:txBody>
          <a:bodyPr wrap="none" rtlCol="0">
            <a:spAutoFit/>
          </a:bodyPr>
          <a:lstStyle/>
          <a:p>
            <a:r>
              <a:rPr lang="en-GB" sz="1800" dirty="0" smtClean="0"/>
              <a:t>CMS-PAS-HIG-14-009</a:t>
            </a:r>
            <a:endParaRPr lang="en-GB" sz="1800" dirty="0"/>
          </a:p>
        </p:txBody>
      </p:sp>
      <p:sp>
        <p:nvSpPr>
          <p:cNvPr id="12" name="ZoneTexte 11"/>
          <p:cNvSpPr txBox="1"/>
          <p:nvPr/>
        </p:nvSpPr>
        <p:spPr>
          <a:xfrm>
            <a:off x="5029200" y="4419600"/>
            <a:ext cx="3886200" cy="1323439"/>
          </a:xfrm>
          <a:prstGeom prst="rect">
            <a:avLst/>
          </a:prstGeom>
          <a:solidFill>
            <a:schemeClr val="accent3"/>
          </a:solidFill>
        </p:spPr>
        <p:txBody>
          <a:bodyPr wrap="square" rtlCol="0">
            <a:spAutoFit/>
          </a:bodyPr>
          <a:lstStyle/>
          <a:p>
            <a:r>
              <a:rPr lang="en-GB" dirty="0" err="1" smtClean="0">
                <a:solidFill>
                  <a:srgbClr val="0000FF"/>
                </a:solidFill>
                <a:latin typeface="Wingdings"/>
                <a:ea typeface="Wingdings"/>
                <a:cs typeface="Wingdings"/>
              </a:rPr>
              <a:t></a:t>
            </a:r>
            <a:r>
              <a:rPr lang="en-GB" dirty="0" err="1" smtClean="0">
                <a:solidFill>
                  <a:srgbClr val="0000FF"/>
                </a:solidFill>
              </a:rPr>
              <a:t>New</a:t>
            </a:r>
            <a:r>
              <a:rPr lang="en-GB" dirty="0" smtClean="0">
                <a:solidFill>
                  <a:srgbClr val="0000FF"/>
                </a:solidFill>
              </a:rPr>
              <a:t> update of overall </a:t>
            </a:r>
          </a:p>
          <a:p>
            <a:r>
              <a:rPr lang="en-GB" dirty="0" smtClean="0">
                <a:solidFill>
                  <a:srgbClr val="0000FF"/>
                </a:solidFill>
              </a:rPr>
              <a:t>  combination since spring 2013 </a:t>
            </a:r>
          </a:p>
          <a:p>
            <a:r>
              <a:rPr lang="en-GB" dirty="0" smtClean="0">
                <a:solidFill>
                  <a:srgbClr val="0000FF"/>
                </a:solidFill>
              </a:rPr>
              <a:t>  for CMS</a:t>
            </a:r>
          </a:p>
          <a:p>
            <a:r>
              <a:rPr lang="en-GB" dirty="0" smtClean="0">
                <a:solidFill>
                  <a:srgbClr val="0000FF"/>
                </a:solidFill>
                <a:latin typeface="Wingdings"/>
                <a:ea typeface="Wingdings"/>
                <a:cs typeface="Wingdings"/>
              </a:rPr>
              <a:t></a:t>
            </a:r>
            <a:r>
              <a:rPr lang="en-GB" dirty="0" smtClean="0">
                <a:solidFill>
                  <a:srgbClr val="0000FF"/>
                </a:solidFill>
              </a:rPr>
              <a:t>ATLAS update to be released </a:t>
            </a:r>
          </a:p>
          <a:p>
            <a:endParaRPr lang="en-GB" dirty="0">
              <a:solidFill>
                <a:srgbClr val="FF0000"/>
              </a:solidFill>
            </a:endParaRPr>
          </a:p>
        </p:txBody>
      </p:sp>
      <p:pic>
        <p:nvPicPr>
          <p:cNvPr id="15" name="Espace réservé du contenu 3" descr="Screen Shot 2014-07-05 at 12.13.19 PM.png"/>
          <p:cNvPicPr>
            <a:picLocks noChangeAspect="1"/>
          </p:cNvPicPr>
          <p:nvPr/>
        </p:nvPicPr>
        <p:blipFill>
          <a:blip r:embed="rId5"/>
          <a:stretch>
            <a:fillRect/>
          </a:stretch>
        </p:blipFill>
        <p:spPr bwMode="auto">
          <a:xfrm>
            <a:off x="228600" y="3959247"/>
            <a:ext cx="4356556" cy="2898753"/>
          </a:xfrm>
          <a:prstGeom prst="rect">
            <a:avLst/>
          </a:prstGeom>
          <a:noFill/>
          <a:ln w="9525">
            <a:noFill/>
            <a:miter lim="800000"/>
            <a:headEnd/>
            <a:tailEnd/>
          </a:ln>
        </p:spPr>
      </p:pic>
      <p:sp>
        <p:nvSpPr>
          <p:cNvPr id="9" name="ZoneTexte 8"/>
          <p:cNvSpPr txBox="1"/>
          <p:nvPr/>
        </p:nvSpPr>
        <p:spPr>
          <a:xfrm>
            <a:off x="5181600" y="5943600"/>
            <a:ext cx="3514779" cy="707886"/>
          </a:xfrm>
          <a:prstGeom prst="rect">
            <a:avLst/>
          </a:prstGeom>
          <a:solidFill>
            <a:schemeClr val="accent3"/>
          </a:solidFill>
        </p:spPr>
        <p:txBody>
          <a:bodyPr wrap="none" rtlCol="0">
            <a:spAutoFit/>
          </a:bodyPr>
          <a:lstStyle/>
          <a:p>
            <a:r>
              <a:rPr lang="en-GB" dirty="0" smtClean="0">
                <a:solidFill>
                  <a:srgbClr val="FF0000"/>
                </a:solidFill>
              </a:rPr>
              <a:t>Combination of ATLAS &amp; CMS</a:t>
            </a:r>
          </a:p>
          <a:p>
            <a:r>
              <a:rPr lang="en-GB" dirty="0" smtClean="0">
                <a:solidFill>
                  <a:srgbClr val="FF0000"/>
                </a:solidFill>
              </a:rPr>
              <a:t>being discussed</a:t>
            </a:r>
            <a:endParaRPr lang="en-GB" dirty="0">
              <a:solidFill>
                <a:srgbClr val="FF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111325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142875"/>
            <a:ext cx="8229600" cy="904875"/>
          </a:xfrm>
        </p:spPr>
        <p:txBody>
          <a:bodyPr/>
          <a:lstStyle/>
          <a:p>
            <a:r>
              <a:rPr lang="en-GB" dirty="0" smtClean="0"/>
              <a:t>All Channels in Overview (CMS)</a:t>
            </a:r>
            <a:endParaRPr lang="en-GB" dirty="0"/>
          </a:p>
        </p:txBody>
      </p:sp>
      <p:pic>
        <p:nvPicPr>
          <p:cNvPr id="4" name="Espace réservé du contenu 3" descr="Screen Shot 2014-07-05 at 12.14.34 PM.png"/>
          <p:cNvPicPr>
            <a:picLocks noGrp="1" noChangeAspect="1"/>
          </p:cNvPicPr>
          <p:nvPr>
            <p:ph idx="1"/>
          </p:nvPr>
        </p:nvPicPr>
        <p:blipFill>
          <a:blip r:embed="rId2"/>
          <a:stretch>
            <a:fillRect/>
          </a:stretch>
        </p:blipFill>
        <p:spPr>
          <a:xfrm>
            <a:off x="125260" y="762000"/>
            <a:ext cx="9018740" cy="5486399"/>
          </a:xfrm>
        </p:spPr>
      </p:pic>
      <p:sp>
        <p:nvSpPr>
          <p:cNvPr id="5" name="ZoneTexte 4"/>
          <p:cNvSpPr txBox="1"/>
          <p:nvPr/>
        </p:nvSpPr>
        <p:spPr>
          <a:xfrm>
            <a:off x="762000" y="6324600"/>
            <a:ext cx="7406069" cy="400110"/>
          </a:xfrm>
          <a:prstGeom prst="rect">
            <a:avLst/>
          </a:prstGeom>
          <a:solidFill>
            <a:srgbClr val="FFFF00"/>
          </a:solidFill>
        </p:spPr>
        <p:txBody>
          <a:bodyPr wrap="none" rtlCol="0">
            <a:spAutoFit/>
          </a:bodyPr>
          <a:lstStyle/>
          <a:p>
            <a:r>
              <a:rPr lang="en-GB" dirty="0" smtClean="0"/>
              <a:t>Overall strength was 0.82 ± 0.15 before ICHEP14 (spring 2013)</a:t>
            </a:r>
            <a:endParaRPr lang="en-GB"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42875"/>
            <a:ext cx="9144000" cy="904875"/>
          </a:xfrm>
        </p:spPr>
        <p:txBody>
          <a:bodyPr/>
          <a:lstStyle/>
          <a:p>
            <a:r>
              <a:rPr lang="en-GB" dirty="0" smtClean="0"/>
              <a:t>Significance of the 4 Prod. Channels</a:t>
            </a:r>
            <a:endParaRPr lang="en-GB" dirty="0"/>
          </a:p>
        </p:txBody>
      </p:sp>
      <p:pic>
        <p:nvPicPr>
          <p:cNvPr id="4" name="Espace réservé du contenu 3" descr="Screen Shot 2014-07-05 at 12.17.13 PM.png"/>
          <p:cNvPicPr>
            <a:picLocks noGrp="1" noChangeAspect="1"/>
          </p:cNvPicPr>
          <p:nvPr>
            <p:ph idx="1"/>
          </p:nvPr>
        </p:nvPicPr>
        <p:blipFill>
          <a:blip r:embed="rId2"/>
          <a:stretch>
            <a:fillRect/>
          </a:stretch>
        </p:blipFill>
        <p:spPr>
          <a:xfrm>
            <a:off x="-154734" y="855544"/>
            <a:ext cx="9298734" cy="5621456"/>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142875"/>
            <a:ext cx="7239000" cy="904875"/>
          </a:xfrm>
        </p:spPr>
        <p:txBody>
          <a:bodyPr/>
          <a:lstStyle/>
          <a:p>
            <a:r>
              <a:rPr lang="en-GB" dirty="0" smtClean="0"/>
              <a:t>Coupling Modifiers</a:t>
            </a:r>
            <a:endParaRPr lang="en-GB" dirty="0"/>
          </a:p>
        </p:txBody>
      </p:sp>
      <p:pic>
        <p:nvPicPr>
          <p:cNvPr id="4" name="Espace réservé du contenu 3" descr="Screen Shot 2014-07-05 at 12.18.58 PM.png"/>
          <p:cNvPicPr>
            <a:picLocks noGrp="1" noChangeAspect="1"/>
          </p:cNvPicPr>
          <p:nvPr>
            <p:ph idx="1"/>
          </p:nvPr>
        </p:nvPicPr>
        <p:blipFill>
          <a:blip r:embed="rId2"/>
          <a:stretch>
            <a:fillRect/>
          </a:stretch>
        </p:blipFill>
        <p:spPr>
          <a:xfrm>
            <a:off x="48328" y="960886"/>
            <a:ext cx="9095671" cy="5592314"/>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152400"/>
            <a:ext cx="8305800" cy="904875"/>
          </a:xfrm>
        </p:spPr>
        <p:txBody>
          <a:bodyPr/>
          <a:lstStyle/>
          <a:p>
            <a:r>
              <a:rPr lang="en-GB" dirty="0" smtClean="0"/>
              <a:t>ATLAS: Strength and Couplings</a:t>
            </a:r>
            <a:endParaRPr lang="en-GB" dirty="0"/>
          </a:p>
        </p:txBody>
      </p:sp>
      <p:pic>
        <p:nvPicPr>
          <p:cNvPr id="4" name="Espace réservé du contenu 3" descr="Screen Shot 2014-08-29 at 9.54.35 AM.png"/>
          <p:cNvPicPr>
            <a:picLocks noGrp="1" noChangeAspect="1"/>
          </p:cNvPicPr>
          <p:nvPr>
            <p:ph idx="1"/>
          </p:nvPr>
        </p:nvPicPr>
        <p:blipFill>
          <a:blip r:embed="rId2"/>
          <a:stretch>
            <a:fillRect/>
          </a:stretch>
        </p:blipFill>
        <p:spPr>
          <a:xfrm>
            <a:off x="3349508" y="1600200"/>
            <a:ext cx="5794492" cy="4114800"/>
          </a:xfrm>
        </p:spPr>
      </p:pic>
      <p:pic>
        <p:nvPicPr>
          <p:cNvPr id="5" name="Image 4" descr="Screen Shot 2014-08-29 at 9.53.47 AM.png"/>
          <p:cNvPicPr>
            <a:picLocks noChangeAspect="1"/>
          </p:cNvPicPr>
          <p:nvPr/>
        </p:nvPicPr>
        <p:blipFill>
          <a:blip r:embed="rId3"/>
          <a:stretch>
            <a:fillRect/>
          </a:stretch>
        </p:blipFill>
        <p:spPr>
          <a:xfrm>
            <a:off x="0" y="1524000"/>
            <a:ext cx="3433595" cy="4285729"/>
          </a:xfrm>
          <a:prstGeom prst="rect">
            <a:avLst/>
          </a:prstGeom>
        </p:spPr>
      </p:pic>
      <p:pic>
        <p:nvPicPr>
          <p:cNvPr id="6" name="Image 5" descr="Screen Shot 2014-09-09 at 6.56.17 PM.png"/>
          <p:cNvPicPr>
            <a:picLocks noChangeAspect="1"/>
          </p:cNvPicPr>
          <p:nvPr/>
        </p:nvPicPr>
        <p:blipFill>
          <a:blip r:embed="rId4"/>
          <a:stretch>
            <a:fillRect/>
          </a:stretch>
        </p:blipFill>
        <p:spPr>
          <a:xfrm>
            <a:off x="1981200" y="838200"/>
            <a:ext cx="4688824" cy="640806"/>
          </a:xfrm>
          <a:prstGeom prst="rect">
            <a:avLst/>
          </a:prstGeom>
        </p:spPr>
      </p:pic>
      <p:sp>
        <p:nvSpPr>
          <p:cNvPr id="7" name="ZoneTexte 6"/>
          <p:cNvSpPr txBox="1"/>
          <p:nvPr/>
        </p:nvSpPr>
        <p:spPr>
          <a:xfrm>
            <a:off x="2754732" y="6096000"/>
            <a:ext cx="6174512" cy="400110"/>
          </a:xfrm>
          <a:prstGeom prst="rect">
            <a:avLst/>
          </a:prstGeom>
          <a:solidFill>
            <a:schemeClr val="accent3"/>
          </a:solidFill>
        </p:spPr>
        <p:txBody>
          <a:bodyPr wrap="none" rtlCol="0">
            <a:spAutoFit/>
          </a:bodyPr>
          <a:lstStyle/>
          <a:p>
            <a:r>
              <a:rPr lang="en-GB" dirty="0" smtClean="0">
                <a:solidFill>
                  <a:srgbClr val="0000FF"/>
                </a:solidFill>
              </a:rPr>
              <a:t>New results in preparation…   (M. </a:t>
            </a:r>
            <a:r>
              <a:rPr lang="en-GB" dirty="0" err="1" smtClean="0">
                <a:solidFill>
                  <a:srgbClr val="0000FF"/>
                </a:solidFill>
              </a:rPr>
              <a:t>Kado</a:t>
            </a:r>
            <a:r>
              <a:rPr lang="en-GB" dirty="0" smtClean="0">
                <a:solidFill>
                  <a:srgbClr val="0000FF"/>
                </a:solidFill>
              </a:rPr>
              <a:t> ICHEP 2014)</a:t>
            </a:r>
            <a:endParaRPr lang="en-GB" dirty="0">
              <a:solidFill>
                <a:srgbClr val="0000FF"/>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143000" y="-152400"/>
            <a:ext cx="7239000" cy="904875"/>
          </a:xfrm>
        </p:spPr>
        <p:txBody>
          <a:bodyPr/>
          <a:lstStyle/>
          <a:p>
            <a:r>
              <a:rPr lang="en-GB" dirty="0" smtClean="0"/>
              <a:t>Generic  Model Tests</a:t>
            </a:r>
            <a:endParaRPr lang="en-GB" dirty="0"/>
          </a:p>
        </p:txBody>
      </p:sp>
      <p:pic>
        <p:nvPicPr>
          <p:cNvPr id="4" name="Espace réservé du contenu 3" descr="Screen Shot 2014-09-10 at 9.07.53 PM.png"/>
          <p:cNvPicPr>
            <a:picLocks noGrp="1" noChangeAspect="1"/>
          </p:cNvPicPr>
          <p:nvPr>
            <p:ph idx="1"/>
          </p:nvPr>
        </p:nvPicPr>
        <p:blipFill>
          <a:blip r:embed="rId2"/>
          <a:stretch>
            <a:fillRect/>
          </a:stretch>
        </p:blipFill>
        <p:spPr>
          <a:xfrm>
            <a:off x="1" y="1066800"/>
            <a:ext cx="9143999" cy="54864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143000" y="2057400"/>
            <a:ext cx="7239000" cy="904875"/>
          </a:xfrm>
        </p:spPr>
        <p:txBody>
          <a:bodyPr/>
          <a:lstStyle/>
          <a:p>
            <a:r>
              <a:rPr lang="en-GB" sz="4600" dirty="0" smtClean="0"/>
              <a:t>Standard Model Studies</a:t>
            </a:r>
            <a:endParaRPr lang="en-GB" sz="4600" dirty="0"/>
          </a:p>
        </p:txBody>
      </p:sp>
      <p:sp>
        <p:nvSpPr>
          <p:cNvPr id="3" name="ZoneTexte 2"/>
          <p:cNvSpPr txBox="1"/>
          <p:nvPr/>
        </p:nvSpPr>
        <p:spPr>
          <a:xfrm>
            <a:off x="838200" y="3810000"/>
            <a:ext cx="7696200" cy="2246769"/>
          </a:xfrm>
          <a:prstGeom prst="rect">
            <a:avLst/>
          </a:prstGeom>
          <a:solidFill>
            <a:schemeClr val="accent3"/>
          </a:solidFill>
        </p:spPr>
        <p:txBody>
          <a:bodyPr wrap="square" rtlCol="0">
            <a:spAutoFit/>
          </a:bodyPr>
          <a:lstStyle/>
          <a:p>
            <a:r>
              <a:rPr lang="en-GB" dirty="0" smtClean="0">
                <a:solidFill>
                  <a:srgbClr val="0000FF"/>
                </a:solidFill>
              </a:rPr>
              <a:t>The study of the Standard Model at 13/14 </a:t>
            </a:r>
            <a:r>
              <a:rPr lang="en-GB" dirty="0" err="1" smtClean="0">
                <a:solidFill>
                  <a:srgbClr val="0000FF"/>
                </a:solidFill>
              </a:rPr>
              <a:t>TeV</a:t>
            </a:r>
            <a:r>
              <a:rPr lang="en-GB" dirty="0" smtClean="0">
                <a:solidFill>
                  <a:srgbClr val="0000FF"/>
                </a:solidFill>
              </a:rPr>
              <a:t> will be </a:t>
            </a:r>
            <a:r>
              <a:rPr lang="en-GB" dirty="0" smtClean="0">
                <a:solidFill>
                  <a:srgbClr val="FF0000"/>
                </a:solidFill>
              </a:rPr>
              <a:t>one of the </a:t>
            </a:r>
          </a:p>
          <a:p>
            <a:r>
              <a:rPr lang="en-GB" dirty="0" smtClean="0">
                <a:solidFill>
                  <a:srgbClr val="FF0000"/>
                </a:solidFill>
              </a:rPr>
              <a:t>first points</a:t>
            </a:r>
            <a:r>
              <a:rPr lang="en-GB" dirty="0" smtClean="0">
                <a:solidFill>
                  <a:srgbClr val="0000FF"/>
                </a:solidFill>
              </a:rPr>
              <a:t> to tackle at the new energy.</a:t>
            </a:r>
          </a:p>
          <a:p>
            <a:r>
              <a:rPr lang="en-GB" dirty="0" smtClean="0">
                <a:solidFill>
                  <a:srgbClr val="0000FF"/>
                </a:solidFill>
              </a:rPr>
              <a:t>The first </a:t>
            </a:r>
            <a:r>
              <a:rPr lang="en-GB" dirty="0" smtClean="0">
                <a:solidFill>
                  <a:srgbClr val="FF0000"/>
                </a:solidFill>
              </a:rPr>
              <a:t>QCD and Electroweak Studies </a:t>
            </a:r>
            <a:r>
              <a:rPr lang="en-GB" dirty="0" smtClean="0">
                <a:solidFill>
                  <a:srgbClr val="0000FF"/>
                </a:solidFill>
              </a:rPr>
              <a:t>can be done with &lt;&lt; fb</a:t>
            </a:r>
            <a:r>
              <a:rPr lang="en-GB" baseline="30000" dirty="0" smtClean="0">
                <a:solidFill>
                  <a:srgbClr val="0000FF"/>
                </a:solidFill>
              </a:rPr>
              <a:t>-1</a:t>
            </a:r>
          </a:p>
          <a:p>
            <a:endParaRPr lang="en-GB" dirty="0" smtClean="0">
              <a:solidFill>
                <a:srgbClr val="0000FF"/>
              </a:solidFill>
            </a:endParaRPr>
          </a:p>
          <a:p>
            <a:r>
              <a:rPr lang="en-GB" dirty="0" smtClean="0">
                <a:solidFill>
                  <a:srgbClr val="FF0000"/>
                </a:solidFill>
              </a:rPr>
              <a:t>Luminosity profile in 2015 not fixed yet but the LHC is likely to make a careful start with low luminosity for some time, with a stop after ~ the first 1 fb</a:t>
            </a:r>
            <a:r>
              <a:rPr lang="en-GB" baseline="30000" dirty="0" smtClean="0">
                <a:solidFill>
                  <a:srgbClr val="FF0000"/>
                </a:solidFill>
              </a:rPr>
              <a:t>-1</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ZoneTexte 6"/>
          <p:cNvSpPr txBox="1"/>
          <p:nvPr/>
        </p:nvSpPr>
        <p:spPr>
          <a:xfrm>
            <a:off x="152400" y="6096000"/>
            <a:ext cx="9147581" cy="707886"/>
          </a:xfrm>
          <a:prstGeom prst="rect">
            <a:avLst/>
          </a:prstGeom>
          <a:solidFill>
            <a:srgbClr val="FFFF00"/>
          </a:solidFill>
        </p:spPr>
        <p:txBody>
          <a:bodyPr wrap="none" rtlCol="0">
            <a:spAutoFit/>
          </a:bodyPr>
          <a:lstStyle/>
          <a:p>
            <a:r>
              <a:rPr lang="en-GB" dirty="0" smtClean="0"/>
              <a:t>SM-like behaviour for most properties, but we continue look of course for </a:t>
            </a:r>
          </a:p>
          <a:p>
            <a:r>
              <a:rPr lang="en-GB" dirty="0" smtClean="0"/>
              <a:t>anomalies, i.e. unexpected decay modes or couplings, multi-</a:t>
            </a:r>
            <a:r>
              <a:rPr lang="en-GB" dirty="0" err="1" smtClean="0"/>
              <a:t>higgs</a:t>
            </a:r>
            <a:r>
              <a:rPr lang="en-GB" dirty="0" smtClean="0"/>
              <a:t> production…</a:t>
            </a:r>
          </a:p>
          <a:p>
            <a:endParaRPr lang="en-GB" dirty="0"/>
          </a:p>
        </p:txBody>
      </p:sp>
      <p:sp>
        <p:nvSpPr>
          <p:cNvPr id="9" name="ZoneTexte 8"/>
          <p:cNvSpPr txBox="1"/>
          <p:nvPr/>
        </p:nvSpPr>
        <p:spPr>
          <a:xfrm>
            <a:off x="381000" y="1183957"/>
            <a:ext cx="8533306" cy="492443"/>
          </a:xfrm>
          <a:prstGeom prst="rect">
            <a:avLst/>
          </a:prstGeom>
          <a:solidFill>
            <a:schemeClr val="accent3"/>
          </a:solidFill>
        </p:spPr>
        <p:txBody>
          <a:bodyPr wrap="none" rtlCol="0">
            <a:spAutoFit/>
          </a:bodyPr>
          <a:lstStyle/>
          <a:p>
            <a:r>
              <a:rPr lang="en-GB" sz="2600" dirty="0" smtClean="0">
                <a:solidFill>
                  <a:srgbClr val="0000FF"/>
                </a:solidFill>
              </a:rPr>
              <a:t>We know already a lot on this Brand New Higgs Particle!!</a:t>
            </a:r>
            <a:endParaRPr lang="en-GB" sz="2600" dirty="0">
              <a:solidFill>
                <a:srgbClr val="0000FF"/>
              </a:solidFill>
            </a:endParaRPr>
          </a:p>
        </p:txBody>
      </p:sp>
      <p:pic>
        <p:nvPicPr>
          <p:cNvPr id="15" name="Image 14" descr="Screen Shot 2014-04-14 at 10.18.40 AM.png"/>
          <p:cNvPicPr>
            <a:picLocks noChangeAspect="1"/>
          </p:cNvPicPr>
          <p:nvPr/>
        </p:nvPicPr>
        <p:blipFill>
          <a:blip r:embed="rId2"/>
          <a:stretch>
            <a:fillRect/>
          </a:stretch>
        </p:blipFill>
        <p:spPr>
          <a:xfrm>
            <a:off x="6783188" y="2209800"/>
            <a:ext cx="2360812" cy="2362200"/>
          </a:xfrm>
          <a:prstGeom prst="rect">
            <a:avLst/>
          </a:prstGeom>
        </p:spPr>
      </p:pic>
      <p:pic>
        <p:nvPicPr>
          <p:cNvPr id="16" name="Image 15" descr="Screen Shot 2014-04-14 at 10.18.06 AM.png"/>
          <p:cNvPicPr>
            <a:picLocks noChangeAspect="1"/>
          </p:cNvPicPr>
          <p:nvPr/>
        </p:nvPicPr>
        <p:blipFill>
          <a:blip r:embed="rId3"/>
          <a:stretch>
            <a:fillRect/>
          </a:stretch>
        </p:blipFill>
        <p:spPr>
          <a:xfrm>
            <a:off x="7111891" y="4343400"/>
            <a:ext cx="2032109" cy="262207"/>
          </a:xfrm>
          <a:prstGeom prst="rect">
            <a:avLst/>
          </a:prstGeom>
        </p:spPr>
      </p:pic>
      <p:sp>
        <p:nvSpPr>
          <p:cNvPr id="17" name="ZoneTexte 16"/>
          <p:cNvSpPr txBox="1"/>
          <p:nvPr/>
        </p:nvSpPr>
        <p:spPr>
          <a:xfrm>
            <a:off x="228600" y="4800600"/>
            <a:ext cx="2310774" cy="1015663"/>
          </a:xfrm>
          <a:prstGeom prst="rect">
            <a:avLst/>
          </a:prstGeom>
          <a:solidFill>
            <a:schemeClr val="accent3"/>
          </a:solidFill>
          <a:ln>
            <a:solidFill>
              <a:schemeClr val="accent3"/>
            </a:solidFill>
          </a:ln>
        </p:spPr>
        <p:txBody>
          <a:bodyPr wrap="none" rtlCol="0">
            <a:spAutoFit/>
          </a:bodyPr>
          <a:lstStyle/>
          <a:p>
            <a:r>
              <a:rPr lang="en-GB" dirty="0" smtClean="0">
                <a:solidFill>
                  <a:srgbClr val="0000FF"/>
                </a:solidFill>
              </a:rPr>
              <a:t>Mass = </a:t>
            </a:r>
          </a:p>
          <a:p>
            <a:r>
              <a:rPr lang="en-GB" dirty="0" smtClean="0">
                <a:solidFill>
                  <a:srgbClr val="FF0000"/>
                </a:solidFill>
              </a:rPr>
              <a:t>A: 125.4 ±0.4 </a:t>
            </a:r>
            <a:r>
              <a:rPr lang="en-GB" dirty="0" err="1" smtClean="0">
                <a:solidFill>
                  <a:srgbClr val="FF0000"/>
                </a:solidFill>
              </a:rPr>
              <a:t>GeV</a:t>
            </a:r>
            <a:endParaRPr lang="en-GB" dirty="0" smtClean="0">
              <a:solidFill>
                <a:srgbClr val="FF0000"/>
              </a:solidFill>
            </a:endParaRPr>
          </a:p>
          <a:p>
            <a:r>
              <a:rPr lang="en-GB" dirty="0" smtClean="0">
                <a:solidFill>
                  <a:srgbClr val="FF0000"/>
                </a:solidFill>
              </a:rPr>
              <a:t>C: 125.0 ±0.3 </a:t>
            </a:r>
            <a:r>
              <a:rPr lang="en-GB" dirty="0" err="1" smtClean="0">
                <a:solidFill>
                  <a:srgbClr val="FF0000"/>
                </a:solidFill>
              </a:rPr>
              <a:t>GeV</a:t>
            </a:r>
            <a:endParaRPr lang="en-GB" dirty="0">
              <a:solidFill>
                <a:srgbClr val="FF0000"/>
              </a:solidFill>
            </a:endParaRPr>
          </a:p>
        </p:txBody>
      </p:sp>
      <p:sp>
        <p:nvSpPr>
          <p:cNvPr id="18" name="ZoneTexte 17"/>
          <p:cNvSpPr txBox="1"/>
          <p:nvPr/>
        </p:nvSpPr>
        <p:spPr>
          <a:xfrm>
            <a:off x="2771077" y="4648200"/>
            <a:ext cx="1621858" cy="1323439"/>
          </a:xfrm>
          <a:prstGeom prst="rect">
            <a:avLst/>
          </a:prstGeom>
          <a:solidFill>
            <a:schemeClr val="accent3"/>
          </a:solidFill>
          <a:ln>
            <a:solidFill>
              <a:schemeClr val="accent3"/>
            </a:solidFill>
          </a:ln>
        </p:spPr>
        <p:txBody>
          <a:bodyPr wrap="none" rtlCol="0">
            <a:spAutoFit/>
          </a:bodyPr>
          <a:lstStyle/>
          <a:p>
            <a:r>
              <a:rPr lang="en-GB" dirty="0" smtClean="0">
                <a:solidFill>
                  <a:srgbClr val="0000FF"/>
                </a:solidFill>
              </a:rPr>
              <a:t>Width = </a:t>
            </a:r>
          </a:p>
          <a:p>
            <a:r>
              <a:rPr lang="en-GB" dirty="0" smtClean="0">
                <a:solidFill>
                  <a:srgbClr val="FF0000"/>
                </a:solidFill>
              </a:rPr>
              <a:t>A: &lt; 24 </a:t>
            </a:r>
            <a:r>
              <a:rPr lang="en-GB" dirty="0" err="1" smtClean="0">
                <a:solidFill>
                  <a:srgbClr val="FF0000"/>
                </a:solidFill>
              </a:rPr>
              <a:t>MeV</a:t>
            </a:r>
            <a:r>
              <a:rPr lang="en-GB" dirty="0" smtClean="0">
                <a:solidFill>
                  <a:srgbClr val="FF0000"/>
                </a:solidFill>
              </a:rPr>
              <a:t> </a:t>
            </a:r>
          </a:p>
          <a:p>
            <a:r>
              <a:rPr lang="en-GB" dirty="0" smtClean="0">
                <a:solidFill>
                  <a:srgbClr val="FF0000"/>
                </a:solidFill>
              </a:rPr>
              <a:t>C: &lt; 22 </a:t>
            </a:r>
            <a:r>
              <a:rPr lang="en-GB" dirty="0" err="1" smtClean="0">
                <a:solidFill>
                  <a:srgbClr val="FF0000"/>
                </a:solidFill>
              </a:rPr>
              <a:t>MeV</a:t>
            </a:r>
            <a:endParaRPr lang="en-GB" dirty="0" smtClean="0">
              <a:solidFill>
                <a:srgbClr val="FF0000"/>
              </a:solidFill>
            </a:endParaRPr>
          </a:p>
          <a:p>
            <a:r>
              <a:rPr lang="en-GB" dirty="0" smtClean="0">
                <a:solidFill>
                  <a:srgbClr val="FF0000"/>
                </a:solidFill>
              </a:rPr>
              <a:t>(95%CL)</a:t>
            </a:r>
          </a:p>
          <a:p>
            <a:endParaRPr lang="en-GB" dirty="0">
              <a:solidFill>
                <a:srgbClr val="FF0000"/>
              </a:solidFill>
            </a:endParaRPr>
          </a:p>
        </p:txBody>
      </p:sp>
      <p:sp>
        <p:nvSpPr>
          <p:cNvPr id="19" name="ZoneTexte 18"/>
          <p:cNvSpPr txBox="1"/>
          <p:nvPr/>
        </p:nvSpPr>
        <p:spPr>
          <a:xfrm>
            <a:off x="4876800" y="4800600"/>
            <a:ext cx="1838965" cy="1015663"/>
          </a:xfrm>
          <a:prstGeom prst="rect">
            <a:avLst/>
          </a:prstGeom>
          <a:solidFill>
            <a:schemeClr val="accent3"/>
          </a:solidFill>
          <a:ln>
            <a:solidFill>
              <a:schemeClr val="accent3"/>
            </a:solidFill>
          </a:ln>
        </p:spPr>
        <p:txBody>
          <a:bodyPr wrap="none" rtlCol="0">
            <a:spAutoFit/>
          </a:bodyPr>
          <a:lstStyle/>
          <a:p>
            <a:r>
              <a:rPr lang="en-GB" dirty="0" smtClean="0">
                <a:solidFill>
                  <a:srgbClr val="0000FF"/>
                </a:solidFill>
              </a:rPr>
              <a:t>Couplings are </a:t>
            </a:r>
          </a:p>
          <a:p>
            <a:r>
              <a:rPr lang="en-GB" dirty="0" smtClean="0">
                <a:solidFill>
                  <a:srgbClr val="FF0000"/>
                </a:solidFill>
              </a:rPr>
              <a:t>within 20% of</a:t>
            </a:r>
          </a:p>
          <a:p>
            <a:r>
              <a:rPr lang="en-GB" dirty="0" smtClean="0">
                <a:solidFill>
                  <a:srgbClr val="FF0000"/>
                </a:solidFill>
              </a:rPr>
              <a:t>the SM values</a:t>
            </a:r>
            <a:endParaRPr lang="en-GB" dirty="0">
              <a:solidFill>
                <a:srgbClr val="FF0000"/>
              </a:solidFill>
            </a:endParaRPr>
          </a:p>
        </p:txBody>
      </p:sp>
      <p:sp>
        <p:nvSpPr>
          <p:cNvPr id="20" name="ZoneTexte 19"/>
          <p:cNvSpPr txBox="1"/>
          <p:nvPr/>
        </p:nvSpPr>
        <p:spPr>
          <a:xfrm>
            <a:off x="7157834" y="4800600"/>
            <a:ext cx="1613342" cy="1015663"/>
          </a:xfrm>
          <a:prstGeom prst="rect">
            <a:avLst/>
          </a:prstGeom>
          <a:solidFill>
            <a:schemeClr val="accent3"/>
          </a:solidFill>
          <a:ln>
            <a:solidFill>
              <a:schemeClr val="accent3"/>
            </a:solidFill>
          </a:ln>
        </p:spPr>
        <p:txBody>
          <a:bodyPr wrap="none" rtlCol="0">
            <a:spAutoFit/>
          </a:bodyPr>
          <a:lstStyle/>
          <a:p>
            <a:r>
              <a:rPr lang="en-GB" dirty="0" smtClean="0">
                <a:solidFill>
                  <a:srgbClr val="0000FF"/>
                </a:solidFill>
              </a:rPr>
              <a:t>Spin =</a:t>
            </a:r>
          </a:p>
          <a:p>
            <a:r>
              <a:rPr lang="en-GB" dirty="0" smtClean="0">
                <a:solidFill>
                  <a:srgbClr val="FF0000"/>
                </a:solidFill>
              </a:rPr>
              <a:t>0</a:t>
            </a:r>
            <a:r>
              <a:rPr lang="en-GB" baseline="30000" dirty="0" smtClean="0">
                <a:solidFill>
                  <a:srgbClr val="FF0000"/>
                </a:solidFill>
              </a:rPr>
              <a:t>+</a:t>
            </a:r>
            <a:r>
              <a:rPr lang="en-GB" dirty="0" smtClean="0">
                <a:solidFill>
                  <a:srgbClr val="FF0000"/>
                </a:solidFill>
              </a:rPr>
              <a:t> preferred</a:t>
            </a:r>
          </a:p>
          <a:p>
            <a:r>
              <a:rPr lang="en-GB" dirty="0" smtClean="0">
                <a:solidFill>
                  <a:srgbClr val="FF0000"/>
                </a:solidFill>
              </a:rPr>
              <a:t>over 0</a:t>
            </a:r>
            <a:r>
              <a:rPr lang="en-GB" baseline="30000" dirty="0" smtClean="0">
                <a:solidFill>
                  <a:srgbClr val="FF0000"/>
                </a:solidFill>
              </a:rPr>
              <a:t>-</a:t>
            </a:r>
            <a:r>
              <a:rPr lang="en-GB" dirty="0" smtClean="0">
                <a:solidFill>
                  <a:srgbClr val="FF0000"/>
                </a:solidFill>
              </a:rPr>
              <a:t>,1,2</a:t>
            </a:r>
            <a:endParaRPr lang="en-GB" dirty="0">
              <a:solidFill>
                <a:srgbClr val="FF0000"/>
              </a:solidFill>
            </a:endParaRPr>
          </a:p>
        </p:txBody>
      </p:sp>
      <p:pic>
        <p:nvPicPr>
          <p:cNvPr id="14" name="Image 13" descr="Screen Shot 2014-07-20 at 12.51.18 PM.png"/>
          <p:cNvPicPr>
            <a:picLocks noChangeAspect="1"/>
          </p:cNvPicPr>
          <p:nvPr/>
        </p:nvPicPr>
        <p:blipFill>
          <a:blip r:embed="rId4"/>
          <a:stretch>
            <a:fillRect/>
          </a:stretch>
        </p:blipFill>
        <p:spPr>
          <a:xfrm>
            <a:off x="0" y="2209800"/>
            <a:ext cx="2438400" cy="2362200"/>
          </a:xfrm>
          <a:prstGeom prst="rect">
            <a:avLst/>
          </a:prstGeom>
        </p:spPr>
      </p:pic>
      <p:pic>
        <p:nvPicPr>
          <p:cNvPr id="21" name="Image 20" descr="Screen Shot 2014-07-06 at 10.50.34 AM.png"/>
          <p:cNvPicPr>
            <a:picLocks noChangeAspect="1"/>
          </p:cNvPicPr>
          <p:nvPr/>
        </p:nvPicPr>
        <p:blipFill>
          <a:blip r:embed="rId5"/>
          <a:stretch>
            <a:fillRect/>
          </a:stretch>
        </p:blipFill>
        <p:spPr>
          <a:xfrm>
            <a:off x="4572000" y="2209800"/>
            <a:ext cx="2309870" cy="2362200"/>
          </a:xfrm>
          <a:prstGeom prst="rect">
            <a:avLst/>
          </a:prstGeom>
        </p:spPr>
      </p:pic>
      <p:pic>
        <p:nvPicPr>
          <p:cNvPr id="22" name="Image 21" descr="Screen Shot 2014-07-06 at 10.52.49 AM.png"/>
          <p:cNvPicPr>
            <a:picLocks noChangeAspect="1"/>
          </p:cNvPicPr>
          <p:nvPr/>
        </p:nvPicPr>
        <p:blipFill>
          <a:blip r:embed="rId6"/>
          <a:stretch>
            <a:fillRect/>
          </a:stretch>
        </p:blipFill>
        <p:spPr>
          <a:xfrm>
            <a:off x="2362200" y="2209800"/>
            <a:ext cx="2251910" cy="2362200"/>
          </a:xfrm>
          <a:prstGeom prst="rect">
            <a:avLst/>
          </a:prstGeom>
        </p:spPr>
      </p:pic>
      <p:sp>
        <p:nvSpPr>
          <p:cNvPr id="23" name="Titre 1"/>
          <p:cNvSpPr txBox="1">
            <a:spLocks/>
          </p:cNvSpPr>
          <p:nvPr/>
        </p:nvSpPr>
        <p:spPr bwMode="auto">
          <a:xfrm>
            <a:off x="914400" y="0"/>
            <a:ext cx="7244862" cy="609600"/>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0" cap="none" spc="0" normalizeH="0" baseline="0" noProof="0" dirty="0" smtClean="0">
                <a:ln>
                  <a:noFill/>
                </a:ln>
                <a:solidFill>
                  <a:srgbClr val="0000FF"/>
                </a:solidFill>
                <a:effectLst/>
                <a:uLnTx/>
                <a:uFillTx/>
                <a:latin typeface="Arial" pitchFamily="4" charset="0"/>
                <a:ea typeface="ＭＳ Ｐゴシック" pitchFamily="4" charset="-128"/>
                <a:cs typeface="ＭＳ Ｐゴシック" pitchFamily="4" charset="-128"/>
              </a:rPr>
              <a:t>Brief Higgs</a:t>
            </a:r>
            <a:r>
              <a:rPr kumimoji="0" lang="en-GB" sz="4000" b="1" i="0" u="none" strike="noStrike" kern="0" cap="none" spc="0" normalizeH="0" noProof="0" dirty="0" smtClean="0">
                <a:ln>
                  <a:noFill/>
                </a:ln>
                <a:solidFill>
                  <a:srgbClr val="0000FF"/>
                </a:solidFill>
                <a:effectLst/>
                <a:uLnTx/>
                <a:uFillTx/>
                <a:latin typeface="Arial" pitchFamily="4" charset="0"/>
                <a:ea typeface="ＭＳ Ｐゴシック" pitchFamily="4" charset="-128"/>
                <a:cs typeface="ＭＳ Ｐゴシック" pitchFamily="4" charset="-128"/>
              </a:rPr>
              <a:t> Summary</a:t>
            </a:r>
            <a:endParaRPr kumimoji="0" lang="en-GB" sz="4000" b="1" i="0" u="none" strike="noStrike" kern="0" cap="none" spc="0" normalizeH="0" baseline="0" noProof="0" dirty="0" smtClean="0">
              <a:ln>
                <a:noFill/>
              </a:ln>
              <a:solidFill>
                <a:srgbClr val="0000FF"/>
              </a:solidFill>
              <a:effectLst/>
              <a:uLnTx/>
              <a:uFillTx/>
              <a:latin typeface="Arial" pitchFamily="4" charset="0"/>
              <a:ea typeface="ＭＳ Ｐゴシック" pitchFamily="4" charset="-128"/>
              <a:cs typeface="ＭＳ Ｐゴシック" pitchFamily="4" charset="-128"/>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re 2"/>
          <p:cNvSpPr>
            <a:spLocks noGrp="1"/>
          </p:cNvSpPr>
          <p:nvPr>
            <p:ph type="title"/>
          </p:nvPr>
        </p:nvSpPr>
        <p:spPr>
          <a:xfrm>
            <a:off x="0" y="-76200"/>
            <a:ext cx="9296400" cy="914400"/>
          </a:xfrm>
        </p:spPr>
        <p:txBody>
          <a:bodyPr>
            <a:normAutofit/>
          </a:bodyPr>
          <a:lstStyle/>
          <a:p>
            <a:r>
              <a:rPr lang="en-GB" dirty="0" smtClean="0">
                <a:effectLst/>
              </a:rPr>
              <a:t>The Future: Studying the Higgs…   </a:t>
            </a:r>
            <a:endParaRPr lang="en-GB" dirty="0">
              <a:effectLst/>
            </a:endParaRPr>
          </a:p>
        </p:txBody>
      </p:sp>
      <p:pic>
        <p:nvPicPr>
          <p:cNvPr id="7" name="Espace réservé du contenu 3" descr="Screen Shot 2013-08-21 at 11.26.08 PM.png"/>
          <p:cNvPicPr>
            <a:picLocks noChangeAspect="1"/>
          </p:cNvPicPr>
          <p:nvPr/>
        </p:nvPicPr>
        <p:blipFill>
          <a:blip r:embed="rId2"/>
          <a:stretch>
            <a:fillRect/>
          </a:stretch>
        </p:blipFill>
        <p:spPr bwMode="auto">
          <a:xfrm>
            <a:off x="152400" y="990599"/>
            <a:ext cx="5717990" cy="3276601"/>
          </a:xfrm>
          <a:prstGeom prst="rect">
            <a:avLst/>
          </a:prstGeom>
          <a:noFill/>
          <a:ln w="9525">
            <a:noFill/>
            <a:miter lim="800000"/>
            <a:headEnd/>
            <a:tailEnd/>
          </a:ln>
        </p:spPr>
      </p:pic>
      <p:pic>
        <p:nvPicPr>
          <p:cNvPr id="4" name="Image 3" descr="Screen shot 2011-10-03 at 1.43.58 PM.png"/>
          <p:cNvPicPr>
            <a:picLocks noChangeAspect="1"/>
          </p:cNvPicPr>
          <p:nvPr/>
        </p:nvPicPr>
        <p:blipFill>
          <a:blip r:embed="rId3"/>
          <a:stretch>
            <a:fillRect/>
          </a:stretch>
        </p:blipFill>
        <p:spPr>
          <a:xfrm>
            <a:off x="5181600" y="3937316"/>
            <a:ext cx="4267200" cy="2862500"/>
          </a:xfrm>
          <a:prstGeom prst="rect">
            <a:avLst/>
          </a:prstGeom>
        </p:spPr>
      </p:pic>
      <p:sp>
        <p:nvSpPr>
          <p:cNvPr id="6" name="ZoneTexte 5"/>
          <p:cNvSpPr txBox="1"/>
          <p:nvPr/>
        </p:nvSpPr>
        <p:spPr>
          <a:xfrm>
            <a:off x="1" y="4648200"/>
            <a:ext cx="5257800" cy="2000548"/>
          </a:xfrm>
          <a:prstGeom prst="rect">
            <a:avLst/>
          </a:prstGeom>
          <a:solidFill>
            <a:schemeClr val="accent3"/>
          </a:solidFill>
        </p:spPr>
        <p:txBody>
          <a:bodyPr wrap="square" rtlCol="0">
            <a:spAutoFit/>
          </a:bodyPr>
          <a:lstStyle/>
          <a:p>
            <a:r>
              <a:rPr lang="en-GB" sz="2400" dirty="0" smtClean="0">
                <a:solidFill>
                  <a:srgbClr val="FF0000"/>
                </a:solidFill>
              </a:rPr>
              <a:t>Many questions are still unanswered:</a:t>
            </a:r>
          </a:p>
          <a:p>
            <a:r>
              <a:rPr lang="en-GB" dirty="0" err="1" smtClean="0">
                <a:solidFill>
                  <a:srgbClr val="0000FF"/>
                </a:solidFill>
                <a:latin typeface="Wingdings"/>
                <a:ea typeface="Wingdings"/>
                <a:cs typeface="Wingdings"/>
              </a:rPr>
              <a:t></a:t>
            </a:r>
            <a:r>
              <a:rPr lang="en-GB" dirty="0" err="1" smtClean="0">
                <a:solidFill>
                  <a:srgbClr val="0000FF"/>
                </a:solidFill>
              </a:rPr>
              <a:t>What</a:t>
            </a:r>
            <a:r>
              <a:rPr lang="en-GB" dirty="0" smtClean="0">
                <a:solidFill>
                  <a:srgbClr val="0000FF"/>
                </a:solidFill>
              </a:rPr>
              <a:t> explain a </a:t>
            </a:r>
            <a:r>
              <a:rPr lang="en-GB" dirty="0" smtClean="0">
                <a:solidFill>
                  <a:srgbClr val="FF0000"/>
                </a:solidFill>
              </a:rPr>
              <a:t>Higgs  mass ~ 126 </a:t>
            </a:r>
            <a:r>
              <a:rPr lang="en-GB" dirty="0" err="1" smtClean="0">
                <a:solidFill>
                  <a:srgbClr val="FF0000"/>
                </a:solidFill>
              </a:rPr>
              <a:t>GeV</a:t>
            </a:r>
            <a:r>
              <a:rPr lang="en-GB" dirty="0" smtClean="0">
                <a:solidFill>
                  <a:srgbClr val="FF0000"/>
                </a:solidFill>
              </a:rPr>
              <a:t>? </a:t>
            </a:r>
            <a:endParaRPr lang="en-GB" dirty="0" smtClean="0">
              <a:solidFill>
                <a:srgbClr val="0000FF"/>
              </a:solidFill>
            </a:endParaRPr>
          </a:p>
          <a:p>
            <a:r>
              <a:rPr lang="en-GB" dirty="0" err="1" smtClean="0">
                <a:solidFill>
                  <a:srgbClr val="0000FF"/>
                </a:solidFill>
                <a:latin typeface="Wingdings"/>
                <a:ea typeface="Wingdings"/>
                <a:cs typeface="Wingdings"/>
              </a:rPr>
              <a:t></a:t>
            </a:r>
            <a:r>
              <a:rPr lang="en-GB" dirty="0" err="1" smtClean="0">
                <a:solidFill>
                  <a:srgbClr val="0000FF"/>
                </a:solidFill>
              </a:rPr>
              <a:t>What</a:t>
            </a:r>
            <a:r>
              <a:rPr lang="en-GB" dirty="0" smtClean="0">
                <a:solidFill>
                  <a:srgbClr val="0000FF"/>
                </a:solidFill>
              </a:rPr>
              <a:t> explains the </a:t>
            </a:r>
            <a:r>
              <a:rPr lang="en-GB" dirty="0" smtClean="0">
                <a:solidFill>
                  <a:srgbClr val="FF0000"/>
                </a:solidFill>
              </a:rPr>
              <a:t>particle mass pattern?</a:t>
            </a:r>
            <a:endParaRPr lang="en-GB" dirty="0" smtClean="0">
              <a:solidFill>
                <a:srgbClr val="0000FF"/>
              </a:solidFill>
            </a:endParaRPr>
          </a:p>
          <a:p>
            <a:r>
              <a:rPr lang="en-GB" dirty="0" err="1" smtClean="0">
                <a:solidFill>
                  <a:srgbClr val="0000FF"/>
                </a:solidFill>
                <a:latin typeface="Wingdings"/>
                <a:ea typeface="Wingdings"/>
                <a:cs typeface="Wingdings"/>
              </a:rPr>
              <a:t></a:t>
            </a:r>
            <a:r>
              <a:rPr lang="en-GB" dirty="0" err="1" smtClean="0">
                <a:solidFill>
                  <a:srgbClr val="0000FF"/>
                </a:solidFill>
              </a:rPr>
              <a:t>Connection</a:t>
            </a:r>
            <a:r>
              <a:rPr lang="en-GB" dirty="0" smtClean="0">
                <a:solidFill>
                  <a:srgbClr val="0000FF"/>
                </a:solidFill>
              </a:rPr>
              <a:t> with </a:t>
            </a:r>
            <a:r>
              <a:rPr lang="en-GB" dirty="0" smtClean="0">
                <a:solidFill>
                  <a:srgbClr val="FF0000"/>
                </a:solidFill>
              </a:rPr>
              <a:t>Dark Matter? </a:t>
            </a:r>
            <a:endParaRPr lang="en-GB" dirty="0" smtClean="0">
              <a:solidFill>
                <a:srgbClr val="0000FF"/>
              </a:solidFill>
            </a:endParaRPr>
          </a:p>
          <a:p>
            <a:r>
              <a:rPr lang="en-GB" dirty="0" err="1" smtClean="0">
                <a:solidFill>
                  <a:srgbClr val="0000FF"/>
                </a:solidFill>
                <a:latin typeface="Wingdings"/>
                <a:ea typeface="Wingdings"/>
                <a:cs typeface="Wingdings"/>
              </a:rPr>
              <a:t></a:t>
            </a:r>
            <a:r>
              <a:rPr lang="en-GB" dirty="0" err="1" smtClean="0">
                <a:solidFill>
                  <a:srgbClr val="0000FF"/>
                </a:solidFill>
              </a:rPr>
              <a:t>Where</a:t>
            </a:r>
            <a:r>
              <a:rPr lang="en-GB" dirty="0" smtClean="0">
                <a:solidFill>
                  <a:srgbClr val="0000FF"/>
                </a:solidFill>
              </a:rPr>
              <a:t> is the </a:t>
            </a:r>
            <a:r>
              <a:rPr lang="en-GB" dirty="0" smtClean="0">
                <a:solidFill>
                  <a:srgbClr val="FF0000"/>
                </a:solidFill>
              </a:rPr>
              <a:t>antimatter </a:t>
            </a:r>
            <a:r>
              <a:rPr lang="en-GB" dirty="0" smtClean="0">
                <a:solidFill>
                  <a:srgbClr val="0000FF"/>
                </a:solidFill>
              </a:rPr>
              <a:t>in the Universe?</a:t>
            </a:r>
          </a:p>
          <a:p>
            <a:r>
              <a:rPr lang="en-GB" dirty="0" err="1" smtClean="0">
                <a:solidFill>
                  <a:srgbClr val="0000FF"/>
                </a:solidFill>
                <a:latin typeface="Wingdings"/>
                <a:ea typeface="Wingdings"/>
                <a:cs typeface="Wingdings"/>
              </a:rPr>
              <a:t></a:t>
            </a:r>
            <a:r>
              <a:rPr lang="en-GB" dirty="0" smtClean="0">
                <a:solidFill>
                  <a:srgbClr val="0000FF"/>
                </a:solidFill>
                <a:latin typeface="Wingdings"/>
                <a:ea typeface="Wingdings"/>
                <a:cs typeface="Wingdings"/>
              </a:rPr>
              <a:t>…</a:t>
            </a:r>
            <a:r>
              <a:rPr lang="en-GB" dirty="0" smtClean="0">
                <a:solidFill>
                  <a:srgbClr val="0000FF"/>
                </a:solidFill>
              </a:rPr>
              <a:t> </a:t>
            </a:r>
          </a:p>
          <a:p>
            <a:endParaRPr lang="en-GB" dirty="0"/>
          </a:p>
        </p:txBody>
      </p:sp>
      <p:sp>
        <p:nvSpPr>
          <p:cNvPr id="9" name="ZoneTexte 8"/>
          <p:cNvSpPr txBox="1"/>
          <p:nvPr/>
        </p:nvSpPr>
        <p:spPr>
          <a:xfrm>
            <a:off x="5952056" y="2133600"/>
            <a:ext cx="3115744" cy="1446550"/>
          </a:xfrm>
          <a:prstGeom prst="rect">
            <a:avLst/>
          </a:prstGeom>
          <a:solidFill>
            <a:schemeClr val="accent3"/>
          </a:solidFill>
        </p:spPr>
        <p:txBody>
          <a:bodyPr wrap="none" rtlCol="0">
            <a:spAutoFit/>
          </a:bodyPr>
          <a:lstStyle/>
          <a:p>
            <a:r>
              <a:rPr lang="en-GB" sz="2200" dirty="0" smtClean="0">
                <a:solidFill>
                  <a:srgbClr val="FF0000"/>
                </a:solidFill>
              </a:rPr>
              <a:t>Higher Energy in 2015!</a:t>
            </a:r>
          </a:p>
          <a:p>
            <a:r>
              <a:rPr lang="en-GB" sz="2200" dirty="0" smtClean="0">
                <a:solidFill>
                  <a:srgbClr val="FF0000"/>
                </a:solidFill>
              </a:rPr>
              <a:t>LHC </a:t>
            </a:r>
            <a:r>
              <a:rPr lang="en-GB" sz="2200" dirty="0" err="1" smtClean="0">
                <a:solidFill>
                  <a:srgbClr val="FF0000"/>
                </a:solidFill>
              </a:rPr>
              <a:t>lumi</a:t>
            </a:r>
            <a:r>
              <a:rPr lang="en-GB" sz="2200" dirty="0" smtClean="0">
                <a:solidFill>
                  <a:srgbClr val="FF0000"/>
                </a:solidFill>
              </a:rPr>
              <a:t> upgrade !  </a:t>
            </a:r>
          </a:p>
          <a:p>
            <a:r>
              <a:rPr lang="en-GB" sz="2200" dirty="0" smtClean="0">
                <a:solidFill>
                  <a:srgbClr val="FF0000"/>
                </a:solidFill>
              </a:rPr>
              <a:t>Experiment upgrades!!  </a:t>
            </a:r>
          </a:p>
          <a:p>
            <a:r>
              <a:rPr lang="en-GB" sz="2200" dirty="0" smtClean="0">
                <a:solidFill>
                  <a:srgbClr val="FF0000"/>
                </a:solidFill>
              </a:rPr>
              <a:t>(Other/new machines?)</a:t>
            </a:r>
            <a:endParaRPr lang="en-GB" sz="22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1"/>
          <p:cNvSpPr txBox="1">
            <a:spLocks/>
          </p:cNvSpPr>
          <p:nvPr/>
        </p:nvSpPr>
        <p:spPr bwMode="auto">
          <a:xfrm>
            <a:off x="533400" y="1685925"/>
            <a:ext cx="83058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4000" b="1" kern="0" dirty="0" smtClean="0">
                <a:solidFill>
                  <a:srgbClr val="0000FF"/>
                </a:solidFill>
                <a:latin typeface="Arial"/>
                <a:ea typeface="ＭＳ Ｐゴシック" charset="-128"/>
                <a:cs typeface="ＭＳ Ｐゴシック" charset="-128"/>
              </a:rPr>
              <a:t>Direct </a:t>
            </a:r>
            <a:r>
              <a:rPr lang="fr-FR" sz="4000" b="1" kern="0" dirty="0" err="1" smtClean="0">
                <a:solidFill>
                  <a:srgbClr val="0000FF"/>
                </a:solidFill>
                <a:latin typeface="Arial"/>
                <a:ea typeface="ＭＳ Ｐゴシック" charset="-128"/>
                <a:cs typeface="ＭＳ Ｐゴシック" charset="-128"/>
              </a:rPr>
              <a:t>Searches</a:t>
            </a:r>
            <a:endParaRPr lang="fr-FR" sz="4000" b="1" kern="0" dirty="0" smtClean="0">
              <a:solidFill>
                <a:srgbClr val="0000FF"/>
              </a:solidFill>
              <a:latin typeface="Arial"/>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fr-FR" sz="4000" b="1" kern="0" dirty="0" smtClean="0">
              <a:solidFill>
                <a:srgbClr val="0000FF"/>
              </a:solidFill>
              <a:latin typeface="Arial"/>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fr-FR" sz="4000" b="1" kern="0" dirty="0" err="1" smtClean="0">
                <a:solidFill>
                  <a:srgbClr val="0000FF"/>
                </a:solidFill>
                <a:latin typeface="Arial"/>
                <a:ea typeface="ＭＳ Ｐゴシック" charset="-128"/>
                <a:cs typeface="ＭＳ Ｐゴシック" charset="-128"/>
              </a:rPr>
              <a:t>Searches</a:t>
            </a:r>
            <a:r>
              <a:rPr lang="fr-FR" sz="4000" b="1" kern="0" dirty="0" smtClean="0">
                <a:solidFill>
                  <a:srgbClr val="0000FF"/>
                </a:solidFill>
                <a:latin typeface="Arial"/>
                <a:ea typeface="ＭＳ Ｐゴシック" charset="-128"/>
                <a:cs typeface="ＭＳ Ｐゴシック" charset="-128"/>
              </a:rPr>
              <a:t> </a:t>
            </a:r>
            <a:r>
              <a:rPr lang="fr-FR" sz="4000" b="1" kern="0" dirty="0" smtClean="0">
                <a:solidFill>
                  <a:srgbClr val="0000FF"/>
                </a:solidFill>
                <a:latin typeface="Arial"/>
                <a:ea typeface="ＭＳ Ｐゴシック" charset="-128"/>
                <a:cs typeface="ＭＳ Ｐゴシック" charset="-128"/>
              </a:rPr>
              <a:t>for </a:t>
            </a:r>
            <a:r>
              <a:rPr lang="fr-FR" sz="4000" b="1" kern="0" dirty="0" err="1" smtClean="0">
                <a:solidFill>
                  <a:srgbClr val="0000FF"/>
                </a:solidFill>
                <a:latin typeface="Arial"/>
                <a:ea typeface="ＭＳ Ｐゴシック" charset="-128"/>
                <a:cs typeface="ＭＳ Ｐゴシック" charset="-128"/>
              </a:rPr>
              <a:t>Supersymmetry</a:t>
            </a:r>
            <a:endParaRPr kumimoji="0" lang="fr-FR" sz="40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pic>
        <p:nvPicPr>
          <p:cNvPr id="6" name="Espace réservé du contenu 6" descr="Screen Shot 2013-03-07 at 6.10.17 PM.png"/>
          <p:cNvPicPr>
            <a:picLocks noGrp="1" noChangeAspect="1"/>
          </p:cNvPicPr>
          <p:nvPr>
            <p:ph idx="1"/>
          </p:nvPr>
        </p:nvPicPr>
        <p:blipFill>
          <a:blip r:embed="rId2"/>
          <a:stretch>
            <a:fillRect/>
          </a:stretch>
        </p:blipFill>
        <p:spPr>
          <a:xfrm>
            <a:off x="4709087" y="3810000"/>
            <a:ext cx="4130113" cy="2819400"/>
          </a:xfrm>
        </p:spPr>
      </p:pic>
      <p:sp>
        <p:nvSpPr>
          <p:cNvPr id="7" name="ZoneTexte 6"/>
          <p:cNvSpPr txBox="1"/>
          <p:nvPr/>
        </p:nvSpPr>
        <p:spPr>
          <a:xfrm>
            <a:off x="762000" y="4010561"/>
            <a:ext cx="3105137" cy="1323439"/>
          </a:xfrm>
          <a:prstGeom prst="rect">
            <a:avLst/>
          </a:prstGeom>
          <a:solidFill>
            <a:schemeClr val="accent3"/>
          </a:solidFill>
        </p:spPr>
        <p:txBody>
          <a:bodyPr wrap="none" rtlCol="0">
            <a:spAutoFit/>
          </a:bodyPr>
          <a:lstStyle/>
          <a:p>
            <a:r>
              <a:rPr lang="en-GB" dirty="0" smtClean="0">
                <a:solidFill>
                  <a:srgbClr val="FF0000"/>
                </a:solidFill>
              </a:rPr>
              <a:t>Precise measurements</a:t>
            </a:r>
          </a:p>
          <a:p>
            <a:r>
              <a:rPr lang="en-GB" dirty="0" smtClean="0">
                <a:solidFill>
                  <a:srgbClr val="FF0000"/>
                </a:solidFill>
              </a:rPr>
              <a:t>of the top quark and </a:t>
            </a:r>
          </a:p>
          <a:p>
            <a:r>
              <a:rPr lang="en-GB" dirty="0" smtClean="0">
                <a:solidFill>
                  <a:srgbClr val="FF0000"/>
                </a:solidFill>
              </a:rPr>
              <a:t>first measurements of the </a:t>
            </a:r>
          </a:p>
          <a:p>
            <a:r>
              <a:rPr lang="en-GB" dirty="0" smtClean="0">
                <a:solidFill>
                  <a:srgbClr val="FF0000"/>
                </a:solidFill>
              </a:rPr>
              <a:t>Higgs </a:t>
            </a:r>
            <a:r>
              <a:rPr lang="en-GB" dirty="0" smtClean="0">
                <a:solidFill>
                  <a:srgbClr val="FF0000"/>
                </a:solidFill>
              </a:rPr>
              <a:t>mass</a:t>
            </a:r>
            <a:endParaRPr lang="en-GB" dirty="0" smtClean="0">
              <a:solidFill>
                <a:srgbClr val="0000FF"/>
              </a:solidFill>
            </a:endParaRPr>
          </a:p>
          <a:p>
            <a:endParaRPr lang="en-GB" dirty="0" smtClean="0">
              <a:solidFill>
                <a:srgbClr val="0000FF"/>
              </a:solidFill>
            </a:endParaRPr>
          </a:p>
        </p:txBody>
      </p:sp>
      <p:sp>
        <p:nvSpPr>
          <p:cNvPr id="8" name="ZoneTexte 7"/>
          <p:cNvSpPr txBox="1"/>
          <p:nvPr/>
        </p:nvSpPr>
        <p:spPr>
          <a:xfrm>
            <a:off x="685800" y="5715000"/>
            <a:ext cx="3234379" cy="707886"/>
          </a:xfrm>
          <a:prstGeom prst="rect">
            <a:avLst/>
          </a:prstGeom>
          <a:solidFill>
            <a:srgbClr val="FFFF00"/>
          </a:solidFill>
          <a:ln>
            <a:solidFill>
              <a:srgbClr val="FFFF00"/>
            </a:solidFill>
          </a:ln>
        </p:spPr>
        <p:txBody>
          <a:bodyPr wrap="none" rtlCol="0">
            <a:spAutoFit/>
          </a:bodyPr>
          <a:lstStyle/>
          <a:p>
            <a:r>
              <a:rPr lang="en-GB" dirty="0" smtClean="0">
                <a:solidFill>
                  <a:schemeClr val="accent4"/>
                </a:solidFill>
              </a:rPr>
              <a:t>New Physics inevitable?</a:t>
            </a:r>
          </a:p>
          <a:p>
            <a:r>
              <a:rPr lang="en-GB" dirty="0" smtClean="0">
                <a:solidFill>
                  <a:schemeClr val="accent4"/>
                </a:solidFill>
              </a:rPr>
              <a:t>But at which scale/energy?</a:t>
            </a:r>
            <a:endParaRPr lang="en-GB" dirty="0">
              <a:solidFill>
                <a:schemeClr val="accent4"/>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2" name="Text Box 2"/>
          <p:cNvSpPr txBox="1">
            <a:spLocks noChangeArrowheads="1"/>
          </p:cNvSpPr>
          <p:nvPr/>
        </p:nvSpPr>
        <p:spPr bwMode="auto">
          <a:xfrm>
            <a:off x="2945423" y="-30163"/>
            <a:ext cx="3496270" cy="461665"/>
          </a:xfrm>
          <a:prstGeom prst="rect">
            <a:avLst/>
          </a:prstGeom>
          <a:noFill/>
          <a:ln w="9525">
            <a:noFill/>
            <a:miter lim="800000"/>
            <a:headEnd/>
            <a:tailEnd/>
          </a:ln>
        </p:spPr>
        <p:txBody>
          <a:bodyPr wrap="none" anchor="ctr">
            <a:prstTxWarp prst="textNoShape">
              <a:avLst/>
            </a:prstTxWarp>
            <a:spAutoFit/>
          </a:bodyPr>
          <a:lstStyle/>
          <a:p>
            <a:pPr algn="ctr">
              <a:spcBef>
                <a:spcPct val="50000"/>
              </a:spcBef>
            </a:pPr>
            <a:r>
              <a:rPr lang="en-US" sz="2400">
                <a:solidFill>
                  <a:srgbClr val="FF3300"/>
                </a:solidFill>
                <a:ea typeface="ＭＳ Ｐゴシック" charset="-128"/>
                <a:cs typeface="ＭＳ Ｐゴシック" charset="-128"/>
              </a:rPr>
              <a:t>Beyond the Higgs Boson </a:t>
            </a:r>
          </a:p>
        </p:txBody>
      </p:sp>
      <p:pic>
        <p:nvPicPr>
          <p:cNvPr id="63493" name="Picture 3" descr="darkmatter2"/>
          <p:cNvPicPr>
            <a:picLocks noChangeAspect="1" noChangeArrowheads="1"/>
          </p:cNvPicPr>
          <p:nvPr/>
        </p:nvPicPr>
        <p:blipFill>
          <a:blip r:embed="rId3"/>
          <a:srcRect/>
          <a:stretch>
            <a:fillRect/>
          </a:stretch>
        </p:blipFill>
        <p:spPr bwMode="auto">
          <a:xfrm>
            <a:off x="-35169" y="0"/>
            <a:ext cx="9636369" cy="6959600"/>
          </a:xfrm>
          <a:prstGeom prst="rect">
            <a:avLst/>
          </a:prstGeom>
          <a:noFill/>
          <a:ln w="9525">
            <a:noFill/>
            <a:miter lim="800000"/>
            <a:headEnd/>
            <a:tailEnd/>
          </a:ln>
        </p:spPr>
      </p:pic>
      <p:sp>
        <p:nvSpPr>
          <p:cNvPr id="63494" name="Rectangle 4"/>
          <p:cNvSpPr>
            <a:spLocks noChangeArrowheads="1"/>
          </p:cNvSpPr>
          <p:nvPr/>
        </p:nvSpPr>
        <p:spPr bwMode="auto">
          <a:xfrm>
            <a:off x="7025054" y="6553200"/>
            <a:ext cx="2223686" cy="307777"/>
          </a:xfrm>
          <a:prstGeom prst="rect">
            <a:avLst/>
          </a:prstGeom>
          <a:noFill/>
          <a:ln w="9525">
            <a:noFill/>
            <a:miter lim="800000"/>
            <a:headEnd/>
            <a:tailEnd/>
          </a:ln>
        </p:spPr>
        <p:txBody>
          <a:bodyPr wrap="none" anchor="ctr">
            <a:prstTxWarp prst="textNoShape">
              <a:avLst/>
            </a:prstTxWarp>
            <a:spAutoFit/>
          </a:bodyPr>
          <a:lstStyle/>
          <a:p>
            <a:pPr algn="ctr"/>
            <a:r>
              <a:rPr lang="en-US" sz="1400">
                <a:solidFill>
                  <a:schemeClr val="bg1"/>
                </a:solidFill>
                <a:latin typeface="Times New Roman" charset="0"/>
                <a:ea typeface="ＭＳ Ｐゴシック" charset="-128"/>
                <a:cs typeface="ＭＳ Ｐゴシック" charset="-128"/>
              </a:rPr>
              <a:t>Picture from Marusa Bradac</a:t>
            </a:r>
            <a:endParaRPr lang="en-US" sz="2400">
              <a:solidFill>
                <a:schemeClr val="tx1"/>
              </a:solidFill>
              <a:latin typeface="Times New Roman" charset="0"/>
              <a:ea typeface="ＭＳ Ｐゴシック" charset="-128"/>
              <a:cs typeface="ＭＳ Ｐゴシック" charset="-128"/>
            </a:endParaRPr>
          </a:p>
        </p:txBody>
      </p:sp>
      <p:pic>
        <p:nvPicPr>
          <p:cNvPr id="3382277" name="Picture 5"/>
          <p:cNvPicPr>
            <a:picLocks noChangeAspect="1" noChangeArrowheads="1"/>
          </p:cNvPicPr>
          <p:nvPr/>
        </p:nvPicPr>
        <p:blipFill>
          <a:blip r:embed="rId4"/>
          <a:srcRect/>
          <a:stretch>
            <a:fillRect/>
          </a:stretch>
        </p:blipFill>
        <p:spPr bwMode="auto">
          <a:xfrm>
            <a:off x="1899138" y="1066800"/>
            <a:ext cx="5275385" cy="2370138"/>
          </a:xfrm>
          <a:prstGeom prst="rect">
            <a:avLst/>
          </a:prstGeom>
          <a:noFill/>
          <a:ln w="9525">
            <a:noFill/>
            <a:miter lim="800000"/>
            <a:headEnd/>
            <a:tailEnd/>
          </a:ln>
        </p:spPr>
      </p:pic>
      <p:sp>
        <p:nvSpPr>
          <p:cNvPr id="63497" name="Text Box 7"/>
          <p:cNvSpPr txBox="1">
            <a:spLocks noChangeArrowheads="1"/>
          </p:cNvSpPr>
          <p:nvPr/>
        </p:nvSpPr>
        <p:spPr bwMode="auto">
          <a:xfrm>
            <a:off x="0" y="304800"/>
            <a:ext cx="9292402" cy="646331"/>
          </a:xfrm>
          <a:prstGeom prst="rect">
            <a:avLst/>
          </a:prstGeom>
          <a:solidFill>
            <a:srgbClr val="FFFF66"/>
          </a:solidFill>
          <a:ln w="31750">
            <a:noFill/>
            <a:miter lim="800000"/>
            <a:headEnd/>
            <a:tailEnd/>
          </a:ln>
        </p:spPr>
        <p:txBody>
          <a:bodyPr wrap="none">
            <a:prstTxWarp prst="textNoShape">
              <a:avLst/>
            </a:prstTxWarp>
            <a:spAutoFit/>
          </a:bodyPr>
          <a:lstStyle/>
          <a:p>
            <a:r>
              <a:rPr lang="en-US" sz="3600" dirty="0" err="1">
                <a:solidFill>
                  <a:srgbClr val="0000CC"/>
                </a:solidFill>
                <a:latin typeface="Arial" charset="0"/>
              </a:rPr>
              <a:t>Supersymmetry</a:t>
            </a:r>
            <a:r>
              <a:rPr lang="en-US" sz="3600" dirty="0">
                <a:solidFill>
                  <a:srgbClr val="0000CC"/>
                </a:solidFill>
                <a:latin typeface="Arial" charset="0"/>
              </a:rPr>
              <a:t>: a new symmetry in </a:t>
            </a:r>
            <a:r>
              <a:rPr lang="en-US" sz="3600" dirty="0" smtClean="0">
                <a:solidFill>
                  <a:srgbClr val="0000CC"/>
                </a:solidFill>
                <a:latin typeface="Arial" charset="0"/>
              </a:rPr>
              <a:t>Nature? </a:t>
            </a:r>
            <a:endParaRPr lang="en-US" sz="3600" dirty="0">
              <a:solidFill>
                <a:srgbClr val="0000CC"/>
              </a:solidFill>
              <a:latin typeface="Arial" charset="0"/>
            </a:endParaRPr>
          </a:p>
        </p:txBody>
      </p:sp>
      <p:pic>
        <p:nvPicPr>
          <p:cNvPr id="3382280" name="Picture 8" descr="x8"/>
          <p:cNvPicPr>
            <a:picLocks noChangeAspect="1" noChangeArrowheads="1"/>
          </p:cNvPicPr>
          <p:nvPr/>
        </p:nvPicPr>
        <p:blipFill>
          <a:blip r:embed="rId5"/>
          <a:srcRect/>
          <a:stretch>
            <a:fillRect/>
          </a:stretch>
        </p:blipFill>
        <p:spPr bwMode="auto">
          <a:xfrm>
            <a:off x="492369" y="4191000"/>
            <a:ext cx="4079631" cy="3282950"/>
          </a:xfrm>
          <a:prstGeom prst="rect">
            <a:avLst/>
          </a:prstGeom>
          <a:noFill/>
          <a:ln w="9525">
            <a:noFill/>
            <a:miter lim="800000"/>
            <a:headEnd/>
            <a:tailEnd/>
          </a:ln>
        </p:spPr>
      </p:pic>
      <p:sp>
        <p:nvSpPr>
          <p:cNvPr id="3382281" name="Text Box 9"/>
          <p:cNvSpPr txBox="1">
            <a:spLocks noChangeArrowheads="1"/>
          </p:cNvSpPr>
          <p:nvPr/>
        </p:nvSpPr>
        <p:spPr bwMode="auto">
          <a:xfrm>
            <a:off x="603738" y="6562726"/>
            <a:ext cx="3927014" cy="369332"/>
          </a:xfrm>
          <a:prstGeom prst="rect">
            <a:avLst/>
          </a:prstGeom>
          <a:solidFill>
            <a:srgbClr val="FFFF99"/>
          </a:solidFill>
          <a:ln w="31750">
            <a:noFill/>
            <a:miter lim="800000"/>
            <a:headEnd/>
            <a:tailEnd/>
          </a:ln>
        </p:spPr>
        <p:txBody>
          <a:bodyPr wrap="none">
            <a:prstTxWarp prst="textNoShape">
              <a:avLst/>
            </a:prstTxWarp>
            <a:spAutoFit/>
          </a:bodyPr>
          <a:lstStyle/>
          <a:p>
            <a:r>
              <a:rPr lang="en-US" sz="1800">
                <a:solidFill>
                  <a:srgbClr val="0000CC"/>
                </a:solidFill>
                <a:latin typeface="Arial" charset="0"/>
              </a:rPr>
              <a:t>SUSY particle production at the LHC</a:t>
            </a:r>
          </a:p>
        </p:txBody>
      </p:sp>
      <p:sp>
        <p:nvSpPr>
          <p:cNvPr id="3382282" name="Oval 10"/>
          <p:cNvSpPr>
            <a:spLocks noChangeArrowheads="1"/>
          </p:cNvSpPr>
          <p:nvPr/>
        </p:nvSpPr>
        <p:spPr bwMode="auto">
          <a:xfrm>
            <a:off x="2672861" y="4114800"/>
            <a:ext cx="422031" cy="457200"/>
          </a:xfrm>
          <a:prstGeom prst="ellipse">
            <a:avLst/>
          </a:prstGeom>
          <a:noFill/>
          <a:ln w="31750">
            <a:solidFill>
              <a:srgbClr val="FF0000"/>
            </a:solidFill>
            <a:round/>
            <a:headEnd/>
            <a:tailEnd/>
          </a:ln>
        </p:spPr>
        <p:txBody>
          <a:bodyPr wrap="none" anchor="ctr">
            <a:prstTxWarp prst="textNoShape">
              <a:avLst/>
            </a:prstTxWarp>
          </a:bodyPr>
          <a:lstStyle/>
          <a:p>
            <a:endParaRPr lang="en-GB"/>
          </a:p>
        </p:txBody>
      </p:sp>
      <p:sp>
        <p:nvSpPr>
          <p:cNvPr id="3382283" name="Oval 11"/>
          <p:cNvSpPr>
            <a:spLocks noChangeArrowheads="1"/>
          </p:cNvSpPr>
          <p:nvPr/>
        </p:nvSpPr>
        <p:spPr bwMode="auto">
          <a:xfrm>
            <a:off x="2672861" y="5181600"/>
            <a:ext cx="422031" cy="457200"/>
          </a:xfrm>
          <a:prstGeom prst="ellipse">
            <a:avLst/>
          </a:prstGeom>
          <a:noFill/>
          <a:ln w="31750">
            <a:solidFill>
              <a:srgbClr val="FF0000"/>
            </a:solidFill>
            <a:round/>
            <a:headEnd/>
            <a:tailEnd/>
          </a:ln>
        </p:spPr>
        <p:txBody>
          <a:bodyPr wrap="none" anchor="ctr">
            <a:prstTxWarp prst="textNoShape">
              <a:avLst/>
            </a:prstTxWarp>
          </a:bodyPr>
          <a:lstStyle/>
          <a:p>
            <a:endParaRPr lang="en-GB"/>
          </a:p>
        </p:txBody>
      </p:sp>
      <p:sp>
        <p:nvSpPr>
          <p:cNvPr id="3382284" name="Line 12"/>
          <p:cNvSpPr>
            <a:spLocks noChangeShapeType="1"/>
          </p:cNvSpPr>
          <p:nvPr/>
        </p:nvSpPr>
        <p:spPr bwMode="auto">
          <a:xfrm flipV="1">
            <a:off x="3094893" y="3962400"/>
            <a:ext cx="1477108" cy="381000"/>
          </a:xfrm>
          <a:prstGeom prst="line">
            <a:avLst/>
          </a:prstGeom>
          <a:noFill/>
          <a:ln w="50800">
            <a:solidFill>
              <a:srgbClr val="FF0000"/>
            </a:solidFill>
            <a:round/>
            <a:headEnd/>
            <a:tailEnd/>
          </a:ln>
        </p:spPr>
        <p:txBody>
          <a:bodyPr>
            <a:prstTxWarp prst="textNoShape">
              <a:avLst/>
            </a:prstTxWarp>
          </a:bodyPr>
          <a:lstStyle/>
          <a:p>
            <a:endParaRPr lang="en-GB"/>
          </a:p>
        </p:txBody>
      </p:sp>
      <p:sp>
        <p:nvSpPr>
          <p:cNvPr id="3382285" name="Line 13"/>
          <p:cNvSpPr>
            <a:spLocks noChangeShapeType="1"/>
          </p:cNvSpPr>
          <p:nvPr/>
        </p:nvSpPr>
        <p:spPr bwMode="auto">
          <a:xfrm flipV="1">
            <a:off x="3048000" y="3962400"/>
            <a:ext cx="1600200" cy="1447800"/>
          </a:xfrm>
          <a:prstGeom prst="line">
            <a:avLst/>
          </a:prstGeom>
          <a:noFill/>
          <a:ln w="50800">
            <a:solidFill>
              <a:srgbClr val="FF0000"/>
            </a:solidFill>
            <a:round/>
            <a:headEnd/>
            <a:tailEnd/>
          </a:ln>
        </p:spPr>
        <p:txBody>
          <a:bodyPr>
            <a:prstTxWarp prst="textNoShape">
              <a:avLst/>
            </a:prstTxWarp>
          </a:bodyPr>
          <a:lstStyle/>
          <a:p>
            <a:endParaRPr lang="en-GB"/>
          </a:p>
        </p:txBody>
      </p:sp>
      <p:sp>
        <p:nvSpPr>
          <p:cNvPr id="3382286" name="Text Box 14"/>
          <p:cNvSpPr txBox="1">
            <a:spLocks noChangeArrowheads="1"/>
          </p:cNvSpPr>
          <p:nvPr/>
        </p:nvSpPr>
        <p:spPr bwMode="auto">
          <a:xfrm>
            <a:off x="4572000" y="3581400"/>
            <a:ext cx="4161741" cy="707886"/>
          </a:xfrm>
          <a:prstGeom prst="rect">
            <a:avLst/>
          </a:prstGeom>
          <a:solidFill>
            <a:srgbClr val="FFFF99"/>
          </a:solidFill>
          <a:ln w="31750">
            <a:noFill/>
            <a:miter lim="800000"/>
            <a:headEnd/>
            <a:tailEnd/>
          </a:ln>
        </p:spPr>
        <p:txBody>
          <a:bodyPr wrap="none">
            <a:prstTxWarp prst="textNoShape">
              <a:avLst/>
            </a:prstTxWarp>
            <a:spAutoFit/>
          </a:bodyPr>
          <a:lstStyle/>
          <a:p>
            <a:r>
              <a:rPr lang="en-US">
                <a:solidFill>
                  <a:srgbClr val="0000CC"/>
                </a:solidFill>
                <a:latin typeface="Arial" charset="0"/>
              </a:rPr>
              <a:t>Candidate particles for Dark Matter</a:t>
            </a:r>
          </a:p>
          <a:p>
            <a:r>
              <a:rPr lang="en-US">
                <a:solidFill>
                  <a:srgbClr val="CC0000"/>
                </a:solidFill>
                <a:latin typeface="Arial" charset="0"/>
                <a:sym typeface="Symbol" charset="2"/>
              </a:rPr>
              <a:t> Produce Dark Matter in the lab</a:t>
            </a:r>
          </a:p>
        </p:txBody>
      </p:sp>
      <p:pic>
        <p:nvPicPr>
          <p:cNvPr id="14" name="Picture 4" descr="PotterCartoon"/>
          <p:cNvPicPr>
            <a:picLocks noChangeAspect="1" noChangeArrowheads="1"/>
          </p:cNvPicPr>
          <p:nvPr/>
        </p:nvPicPr>
        <p:blipFill>
          <a:blip r:embed="rId6"/>
          <a:srcRect/>
          <a:stretch>
            <a:fillRect/>
          </a:stretch>
        </p:blipFill>
        <p:spPr bwMode="auto">
          <a:xfrm>
            <a:off x="5562600" y="4572000"/>
            <a:ext cx="3266343" cy="2212560"/>
          </a:xfrm>
          <a:prstGeom prst="rect">
            <a:avLst/>
          </a:prstGeom>
          <a:noFill/>
          <a:ln w="9525">
            <a:noFill/>
            <a:miter lim="800000"/>
            <a:headEnd/>
            <a:tailEnd/>
          </a:ln>
        </p:spPr>
      </p:pic>
      <p:sp>
        <p:nvSpPr>
          <p:cNvPr id="15" name="Text Box 8"/>
          <p:cNvSpPr txBox="1">
            <a:spLocks noChangeArrowheads="1"/>
          </p:cNvSpPr>
          <p:nvPr/>
        </p:nvSpPr>
        <p:spPr bwMode="auto">
          <a:xfrm>
            <a:off x="5257800" y="4343400"/>
            <a:ext cx="3993401" cy="707886"/>
          </a:xfrm>
          <a:prstGeom prst="rect">
            <a:avLst/>
          </a:prstGeom>
          <a:solidFill>
            <a:schemeClr val="accent3"/>
          </a:solidFill>
          <a:ln w="47625">
            <a:noFill/>
            <a:miter lim="800000"/>
            <a:headEnd/>
            <a:tailEnd/>
          </a:ln>
        </p:spPr>
        <p:txBody>
          <a:bodyPr wrap="none">
            <a:prstTxWarp prst="textNoShape">
              <a:avLst/>
            </a:prstTxWarp>
            <a:spAutoFit/>
          </a:bodyPr>
          <a:lstStyle/>
          <a:p>
            <a:r>
              <a:rPr lang="en-US" dirty="0">
                <a:solidFill>
                  <a:srgbClr val="FF0000"/>
                </a:solidFill>
              </a:rPr>
              <a:t>“One day all these trees will</a:t>
            </a:r>
            <a:r>
              <a:rPr lang="en-US" dirty="0" smtClean="0">
                <a:solidFill>
                  <a:srgbClr val="FF0000"/>
                </a:solidFill>
              </a:rPr>
              <a:t> </a:t>
            </a:r>
          </a:p>
          <a:p>
            <a:r>
              <a:rPr lang="en-US" dirty="0" smtClean="0">
                <a:solidFill>
                  <a:srgbClr val="FF0000"/>
                </a:solidFill>
              </a:rPr>
              <a:t>be </a:t>
            </a:r>
            <a:r>
              <a:rPr lang="en-US" dirty="0">
                <a:solidFill>
                  <a:srgbClr val="FF0000"/>
                </a:solidFill>
              </a:rPr>
              <a:t>SUSY phenomenology papers”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re 1"/>
          <p:cNvSpPr txBox="1">
            <a:spLocks/>
          </p:cNvSpPr>
          <p:nvPr/>
        </p:nvSpPr>
        <p:spPr bwMode="auto">
          <a:xfrm>
            <a:off x="0" y="-152400"/>
            <a:ext cx="9144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0" cap="none" spc="0" normalizeH="0" baseline="0" noProof="0" dirty="0" smtClean="0">
                <a:ln>
                  <a:noFill/>
                </a:ln>
                <a:solidFill>
                  <a:srgbClr val="0000FF"/>
                </a:solidFill>
                <a:effectLst/>
                <a:uLnTx/>
                <a:uFillTx/>
                <a:latin typeface="Arial"/>
                <a:ea typeface="ＭＳ Ｐゴシック" charset="-128"/>
                <a:cs typeface="ＭＳ Ｐゴシック" charset="-128"/>
              </a:rPr>
              <a:t>SUSY</a:t>
            </a:r>
            <a:r>
              <a:rPr kumimoji="0" lang="en-GB" sz="3600" b="1" i="0" u="none" strike="noStrike" kern="0" cap="none" spc="0" normalizeH="0" noProof="0" dirty="0" smtClean="0">
                <a:ln>
                  <a:noFill/>
                </a:ln>
                <a:solidFill>
                  <a:srgbClr val="0000FF"/>
                </a:solidFill>
                <a:effectLst/>
                <a:uLnTx/>
                <a:uFillTx/>
                <a:latin typeface="Arial"/>
                <a:ea typeface="ＭＳ Ｐゴシック" charset="-128"/>
                <a:cs typeface="ＭＳ Ｐゴシック" charset="-128"/>
              </a:rPr>
              <a:t> Searches: No signal yet to date…</a:t>
            </a:r>
            <a:endParaRPr kumimoji="0" lang="en-GB" sz="36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sp>
        <p:nvSpPr>
          <p:cNvPr id="21" name="ZoneTexte 20"/>
          <p:cNvSpPr txBox="1"/>
          <p:nvPr/>
        </p:nvSpPr>
        <p:spPr>
          <a:xfrm>
            <a:off x="6643824" y="6062246"/>
            <a:ext cx="1738176" cy="338554"/>
          </a:xfrm>
          <a:prstGeom prst="rect">
            <a:avLst/>
          </a:prstGeom>
          <a:noFill/>
        </p:spPr>
        <p:txBody>
          <a:bodyPr wrap="none" rtlCol="0">
            <a:spAutoFit/>
          </a:bodyPr>
          <a:lstStyle/>
          <a:p>
            <a:r>
              <a:rPr lang="en-GB" sz="1600" dirty="0" smtClean="0"/>
              <a:t>CMS-SUS-11-015</a:t>
            </a:r>
            <a:endParaRPr lang="en-GB" sz="1600" dirty="0"/>
          </a:p>
        </p:txBody>
      </p:sp>
      <p:sp>
        <p:nvSpPr>
          <p:cNvPr id="11" name="ZoneTexte 10"/>
          <p:cNvSpPr txBox="1"/>
          <p:nvPr/>
        </p:nvSpPr>
        <p:spPr>
          <a:xfrm>
            <a:off x="5715000" y="1554301"/>
            <a:ext cx="3201567" cy="3170099"/>
          </a:xfrm>
          <a:prstGeom prst="rect">
            <a:avLst/>
          </a:prstGeom>
          <a:solidFill>
            <a:schemeClr val="accent5"/>
          </a:solidFill>
        </p:spPr>
        <p:txBody>
          <a:bodyPr wrap="none" rtlCol="0">
            <a:spAutoFit/>
          </a:bodyPr>
          <a:lstStyle/>
          <a:p>
            <a:r>
              <a:rPr lang="en-GB" dirty="0" err="1" smtClean="0">
                <a:solidFill>
                  <a:srgbClr val="0000FF"/>
                </a:solidFill>
                <a:latin typeface="Wingdings"/>
                <a:ea typeface="Wingdings"/>
                <a:cs typeface="Wingdings"/>
              </a:rPr>
              <a:t></a:t>
            </a:r>
            <a:r>
              <a:rPr lang="en-GB" dirty="0" err="1" smtClean="0">
                <a:solidFill>
                  <a:srgbClr val="0000FF"/>
                </a:solidFill>
              </a:rPr>
              <a:t>So</a:t>
            </a:r>
            <a:r>
              <a:rPr lang="en-GB" dirty="0" smtClean="0">
                <a:solidFill>
                  <a:srgbClr val="0000FF"/>
                </a:solidFill>
              </a:rPr>
              <a:t> far </a:t>
            </a:r>
            <a:r>
              <a:rPr lang="en-GB" dirty="0" smtClean="0">
                <a:solidFill>
                  <a:srgbClr val="FF0000"/>
                </a:solidFill>
              </a:rPr>
              <a:t>NO</a:t>
            </a:r>
            <a:r>
              <a:rPr lang="en-GB" dirty="0" smtClean="0">
                <a:solidFill>
                  <a:srgbClr val="0000FF"/>
                </a:solidFill>
              </a:rPr>
              <a:t> clear signal of </a:t>
            </a:r>
          </a:p>
          <a:p>
            <a:r>
              <a:rPr lang="en-GB" dirty="0" smtClean="0">
                <a:solidFill>
                  <a:srgbClr val="FF0000"/>
                </a:solidFill>
              </a:rPr>
              <a:t> </a:t>
            </a:r>
            <a:r>
              <a:rPr lang="en-GB" dirty="0" err="1" smtClean="0">
                <a:solidFill>
                  <a:srgbClr val="FF0000"/>
                </a:solidFill>
              </a:rPr>
              <a:t>supersymmetric</a:t>
            </a:r>
            <a:r>
              <a:rPr lang="en-GB" dirty="0" smtClean="0">
                <a:solidFill>
                  <a:srgbClr val="FF0000"/>
                </a:solidFill>
              </a:rPr>
              <a:t> particles </a:t>
            </a:r>
          </a:p>
          <a:p>
            <a:r>
              <a:rPr lang="en-GB" dirty="0" smtClean="0">
                <a:solidFill>
                  <a:srgbClr val="0000FF"/>
                </a:solidFill>
              </a:rPr>
              <a:t> has been found</a:t>
            </a:r>
          </a:p>
          <a:p>
            <a:endParaRPr lang="en-GB" dirty="0" smtClean="0">
              <a:solidFill>
                <a:srgbClr val="0000FF"/>
              </a:solidFill>
            </a:endParaRPr>
          </a:p>
          <a:p>
            <a:r>
              <a:rPr lang="en-GB" dirty="0" err="1" smtClean="0">
                <a:solidFill>
                  <a:srgbClr val="0000FF"/>
                </a:solidFill>
                <a:latin typeface="Wingdings"/>
                <a:ea typeface="Wingdings"/>
                <a:cs typeface="Wingdings"/>
              </a:rPr>
              <a:t></a:t>
            </a:r>
            <a:r>
              <a:rPr lang="en-GB" dirty="0" err="1" smtClean="0">
                <a:solidFill>
                  <a:srgbClr val="0000FF"/>
                </a:solidFill>
              </a:rPr>
              <a:t>We</a:t>
            </a:r>
            <a:r>
              <a:rPr lang="en-GB" dirty="0" smtClean="0">
                <a:solidFill>
                  <a:srgbClr val="0000FF"/>
                </a:solidFill>
              </a:rPr>
              <a:t> can exclude regions</a:t>
            </a:r>
          </a:p>
          <a:p>
            <a:r>
              <a:rPr lang="en-GB" dirty="0" smtClean="0">
                <a:solidFill>
                  <a:srgbClr val="0000FF"/>
                </a:solidFill>
              </a:rPr>
              <a:t> where the new particles</a:t>
            </a:r>
          </a:p>
          <a:p>
            <a:r>
              <a:rPr lang="en-GB" dirty="0" smtClean="0">
                <a:solidFill>
                  <a:srgbClr val="0000FF"/>
                </a:solidFill>
              </a:rPr>
              <a:t> could exist.</a:t>
            </a:r>
          </a:p>
          <a:p>
            <a:endParaRPr lang="en-GB" dirty="0" smtClean="0">
              <a:solidFill>
                <a:srgbClr val="0000FF"/>
              </a:solidFill>
            </a:endParaRPr>
          </a:p>
          <a:p>
            <a:r>
              <a:rPr lang="en-GB" dirty="0" err="1" smtClean="0">
                <a:solidFill>
                  <a:srgbClr val="0000FF"/>
                </a:solidFill>
                <a:latin typeface="Wingdings"/>
                <a:ea typeface="Wingdings"/>
                <a:cs typeface="Wingdings"/>
              </a:rPr>
              <a:t></a:t>
            </a:r>
            <a:r>
              <a:rPr lang="en-GB" dirty="0" err="1" smtClean="0">
                <a:solidFill>
                  <a:srgbClr val="0000FF"/>
                </a:solidFill>
              </a:rPr>
              <a:t>Searches</a:t>
            </a:r>
            <a:r>
              <a:rPr lang="en-GB" dirty="0" smtClean="0">
                <a:solidFill>
                  <a:srgbClr val="0000FF"/>
                </a:solidFill>
              </a:rPr>
              <a:t> will continue for </a:t>
            </a:r>
          </a:p>
          <a:p>
            <a:r>
              <a:rPr lang="en-GB" dirty="0" smtClean="0">
                <a:solidFill>
                  <a:srgbClr val="0000FF"/>
                </a:solidFill>
              </a:rPr>
              <a:t> the </a:t>
            </a:r>
            <a:r>
              <a:rPr lang="en-GB" dirty="0" smtClean="0">
                <a:solidFill>
                  <a:srgbClr val="FF0000"/>
                </a:solidFill>
              </a:rPr>
              <a:t>higher energy in 2015</a:t>
            </a:r>
          </a:p>
          <a:p>
            <a:endParaRPr lang="en-GB" dirty="0"/>
          </a:p>
        </p:txBody>
      </p:sp>
      <p:sp>
        <p:nvSpPr>
          <p:cNvPr id="19" name="ZoneTexte 18"/>
          <p:cNvSpPr txBox="1"/>
          <p:nvPr/>
        </p:nvSpPr>
        <p:spPr>
          <a:xfrm>
            <a:off x="384558" y="5486400"/>
            <a:ext cx="8443437" cy="1231106"/>
          </a:xfrm>
          <a:prstGeom prst="rect">
            <a:avLst/>
          </a:prstGeom>
          <a:solidFill>
            <a:schemeClr val="accent5">
              <a:lumMod val="40000"/>
              <a:lumOff val="60000"/>
            </a:schemeClr>
          </a:solidFill>
        </p:spPr>
        <p:txBody>
          <a:bodyPr wrap="none">
            <a:spAutoFit/>
          </a:bodyPr>
          <a:lstStyle/>
          <a:p>
            <a:pPr>
              <a:defRPr/>
            </a:pPr>
            <a:r>
              <a:rPr lang="en-US" sz="2400" dirty="0" smtClean="0">
                <a:solidFill>
                  <a:srgbClr val="FF0000"/>
                </a:solidFill>
                <a:latin typeface="Arial"/>
              </a:rPr>
              <a:t>Plenty of searches ongoing: with jets, leptons, photons, W/Z,</a:t>
            </a:r>
          </a:p>
          <a:p>
            <a:pPr>
              <a:defRPr/>
            </a:pPr>
            <a:r>
              <a:rPr lang="en-US" sz="2400" dirty="0" smtClean="0">
                <a:solidFill>
                  <a:srgbClr val="FF0000"/>
                </a:solidFill>
                <a:latin typeface="Arial"/>
              </a:rPr>
              <a:t>top, Higgs, with and without large missing transverse energy</a:t>
            </a:r>
          </a:p>
          <a:p>
            <a:pPr>
              <a:defRPr/>
            </a:pPr>
            <a:r>
              <a:rPr lang="en-US" sz="2600" dirty="0" smtClean="0">
                <a:solidFill>
                  <a:srgbClr val="0000FF"/>
                </a:solidFill>
                <a:latin typeface="Arial"/>
              </a:rPr>
              <a:t>Also special searches for contrived model regions </a:t>
            </a:r>
            <a:r>
              <a:rPr lang="en-US" sz="2200" dirty="0" smtClean="0">
                <a:solidFill>
                  <a:srgbClr val="0000FF"/>
                </a:solidFill>
                <a:latin typeface="Arial"/>
              </a:rPr>
              <a:t>    </a:t>
            </a:r>
            <a:endParaRPr lang="en-US" sz="2200" dirty="0">
              <a:solidFill>
                <a:srgbClr val="0000FF"/>
              </a:solidFill>
              <a:latin typeface="Arial"/>
            </a:endParaRPr>
          </a:p>
        </p:txBody>
      </p:sp>
      <p:pic>
        <p:nvPicPr>
          <p:cNvPr id="12" name="Image 11" descr="Screen Shot 2013-08-02 at 11.20.14 AM.png"/>
          <p:cNvPicPr>
            <a:picLocks noChangeAspect="1"/>
          </p:cNvPicPr>
          <p:nvPr/>
        </p:nvPicPr>
        <p:blipFill>
          <a:blip r:embed="rId2"/>
          <a:stretch>
            <a:fillRect/>
          </a:stretch>
        </p:blipFill>
        <p:spPr>
          <a:xfrm>
            <a:off x="152399" y="1371600"/>
            <a:ext cx="5460817" cy="3733800"/>
          </a:xfrm>
          <a:prstGeom prst="rect">
            <a:avLst/>
          </a:prstGeom>
        </p:spPr>
      </p:pic>
      <p:sp>
        <p:nvSpPr>
          <p:cNvPr id="13" name="ZoneTexte 12"/>
          <p:cNvSpPr txBox="1"/>
          <p:nvPr/>
        </p:nvSpPr>
        <p:spPr>
          <a:xfrm>
            <a:off x="914400" y="4038600"/>
            <a:ext cx="1182911" cy="400110"/>
          </a:xfrm>
          <a:prstGeom prst="rect">
            <a:avLst/>
          </a:prstGeom>
          <a:solidFill>
            <a:schemeClr val="accent6">
              <a:lumMod val="20000"/>
              <a:lumOff val="80000"/>
            </a:schemeClr>
          </a:solidFill>
        </p:spPr>
        <p:txBody>
          <a:bodyPr wrap="none" rtlCol="0">
            <a:spAutoFit/>
          </a:bodyPr>
          <a:lstStyle/>
          <a:p>
            <a:r>
              <a:rPr lang="en-GB" dirty="0" smtClean="0">
                <a:solidFill>
                  <a:srgbClr val="FF0000"/>
                </a:solidFill>
              </a:rPr>
              <a:t>excluded</a:t>
            </a:r>
            <a:endParaRPr lang="en-GB" dirty="0">
              <a:solidFill>
                <a:srgbClr val="FF0000"/>
              </a:solidFill>
            </a:endParaRPr>
          </a:p>
        </p:txBody>
      </p:sp>
      <p:sp>
        <p:nvSpPr>
          <p:cNvPr id="16" name="ZoneTexte 15"/>
          <p:cNvSpPr txBox="1"/>
          <p:nvPr/>
        </p:nvSpPr>
        <p:spPr>
          <a:xfrm>
            <a:off x="2514600" y="2362200"/>
            <a:ext cx="1043650" cy="400110"/>
          </a:xfrm>
          <a:prstGeom prst="rect">
            <a:avLst/>
          </a:prstGeom>
          <a:solidFill>
            <a:schemeClr val="accent6">
              <a:lumMod val="20000"/>
              <a:lumOff val="80000"/>
            </a:schemeClr>
          </a:solidFill>
        </p:spPr>
        <p:txBody>
          <a:bodyPr wrap="square" rtlCol="0">
            <a:spAutoFit/>
          </a:bodyPr>
          <a:lstStyle/>
          <a:p>
            <a:r>
              <a:rPr lang="en-GB" dirty="0" smtClean="0">
                <a:solidFill>
                  <a:srgbClr val="FF0000"/>
                </a:solidFill>
              </a:rPr>
              <a:t>allowed </a:t>
            </a:r>
            <a:endParaRPr lang="en-GB" dirty="0">
              <a:solidFill>
                <a:srgbClr val="FF000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re 1"/>
          <p:cNvSpPr txBox="1">
            <a:spLocks/>
          </p:cNvSpPr>
          <p:nvPr/>
        </p:nvSpPr>
        <p:spPr bwMode="auto">
          <a:xfrm>
            <a:off x="0" y="-152400"/>
            <a:ext cx="9144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3600" b="1" kern="0" dirty="0" smtClean="0">
                <a:solidFill>
                  <a:srgbClr val="0000FF"/>
                </a:solidFill>
                <a:latin typeface="Arial"/>
                <a:ea typeface="ＭＳ Ｐゴシック" charset="-128"/>
                <a:cs typeface="ＭＳ Ｐゴシック" charset="-128"/>
              </a:rPr>
              <a:t>Constrained MSSM: Various Studies</a:t>
            </a:r>
            <a:endParaRPr kumimoji="0" lang="en-GB" sz="36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sp>
        <p:nvSpPr>
          <p:cNvPr id="21" name="ZoneTexte 20"/>
          <p:cNvSpPr txBox="1"/>
          <p:nvPr/>
        </p:nvSpPr>
        <p:spPr>
          <a:xfrm>
            <a:off x="6643824" y="6062246"/>
            <a:ext cx="1738176" cy="338554"/>
          </a:xfrm>
          <a:prstGeom prst="rect">
            <a:avLst/>
          </a:prstGeom>
          <a:noFill/>
        </p:spPr>
        <p:txBody>
          <a:bodyPr wrap="none" rtlCol="0">
            <a:spAutoFit/>
          </a:bodyPr>
          <a:lstStyle/>
          <a:p>
            <a:r>
              <a:rPr lang="en-GB" sz="1600" dirty="0" smtClean="0"/>
              <a:t>CMS-SUS-11-015</a:t>
            </a:r>
            <a:endParaRPr lang="en-GB" sz="1600" dirty="0"/>
          </a:p>
        </p:txBody>
      </p:sp>
      <p:sp>
        <p:nvSpPr>
          <p:cNvPr id="11" name="ZoneTexte 10"/>
          <p:cNvSpPr txBox="1"/>
          <p:nvPr/>
        </p:nvSpPr>
        <p:spPr>
          <a:xfrm>
            <a:off x="6018633" y="1472148"/>
            <a:ext cx="3074454" cy="3785652"/>
          </a:xfrm>
          <a:prstGeom prst="rect">
            <a:avLst/>
          </a:prstGeom>
          <a:solidFill>
            <a:schemeClr val="accent5"/>
          </a:solidFill>
        </p:spPr>
        <p:txBody>
          <a:bodyPr wrap="none" rtlCol="0">
            <a:spAutoFit/>
          </a:bodyPr>
          <a:lstStyle/>
          <a:p>
            <a:r>
              <a:rPr lang="en-GB" dirty="0" err="1" smtClean="0">
                <a:solidFill>
                  <a:srgbClr val="0000FF"/>
                </a:solidFill>
                <a:latin typeface="Wingdings"/>
                <a:ea typeface="Wingdings"/>
                <a:cs typeface="Wingdings"/>
              </a:rPr>
              <a:t></a:t>
            </a:r>
            <a:r>
              <a:rPr lang="en-GB" dirty="0" err="1" smtClean="0">
                <a:solidFill>
                  <a:srgbClr val="0000FF"/>
                </a:solidFill>
              </a:rPr>
              <a:t>So</a:t>
            </a:r>
            <a:r>
              <a:rPr lang="en-GB" dirty="0" smtClean="0">
                <a:solidFill>
                  <a:srgbClr val="0000FF"/>
                </a:solidFill>
              </a:rPr>
              <a:t> far </a:t>
            </a:r>
            <a:r>
              <a:rPr lang="en-GB" dirty="0" smtClean="0">
                <a:solidFill>
                  <a:srgbClr val="FF0000"/>
                </a:solidFill>
              </a:rPr>
              <a:t>NO</a:t>
            </a:r>
            <a:r>
              <a:rPr lang="en-GB" dirty="0" smtClean="0">
                <a:solidFill>
                  <a:srgbClr val="0000FF"/>
                </a:solidFill>
              </a:rPr>
              <a:t> clear signal of </a:t>
            </a:r>
          </a:p>
          <a:p>
            <a:r>
              <a:rPr lang="en-GB" dirty="0" smtClean="0">
                <a:solidFill>
                  <a:srgbClr val="FF0000"/>
                </a:solidFill>
              </a:rPr>
              <a:t> </a:t>
            </a:r>
            <a:r>
              <a:rPr lang="en-GB" dirty="0" err="1" smtClean="0">
                <a:solidFill>
                  <a:srgbClr val="FF0000"/>
                </a:solidFill>
              </a:rPr>
              <a:t>supersymmetric</a:t>
            </a:r>
            <a:r>
              <a:rPr lang="en-GB" dirty="0" smtClean="0">
                <a:solidFill>
                  <a:srgbClr val="FF0000"/>
                </a:solidFill>
              </a:rPr>
              <a:t> particles </a:t>
            </a:r>
          </a:p>
          <a:p>
            <a:r>
              <a:rPr lang="en-GB" dirty="0" smtClean="0">
                <a:solidFill>
                  <a:srgbClr val="0000FF"/>
                </a:solidFill>
              </a:rPr>
              <a:t> has been found</a:t>
            </a:r>
          </a:p>
          <a:p>
            <a:endParaRPr lang="en-GB" dirty="0" smtClean="0">
              <a:solidFill>
                <a:srgbClr val="0000FF"/>
              </a:solidFill>
            </a:endParaRPr>
          </a:p>
          <a:p>
            <a:r>
              <a:rPr lang="en-GB" dirty="0" err="1" smtClean="0">
                <a:solidFill>
                  <a:srgbClr val="0000FF"/>
                </a:solidFill>
                <a:latin typeface="Wingdings"/>
                <a:ea typeface="Wingdings"/>
                <a:cs typeface="Wingdings"/>
              </a:rPr>
              <a:t></a:t>
            </a:r>
            <a:r>
              <a:rPr lang="en-GB" dirty="0" err="1" smtClean="0">
                <a:solidFill>
                  <a:srgbClr val="0000FF"/>
                </a:solidFill>
              </a:rPr>
              <a:t>We</a:t>
            </a:r>
            <a:r>
              <a:rPr lang="en-GB" dirty="0" smtClean="0">
                <a:solidFill>
                  <a:srgbClr val="0000FF"/>
                </a:solidFill>
              </a:rPr>
              <a:t> can exclude regions</a:t>
            </a:r>
          </a:p>
          <a:p>
            <a:r>
              <a:rPr lang="en-GB" dirty="0" smtClean="0">
                <a:solidFill>
                  <a:srgbClr val="0000FF"/>
                </a:solidFill>
              </a:rPr>
              <a:t> where the new particles</a:t>
            </a:r>
          </a:p>
          <a:p>
            <a:r>
              <a:rPr lang="en-GB" dirty="0" smtClean="0">
                <a:solidFill>
                  <a:srgbClr val="0000FF"/>
                </a:solidFill>
              </a:rPr>
              <a:t> could exist.</a:t>
            </a:r>
          </a:p>
          <a:p>
            <a:endParaRPr lang="en-GB" dirty="0" smtClean="0">
              <a:solidFill>
                <a:srgbClr val="0000FF"/>
              </a:solidFill>
            </a:endParaRPr>
          </a:p>
          <a:p>
            <a:r>
              <a:rPr lang="en-GB" dirty="0" err="1" smtClean="0">
                <a:solidFill>
                  <a:srgbClr val="0000FF"/>
                </a:solidFill>
                <a:latin typeface="Wingdings"/>
                <a:ea typeface="Wingdings"/>
                <a:cs typeface="Wingdings"/>
              </a:rPr>
              <a:t></a:t>
            </a:r>
            <a:r>
              <a:rPr lang="en-US" dirty="0" smtClean="0">
                <a:solidFill>
                  <a:srgbClr val="FF0000"/>
                </a:solidFill>
              </a:rPr>
              <a:t>m</a:t>
            </a:r>
            <a:r>
              <a:rPr lang="en-US" b="1" baseline="-25000" dirty="0" smtClean="0">
                <a:solidFill>
                  <a:srgbClr val="FF0000"/>
                </a:solidFill>
              </a:rPr>
              <a:t>1/2</a:t>
            </a:r>
            <a:r>
              <a:rPr lang="en-US" dirty="0" smtClean="0">
                <a:solidFill>
                  <a:srgbClr val="0000FF"/>
                </a:solidFill>
              </a:rPr>
              <a:t>: universal </a:t>
            </a:r>
            <a:r>
              <a:rPr lang="en-US" dirty="0" err="1" smtClean="0">
                <a:solidFill>
                  <a:srgbClr val="0000FF"/>
                </a:solidFill>
              </a:rPr>
              <a:t>gaugino</a:t>
            </a:r>
            <a:r>
              <a:rPr lang="en-US" dirty="0" smtClean="0">
                <a:solidFill>
                  <a:srgbClr val="0000FF"/>
                </a:solidFill>
              </a:rPr>
              <a:t> </a:t>
            </a:r>
          </a:p>
          <a:p>
            <a:r>
              <a:rPr lang="en-US" dirty="0" smtClean="0">
                <a:solidFill>
                  <a:srgbClr val="0000FF"/>
                </a:solidFill>
              </a:rPr>
              <a:t>  mass at GUT scale</a:t>
            </a:r>
          </a:p>
          <a:p>
            <a:r>
              <a:rPr lang="en-US" dirty="0" smtClean="0">
                <a:solidFill>
                  <a:srgbClr val="0000FF"/>
                </a:solidFill>
                <a:latin typeface="Wingdings"/>
                <a:ea typeface="Wingdings"/>
                <a:cs typeface="Wingdings"/>
              </a:rPr>
              <a:t></a:t>
            </a:r>
            <a:r>
              <a:rPr lang="en-US" dirty="0" smtClean="0">
                <a:solidFill>
                  <a:srgbClr val="FF0000"/>
                </a:solidFill>
              </a:rPr>
              <a:t>m</a:t>
            </a:r>
            <a:r>
              <a:rPr lang="en-US" b="1" baseline="-25000" dirty="0" smtClean="0">
                <a:solidFill>
                  <a:srgbClr val="FF0000"/>
                </a:solidFill>
              </a:rPr>
              <a:t>0</a:t>
            </a:r>
            <a:r>
              <a:rPr lang="en-US" dirty="0" smtClean="0">
                <a:solidFill>
                  <a:srgbClr val="000099"/>
                </a:solidFill>
              </a:rPr>
              <a:t>:    </a:t>
            </a:r>
            <a:r>
              <a:rPr lang="en-US" dirty="0" smtClean="0">
                <a:solidFill>
                  <a:srgbClr val="0000FF"/>
                </a:solidFill>
              </a:rPr>
              <a:t>universal scalar </a:t>
            </a:r>
          </a:p>
          <a:p>
            <a:r>
              <a:rPr lang="en-US" dirty="0" smtClean="0">
                <a:solidFill>
                  <a:srgbClr val="0000FF"/>
                </a:solidFill>
              </a:rPr>
              <a:t>   mass at GUT scale</a:t>
            </a:r>
          </a:p>
          <a:p>
            <a:endParaRPr lang="en-GB" dirty="0"/>
          </a:p>
        </p:txBody>
      </p:sp>
      <p:sp>
        <p:nvSpPr>
          <p:cNvPr id="19" name="ZoneTexte 18"/>
          <p:cNvSpPr txBox="1"/>
          <p:nvPr/>
        </p:nvSpPr>
        <p:spPr>
          <a:xfrm>
            <a:off x="384558" y="5486400"/>
            <a:ext cx="8443437" cy="1231106"/>
          </a:xfrm>
          <a:prstGeom prst="rect">
            <a:avLst/>
          </a:prstGeom>
          <a:solidFill>
            <a:schemeClr val="accent5">
              <a:lumMod val="40000"/>
              <a:lumOff val="60000"/>
            </a:schemeClr>
          </a:solidFill>
        </p:spPr>
        <p:txBody>
          <a:bodyPr wrap="none">
            <a:spAutoFit/>
          </a:bodyPr>
          <a:lstStyle/>
          <a:p>
            <a:pPr>
              <a:defRPr/>
            </a:pPr>
            <a:r>
              <a:rPr lang="en-US" sz="2400" dirty="0" smtClean="0">
                <a:solidFill>
                  <a:srgbClr val="FF0000"/>
                </a:solidFill>
                <a:latin typeface="Arial"/>
              </a:rPr>
              <a:t>Plenty of searches ongoing: with jets, leptons, photons, W/Z,</a:t>
            </a:r>
          </a:p>
          <a:p>
            <a:pPr>
              <a:defRPr/>
            </a:pPr>
            <a:r>
              <a:rPr lang="en-US" sz="2400" dirty="0" smtClean="0">
                <a:solidFill>
                  <a:srgbClr val="FF0000"/>
                </a:solidFill>
                <a:latin typeface="Arial"/>
              </a:rPr>
              <a:t>top, Higgs, with and without large missing transverse energy</a:t>
            </a:r>
          </a:p>
          <a:p>
            <a:pPr>
              <a:defRPr/>
            </a:pPr>
            <a:r>
              <a:rPr lang="en-US" sz="2600" dirty="0" smtClean="0">
                <a:solidFill>
                  <a:srgbClr val="0000FF"/>
                </a:solidFill>
                <a:latin typeface="Arial"/>
              </a:rPr>
              <a:t>Also special searches for contrived model regions </a:t>
            </a:r>
            <a:r>
              <a:rPr lang="en-US" sz="2200" dirty="0" smtClean="0">
                <a:solidFill>
                  <a:srgbClr val="0000FF"/>
                </a:solidFill>
                <a:latin typeface="Arial"/>
              </a:rPr>
              <a:t>    </a:t>
            </a:r>
            <a:endParaRPr lang="en-US" sz="2200" dirty="0">
              <a:solidFill>
                <a:srgbClr val="0000FF"/>
              </a:solidFill>
              <a:latin typeface="Arial"/>
            </a:endParaRPr>
          </a:p>
        </p:txBody>
      </p:sp>
      <p:pic>
        <p:nvPicPr>
          <p:cNvPr id="10" name="Image 9" descr="Screen Shot 2014-08-31 at 10.39.11 AM.png"/>
          <p:cNvPicPr>
            <a:picLocks noChangeAspect="1"/>
          </p:cNvPicPr>
          <p:nvPr/>
        </p:nvPicPr>
        <p:blipFill>
          <a:blip r:embed="rId2"/>
          <a:stretch>
            <a:fillRect/>
          </a:stretch>
        </p:blipFill>
        <p:spPr>
          <a:xfrm>
            <a:off x="-419372" y="1295400"/>
            <a:ext cx="6362972" cy="4077244"/>
          </a:xfrm>
          <a:prstGeom prst="rect">
            <a:avLst/>
          </a:prstGeom>
        </p:spPr>
      </p:pic>
      <p:sp>
        <p:nvSpPr>
          <p:cNvPr id="14" name="ZoneTexte 13"/>
          <p:cNvSpPr txBox="1"/>
          <p:nvPr/>
        </p:nvSpPr>
        <p:spPr>
          <a:xfrm>
            <a:off x="228600" y="4495800"/>
            <a:ext cx="1182911" cy="400110"/>
          </a:xfrm>
          <a:prstGeom prst="rect">
            <a:avLst/>
          </a:prstGeom>
          <a:solidFill>
            <a:schemeClr val="accent6">
              <a:lumMod val="20000"/>
              <a:lumOff val="80000"/>
            </a:schemeClr>
          </a:solidFill>
        </p:spPr>
        <p:txBody>
          <a:bodyPr wrap="none" rtlCol="0">
            <a:spAutoFit/>
          </a:bodyPr>
          <a:lstStyle/>
          <a:p>
            <a:r>
              <a:rPr lang="en-GB" dirty="0" smtClean="0">
                <a:solidFill>
                  <a:srgbClr val="FF0000"/>
                </a:solidFill>
              </a:rPr>
              <a:t>excluded</a:t>
            </a:r>
            <a:endParaRPr lang="en-GB" dirty="0">
              <a:solidFill>
                <a:srgbClr val="FF0000"/>
              </a:solidFill>
            </a:endParaRPr>
          </a:p>
        </p:txBody>
      </p:sp>
      <p:sp>
        <p:nvSpPr>
          <p:cNvPr id="15" name="ZoneTexte 14"/>
          <p:cNvSpPr txBox="1"/>
          <p:nvPr/>
        </p:nvSpPr>
        <p:spPr>
          <a:xfrm>
            <a:off x="1752600" y="2362200"/>
            <a:ext cx="1043650" cy="400110"/>
          </a:xfrm>
          <a:prstGeom prst="rect">
            <a:avLst/>
          </a:prstGeom>
          <a:solidFill>
            <a:schemeClr val="accent6">
              <a:lumMod val="20000"/>
              <a:lumOff val="80000"/>
            </a:schemeClr>
          </a:solidFill>
        </p:spPr>
        <p:txBody>
          <a:bodyPr wrap="square" rtlCol="0">
            <a:spAutoFit/>
          </a:bodyPr>
          <a:lstStyle/>
          <a:p>
            <a:r>
              <a:rPr lang="en-GB" dirty="0" smtClean="0">
                <a:solidFill>
                  <a:srgbClr val="FF0000"/>
                </a:solidFill>
              </a:rPr>
              <a:t>allowed </a:t>
            </a:r>
            <a:endParaRPr lang="en-GB" dirty="0">
              <a:solidFill>
                <a:srgbClr val="FF0000"/>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re 1"/>
          <p:cNvSpPr txBox="1">
            <a:spLocks/>
          </p:cNvSpPr>
          <p:nvPr/>
        </p:nvSpPr>
        <p:spPr bwMode="auto">
          <a:xfrm>
            <a:off x="457200" y="-76200"/>
            <a:ext cx="81534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4000" b="1" kern="0" dirty="0" err="1" smtClean="0">
                <a:solidFill>
                  <a:srgbClr val="0000FF"/>
                </a:solidFill>
                <a:latin typeface="Arial"/>
                <a:ea typeface="ＭＳ Ｐゴシック" charset="-128"/>
                <a:cs typeface="ＭＳ Ｐゴシック" charset="-128"/>
              </a:rPr>
              <a:t>Limits</a:t>
            </a:r>
            <a:r>
              <a:rPr lang="fr-FR" sz="4000" b="1" kern="0" dirty="0" smtClean="0">
                <a:solidFill>
                  <a:srgbClr val="0000FF"/>
                </a:solidFill>
                <a:latin typeface="Arial"/>
                <a:ea typeface="ＭＳ Ｐゴシック" charset="-128"/>
                <a:cs typeface="ＭＳ Ｐゴシック" charset="-128"/>
              </a:rPr>
              <a:t> on </a:t>
            </a:r>
            <a:r>
              <a:rPr lang="fr-FR" sz="4000" b="1" kern="0" dirty="0" err="1" smtClean="0">
                <a:solidFill>
                  <a:srgbClr val="0000FF"/>
                </a:solidFill>
                <a:latin typeface="Arial"/>
                <a:ea typeface="ＭＳ Ｐゴシック" charset="-128"/>
                <a:cs typeface="ＭＳ Ｐゴシック" charset="-128"/>
              </a:rPr>
              <a:t>Squarks</a:t>
            </a:r>
            <a:r>
              <a:rPr lang="fr-FR" sz="4000" b="1" kern="0" dirty="0" smtClean="0">
                <a:solidFill>
                  <a:srgbClr val="0000FF"/>
                </a:solidFill>
                <a:latin typeface="Arial"/>
                <a:ea typeface="ＭＳ Ｐゴシック" charset="-128"/>
                <a:cs typeface="ＭＳ Ｐゴシック" charset="-128"/>
              </a:rPr>
              <a:t> and </a:t>
            </a:r>
            <a:r>
              <a:rPr lang="fr-FR" sz="4000" b="1" kern="0" dirty="0" err="1" smtClean="0">
                <a:solidFill>
                  <a:srgbClr val="0000FF"/>
                </a:solidFill>
                <a:latin typeface="Arial"/>
                <a:ea typeface="ＭＳ Ｐゴシック" charset="-128"/>
                <a:cs typeface="ＭＳ Ｐゴシック" charset="-128"/>
              </a:rPr>
              <a:t>Gluinos</a:t>
            </a:r>
            <a:endParaRPr kumimoji="0" lang="fr-FR" sz="4000" b="1" i="0" u="none" strike="noStrike" kern="0" cap="none" spc="0" normalizeH="0" baseline="0" noProof="0" dirty="0">
              <a:ln>
                <a:noFill/>
              </a:ln>
              <a:solidFill>
                <a:srgbClr val="0000FF"/>
              </a:solidFill>
              <a:effectLst/>
              <a:uLnTx/>
              <a:uFillTx/>
              <a:latin typeface="Arial"/>
              <a:ea typeface="ＭＳ Ｐゴシック" charset="-128"/>
              <a:cs typeface="ＭＳ Ｐゴシック" charset="-128"/>
            </a:endParaRPr>
          </a:p>
        </p:txBody>
      </p:sp>
      <p:sp>
        <p:nvSpPr>
          <p:cNvPr id="4" name="ZoneTexte 3"/>
          <p:cNvSpPr txBox="1"/>
          <p:nvPr/>
        </p:nvSpPr>
        <p:spPr>
          <a:xfrm>
            <a:off x="457200" y="838200"/>
            <a:ext cx="8295109" cy="400110"/>
          </a:xfrm>
          <a:prstGeom prst="rect">
            <a:avLst/>
          </a:prstGeom>
          <a:solidFill>
            <a:schemeClr val="accent3"/>
          </a:solidFill>
        </p:spPr>
        <p:txBody>
          <a:bodyPr wrap="none" rtlCol="0">
            <a:spAutoFit/>
          </a:bodyPr>
          <a:lstStyle/>
          <a:p>
            <a:r>
              <a:rPr lang="en-GB" dirty="0" smtClean="0">
                <a:solidFill>
                  <a:srgbClr val="0000FF"/>
                </a:solidFill>
              </a:rPr>
              <a:t>Results depend on the topologies studies, assumed mass of the LSP etc.</a:t>
            </a:r>
            <a:endParaRPr lang="en-GB" dirty="0">
              <a:solidFill>
                <a:srgbClr val="0000FF"/>
              </a:solidFill>
            </a:endParaRPr>
          </a:p>
        </p:txBody>
      </p:sp>
      <p:pic>
        <p:nvPicPr>
          <p:cNvPr id="5" name="Image 4" descr="Screen Shot 2014-04-12 at 3.38.55 PM.png"/>
          <p:cNvPicPr>
            <a:picLocks noChangeAspect="1"/>
          </p:cNvPicPr>
          <p:nvPr/>
        </p:nvPicPr>
        <p:blipFill>
          <a:blip r:embed="rId2"/>
          <a:stretch>
            <a:fillRect/>
          </a:stretch>
        </p:blipFill>
        <p:spPr>
          <a:xfrm>
            <a:off x="381000" y="2362200"/>
            <a:ext cx="3861878" cy="3722825"/>
          </a:xfrm>
          <a:prstGeom prst="rect">
            <a:avLst/>
          </a:prstGeom>
        </p:spPr>
      </p:pic>
      <p:pic>
        <p:nvPicPr>
          <p:cNvPr id="6" name="Image 5" descr="Screen Shot 2014-04-12 at 3.41.52 PM.png"/>
          <p:cNvPicPr>
            <a:picLocks noChangeAspect="1"/>
          </p:cNvPicPr>
          <p:nvPr/>
        </p:nvPicPr>
        <p:blipFill>
          <a:blip r:embed="rId3"/>
          <a:stretch>
            <a:fillRect/>
          </a:stretch>
        </p:blipFill>
        <p:spPr>
          <a:xfrm>
            <a:off x="1066800" y="1295400"/>
            <a:ext cx="1864285" cy="1070972"/>
          </a:xfrm>
          <a:prstGeom prst="rect">
            <a:avLst/>
          </a:prstGeom>
        </p:spPr>
      </p:pic>
      <p:sp>
        <p:nvSpPr>
          <p:cNvPr id="7" name="ZoneTexte 6"/>
          <p:cNvSpPr txBox="1"/>
          <p:nvPr/>
        </p:nvSpPr>
        <p:spPr>
          <a:xfrm>
            <a:off x="0" y="1524000"/>
            <a:ext cx="1255422" cy="400110"/>
          </a:xfrm>
          <a:prstGeom prst="rect">
            <a:avLst/>
          </a:prstGeom>
          <a:solidFill>
            <a:schemeClr val="accent3"/>
          </a:solidFill>
        </p:spPr>
        <p:txBody>
          <a:bodyPr wrap="none" rtlCol="0">
            <a:spAutoFit/>
          </a:bodyPr>
          <a:lstStyle/>
          <a:p>
            <a:r>
              <a:rPr lang="en-GB" dirty="0" smtClean="0"/>
              <a:t>Examples</a:t>
            </a:r>
            <a:endParaRPr lang="en-GB" dirty="0"/>
          </a:p>
        </p:txBody>
      </p:sp>
      <p:pic>
        <p:nvPicPr>
          <p:cNvPr id="8" name="Espace réservé du contenu 3" descr="Screen Shot 2014-04-10 at 1.59.48 PM.png"/>
          <p:cNvPicPr>
            <a:picLocks noChangeAspect="1"/>
          </p:cNvPicPr>
          <p:nvPr/>
        </p:nvPicPr>
        <p:blipFill>
          <a:blip r:embed="rId4"/>
          <a:stretch>
            <a:fillRect/>
          </a:stretch>
        </p:blipFill>
        <p:spPr bwMode="auto">
          <a:xfrm>
            <a:off x="6919321" y="1295400"/>
            <a:ext cx="1843679" cy="1066900"/>
          </a:xfrm>
          <a:prstGeom prst="rect">
            <a:avLst/>
          </a:prstGeom>
          <a:noFill/>
          <a:ln w="9525">
            <a:noFill/>
            <a:miter lim="800000"/>
            <a:headEnd/>
            <a:tailEnd/>
          </a:ln>
        </p:spPr>
      </p:pic>
      <p:pic>
        <p:nvPicPr>
          <p:cNvPr id="9" name="Espace réservé du contenu 3" descr="Screen Shot 2014-04-10 at 1.57.40 PM.png"/>
          <p:cNvPicPr>
            <a:picLocks noChangeAspect="1"/>
          </p:cNvPicPr>
          <p:nvPr/>
        </p:nvPicPr>
        <p:blipFill>
          <a:blip r:embed="rId5"/>
          <a:stretch>
            <a:fillRect/>
          </a:stretch>
        </p:blipFill>
        <p:spPr bwMode="auto">
          <a:xfrm>
            <a:off x="5029201" y="2362200"/>
            <a:ext cx="3800184" cy="3657600"/>
          </a:xfrm>
          <a:prstGeom prst="rect">
            <a:avLst/>
          </a:prstGeom>
          <a:noFill/>
          <a:ln w="9525">
            <a:noFill/>
            <a:miter lim="800000"/>
            <a:headEnd/>
            <a:tailEnd/>
          </a:ln>
        </p:spPr>
      </p:pic>
      <p:sp>
        <p:nvSpPr>
          <p:cNvPr id="10" name="ZoneTexte 9"/>
          <p:cNvSpPr txBox="1"/>
          <p:nvPr/>
        </p:nvSpPr>
        <p:spPr>
          <a:xfrm>
            <a:off x="381000" y="6172200"/>
            <a:ext cx="8675109" cy="492443"/>
          </a:xfrm>
          <a:prstGeom prst="rect">
            <a:avLst/>
          </a:prstGeom>
          <a:solidFill>
            <a:schemeClr val="accent5">
              <a:lumMod val="40000"/>
              <a:lumOff val="60000"/>
            </a:schemeClr>
          </a:solidFill>
        </p:spPr>
        <p:txBody>
          <a:bodyPr wrap="none">
            <a:spAutoFit/>
          </a:bodyPr>
          <a:lstStyle/>
          <a:p>
            <a:pPr>
              <a:defRPr/>
            </a:pPr>
            <a:r>
              <a:rPr lang="en-US" sz="2600" dirty="0" smtClean="0">
                <a:solidFill>
                  <a:srgbClr val="0000FF"/>
                </a:solidFill>
                <a:latin typeface="Arial"/>
              </a:rPr>
              <a:t>Combined limits typically &gt; 1-1.5 </a:t>
            </a:r>
            <a:r>
              <a:rPr lang="en-US" sz="2600" dirty="0" err="1" smtClean="0">
                <a:solidFill>
                  <a:srgbClr val="0000FF"/>
                </a:solidFill>
                <a:latin typeface="Arial"/>
              </a:rPr>
              <a:t>TeV</a:t>
            </a:r>
            <a:r>
              <a:rPr lang="en-US" sz="2600" dirty="0" smtClean="0">
                <a:solidFill>
                  <a:srgbClr val="0000FF"/>
                </a:solidFill>
                <a:latin typeface="Arial"/>
              </a:rPr>
              <a:t> on </a:t>
            </a:r>
            <a:r>
              <a:rPr lang="en-US" sz="2600" dirty="0" err="1" smtClean="0">
                <a:solidFill>
                  <a:srgbClr val="0000FF"/>
                </a:solidFill>
                <a:latin typeface="Arial"/>
              </a:rPr>
              <a:t>sparticle</a:t>
            </a:r>
            <a:r>
              <a:rPr lang="en-US" sz="2600" dirty="0" smtClean="0">
                <a:solidFill>
                  <a:srgbClr val="0000FF"/>
                </a:solidFill>
                <a:latin typeface="Arial"/>
              </a:rPr>
              <a:t> masses </a:t>
            </a:r>
            <a:r>
              <a:rPr lang="en-US" sz="2200" dirty="0" smtClean="0">
                <a:solidFill>
                  <a:srgbClr val="0000FF"/>
                </a:solidFill>
                <a:latin typeface="Arial"/>
              </a:rPr>
              <a:t>    </a:t>
            </a:r>
            <a:endParaRPr lang="en-US" sz="2200" dirty="0">
              <a:solidFill>
                <a:srgbClr val="0000FF"/>
              </a:solidFill>
              <a:latin typeface="Arial"/>
            </a:endParaRPr>
          </a:p>
        </p:txBody>
      </p:sp>
      <p:sp>
        <p:nvSpPr>
          <p:cNvPr id="11" name="ZoneTexte 10"/>
          <p:cNvSpPr txBox="1"/>
          <p:nvPr/>
        </p:nvSpPr>
        <p:spPr>
          <a:xfrm>
            <a:off x="3124200" y="1371600"/>
            <a:ext cx="3486226" cy="707886"/>
          </a:xfrm>
          <a:prstGeom prst="rect">
            <a:avLst/>
          </a:prstGeom>
          <a:solidFill>
            <a:srgbClr val="FFFF00"/>
          </a:solidFill>
          <a:ln>
            <a:solidFill>
              <a:srgbClr val="FFFF00"/>
            </a:solidFill>
          </a:ln>
        </p:spPr>
        <p:txBody>
          <a:bodyPr wrap="none" rtlCol="0">
            <a:spAutoFit/>
          </a:bodyPr>
          <a:lstStyle/>
          <a:p>
            <a:r>
              <a:rPr lang="en-GB" dirty="0" smtClean="0">
                <a:solidFill>
                  <a:srgbClr val="0000FF"/>
                </a:solidFill>
              </a:rPr>
              <a:t>Popular presentation of data:</a:t>
            </a:r>
          </a:p>
          <a:p>
            <a:r>
              <a:rPr lang="en-GB" dirty="0" smtClean="0">
                <a:solidFill>
                  <a:srgbClr val="0000FF"/>
                </a:solidFill>
              </a:rPr>
              <a:t>   </a:t>
            </a:r>
            <a:r>
              <a:rPr lang="en-GB" dirty="0" smtClean="0">
                <a:solidFill>
                  <a:srgbClr val="FF0000"/>
                </a:solidFill>
              </a:rPr>
              <a:t>Simplified </a:t>
            </a:r>
            <a:r>
              <a:rPr lang="en-GB" dirty="0" err="1" smtClean="0">
                <a:solidFill>
                  <a:srgbClr val="FF0000"/>
                </a:solidFill>
              </a:rPr>
              <a:t>ModelS</a:t>
            </a:r>
            <a:r>
              <a:rPr lang="en-GB" dirty="0" smtClean="0">
                <a:solidFill>
                  <a:srgbClr val="FF0000"/>
                </a:solidFill>
              </a:rPr>
              <a:t> (SMS) </a:t>
            </a:r>
            <a:endParaRPr lang="en-GB" dirty="0">
              <a:solidFill>
                <a:srgbClr val="FF0000"/>
              </a:solidFill>
            </a:endParaRPr>
          </a:p>
        </p:txBody>
      </p:sp>
      <p:pic>
        <p:nvPicPr>
          <p:cNvPr id="13" name="Image 12" descr="Screen Shot 2014-12-15 at 11.16.14 AM.png"/>
          <p:cNvPicPr>
            <a:picLocks noChangeAspect="1"/>
          </p:cNvPicPr>
          <p:nvPr/>
        </p:nvPicPr>
        <p:blipFill>
          <a:blip r:embed="rId6"/>
          <a:stretch>
            <a:fillRect/>
          </a:stretch>
        </p:blipFill>
        <p:spPr>
          <a:xfrm>
            <a:off x="381000" y="2362200"/>
            <a:ext cx="3969489" cy="37338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152400"/>
            <a:ext cx="7239000" cy="904875"/>
          </a:xfrm>
        </p:spPr>
        <p:txBody>
          <a:bodyPr/>
          <a:lstStyle/>
          <a:p>
            <a:r>
              <a:rPr lang="en-GB" dirty="0" err="1" smtClean="0"/>
              <a:t>Electroweakino</a:t>
            </a:r>
            <a:r>
              <a:rPr lang="en-GB" dirty="0" smtClean="0"/>
              <a:t> Searches</a:t>
            </a:r>
            <a:endParaRPr lang="en-GB" dirty="0"/>
          </a:p>
        </p:txBody>
      </p:sp>
      <p:pic>
        <p:nvPicPr>
          <p:cNvPr id="4" name="Espace réservé du contenu 3" descr="Screen Shot 2014-12-11 at 8.25.37 AM.png"/>
          <p:cNvPicPr>
            <a:picLocks noGrp="1" noChangeAspect="1"/>
          </p:cNvPicPr>
          <p:nvPr>
            <p:ph idx="1"/>
          </p:nvPr>
        </p:nvPicPr>
        <p:blipFill>
          <a:blip r:embed="rId2"/>
          <a:stretch>
            <a:fillRect/>
          </a:stretch>
        </p:blipFill>
        <p:spPr>
          <a:xfrm>
            <a:off x="-28963" y="1143000"/>
            <a:ext cx="9172963" cy="5200571"/>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0" name="Titre 1"/>
          <p:cNvSpPr>
            <a:spLocks noGrp="1"/>
          </p:cNvSpPr>
          <p:nvPr>
            <p:ph type="title"/>
          </p:nvPr>
        </p:nvSpPr>
        <p:spPr>
          <a:xfrm>
            <a:off x="914400" y="-142875"/>
            <a:ext cx="7239000" cy="904875"/>
          </a:xfrm>
        </p:spPr>
        <p:txBody>
          <a:bodyPr/>
          <a:lstStyle/>
          <a:p>
            <a:r>
              <a:rPr lang="en-GB" dirty="0" smtClean="0"/>
              <a:t>Searches in ATLAS and CMS</a:t>
            </a:r>
            <a:endParaRPr lang="en-GB" dirty="0"/>
          </a:p>
        </p:txBody>
      </p:sp>
      <p:sp>
        <p:nvSpPr>
          <p:cNvPr id="8" name="Espace réservé du contenu 7"/>
          <p:cNvSpPr>
            <a:spLocks noGrp="1"/>
          </p:cNvSpPr>
          <p:nvPr>
            <p:ph idx="1"/>
          </p:nvPr>
        </p:nvSpPr>
        <p:spPr>
          <a:xfrm>
            <a:off x="228600" y="1066800"/>
            <a:ext cx="8686800" cy="5562600"/>
          </a:xfrm>
          <a:solidFill>
            <a:schemeClr val="accent3"/>
          </a:solidFill>
        </p:spPr>
        <p:txBody>
          <a:bodyPr/>
          <a:lstStyle/>
          <a:p>
            <a:r>
              <a:rPr lang="en-GB" sz="2400" dirty="0" smtClean="0">
                <a:solidFill>
                  <a:srgbClr val="FF0000"/>
                </a:solidFill>
              </a:rPr>
              <a:t>Searching for SUSY</a:t>
            </a:r>
          </a:p>
          <a:p>
            <a:pPr lvl="1"/>
            <a:r>
              <a:rPr lang="en-GB" sz="2000" dirty="0" smtClean="0">
                <a:solidFill>
                  <a:srgbClr val="0000FF"/>
                </a:solidFill>
              </a:rPr>
              <a:t>Recently special attention to “Natural SUSY” and more difficult scenarios </a:t>
            </a:r>
            <a:r>
              <a:rPr lang="en-GB" sz="2000" dirty="0" err="1" smtClean="0">
                <a:solidFill>
                  <a:srgbClr val="0000FF"/>
                </a:solidFill>
              </a:rPr>
              <a:t>eg</a:t>
            </a:r>
            <a:r>
              <a:rPr lang="en-GB" sz="2000" dirty="0" smtClean="0">
                <a:solidFill>
                  <a:srgbClr val="0000FF"/>
                </a:solidFill>
              </a:rPr>
              <a:t>. compressed scenarios</a:t>
            </a:r>
          </a:p>
          <a:p>
            <a:r>
              <a:rPr lang="en-GB" sz="2400" dirty="0" smtClean="0">
                <a:solidFill>
                  <a:srgbClr val="FF0000"/>
                </a:solidFill>
              </a:rPr>
              <a:t>Searching for Exotica</a:t>
            </a:r>
          </a:p>
          <a:p>
            <a:pPr lvl="1"/>
            <a:r>
              <a:rPr lang="en-GB" sz="2000" dirty="0" smtClean="0">
                <a:solidFill>
                  <a:srgbClr val="0000FF"/>
                </a:solidFill>
              </a:rPr>
              <a:t>New gauge bosons</a:t>
            </a:r>
          </a:p>
          <a:p>
            <a:pPr lvl="1"/>
            <a:r>
              <a:rPr lang="en-GB" sz="2000" dirty="0" smtClean="0">
                <a:solidFill>
                  <a:srgbClr val="0000FF"/>
                </a:solidFill>
              </a:rPr>
              <a:t>New partners of the fermions</a:t>
            </a:r>
          </a:p>
          <a:p>
            <a:pPr lvl="1"/>
            <a:r>
              <a:rPr lang="en-GB" sz="2000" dirty="0" smtClean="0">
                <a:solidFill>
                  <a:srgbClr val="0000FF"/>
                </a:solidFill>
              </a:rPr>
              <a:t>Mono-objects for extra dimension and dark matter searches</a:t>
            </a:r>
          </a:p>
          <a:p>
            <a:pPr lvl="1"/>
            <a:r>
              <a:rPr lang="en-GB" sz="2000" dirty="0" smtClean="0">
                <a:solidFill>
                  <a:srgbClr val="0000FF"/>
                </a:solidFill>
              </a:rPr>
              <a:t>Resonances with boosted techniques, </a:t>
            </a:r>
            <a:r>
              <a:rPr lang="en-GB" sz="2000" dirty="0" err="1" smtClean="0">
                <a:solidFill>
                  <a:srgbClr val="0000FF"/>
                </a:solidFill>
              </a:rPr>
              <a:t>eg</a:t>
            </a:r>
            <a:r>
              <a:rPr lang="en-GB" sz="2000" dirty="0" smtClean="0">
                <a:solidFill>
                  <a:srgbClr val="0000FF"/>
                </a:solidFill>
              </a:rPr>
              <a:t> for top-</a:t>
            </a:r>
            <a:r>
              <a:rPr lang="en-GB" sz="2000" dirty="0" err="1" smtClean="0">
                <a:solidFill>
                  <a:srgbClr val="0000FF"/>
                </a:solidFill>
              </a:rPr>
              <a:t>antitop</a:t>
            </a:r>
            <a:endParaRPr lang="en-GB" sz="2000" dirty="0" smtClean="0">
              <a:solidFill>
                <a:srgbClr val="0000FF"/>
              </a:solidFill>
            </a:endParaRPr>
          </a:p>
          <a:p>
            <a:pPr lvl="1"/>
            <a:r>
              <a:rPr lang="en-GB" sz="2000" dirty="0" err="1" smtClean="0">
                <a:solidFill>
                  <a:srgbClr val="0000FF"/>
                </a:solidFill>
              </a:rPr>
              <a:t>Unusal</a:t>
            </a:r>
            <a:r>
              <a:rPr lang="en-GB" sz="2000" dirty="0" smtClean="0">
                <a:solidFill>
                  <a:srgbClr val="0000FF"/>
                </a:solidFill>
              </a:rPr>
              <a:t> topologies…</a:t>
            </a:r>
          </a:p>
          <a:p>
            <a:pPr lvl="1"/>
            <a:r>
              <a:rPr lang="en-GB" sz="2000" dirty="0" smtClean="0">
                <a:solidFill>
                  <a:srgbClr val="0000FF"/>
                </a:solidFill>
              </a:rPr>
              <a:t>Unusual signals in the detectors (heavy particles, ionization…)</a:t>
            </a:r>
          </a:p>
          <a:p>
            <a:pPr lvl="1"/>
            <a:r>
              <a:rPr lang="en-GB" sz="2000" dirty="0" smtClean="0">
                <a:solidFill>
                  <a:srgbClr val="0000FF"/>
                </a:solidFill>
              </a:rPr>
              <a:t>….    </a:t>
            </a:r>
          </a:p>
          <a:p>
            <a:r>
              <a:rPr lang="en-GB" sz="2400" dirty="0" smtClean="0">
                <a:solidFill>
                  <a:srgbClr val="FF0000"/>
                </a:solidFill>
              </a:rPr>
              <a:t>Some 2-3 </a:t>
            </a:r>
            <a:r>
              <a:rPr lang="en-GB" sz="2400" dirty="0" err="1" smtClean="0">
                <a:solidFill>
                  <a:srgbClr val="FF0000"/>
                </a:solidFill>
              </a:rPr>
              <a:t>σ</a:t>
            </a:r>
            <a:r>
              <a:rPr lang="en-GB" sz="2400" dirty="0" smtClean="0">
                <a:solidFill>
                  <a:srgbClr val="FF0000"/>
                </a:solidFill>
              </a:rPr>
              <a:t> effects are seen (and expected!)</a:t>
            </a:r>
          </a:p>
          <a:p>
            <a:pPr>
              <a:buNone/>
            </a:pPr>
            <a:r>
              <a:rPr lang="en-GB" sz="2400" dirty="0" smtClean="0">
                <a:solidFill>
                  <a:srgbClr val="0000FF"/>
                </a:solidFill>
              </a:rPr>
              <a:t>    Many (all?) of these are expected to be statistical fluctuations but are worth checking in Run-II </a:t>
            </a:r>
            <a:endParaRPr lang="en-GB" sz="2400" dirty="0">
              <a:solidFill>
                <a:srgbClr val="0000FF"/>
              </a:solidFill>
            </a:endParaRPr>
          </a:p>
        </p:txBody>
      </p:sp>
      <p:pic>
        <p:nvPicPr>
          <p:cNvPr id="11" name="Image 10" descr="Screen Shot 2014-11-24 at 11.10.57 AM.png"/>
          <p:cNvPicPr>
            <a:picLocks noChangeAspect="1"/>
          </p:cNvPicPr>
          <p:nvPr/>
        </p:nvPicPr>
        <p:blipFill>
          <a:blip r:embed="rId2"/>
          <a:stretch>
            <a:fillRect/>
          </a:stretch>
        </p:blipFill>
        <p:spPr>
          <a:xfrm>
            <a:off x="7315200" y="4876800"/>
            <a:ext cx="1779638" cy="1828800"/>
          </a:xfrm>
          <a:prstGeom prst="rect">
            <a:avLst/>
          </a:prstGeom>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142875"/>
            <a:ext cx="7239000" cy="904875"/>
          </a:xfrm>
        </p:spPr>
        <p:txBody>
          <a:bodyPr/>
          <a:lstStyle/>
          <a:p>
            <a:r>
              <a:rPr lang="en-GB" dirty="0" smtClean="0"/>
              <a:t>Natural SUSY?</a:t>
            </a:r>
            <a:endParaRPr lang="en-GB" dirty="0"/>
          </a:p>
        </p:txBody>
      </p:sp>
      <p:pic>
        <p:nvPicPr>
          <p:cNvPr id="13" name="Image 12" descr="Screen Shot 2014-08-31 at 10.39.28 AM.png"/>
          <p:cNvPicPr>
            <a:picLocks noChangeAspect="1"/>
          </p:cNvPicPr>
          <p:nvPr/>
        </p:nvPicPr>
        <p:blipFill>
          <a:blip r:embed="rId2"/>
          <a:stretch>
            <a:fillRect/>
          </a:stretch>
        </p:blipFill>
        <p:spPr>
          <a:xfrm>
            <a:off x="0" y="1378974"/>
            <a:ext cx="9144000" cy="4793226"/>
          </a:xfrm>
          <a:prstGeom prst="rect">
            <a:avLst/>
          </a:prstGeom>
        </p:spPr>
      </p:pic>
      <p:sp>
        <p:nvSpPr>
          <p:cNvPr id="14" name="ZoneTexte 13"/>
          <p:cNvSpPr txBox="1"/>
          <p:nvPr/>
        </p:nvSpPr>
        <p:spPr>
          <a:xfrm>
            <a:off x="914400" y="6229290"/>
            <a:ext cx="6962989" cy="400110"/>
          </a:xfrm>
          <a:prstGeom prst="rect">
            <a:avLst/>
          </a:prstGeom>
          <a:solidFill>
            <a:schemeClr val="accent3"/>
          </a:solidFill>
        </p:spPr>
        <p:txBody>
          <a:bodyPr wrap="none" rtlCol="0">
            <a:spAutoFit/>
          </a:bodyPr>
          <a:lstStyle/>
          <a:p>
            <a:r>
              <a:rPr lang="en-GB" dirty="0" smtClean="0">
                <a:solidFill>
                  <a:srgbClr val="0000FF"/>
                </a:solidFill>
              </a:rPr>
              <a:t>Searches for stop quarks are pushing limits now to 700 </a:t>
            </a:r>
            <a:r>
              <a:rPr lang="en-GB" dirty="0" err="1" smtClean="0">
                <a:solidFill>
                  <a:srgbClr val="0000FF"/>
                </a:solidFill>
              </a:rPr>
              <a:t>GeV</a:t>
            </a:r>
            <a:r>
              <a:rPr lang="en-GB" dirty="0" smtClean="0">
                <a:solidFill>
                  <a:srgbClr val="0000FF"/>
                </a:solidFill>
              </a:rPr>
              <a:t> </a:t>
            </a:r>
            <a:endParaRPr lang="en-GB" dirty="0">
              <a:solidFill>
                <a:srgbClr val="0000FF"/>
              </a:solidFill>
            </a:endParaRPr>
          </a:p>
        </p:txBody>
      </p:sp>
      <p:sp>
        <p:nvSpPr>
          <p:cNvPr id="5" name="ZoneTexte 4"/>
          <p:cNvSpPr txBox="1"/>
          <p:nvPr/>
        </p:nvSpPr>
        <p:spPr>
          <a:xfrm>
            <a:off x="838200" y="914400"/>
            <a:ext cx="2098376" cy="400110"/>
          </a:xfrm>
          <a:prstGeom prst="rect">
            <a:avLst/>
          </a:prstGeom>
          <a:solidFill>
            <a:srgbClr val="FFFF00"/>
          </a:solidFill>
        </p:spPr>
        <p:txBody>
          <a:bodyPr wrap="none" rtlCol="0">
            <a:spAutoFit/>
          </a:bodyPr>
          <a:lstStyle/>
          <a:p>
            <a:r>
              <a:rPr lang="en-GB" dirty="0" smtClean="0">
                <a:solidFill>
                  <a:srgbClr val="0000FF"/>
                </a:solidFill>
              </a:rPr>
              <a:t>Low mass stops?</a:t>
            </a:r>
            <a:endParaRPr lang="en-GB" dirty="0">
              <a:solidFill>
                <a:srgbClr val="0000FF"/>
              </a:solidFill>
            </a:endParaRPr>
          </a:p>
        </p:txBody>
      </p:sp>
      <p:pic>
        <p:nvPicPr>
          <p:cNvPr id="6" name="Image 5" descr="Screen Shot 2014-12-14 at 1.06.56 PM.png"/>
          <p:cNvPicPr>
            <a:picLocks noChangeAspect="1"/>
          </p:cNvPicPr>
          <p:nvPr/>
        </p:nvPicPr>
        <p:blipFill>
          <a:blip r:embed="rId3"/>
          <a:stretch>
            <a:fillRect/>
          </a:stretch>
        </p:blipFill>
        <p:spPr>
          <a:xfrm>
            <a:off x="1905000" y="2362200"/>
            <a:ext cx="1744195" cy="1310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Titre 1"/>
          <p:cNvSpPr>
            <a:spLocks noGrp="1"/>
          </p:cNvSpPr>
          <p:nvPr>
            <p:ph type="title"/>
          </p:nvPr>
        </p:nvSpPr>
        <p:spPr>
          <a:xfrm>
            <a:off x="152400" y="-152400"/>
            <a:ext cx="8991600" cy="904875"/>
          </a:xfrm>
        </p:spPr>
        <p:txBody>
          <a:bodyPr/>
          <a:lstStyle/>
          <a:p>
            <a:r>
              <a:rPr lang="fr-FR" sz="3400" dirty="0" err="1" smtClean="0">
                <a:latin typeface="Arial" charset="0"/>
              </a:rPr>
              <a:t>Correlations</a:t>
            </a:r>
            <a:r>
              <a:rPr lang="fr-FR" sz="3400" dirty="0" smtClean="0">
                <a:latin typeface="Arial" charset="0"/>
              </a:rPr>
              <a:t> </a:t>
            </a:r>
            <a:r>
              <a:rPr lang="fr-FR" sz="3400" dirty="0" err="1" smtClean="0">
                <a:latin typeface="Arial" charset="0"/>
              </a:rPr>
              <a:t>Between</a:t>
            </a:r>
            <a:r>
              <a:rPr lang="fr-FR" sz="3400" dirty="0" smtClean="0">
                <a:latin typeface="Arial" charset="0"/>
              </a:rPr>
              <a:t> </a:t>
            </a:r>
            <a:r>
              <a:rPr lang="fr-FR" sz="3400" dirty="0" err="1" smtClean="0">
                <a:latin typeface="Arial" charset="0"/>
              </a:rPr>
              <a:t>Produced</a:t>
            </a:r>
            <a:r>
              <a:rPr lang="fr-FR" sz="3400" dirty="0" smtClean="0">
                <a:latin typeface="Arial" charset="0"/>
              </a:rPr>
              <a:t> </a:t>
            </a:r>
            <a:r>
              <a:rPr lang="fr-FR" sz="3400" dirty="0" err="1" smtClean="0">
                <a:latin typeface="Arial" charset="0"/>
              </a:rPr>
              <a:t>Particles</a:t>
            </a:r>
            <a:r>
              <a:rPr lang="en-US" sz="3400" dirty="0" smtClean="0">
                <a:latin typeface="Arial" charset="0"/>
              </a:rPr>
              <a:t> </a:t>
            </a:r>
            <a:endParaRPr lang="fr-FR" sz="3400" dirty="0" smtClean="0">
              <a:latin typeface="Arial" charset="0"/>
            </a:endParaRPr>
          </a:p>
        </p:txBody>
      </p:sp>
      <p:pic>
        <p:nvPicPr>
          <p:cNvPr id="67588" name="Image 5" descr="Screen shot 2010-09-18 at 6.02.31 PM.png"/>
          <p:cNvPicPr>
            <a:picLocks noChangeAspect="1"/>
          </p:cNvPicPr>
          <p:nvPr/>
        </p:nvPicPr>
        <p:blipFill>
          <a:blip r:embed="rId2"/>
          <a:srcRect/>
          <a:stretch>
            <a:fillRect/>
          </a:stretch>
        </p:blipFill>
        <p:spPr bwMode="auto">
          <a:xfrm>
            <a:off x="609600" y="914400"/>
            <a:ext cx="4348905" cy="2441575"/>
          </a:xfrm>
          <a:prstGeom prst="rect">
            <a:avLst/>
          </a:prstGeom>
          <a:noFill/>
          <a:ln w="9525">
            <a:noFill/>
            <a:miter lim="800000"/>
            <a:headEnd/>
            <a:tailEnd/>
          </a:ln>
        </p:spPr>
      </p:pic>
      <p:pic>
        <p:nvPicPr>
          <p:cNvPr id="9" name="Image 8" descr="Screen shot 2010-09-18 at 6.02.50 PM.png"/>
          <p:cNvPicPr>
            <a:picLocks noChangeAspect="1"/>
          </p:cNvPicPr>
          <p:nvPr/>
        </p:nvPicPr>
        <p:blipFill>
          <a:blip r:embed="rId3"/>
          <a:srcRect/>
          <a:stretch>
            <a:fillRect/>
          </a:stretch>
        </p:blipFill>
        <p:spPr bwMode="auto">
          <a:xfrm>
            <a:off x="-54220" y="3429000"/>
            <a:ext cx="7088066" cy="2774950"/>
          </a:xfrm>
          <a:prstGeom prst="rect">
            <a:avLst/>
          </a:prstGeom>
          <a:noFill/>
          <a:ln w="9525">
            <a:noFill/>
            <a:miter lim="800000"/>
            <a:headEnd/>
            <a:tailEnd/>
          </a:ln>
        </p:spPr>
      </p:pic>
      <p:sp>
        <p:nvSpPr>
          <p:cNvPr id="67590" name="ZoneTexte 10"/>
          <p:cNvSpPr txBox="1">
            <a:spLocks noChangeArrowheads="1"/>
          </p:cNvSpPr>
          <p:nvPr/>
        </p:nvSpPr>
        <p:spPr bwMode="auto">
          <a:xfrm>
            <a:off x="5275385" y="914400"/>
            <a:ext cx="3695368" cy="1631216"/>
          </a:xfrm>
          <a:prstGeom prst="rect">
            <a:avLst/>
          </a:prstGeom>
          <a:solidFill>
            <a:srgbClr val="FFFF00"/>
          </a:solidFill>
          <a:ln w="9525">
            <a:noFill/>
            <a:miter lim="800000"/>
            <a:headEnd/>
            <a:tailEnd/>
          </a:ln>
        </p:spPr>
        <p:txBody>
          <a:bodyPr wrap="none">
            <a:prstTxWarp prst="textNoShape">
              <a:avLst/>
            </a:prstTxWarp>
            <a:spAutoFit/>
          </a:bodyPr>
          <a:lstStyle/>
          <a:p>
            <a:r>
              <a:rPr lang="en-GB" dirty="0" err="1">
                <a:solidFill>
                  <a:srgbClr val="0000FF"/>
                </a:solidFill>
                <a:latin typeface="Wingdings" charset="2"/>
                <a:ea typeface="Wingdings" charset="2"/>
                <a:cs typeface="Wingdings" charset="2"/>
              </a:rPr>
              <a:t></a:t>
            </a:r>
            <a:r>
              <a:rPr lang="en-GB" dirty="0" err="1">
                <a:solidFill>
                  <a:srgbClr val="0000FF"/>
                </a:solidFill>
                <a:latin typeface="Arial" charset="0"/>
              </a:rPr>
              <a:t>Select</a:t>
            </a:r>
            <a:r>
              <a:rPr lang="en-GB" dirty="0">
                <a:solidFill>
                  <a:srgbClr val="0000FF"/>
                </a:solidFill>
                <a:latin typeface="Arial" charset="0"/>
              </a:rPr>
              <a:t> </a:t>
            </a:r>
            <a:r>
              <a:rPr lang="en-GB" dirty="0">
                <a:solidFill>
                  <a:srgbClr val="FF0000"/>
                </a:solidFill>
                <a:latin typeface="Arial" charset="0"/>
              </a:rPr>
              <a:t>high multiplicity</a:t>
            </a:r>
            <a:r>
              <a:rPr lang="en-GB" dirty="0">
                <a:solidFill>
                  <a:srgbClr val="0000FF"/>
                </a:solidFill>
                <a:latin typeface="Arial" charset="0"/>
              </a:rPr>
              <a:t> events</a:t>
            </a:r>
          </a:p>
          <a:p>
            <a:r>
              <a:rPr lang="en-GB" dirty="0" err="1">
                <a:solidFill>
                  <a:srgbClr val="0000FF"/>
                </a:solidFill>
                <a:latin typeface="Wingdings" charset="2"/>
                <a:ea typeface="Wingdings" charset="2"/>
                <a:cs typeface="Wingdings" charset="2"/>
              </a:rPr>
              <a:t></a:t>
            </a:r>
            <a:r>
              <a:rPr lang="en-GB" dirty="0" err="1">
                <a:solidFill>
                  <a:srgbClr val="0000FF"/>
                </a:solidFill>
                <a:latin typeface="Arial" charset="0"/>
              </a:rPr>
              <a:t>Study</a:t>
            </a:r>
            <a:r>
              <a:rPr lang="en-GB" dirty="0">
                <a:solidFill>
                  <a:srgbClr val="0000FF"/>
                </a:solidFill>
                <a:latin typeface="Arial" charset="0"/>
              </a:rPr>
              <a:t> the </a:t>
            </a:r>
            <a:r>
              <a:rPr lang="en-GB" dirty="0">
                <a:solidFill>
                  <a:srgbClr val="FF0000"/>
                </a:solidFill>
                <a:latin typeface="Arial" charset="0"/>
              </a:rPr>
              <a:t>correlation</a:t>
            </a:r>
            <a:r>
              <a:rPr lang="en-GB" dirty="0">
                <a:latin typeface="Arial" charset="0"/>
              </a:rPr>
              <a:t> </a:t>
            </a:r>
            <a:r>
              <a:rPr lang="en-GB" dirty="0">
                <a:solidFill>
                  <a:srgbClr val="0000FF"/>
                </a:solidFill>
                <a:latin typeface="Arial" charset="0"/>
              </a:rPr>
              <a:t>between</a:t>
            </a:r>
          </a:p>
          <a:p>
            <a:r>
              <a:rPr lang="en-GB" dirty="0">
                <a:solidFill>
                  <a:srgbClr val="0000FF"/>
                </a:solidFill>
                <a:latin typeface="Arial" charset="0"/>
              </a:rPr>
              <a:t>two charged particles in the</a:t>
            </a:r>
          </a:p>
          <a:p>
            <a:r>
              <a:rPr lang="en-GB" dirty="0">
                <a:solidFill>
                  <a:srgbClr val="0000FF"/>
                </a:solidFill>
                <a:latin typeface="Arial" charset="0"/>
              </a:rPr>
              <a:t>angles </a:t>
            </a:r>
            <a:r>
              <a:rPr lang="en-GB" dirty="0" err="1">
                <a:solidFill>
                  <a:srgbClr val="0000FF"/>
                </a:solidFill>
                <a:latin typeface="Arial" charset="0"/>
                <a:ea typeface="Lucida Grande" charset="0"/>
                <a:cs typeface="Lucida Grande" charset="0"/>
              </a:rPr>
              <a:t>φ</a:t>
            </a:r>
            <a:r>
              <a:rPr lang="en-GB" dirty="0">
                <a:solidFill>
                  <a:srgbClr val="0000FF"/>
                </a:solidFill>
                <a:latin typeface="Arial" charset="0"/>
                <a:ea typeface="Lucida Grande" charset="0"/>
                <a:cs typeface="Lucida Grande" charset="0"/>
              </a:rPr>
              <a:t> (transverse):</a:t>
            </a:r>
          </a:p>
          <a:p>
            <a:r>
              <a:rPr lang="en-GB" dirty="0" err="1">
                <a:solidFill>
                  <a:srgbClr val="FF0000"/>
                </a:solidFill>
                <a:latin typeface="Arial" charset="0"/>
                <a:ea typeface="Lucida Grande" charset="0"/>
                <a:cs typeface="Lucida Grande" charset="0"/>
              </a:rPr>
              <a:t>Δφ</a:t>
            </a:r>
            <a:r>
              <a:rPr lang="en-GB" dirty="0">
                <a:latin typeface="Arial" charset="0"/>
                <a:ea typeface="Lucida Grande" charset="0"/>
                <a:cs typeface="Lucida Grande" charset="0"/>
              </a:rPr>
              <a:t> </a:t>
            </a:r>
            <a:r>
              <a:rPr lang="en-GB" dirty="0">
                <a:solidFill>
                  <a:srgbClr val="0000FF"/>
                </a:solidFill>
                <a:latin typeface="Arial" charset="0"/>
                <a:ea typeface="Lucida Grande" charset="0"/>
                <a:cs typeface="Lucida Grande" charset="0"/>
              </a:rPr>
              <a:t>and </a:t>
            </a:r>
            <a:r>
              <a:rPr lang="en-GB" dirty="0" err="1">
                <a:solidFill>
                  <a:srgbClr val="0000FF"/>
                </a:solidFill>
                <a:latin typeface="Arial" charset="0"/>
                <a:ea typeface="Lucida Grande" charset="0"/>
                <a:cs typeface="Lucida Grande" charset="0"/>
              </a:rPr>
              <a:t>θ</a:t>
            </a:r>
            <a:r>
              <a:rPr lang="en-GB" dirty="0">
                <a:solidFill>
                  <a:srgbClr val="0000FF"/>
                </a:solidFill>
                <a:latin typeface="Arial" charset="0"/>
                <a:ea typeface="Lucida Grande" charset="0"/>
                <a:cs typeface="Lucida Grande" charset="0"/>
              </a:rPr>
              <a:t> (longitudinal): </a:t>
            </a:r>
            <a:r>
              <a:rPr lang="en-GB" dirty="0" err="1">
                <a:solidFill>
                  <a:srgbClr val="FF0000"/>
                </a:solidFill>
                <a:latin typeface="Arial" charset="0"/>
                <a:ea typeface="Lucida Grande" charset="0"/>
                <a:cs typeface="Lucida Grande" charset="0"/>
              </a:rPr>
              <a:t>Δθ</a:t>
            </a:r>
            <a:endParaRPr lang="en-GB" dirty="0">
              <a:solidFill>
                <a:srgbClr val="FF0000"/>
              </a:solidFill>
              <a:latin typeface="Arial" charset="0"/>
            </a:endParaRPr>
          </a:p>
        </p:txBody>
      </p:sp>
      <p:sp>
        <p:nvSpPr>
          <p:cNvPr id="12" name="ZoneTexte 11"/>
          <p:cNvSpPr txBox="1">
            <a:spLocks noChangeArrowheads="1"/>
          </p:cNvSpPr>
          <p:nvPr/>
        </p:nvSpPr>
        <p:spPr bwMode="auto">
          <a:xfrm>
            <a:off x="5943600" y="3886200"/>
            <a:ext cx="3516923" cy="2123658"/>
          </a:xfrm>
          <a:prstGeom prst="rect">
            <a:avLst/>
          </a:prstGeom>
          <a:solidFill>
            <a:srgbClr val="FFFF00"/>
          </a:solidFill>
          <a:ln w="9525">
            <a:noFill/>
            <a:miter lim="800000"/>
            <a:headEnd/>
            <a:tailEnd/>
          </a:ln>
        </p:spPr>
        <p:txBody>
          <a:bodyPr>
            <a:prstTxWarp prst="textNoShape">
              <a:avLst/>
            </a:prstTxWarp>
            <a:spAutoFit/>
          </a:bodyPr>
          <a:lstStyle/>
          <a:p>
            <a:r>
              <a:rPr lang="fr-FR" sz="2200" dirty="0">
                <a:solidFill>
                  <a:srgbClr val="FF0000"/>
                </a:solidFill>
                <a:latin typeface="Arial" charset="0"/>
              </a:rPr>
              <a:t>A new </a:t>
            </a:r>
            <a:r>
              <a:rPr lang="fr-FR" sz="2200" dirty="0" err="1">
                <a:solidFill>
                  <a:srgbClr val="FF0000"/>
                </a:solidFill>
                <a:latin typeface="Arial" charset="0"/>
              </a:rPr>
              <a:t>phenomenon</a:t>
            </a:r>
            <a:endParaRPr lang="fr-FR" sz="2200" dirty="0">
              <a:solidFill>
                <a:srgbClr val="FF0000"/>
              </a:solidFill>
              <a:latin typeface="Arial" charset="0"/>
            </a:endParaRPr>
          </a:p>
          <a:p>
            <a:r>
              <a:rPr lang="fr-FR" sz="2200" dirty="0">
                <a:solidFill>
                  <a:srgbClr val="FF0000"/>
                </a:solidFill>
                <a:latin typeface="Arial" charset="0"/>
              </a:rPr>
              <a:t>in  the ‘</a:t>
            </a:r>
            <a:r>
              <a:rPr lang="fr-FR" sz="2200" dirty="0" err="1">
                <a:solidFill>
                  <a:srgbClr val="FF0000"/>
                </a:solidFill>
                <a:latin typeface="Arial" charset="0"/>
              </a:rPr>
              <a:t>stronge</a:t>
            </a:r>
            <a:r>
              <a:rPr lang="fr-FR" sz="2200" dirty="0">
                <a:solidFill>
                  <a:srgbClr val="FF0000"/>
                </a:solidFill>
                <a:latin typeface="Arial" charset="0"/>
              </a:rPr>
              <a:t> force</a:t>
            </a:r>
            <a:r>
              <a:rPr lang="fr-FR" sz="2200" dirty="0" smtClean="0">
                <a:solidFill>
                  <a:srgbClr val="FF0000"/>
                </a:solidFill>
                <a:latin typeface="Arial" charset="0"/>
              </a:rPr>
              <a:t>’?</a:t>
            </a:r>
          </a:p>
          <a:p>
            <a:r>
              <a:rPr lang="fr-FR" sz="2200" dirty="0" err="1" smtClean="0">
                <a:solidFill>
                  <a:srgbClr val="0000FF"/>
                </a:solidFill>
                <a:latin typeface="Wingdings"/>
                <a:ea typeface="Wingdings"/>
                <a:cs typeface="Wingdings"/>
              </a:rPr>
              <a:t></a:t>
            </a:r>
            <a:r>
              <a:rPr lang="fr-FR" sz="2200" dirty="0" err="1" smtClean="0">
                <a:solidFill>
                  <a:srgbClr val="0000FF"/>
                </a:solidFill>
                <a:latin typeface="Arial" charset="0"/>
              </a:rPr>
              <a:t>Multiple</a:t>
            </a:r>
            <a:r>
              <a:rPr lang="fr-FR" sz="2200" dirty="0" smtClean="0">
                <a:solidFill>
                  <a:srgbClr val="0000FF"/>
                </a:solidFill>
                <a:latin typeface="Arial" charset="0"/>
              </a:rPr>
              <a:t> interactions?</a:t>
            </a:r>
          </a:p>
          <a:p>
            <a:r>
              <a:rPr lang="fr-FR" sz="2200" dirty="0" err="1" smtClean="0">
                <a:solidFill>
                  <a:srgbClr val="0000FF"/>
                </a:solidFill>
                <a:latin typeface="Wingdings"/>
                <a:ea typeface="Wingdings"/>
                <a:cs typeface="Wingdings"/>
              </a:rPr>
              <a:t></a:t>
            </a:r>
            <a:r>
              <a:rPr lang="fr-FR" sz="2200" dirty="0" err="1" smtClean="0">
                <a:solidFill>
                  <a:srgbClr val="0000FF"/>
                </a:solidFill>
                <a:latin typeface="Arial" charset="0"/>
              </a:rPr>
              <a:t>Glass</a:t>
            </a:r>
            <a:r>
              <a:rPr lang="fr-FR" sz="2200" dirty="0" smtClean="0">
                <a:solidFill>
                  <a:srgbClr val="0000FF"/>
                </a:solidFill>
                <a:latin typeface="Arial" charset="0"/>
              </a:rPr>
              <a:t> </a:t>
            </a:r>
            <a:r>
              <a:rPr lang="fr-FR" sz="2200" dirty="0" err="1" smtClean="0">
                <a:solidFill>
                  <a:srgbClr val="0000FF"/>
                </a:solidFill>
                <a:latin typeface="Arial" charset="0"/>
              </a:rPr>
              <a:t>condensates</a:t>
            </a:r>
            <a:r>
              <a:rPr lang="fr-FR" sz="2200" dirty="0" smtClean="0">
                <a:solidFill>
                  <a:srgbClr val="0000FF"/>
                </a:solidFill>
                <a:latin typeface="Arial" charset="0"/>
              </a:rPr>
              <a:t>?</a:t>
            </a:r>
          </a:p>
          <a:p>
            <a:r>
              <a:rPr lang="fr-FR" sz="2200" dirty="0" err="1" smtClean="0">
                <a:solidFill>
                  <a:srgbClr val="0000FF"/>
                </a:solidFill>
                <a:latin typeface="Wingdings"/>
                <a:ea typeface="Wingdings"/>
                <a:cs typeface="Wingdings"/>
              </a:rPr>
              <a:t></a:t>
            </a:r>
            <a:r>
              <a:rPr lang="fr-FR" sz="2200" dirty="0" err="1" smtClean="0">
                <a:solidFill>
                  <a:srgbClr val="0000FF"/>
                </a:solidFill>
                <a:latin typeface="Arial" charset="0"/>
              </a:rPr>
              <a:t>Hydrodynamic</a:t>
            </a:r>
            <a:r>
              <a:rPr lang="fr-FR" sz="2200" dirty="0" smtClean="0">
                <a:solidFill>
                  <a:srgbClr val="0000FF"/>
                </a:solidFill>
                <a:latin typeface="Arial" charset="0"/>
              </a:rPr>
              <a:t> </a:t>
            </a:r>
            <a:r>
              <a:rPr lang="fr-FR" sz="2200" dirty="0" err="1" smtClean="0">
                <a:solidFill>
                  <a:srgbClr val="0000FF"/>
                </a:solidFill>
                <a:latin typeface="Arial" charset="0"/>
              </a:rPr>
              <a:t>models?Still</a:t>
            </a:r>
            <a:r>
              <a:rPr lang="fr-FR" sz="2200" dirty="0" smtClean="0">
                <a:solidFill>
                  <a:srgbClr val="0000FF"/>
                </a:solidFill>
                <a:latin typeface="Arial" charset="0"/>
              </a:rPr>
              <a:t> not quant. </a:t>
            </a:r>
            <a:r>
              <a:rPr lang="fr-FR" sz="2200" dirty="0" err="1" smtClean="0">
                <a:solidFill>
                  <a:srgbClr val="0000FF"/>
                </a:solidFill>
                <a:latin typeface="Arial" charset="0"/>
              </a:rPr>
              <a:t>explained</a:t>
            </a:r>
            <a:endParaRPr lang="fr-FR" sz="2200" dirty="0" smtClean="0">
              <a:solidFill>
                <a:srgbClr val="0000FF"/>
              </a:solidFill>
              <a:latin typeface="Arial" charset="0"/>
            </a:endParaRPr>
          </a:p>
          <a:p>
            <a:endParaRPr lang="fr-FR" sz="2200" dirty="0">
              <a:solidFill>
                <a:srgbClr val="FF0000"/>
              </a:solidFill>
              <a:latin typeface="Arial" charset="0"/>
            </a:endParaRPr>
          </a:p>
        </p:txBody>
      </p:sp>
      <p:pic>
        <p:nvPicPr>
          <p:cNvPr id="67592" name="Image 12" descr="Screen shot 2010-10-07 at 2.16.45 AM.png"/>
          <p:cNvPicPr>
            <a:picLocks noChangeAspect="1"/>
          </p:cNvPicPr>
          <p:nvPr/>
        </p:nvPicPr>
        <p:blipFill>
          <a:blip r:embed="rId4"/>
          <a:srcRect/>
          <a:stretch>
            <a:fillRect/>
          </a:stretch>
        </p:blipFill>
        <p:spPr bwMode="auto">
          <a:xfrm>
            <a:off x="7501450" y="2590800"/>
            <a:ext cx="1337750" cy="1295400"/>
          </a:xfrm>
          <a:prstGeom prst="rect">
            <a:avLst/>
          </a:prstGeom>
          <a:noFill/>
          <a:ln w="9525">
            <a:noFill/>
            <a:miter lim="800000"/>
            <a:headEnd/>
            <a:tailEnd/>
          </a:ln>
        </p:spPr>
      </p:pic>
      <p:sp>
        <p:nvSpPr>
          <p:cNvPr id="10" name="ZoneTexte 9"/>
          <p:cNvSpPr txBox="1"/>
          <p:nvPr/>
        </p:nvSpPr>
        <p:spPr>
          <a:xfrm>
            <a:off x="6136486" y="2971800"/>
            <a:ext cx="1331114" cy="338554"/>
          </a:xfrm>
          <a:prstGeom prst="rect">
            <a:avLst/>
          </a:prstGeom>
          <a:solidFill>
            <a:schemeClr val="accent5">
              <a:lumMod val="90000"/>
            </a:schemeClr>
          </a:solidFill>
        </p:spPr>
        <p:txBody>
          <a:bodyPr wrap="none">
            <a:prstTxWarp prst="textNoShape">
              <a:avLst/>
            </a:prstTxWarp>
            <a:spAutoFit/>
          </a:bodyPr>
          <a:lstStyle/>
          <a:p>
            <a:pPr>
              <a:defRPr/>
            </a:pPr>
            <a:r>
              <a:rPr lang="fr-FR" sz="1600" dirty="0" err="1">
                <a:latin typeface="Arial"/>
              </a:rPr>
              <a:t>η</a:t>
            </a:r>
            <a:r>
              <a:rPr lang="fr-FR" sz="1600" dirty="0">
                <a:latin typeface="Arial"/>
              </a:rPr>
              <a:t>= </a:t>
            </a:r>
            <a:r>
              <a:rPr lang="fr-FR" sz="1600" dirty="0" err="1">
                <a:latin typeface="Arial"/>
              </a:rPr>
              <a:t>-ln</a:t>
            </a:r>
            <a:r>
              <a:rPr lang="fr-FR" sz="1600" dirty="0">
                <a:latin typeface="Arial"/>
              </a:rPr>
              <a:t> tanθ/2</a:t>
            </a:r>
          </a:p>
        </p:txBody>
      </p:sp>
      <p:sp>
        <p:nvSpPr>
          <p:cNvPr id="13" name="Ellipse 12"/>
          <p:cNvSpPr/>
          <p:nvPr/>
        </p:nvSpPr>
        <p:spPr bwMode="auto">
          <a:xfrm>
            <a:off x="4343400" y="5029200"/>
            <a:ext cx="601980" cy="652780"/>
          </a:xfrm>
          <a:prstGeom prst="ellipse">
            <a:avLst/>
          </a:prstGeom>
          <a:noFill/>
          <a:ln w="34925" cap="flat" cmpd="sng" algn="ctr">
            <a:solidFill>
              <a:srgbClr val="FF0000"/>
            </a:solidFill>
            <a:prstDash val="solid"/>
            <a:round/>
            <a:headEnd type="none" w="med" len="med"/>
            <a:tailEnd type="none" w="med" len="med"/>
          </a:ln>
          <a:effectLst/>
        </p:spPr>
      </p:sp>
      <p:sp>
        <p:nvSpPr>
          <p:cNvPr id="14" name="ZoneTexte 13"/>
          <p:cNvSpPr txBox="1"/>
          <p:nvPr/>
        </p:nvSpPr>
        <p:spPr>
          <a:xfrm>
            <a:off x="2438400" y="5715000"/>
            <a:ext cx="1964250" cy="307777"/>
          </a:xfrm>
          <a:prstGeom prst="rect">
            <a:avLst/>
          </a:prstGeom>
          <a:noFill/>
        </p:spPr>
        <p:txBody>
          <a:bodyPr wrap="none" rtlCol="0">
            <a:spAutoFit/>
          </a:bodyPr>
          <a:lstStyle/>
          <a:p>
            <a:r>
              <a:rPr lang="fr-FR" sz="1400" dirty="0" smtClean="0"/>
              <a:t>JHEP 1009 (2010) 091 </a:t>
            </a:r>
            <a:endParaRPr lang="en-GB" sz="1400" dirty="0"/>
          </a:p>
        </p:txBody>
      </p:sp>
      <p:sp>
        <p:nvSpPr>
          <p:cNvPr id="15" name="ZoneTexte 14"/>
          <p:cNvSpPr txBox="1"/>
          <p:nvPr/>
        </p:nvSpPr>
        <p:spPr>
          <a:xfrm>
            <a:off x="1261491" y="3352800"/>
            <a:ext cx="1002855" cy="323165"/>
          </a:xfrm>
          <a:prstGeom prst="rect">
            <a:avLst/>
          </a:prstGeom>
          <a:solidFill>
            <a:srgbClr val="FFFF00"/>
          </a:solidFill>
        </p:spPr>
        <p:txBody>
          <a:bodyPr wrap="none" rtlCol="0">
            <a:spAutoFit/>
          </a:bodyPr>
          <a:lstStyle/>
          <a:p>
            <a:r>
              <a:rPr lang="en-GB" sz="1500" dirty="0" smtClean="0">
                <a:solidFill>
                  <a:srgbClr val="FF0000"/>
                </a:solidFill>
              </a:rPr>
              <a:t>All events</a:t>
            </a:r>
            <a:endParaRPr lang="en-GB" sz="1500" dirty="0">
              <a:solidFill>
                <a:srgbClr val="FF0000"/>
              </a:solidFill>
            </a:endParaRPr>
          </a:p>
        </p:txBody>
      </p:sp>
      <p:sp>
        <p:nvSpPr>
          <p:cNvPr id="16" name="ZoneTexte 15"/>
          <p:cNvSpPr txBox="1"/>
          <p:nvPr/>
        </p:nvSpPr>
        <p:spPr>
          <a:xfrm>
            <a:off x="3733800" y="3352800"/>
            <a:ext cx="2153824" cy="323165"/>
          </a:xfrm>
          <a:prstGeom prst="rect">
            <a:avLst/>
          </a:prstGeom>
          <a:solidFill>
            <a:srgbClr val="FFFF00"/>
          </a:solidFill>
        </p:spPr>
        <p:txBody>
          <a:bodyPr wrap="none" rtlCol="0">
            <a:spAutoFit/>
          </a:bodyPr>
          <a:lstStyle/>
          <a:p>
            <a:r>
              <a:rPr lang="en-GB" sz="1500" dirty="0" smtClean="0">
                <a:solidFill>
                  <a:srgbClr val="FF0000"/>
                </a:solidFill>
              </a:rPr>
              <a:t>High multiplicity events</a:t>
            </a:r>
            <a:endParaRPr lang="en-GB" sz="1500" dirty="0">
              <a:solidFill>
                <a:srgbClr val="FF0000"/>
              </a:solidFill>
            </a:endParaRPr>
          </a:p>
        </p:txBody>
      </p:sp>
      <p:sp>
        <p:nvSpPr>
          <p:cNvPr id="17" name="ZoneTexte 16"/>
          <p:cNvSpPr txBox="1"/>
          <p:nvPr/>
        </p:nvSpPr>
        <p:spPr>
          <a:xfrm>
            <a:off x="228600" y="6019800"/>
            <a:ext cx="8780269" cy="707886"/>
          </a:xfrm>
          <a:prstGeom prst="rect">
            <a:avLst/>
          </a:prstGeom>
          <a:solidFill>
            <a:schemeClr val="accent3"/>
          </a:solidFill>
        </p:spPr>
        <p:txBody>
          <a:bodyPr wrap="none" rtlCol="0">
            <a:spAutoFit/>
          </a:bodyPr>
          <a:lstStyle/>
          <a:p>
            <a:r>
              <a:rPr lang="en-GB" dirty="0" smtClean="0">
                <a:solidFill>
                  <a:srgbClr val="FF0000"/>
                </a:solidFill>
              </a:rPr>
              <a:t>This was the first (subtle) new effect, in 2010, studying the strong force…</a:t>
            </a:r>
          </a:p>
          <a:p>
            <a:r>
              <a:rPr lang="en-GB" dirty="0" smtClean="0">
                <a:solidFill>
                  <a:srgbClr val="0000FF"/>
                </a:solidFill>
              </a:rPr>
              <a:t>Was first seen in AA, then pp (unexpected) and now also </a:t>
            </a:r>
            <a:r>
              <a:rPr lang="en-GB" dirty="0" err="1" smtClean="0">
                <a:solidFill>
                  <a:srgbClr val="0000FF"/>
                </a:solidFill>
              </a:rPr>
              <a:t>pA</a:t>
            </a:r>
            <a:r>
              <a:rPr lang="en-GB" dirty="0" smtClean="0">
                <a:solidFill>
                  <a:srgbClr val="0000FF"/>
                </a:solidFill>
              </a:rPr>
              <a:t> (~unexpected) </a:t>
            </a:r>
            <a:endParaRPr lang="en-GB" dirty="0">
              <a:solidFill>
                <a:srgbClr val="0000FF"/>
              </a:solidFill>
            </a:endParaRPr>
          </a:p>
        </p:txBody>
      </p:sp>
      <p:sp>
        <p:nvSpPr>
          <p:cNvPr id="18" name="ZoneTexte 17"/>
          <p:cNvSpPr txBox="1"/>
          <p:nvPr/>
        </p:nvSpPr>
        <p:spPr>
          <a:xfrm>
            <a:off x="3200400" y="762000"/>
            <a:ext cx="1795283" cy="338554"/>
          </a:xfrm>
          <a:prstGeom prst="rect">
            <a:avLst/>
          </a:prstGeom>
          <a:solidFill>
            <a:srgbClr val="FFFF00"/>
          </a:solidFill>
        </p:spPr>
        <p:txBody>
          <a:bodyPr wrap="none" rtlCol="0">
            <a:spAutoFit/>
          </a:bodyPr>
          <a:lstStyle/>
          <a:p>
            <a:r>
              <a:rPr lang="en-GB" sz="1600" dirty="0" smtClean="0">
                <a:solidFill>
                  <a:srgbClr val="0000FF"/>
                </a:solidFill>
              </a:rPr>
              <a:t>Min bias collisions</a:t>
            </a:r>
            <a:endParaRPr lang="en-GB" sz="1600" dirty="0">
              <a:solidFill>
                <a:srgbClr val="00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4" grpId="0"/>
      <p:bldP spid="15" grpId="0" animBg="1"/>
      <p:bldP spid="16" grpId="0" animBg="1"/>
      <p:bldP spid="17" grpId="0" animBg="1"/>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txBox="1">
            <a:spLocks/>
          </p:cNvSpPr>
          <p:nvPr/>
        </p:nvSpPr>
        <p:spPr bwMode="auto">
          <a:xfrm>
            <a:off x="914400" y="-142875"/>
            <a:ext cx="7239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4000" b="1" kern="0" dirty="0" smtClean="0">
                <a:solidFill>
                  <a:srgbClr val="0000FF"/>
                </a:solidFill>
                <a:latin typeface="Arial"/>
                <a:ea typeface="ＭＳ Ｐゴシック" charset="-128"/>
                <a:cs typeface="ＭＳ Ｐゴシック" charset="-128"/>
              </a:rPr>
              <a:t>Top in SUSY</a:t>
            </a:r>
            <a:endParaRPr kumimoji="0" lang="en-GB" sz="4000" b="1" i="0" u="none" strike="noStrike" kern="0" cap="none" spc="0" normalizeH="0" baseline="0" noProof="0" dirty="0">
              <a:ln>
                <a:noFill/>
              </a:ln>
              <a:solidFill>
                <a:srgbClr val="0000FF"/>
              </a:solidFill>
              <a:effectLst/>
              <a:uLnTx/>
              <a:uFillTx/>
              <a:latin typeface="Georgia"/>
              <a:ea typeface="ＭＳ Ｐゴシック" charset="-128"/>
              <a:cs typeface="ＭＳ Ｐゴシック" charset="-128"/>
            </a:endParaRPr>
          </a:p>
        </p:txBody>
      </p:sp>
      <p:pic>
        <p:nvPicPr>
          <p:cNvPr id="3" name="Image 2" descr="Screen Shot 2014-12-12 at 6.22.31 PM.png"/>
          <p:cNvPicPr>
            <a:picLocks noChangeAspect="1"/>
          </p:cNvPicPr>
          <p:nvPr/>
        </p:nvPicPr>
        <p:blipFill>
          <a:blip r:embed="rId2"/>
          <a:stretch>
            <a:fillRect/>
          </a:stretch>
        </p:blipFill>
        <p:spPr>
          <a:xfrm>
            <a:off x="0" y="840003"/>
            <a:ext cx="9144000" cy="5789397"/>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Espace réservé du contenu 3" descr="Screen Shot 2014-07-05 at 6.59.19 PM.png"/>
          <p:cNvPicPr>
            <a:picLocks noGrp="1" noChangeAspect="1"/>
          </p:cNvPicPr>
          <p:nvPr>
            <p:ph idx="1"/>
          </p:nvPr>
        </p:nvPicPr>
        <p:blipFill>
          <a:blip r:embed="rId2"/>
          <a:stretch>
            <a:fillRect/>
          </a:stretch>
        </p:blipFill>
        <p:spPr>
          <a:xfrm>
            <a:off x="0" y="1295400"/>
            <a:ext cx="7086600" cy="5039985"/>
          </a:xfrm>
        </p:spPr>
      </p:pic>
      <p:sp>
        <p:nvSpPr>
          <p:cNvPr id="5" name="ZoneTexte 4"/>
          <p:cNvSpPr txBox="1"/>
          <p:nvPr/>
        </p:nvSpPr>
        <p:spPr>
          <a:xfrm>
            <a:off x="76200" y="838200"/>
            <a:ext cx="6421850" cy="400110"/>
          </a:xfrm>
          <a:prstGeom prst="rect">
            <a:avLst/>
          </a:prstGeom>
          <a:solidFill>
            <a:srgbClr val="FFFF00"/>
          </a:solidFill>
        </p:spPr>
        <p:txBody>
          <a:bodyPr wrap="none" rtlCol="0">
            <a:spAutoFit/>
          </a:bodyPr>
          <a:lstStyle/>
          <a:p>
            <a:r>
              <a:rPr lang="en-GB" dirty="0" smtClean="0"/>
              <a:t>In short: no sign of SUSY with the data collected so far   </a:t>
            </a:r>
            <a:endParaRPr lang="en-GB" dirty="0"/>
          </a:p>
        </p:txBody>
      </p:sp>
      <p:sp>
        <p:nvSpPr>
          <p:cNvPr id="6" name="ZoneTexte 5"/>
          <p:cNvSpPr txBox="1"/>
          <p:nvPr/>
        </p:nvSpPr>
        <p:spPr>
          <a:xfrm>
            <a:off x="76200" y="6324600"/>
            <a:ext cx="8816461" cy="400110"/>
          </a:xfrm>
          <a:prstGeom prst="rect">
            <a:avLst/>
          </a:prstGeom>
          <a:solidFill>
            <a:srgbClr val="FFFF00"/>
          </a:solidFill>
        </p:spPr>
        <p:txBody>
          <a:bodyPr wrap="none" rtlCol="0">
            <a:spAutoFit/>
          </a:bodyPr>
          <a:lstStyle/>
          <a:p>
            <a:r>
              <a:rPr lang="en-GB" dirty="0" smtClean="0"/>
              <a:t>W</a:t>
            </a:r>
            <a:r>
              <a:rPr lang="en-GB" dirty="0" smtClean="0"/>
              <a:t>ork ongoing on </a:t>
            </a:r>
            <a:r>
              <a:rPr lang="en-GB" dirty="0" err="1" smtClean="0"/>
              <a:t>eg</a:t>
            </a:r>
            <a:r>
              <a:rPr lang="en-GB" dirty="0" smtClean="0"/>
              <a:t> </a:t>
            </a:r>
            <a:r>
              <a:rPr lang="en-GB" dirty="0" smtClean="0"/>
              <a:t>compressed </a:t>
            </a:r>
            <a:r>
              <a:rPr lang="en-GB" dirty="0" smtClean="0"/>
              <a:t>spectra, extended </a:t>
            </a:r>
            <a:r>
              <a:rPr lang="en-GB" dirty="0" smtClean="0"/>
              <a:t>incl. </a:t>
            </a:r>
            <a:r>
              <a:rPr lang="en-GB" dirty="0" smtClean="0"/>
              <a:t>searches, </a:t>
            </a:r>
            <a:r>
              <a:rPr lang="en-GB" dirty="0" err="1" smtClean="0"/>
              <a:t>Scharm</a:t>
            </a:r>
            <a:r>
              <a:rPr lang="en-GB" dirty="0" smtClean="0"/>
              <a:t>… </a:t>
            </a:r>
            <a:endParaRPr lang="en-GB" dirty="0"/>
          </a:p>
        </p:txBody>
      </p:sp>
      <p:pic>
        <p:nvPicPr>
          <p:cNvPr id="7" name="Espace réservé du contenu 3" descr="Screen Shot 2013-07-31 at 1.25.39 PM.png"/>
          <p:cNvPicPr>
            <a:picLocks noChangeAspect="1"/>
          </p:cNvPicPr>
          <p:nvPr/>
        </p:nvPicPr>
        <p:blipFill>
          <a:blip r:embed="rId3"/>
          <a:stretch>
            <a:fillRect/>
          </a:stretch>
        </p:blipFill>
        <p:spPr bwMode="auto">
          <a:xfrm>
            <a:off x="6706543" y="1708073"/>
            <a:ext cx="2590800" cy="2559127"/>
          </a:xfrm>
          <a:prstGeom prst="rect">
            <a:avLst/>
          </a:prstGeom>
          <a:noFill/>
          <a:ln w="9525">
            <a:noFill/>
            <a:miter lim="800000"/>
            <a:headEnd/>
            <a:tailEnd/>
          </a:ln>
        </p:spPr>
      </p:pic>
      <p:sp>
        <p:nvSpPr>
          <p:cNvPr id="9" name="ZoneTexte 8"/>
          <p:cNvSpPr txBox="1"/>
          <p:nvPr/>
        </p:nvSpPr>
        <p:spPr>
          <a:xfrm>
            <a:off x="2743200" y="6062246"/>
            <a:ext cx="6089728" cy="338554"/>
          </a:xfrm>
          <a:prstGeom prst="rect">
            <a:avLst/>
          </a:prstGeom>
          <a:solidFill>
            <a:schemeClr val="accent3"/>
          </a:solidFill>
        </p:spPr>
        <p:txBody>
          <a:bodyPr wrap="none" rtlCol="0">
            <a:spAutoFit/>
          </a:bodyPr>
          <a:lstStyle/>
          <a:p>
            <a:r>
              <a:rPr lang="en-GB" sz="1600" dirty="0" smtClean="0"/>
              <a:t>https://</a:t>
            </a:r>
            <a:r>
              <a:rPr lang="en-GB" sz="1600" dirty="0" err="1" smtClean="0"/>
              <a:t>twiki.cern.ch/twiki/bin/view/CMSPublic/PhysicsResultsSUS</a:t>
            </a:r>
            <a:endParaRPr lang="en-GB" sz="1600" dirty="0"/>
          </a:p>
        </p:txBody>
      </p:sp>
      <p:sp>
        <p:nvSpPr>
          <p:cNvPr id="10" name="Titre 1"/>
          <p:cNvSpPr>
            <a:spLocks noGrp="1"/>
          </p:cNvSpPr>
          <p:nvPr>
            <p:ph type="title"/>
          </p:nvPr>
        </p:nvSpPr>
        <p:spPr>
          <a:xfrm>
            <a:off x="914400" y="-142875"/>
            <a:ext cx="7239000" cy="904875"/>
          </a:xfrm>
        </p:spPr>
        <p:txBody>
          <a:bodyPr/>
          <a:lstStyle/>
          <a:p>
            <a:r>
              <a:rPr lang="en-GB" dirty="0" smtClean="0"/>
              <a:t>Summary of SUSY Searches</a:t>
            </a:r>
            <a:endParaRPr lang="en-GB"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142875"/>
            <a:ext cx="8077200" cy="904875"/>
          </a:xfrm>
        </p:spPr>
        <p:txBody>
          <a:bodyPr/>
          <a:lstStyle/>
          <a:p>
            <a:r>
              <a:rPr lang="en-GB" dirty="0" smtClean="0"/>
              <a:t> Summary of SUSY Searches</a:t>
            </a:r>
            <a:endParaRPr lang="en-GB" dirty="0"/>
          </a:p>
        </p:txBody>
      </p:sp>
      <p:sp>
        <p:nvSpPr>
          <p:cNvPr id="5" name="ZoneTexte 4"/>
          <p:cNvSpPr txBox="1"/>
          <p:nvPr/>
        </p:nvSpPr>
        <p:spPr>
          <a:xfrm>
            <a:off x="6781800" y="838200"/>
            <a:ext cx="1779028" cy="400110"/>
          </a:xfrm>
          <a:prstGeom prst="rect">
            <a:avLst/>
          </a:prstGeom>
          <a:solidFill>
            <a:srgbClr val="FFFF00"/>
          </a:solidFill>
        </p:spPr>
        <p:txBody>
          <a:bodyPr wrap="none" rtlCol="0">
            <a:spAutoFit/>
          </a:bodyPr>
          <a:lstStyle/>
          <a:p>
            <a:r>
              <a:rPr lang="en-GB" dirty="0" smtClean="0"/>
              <a:t>ATLAS Results</a:t>
            </a:r>
            <a:endParaRPr lang="en-GB" dirty="0"/>
          </a:p>
        </p:txBody>
      </p:sp>
      <p:pic>
        <p:nvPicPr>
          <p:cNvPr id="8" name="Image 7" descr="Screen Shot 2014-07-19 at 11.23.10 AM.png"/>
          <p:cNvPicPr>
            <a:picLocks noChangeAspect="1"/>
          </p:cNvPicPr>
          <p:nvPr/>
        </p:nvPicPr>
        <p:blipFill>
          <a:blip r:embed="rId2"/>
          <a:stretch>
            <a:fillRect/>
          </a:stretch>
        </p:blipFill>
        <p:spPr>
          <a:xfrm>
            <a:off x="152400" y="1251133"/>
            <a:ext cx="7772400" cy="5454467"/>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90600" y="2590800"/>
            <a:ext cx="7239000" cy="904875"/>
          </a:xfrm>
        </p:spPr>
        <p:txBody>
          <a:bodyPr/>
          <a:lstStyle/>
          <a:p>
            <a:r>
              <a:rPr lang="en-GB" dirty="0" smtClean="0"/>
              <a:t>Searches for Exotica</a:t>
            </a:r>
            <a:endParaRPr lang="en-GB" dirty="0"/>
          </a:p>
        </p:txBody>
      </p:sp>
      <p:sp>
        <p:nvSpPr>
          <p:cNvPr id="4" name="ZoneTexte 3"/>
          <p:cNvSpPr txBox="1"/>
          <p:nvPr/>
        </p:nvSpPr>
        <p:spPr>
          <a:xfrm>
            <a:off x="4876800" y="5486400"/>
            <a:ext cx="3354229" cy="707886"/>
          </a:xfrm>
          <a:prstGeom prst="rect">
            <a:avLst/>
          </a:prstGeom>
          <a:solidFill>
            <a:srgbClr val="FFFF00"/>
          </a:solidFill>
        </p:spPr>
        <p:txBody>
          <a:bodyPr wrap="none" rtlCol="0">
            <a:spAutoFit/>
          </a:bodyPr>
          <a:lstStyle/>
          <a:p>
            <a:r>
              <a:rPr lang="en-GB" dirty="0" smtClean="0">
                <a:solidFill>
                  <a:srgbClr val="0000FF"/>
                </a:solidFill>
              </a:rPr>
              <a:t>&gt;100 papers/ experiment!</a:t>
            </a:r>
          </a:p>
          <a:p>
            <a:r>
              <a:rPr lang="en-GB" dirty="0" smtClean="0">
                <a:solidFill>
                  <a:srgbClr val="0000FF"/>
                </a:solidFill>
              </a:rPr>
              <a:t>Only a few examples here…</a:t>
            </a:r>
            <a:endParaRPr lang="en-GB" dirty="0">
              <a:solidFill>
                <a:srgbClr val="0000FF"/>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en-GB" dirty="0" smtClean="0">
                <a:effectLst/>
              </a:rPr>
              <a:t>Beyond the SM Signatures </a:t>
            </a:r>
            <a:endParaRPr lang="en-GB" dirty="0">
              <a:effectLst/>
            </a:endParaRPr>
          </a:p>
        </p:txBody>
      </p:sp>
      <p:pic>
        <p:nvPicPr>
          <p:cNvPr id="9" name="Image 8" descr="Screen shot 2012-09-16 at 1.48.06 PM.png"/>
          <p:cNvPicPr>
            <a:picLocks noChangeAspect="1"/>
          </p:cNvPicPr>
          <p:nvPr/>
        </p:nvPicPr>
        <p:blipFill>
          <a:blip r:embed="rId2"/>
          <a:stretch>
            <a:fillRect/>
          </a:stretch>
        </p:blipFill>
        <p:spPr>
          <a:xfrm>
            <a:off x="457200" y="914400"/>
            <a:ext cx="8022426" cy="5715000"/>
          </a:xfrm>
          <a:prstGeom prst="rect">
            <a:avLst/>
          </a:prstGeom>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152400"/>
            <a:ext cx="7239000" cy="904875"/>
          </a:xfrm>
        </p:spPr>
        <p:txBody>
          <a:bodyPr/>
          <a:lstStyle/>
          <a:p>
            <a:r>
              <a:rPr lang="en-GB" dirty="0" smtClean="0"/>
              <a:t>New Gauge Bosons: Z’, W’</a:t>
            </a:r>
            <a:endParaRPr lang="en-GB" dirty="0"/>
          </a:p>
        </p:txBody>
      </p:sp>
      <p:pic>
        <p:nvPicPr>
          <p:cNvPr id="5" name="Image 4" descr="Screen Shot 2014-03-29 at 6.10.06 AM.png"/>
          <p:cNvPicPr>
            <a:picLocks noChangeAspect="1"/>
          </p:cNvPicPr>
          <p:nvPr/>
        </p:nvPicPr>
        <p:blipFill>
          <a:blip r:embed="rId2"/>
          <a:stretch>
            <a:fillRect/>
          </a:stretch>
        </p:blipFill>
        <p:spPr>
          <a:xfrm>
            <a:off x="152400" y="838200"/>
            <a:ext cx="4642759" cy="2904965"/>
          </a:xfrm>
          <a:prstGeom prst="rect">
            <a:avLst/>
          </a:prstGeom>
        </p:spPr>
      </p:pic>
      <p:pic>
        <p:nvPicPr>
          <p:cNvPr id="7" name="Image 6" descr="Screen Shot 2014-03-31 at 3.21.59 PM.png"/>
          <p:cNvPicPr>
            <a:picLocks noChangeAspect="1"/>
          </p:cNvPicPr>
          <p:nvPr/>
        </p:nvPicPr>
        <p:blipFill>
          <a:blip r:embed="rId3"/>
          <a:stretch>
            <a:fillRect/>
          </a:stretch>
        </p:blipFill>
        <p:spPr>
          <a:xfrm>
            <a:off x="5029200" y="1295400"/>
            <a:ext cx="3931701" cy="3717730"/>
          </a:xfrm>
          <a:prstGeom prst="rect">
            <a:avLst/>
          </a:prstGeom>
        </p:spPr>
      </p:pic>
      <p:pic>
        <p:nvPicPr>
          <p:cNvPr id="8" name="Espace réservé du contenu 5" descr="Screen Shot 2014-11-15 at 12.12.18 PM.png"/>
          <p:cNvPicPr>
            <a:picLocks noGrp="1" noChangeAspect="1"/>
          </p:cNvPicPr>
          <p:nvPr>
            <p:ph idx="1"/>
          </p:nvPr>
        </p:nvPicPr>
        <p:blipFill>
          <a:blip r:embed="rId4"/>
          <a:stretch>
            <a:fillRect/>
          </a:stretch>
        </p:blipFill>
        <p:spPr>
          <a:xfrm>
            <a:off x="125921" y="3733800"/>
            <a:ext cx="4674679" cy="2971800"/>
          </a:xfrm>
        </p:spPr>
      </p:pic>
      <p:sp>
        <p:nvSpPr>
          <p:cNvPr id="10" name="ZoneTexte 9"/>
          <p:cNvSpPr txBox="1"/>
          <p:nvPr/>
        </p:nvSpPr>
        <p:spPr>
          <a:xfrm>
            <a:off x="4953000" y="5695890"/>
            <a:ext cx="4085473" cy="400110"/>
          </a:xfrm>
          <a:prstGeom prst="rect">
            <a:avLst/>
          </a:prstGeom>
          <a:solidFill>
            <a:srgbClr val="FFFF00"/>
          </a:solidFill>
        </p:spPr>
        <p:txBody>
          <a:bodyPr wrap="none" rtlCol="0">
            <a:spAutoFit/>
          </a:bodyPr>
          <a:lstStyle/>
          <a:p>
            <a:r>
              <a:rPr lang="en-GB" dirty="0" smtClean="0">
                <a:solidFill>
                  <a:srgbClr val="0000FF"/>
                </a:solidFill>
              </a:rPr>
              <a:t>W,’ Z’ Limits are now around 3 </a:t>
            </a:r>
            <a:r>
              <a:rPr lang="en-GB" dirty="0" err="1" smtClean="0">
                <a:solidFill>
                  <a:srgbClr val="0000FF"/>
                </a:solidFill>
              </a:rPr>
              <a:t>TeV</a:t>
            </a:r>
            <a:r>
              <a:rPr lang="en-GB" dirty="0" smtClean="0">
                <a:solidFill>
                  <a:srgbClr val="0000FF"/>
                </a:solidFill>
              </a:rPr>
              <a:t> </a:t>
            </a:r>
            <a:endParaRPr lang="en-GB" dirty="0">
              <a:solidFill>
                <a:srgbClr val="0000FF"/>
              </a:solidFill>
            </a:endParaRPr>
          </a:p>
        </p:txBody>
      </p:sp>
      <p:sp>
        <p:nvSpPr>
          <p:cNvPr id="11" name="ZoneTexte 10"/>
          <p:cNvSpPr txBox="1"/>
          <p:nvPr/>
        </p:nvSpPr>
        <p:spPr>
          <a:xfrm>
            <a:off x="1066800" y="1600200"/>
            <a:ext cx="389850" cy="400110"/>
          </a:xfrm>
          <a:prstGeom prst="rect">
            <a:avLst/>
          </a:prstGeom>
          <a:solidFill>
            <a:srgbClr val="FFFF00"/>
          </a:solidFill>
        </p:spPr>
        <p:txBody>
          <a:bodyPr wrap="none" rtlCol="0">
            <a:spAutoFit/>
          </a:bodyPr>
          <a:lstStyle/>
          <a:p>
            <a:r>
              <a:rPr lang="en-GB" dirty="0" smtClean="0"/>
              <a:t>Z’</a:t>
            </a:r>
            <a:endParaRPr lang="en-GB" dirty="0"/>
          </a:p>
        </p:txBody>
      </p:sp>
      <p:sp>
        <p:nvSpPr>
          <p:cNvPr id="12" name="ZoneTexte 11"/>
          <p:cNvSpPr txBox="1"/>
          <p:nvPr/>
        </p:nvSpPr>
        <p:spPr>
          <a:xfrm>
            <a:off x="8305800" y="1885890"/>
            <a:ext cx="479618" cy="400110"/>
          </a:xfrm>
          <a:prstGeom prst="rect">
            <a:avLst/>
          </a:prstGeom>
          <a:solidFill>
            <a:srgbClr val="FFFF00"/>
          </a:solidFill>
        </p:spPr>
        <p:txBody>
          <a:bodyPr wrap="none" rtlCol="0">
            <a:spAutoFit/>
          </a:bodyPr>
          <a:lstStyle/>
          <a:p>
            <a:r>
              <a:rPr lang="en-GB" dirty="0" smtClean="0"/>
              <a:t>W’</a:t>
            </a:r>
            <a:endParaRPr lang="en-GB"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Espace réservé du contenu 4" descr="Screen shot 2012-09-14 at 9.12.18 PM.png"/>
          <p:cNvPicPr>
            <a:picLocks noGrp="1" noChangeAspect="1"/>
          </p:cNvPicPr>
          <p:nvPr>
            <p:ph idx="1"/>
          </p:nvPr>
        </p:nvPicPr>
        <p:blipFill>
          <a:blip r:embed="rId2"/>
          <a:stretch>
            <a:fillRect/>
          </a:stretch>
        </p:blipFill>
        <p:spPr>
          <a:xfrm>
            <a:off x="0" y="971077"/>
            <a:ext cx="8686800" cy="5706228"/>
          </a:xfrm>
        </p:spPr>
      </p:pic>
      <p:sp>
        <p:nvSpPr>
          <p:cNvPr id="4" name="Titre 3"/>
          <p:cNvSpPr>
            <a:spLocks noGrp="1"/>
          </p:cNvSpPr>
          <p:nvPr>
            <p:ph type="title"/>
          </p:nvPr>
        </p:nvSpPr>
        <p:spPr>
          <a:xfrm>
            <a:off x="914400" y="-76200"/>
            <a:ext cx="7772400" cy="914400"/>
          </a:xfrm>
        </p:spPr>
        <p:txBody>
          <a:bodyPr/>
          <a:lstStyle/>
          <a:p>
            <a:r>
              <a:rPr lang="en-GB" dirty="0" smtClean="0">
                <a:effectLst/>
              </a:rPr>
              <a:t>Di-jet Searches</a:t>
            </a:r>
            <a:endParaRPr lang="en-GB" dirty="0">
              <a:effectLst/>
            </a:endParaRPr>
          </a:p>
        </p:txBody>
      </p:sp>
      <p:pic>
        <p:nvPicPr>
          <p:cNvPr id="6" name="Image 5" descr="Screen Shot 2014-03-29 at 1.52.27 AM.png"/>
          <p:cNvPicPr>
            <a:picLocks noChangeAspect="1"/>
          </p:cNvPicPr>
          <p:nvPr/>
        </p:nvPicPr>
        <p:blipFill>
          <a:blip r:embed="rId3"/>
          <a:stretch>
            <a:fillRect/>
          </a:stretch>
        </p:blipFill>
        <p:spPr>
          <a:xfrm>
            <a:off x="4953000" y="1219200"/>
            <a:ext cx="3624492" cy="3486339"/>
          </a:xfrm>
          <a:prstGeom prst="rect">
            <a:avLst/>
          </a:prstGeom>
        </p:spPr>
      </p:pic>
      <p:sp>
        <p:nvSpPr>
          <p:cNvPr id="8" name="ZoneTexte 7"/>
          <p:cNvSpPr txBox="1"/>
          <p:nvPr/>
        </p:nvSpPr>
        <p:spPr>
          <a:xfrm>
            <a:off x="228600" y="5924490"/>
            <a:ext cx="2036285" cy="646331"/>
          </a:xfrm>
          <a:prstGeom prst="rect">
            <a:avLst/>
          </a:prstGeom>
          <a:noFill/>
        </p:spPr>
        <p:txBody>
          <a:bodyPr wrap="none" rtlCol="0">
            <a:spAutoFit/>
          </a:bodyPr>
          <a:lstStyle/>
          <a:p>
            <a:r>
              <a:rPr lang="fr-FR" sz="1800" dirty="0" smtClean="0"/>
              <a:t>CMS-EXO-12-059 </a:t>
            </a:r>
          </a:p>
          <a:p>
            <a:r>
              <a:rPr lang="fr-FR" sz="1800" dirty="0" smtClean="0"/>
              <a:t>arXiv:1407.1376</a:t>
            </a:r>
            <a:r>
              <a:rPr lang="fr-FR" sz="1800" b="1" dirty="0" smtClean="0"/>
              <a:t>  	</a:t>
            </a:r>
          </a:p>
          <a:p>
            <a:endParaRPr lang="en-GB" dirty="0"/>
          </a:p>
        </p:txBody>
      </p:sp>
      <p:pic>
        <p:nvPicPr>
          <p:cNvPr id="9" name="Image 8" descr="Screen Shot 2014-03-29 at 6.14.07 AM.png"/>
          <p:cNvPicPr>
            <a:picLocks noChangeAspect="1"/>
          </p:cNvPicPr>
          <p:nvPr/>
        </p:nvPicPr>
        <p:blipFill>
          <a:blip r:embed="rId4"/>
          <a:stretch>
            <a:fillRect/>
          </a:stretch>
        </p:blipFill>
        <p:spPr>
          <a:xfrm>
            <a:off x="4724400" y="990600"/>
            <a:ext cx="3861423" cy="3683409"/>
          </a:xfrm>
          <a:prstGeom prst="rect">
            <a:avLst/>
          </a:prstGeom>
        </p:spPr>
      </p:pic>
      <p:pic>
        <p:nvPicPr>
          <p:cNvPr id="10" name="Image 9" descr="Screen Shot 2014-11-15 at 12.15.16 PM.png"/>
          <p:cNvPicPr>
            <a:picLocks noChangeAspect="1"/>
          </p:cNvPicPr>
          <p:nvPr/>
        </p:nvPicPr>
        <p:blipFill>
          <a:blip r:embed="rId5"/>
          <a:stretch>
            <a:fillRect/>
          </a:stretch>
        </p:blipFill>
        <p:spPr>
          <a:xfrm>
            <a:off x="524492" y="990600"/>
            <a:ext cx="3581947" cy="3733800"/>
          </a:xfrm>
          <a:prstGeom prst="rect">
            <a:avLst/>
          </a:prstGeom>
        </p:spPr>
      </p:pic>
      <p:pic>
        <p:nvPicPr>
          <p:cNvPr id="11" name="Image 10" descr="Screen Shot 2014-11-15 at 12.15.53 PM.png"/>
          <p:cNvPicPr>
            <a:picLocks noChangeAspect="1"/>
          </p:cNvPicPr>
          <p:nvPr/>
        </p:nvPicPr>
        <p:blipFill>
          <a:blip r:embed="rId6"/>
          <a:stretch>
            <a:fillRect/>
          </a:stretch>
        </p:blipFill>
        <p:spPr>
          <a:xfrm>
            <a:off x="6582833" y="5257800"/>
            <a:ext cx="2637366" cy="1600200"/>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txBox="1">
            <a:spLocks/>
          </p:cNvSpPr>
          <p:nvPr/>
        </p:nvSpPr>
        <p:spPr bwMode="auto">
          <a:xfrm>
            <a:off x="0" y="-142875"/>
            <a:ext cx="9144000" cy="904875"/>
          </a:xfrm>
          <a:prstGeom prst="rect">
            <a:avLst/>
          </a:prstGeom>
          <a:noFill/>
          <a:ln w="9525">
            <a:noFill/>
            <a:miter lim="800000"/>
            <a:headEnd/>
            <a:tailEnd/>
          </a:ln>
        </p:spPr>
        <p:txBody>
          <a:bodyPr vert="horz" wrap="square" lIns="92075" tIns="137160"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0" cap="none" spc="0" normalizeH="0" baseline="0" noProof="0" dirty="0" smtClean="0">
                <a:ln>
                  <a:noFill/>
                </a:ln>
                <a:solidFill>
                  <a:srgbClr val="0000FF"/>
                </a:solidFill>
                <a:effectLst/>
                <a:uLnTx/>
                <a:uFillTx/>
                <a:latin typeface="Arial"/>
                <a:ea typeface="ＭＳ Ｐゴシック" charset="-128"/>
                <a:cs typeface="ＭＳ Ｐゴシック" charset="-128"/>
              </a:rPr>
              <a:t>Exotic</a:t>
            </a:r>
            <a:r>
              <a:rPr lang="en-GB" sz="3600" b="1" kern="0" baseline="0" dirty="0" smtClean="0">
                <a:solidFill>
                  <a:srgbClr val="0000FF"/>
                </a:solidFill>
                <a:latin typeface="Arial"/>
                <a:ea typeface="ＭＳ Ｐゴシック" charset="-128"/>
                <a:cs typeface="ＭＳ Ｐゴシック" charset="-128"/>
              </a:rPr>
              <a:t>a</a:t>
            </a:r>
            <a:r>
              <a:rPr lang="en-GB" sz="3600" b="1" kern="0" dirty="0" smtClean="0">
                <a:solidFill>
                  <a:srgbClr val="0000FF"/>
                </a:solidFill>
                <a:latin typeface="Arial"/>
                <a:ea typeface="ＭＳ Ｐゴシック" charset="-128"/>
                <a:cs typeface="ＭＳ Ｐゴシック" charset="-128"/>
              </a:rPr>
              <a:t> Searches: Top/Bottom Partners </a:t>
            </a:r>
            <a:endParaRPr kumimoji="0" lang="en-GB" sz="3600" b="1" i="0" u="none" strike="noStrike" kern="0" cap="none" spc="0" normalizeH="0" baseline="0" noProof="0" dirty="0">
              <a:ln>
                <a:noFill/>
              </a:ln>
              <a:solidFill>
                <a:srgbClr val="0000FF"/>
              </a:solidFill>
              <a:effectLst/>
              <a:uLnTx/>
              <a:uFillTx/>
              <a:latin typeface="Georgia"/>
              <a:ea typeface="ＭＳ Ｐゴシック" charset="-128"/>
              <a:cs typeface="ＭＳ Ｐゴシック" charset="-128"/>
            </a:endParaRPr>
          </a:p>
        </p:txBody>
      </p:sp>
      <p:pic>
        <p:nvPicPr>
          <p:cNvPr id="3" name="Image 2" descr="Screen Shot 2014-12-13 at 3.56.56 PM.png"/>
          <p:cNvPicPr>
            <a:picLocks noChangeAspect="1"/>
          </p:cNvPicPr>
          <p:nvPr/>
        </p:nvPicPr>
        <p:blipFill>
          <a:blip r:embed="rId2"/>
          <a:stretch>
            <a:fillRect/>
          </a:stretch>
        </p:blipFill>
        <p:spPr>
          <a:xfrm>
            <a:off x="457200" y="914400"/>
            <a:ext cx="3273590" cy="3124200"/>
          </a:xfrm>
          <a:prstGeom prst="rect">
            <a:avLst/>
          </a:prstGeom>
        </p:spPr>
      </p:pic>
      <p:pic>
        <p:nvPicPr>
          <p:cNvPr id="4" name="Image 3" descr="Screen Shot 2014-12-13 at 3.57.04 PM.png"/>
          <p:cNvPicPr>
            <a:picLocks noChangeAspect="1"/>
          </p:cNvPicPr>
          <p:nvPr/>
        </p:nvPicPr>
        <p:blipFill>
          <a:blip r:embed="rId3"/>
          <a:stretch>
            <a:fillRect/>
          </a:stretch>
        </p:blipFill>
        <p:spPr>
          <a:xfrm>
            <a:off x="457200" y="4065904"/>
            <a:ext cx="3809999" cy="2792096"/>
          </a:xfrm>
          <a:prstGeom prst="rect">
            <a:avLst/>
          </a:prstGeom>
        </p:spPr>
      </p:pic>
      <p:pic>
        <p:nvPicPr>
          <p:cNvPr id="6" name="Espace réservé du contenu 3" descr="Screen Shot 2014-12-10 at 4.24.30 PM.png"/>
          <p:cNvPicPr>
            <a:picLocks noChangeAspect="1"/>
          </p:cNvPicPr>
          <p:nvPr/>
        </p:nvPicPr>
        <p:blipFill>
          <a:blip r:embed="rId4"/>
          <a:stretch>
            <a:fillRect/>
          </a:stretch>
        </p:blipFill>
        <p:spPr bwMode="auto">
          <a:xfrm>
            <a:off x="4572000" y="1129982"/>
            <a:ext cx="3778565" cy="2984818"/>
          </a:xfrm>
          <a:prstGeom prst="rect">
            <a:avLst/>
          </a:prstGeom>
          <a:noFill/>
          <a:ln w="9525">
            <a:noFill/>
            <a:miter lim="800000"/>
            <a:headEnd/>
            <a:tailEnd/>
          </a:ln>
        </p:spPr>
      </p:pic>
      <p:sp>
        <p:nvSpPr>
          <p:cNvPr id="7" name="ZoneTexte 6"/>
          <p:cNvSpPr txBox="1"/>
          <p:nvPr/>
        </p:nvSpPr>
        <p:spPr>
          <a:xfrm>
            <a:off x="3657600" y="762000"/>
            <a:ext cx="5361113" cy="400110"/>
          </a:xfrm>
          <a:prstGeom prst="rect">
            <a:avLst/>
          </a:prstGeom>
          <a:solidFill>
            <a:srgbClr val="FFFF00"/>
          </a:solidFill>
        </p:spPr>
        <p:txBody>
          <a:bodyPr wrap="none" rtlCol="0">
            <a:spAutoFit/>
          </a:bodyPr>
          <a:lstStyle/>
          <a:p>
            <a:r>
              <a:rPr lang="en-GB" dirty="0" err="1" smtClean="0">
                <a:solidFill>
                  <a:srgbClr val="0000FF"/>
                </a:solidFill>
              </a:rPr>
              <a:t>VLQs</a:t>
            </a:r>
            <a:r>
              <a:rPr lang="en-GB" dirty="0" smtClean="0">
                <a:solidFill>
                  <a:srgbClr val="0000FF"/>
                </a:solidFill>
              </a:rPr>
              <a:t>: Relevant </a:t>
            </a:r>
            <a:r>
              <a:rPr lang="en-GB" dirty="0" err="1" smtClean="0">
                <a:solidFill>
                  <a:srgbClr val="0000FF"/>
                </a:solidFill>
              </a:rPr>
              <a:t>eg</a:t>
            </a:r>
            <a:r>
              <a:rPr lang="en-GB" dirty="0" smtClean="0">
                <a:solidFill>
                  <a:srgbClr val="0000FF"/>
                </a:solidFill>
              </a:rPr>
              <a:t> in</a:t>
            </a:r>
            <a:r>
              <a:rPr lang="en-GB" dirty="0" smtClean="0">
                <a:solidFill>
                  <a:srgbClr val="0000FF"/>
                </a:solidFill>
              </a:rPr>
              <a:t> composite Higgs </a:t>
            </a:r>
            <a:r>
              <a:rPr lang="en-GB" dirty="0" smtClean="0">
                <a:solidFill>
                  <a:srgbClr val="0000FF"/>
                </a:solidFill>
              </a:rPr>
              <a:t>models</a:t>
            </a:r>
            <a:endParaRPr lang="en-GB" dirty="0">
              <a:solidFill>
                <a:srgbClr val="0000FF"/>
              </a:solidFill>
            </a:endParaRPr>
          </a:p>
        </p:txBody>
      </p:sp>
      <p:pic>
        <p:nvPicPr>
          <p:cNvPr id="8" name="Image 7" descr="Screen Shot 2014-12-13 at 3.57.25 PM.png"/>
          <p:cNvPicPr>
            <a:picLocks noChangeAspect="1"/>
          </p:cNvPicPr>
          <p:nvPr/>
        </p:nvPicPr>
        <p:blipFill>
          <a:blip r:embed="rId5"/>
          <a:stretch>
            <a:fillRect/>
          </a:stretch>
        </p:blipFill>
        <p:spPr>
          <a:xfrm>
            <a:off x="5105400" y="3978852"/>
            <a:ext cx="2971800" cy="2802948"/>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9749A-2C7F-1B41-870B-5AED54A60183}" type="slidenum">
              <a:rPr lang="en-US"/>
              <a:pPr/>
              <a:t>87</a:t>
            </a:fld>
            <a:endParaRPr lang="en-US"/>
          </a:p>
        </p:txBody>
      </p:sp>
      <p:pic>
        <p:nvPicPr>
          <p:cNvPr id="13317" name="Picture 22"/>
          <p:cNvPicPr>
            <a:picLocks noChangeAspect="1"/>
          </p:cNvPicPr>
          <p:nvPr/>
        </p:nvPicPr>
        <p:blipFill>
          <a:blip r:embed="rId3"/>
          <a:srcRect/>
          <a:stretch>
            <a:fillRect/>
          </a:stretch>
        </p:blipFill>
        <p:spPr bwMode="auto">
          <a:xfrm>
            <a:off x="-209550" y="0"/>
            <a:ext cx="9463088" cy="6858000"/>
          </a:xfrm>
          <a:prstGeom prst="rect">
            <a:avLst/>
          </a:prstGeom>
          <a:noFill/>
          <a:ln w="9525">
            <a:noFill/>
            <a:miter lim="800000"/>
            <a:headEnd/>
            <a:tailEnd/>
          </a:ln>
        </p:spPr>
      </p:pic>
      <p:pic>
        <p:nvPicPr>
          <p:cNvPr id="13318" name="Picture 3"/>
          <p:cNvPicPr>
            <a:picLocks noChangeAspect="1" noChangeArrowheads="1"/>
          </p:cNvPicPr>
          <p:nvPr/>
        </p:nvPicPr>
        <p:blipFill>
          <a:blip r:embed="rId4"/>
          <a:srcRect/>
          <a:stretch>
            <a:fillRect/>
          </a:stretch>
        </p:blipFill>
        <p:spPr bwMode="auto">
          <a:xfrm>
            <a:off x="5867400" y="4970463"/>
            <a:ext cx="3276600" cy="1887537"/>
          </a:xfrm>
          <a:prstGeom prst="rect">
            <a:avLst/>
          </a:prstGeom>
          <a:noFill/>
          <a:ln w="9525">
            <a:noFill/>
            <a:miter lim="800000"/>
            <a:headEnd/>
            <a:tailEnd/>
          </a:ln>
        </p:spPr>
      </p:pic>
      <p:pic>
        <p:nvPicPr>
          <p:cNvPr id="13319" name="Picture 10" descr="zwicky.jpg"/>
          <p:cNvPicPr>
            <a:picLocks noChangeAspect="1"/>
          </p:cNvPicPr>
          <p:nvPr/>
        </p:nvPicPr>
        <p:blipFill>
          <a:blip r:embed="rId5"/>
          <a:srcRect/>
          <a:stretch>
            <a:fillRect/>
          </a:stretch>
        </p:blipFill>
        <p:spPr bwMode="auto">
          <a:xfrm>
            <a:off x="0" y="5029200"/>
            <a:ext cx="2500548" cy="1828800"/>
          </a:xfrm>
          <a:prstGeom prst="rect">
            <a:avLst/>
          </a:prstGeom>
          <a:noFill/>
          <a:ln w="9525">
            <a:noFill/>
            <a:miter lim="800000"/>
            <a:headEnd/>
            <a:tailEnd/>
          </a:ln>
        </p:spPr>
      </p:pic>
      <p:sp>
        <p:nvSpPr>
          <p:cNvPr id="13320" name="Text Box 11"/>
          <p:cNvSpPr txBox="1">
            <a:spLocks noChangeArrowheads="1"/>
          </p:cNvSpPr>
          <p:nvPr/>
        </p:nvSpPr>
        <p:spPr bwMode="auto">
          <a:xfrm>
            <a:off x="990600" y="6507162"/>
            <a:ext cx="1595438" cy="274638"/>
          </a:xfrm>
          <a:prstGeom prst="rect">
            <a:avLst/>
          </a:prstGeom>
          <a:solidFill>
            <a:schemeClr val="accent1"/>
          </a:solidFill>
          <a:ln w="9525">
            <a:noFill/>
            <a:miter lim="800000"/>
            <a:headEnd/>
            <a:tailEnd/>
          </a:ln>
        </p:spPr>
        <p:txBody>
          <a:bodyPr wrap="none">
            <a:prstTxWarp prst="textNoShape">
              <a:avLst/>
            </a:prstTxWarp>
            <a:spAutoFit/>
          </a:bodyPr>
          <a:lstStyle/>
          <a:p>
            <a:r>
              <a:rPr lang="en-US" sz="1200"/>
              <a:t>F. Zwicky 1898-1974</a:t>
            </a:r>
          </a:p>
        </p:txBody>
      </p:sp>
      <p:sp>
        <p:nvSpPr>
          <p:cNvPr id="9" name="Rectangle 5"/>
          <p:cNvSpPr>
            <a:spLocks noChangeArrowheads="1"/>
          </p:cNvSpPr>
          <p:nvPr/>
        </p:nvSpPr>
        <p:spPr bwMode="auto">
          <a:xfrm>
            <a:off x="457200" y="457200"/>
            <a:ext cx="8458200" cy="762000"/>
          </a:xfrm>
          <a:prstGeom prst="rect">
            <a:avLst/>
          </a:prstGeom>
          <a:solidFill>
            <a:schemeClr val="accent3">
              <a:lumMod val="60000"/>
              <a:lumOff val="40000"/>
            </a:schemeClr>
          </a:solidFill>
          <a:ln w="9525">
            <a:noFill/>
            <a:miter lim="800000"/>
            <a:headEnd/>
            <a:tailEnd/>
          </a:ln>
          <a:effectLst/>
        </p:spPr>
        <p:txBody>
          <a:bodyPr wrap="none" anchor="ctr">
            <a:prstTxWarp prst="textNoShape">
              <a:avLst/>
            </a:prstTxWarp>
          </a:bodyPr>
          <a:lstStyle/>
          <a:p>
            <a:pPr algn="ctr"/>
            <a:r>
              <a:rPr lang="en-US" sz="3200" b="1" dirty="0"/>
              <a:t>Dark </a:t>
            </a:r>
            <a:r>
              <a:rPr lang="en-US" sz="3200" b="1" dirty="0" smtClean="0"/>
              <a:t>Matter: The Next Challenge !?!</a:t>
            </a:r>
            <a:endParaRPr lang="en-US" sz="3200" b="1" dirty="0"/>
          </a:p>
        </p:txBody>
      </p:sp>
      <p:sp>
        <p:nvSpPr>
          <p:cNvPr id="13322" name="Text Box 3"/>
          <p:cNvSpPr txBox="1">
            <a:spLocks noChangeArrowheads="1"/>
          </p:cNvSpPr>
          <p:nvPr/>
        </p:nvSpPr>
        <p:spPr bwMode="auto">
          <a:xfrm>
            <a:off x="457200" y="1298574"/>
            <a:ext cx="3048000" cy="1673225"/>
          </a:xfrm>
          <a:prstGeom prst="rect">
            <a:avLst/>
          </a:prstGeom>
          <a:solidFill>
            <a:schemeClr val="accent1"/>
          </a:solidFill>
          <a:ln w="9525">
            <a:solidFill>
              <a:schemeClr val="tx1"/>
            </a:solidFill>
            <a:miter lim="800000"/>
            <a:headEnd/>
            <a:tailEnd/>
          </a:ln>
        </p:spPr>
        <p:txBody>
          <a:bodyPr wrap="square">
            <a:prstTxWarp prst="textNoShape">
              <a:avLst/>
            </a:prstTxWarp>
            <a:spAutoFit/>
          </a:bodyPr>
          <a:lstStyle/>
          <a:p>
            <a:r>
              <a:rPr lang="en-US" b="1" dirty="0">
                <a:ea typeface="ＭＳ Ｐゴシック" charset="-128"/>
                <a:cs typeface="ＭＳ Ｐゴシック" charset="-128"/>
              </a:rPr>
              <a:t>Astronomers found that most of the matter in the Universe must be invisible Dark Matter </a:t>
            </a:r>
          </a:p>
        </p:txBody>
      </p:sp>
      <p:sp>
        <p:nvSpPr>
          <p:cNvPr id="13323" name="Text Box 4"/>
          <p:cNvSpPr txBox="1">
            <a:spLocks noChangeArrowheads="1"/>
          </p:cNvSpPr>
          <p:nvPr/>
        </p:nvSpPr>
        <p:spPr bwMode="auto">
          <a:xfrm>
            <a:off x="3657601" y="4357688"/>
            <a:ext cx="5486400" cy="519112"/>
          </a:xfrm>
          <a:prstGeom prst="rect">
            <a:avLst/>
          </a:prstGeom>
          <a:solidFill>
            <a:srgbClr val="FF0000"/>
          </a:solidFill>
          <a:ln w="9525">
            <a:noFill/>
            <a:miter lim="800000"/>
            <a:headEnd/>
            <a:tailEnd/>
          </a:ln>
        </p:spPr>
        <p:txBody>
          <a:bodyPr wrap="square">
            <a:prstTxWarp prst="textNoShape">
              <a:avLst/>
            </a:prstTxWarp>
            <a:spAutoFit/>
          </a:bodyPr>
          <a:lstStyle/>
          <a:p>
            <a:r>
              <a:rPr lang="en-US" sz="2800" b="1" dirty="0">
                <a:solidFill>
                  <a:schemeClr val="bg1"/>
                </a:solidFill>
                <a:ea typeface="ＭＳ Ｐゴシック" charset="-128"/>
                <a:cs typeface="ＭＳ Ｐゴシック" charset="-128"/>
              </a:rPr>
              <a:t>‘</a:t>
            </a:r>
            <a:r>
              <a:rPr lang="en-US" sz="2800" b="1" dirty="0" err="1">
                <a:solidFill>
                  <a:schemeClr val="bg1"/>
                </a:solidFill>
                <a:ea typeface="ＭＳ Ｐゴシック" charset="-128"/>
                <a:cs typeface="ＭＳ Ｐゴシック" charset="-128"/>
              </a:rPr>
              <a:t>Supersymmetric</a:t>
            </a:r>
            <a:r>
              <a:rPr lang="en-US" sz="2800" b="1" dirty="0">
                <a:solidFill>
                  <a:schemeClr val="bg1"/>
                </a:solidFill>
                <a:ea typeface="ＭＳ Ｐゴシック" charset="-128"/>
                <a:cs typeface="ＭＳ Ｐゴシック" charset="-128"/>
              </a:rPr>
              <a:t>’ particles ?</a:t>
            </a:r>
          </a:p>
        </p:txBody>
      </p:sp>
      <p:pic>
        <p:nvPicPr>
          <p:cNvPr id="13325" name="Picture 13" descr="rubin_001.jpg"/>
          <p:cNvPicPr>
            <a:picLocks noChangeAspect="1"/>
          </p:cNvPicPr>
          <p:nvPr/>
        </p:nvPicPr>
        <p:blipFill>
          <a:blip r:embed="rId6"/>
          <a:srcRect/>
          <a:stretch>
            <a:fillRect/>
          </a:stretch>
        </p:blipFill>
        <p:spPr bwMode="auto">
          <a:xfrm>
            <a:off x="2895600" y="5029200"/>
            <a:ext cx="2133600" cy="1600200"/>
          </a:xfrm>
          <a:prstGeom prst="rect">
            <a:avLst/>
          </a:prstGeom>
          <a:noFill/>
          <a:ln w="9525">
            <a:noFill/>
            <a:miter lim="800000"/>
            <a:headEnd/>
            <a:tailEnd/>
          </a:ln>
        </p:spPr>
      </p:pic>
      <p:sp>
        <p:nvSpPr>
          <p:cNvPr id="12" name="Text Box 11"/>
          <p:cNvSpPr txBox="1">
            <a:spLocks noChangeArrowheads="1"/>
          </p:cNvSpPr>
          <p:nvPr/>
        </p:nvSpPr>
        <p:spPr bwMode="auto">
          <a:xfrm>
            <a:off x="3581400" y="6324600"/>
            <a:ext cx="1458913" cy="276225"/>
          </a:xfrm>
          <a:prstGeom prst="rect">
            <a:avLst/>
          </a:prstGeom>
          <a:solidFill>
            <a:schemeClr val="accent1"/>
          </a:solidFill>
          <a:ln w="9525">
            <a:noFill/>
            <a:miter lim="800000"/>
            <a:headEnd/>
            <a:tailEnd/>
          </a:ln>
        </p:spPr>
        <p:txBody>
          <a:bodyPr wrap="none">
            <a:prstTxWarp prst="textNoShape">
              <a:avLst/>
            </a:prstTxWarp>
            <a:spAutoFit/>
          </a:bodyPr>
          <a:lstStyle/>
          <a:p>
            <a:r>
              <a:rPr lang="en-US" sz="1200" dirty="0"/>
              <a:t>Vera Rubin ~ 1970</a:t>
            </a:r>
          </a:p>
        </p:txBody>
      </p:sp>
      <p:pic>
        <p:nvPicPr>
          <p:cNvPr id="13" name="Image 12" descr="Screen Shot 2014-01-29 at 12.24.04 PM.png"/>
          <p:cNvPicPr>
            <a:picLocks noChangeAspect="1"/>
          </p:cNvPicPr>
          <p:nvPr/>
        </p:nvPicPr>
        <p:blipFill>
          <a:blip r:embed="rId7"/>
          <a:stretch>
            <a:fillRect/>
          </a:stretch>
        </p:blipFill>
        <p:spPr>
          <a:xfrm>
            <a:off x="5587045" y="1657725"/>
            <a:ext cx="3633155" cy="2152275"/>
          </a:xfrm>
          <a:prstGeom prst="rect">
            <a:avLst/>
          </a:prstGeom>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 y="-66675"/>
            <a:ext cx="8991600" cy="904875"/>
          </a:xfrm>
        </p:spPr>
        <p:txBody>
          <a:bodyPr/>
          <a:lstStyle/>
          <a:p>
            <a:r>
              <a:rPr lang="en-GB" dirty="0" smtClean="0"/>
              <a:t>The Generic Dark Matter Connection</a:t>
            </a:r>
            <a:endParaRPr lang="en-GB" dirty="0"/>
          </a:p>
        </p:txBody>
      </p:sp>
      <p:sp>
        <p:nvSpPr>
          <p:cNvPr id="5" name="ZoneTexte 4"/>
          <p:cNvSpPr txBox="1"/>
          <p:nvPr/>
        </p:nvSpPr>
        <p:spPr>
          <a:xfrm>
            <a:off x="533400" y="914400"/>
            <a:ext cx="7985279" cy="707886"/>
          </a:xfrm>
          <a:prstGeom prst="rect">
            <a:avLst/>
          </a:prstGeom>
          <a:solidFill>
            <a:schemeClr val="accent3"/>
          </a:solidFill>
        </p:spPr>
        <p:txBody>
          <a:bodyPr wrap="none" rtlCol="0">
            <a:spAutoFit/>
          </a:bodyPr>
          <a:lstStyle/>
          <a:p>
            <a:r>
              <a:rPr lang="en-GB" dirty="0" smtClean="0">
                <a:solidFill>
                  <a:srgbClr val="0000FF"/>
                </a:solidFill>
              </a:rPr>
              <a:t>Searches for mono-jets and mono-photons can be used to search for </a:t>
            </a:r>
          </a:p>
          <a:p>
            <a:r>
              <a:rPr lang="en-GB" dirty="0" smtClean="0">
                <a:solidFill>
                  <a:srgbClr val="FF0000"/>
                </a:solidFill>
              </a:rPr>
              <a:t>Dark Matter (DM)</a:t>
            </a:r>
          </a:p>
          <a:p>
            <a:endParaRPr lang="en-GB" dirty="0"/>
          </a:p>
        </p:txBody>
      </p:sp>
      <p:pic>
        <p:nvPicPr>
          <p:cNvPr id="6" name="Image 5" descr="Screen shot 2012-04-28 at 12.47.04 PM.png"/>
          <p:cNvPicPr>
            <a:picLocks noChangeAspect="1"/>
          </p:cNvPicPr>
          <p:nvPr/>
        </p:nvPicPr>
        <p:blipFill>
          <a:blip r:embed="rId2"/>
          <a:stretch>
            <a:fillRect/>
          </a:stretch>
        </p:blipFill>
        <p:spPr>
          <a:xfrm>
            <a:off x="152400" y="1676400"/>
            <a:ext cx="3146636" cy="3124200"/>
          </a:xfrm>
          <a:prstGeom prst="rect">
            <a:avLst/>
          </a:prstGeom>
        </p:spPr>
      </p:pic>
      <p:pic>
        <p:nvPicPr>
          <p:cNvPr id="7" name="Image 6" descr="Screen shot 2012-04-28 at 12.56.40 PM.png"/>
          <p:cNvPicPr>
            <a:picLocks noChangeAspect="1"/>
          </p:cNvPicPr>
          <p:nvPr/>
        </p:nvPicPr>
        <p:blipFill>
          <a:blip r:embed="rId3"/>
          <a:stretch>
            <a:fillRect/>
          </a:stretch>
        </p:blipFill>
        <p:spPr>
          <a:xfrm>
            <a:off x="3531454" y="1600200"/>
            <a:ext cx="2754192" cy="1663700"/>
          </a:xfrm>
          <a:prstGeom prst="rect">
            <a:avLst/>
          </a:prstGeom>
        </p:spPr>
      </p:pic>
      <p:pic>
        <p:nvPicPr>
          <p:cNvPr id="8" name="Image 7" descr="Screen shot 2012-04-28 at 12.56.46 PM.png"/>
          <p:cNvPicPr>
            <a:picLocks noChangeAspect="1"/>
          </p:cNvPicPr>
          <p:nvPr/>
        </p:nvPicPr>
        <p:blipFill>
          <a:blip r:embed="rId4"/>
          <a:stretch>
            <a:fillRect/>
          </a:stretch>
        </p:blipFill>
        <p:spPr>
          <a:xfrm>
            <a:off x="6248400" y="1600200"/>
            <a:ext cx="2730340" cy="1676400"/>
          </a:xfrm>
          <a:prstGeom prst="rect">
            <a:avLst/>
          </a:prstGeom>
        </p:spPr>
      </p:pic>
      <p:pic>
        <p:nvPicPr>
          <p:cNvPr id="9" name="Image 8" descr="Screen shot 2012-04-28 at 12.57.08 PM.png"/>
          <p:cNvPicPr>
            <a:picLocks noChangeAspect="1"/>
          </p:cNvPicPr>
          <p:nvPr/>
        </p:nvPicPr>
        <p:blipFill>
          <a:blip r:embed="rId5"/>
          <a:stretch>
            <a:fillRect/>
          </a:stretch>
        </p:blipFill>
        <p:spPr>
          <a:xfrm>
            <a:off x="4953000" y="3276600"/>
            <a:ext cx="2688860" cy="1665182"/>
          </a:xfrm>
          <a:prstGeom prst="rect">
            <a:avLst/>
          </a:prstGeom>
        </p:spPr>
      </p:pic>
      <p:pic>
        <p:nvPicPr>
          <p:cNvPr id="10" name="Image 9" descr="Screen shot 2012-04-28 at 8.12.09 PM.png"/>
          <p:cNvPicPr>
            <a:picLocks noChangeAspect="1"/>
          </p:cNvPicPr>
          <p:nvPr/>
        </p:nvPicPr>
        <p:blipFill>
          <a:blip r:embed="rId6"/>
          <a:stretch>
            <a:fillRect/>
          </a:stretch>
        </p:blipFill>
        <p:spPr>
          <a:xfrm>
            <a:off x="2723270" y="5181600"/>
            <a:ext cx="4515730" cy="1371600"/>
          </a:xfrm>
          <a:prstGeom prst="rect">
            <a:avLst/>
          </a:prstGeom>
        </p:spPr>
      </p:pic>
      <p:sp>
        <p:nvSpPr>
          <p:cNvPr id="11" name="ZoneTexte 10"/>
          <p:cNvSpPr txBox="1"/>
          <p:nvPr/>
        </p:nvSpPr>
        <p:spPr>
          <a:xfrm>
            <a:off x="152400" y="4876800"/>
            <a:ext cx="2514600" cy="1631216"/>
          </a:xfrm>
          <a:prstGeom prst="rect">
            <a:avLst/>
          </a:prstGeom>
          <a:solidFill>
            <a:srgbClr val="FFFF00"/>
          </a:solidFill>
        </p:spPr>
        <p:txBody>
          <a:bodyPr wrap="square" rtlCol="0">
            <a:spAutoFit/>
          </a:bodyPr>
          <a:lstStyle/>
          <a:p>
            <a:r>
              <a:rPr lang="en-GB" dirty="0" smtClean="0">
                <a:solidFill>
                  <a:srgbClr val="0000FF"/>
                </a:solidFill>
              </a:rPr>
              <a:t>Use </a:t>
            </a:r>
            <a:r>
              <a:rPr lang="en-GB" dirty="0" smtClean="0">
                <a:solidFill>
                  <a:srgbClr val="FF0000"/>
                </a:solidFill>
              </a:rPr>
              <a:t>effective theory </a:t>
            </a:r>
            <a:r>
              <a:rPr lang="en-GB" dirty="0" smtClean="0">
                <a:solidFill>
                  <a:srgbClr val="0000FF"/>
                </a:solidFill>
              </a:rPr>
              <a:t>or better </a:t>
            </a:r>
            <a:r>
              <a:rPr lang="en-GB" dirty="0" smtClean="0">
                <a:solidFill>
                  <a:srgbClr val="FF0000"/>
                </a:solidFill>
              </a:rPr>
              <a:t>simplified models </a:t>
            </a:r>
            <a:r>
              <a:rPr lang="en-GB" dirty="0" smtClean="0">
                <a:solidFill>
                  <a:srgbClr val="0000FF"/>
                </a:solidFill>
              </a:rPr>
              <a:t>to relate measurements to </a:t>
            </a:r>
            <a:r>
              <a:rPr lang="en-GB" dirty="0" smtClean="0">
                <a:solidFill>
                  <a:srgbClr val="FF0000"/>
                </a:solidFill>
              </a:rPr>
              <a:t>Dark Matter studies</a:t>
            </a:r>
          </a:p>
          <a:p>
            <a:endParaRPr lang="en-GB" dirty="0"/>
          </a:p>
        </p:txBody>
      </p:sp>
      <p:pic>
        <p:nvPicPr>
          <p:cNvPr id="12" name="Image 11" descr="Screen Shot 2013-07-29 at 9.53.17 PM.png"/>
          <p:cNvPicPr>
            <a:picLocks noChangeAspect="1"/>
          </p:cNvPicPr>
          <p:nvPr/>
        </p:nvPicPr>
        <p:blipFill>
          <a:blip r:embed="rId7"/>
          <a:stretch>
            <a:fillRect/>
          </a:stretch>
        </p:blipFill>
        <p:spPr>
          <a:xfrm>
            <a:off x="7232307" y="5181600"/>
            <a:ext cx="1759293" cy="1371600"/>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152400"/>
            <a:ext cx="8305800" cy="904875"/>
          </a:xfrm>
        </p:spPr>
        <p:txBody>
          <a:bodyPr/>
          <a:lstStyle/>
          <a:p>
            <a:r>
              <a:rPr lang="en-GB" dirty="0" smtClean="0"/>
              <a:t> Jets, EWK Bosons, Top…</a:t>
            </a:r>
            <a:endParaRPr lang="en-GB" dirty="0"/>
          </a:p>
        </p:txBody>
      </p:sp>
      <p:pic>
        <p:nvPicPr>
          <p:cNvPr id="19" name="Image 18" descr="Screen Shot 2013-05-09 at 5.51.39 PM.png"/>
          <p:cNvPicPr>
            <a:picLocks noChangeAspect="1"/>
          </p:cNvPicPr>
          <p:nvPr/>
        </p:nvPicPr>
        <p:blipFill>
          <a:blip r:embed="rId2"/>
          <a:stretch>
            <a:fillRect/>
          </a:stretch>
        </p:blipFill>
        <p:spPr>
          <a:xfrm>
            <a:off x="4800600" y="3200400"/>
            <a:ext cx="914400" cy="609600"/>
          </a:xfrm>
          <a:prstGeom prst="rect">
            <a:avLst/>
          </a:prstGeom>
        </p:spPr>
      </p:pic>
      <p:pic>
        <p:nvPicPr>
          <p:cNvPr id="12" name="Image 11" descr="Screen Shot 2013-05-10 at 9.05.17 AM.png"/>
          <p:cNvPicPr>
            <a:picLocks noChangeAspect="1"/>
          </p:cNvPicPr>
          <p:nvPr/>
        </p:nvPicPr>
        <p:blipFill>
          <a:blip r:embed="rId3"/>
          <a:stretch>
            <a:fillRect/>
          </a:stretch>
        </p:blipFill>
        <p:spPr>
          <a:xfrm>
            <a:off x="0" y="762000"/>
            <a:ext cx="3066112" cy="3276600"/>
          </a:xfrm>
          <a:prstGeom prst="rect">
            <a:avLst/>
          </a:prstGeom>
        </p:spPr>
      </p:pic>
      <p:sp>
        <p:nvSpPr>
          <p:cNvPr id="13" name="ZoneTexte 12"/>
          <p:cNvSpPr txBox="1"/>
          <p:nvPr/>
        </p:nvSpPr>
        <p:spPr>
          <a:xfrm>
            <a:off x="0" y="3801070"/>
            <a:ext cx="1915909" cy="923330"/>
          </a:xfrm>
          <a:prstGeom prst="rect">
            <a:avLst/>
          </a:prstGeom>
          <a:solidFill>
            <a:schemeClr val="accent3"/>
          </a:solidFill>
        </p:spPr>
        <p:txBody>
          <a:bodyPr wrap="none" rtlCol="0">
            <a:spAutoFit/>
          </a:bodyPr>
          <a:lstStyle/>
          <a:p>
            <a:r>
              <a:rPr lang="en-GB" sz="1800" dirty="0" smtClean="0">
                <a:solidFill>
                  <a:srgbClr val="0000FF"/>
                </a:solidFill>
              </a:rPr>
              <a:t>Di-jet invariant </a:t>
            </a:r>
          </a:p>
          <a:p>
            <a:r>
              <a:rPr lang="en-GB" sz="1800" dirty="0" smtClean="0">
                <a:solidFill>
                  <a:srgbClr val="0000FF"/>
                </a:solidFill>
              </a:rPr>
              <a:t>mass = </a:t>
            </a:r>
            <a:r>
              <a:rPr lang="en-GB" sz="1800" dirty="0" smtClean="0">
                <a:solidFill>
                  <a:srgbClr val="FF0000"/>
                </a:solidFill>
              </a:rPr>
              <a:t>5.15 </a:t>
            </a:r>
            <a:r>
              <a:rPr lang="en-GB" sz="1800" dirty="0" err="1" smtClean="0">
                <a:solidFill>
                  <a:srgbClr val="FF0000"/>
                </a:solidFill>
              </a:rPr>
              <a:t>TeV</a:t>
            </a:r>
            <a:endParaRPr lang="en-GB" sz="1800" dirty="0" smtClean="0">
              <a:solidFill>
                <a:srgbClr val="FF0000"/>
              </a:solidFill>
            </a:endParaRPr>
          </a:p>
          <a:p>
            <a:r>
              <a:rPr lang="en-GB" sz="1800" dirty="0" smtClean="0">
                <a:solidFill>
                  <a:srgbClr val="FF0000"/>
                </a:solidFill>
              </a:rPr>
              <a:t>  </a:t>
            </a:r>
            <a:r>
              <a:rPr lang="en-GB" sz="1800" dirty="0" smtClean="0">
                <a:solidFill>
                  <a:srgbClr val="0000FF"/>
                </a:solidFill>
              </a:rPr>
              <a:t>(R=1.1 jets) </a:t>
            </a:r>
            <a:endParaRPr lang="en-GB" sz="1800" dirty="0">
              <a:solidFill>
                <a:srgbClr val="0000FF"/>
              </a:solidFill>
            </a:endParaRPr>
          </a:p>
        </p:txBody>
      </p:sp>
      <p:pic>
        <p:nvPicPr>
          <p:cNvPr id="14" name="Image 13" descr="Screen Shot 2014-03-27 at 2.31.24 AM.png"/>
          <p:cNvPicPr>
            <a:picLocks noChangeAspect="1"/>
          </p:cNvPicPr>
          <p:nvPr/>
        </p:nvPicPr>
        <p:blipFill>
          <a:blip r:embed="rId4"/>
          <a:stretch>
            <a:fillRect/>
          </a:stretch>
        </p:blipFill>
        <p:spPr>
          <a:xfrm>
            <a:off x="5486400" y="3886200"/>
            <a:ext cx="3587262" cy="2438400"/>
          </a:xfrm>
          <a:prstGeom prst="rect">
            <a:avLst/>
          </a:prstGeom>
        </p:spPr>
      </p:pic>
      <p:sp>
        <p:nvSpPr>
          <p:cNvPr id="15" name="Rectangle 2"/>
          <p:cNvSpPr txBox="1">
            <a:spLocks noChangeArrowheads="1"/>
          </p:cNvSpPr>
          <p:nvPr/>
        </p:nvSpPr>
        <p:spPr>
          <a:xfrm>
            <a:off x="6248400" y="3505200"/>
            <a:ext cx="2971800" cy="533400"/>
          </a:xfrm>
          <a:prstGeom prst="rect">
            <a:avLst/>
          </a:prstGeom>
          <a:solidFill>
            <a:schemeClr val="accent5"/>
          </a:solidFill>
        </p:spPr>
        <p:txBody>
          <a:bodyPr>
            <a:prstTxWarp prst="textNoShape">
              <a:avLst/>
            </a:prstTxWarp>
          </a:bodyPr>
          <a:lstStyle/>
          <a:p>
            <a:pPr eaLnBrk="0" hangingPunct="0"/>
            <a:r>
              <a:rPr lang="en-US" sz="1600" dirty="0" smtClean="0">
                <a:solidFill>
                  <a:srgbClr val="0000FF"/>
                </a:solidFill>
                <a:latin typeface="Arial"/>
              </a:rPr>
              <a:t>Precise measurements can </a:t>
            </a:r>
          </a:p>
          <a:p>
            <a:pPr eaLnBrk="0" hangingPunct="0"/>
            <a:r>
              <a:rPr lang="en-US" sz="1600" dirty="0" smtClean="0">
                <a:solidFill>
                  <a:srgbClr val="0000FF"/>
                </a:solidFill>
                <a:latin typeface="Arial"/>
              </a:rPr>
              <a:t>already be made with ~ 10 pb</a:t>
            </a:r>
            <a:r>
              <a:rPr lang="en-US" sz="1600" baseline="30000" dirty="0" smtClean="0">
                <a:solidFill>
                  <a:srgbClr val="0000FF"/>
                </a:solidFill>
                <a:latin typeface="Arial"/>
              </a:rPr>
              <a:t>-1</a:t>
            </a:r>
            <a:endParaRPr lang="en-US" sz="1600" baseline="30000" dirty="0">
              <a:solidFill>
                <a:srgbClr val="0000FF"/>
              </a:solidFill>
              <a:latin typeface="Arial"/>
            </a:endParaRPr>
          </a:p>
        </p:txBody>
      </p:sp>
      <p:sp>
        <p:nvSpPr>
          <p:cNvPr id="20" name="TextBox 4"/>
          <p:cNvSpPr txBox="1">
            <a:spLocks noChangeArrowheads="1"/>
          </p:cNvSpPr>
          <p:nvPr/>
        </p:nvSpPr>
        <p:spPr bwMode="auto">
          <a:xfrm>
            <a:off x="228600" y="6380946"/>
            <a:ext cx="8915400" cy="477054"/>
          </a:xfrm>
          <a:prstGeom prst="rect">
            <a:avLst/>
          </a:prstGeom>
          <a:solidFill>
            <a:schemeClr val="accent5"/>
          </a:solidFill>
          <a:ln w="9525">
            <a:noFill/>
            <a:miter lim="800000"/>
            <a:headEnd/>
            <a:tailEnd/>
          </a:ln>
        </p:spPr>
        <p:txBody>
          <a:bodyPr wrap="square">
            <a:prstTxWarp prst="textNoShape">
              <a:avLst/>
            </a:prstTxWarp>
            <a:spAutoFit/>
          </a:bodyPr>
          <a:lstStyle/>
          <a:p>
            <a:r>
              <a:rPr lang="en-US" sz="2500" dirty="0" smtClean="0">
                <a:solidFill>
                  <a:srgbClr val="0000FF"/>
                </a:solidFill>
              </a:rPr>
              <a:t>Measurements at 7/8 </a:t>
            </a:r>
            <a:r>
              <a:rPr lang="en-US" sz="2500" dirty="0" err="1" smtClean="0">
                <a:solidFill>
                  <a:srgbClr val="0000FF"/>
                </a:solidFill>
              </a:rPr>
              <a:t>TeV</a:t>
            </a:r>
            <a:r>
              <a:rPr lang="en-US" sz="2500" dirty="0" smtClean="0">
                <a:solidFill>
                  <a:srgbClr val="0000FF"/>
                </a:solidFill>
              </a:rPr>
              <a:t> in </a:t>
            </a:r>
            <a:r>
              <a:rPr lang="en-US" sz="2500" dirty="0">
                <a:solidFill>
                  <a:srgbClr val="0000FF"/>
                </a:solidFill>
              </a:rPr>
              <a:t>agreement</a:t>
            </a:r>
            <a:r>
              <a:rPr lang="en-US" sz="2500" dirty="0" smtClean="0">
                <a:solidFill>
                  <a:srgbClr val="0000FF"/>
                </a:solidFill>
              </a:rPr>
              <a:t> with (N)NLO QCD</a:t>
            </a:r>
            <a:endParaRPr lang="en-US" sz="2500" dirty="0">
              <a:solidFill>
                <a:srgbClr val="FF0000"/>
              </a:solidFill>
            </a:endParaRPr>
          </a:p>
        </p:txBody>
      </p:sp>
      <p:pic>
        <p:nvPicPr>
          <p:cNvPr id="21" name="Image 20" descr="Screen Shot 2014-08-03 at 12.20.03 PM.png"/>
          <p:cNvPicPr>
            <a:picLocks noChangeAspect="1"/>
          </p:cNvPicPr>
          <p:nvPr/>
        </p:nvPicPr>
        <p:blipFill>
          <a:blip r:embed="rId5"/>
          <a:stretch>
            <a:fillRect/>
          </a:stretch>
        </p:blipFill>
        <p:spPr>
          <a:xfrm>
            <a:off x="3048000" y="762000"/>
            <a:ext cx="3048000" cy="2464417"/>
          </a:xfrm>
          <a:prstGeom prst="rect">
            <a:avLst/>
          </a:prstGeom>
        </p:spPr>
      </p:pic>
      <p:pic>
        <p:nvPicPr>
          <p:cNvPr id="22" name="Image 21" descr="Screen Shot 2014-08-03 at 12.17.04 PM.png"/>
          <p:cNvPicPr>
            <a:picLocks noChangeAspect="1"/>
          </p:cNvPicPr>
          <p:nvPr/>
        </p:nvPicPr>
        <p:blipFill>
          <a:blip r:embed="rId6"/>
          <a:stretch>
            <a:fillRect/>
          </a:stretch>
        </p:blipFill>
        <p:spPr>
          <a:xfrm>
            <a:off x="1905000" y="3907181"/>
            <a:ext cx="3567777" cy="2417419"/>
          </a:xfrm>
          <a:prstGeom prst="rect">
            <a:avLst/>
          </a:prstGeom>
        </p:spPr>
      </p:pic>
      <p:pic>
        <p:nvPicPr>
          <p:cNvPr id="23" name="Image 22" descr="Screen Shot 2014-08-03 at 12.19.26 PM.png"/>
          <p:cNvPicPr>
            <a:picLocks noChangeAspect="1"/>
          </p:cNvPicPr>
          <p:nvPr/>
        </p:nvPicPr>
        <p:blipFill>
          <a:blip r:embed="rId7"/>
          <a:stretch>
            <a:fillRect/>
          </a:stretch>
        </p:blipFill>
        <p:spPr>
          <a:xfrm>
            <a:off x="6096000" y="762000"/>
            <a:ext cx="2893751" cy="2667000"/>
          </a:xfrm>
          <a:prstGeom prst="rect">
            <a:avLst/>
          </a:prstGeom>
        </p:spPr>
      </p:pic>
      <p:pic>
        <p:nvPicPr>
          <p:cNvPr id="24" name="Image 23" descr="Screen Shot 2013-05-09 at 5.51.18 PM.png"/>
          <p:cNvPicPr>
            <a:picLocks noChangeAspect="1"/>
          </p:cNvPicPr>
          <p:nvPr/>
        </p:nvPicPr>
        <p:blipFill>
          <a:blip r:embed="rId8"/>
          <a:stretch>
            <a:fillRect/>
          </a:stretch>
        </p:blipFill>
        <p:spPr>
          <a:xfrm>
            <a:off x="2590800" y="838200"/>
            <a:ext cx="705243" cy="603281"/>
          </a:xfrm>
          <a:prstGeom prst="rect">
            <a:avLst/>
          </a:prstGeom>
        </p:spPr>
      </p:pic>
      <p:sp>
        <p:nvSpPr>
          <p:cNvPr id="25" name="ZoneTexte 24"/>
          <p:cNvSpPr txBox="1"/>
          <p:nvPr/>
        </p:nvSpPr>
        <p:spPr>
          <a:xfrm>
            <a:off x="2728484" y="3200400"/>
            <a:ext cx="1919716" cy="307777"/>
          </a:xfrm>
          <a:prstGeom prst="rect">
            <a:avLst/>
          </a:prstGeom>
          <a:solidFill>
            <a:schemeClr val="accent3"/>
          </a:solidFill>
        </p:spPr>
        <p:txBody>
          <a:bodyPr wrap="none" rtlCol="0">
            <a:spAutoFit/>
          </a:bodyPr>
          <a:lstStyle/>
          <a:p>
            <a:r>
              <a:rPr lang="en-GB" sz="1400" dirty="0" smtClean="0"/>
              <a:t>CMS-PAS-SMP-12-012</a:t>
            </a:r>
            <a:endParaRPr lang="en-GB" sz="1400" dirty="0"/>
          </a:p>
        </p:txBody>
      </p:sp>
      <p:pic>
        <p:nvPicPr>
          <p:cNvPr id="26" name="Image 25" descr="Screen Shot 2014-08-03 at 2.25.17 PM.png"/>
          <p:cNvPicPr>
            <a:picLocks noChangeAspect="1"/>
          </p:cNvPicPr>
          <p:nvPr/>
        </p:nvPicPr>
        <p:blipFill>
          <a:blip r:embed="rId9"/>
          <a:stretch>
            <a:fillRect/>
          </a:stretch>
        </p:blipFill>
        <p:spPr>
          <a:xfrm>
            <a:off x="7467600" y="1812303"/>
            <a:ext cx="1752600" cy="397497"/>
          </a:xfrm>
          <a:prstGeom prst="rect">
            <a:avLst/>
          </a:prstGeom>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52400"/>
            <a:ext cx="7848600" cy="904875"/>
          </a:xfrm>
        </p:spPr>
        <p:txBody>
          <a:bodyPr/>
          <a:lstStyle/>
          <a:p>
            <a:r>
              <a:rPr lang="en-GB" dirty="0" smtClean="0"/>
              <a:t>Mono-object Searches in CMS</a:t>
            </a:r>
            <a:endParaRPr lang="en-GB" dirty="0"/>
          </a:p>
        </p:txBody>
      </p:sp>
      <p:sp>
        <p:nvSpPr>
          <p:cNvPr id="3" name="Espace réservé du contenu 2"/>
          <p:cNvSpPr>
            <a:spLocks noGrp="1"/>
          </p:cNvSpPr>
          <p:nvPr>
            <p:ph idx="1"/>
          </p:nvPr>
        </p:nvSpPr>
        <p:spPr>
          <a:xfrm>
            <a:off x="152400" y="1066800"/>
            <a:ext cx="8534400" cy="5486400"/>
          </a:xfrm>
          <a:solidFill>
            <a:schemeClr val="accent3"/>
          </a:solidFill>
        </p:spPr>
        <p:txBody>
          <a:bodyPr/>
          <a:lstStyle/>
          <a:p>
            <a:r>
              <a:rPr lang="en-GB" sz="2400" dirty="0" smtClean="0">
                <a:solidFill>
                  <a:srgbClr val="FF0000"/>
                </a:solidFill>
              </a:rPr>
              <a:t>Mono-jets: </a:t>
            </a:r>
            <a:r>
              <a:rPr lang="en-GB" sz="2400" dirty="0" smtClean="0">
                <a:solidFill>
                  <a:srgbClr val="0000FF"/>
                </a:solidFill>
              </a:rPr>
              <a:t>Generally the most powerful</a:t>
            </a:r>
          </a:p>
          <a:p>
            <a:r>
              <a:rPr lang="en-GB" sz="2400" dirty="0" smtClean="0">
                <a:solidFill>
                  <a:srgbClr val="FF0000"/>
                </a:solidFill>
              </a:rPr>
              <a:t>Mono-photons:</a:t>
            </a:r>
            <a:r>
              <a:rPr lang="en-GB" sz="2400" dirty="0" smtClean="0">
                <a:solidFill>
                  <a:srgbClr val="0000FF"/>
                </a:solidFill>
              </a:rPr>
              <a:t> First used for dark matter Searches</a:t>
            </a:r>
          </a:p>
          <a:p>
            <a:r>
              <a:rPr lang="en-GB" sz="2400" dirty="0" smtClean="0">
                <a:solidFill>
                  <a:srgbClr val="FF0000"/>
                </a:solidFill>
              </a:rPr>
              <a:t>Mono-Ws:</a:t>
            </a:r>
            <a:r>
              <a:rPr lang="en-GB" sz="2400" dirty="0" smtClean="0">
                <a:solidFill>
                  <a:srgbClr val="0000FF"/>
                </a:solidFill>
              </a:rPr>
              <a:t> Distinguish dark matter</a:t>
            </a:r>
            <a:r>
              <a:rPr lang="en-GB" sz="2400" dirty="0" smtClean="0">
                <a:solidFill>
                  <a:srgbClr val="0000FF"/>
                </a:solidFill>
              </a:rPr>
              <a:t> </a:t>
            </a:r>
          </a:p>
          <a:p>
            <a:pPr>
              <a:buNone/>
            </a:pPr>
            <a:r>
              <a:rPr lang="en-GB" sz="2400" dirty="0" smtClean="0">
                <a:solidFill>
                  <a:srgbClr val="0000FF"/>
                </a:solidFill>
              </a:rPr>
              <a:t>    </a:t>
            </a:r>
            <a:r>
              <a:rPr lang="en-GB" sz="2400" dirty="0" smtClean="0">
                <a:solidFill>
                  <a:srgbClr val="0000FF"/>
                </a:solidFill>
              </a:rPr>
              <a:t>couplings to </a:t>
            </a:r>
            <a:r>
              <a:rPr lang="en-GB" sz="2400" dirty="0" err="1" smtClean="0">
                <a:solidFill>
                  <a:srgbClr val="0000FF"/>
                </a:solidFill>
              </a:rPr>
              <a:t>u</a:t>
            </a:r>
            <a:r>
              <a:rPr lang="en-GB" sz="2400" dirty="0" smtClean="0">
                <a:solidFill>
                  <a:srgbClr val="0000FF"/>
                </a:solidFill>
              </a:rPr>
              <a:t>- and </a:t>
            </a:r>
            <a:r>
              <a:rPr lang="en-GB" sz="2400" dirty="0" err="1" smtClean="0">
                <a:solidFill>
                  <a:srgbClr val="0000FF"/>
                </a:solidFill>
              </a:rPr>
              <a:t>d</a:t>
            </a:r>
            <a:r>
              <a:rPr lang="en-GB" sz="2400" dirty="0" smtClean="0">
                <a:solidFill>
                  <a:srgbClr val="0000FF"/>
                </a:solidFill>
              </a:rPr>
              <a:t>-type of quarks</a:t>
            </a:r>
          </a:p>
          <a:p>
            <a:r>
              <a:rPr lang="en-GB" sz="2400" dirty="0" smtClean="0">
                <a:solidFill>
                  <a:srgbClr val="FF0000"/>
                </a:solidFill>
              </a:rPr>
              <a:t>Mono-Zs: </a:t>
            </a:r>
            <a:r>
              <a:rPr lang="en-GB" sz="2400" dirty="0" smtClean="0">
                <a:solidFill>
                  <a:srgbClr val="0000FF"/>
                </a:solidFill>
              </a:rPr>
              <a:t>Clean signature</a:t>
            </a:r>
          </a:p>
          <a:p>
            <a:r>
              <a:rPr lang="en-GB" sz="2400" dirty="0" smtClean="0">
                <a:solidFill>
                  <a:srgbClr val="FF0000"/>
                </a:solidFill>
              </a:rPr>
              <a:t>Mono-Tops: </a:t>
            </a:r>
            <a:r>
              <a:rPr lang="en-GB" sz="2400" dirty="0" smtClean="0">
                <a:solidFill>
                  <a:srgbClr val="0000FF"/>
                </a:solidFill>
              </a:rPr>
              <a:t>Couplings to tops</a:t>
            </a:r>
          </a:p>
          <a:p>
            <a:r>
              <a:rPr lang="en-GB" sz="2400" dirty="0" smtClean="0">
                <a:solidFill>
                  <a:srgbClr val="FF0000"/>
                </a:solidFill>
              </a:rPr>
              <a:t>Mono-Higgs: </a:t>
            </a:r>
            <a:r>
              <a:rPr lang="en-GB" sz="2400" dirty="0" smtClean="0">
                <a:solidFill>
                  <a:srgbClr val="0000FF"/>
                </a:solidFill>
              </a:rPr>
              <a:t>Higgs-portals </a:t>
            </a:r>
          </a:p>
          <a:p>
            <a:r>
              <a:rPr lang="en-GB" sz="2400" dirty="0" smtClean="0">
                <a:solidFill>
                  <a:srgbClr val="FF0000"/>
                </a:solidFill>
              </a:rPr>
              <a:t>Higgs Decays?  </a:t>
            </a:r>
          </a:p>
          <a:p>
            <a:endParaRPr lang="en-GB" dirty="0"/>
          </a:p>
        </p:txBody>
      </p:sp>
      <p:pic>
        <p:nvPicPr>
          <p:cNvPr id="5" name="Image 4" descr="Screen shot 2011-07-27 at 10.06.54 AM.png"/>
          <p:cNvPicPr>
            <a:picLocks noChangeAspect="1"/>
          </p:cNvPicPr>
          <p:nvPr/>
        </p:nvPicPr>
        <p:blipFill>
          <a:blip r:embed="rId2"/>
          <a:stretch>
            <a:fillRect/>
          </a:stretch>
        </p:blipFill>
        <p:spPr>
          <a:xfrm>
            <a:off x="1752600" y="4572000"/>
            <a:ext cx="2277717" cy="1905000"/>
          </a:xfrm>
          <a:prstGeom prst="rect">
            <a:avLst/>
          </a:prstGeom>
        </p:spPr>
      </p:pic>
      <p:pic>
        <p:nvPicPr>
          <p:cNvPr id="6" name="Image 5" descr="Screen Shot 2014-04-12 at 4.13.25 PM.png"/>
          <p:cNvPicPr>
            <a:picLocks noChangeAspect="1"/>
          </p:cNvPicPr>
          <p:nvPr/>
        </p:nvPicPr>
        <p:blipFill>
          <a:blip r:embed="rId3"/>
          <a:stretch>
            <a:fillRect/>
          </a:stretch>
        </p:blipFill>
        <p:spPr>
          <a:xfrm>
            <a:off x="4806895" y="4038600"/>
            <a:ext cx="3575105" cy="2514600"/>
          </a:xfrm>
          <a:prstGeom prst="rect">
            <a:avLst/>
          </a:prstGeom>
        </p:spPr>
      </p:pic>
      <p:sp>
        <p:nvSpPr>
          <p:cNvPr id="7" name="ZoneTexte 6"/>
          <p:cNvSpPr txBox="1"/>
          <p:nvPr/>
        </p:nvSpPr>
        <p:spPr>
          <a:xfrm>
            <a:off x="114419" y="4876800"/>
            <a:ext cx="2247781" cy="400110"/>
          </a:xfrm>
          <a:prstGeom prst="rect">
            <a:avLst/>
          </a:prstGeom>
          <a:solidFill>
            <a:schemeClr val="accent3"/>
          </a:solidFill>
        </p:spPr>
        <p:txBody>
          <a:bodyPr wrap="none" rtlCol="0">
            <a:spAutoFit/>
          </a:bodyPr>
          <a:lstStyle/>
          <a:p>
            <a:r>
              <a:rPr lang="en-GB" dirty="0" smtClean="0"/>
              <a:t>Example </a:t>
            </a:r>
            <a:r>
              <a:rPr lang="en-GB" dirty="0" err="1" smtClean="0"/>
              <a:t>Monojets</a:t>
            </a:r>
            <a:endParaRPr lang="en-GB" dirty="0"/>
          </a:p>
        </p:txBody>
      </p:sp>
      <p:sp>
        <p:nvSpPr>
          <p:cNvPr id="8" name="AutoShape 7"/>
          <p:cNvSpPr>
            <a:spLocks noChangeArrowheads="1"/>
          </p:cNvSpPr>
          <p:nvPr/>
        </p:nvSpPr>
        <p:spPr bwMode="auto">
          <a:xfrm rot="16200000">
            <a:off x="3852497" y="5291504"/>
            <a:ext cx="448408" cy="381001"/>
          </a:xfrm>
          <a:prstGeom prst="downArrow">
            <a:avLst>
              <a:gd name="adj1" fmla="val 50000"/>
              <a:gd name="adj2" fmla="val 34559"/>
            </a:avLst>
          </a:prstGeom>
          <a:solidFill>
            <a:srgbClr val="FF0000"/>
          </a:solidFill>
          <a:ln w="31750">
            <a:solidFill>
              <a:srgbClr val="FF0000"/>
            </a:solidFill>
            <a:miter lim="800000"/>
            <a:headEnd/>
            <a:tailEnd/>
          </a:ln>
        </p:spPr>
        <p:txBody>
          <a:bodyPr wrap="none" anchor="ctr">
            <a:prstTxWarp prst="textNoShape">
              <a:avLst/>
            </a:prstTxWarp>
          </a:bodyPr>
          <a:lstStyle/>
          <a:p>
            <a:endParaRPr lang="en-GB"/>
          </a:p>
        </p:txBody>
      </p:sp>
      <p:sp>
        <p:nvSpPr>
          <p:cNvPr id="9" name="ZoneTexte 8"/>
          <p:cNvSpPr txBox="1"/>
          <p:nvPr/>
        </p:nvSpPr>
        <p:spPr>
          <a:xfrm>
            <a:off x="457200" y="6172200"/>
            <a:ext cx="1498314" cy="369332"/>
          </a:xfrm>
          <a:prstGeom prst="rect">
            <a:avLst/>
          </a:prstGeom>
          <a:noFill/>
        </p:spPr>
        <p:txBody>
          <a:bodyPr wrap="none" rtlCol="0">
            <a:spAutoFit/>
          </a:bodyPr>
          <a:lstStyle/>
          <a:p>
            <a:r>
              <a:rPr lang="en-GB" sz="1800" dirty="0" smtClean="0">
                <a:solidFill>
                  <a:srgbClr val="34913D"/>
                </a:solidFill>
              </a:rPr>
              <a:t>Dark Matter?</a:t>
            </a:r>
            <a:endParaRPr lang="en-GB" sz="1800" dirty="0">
              <a:solidFill>
                <a:srgbClr val="34913D"/>
              </a:solidFill>
            </a:endParaRPr>
          </a:p>
        </p:txBody>
      </p:sp>
      <p:sp>
        <p:nvSpPr>
          <p:cNvPr id="12" name="ZoneTexte 11"/>
          <p:cNvSpPr txBox="1"/>
          <p:nvPr/>
        </p:nvSpPr>
        <p:spPr>
          <a:xfrm>
            <a:off x="6003096" y="2209800"/>
            <a:ext cx="3517008" cy="830997"/>
          </a:xfrm>
          <a:prstGeom prst="rect">
            <a:avLst/>
          </a:prstGeom>
          <a:solidFill>
            <a:schemeClr val="accent3"/>
          </a:solidFill>
        </p:spPr>
        <p:txBody>
          <a:bodyPr wrap="none" rtlCol="0">
            <a:spAutoFit/>
          </a:bodyPr>
          <a:lstStyle/>
          <a:p>
            <a:r>
              <a:rPr lang="en-GB" sz="1600" dirty="0" smtClean="0">
                <a:solidFill>
                  <a:srgbClr val="FF0000"/>
                </a:solidFill>
              </a:rPr>
              <a:t>Effective Field Theories for DM </a:t>
            </a:r>
          </a:p>
          <a:p>
            <a:r>
              <a:rPr lang="en-GB" sz="1600" dirty="0" smtClean="0">
                <a:solidFill>
                  <a:srgbClr val="FF0000"/>
                </a:solidFill>
              </a:rPr>
              <a:t>interpretation are under</a:t>
            </a:r>
            <a:r>
              <a:rPr lang="en-GB" sz="1600" dirty="0" smtClean="0">
                <a:solidFill>
                  <a:srgbClr val="FF0000"/>
                </a:solidFill>
              </a:rPr>
              <a:t> </a:t>
            </a:r>
            <a:r>
              <a:rPr lang="en-GB" sz="1600" dirty="0" smtClean="0">
                <a:solidFill>
                  <a:srgbClr val="FF0000"/>
                </a:solidFill>
              </a:rPr>
              <a:t>scrutiny</a:t>
            </a:r>
            <a:r>
              <a:rPr lang="en-GB" sz="1600" dirty="0" smtClean="0">
                <a:solidFill>
                  <a:srgbClr val="FF0000"/>
                </a:solidFill>
              </a:rPr>
              <a:t>!</a:t>
            </a:r>
            <a:endParaRPr lang="en-GB" sz="1600" dirty="0" smtClean="0">
              <a:solidFill>
                <a:srgbClr val="FF0000"/>
              </a:solidFill>
            </a:endParaRPr>
          </a:p>
          <a:p>
            <a:r>
              <a:rPr lang="en-GB" sz="1600" dirty="0" smtClean="0">
                <a:solidFill>
                  <a:srgbClr val="0000FF"/>
                </a:solidFill>
              </a:rPr>
              <a:t>Alternatives</a:t>
            </a:r>
            <a:r>
              <a:rPr lang="en-GB" sz="1600" dirty="0" smtClean="0">
                <a:solidFill>
                  <a:srgbClr val="0000FF"/>
                </a:solidFill>
              </a:rPr>
              <a:t> </a:t>
            </a:r>
            <a:r>
              <a:rPr lang="en-GB" sz="1600" dirty="0" smtClean="0">
                <a:solidFill>
                  <a:srgbClr val="0000FF"/>
                </a:solidFill>
              </a:rPr>
              <a:t>such as</a:t>
            </a:r>
            <a:r>
              <a:rPr lang="en-GB" sz="1600" dirty="0" smtClean="0">
                <a:solidFill>
                  <a:srgbClr val="0000FF"/>
                </a:solidFill>
              </a:rPr>
              <a:t> </a:t>
            </a:r>
            <a:r>
              <a:rPr lang="en-GB" sz="1600" dirty="0" smtClean="0">
                <a:solidFill>
                  <a:srgbClr val="0000FF"/>
                </a:solidFill>
              </a:rPr>
              <a:t>SMS proposed… </a:t>
            </a:r>
            <a:endParaRPr lang="en-GB" sz="1600" dirty="0">
              <a:solidFill>
                <a:srgbClr val="0000FF"/>
              </a:solidFill>
            </a:endParaRPr>
          </a:p>
        </p:txBody>
      </p:sp>
      <p:pic>
        <p:nvPicPr>
          <p:cNvPr id="13" name="Image 12" descr="Screen Shot 2014-11-24 at 11.54.26 AM.png"/>
          <p:cNvPicPr>
            <a:picLocks noChangeAspect="1"/>
          </p:cNvPicPr>
          <p:nvPr/>
        </p:nvPicPr>
        <p:blipFill>
          <a:blip r:embed="rId4"/>
          <a:stretch>
            <a:fillRect/>
          </a:stretch>
        </p:blipFill>
        <p:spPr>
          <a:xfrm>
            <a:off x="4934236" y="3581400"/>
            <a:ext cx="3981164" cy="3276600"/>
          </a:xfrm>
          <a:prstGeom prst="rect">
            <a:avLst/>
          </a:prstGeom>
        </p:spPr>
      </p:pic>
      <p:sp>
        <p:nvSpPr>
          <p:cNvPr id="14" name="ZoneTexte 13"/>
          <p:cNvSpPr txBox="1"/>
          <p:nvPr/>
        </p:nvSpPr>
        <p:spPr>
          <a:xfrm>
            <a:off x="7054232" y="5334000"/>
            <a:ext cx="1480168" cy="523220"/>
          </a:xfrm>
          <a:prstGeom prst="rect">
            <a:avLst/>
          </a:prstGeom>
          <a:solidFill>
            <a:schemeClr val="accent3"/>
          </a:solidFill>
          <a:ln>
            <a:solidFill>
              <a:schemeClr val="accent3"/>
            </a:solidFill>
          </a:ln>
        </p:spPr>
        <p:txBody>
          <a:bodyPr wrap="none" rtlCol="0">
            <a:spAutoFit/>
          </a:bodyPr>
          <a:lstStyle/>
          <a:p>
            <a:r>
              <a:rPr lang="en-GB" sz="1400" dirty="0" smtClean="0"/>
              <a:t>arXiv:1410.8812</a:t>
            </a:r>
          </a:p>
          <a:p>
            <a:r>
              <a:rPr lang="en-GB" sz="1400" dirty="0" smtClean="0"/>
              <a:t>arXiv:1408.3583</a:t>
            </a:r>
            <a:endParaRPr lang="en-GB" sz="1400" dirty="0"/>
          </a:p>
        </p:txBody>
      </p:sp>
      <p:pic>
        <p:nvPicPr>
          <p:cNvPr id="15" name="Image 14" descr="Screen Shot 2014-11-24 at 12.04.32 PM.png"/>
          <p:cNvPicPr>
            <a:picLocks noChangeAspect="1"/>
          </p:cNvPicPr>
          <p:nvPr/>
        </p:nvPicPr>
        <p:blipFill>
          <a:blip r:embed="rId5"/>
          <a:stretch>
            <a:fillRect/>
          </a:stretch>
        </p:blipFill>
        <p:spPr>
          <a:xfrm>
            <a:off x="4343400" y="3581400"/>
            <a:ext cx="4800600" cy="3276600"/>
          </a:xfrm>
          <a:prstGeom prst="rect">
            <a:avLst/>
          </a:prstGeom>
        </p:spPr>
      </p:pic>
      <p:sp>
        <p:nvSpPr>
          <p:cNvPr id="16" name="ZoneTexte 15"/>
          <p:cNvSpPr txBox="1"/>
          <p:nvPr/>
        </p:nvSpPr>
        <p:spPr>
          <a:xfrm>
            <a:off x="7493789" y="3276600"/>
            <a:ext cx="1650211" cy="584776"/>
          </a:xfrm>
          <a:prstGeom prst="rect">
            <a:avLst/>
          </a:prstGeom>
          <a:solidFill>
            <a:schemeClr val="accent3"/>
          </a:solidFill>
        </p:spPr>
        <p:txBody>
          <a:bodyPr wrap="none" rtlCol="0">
            <a:spAutoFit/>
          </a:bodyPr>
          <a:lstStyle/>
          <a:p>
            <a:r>
              <a:rPr lang="en-GB" sz="1600" dirty="0" smtClean="0"/>
              <a:t>arXiv:</a:t>
            </a:r>
            <a:r>
              <a:rPr lang="en-GB" sz="1600" dirty="0" smtClean="0"/>
              <a:t>1407.8257</a:t>
            </a:r>
          </a:p>
          <a:p>
            <a:r>
              <a:rPr lang="en-GB" sz="1600" dirty="0" smtClean="0"/>
              <a:t>arXiv:1411.0535</a:t>
            </a:r>
            <a:endParaRPr lang="en-GB" sz="1600" dirty="0"/>
          </a:p>
        </p:txBody>
      </p:sp>
      <p:pic>
        <p:nvPicPr>
          <p:cNvPr id="17" name="Image 16" descr="Screen Shot 2014-12-14 at 2.10.37 PM.png"/>
          <p:cNvPicPr>
            <a:picLocks noChangeAspect="1"/>
          </p:cNvPicPr>
          <p:nvPr/>
        </p:nvPicPr>
        <p:blipFill>
          <a:blip r:embed="rId6"/>
          <a:stretch>
            <a:fillRect/>
          </a:stretch>
        </p:blipFill>
        <p:spPr>
          <a:xfrm>
            <a:off x="5798956" y="2945352"/>
            <a:ext cx="1744844" cy="9408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152400"/>
            <a:ext cx="7239000" cy="904875"/>
          </a:xfrm>
        </p:spPr>
        <p:txBody>
          <a:bodyPr/>
          <a:lstStyle/>
          <a:p>
            <a:r>
              <a:rPr lang="en-GB" dirty="0" smtClean="0"/>
              <a:t>Mono</a:t>
            </a:r>
            <a:r>
              <a:rPr lang="en-GB" dirty="0" smtClean="0"/>
              <a:t>-Object </a:t>
            </a:r>
            <a:r>
              <a:rPr lang="en-GB" dirty="0" smtClean="0"/>
              <a:t>Searches</a:t>
            </a:r>
            <a:endParaRPr lang="en-GB" dirty="0"/>
          </a:p>
        </p:txBody>
      </p:sp>
      <p:pic>
        <p:nvPicPr>
          <p:cNvPr id="4" name="Espace réservé du contenu 3" descr="Screen Shot 2014-12-10 at 4.30.51 PM.png"/>
          <p:cNvPicPr>
            <a:picLocks noGrp="1" noChangeAspect="1"/>
          </p:cNvPicPr>
          <p:nvPr>
            <p:ph idx="1"/>
          </p:nvPr>
        </p:nvPicPr>
        <p:blipFill>
          <a:blip r:embed="rId2"/>
          <a:stretch>
            <a:fillRect/>
          </a:stretch>
        </p:blipFill>
        <p:spPr>
          <a:xfrm>
            <a:off x="0" y="1066800"/>
            <a:ext cx="7221949" cy="5410200"/>
          </a:xfrm>
        </p:spPr>
      </p:pic>
      <p:sp>
        <p:nvSpPr>
          <p:cNvPr id="5" name="ZoneTexte 4"/>
          <p:cNvSpPr txBox="1"/>
          <p:nvPr/>
        </p:nvSpPr>
        <p:spPr>
          <a:xfrm>
            <a:off x="7239000" y="2133600"/>
            <a:ext cx="1930311" cy="2862322"/>
          </a:xfrm>
          <a:prstGeom prst="rect">
            <a:avLst/>
          </a:prstGeom>
          <a:solidFill>
            <a:srgbClr val="FFFF00"/>
          </a:solidFill>
          <a:ln>
            <a:noFill/>
          </a:ln>
        </p:spPr>
        <p:txBody>
          <a:bodyPr wrap="none" rtlCol="0">
            <a:spAutoFit/>
          </a:bodyPr>
          <a:lstStyle/>
          <a:p>
            <a:r>
              <a:rPr lang="en-GB" dirty="0" smtClean="0">
                <a:solidFill>
                  <a:srgbClr val="0000FF"/>
                </a:solidFill>
              </a:rPr>
              <a:t>These give also</a:t>
            </a:r>
          </a:p>
          <a:p>
            <a:r>
              <a:rPr lang="en-GB" dirty="0" smtClean="0">
                <a:solidFill>
                  <a:srgbClr val="0000FF"/>
                </a:solidFill>
              </a:rPr>
              <a:t>l</a:t>
            </a:r>
            <a:r>
              <a:rPr lang="en-GB" dirty="0" smtClean="0">
                <a:solidFill>
                  <a:srgbClr val="0000FF"/>
                </a:solidFill>
              </a:rPr>
              <a:t>imits </a:t>
            </a:r>
            <a:r>
              <a:rPr lang="en-GB" dirty="0" smtClean="0">
                <a:solidFill>
                  <a:srgbClr val="0000FF"/>
                </a:solidFill>
              </a:rPr>
              <a:t>on </a:t>
            </a:r>
            <a:r>
              <a:rPr lang="en-GB" dirty="0" err="1" smtClean="0">
                <a:solidFill>
                  <a:srgbClr val="0000FF"/>
                </a:solidFill>
              </a:rPr>
              <a:t>eg</a:t>
            </a:r>
            <a:endParaRPr lang="en-GB" dirty="0" smtClean="0">
              <a:solidFill>
                <a:srgbClr val="0000FF"/>
              </a:solidFill>
            </a:endParaRPr>
          </a:p>
          <a:p>
            <a:r>
              <a:rPr lang="en-GB" dirty="0" smtClean="0">
                <a:solidFill>
                  <a:srgbClr val="0000FF"/>
                </a:solidFill>
              </a:rPr>
              <a:t>ADD extra </a:t>
            </a:r>
          </a:p>
          <a:p>
            <a:r>
              <a:rPr lang="en-GB" dirty="0" smtClean="0">
                <a:solidFill>
                  <a:srgbClr val="0000FF"/>
                </a:solidFill>
              </a:rPr>
              <a:t>dimensions</a:t>
            </a:r>
          </a:p>
          <a:p>
            <a:endParaRPr lang="en-GB" dirty="0" smtClean="0">
              <a:solidFill>
                <a:srgbClr val="0000FF"/>
              </a:solidFill>
            </a:endParaRPr>
          </a:p>
          <a:p>
            <a:r>
              <a:rPr lang="en-GB" dirty="0" smtClean="0">
                <a:solidFill>
                  <a:srgbClr val="FF0000"/>
                </a:solidFill>
              </a:rPr>
              <a:t>Limits around</a:t>
            </a:r>
          </a:p>
          <a:p>
            <a:r>
              <a:rPr lang="en-GB" dirty="0" smtClean="0">
                <a:solidFill>
                  <a:srgbClr val="FF0000"/>
                </a:solidFill>
              </a:rPr>
              <a:t>4 </a:t>
            </a:r>
            <a:r>
              <a:rPr lang="en-GB" dirty="0" err="1" smtClean="0">
                <a:solidFill>
                  <a:srgbClr val="FF0000"/>
                </a:solidFill>
              </a:rPr>
              <a:t>TeV</a:t>
            </a:r>
            <a:r>
              <a:rPr lang="en-GB" dirty="0" smtClean="0">
                <a:solidFill>
                  <a:srgbClr val="FF0000"/>
                </a:solidFill>
              </a:rPr>
              <a:t> for </a:t>
            </a:r>
            <a:r>
              <a:rPr lang="en-GB" dirty="0" err="1" smtClean="0">
                <a:solidFill>
                  <a:srgbClr val="FF0000"/>
                </a:solidFill>
              </a:rPr>
              <a:t>n</a:t>
            </a:r>
            <a:r>
              <a:rPr lang="en-GB" dirty="0" smtClean="0">
                <a:solidFill>
                  <a:srgbClr val="FF0000"/>
                </a:solidFill>
              </a:rPr>
              <a:t>=3</a:t>
            </a:r>
          </a:p>
          <a:p>
            <a:r>
              <a:rPr lang="en-GB" dirty="0" smtClean="0">
                <a:solidFill>
                  <a:srgbClr val="FF0000"/>
                </a:solidFill>
              </a:rPr>
              <a:t>(mono</a:t>
            </a:r>
            <a:r>
              <a:rPr lang="en-GB" dirty="0" smtClean="0">
                <a:solidFill>
                  <a:srgbClr val="FF0000"/>
                </a:solidFill>
              </a:rPr>
              <a:t>-jets)</a:t>
            </a:r>
          </a:p>
          <a:p>
            <a:endParaRPr lang="en-GB" dirty="0" smtClean="0"/>
          </a:p>
          <a:p>
            <a:endParaRPr lang="en-GB"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152400"/>
            <a:ext cx="8458200" cy="904875"/>
          </a:xfrm>
        </p:spPr>
        <p:txBody>
          <a:bodyPr/>
          <a:lstStyle/>
          <a:p>
            <a:r>
              <a:rPr lang="en-GB" dirty="0" smtClean="0"/>
              <a:t>Searches for Unusual Particles </a:t>
            </a:r>
            <a:endParaRPr lang="en-GB" dirty="0"/>
          </a:p>
        </p:txBody>
      </p:sp>
      <p:sp>
        <p:nvSpPr>
          <p:cNvPr id="3" name="Espace réservé du contenu 2"/>
          <p:cNvSpPr>
            <a:spLocks noGrp="1"/>
          </p:cNvSpPr>
          <p:nvPr>
            <p:ph idx="1"/>
          </p:nvPr>
        </p:nvSpPr>
        <p:spPr>
          <a:xfrm>
            <a:off x="152400" y="1143000"/>
            <a:ext cx="8686800" cy="5105400"/>
          </a:xfrm>
          <a:solidFill>
            <a:schemeClr val="accent3"/>
          </a:solidFill>
        </p:spPr>
        <p:txBody>
          <a:bodyPr/>
          <a:lstStyle/>
          <a:p>
            <a:r>
              <a:rPr lang="en-GB" dirty="0" smtClean="0"/>
              <a:t>Heavy stable charged particles with </a:t>
            </a:r>
            <a:r>
              <a:rPr lang="en-GB" dirty="0" smtClean="0">
                <a:solidFill>
                  <a:srgbClr val="FF0000"/>
                </a:solidFill>
              </a:rPr>
              <a:t>unit charge</a:t>
            </a:r>
            <a:r>
              <a:rPr lang="en-GB" dirty="0" smtClean="0"/>
              <a:t> traversing the detector</a:t>
            </a:r>
          </a:p>
          <a:p>
            <a:r>
              <a:rPr lang="en-GB" dirty="0" smtClean="0"/>
              <a:t>Heavy stable charged particles with </a:t>
            </a:r>
            <a:r>
              <a:rPr lang="en-GB" dirty="0" smtClean="0">
                <a:solidFill>
                  <a:srgbClr val="FF0000"/>
                </a:solidFill>
              </a:rPr>
              <a:t>multiple  charge </a:t>
            </a:r>
            <a:r>
              <a:rPr lang="en-GB" dirty="0" smtClean="0"/>
              <a:t>traversing the detectors</a:t>
            </a:r>
          </a:p>
          <a:p>
            <a:r>
              <a:rPr lang="en-GB" dirty="0" smtClean="0"/>
              <a:t>Heavy stable charge particles with </a:t>
            </a:r>
            <a:r>
              <a:rPr lang="en-GB" dirty="0" smtClean="0">
                <a:solidFill>
                  <a:srgbClr val="FF0000"/>
                </a:solidFill>
              </a:rPr>
              <a:t>fractional charge</a:t>
            </a:r>
            <a:r>
              <a:rPr lang="en-GB" dirty="0" smtClean="0"/>
              <a:t> traversing the detector</a:t>
            </a:r>
          </a:p>
          <a:p>
            <a:r>
              <a:rPr lang="en-GB" dirty="0" smtClean="0"/>
              <a:t>Heavy new particles </a:t>
            </a:r>
            <a:r>
              <a:rPr lang="en-GB" dirty="0" smtClean="0">
                <a:solidFill>
                  <a:srgbClr val="FF0000"/>
                </a:solidFill>
              </a:rPr>
              <a:t>decaying</a:t>
            </a:r>
            <a:r>
              <a:rPr lang="en-GB" dirty="0" smtClean="0"/>
              <a:t> in the detector</a:t>
            </a:r>
          </a:p>
          <a:p>
            <a:r>
              <a:rPr lang="en-GB" dirty="0" smtClean="0"/>
              <a:t>Heavy new particles </a:t>
            </a:r>
            <a:r>
              <a:rPr lang="en-GB" dirty="0" smtClean="0">
                <a:solidFill>
                  <a:srgbClr val="FF0000"/>
                </a:solidFill>
              </a:rPr>
              <a:t>stuck</a:t>
            </a:r>
            <a:r>
              <a:rPr lang="en-GB" dirty="0" smtClean="0"/>
              <a:t> in the material in or before the detector</a:t>
            </a:r>
          </a:p>
          <a:p>
            <a:endParaRPr lang="en-GB" dirty="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152400"/>
            <a:ext cx="7239000" cy="904875"/>
          </a:xfrm>
        </p:spPr>
        <p:txBody>
          <a:bodyPr/>
          <a:lstStyle/>
          <a:p>
            <a:r>
              <a:rPr lang="en-GB" dirty="0" smtClean="0"/>
              <a:t>Hidden </a:t>
            </a:r>
            <a:r>
              <a:rPr lang="en-GB" dirty="0" err="1" smtClean="0"/>
              <a:t>Valey</a:t>
            </a:r>
            <a:endParaRPr lang="en-GB" dirty="0"/>
          </a:p>
        </p:txBody>
      </p:sp>
      <p:pic>
        <p:nvPicPr>
          <p:cNvPr id="4" name="Espace réservé du contenu 3" descr="Screen Shot 2014-12-10 at 4.31.37 PM.png"/>
          <p:cNvPicPr>
            <a:picLocks noGrp="1" noChangeAspect="1"/>
          </p:cNvPicPr>
          <p:nvPr>
            <p:ph idx="1"/>
          </p:nvPr>
        </p:nvPicPr>
        <p:blipFill>
          <a:blip r:embed="rId2"/>
          <a:stretch>
            <a:fillRect/>
          </a:stretch>
        </p:blipFill>
        <p:spPr>
          <a:xfrm>
            <a:off x="457200" y="857250"/>
            <a:ext cx="8050696" cy="6000750"/>
          </a:xfrm>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152400"/>
            <a:ext cx="7239000" cy="904875"/>
          </a:xfrm>
        </p:spPr>
        <p:txBody>
          <a:bodyPr/>
          <a:lstStyle/>
          <a:p>
            <a:r>
              <a:rPr lang="en-GB" dirty="0" smtClean="0"/>
              <a:t>Stopped </a:t>
            </a:r>
            <a:r>
              <a:rPr lang="en-GB" dirty="0" err="1" smtClean="0"/>
              <a:t>Gluinos</a:t>
            </a:r>
            <a:endParaRPr lang="en-GB" dirty="0"/>
          </a:p>
        </p:txBody>
      </p:sp>
      <p:pic>
        <p:nvPicPr>
          <p:cNvPr id="4" name="Espace réservé du contenu 3" descr="Screen Shot 2014-12-11 at 8.26.24 AM.png"/>
          <p:cNvPicPr>
            <a:picLocks noGrp="1" noChangeAspect="1"/>
          </p:cNvPicPr>
          <p:nvPr>
            <p:ph idx="1"/>
          </p:nvPr>
        </p:nvPicPr>
        <p:blipFill>
          <a:blip r:embed="rId2"/>
          <a:stretch>
            <a:fillRect/>
          </a:stretch>
        </p:blipFill>
        <p:spPr>
          <a:xfrm>
            <a:off x="-9949" y="914400"/>
            <a:ext cx="9047900" cy="5943600"/>
          </a:xfrm>
        </p:spPr>
      </p:pic>
      <p:sp>
        <p:nvSpPr>
          <p:cNvPr id="5" name="ZoneTexte 4"/>
          <p:cNvSpPr txBox="1"/>
          <p:nvPr/>
        </p:nvSpPr>
        <p:spPr>
          <a:xfrm>
            <a:off x="76200" y="762000"/>
            <a:ext cx="4688478" cy="400110"/>
          </a:xfrm>
          <a:prstGeom prst="rect">
            <a:avLst/>
          </a:prstGeom>
          <a:solidFill>
            <a:srgbClr val="FFFF00"/>
          </a:solidFill>
        </p:spPr>
        <p:txBody>
          <a:bodyPr wrap="none" rtlCol="0">
            <a:spAutoFit/>
          </a:bodyPr>
          <a:lstStyle/>
          <a:p>
            <a:r>
              <a:rPr lang="en-GB" dirty="0" smtClean="0"/>
              <a:t>Data taken in between accelerator fills!!</a:t>
            </a:r>
            <a:endParaRPr lang="en-GB" dirty="0"/>
          </a:p>
        </p:txBody>
      </p:sp>
      <p:sp>
        <p:nvSpPr>
          <p:cNvPr id="6" name="ZoneTexte 5"/>
          <p:cNvSpPr txBox="1"/>
          <p:nvPr/>
        </p:nvSpPr>
        <p:spPr>
          <a:xfrm>
            <a:off x="2772372" y="4267200"/>
            <a:ext cx="1418628" cy="923330"/>
          </a:xfrm>
          <a:prstGeom prst="rect">
            <a:avLst/>
          </a:prstGeom>
          <a:solidFill>
            <a:srgbClr val="FFFF00"/>
          </a:solidFill>
        </p:spPr>
        <p:txBody>
          <a:bodyPr wrap="none" rtlCol="0">
            <a:spAutoFit/>
          </a:bodyPr>
          <a:lstStyle/>
          <a:p>
            <a:r>
              <a:rPr lang="en-GB" sz="1800" dirty="0" smtClean="0">
                <a:solidFill>
                  <a:srgbClr val="0000FF"/>
                </a:solidFill>
              </a:rPr>
              <a:t>Limits up to</a:t>
            </a:r>
          </a:p>
          <a:p>
            <a:r>
              <a:rPr lang="en-GB" sz="1800" dirty="0" smtClean="0">
                <a:solidFill>
                  <a:srgbClr val="0000FF"/>
                </a:solidFill>
              </a:rPr>
              <a:t>800 </a:t>
            </a:r>
            <a:r>
              <a:rPr lang="en-GB" sz="1800" dirty="0" err="1" smtClean="0">
                <a:solidFill>
                  <a:srgbClr val="0000FF"/>
                </a:solidFill>
              </a:rPr>
              <a:t>GeV</a:t>
            </a:r>
            <a:r>
              <a:rPr lang="en-GB" sz="1800" dirty="0" smtClean="0">
                <a:solidFill>
                  <a:srgbClr val="0000FF"/>
                </a:solidFill>
              </a:rPr>
              <a:t> on </a:t>
            </a:r>
          </a:p>
          <a:p>
            <a:r>
              <a:rPr lang="en-GB" sz="1800" dirty="0" smtClean="0">
                <a:solidFill>
                  <a:srgbClr val="0000FF"/>
                </a:solidFill>
              </a:rPr>
              <a:t>R-hadrons</a:t>
            </a:r>
            <a:endParaRPr lang="en-GB" sz="18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152400"/>
            <a:ext cx="8305800" cy="904875"/>
          </a:xfrm>
        </p:spPr>
        <p:txBody>
          <a:bodyPr/>
          <a:lstStyle/>
          <a:p>
            <a:r>
              <a:rPr lang="en-GB" dirty="0" smtClean="0"/>
              <a:t>Heavy Stable Charged Particles</a:t>
            </a:r>
            <a:endParaRPr lang="en-GB" dirty="0"/>
          </a:p>
        </p:txBody>
      </p:sp>
      <p:pic>
        <p:nvPicPr>
          <p:cNvPr id="4" name="Espace réservé du contenu 3" descr="Screen Shot 2014-12-11 at 8.26.43 AM.png"/>
          <p:cNvPicPr>
            <a:picLocks noGrp="1" noChangeAspect="1"/>
          </p:cNvPicPr>
          <p:nvPr>
            <p:ph idx="1"/>
          </p:nvPr>
        </p:nvPicPr>
        <p:blipFill>
          <a:blip r:embed="rId2"/>
          <a:stretch>
            <a:fillRect/>
          </a:stretch>
        </p:blipFill>
        <p:spPr>
          <a:xfrm>
            <a:off x="0" y="990600"/>
            <a:ext cx="9067800" cy="5638800"/>
          </a:xfrm>
        </p:spPr>
      </p:pic>
      <p:pic>
        <p:nvPicPr>
          <p:cNvPr id="5" name="Image 4" descr="Screen Shot 2014-12-14 at 9.22.00 PM.png"/>
          <p:cNvPicPr>
            <a:picLocks noChangeAspect="1"/>
          </p:cNvPicPr>
          <p:nvPr/>
        </p:nvPicPr>
        <p:blipFill>
          <a:blip r:embed="rId3"/>
          <a:stretch>
            <a:fillRect/>
          </a:stretch>
        </p:blipFill>
        <p:spPr>
          <a:xfrm>
            <a:off x="533400" y="2971800"/>
            <a:ext cx="3276600" cy="3600296"/>
          </a:xfrm>
          <a:prstGeom prst="rect">
            <a:avLst/>
          </a:prstGeom>
        </p:spPr>
      </p:pic>
      <p:sp>
        <p:nvSpPr>
          <p:cNvPr id="6" name="ZoneTexte 5"/>
          <p:cNvSpPr txBox="1"/>
          <p:nvPr/>
        </p:nvSpPr>
        <p:spPr>
          <a:xfrm>
            <a:off x="3124200" y="4267200"/>
            <a:ext cx="1620957" cy="646331"/>
          </a:xfrm>
          <a:prstGeom prst="rect">
            <a:avLst/>
          </a:prstGeom>
          <a:solidFill>
            <a:srgbClr val="FFFF00"/>
          </a:solidFill>
        </p:spPr>
        <p:txBody>
          <a:bodyPr wrap="none" rtlCol="0">
            <a:spAutoFit/>
          </a:bodyPr>
          <a:lstStyle/>
          <a:p>
            <a:r>
              <a:rPr lang="en-GB" sz="1800" dirty="0" smtClean="0">
                <a:solidFill>
                  <a:srgbClr val="0000FF"/>
                </a:solidFill>
              </a:rPr>
              <a:t>Limits from </a:t>
            </a:r>
          </a:p>
          <a:p>
            <a:r>
              <a:rPr lang="en-GB" sz="1800" dirty="0" smtClean="0">
                <a:solidFill>
                  <a:srgbClr val="0000FF"/>
                </a:solidFill>
              </a:rPr>
              <a:t>0.2 to 1.3 </a:t>
            </a:r>
            <a:r>
              <a:rPr lang="en-GB" sz="1800" dirty="0" err="1" smtClean="0">
                <a:solidFill>
                  <a:srgbClr val="0000FF"/>
                </a:solidFill>
              </a:rPr>
              <a:t>TeV</a:t>
            </a:r>
            <a:r>
              <a:rPr lang="en-GB" sz="1800" dirty="0" smtClean="0">
                <a:solidFill>
                  <a:srgbClr val="0000FF"/>
                </a:solidFill>
              </a:rPr>
              <a:t> </a:t>
            </a:r>
            <a:endParaRPr lang="en-GB" sz="18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42875"/>
            <a:ext cx="8077200" cy="904875"/>
          </a:xfrm>
        </p:spPr>
        <p:txBody>
          <a:bodyPr/>
          <a:lstStyle/>
          <a:p>
            <a:r>
              <a:rPr lang="en-GB" dirty="0" smtClean="0"/>
              <a:t>Summary of Exotica Searches</a:t>
            </a:r>
            <a:endParaRPr lang="en-GB" dirty="0"/>
          </a:p>
        </p:txBody>
      </p:sp>
      <p:pic>
        <p:nvPicPr>
          <p:cNvPr id="6" name="Image 5" descr="Screen Shot 2014-07-19 at 11.22.32 AM.png"/>
          <p:cNvPicPr>
            <a:picLocks noChangeAspect="1"/>
          </p:cNvPicPr>
          <p:nvPr/>
        </p:nvPicPr>
        <p:blipFill>
          <a:blip r:embed="rId2"/>
          <a:stretch>
            <a:fillRect/>
          </a:stretch>
        </p:blipFill>
        <p:spPr>
          <a:xfrm>
            <a:off x="304800" y="879466"/>
            <a:ext cx="8153400" cy="5978534"/>
          </a:xfrm>
          <a:prstGeom prst="rect">
            <a:avLst/>
          </a:prstGeom>
        </p:spPr>
      </p:pic>
      <p:sp>
        <p:nvSpPr>
          <p:cNvPr id="9" name="ZoneTexte 8"/>
          <p:cNvSpPr txBox="1"/>
          <p:nvPr/>
        </p:nvSpPr>
        <p:spPr>
          <a:xfrm>
            <a:off x="4648200" y="762000"/>
            <a:ext cx="1779028" cy="400110"/>
          </a:xfrm>
          <a:prstGeom prst="rect">
            <a:avLst/>
          </a:prstGeom>
          <a:solidFill>
            <a:srgbClr val="FFFF00"/>
          </a:solidFill>
        </p:spPr>
        <p:txBody>
          <a:bodyPr wrap="none" rtlCol="0">
            <a:spAutoFit/>
          </a:bodyPr>
          <a:lstStyle/>
          <a:p>
            <a:r>
              <a:rPr lang="en-GB" dirty="0" smtClean="0"/>
              <a:t>ATLAS Results</a:t>
            </a:r>
            <a:endParaRPr lang="en-GB"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Espace réservé du contenu 3" descr="Screen Shot 2014-07-05 at 7.05.56 PM.png"/>
          <p:cNvPicPr>
            <a:picLocks noGrp="1" noChangeAspect="1"/>
          </p:cNvPicPr>
          <p:nvPr>
            <p:ph idx="1"/>
          </p:nvPr>
        </p:nvPicPr>
        <p:blipFill>
          <a:blip r:embed="rId2"/>
          <a:stretch>
            <a:fillRect/>
          </a:stretch>
        </p:blipFill>
        <p:spPr>
          <a:xfrm>
            <a:off x="381000" y="774731"/>
            <a:ext cx="8153400" cy="6127344"/>
          </a:xfrm>
        </p:spPr>
      </p:pic>
      <p:sp>
        <p:nvSpPr>
          <p:cNvPr id="7" name="Titre 1"/>
          <p:cNvSpPr>
            <a:spLocks noGrp="1"/>
          </p:cNvSpPr>
          <p:nvPr>
            <p:ph type="title"/>
          </p:nvPr>
        </p:nvSpPr>
        <p:spPr>
          <a:xfrm>
            <a:off x="457200" y="-142875"/>
            <a:ext cx="8077200" cy="904875"/>
          </a:xfrm>
        </p:spPr>
        <p:txBody>
          <a:bodyPr/>
          <a:lstStyle/>
          <a:p>
            <a:r>
              <a:rPr lang="en-GB" dirty="0" smtClean="0"/>
              <a:t>Summary of Exotica Searches</a:t>
            </a:r>
            <a:endParaRPr lang="en-GB"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142875"/>
            <a:ext cx="7239000" cy="904875"/>
          </a:xfrm>
        </p:spPr>
        <p:txBody>
          <a:bodyPr/>
          <a:lstStyle/>
          <a:p>
            <a:r>
              <a:rPr lang="en-GB" dirty="0" smtClean="0"/>
              <a:t>Searches </a:t>
            </a:r>
            <a:r>
              <a:rPr lang="en-GB" dirty="0" smtClean="0"/>
              <a:t>at </a:t>
            </a:r>
            <a:r>
              <a:rPr lang="en-GB" dirty="0" smtClean="0"/>
              <a:t>the LHC</a:t>
            </a:r>
            <a:endParaRPr lang="en-GB" dirty="0"/>
          </a:p>
        </p:txBody>
      </p:sp>
      <p:sp>
        <p:nvSpPr>
          <p:cNvPr id="3" name="Espace réservé du contenu 2"/>
          <p:cNvSpPr>
            <a:spLocks noGrp="1"/>
          </p:cNvSpPr>
          <p:nvPr>
            <p:ph idx="1"/>
          </p:nvPr>
        </p:nvSpPr>
        <p:spPr>
          <a:xfrm>
            <a:off x="304800" y="914400"/>
            <a:ext cx="8534400" cy="5715000"/>
          </a:xfrm>
          <a:solidFill>
            <a:schemeClr val="accent3"/>
          </a:solidFill>
        </p:spPr>
        <p:txBody>
          <a:bodyPr/>
          <a:lstStyle/>
          <a:p>
            <a:r>
              <a:rPr lang="en-GB" sz="2400" dirty="0" smtClean="0">
                <a:solidFill>
                  <a:srgbClr val="0000FF"/>
                </a:solidFill>
              </a:rPr>
              <a:t>LHC searches for NP right now: </a:t>
            </a:r>
            <a:r>
              <a:rPr lang="en-GB" sz="2400" dirty="0" smtClean="0">
                <a:solidFill>
                  <a:srgbClr val="FF0000"/>
                </a:solidFill>
              </a:rPr>
              <a:t>Nothing</a:t>
            </a:r>
            <a:r>
              <a:rPr lang="en-GB" sz="2400" dirty="0" smtClean="0">
                <a:solidFill>
                  <a:srgbClr val="FF0000"/>
                </a:solidFill>
              </a:rPr>
              <a:t> significant found </a:t>
            </a:r>
            <a:r>
              <a:rPr lang="en-GB" sz="2400" dirty="0" smtClean="0">
                <a:solidFill>
                  <a:srgbClr val="FF0000"/>
                </a:solidFill>
              </a:rPr>
              <a:t>at present!</a:t>
            </a:r>
          </a:p>
          <a:p>
            <a:r>
              <a:rPr lang="en-GB" sz="2400" dirty="0" smtClean="0">
                <a:solidFill>
                  <a:srgbClr val="0000FF"/>
                </a:solidFill>
              </a:rPr>
              <a:t>However most discoveries start with a hint i.e. less than 3 sigma (standard deviations), or evidence with more than 3 sigma before they become an observation or discovery (more that 5 sigma, like the Higgs)</a:t>
            </a:r>
          </a:p>
          <a:p>
            <a:r>
              <a:rPr lang="en-GB" sz="2400" dirty="0" smtClean="0">
                <a:solidFill>
                  <a:srgbClr val="0000FF"/>
                </a:solidFill>
              </a:rPr>
              <a:t>Any 2-3 sigma effects are of interest to follow up with additional data or check with other channels. They will either grow with luminosity (possible real signal) or get less significant (statistical fluctuation). </a:t>
            </a:r>
            <a:r>
              <a:rPr lang="en-GB" sz="2400" dirty="0" smtClean="0">
                <a:solidFill>
                  <a:srgbClr val="FF0000"/>
                </a:solidFill>
              </a:rPr>
              <a:t>But no excitement yet…</a:t>
            </a:r>
            <a:endParaRPr lang="en-GB" sz="2400" dirty="0" smtClean="0">
              <a:solidFill>
                <a:srgbClr val="FF0000"/>
              </a:solidFill>
            </a:endParaRPr>
          </a:p>
          <a:p>
            <a:r>
              <a:rPr lang="en-GB" sz="2400" dirty="0" smtClean="0">
                <a:solidFill>
                  <a:srgbClr val="FF0000"/>
                </a:solidFill>
              </a:rPr>
              <a:t>Some </a:t>
            </a:r>
            <a:r>
              <a:rPr lang="en-GB" sz="2400" dirty="0" smtClean="0">
                <a:solidFill>
                  <a:srgbClr val="FF0000"/>
                </a:solidFill>
              </a:rPr>
              <a:t>examples  </a:t>
            </a:r>
            <a:r>
              <a:rPr lang="en-GB" sz="2400" dirty="0" err="1" smtClean="0">
                <a:solidFill>
                  <a:srgbClr val="FF0000"/>
                </a:solidFill>
                <a:latin typeface="Wingdings"/>
                <a:ea typeface="Wingdings"/>
                <a:cs typeface="Wingdings"/>
              </a:rPr>
              <a:t></a:t>
            </a:r>
            <a:endParaRPr lang="en-GB" sz="2400" dirty="0" smtClean="0">
              <a:solidFill>
                <a:srgbClr val="FF0000"/>
              </a:solidFill>
              <a:latin typeface="Wingdings"/>
              <a:ea typeface="Wingdings"/>
              <a:cs typeface="Wingdings"/>
            </a:endParaRPr>
          </a:p>
          <a:p>
            <a:pPr>
              <a:buNone/>
            </a:pPr>
            <a:r>
              <a:rPr lang="en-GB" sz="2400" dirty="0" smtClean="0">
                <a:solidFill>
                  <a:srgbClr val="FF0000"/>
                </a:solidFill>
                <a:latin typeface="Wingdings"/>
                <a:ea typeface="Wingdings"/>
                <a:cs typeface="Wingdings"/>
              </a:rPr>
              <a:t> </a:t>
            </a:r>
            <a:r>
              <a:rPr lang="en-GB" sz="2400" dirty="0" smtClean="0">
                <a:solidFill>
                  <a:srgbClr val="FF0000"/>
                </a:solidFill>
              </a:rPr>
              <a:t>--because this is (almost) Christmas! </a:t>
            </a:r>
            <a:endParaRPr lang="en-GB" sz="2400" dirty="0" smtClean="0">
              <a:solidFill>
                <a:srgbClr val="FF0000"/>
              </a:solidFill>
            </a:endParaRPr>
          </a:p>
          <a:p>
            <a:pPr>
              <a:buNone/>
            </a:pPr>
            <a:r>
              <a:rPr lang="en-GB" dirty="0" smtClean="0"/>
              <a:t> </a:t>
            </a:r>
          </a:p>
          <a:p>
            <a:pPr>
              <a:buNone/>
            </a:pPr>
            <a:endParaRPr lang="en-GB" dirty="0" smtClean="0"/>
          </a:p>
          <a:p>
            <a:endParaRPr lang="en-GB" dirty="0" smtClean="0"/>
          </a:p>
          <a:p>
            <a:endParaRPr lang="en-GB" dirty="0"/>
          </a:p>
        </p:txBody>
      </p:sp>
      <p:pic>
        <p:nvPicPr>
          <p:cNvPr id="4" name="Image 3" descr="Screen Shot 2014-11-24 at 11.10.57 AM.png"/>
          <p:cNvPicPr>
            <a:picLocks noChangeAspect="1"/>
          </p:cNvPicPr>
          <p:nvPr/>
        </p:nvPicPr>
        <p:blipFill>
          <a:blip r:embed="rId2"/>
          <a:stretch>
            <a:fillRect/>
          </a:stretch>
        </p:blipFill>
        <p:spPr>
          <a:xfrm>
            <a:off x="6934200" y="4876800"/>
            <a:ext cx="1779638" cy="1828800"/>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re 1"/>
          <p:cNvSpPr>
            <a:spLocks noGrp="1"/>
          </p:cNvSpPr>
          <p:nvPr>
            <p:ph type="title"/>
          </p:nvPr>
        </p:nvSpPr>
        <p:spPr>
          <a:xfrm>
            <a:off x="0" y="-152400"/>
            <a:ext cx="8915400" cy="904875"/>
          </a:xfrm>
        </p:spPr>
        <p:txBody>
          <a:bodyPr/>
          <a:lstStyle/>
          <a:p>
            <a:r>
              <a:rPr lang="en-GB" dirty="0" smtClean="0"/>
              <a:t>Search for Heavy Neutrinos and W</a:t>
            </a:r>
            <a:r>
              <a:rPr lang="en-GB" baseline="-25000" dirty="0" smtClean="0"/>
              <a:t>R</a:t>
            </a:r>
            <a:endParaRPr lang="en-GB" dirty="0"/>
          </a:p>
        </p:txBody>
      </p:sp>
      <p:pic>
        <p:nvPicPr>
          <p:cNvPr id="8" name="Espace réservé du contenu 5" descr="Screen shot 2011-07-21 at 10.37.44 PM.png"/>
          <p:cNvPicPr>
            <a:picLocks noChangeAspect="1"/>
          </p:cNvPicPr>
          <p:nvPr/>
        </p:nvPicPr>
        <p:blipFill>
          <a:blip r:embed="rId2"/>
          <a:stretch>
            <a:fillRect/>
          </a:stretch>
        </p:blipFill>
        <p:spPr bwMode="auto">
          <a:xfrm>
            <a:off x="76200" y="1587500"/>
            <a:ext cx="3035300" cy="1612900"/>
          </a:xfrm>
          <a:prstGeom prst="rect">
            <a:avLst/>
          </a:prstGeom>
          <a:noFill/>
          <a:ln w="9525">
            <a:noFill/>
            <a:miter lim="800000"/>
            <a:headEnd/>
            <a:tailEnd/>
          </a:ln>
        </p:spPr>
      </p:pic>
      <p:sp>
        <p:nvSpPr>
          <p:cNvPr id="9" name="ZoneTexte 8"/>
          <p:cNvSpPr txBox="1"/>
          <p:nvPr/>
        </p:nvSpPr>
        <p:spPr>
          <a:xfrm>
            <a:off x="3361078" y="2286000"/>
            <a:ext cx="2430122" cy="707886"/>
          </a:xfrm>
          <a:prstGeom prst="rect">
            <a:avLst/>
          </a:prstGeom>
          <a:solidFill>
            <a:schemeClr val="accent5"/>
          </a:solidFill>
        </p:spPr>
        <p:txBody>
          <a:bodyPr wrap="none" rtlCol="0">
            <a:spAutoFit/>
          </a:bodyPr>
          <a:lstStyle/>
          <a:p>
            <a:r>
              <a:rPr lang="en-GB" dirty="0" smtClean="0">
                <a:solidFill>
                  <a:srgbClr val="0000FF"/>
                </a:solidFill>
              </a:rPr>
              <a:t>Select events with </a:t>
            </a:r>
          </a:p>
          <a:p>
            <a:r>
              <a:rPr lang="en-GB" dirty="0" smtClean="0">
                <a:solidFill>
                  <a:srgbClr val="0000FF"/>
                </a:solidFill>
              </a:rPr>
              <a:t>2 leptons and 2 jets</a:t>
            </a:r>
            <a:endParaRPr lang="en-GB" dirty="0">
              <a:solidFill>
                <a:srgbClr val="0000FF"/>
              </a:solidFill>
            </a:endParaRPr>
          </a:p>
        </p:txBody>
      </p:sp>
      <p:pic>
        <p:nvPicPr>
          <p:cNvPr id="11" name="Image 10" descr="Screen shot 2011-07-23 at 9.22.18 AM.png"/>
          <p:cNvPicPr>
            <a:picLocks noChangeAspect="1"/>
          </p:cNvPicPr>
          <p:nvPr/>
        </p:nvPicPr>
        <p:blipFill>
          <a:blip r:embed="rId3"/>
          <a:stretch>
            <a:fillRect/>
          </a:stretch>
        </p:blipFill>
        <p:spPr>
          <a:xfrm>
            <a:off x="6017367" y="1371600"/>
            <a:ext cx="3126633" cy="2209800"/>
          </a:xfrm>
          <a:prstGeom prst="rect">
            <a:avLst/>
          </a:prstGeom>
        </p:spPr>
      </p:pic>
      <p:sp>
        <p:nvSpPr>
          <p:cNvPr id="12" name="ZoneTexte 11"/>
          <p:cNvSpPr txBox="1"/>
          <p:nvPr/>
        </p:nvSpPr>
        <p:spPr>
          <a:xfrm>
            <a:off x="6248400" y="3733800"/>
            <a:ext cx="2707559" cy="2554545"/>
          </a:xfrm>
          <a:prstGeom prst="rect">
            <a:avLst/>
          </a:prstGeom>
          <a:solidFill>
            <a:schemeClr val="accent5"/>
          </a:solidFill>
        </p:spPr>
        <p:txBody>
          <a:bodyPr wrap="none" rtlCol="0">
            <a:spAutoFit/>
          </a:bodyPr>
          <a:lstStyle/>
          <a:p>
            <a:r>
              <a:rPr lang="en-GB" dirty="0" smtClean="0">
                <a:solidFill>
                  <a:srgbClr val="0000FF"/>
                </a:solidFill>
              </a:rPr>
              <a:t>Large exclusion range</a:t>
            </a:r>
          </a:p>
          <a:p>
            <a:r>
              <a:rPr lang="en-GB" dirty="0" smtClean="0">
                <a:solidFill>
                  <a:srgbClr val="0000FF"/>
                </a:solidFill>
              </a:rPr>
              <a:t>in mass of the W</a:t>
            </a:r>
            <a:r>
              <a:rPr lang="en-GB" baseline="-25000" dirty="0" smtClean="0">
                <a:solidFill>
                  <a:srgbClr val="0000FF"/>
                </a:solidFill>
              </a:rPr>
              <a:t>R</a:t>
            </a:r>
            <a:r>
              <a:rPr lang="en-GB" dirty="0" smtClean="0">
                <a:solidFill>
                  <a:srgbClr val="0000FF"/>
                </a:solidFill>
              </a:rPr>
              <a:t> and </a:t>
            </a:r>
          </a:p>
          <a:p>
            <a:r>
              <a:rPr lang="en-GB" dirty="0" smtClean="0">
                <a:solidFill>
                  <a:srgbClr val="0000FF"/>
                </a:solidFill>
              </a:rPr>
              <a:t>heavy neutrino</a:t>
            </a:r>
          </a:p>
          <a:p>
            <a:endParaRPr lang="en-GB" dirty="0" smtClean="0">
              <a:solidFill>
                <a:srgbClr val="0000FF"/>
              </a:solidFill>
            </a:endParaRPr>
          </a:p>
          <a:p>
            <a:r>
              <a:rPr lang="en-GB" dirty="0" smtClean="0">
                <a:solidFill>
                  <a:srgbClr val="FF0000"/>
                </a:solidFill>
              </a:rPr>
              <a:t>Observe a 2.8 sigma</a:t>
            </a:r>
          </a:p>
          <a:p>
            <a:r>
              <a:rPr lang="en-GB" dirty="0" smtClean="0">
                <a:solidFill>
                  <a:srgbClr val="FF0000"/>
                </a:solidFill>
              </a:rPr>
              <a:t>excess in the electron </a:t>
            </a:r>
          </a:p>
          <a:p>
            <a:r>
              <a:rPr lang="en-GB" dirty="0" smtClean="0">
                <a:solidFill>
                  <a:srgbClr val="FF0000"/>
                </a:solidFill>
              </a:rPr>
              <a:t>channel around 2 </a:t>
            </a:r>
            <a:r>
              <a:rPr lang="en-GB" dirty="0" err="1" smtClean="0">
                <a:solidFill>
                  <a:srgbClr val="FF0000"/>
                </a:solidFill>
              </a:rPr>
              <a:t>TeV</a:t>
            </a:r>
            <a:endParaRPr lang="en-GB" dirty="0" smtClean="0">
              <a:solidFill>
                <a:srgbClr val="FF0000"/>
              </a:solidFill>
            </a:endParaRPr>
          </a:p>
          <a:p>
            <a:r>
              <a:rPr lang="en-GB" dirty="0" smtClean="0">
                <a:solidFill>
                  <a:srgbClr val="FF0000"/>
                </a:solidFill>
              </a:rPr>
              <a:t>W</a:t>
            </a:r>
            <a:r>
              <a:rPr lang="en-GB" baseline="-25000" dirty="0" smtClean="0">
                <a:solidFill>
                  <a:srgbClr val="FF0000"/>
                </a:solidFill>
              </a:rPr>
              <a:t>R</a:t>
            </a:r>
            <a:r>
              <a:rPr lang="en-GB" dirty="0" smtClean="0">
                <a:solidFill>
                  <a:srgbClr val="FF0000"/>
                </a:solidFill>
              </a:rPr>
              <a:t> mass </a:t>
            </a:r>
          </a:p>
        </p:txBody>
      </p:sp>
      <p:sp>
        <p:nvSpPr>
          <p:cNvPr id="13" name="ZoneTexte 12"/>
          <p:cNvSpPr txBox="1"/>
          <p:nvPr/>
        </p:nvSpPr>
        <p:spPr>
          <a:xfrm>
            <a:off x="152400" y="914400"/>
            <a:ext cx="7366119" cy="461665"/>
          </a:xfrm>
          <a:prstGeom prst="rect">
            <a:avLst/>
          </a:prstGeom>
          <a:solidFill>
            <a:schemeClr val="accent5"/>
          </a:solidFill>
        </p:spPr>
        <p:txBody>
          <a:bodyPr wrap="none" rtlCol="0">
            <a:spAutoFit/>
          </a:bodyPr>
          <a:lstStyle/>
          <a:p>
            <a:r>
              <a:rPr lang="en-GB" sz="2400" dirty="0" smtClean="0">
                <a:solidFill>
                  <a:srgbClr val="0000FF"/>
                </a:solidFill>
              </a:rPr>
              <a:t>Left-right symmetric extension of the Standard Model</a:t>
            </a:r>
            <a:endParaRPr lang="en-GB" sz="2400" dirty="0">
              <a:solidFill>
                <a:srgbClr val="0000FF"/>
              </a:solidFill>
            </a:endParaRPr>
          </a:p>
        </p:txBody>
      </p:sp>
      <p:sp>
        <p:nvSpPr>
          <p:cNvPr id="14" name="ZoneTexte 13"/>
          <p:cNvSpPr txBox="1"/>
          <p:nvPr/>
        </p:nvSpPr>
        <p:spPr>
          <a:xfrm>
            <a:off x="4191000" y="1548824"/>
            <a:ext cx="1650211" cy="338554"/>
          </a:xfrm>
          <a:prstGeom prst="rect">
            <a:avLst/>
          </a:prstGeom>
          <a:solidFill>
            <a:schemeClr val="accent3"/>
          </a:solidFill>
        </p:spPr>
        <p:txBody>
          <a:bodyPr wrap="none" rtlCol="0">
            <a:spAutoFit/>
          </a:bodyPr>
          <a:lstStyle/>
          <a:p>
            <a:r>
              <a:rPr lang="fr-FR" sz="1600" dirty="0" smtClean="0">
                <a:solidFill>
                  <a:schemeClr val="accent4"/>
                </a:solidFill>
              </a:rPr>
              <a:t>arXiv:1407.3683</a:t>
            </a:r>
            <a:endParaRPr lang="en-GB" sz="1600" dirty="0" smtClean="0">
              <a:solidFill>
                <a:schemeClr val="accent4"/>
              </a:solidFill>
            </a:endParaRPr>
          </a:p>
        </p:txBody>
      </p:sp>
      <p:pic>
        <p:nvPicPr>
          <p:cNvPr id="16" name="Image 15" descr="Screen Shot 2014-07-19 at 9.10.37 PM.png"/>
          <p:cNvPicPr>
            <a:picLocks noChangeAspect="1"/>
          </p:cNvPicPr>
          <p:nvPr/>
        </p:nvPicPr>
        <p:blipFill>
          <a:blip r:embed="rId4"/>
          <a:stretch>
            <a:fillRect/>
          </a:stretch>
        </p:blipFill>
        <p:spPr>
          <a:xfrm>
            <a:off x="0" y="3505200"/>
            <a:ext cx="3217888" cy="3352800"/>
          </a:xfrm>
          <a:prstGeom prst="rect">
            <a:avLst/>
          </a:prstGeom>
        </p:spPr>
      </p:pic>
      <p:pic>
        <p:nvPicPr>
          <p:cNvPr id="19" name="Image 18" descr="Screen Shot 2014-07-19 at 9.11.16 PM.png"/>
          <p:cNvPicPr>
            <a:picLocks noChangeAspect="1"/>
          </p:cNvPicPr>
          <p:nvPr/>
        </p:nvPicPr>
        <p:blipFill>
          <a:blip r:embed="rId5"/>
          <a:stretch>
            <a:fillRect/>
          </a:stretch>
        </p:blipFill>
        <p:spPr>
          <a:xfrm>
            <a:off x="3200401" y="3505200"/>
            <a:ext cx="3047999" cy="3352801"/>
          </a:xfrm>
          <a:prstGeom prst="rect">
            <a:avLst/>
          </a:prstGeom>
        </p:spPr>
      </p:pic>
      <p:sp>
        <p:nvSpPr>
          <p:cNvPr id="20" name="Ellipse 19"/>
          <p:cNvSpPr/>
          <p:nvPr/>
        </p:nvSpPr>
        <p:spPr bwMode="auto">
          <a:xfrm>
            <a:off x="1600200" y="4800600"/>
            <a:ext cx="533400" cy="533400"/>
          </a:xfrm>
          <a:prstGeom prst="ellipse">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Tahoma"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Reunion_17_01_03">
  <a:themeElements>
    <a:clrScheme name="Reunion_17_01_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eunion_17_01_03">
      <a:majorFont>
        <a:latin typeface="Times"/>
        <a:ea typeface=""/>
        <a:cs typeface=""/>
      </a:majorFont>
      <a:minorFont>
        <a:latin typeface="Time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a:ln>
              <a:noFill/>
            </a:ln>
            <a:solidFill>
              <a:schemeClr val="tx1"/>
            </a:solidFill>
            <a:effectLst/>
            <a:latin typeface="Tahoma" charset="0"/>
          </a:defRPr>
        </a:defPPr>
      </a:lstStyle>
    </a:lnDef>
  </a:objectDefaults>
  <a:extraClrSchemeLst>
    <a:extraClrScheme>
      <a:clrScheme name="Reunion_17_01_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union_17_01_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union_17_01_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union_17_01_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union_17_01_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union_17_01_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union_17_01_0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union_17_01_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union_17_01_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union_17_01_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union_17_01_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union_17_01_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279c20c3caf3300dae6b438536eb8c56">
  <xsd:schema xmlns:xsd="http://www.w3.org/2001/XMLSchema" xmlns:p="http://schemas.microsoft.com/office/2006/metadata/properties" targetNamespace="http://schemas.microsoft.com/office/2006/metadata/properties" ma:root="true" ma:fieldsID="0d2e1ca116041f9e11471c52c4c9d60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5E2FAED9-7DAD-4E4E-9DA8-3DFDA7265960}">
  <ds:schemaRefs>
    <ds:schemaRef ds:uri="http://schemas.microsoft.com/sharepoint/v3/contenttype/forms"/>
  </ds:schemaRefs>
</ds:datastoreItem>
</file>

<file path=customXml/itemProps2.xml><?xml version="1.0" encoding="utf-8"?>
<ds:datastoreItem xmlns:ds="http://schemas.openxmlformats.org/officeDocument/2006/customXml" ds:itemID="{1A2270AB-C998-4F97-93A9-39174A3BBD86}">
  <ds:schemaRefs>
    <ds:schemaRef ds:uri="http://schemas.microsoft.com/office/2006/metadata/properties"/>
  </ds:schemaRefs>
</ds:datastoreItem>
</file>

<file path=customXml/itemProps3.xml><?xml version="1.0" encoding="utf-8"?>
<ds:datastoreItem xmlns:ds="http://schemas.openxmlformats.org/officeDocument/2006/customXml" ds:itemID="{0A248C7B-BB18-4DC6-A696-92564656A5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Jaguar:Applications:Microsoft Office X:Modèles:Présentations:Modèles:Écran</Template>
  <TotalTime>178491</TotalTime>
  <Words>5372</Words>
  <Application>Microsoft PowerPoint</Application>
  <PresentationFormat>Présentation à l'écran (4:3)</PresentationFormat>
  <Paragraphs>803</Paragraphs>
  <Slides>119</Slides>
  <Notes>6</Notes>
  <HiddenSlides>13</HiddenSlides>
  <MMClips>0</MMClips>
  <ScaleCrop>false</ScaleCrop>
  <HeadingPairs>
    <vt:vector size="4" baseType="variant">
      <vt:variant>
        <vt:lpstr>Modèle de conception</vt:lpstr>
      </vt:variant>
      <vt:variant>
        <vt:i4>1</vt:i4>
      </vt:variant>
      <vt:variant>
        <vt:lpstr>Titres des diapositives</vt:lpstr>
      </vt:variant>
      <vt:variant>
        <vt:i4>119</vt:i4>
      </vt:variant>
    </vt:vector>
  </HeadingPairs>
  <TitlesOfParts>
    <vt:vector size="120" baseType="lpstr">
      <vt:lpstr>Reunion_17_01_03</vt:lpstr>
      <vt:lpstr> </vt:lpstr>
      <vt:lpstr>Outline</vt:lpstr>
      <vt:lpstr>The New Physics Hunters @ the LHC</vt:lpstr>
      <vt:lpstr>Operation of the Experiments</vt:lpstr>
      <vt:lpstr>Example: CMS Publications</vt:lpstr>
      <vt:lpstr>Diapositive 5</vt:lpstr>
      <vt:lpstr>Standard Model Studies</vt:lpstr>
      <vt:lpstr>Correlations Between Produced Particles </vt:lpstr>
      <vt:lpstr> Jets, EWK Bosons, Top…</vt:lpstr>
      <vt:lpstr>Inclusive Jet Production</vt:lpstr>
      <vt:lpstr>New Directions: Boosted Jets &amp; Substructure</vt:lpstr>
      <vt:lpstr>Diapositive 11</vt:lpstr>
      <vt:lpstr>Diapositive 12</vt:lpstr>
      <vt:lpstr>Diapositive 13</vt:lpstr>
      <vt:lpstr>Diapositive 14</vt:lpstr>
      <vt:lpstr>Diapositive 15</vt:lpstr>
      <vt:lpstr>Diapositive 16</vt:lpstr>
      <vt:lpstr>Diapositive 17</vt:lpstr>
      <vt:lpstr>Diapositive 18</vt:lpstr>
      <vt:lpstr>Diapositive 19</vt:lpstr>
      <vt:lpstr>LHC as a Top Factory</vt:lpstr>
      <vt:lpstr>Diapositive 21</vt:lpstr>
      <vt:lpstr>Diapositive 22</vt:lpstr>
      <vt:lpstr>Diapositive 23</vt:lpstr>
      <vt:lpstr>Vector Boson+Jets and Top+Jets </vt:lpstr>
      <vt:lpstr>Diapositive 25</vt:lpstr>
      <vt:lpstr>WW Production</vt:lpstr>
      <vt:lpstr>WW Production</vt:lpstr>
      <vt:lpstr>Precision Measurements: Bs(d) μμ </vt:lpstr>
      <vt:lpstr>Precision Measurements: Bs(d) μμ </vt:lpstr>
      <vt:lpstr>Diapositive 30</vt:lpstr>
      <vt:lpstr>Higgs Production &amp; Decay</vt:lpstr>
      <vt:lpstr>Higgs Hunting: Channel Overview   </vt:lpstr>
      <vt:lpstr> Higgs Analyses</vt:lpstr>
      <vt:lpstr>CMS: Higgs → γγ</vt:lpstr>
      <vt:lpstr>ATLAS: Higgs →  γγ </vt:lpstr>
      <vt:lpstr>The Decay H → ZZ → 4l</vt:lpstr>
      <vt:lpstr>ATLAS: Higgs → ZZ and  γγ </vt:lpstr>
      <vt:lpstr>The Decay → WW → 2l 2ν</vt:lpstr>
      <vt:lpstr>The Decay Higgs to Fermions</vt:lpstr>
      <vt:lpstr>Higgs → Fermions Combination </vt:lpstr>
      <vt:lpstr>Higgs → Fermions Combination </vt:lpstr>
      <vt:lpstr>ATLAS: Higgs to Fermions</vt:lpstr>
      <vt:lpstr>Higgs → μμ (ee)</vt:lpstr>
      <vt:lpstr>High Mass Search:  Higgs → γγ</vt:lpstr>
      <vt:lpstr>High Mass Search: Higgs → ZZ,WW</vt:lpstr>
      <vt:lpstr>The Decay H→ Zγ</vt:lpstr>
      <vt:lpstr>Higgs-Top Associated Production</vt:lpstr>
      <vt:lpstr>Single Top + Higgs Production</vt:lpstr>
      <vt:lpstr>Diapositive 49</vt:lpstr>
      <vt:lpstr>Diapositive 50</vt:lpstr>
      <vt:lpstr>The Total Width of the Higgs</vt:lpstr>
      <vt:lpstr>The Total Width of the Higgs</vt:lpstr>
      <vt:lpstr>Diapositive 53</vt:lpstr>
      <vt:lpstr>Diapositive 54</vt:lpstr>
      <vt:lpstr>Diapositive 55</vt:lpstr>
      <vt:lpstr>Searches for BSM Higgs</vt:lpstr>
      <vt:lpstr>Diapositive 57</vt:lpstr>
      <vt:lpstr>Diapositive 58</vt:lpstr>
      <vt:lpstr>Search for LFV Decays: H →μτ </vt:lpstr>
      <vt:lpstr>Search for LFV Decays: H →μτ </vt:lpstr>
      <vt:lpstr>ATLAS: hh  γγbb </vt:lpstr>
      <vt:lpstr>Higgs Combined analysis</vt:lpstr>
      <vt:lpstr>Coupling Measurements</vt:lpstr>
      <vt:lpstr>All Channels in Overview (CMS)</vt:lpstr>
      <vt:lpstr>Significance of the 4 Prod. Channels</vt:lpstr>
      <vt:lpstr>Coupling Modifiers</vt:lpstr>
      <vt:lpstr>ATLAS: Strength and Couplings</vt:lpstr>
      <vt:lpstr>Generic  Model Tests</vt:lpstr>
      <vt:lpstr>Diapositive 69</vt:lpstr>
      <vt:lpstr>The Future: Studying the Higgs…   </vt:lpstr>
      <vt:lpstr>Diapositive 71</vt:lpstr>
      <vt:lpstr>Diapositive 72</vt:lpstr>
      <vt:lpstr>Diapositive 73</vt:lpstr>
      <vt:lpstr>Diapositive 74</vt:lpstr>
      <vt:lpstr>Diapositive 75</vt:lpstr>
      <vt:lpstr>Electroweakino Searches</vt:lpstr>
      <vt:lpstr>Searches in ATLAS and CMS</vt:lpstr>
      <vt:lpstr>Natural SUSY?</vt:lpstr>
      <vt:lpstr>Diapositive 79</vt:lpstr>
      <vt:lpstr>Summary of SUSY Searches</vt:lpstr>
      <vt:lpstr> Summary of SUSY Searches</vt:lpstr>
      <vt:lpstr>Searches for Exotica</vt:lpstr>
      <vt:lpstr>Beyond the SM Signatures </vt:lpstr>
      <vt:lpstr>New Gauge Bosons: Z’, W’</vt:lpstr>
      <vt:lpstr>Di-jet Searches</vt:lpstr>
      <vt:lpstr>Diapositive 86</vt:lpstr>
      <vt:lpstr>Diapositive 87</vt:lpstr>
      <vt:lpstr>The Generic Dark Matter Connection</vt:lpstr>
      <vt:lpstr>Mono-object Searches in CMS</vt:lpstr>
      <vt:lpstr>Mono-Object Searches</vt:lpstr>
      <vt:lpstr>Searches for Unusual Particles </vt:lpstr>
      <vt:lpstr>Hidden Valey</vt:lpstr>
      <vt:lpstr>Stopped Gluinos</vt:lpstr>
      <vt:lpstr>Heavy Stable Charged Particles</vt:lpstr>
      <vt:lpstr>Summary of Exotica Searches</vt:lpstr>
      <vt:lpstr>Summary of Exotica Searches</vt:lpstr>
      <vt:lpstr>Searches at the LHC</vt:lpstr>
      <vt:lpstr>Search for Heavy Neutrinos and WR</vt:lpstr>
      <vt:lpstr>More Searches to Watch…</vt:lpstr>
      <vt:lpstr>ATLAS SUSY: Lepton Channels</vt:lpstr>
      <vt:lpstr>Are we looking at the right place?</vt:lpstr>
      <vt:lpstr>A Global View!</vt:lpstr>
      <vt:lpstr>The Future</vt:lpstr>
      <vt:lpstr>Diapositive 104</vt:lpstr>
      <vt:lpstr>Diapositive 105</vt:lpstr>
      <vt:lpstr>SUSY Prospects @ 2015/2016</vt:lpstr>
      <vt:lpstr>What we can measure in Run II…   </vt:lpstr>
      <vt:lpstr>Summary</vt:lpstr>
      <vt:lpstr>Diapositive 109</vt:lpstr>
      <vt:lpstr>Diapositive 110</vt:lpstr>
      <vt:lpstr>Diapositive 111</vt:lpstr>
      <vt:lpstr>Diapositive 112</vt:lpstr>
      <vt:lpstr>Diapositive 113</vt:lpstr>
      <vt:lpstr>Diapositive 114</vt:lpstr>
      <vt:lpstr>Diapositive 115</vt:lpstr>
      <vt:lpstr>Diapositive 116</vt:lpstr>
      <vt:lpstr>Diapositive 117</vt:lpstr>
      <vt:lpstr>Diapositive 118</vt:lpstr>
    </vt:vector>
  </TitlesOfParts>
  <Company>ѻ ]翘ԭੌ뿿큠ř㸠]翘ѻ盼뿿큐</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Yves Sirois</dc:creator>
  <cp:lastModifiedBy>De Roeck Albert</cp:lastModifiedBy>
  <cp:revision>6019</cp:revision>
  <cp:lastPrinted>2013-02-11T08:10:22Z</cp:lastPrinted>
  <dcterms:created xsi:type="dcterms:W3CDTF">2014-12-14T13:12:24Z</dcterms:created>
  <dcterms:modified xsi:type="dcterms:W3CDTF">2014-12-15T10:26:07Z</dcterms:modified>
</cp:coreProperties>
</file>